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8" r:id="rId19"/>
    <p:sldId id="273" r:id="rId20"/>
    <p:sldId id="274" r:id="rId21"/>
    <p:sldId id="275" r:id="rId22"/>
    <p:sldId id="276" r:id="rId23"/>
    <p:sldId id="277" r:id="rId24"/>
    <p:sldId id="278" r:id="rId25"/>
    <p:sldId id="279" r:id="rId26"/>
    <p:sldId id="280" r:id="rId27"/>
    <p:sldId id="281" r:id="rId28"/>
    <p:sldId id="282" r:id="rId29"/>
    <p:sldId id="289" r:id="rId30"/>
    <p:sldId id="283" r:id="rId31"/>
    <p:sldId id="284" r:id="rId32"/>
    <p:sldId id="285" r:id="rId33"/>
    <p:sldId id="286" r:id="rId34"/>
    <p:sldId id="287" r:id="rId3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976" y="-112"/>
      </p:cViewPr>
      <p:guideLst>
        <p:guide orient="horz" pos="2160"/>
        <p:guide pos="2880"/>
      </p:guideLst>
    </p:cSldViewPr>
  </p:slideViewPr>
  <p:outlineViewPr>
    <p:cViewPr>
      <p:scale>
        <a:sx n="33" d="100"/>
        <a:sy n="33" d="100"/>
      </p:scale>
      <p:origin x="0" y="10296"/>
    </p:cViewPr>
  </p:outlineViewPr>
  <p:notesTextViewPr>
    <p:cViewPr>
      <p:scale>
        <a:sx n="100" d="100"/>
        <a:sy n="100" d="100"/>
      </p:scale>
      <p:origin x="0" y="0"/>
    </p:cViewPr>
  </p:notesTextViewPr>
  <p:notesViewPr>
    <p:cSldViewPr>
      <p:cViewPr varScale="1">
        <p:scale>
          <a:sx n="51" d="100"/>
          <a:sy n="51" d="100"/>
        </p:scale>
        <p:origin x="-2736"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wrap="square" lIns="93031" tIns="46516" rIns="93031" bIns="46516" numCol="1" anchor="t" anchorCtr="0" compatLnSpc="1">
            <a:prstTxWarp prst="textNoShape">
              <a:avLst/>
            </a:prstTxWarp>
          </a:bodyPr>
          <a:lstStyle>
            <a:lvl1pPr algn="r">
              <a:defRPr sz="1200">
                <a:latin typeface="Calibri" charset="0"/>
              </a:defRPr>
            </a:lvl1pPr>
          </a:lstStyle>
          <a:p>
            <a:fld id="{AA69F3BC-0CA5-C445-815C-094393ABE5DA}" type="datetime1">
              <a:rPr lang="en-US"/>
              <a:pPr/>
              <a:t>2014-10-02</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wrap="square" lIns="93031" tIns="46516" rIns="93031" bIns="46516" numCol="1" anchor="b" anchorCtr="0" compatLnSpc="1">
            <a:prstTxWarp prst="textNoShape">
              <a:avLst/>
            </a:prstTxWarp>
          </a:bodyPr>
          <a:lstStyle>
            <a:lvl1pPr algn="r">
              <a:defRPr sz="1200">
                <a:latin typeface="Calibri" charset="0"/>
              </a:defRPr>
            </a:lvl1pPr>
          </a:lstStyle>
          <a:p>
            <a:fld id="{41F457F1-1DB6-D44A-B149-222FB7B6656D}" type="slidenum">
              <a:rPr lang="en-US"/>
              <a:pPr/>
              <a:t>‹#›</a:t>
            </a:fld>
            <a:endParaRPr lang="en-US"/>
          </a:p>
        </p:txBody>
      </p:sp>
    </p:spTree>
    <p:extLst>
      <p:ext uri="{BB962C8B-B14F-4D97-AF65-F5344CB8AC3E}">
        <p14:creationId xmlns:p14="http://schemas.microsoft.com/office/powerpoint/2010/main" val="71292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FA5106C-DBB1-EB46-B077-7D58F0C989E0}" type="datetime1">
              <a:rPr lang="en-US"/>
              <a:pPr/>
              <a:t>2014-10-02</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0075"/>
            <a:ext cx="5597525" cy="4176713"/>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0672F5-8D35-F943-ADB3-DCD5A4100FB8}" type="slidenum">
              <a:rPr lang="en-US"/>
              <a:pPr/>
              <a:t>‹#›</a:t>
            </a:fld>
            <a:endParaRPr lang="en-US"/>
          </a:p>
        </p:txBody>
      </p:sp>
    </p:spTree>
    <p:extLst>
      <p:ext uri="{BB962C8B-B14F-4D97-AF65-F5344CB8AC3E}">
        <p14:creationId xmlns:p14="http://schemas.microsoft.com/office/powerpoint/2010/main" val="221906583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pPr>
            <a:r>
              <a:rPr lang="en-US" sz="300" b="1">
                <a:latin typeface="Calibri" charset="0"/>
                <a:ea typeface="ＭＳ Ｐゴシック" charset="0"/>
                <a:cs typeface="ＭＳ Ｐゴシック" charset="0"/>
              </a:rPr>
              <a:t>CANADIAN TASK FORCE ON PREVENTIVE HEALTH CARE: BREAST CANCER SCREENING RECOMMENDATIONS 2011</a:t>
            </a:r>
          </a:p>
          <a:p>
            <a:pPr eaLnBrk="1" hangingPunct="1">
              <a:lnSpc>
                <a:spcPct val="80000"/>
              </a:lnSpc>
              <a:spcBef>
                <a:spcPct val="0"/>
              </a:spcBef>
            </a:pPr>
            <a:endParaRPr lang="en-US" sz="300">
              <a:latin typeface="Calibri" charset="0"/>
              <a:ea typeface="ＭＳ Ｐゴシック" charset="0"/>
              <a:cs typeface="ＭＳ Ｐゴシック" charset="0"/>
            </a:endParaRPr>
          </a:p>
          <a:p>
            <a:pPr eaLnBrk="1" hangingPunct="1">
              <a:lnSpc>
                <a:spcPct val="80000"/>
              </a:lnSpc>
              <a:spcBef>
                <a:spcPct val="0"/>
              </a:spcBef>
            </a:pPr>
            <a:r>
              <a:rPr lang="en-US" sz="300">
                <a:latin typeface="Calibri" charset="0"/>
                <a:ea typeface="ＭＳ Ｐゴシック" charset="0"/>
                <a:cs typeface="ＭＳ Ｐゴシック" charset="0"/>
              </a:rPr>
              <a:t>In November 2011 The Canadian Task Force on Preventive Health Care (CTFPHC) updated their 2001 guidelines on Breast Cancer Screening.</a:t>
            </a:r>
          </a:p>
          <a:p>
            <a:pPr eaLnBrk="1" hangingPunct="1">
              <a:lnSpc>
                <a:spcPct val="80000"/>
              </a:lnSpc>
              <a:spcBef>
                <a:spcPct val="0"/>
              </a:spcBef>
            </a:pPr>
            <a:endParaRPr lang="en-US" sz="300">
              <a:latin typeface="Calibri" charset="0"/>
              <a:ea typeface="ＭＳ Ｐゴシック" charset="0"/>
              <a:cs typeface="ＭＳ Ｐゴシック" charset="0"/>
            </a:endParaRPr>
          </a:p>
          <a:p>
            <a:pPr eaLnBrk="1" hangingPunct="1">
              <a:lnSpc>
                <a:spcPct val="80000"/>
              </a:lnSpc>
              <a:spcBef>
                <a:spcPct val="0"/>
              </a:spcBef>
              <a:spcAft>
                <a:spcPts val="3600"/>
              </a:spcAft>
            </a:pPr>
            <a:r>
              <a:rPr lang="en-US" sz="300">
                <a:latin typeface="Calibri" charset="0"/>
                <a:ea typeface="ＭＳ Ｐゴシック" charset="0"/>
                <a:cs typeface="ＭＳ Ｐゴシック" charset="0"/>
              </a:rPr>
              <a:t>CTFPHC selected this topic for update for the following reasons:</a:t>
            </a:r>
          </a:p>
          <a:p>
            <a:pPr eaLnBrk="1" hangingPunct="1">
              <a:lnSpc>
                <a:spcPct val="80000"/>
              </a:lnSpc>
              <a:spcBef>
                <a:spcPct val="0"/>
              </a:spcBef>
              <a:spcAft>
                <a:spcPts val="3600"/>
              </a:spcAft>
            </a:pPr>
            <a:endParaRPr lang="en-US" sz="200">
              <a:latin typeface="Calibri" charset="0"/>
              <a:ea typeface="ＭＳ Ｐゴシック" charset="0"/>
              <a:cs typeface="ＭＳ Ｐゴシック" charset="0"/>
            </a:endParaRPr>
          </a:p>
          <a:p>
            <a:pPr eaLnBrk="1" hangingPunct="1">
              <a:lnSpc>
                <a:spcPct val="80000"/>
              </a:lnSpc>
              <a:spcBef>
                <a:spcPct val="0"/>
              </a:spcBef>
              <a:spcAft>
                <a:spcPts val="3600"/>
              </a:spcAft>
              <a:buFont typeface="Calibri" charset="0"/>
              <a:buAutoNum type="arabicPeriod"/>
            </a:pPr>
            <a:r>
              <a:rPr lang="en-US" sz="300">
                <a:latin typeface="Calibri" charset="0"/>
                <a:ea typeface="ＭＳ Ｐゴシック" charset="0"/>
                <a:cs typeface="ＭＳ Ｐゴシック" charset="0"/>
              </a:rPr>
              <a:t>   Absence of current recommendations</a:t>
            </a:r>
          </a:p>
          <a:p>
            <a:pPr eaLnBrk="1" hangingPunct="1">
              <a:lnSpc>
                <a:spcPct val="80000"/>
              </a:lnSpc>
              <a:spcBef>
                <a:spcPct val="0"/>
              </a:spcBef>
              <a:spcAft>
                <a:spcPts val="3600"/>
              </a:spcAft>
              <a:buFont typeface="Calibri" charset="0"/>
              <a:buAutoNum type="arabicPeriod"/>
            </a:pPr>
            <a:endParaRPr lang="en-US" sz="300">
              <a:latin typeface="Calibri" charset="0"/>
              <a:ea typeface="ＭＳ Ｐゴシック" charset="0"/>
              <a:cs typeface="ＭＳ Ｐゴシック" charset="0"/>
            </a:endParaRPr>
          </a:p>
          <a:p>
            <a:pPr eaLnBrk="1" hangingPunct="1">
              <a:lnSpc>
                <a:spcPct val="80000"/>
              </a:lnSpc>
              <a:spcBef>
                <a:spcPct val="0"/>
              </a:spcBef>
              <a:spcAft>
                <a:spcPts val="3600"/>
              </a:spcAft>
              <a:buFont typeface="Calibri" charset="0"/>
              <a:buAutoNum type="arabicPeriod"/>
            </a:pPr>
            <a:r>
              <a:rPr lang="en-US" sz="300">
                <a:latin typeface="Calibri" charset="0"/>
                <a:ea typeface="ＭＳ Ｐゴシック" charset="0"/>
                <a:cs typeface="ＭＳ Ｐゴシック" charset="0"/>
              </a:rPr>
              <a:t>   Recent controversy over the best way to screen for breast cancer among average risk women</a:t>
            </a:r>
          </a:p>
          <a:p>
            <a:pPr eaLnBrk="1" hangingPunct="1">
              <a:lnSpc>
                <a:spcPct val="80000"/>
              </a:lnSpc>
              <a:spcBef>
                <a:spcPct val="0"/>
              </a:spcBef>
              <a:spcAft>
                <a:spcPts val="3600"/>
              </a:spcAft>
              <a:buFont typeface="Calibri" charset="0"/>
              <a:buAutoNum type="arabicPeriod"/>
            </a:pPr>
            <a:endParaRPr lang="en-US" sz="300">
              <a:latin typeface="Calibri" charset="0"/>
              <a:ea typeface="ＭＳ Ｐゴシック" charset="0"/>
              <a:cs typeface="ＭＳ Ｐゴシック" charset="0"/>
            </a:endParaRPr>
          </a:p>
          <a:p>
            <a:pPr eaLnBrk="1" hangingPunct="1">
              <a:lnSpc>
                <a:spcPct val="80000"/>
              </a:lnSpc>
              <a:spcBef>
                <a:spcPct val="0"/>
              </a:spcBef>
              <a:spcAft>
                <a:spcPts val="3600"/>
              </a:spcAft>
              <a:buFont typeface="Calibri" charset="0"/>
              <a:buAutoNum type="arabicPeriod"/>
            </a:pPr>
            <a:r>
              <a:rPr lang="en-US" sz="300">
                <a:latin typeface="Calibri" charset="0"/>
                <a:ea typeface="ＭＳ Ｐゴシック" charset="0"/>
                <a:cs typeface="ＭＳ Ｐゴシック" charset="0"/>
              </a:rPr>
              <a:t>   Emergence of new technologies such as MRI</a:t>
            </a:r>
          </a:p>
          <a:p>
            <a:pPr eaLnBrk="1" hangingPunct="1">
              <a:lnSpc>
                <a:spcPct val="80000"/>
              </a:lnSpc>
              <a:spcBef>
                <a:spcPct val="0"/>
              </a:spcBef>
              <a:spcAft>
                <a:spcPts val="3600"/>
              </a:spcAft>
              <a:buFont typeface="+mj-lt" charset="0"/>
              <a:buNone/>
            </a:pPr>
            <a:endParaRPr lang="en-US" sz="300">
              <a:latin typeface="Calibri" charset="0"/>
              <a:ea typeface="ＭＳ Ｐゴシック" charset="0"/>
              <a:cs typeface="ＭＳ Ｐゴシック" charset="0"/>
            </a:endParaRPr>
          </a:p>
          <a:p>
            <a:pPr eaLnBrk="1" hangingPunct="1">
              <a:lnSpc>
                <a:spcPct val="80000"/>
              </a:lnSpc>
              <a:spcBef>
                <a:spcPct val="0"/>
              </a:spcBef>
              <a:spcAft>
                <a:spcPts val="3600"/>
              </a:spcAft>
              <a:buFont typeface="Calibri" charset="0"/>
              <a:buAutoNum type="arabicPeriod"/>
            </a:pPr>
            <a:r>
              <a:rPr lang="en-US" sz="300">
                <a:latin typeface="Calibri" charset="0"/>
                <a:ea typeface="ＭＳ Ｐゴシック" charset="0"/>
                <a:cs typeface="ＭＳ Ｐゴシック" charset="0"/>
              </a:rPr>
              <a:t>   To ensure the guidelines align with the most recent evidence</a:t>
            </a:r>
          </a:p>
          <a:p>
            <a:pPr eaLnBrk="1" hangingPunct="1">
              <a:lnSpc>
                <a:spcPct val="80000"/>
              </a:lnSpc>
              <a:spcBef>
                <a:spcPct val="0"/>
              </a:spcBef>
              <a:spcAft>
                <a:spcPts val="3600"/>
              </a:spcAft>
              <a:buFont typeface="Calibri" charset="0"/>
              <a:buAutoNum type="arabicPeriod"/>
            </a:pPr>
            <a:endParaRPr lang="en-US" sz="300">
              <a:latin typeface="Calibri" charset="0"/>
              <a:ea typeface="ＭＳ Ｐゴシック" charset="0"/>
              <a:cs typeface="ＭＳ Ｐゴシック" charset="0"/>
            </a:endParaRPr>
          </a:p>
          <a:p>
            <a:pPr eaLnBrk="1" hangingPunct="1">
              <a:lnSpc>
                <a:spcPct val="80000"/>
              </a:lnSpc>
              <a:spcBef>
                <a:spcPct val="0"/>
              </a:spcBef>
              <a:spcAft>
                <a:spcPts val="3600"/>
              </a:spcAft>
              <a:buFont typeface="+mj-lt" charset="0"/>
              <a:buNone/>
            </a:pPr>
            <a:r>
              <a:rPr lang="en-US" sz="300">
                <a:latin typeface="Calibri" charset="0"/>
                <a:ea typeface="ＭＳ Ｐゴシック" charset="0"/>
                <a:cs typeface="ＭＳ Ｐゴシック" charset="0"/>
              </a:rPr>
              <a:t>These recommendations address the use of mammography, MRI, breast self-examination and clinical breast examination to screen for breast cancer among women at average risk of disease.</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768C1E9-0A37-8343-9F7A-04E26841FDBE}"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GRADE: HOW IS EVIDENCE GRADED?</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Using GRADE (Grading of Recommendations Assessment, Development and Evaluation), evidence was deemed to be of either High, Moderate or Low quality.</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Evidence was judged as </a:t>
            </a:r>
            <a:r>
              <a:rPr lang="en-US" b="1">
                <a:latin typeface="Calibri" charset="0"/>
                <a:ea typeface="ＭＳ Ｐゴシック" charset="0"/>
                <a:cs typeface="ＭＳ Ｐゴシック" charset="0"/>
              </a:rPr>
              <a:t>high quality</a:t>
            </a:r>
            <a:r>
              <a:rPr lang="en-US">
                <a:latin typeface="Calibri" charset="0"/>
                <a:ea typeface="ＭＳ Ｐゴシック" charset="0"/>
                <a:cs typeface="ＭＳ Ｐゴシック" charset="0"/>
              </a:rPr>
              <a:t> when there was high confidence that the true effect lies close to that of the estimate of the effect.</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For example, evidence is judged as high quality if all of the following apply: </a:t>
            </a:r>
          </a:p>
          <a:p>
            <a:pPr eaLnBrk="1" hangingPunct="1">
              <a:lnSpc>
                <a:spcPct val="90000"/>
              </a:lnSpc>
              <a:spcBef>
                <a:spcPct val="0"/>
              </a:spcBef>
              <a:buFontTx/>
              <a:buChar char="•"/>
            </a:pPr>
            <a:r>
              <a:rPr lang="en-US">
                <a:latin typeface="Calibri" charset="0"/>
                <a:ea typeface="ＭＳ Ｐゴシック" charset="0"/>
                <a:cs typeface="ＭＳ Ｐゴシック" charset="0"/>
              </a:rPr>
              <a:t>  there is a wide range of studies included in the analyses with no major limitations.</a:t>
            </a:r>
          </a:p>
          <a:p>
            <a:pPr eaLnBrk="1" hangingPunct="1">
              <a:lnSpc>
                <a:spcPct val="90000"/>
              </a:lnSpc>
              <a:spcBef>
                <a:spcPct val="0"/>
              </a:spcBef>
              <a:buFontTx/>
              <a:buChar char="•"/>
            </a:pPr>
            <a:r>
              <a:rPr lang="en-US">
                <a:latin typeface="Calibri" charset="0"/>
                <a:ea typeface="ＭＳ Ｐゴシック" charset="0"/>
                <a:cs typeface="ＭＳ Ｐゴシック" charset="0"/>
              </a:rPr>
              <a:t>  there is little variation between studies, and the summary estimate has a narrow confidence interval.</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Evidence was judged as </a:t>
            </a:r>
            <a:r>
              <a:rPr lang="en-US" b="1">
                <a:latin typeface="Calibri" charset="0"/>
                <a:ea typeface="ＭＳ Ｐゴシック" charset="0"/>
                <a:cs typeface="ＭＳ Ｐゴシック" charset="0"/>
              </a:rPr>
              <a:t>moderate quality</a:t>
            </a:r>
            <a:r>
              <a:rPr lang="en-US">
                <a:latin typeface="Calibri" charset="0"/>
                <a:ea typeface="ＭＳ Ｐゴシック" charset="0"/>
                <a:cs typeface="ＭＳ Ｐゴシック" charset="0"/>
              </a:rPr>
              <a:t> when it was considered that the true effect was likely to be close to the estimate of the effect, but there is a possibility that it is substantially different.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For example, evidence might be judged as moderate quality if any of the following applies: </a:t>
            </a:r>
          </a:p>
          <a:p>
            <a:pPr eaLnBrk="1" hangingPunct="1">
              <a:lnSpc>
                <a:spcPct val="90000"/>
              </a:lnSpc>
              <a:spcBef>
                <a:spcPct val="0"/>
              </a:spcBef>
              <a:buFontTx/>
              <a:buChar char="•"/>
            </a:pPr>
            <a:r>
              <a:rPr lang="en-US">
                <a:latin typeface="Calibri" charset="0"/>
                <a:ea typeface="ＭＳ Ｐゴシック" charset="0"/>
                <a:cs typeface="ＭＳ Ｐゴシック" charset="0"/>
              </a:rPr>
              <a:t>  there are only a few studies and some have limitations but not major flaws</a:t>
            </a:r>
          </a:p>
          <a:p>
            <a:pPr eaLnBrk="1" hangingPunct="1">
              <a:lnSpc>
                <a:spcPct val="90000"/>
              </a:lnSpc>
              <a:spcBef>
                <a:spcPct val="0"/>
              </a:spcBef>
              <a:buFontTx/>
              <a:buChar char="•"/>
            </a:pPr>
            <a:r>
              <a:rPr lang="en-US">
                <a:latin typeface="Calibri" charset="0"/>
                <a:ea typeface="ＭＳ Ｐゴシック" charset="0"/>
                <a:cs typeface="ＭＳ Ｐゴシック" charset="0"/>
              </a:rPr>
              <a:t>  there is some variation between studies</a:t>
            </a:r>
          </a:p>
          <a:p>
            <a:pPr eaLnBrk="1" hangingPunct="1">
              <a:lnSpc>
                <a:spcPct val="90000"/>
              </a:lnSpc>
              <a:spcBef>
                <a:spcPct val="0"/>
              </a:spcBef>
              <a:buFontTx/>
              <a:buChar char="•"/>
            </a:pPr>
            <a:r>
              <a:rPr lang="en-US">
                <a:latin typeface="Calibri" charset="0"/>
                <a:ea typeface="ＭＳ Ｐゴシック" charset="0"/>
                <a:cs typeface="ＭＳ Ｐゴシック" charset="0"/>
              </a:rPr>
              <a:t>  the confidence interval of the summary estimate is wide.</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Evidence was judged to be </a:t>
            </a:r>
            <a:r>
              <a:rPr lang="en-US" b="1">
                <a:latin typeface="Calibri" charset="0"/>
                <a:ea typeface="ＭＳ Ｐゴシック" charset="0"/>
                <a:cs typeface="ＭＳ Ｐゴシック" charset="0"/>
              </a:rPr>
              <a:t>low quality</a:t>
            </a:r>
            <a:r>
              <a:rPr lang="en-US">
                <a:latin typeface="Calibri" charset="0"/>
                <a:ea typeface="ＭＳ Ｐゴシック" charset="0"/>
                <a:cs typeface="ＭＳ Ｐゴシック" charset="0"/>
              </a:rPr>
              <a:t> when it was deemed that the true effect may have been substantially different from the estimate of the effect.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For example, evidence might be judged as low quality if any of the following applies: </a:t>
            </a:r>
          </a:p>
          <a:p>
            <a:pPr eaLnBrk="1" hangingPunct="1">
              <a:lnSpc>
                <a:spcPct val="90000"/>
              </a:lnSpc>
              <a:spcBef>
                <a:spcPct val="0"/>
              </a:spcBef>
              <a:buFontTx/>
              <a:buChar char="•"/>
            </a:pPr>
            <a:r>
              <a:rPr lang="en-US">
                <a:latin typeface="Calibri" charset="0"/>
                <a:ea typeface="ＭＳ Ｐゴシック" charset="0"/>
                <a:cs typeface="ＭＳ Ｐゴシック" charset="0"/>
              </a:rPr>
              <a:t>  the studies have major flaws</a:t>
            </a:r>
          </a:p>
          <a:p>
            <a:pPr eaLnBrk="1" hangingPunct="1">
              <a:lnSpc>
                <a:spcPct val="90000"/>
              </a:lnSpc>
              <a:spcBef>
                <a:spcPct val="0"/>
              </a:spcBef>
              <a:buFontTx/>
              <a:buChar char="•"/>
            </a:pPr>
            <a:r>
              <a:rPr lang="en-US">
                <a:latin typeface="Calibri" charset="0"/>
                <a:ea typeface="ＭＳ Ｐゴシック" charset="0"/>
                <a:cs typeface="ＭＳ Ｐゴシック" charset="0"/>
              </a:rPr>
              <a:t>  there is important variation between studies</a:t>
            </a:r>
          </a:p>
          <a:p>
            <a:pPr eaLnBrk="1" hangingPunct="1">
              <a:lnSpc>
                <a:spcPct val="90000"/>
              </a:lnSpc>
              <a:spcBef>
                <a:spcPct val="0"/>
              </a:spcBef>
              <a:buFontTx/>
              <a:buChar char="•"/>
            </a:pPr>
            <a:r>
              <a:rPr lang="en-US">
                <a:latin typeface="Calibri" charset="0"/>
                <a:ea typeface="ＭＳ Ｐゴシック" charset="0"/>
                <a:cs typeface="ＭＳ Ｐゴシック" charset="0"/>
              </a:rPr>
              <a:t>  the confidence interval of the summary estimate is very wide.</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Evidence was judged to be </a:t>
            </a:r>
            <a:r>
              <a:rPr lang="en-US" b="1">
                <a:latin typeface="Calibri" charset="0"/>
                <a:ea typeface="ＭＳ Ｐゴシック" charset="0"/>
                <a:cs typeface="ＭＳ Ｐゴシック" charset="0"/>
              </a:rPr>
              <a:t>very low quality</a:t>
            </a:r>
            <a:r>
              <a:rPr lang="en-US">
                <a:latin typeface="Calibri" charset="0"/>
                <a:ea typeface="ＭＳ Ｐゴシック" charset="0"/>
                <a:cs typeface="ＭＳ Ｐゴシック" charset="0"/>
              </a:rPr>
              <a:t> when it was deemed that any estimate of effect is very uncertain.</a:t>
            </a:r>
          </a:p>
          <a:p>
            <a:pPr eaLnBrk="1" hangingPunct="1">
              <a:lnSpc>
                <a:spcPct val="90000"/>
              </a:lnSpc>
              <a:spcBef>
                <a:spcPct val="0"/>
              </a:spcBef>
            </a:pPr>
            <a:endParaRPr lang="en-US">
              <a:latin typeface="Calibri" charset="0"/>
              <a:ea typeface="ＭＳ Ｐゴシック" charset="0"/>
              <a:cs typeface="ＭＳ Ｐゴシック"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C7867A4-7B9A-2448-B2BD-721E8A47A932}"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GRADE: HOW IS THE STRENGTH OF RECOMMENDATIONS GRADED?</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After review of the evidence the Working Group developed their recommendations.  The recommendations are graded as either </a:t>
            </a:r>
            <a:r>
              <a:rPr lang="en-US" b="1" u="sng">
                <a:latin typeface="Calibri" charset="0"/>
                <a:ea typeface="ＭＳ Ｐゴシック" charset="0"/>
                <a:cs typeface="ＭＳ Ｐゴシック" charset="0"/>
              </a:rPr>
              <a:t>strong</a:t>
            </a:r>
            <a:r>
              <a:rPr lang="en-US" b="1">
                <a:latin typeface="Calibri" charset="0"/>
                <a:ea typeface="ＭＳ Ｐゴシック" charset="0"/>
                <a:cs typeface="ＭＳ Ｐゴシック" charset="0"/>
              </a:rPr>
              <a:t> or </a:t>
            </a:r>
            <a:r>
              <a:rPr lang="en-US" b="1" u="sng">
                <a:latin typeface="Calibri" charset="0"/>
                <a:ea typeface="ＭＳ Ｐゴシック" charset="0"/>
                <a:cs typeface="ＭＳ Ｐゴシック" charset="0"/>
              </a:rPr>
              <a:t>weak</a:t>
            </a:r>
            <a:r>
              <a:rPr lang="en-US" b="1">
                <a:latin typeface="Calibri" charset="0"/>
                <a:ea typeface="ＭＳ Ｐゴシック" charset="0"/>
                <a:cs typeface="ＭＳ Ｐゴシック" charset="0"/>
              </a:rPr>
              <a:t>.</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The strength of the recommendations is based on 4 factors:</a:t>
            </a:r>
          </a:p>
          <a:p>
            <a:pPr eaLnBrk="1" hangingPunct="1">
              <a:lnSpc>
                <a:spcPct val="90000"/>
              </a:lnSpc>
              <a:spcBef>
                <a:spcPct val="0"/>
              </a:spcBef>
              <a:buFontTx/>
              <a:buChar char="•"/>
            </a:pPr>
            <a:r>
              <a:rPr lang="en-US">
                <a:latin typeface="Calibri" charset="0"/>
                <a:ea typeface="ＭＳ Ｐゴシック" charset="0"/>
                <a:cs typeface="ＭＳ Ｐゴシック" charset="0"/>
              </a:rPr>
              <a:t>  The quality of the supporting evidence</a:t>
            </a:r>
          </a:p>
          <a:p>
            <a:pPr eaLnBrk="1" hangingPunct="1">
              <a:lnSpc>
                <a:spcPct val="90000"/>
              </a:lnSpc>
              <a:spcBef>
                <a:spcPct val="0"/>
              </a:spcBef>
              <a:buFontTx/>
              <a:buChar char="•"/>
            </a:pPr>
            <a:r>
              <a:rPr lang="en-US">
                <a:latin typeface="Calibri" charset="0"/>
                <a:ea typeface="ＭＳ Ｐゴシック" charset="0"/>
                <a:cs typeface="ＭＳ Ｐゴシック" charset="0"/>
              </a:rPr>
              <a:t>  The degree of uncertainty about the balance between desirable and undesirable effects</a:t>
            </a:r>
          </a:p>
          <a:p>
            <a:pPr eaLnBrk="1" hangingPunct="1">
              <a:lnSpc>
                <a:spcPct val="90000"/>
              </a:lnSpc>
              <a:spcBef>
                <a:spcPct val="0"/>
              </a:spcBef>
              <a:buFontTx/>
              <a:buChar char="•"/>
            </a:pPr>
            <a:r>
              <a:rPr lang="en-US">
                <a:latin typeface="Calibri" charset="0"/>
                <a:ea typeface="ＭＳ Ｐゴシック" charset="0"/>
                <a:cs typeface="ＭＳ Ｐゴシック" charset="0"/>
              </a:rPr>
              <a:t>  The uncertainty or variability in values and preferences of citizens</a:t>
            </a:r>
          </a:p>
          <a:p>
            <a:pPr eaLnBrk="1" hangingPunct="1">
              <a:lnSpc>
                <a:spcPct val="90000"/>
              </a:lnSpc>
              <a:spcBef>
                <a:spcPct val="0"/>
              </a:spcBef>
              <a:buFontTx/>
              <a:buChar char="•"/>
            </a:pPr>
            <a:r>
              <a:rPr lang="en-US">
                <a:latin typeface="Calibri" charset="0"/>
                <a:ea typeface="ＭＳ Ｐゴシック" charset="0"/>
                <a:cs typeface="ＭＳ Ｐゴシック" charset="0"/>
              </a:rPr>
              <a:t>  Uncertainty about whether the intervention represents a wise use of resources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b="1">
                <a:latin typeface="Calibri" charset="0"/>
                <a:ea typeface="ＭＳ Ｐゴシック" charset="0"/>
                <a:cs typeface="ＭＳ Ｐゴシック" charset="0"/>
              </a:rPr>
              <a:t>**Strong recommendations are more likely when:</a:t>
            </a:r>
          </a:p>
          <a:p>
            <a:pPr lvl="1" eaLnBrk="1" hangingPunct="1">
              <a:lnSpc>
                <a:spcPct val="90000"/>
              </a:lnSpc>
              <a:spcBef>
                <a:spcPct val="0"/>
              </a:spcBef>
              <a:buFontTx/>
              <a:buChar char="•"/>
            </a:pPr>
            <a:r>
              <a:rPr lang="en-US">
                <a:latin typeface="Calibri" charset="0"/>
                <a:ea typeface="ＭＳ Ｐゴシック" charset="0"/>
              </a:rPr>
              <a:t> there is a large difference between the benefits and harms and certainty around that difference</a:t>
            </a:r>
          </a:p>
          <a:p>
            <a:pPr lvl="1" eaLnBrk="1" hangingPunct="1">
              <a:lnSpc>
                <a:spcPct val="90000"/>
              </a:lnSpc>
              <a:spcBef>
                <a:spcPct val="0"/>
              </a:spcBef>
              <a:buFontTx/>
              <a:buChar char="•"/>
            </a:pPr>
            <a:r>
              <a:rPr lang="en-US">
                <a:latin typeface="Calibri" charset="0"/>
                <a:ea typeface="ＭＳ Ｐゴシック" charset="0"/>
              </a:rPr>
              <a:t> there is greater certainty or similarity in values and preferences</a:t>
            </a:r>
          </a:p>
          <a:p>
            <a:pPr lvl="1" eaLnBrk="1" hangingPunct="1">
              <a:lnSpc>
                <a:spcPct val="90000"/>
              </a:lnSpc>
              <a:spcBef>
                <a:spcPct val="0"/>
              </a:spcBef>
              <a:buFontTx/>
              <a:buChar char="•"/>
            </a:pPr>
            <a:r>
              <a:rPr lang="en-US">
                <a:latin typeface="Calibri" charset="0"/>
                <a:ea typeface="ＭＳ Ｐゴシック" charset="0"/>
              </a:rPr>
              <a:t> when the evidence quality is higher.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b="1">
                <a:latin typeface="Calibri" charset="0"/>
                <a:ea typeface="ＭＳ Ｐゴシック" charset="0"/>
                <a:cs typeface="ＭＳ Ｐゴシック" charset="0"/>
              </a:rPr>
              <a:t>Weak recommendations indicate that greater uncertainty exists.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Strong recommendations can be made even with low quality evidence assuming that the balance between benefits and harms is clear and values and preferences are consistent while weak recommendations can be made based on high quality evidence.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As an example, although only anecdotal evidence (low quality) suggests that parachutes are an effective intervention to reduce morbidity and mortality associated with jumping from an airplane, the recommendation to use a parachute would be classified as strong. </a:t>
            </a:r>
          </a:p>
          <a:p>
            <a:pPr eaLnBrk="1" hangingPunct="1">
              <a:lnSpc>
                <a:spcPct val="90000"/>
              </a:lnSpc>
              <a:spcBef>
                <a:spcPct val="0"/>
              </a:spcBef>
            </a:pPr>
            <a:endParaRPr lang="en-US" i="1">
              <a:latin typeface="Calibri" charset="0"/>
              <a:ea typeface="ＭＳ Ｐゴシック" charset="0"/>
              <a:cs typeface="ＭＳ Ｐゴシック" charset="0"/>
            </a:endParaRPr>
          </a:p>
          <a:p>
            <a:pPr eaLnBrk="1" hangingPunct="1">
              <a:lnSpc>
                <a:spcPct val="90000"/>
              </a:lnSpc>
              <a:spcBef>
                <a:spcPct val="0"/>
              </a:spcBef>
            </a:pPr>
            <a:r>
              <a:rPr lang="en-US" i="1">
                <a:latin typeface="Arial" charset="0"/>
                <a:ea typeface="ＭＳ Ｐゴシック" charset="0"/>
                <a:cs typeface="Arial" charset="0"/>
              </a:rPr>
              <a:t>**Bell N, Connor Gorber S, Shaw L, et al. From ABCs to GRADE: The Canadian Task Force on Preventive Health Care’s New Rating System for Clinical Practice Guidelines. Canadian Family Physician.</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0AE0591-82D8-704A-A81A-456B39C0445F}"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GRADE: INTERPRETATION OF RECOMMENDATIONS</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How does the strength of the recommendation translate into clinical practice?</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Ŧ</a:t>
            </a:r>
            <a:r>
              <a:rPr lang="en-US" b="1">
                <a:latin typeface="Calibri" charset="0"/>
                <a:ea typeface="ＭＳ Ｐゴシック" charset="0"/>
                <a:cs typeface="ＭＳ Ｐゴシック" charset="0"/>
              </a:rPr>
              <a:t> Strong recommendations</a:t>
            </a:r>
            <a:r>
              <a:rPr lang="en-US">
                <a:latin typeface="Calibri" charset="0"/>
                <a:ea typeface="ＭＳ Ｐゴシック" charset="0"/>
                <a:cs typeface="ＭＳ Ｐゴシック" charset="0"/>
              </a:rPr>
              <a:t> are those for which </a:t>
            </a:r>
            <a:r>
              <a:rPr lang="en-US" b="1" i="1">
                <a:latin typeface="Calibri" charset="0"/>
                <a:ea typeface="ＭＳ Ｐゴシック" charset="0"/>
                <a:cs typeface="ＭＳ Ｐゴシック" charset="0"/>
              </a:rPr>
              <a:t>we are confident</a:t>
            </a:r>
            <a:r>
              <a:rPr lang="en-US">
                <a:latin typeface="Calibri" charset="0"/>
                <a:ea typeface="ＭＳ Ｐゴシック" charset="0"/>
                <a:cs typeface="ＭＳ Ｐゴシック" charset="0"/>
              </a:rPr>
              <a:t> that the desirable effects of an intervention outweigh its undesirable effects (strong recommendation</a:t>
            </a:r>
            <a:r>
              <a:rPr lang="en-US" b="1">
                <a:latin typeface="Calibri" charset="0"/>
                <a:ea typeface="ＭＳ Ｐゴシック" charset="0"/>
                <a:cs typeface="ＭＳ Ｐゴシック" charset="0"/>
              </a:rPr>
              <a:t> for </a:t>
            </a:r>
            <a:r>
              <a:rPr lang="en-US">
                <a:latin typeface="Calibri" charset="0"/>
                <a:ea typeface="ＭＳ Ｐゴシック" charset="0"/>
                <a:cs typeface="ＭＳ Ｐゴシック" charset="0"/>
              </a:rPr>
              <a:t>an intervention) </a:t>
            </a:r>
            <a:r>
              <a:rPr lang="en-US" b="1" i="1">
                <a:latin typeface="Calibri" charset="0"/>
                <a:ea typeface="ＭＳ Ｐゴシック" charset="0"/>
                <a:cs typeface="ＭＳ Ｐゴシック" charset="0"/>
              </a:rPr>
              <a:t>or</a:t>
            </a:r>
            <a:r>
              <a:rPr lang="en-US">
                <a:latin typeface="Calibri" charset="0"/>
                <a:ea typeface="ＭＳ Ｐゴシック" charset="0"/>
                <a:cs typeface="ＭＳ Ｐゴシック" charset="0"/>
              </a:rPr>
              <a:t> that the undesirable effects of an intervention outweigh its desirable effects (strong recommendation </a:t>
            </a:r>
            <a:r>
              <a:rPr lang="en-US" b="1">
                <a:latin typeface="Calibri" charset="0"/>
                <a:ea typeface="ＭＳ Ｐゴシック" charset="0"/>
                <a:cs typeface="ＭＳ Ｐゴシック" charset="0"/>
              </a:rPr>
              <a:t>against</a:t>
            </a:r>
            <a:r>
              <a:rPr lang="en-US">
                <a:latin typeface="Calibri" charset="0"/>
                <a:ea typeface="ＭＳ Ｐゴシック" charset="0"/>
                <a:cs typeface="ＭＳ Ｐゴシック" charset="0"/>
              </a:rPr>
              <a:t> an intervention).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A strong recommendation implies that most individuals will be best served by the recommended course of action.</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Weak recommendations</a:t>
            </a:r>
            <a:r>
              <a:rPr lang="en-US">
                <a:latin typeface="Calibri" charset="0"/>
                <a:ea typeface="ＭＳ Ｐゴシック" charset="0"/>
                <a:cs typeface="ＭＳ Ｐゴシック" charset="0"/>
              </a:rPr>
              <a:t> are those for which the desirable effects </a:t>
            </a:r>
            <a:r>
              <a:rPr lang="en-US" b="1" i="1">
                <a:latin typeface="Calibri" charset="0"/>
                <a:ea typeface="ＭＳ Ｐゴシック" charset="0"/>
                <a:cs typeface="ＭＳ Ｐゴシック" charset="0"/>
              </a:rPr>
              <a:t>probably</a:t>
            </a:r>
            <a:r>
              <a:rPr lang="en-US">
                <a:latin typeface="Calibri" charset="0"/>
                <a:ea typeface="ＭＳ Ｐゴシック" charset="0"/>
                <a:cs typeface="ＭＳ Ｐゴシック" charset="0"/>
              </a:rPr>
              <a:t> outweigh the undesirable effects (weak recommendation</a:t>
            </a:r>
            <a:r>
              <a:rPr lang="en-US" b="1">
                <a:latin typeface="Calibri" charset="0"/>
                <a:ea typeface="ＭＳ Ｐゴシック" charset="0"/>
                <a:cs typeface="ＭＳ Ｐゴシック" charset="0"/>
              </a:rPr>
              <a:t> for </a:t>
            </a:r>
            <a:r>
              <a:rPr lang="en-US">
                <a:latin typeface="Calibri" charset="0"/>
                <a:ea typeface="ＭＳ Ｐゴシック" charset="0"/>
                <a:cs typeface="ＭＳ Ｐゴシック" charset="0"/>
              </a:rPr>
              <a:t>an intervention) </a:t>
            </a:r>
            <a:r>
              <a:rPr lang="en-US" b="1" i="1">
                <a:latin typeface="Calibri" charset="0"/>
                <a:ea typeface="ＭＳ Ｐゴシック" charset="0"/>
                <a:cs typeface="ＭＳ Ｐゴシック" charset="0"/>
              </a:rPr>
              <a:t>or</a:t>
            </a:r>
            <a:r>
              <a:rPr lang="en-US">
                <a:latin typeface="Calibri" charset="0"/>
                <a:ea typeface="ＭＳ Ｐゴシック" charset="0"/>
                <a:cs typeface="ＭＳ Ｐゴシック" charset="0"/>
              </a:rPr>
              <a:t> undesirable effects probably outweigh the desirable effects (weak recommendation </a:t>
            </a:r>
            <a:r>
              <a:rPr lang="en-US" b="1">
                <a:latin typeface="Calibri" charset="0"/>
                <a:ea typeface="ＭＳ Ｐゴシック" charset="0"/>
                <a:cs typeface="ＭＳ Ｐゴシック" charset="0"/>
              </a:rPr>
              <a:t>against</a:t>
            </a:r>
            <a:r>
              <a:rPr lang="en-US">
                <a:latin typeface="Calibri" charset="0"/>
                <a:ea typeface="ＭＳ Ｐゴシック" charset="0"/>
                <a:cs typeface="ＭＳ Ｐゴシック" charset="0"/>
              </a:rPr>
              <a:t> an intervention) but uncertainty exists.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A weak recommendation implies that we believe most people would want the recommended course of action but that many would not. </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For clinicians, this means they must recognize that different choices will be appropriate for different individuals, and they must support each person in reaching a management decision consistent with his/her values and preferences. </a:t>
            </a:r>
          </a:p>
          <a:p>
            <a:pPr eaLnBrk="1" hangingPunct="1">
              <a:lnSpc>
                <a:spcPct val="90000"/>
              </a:lnSpc>
              <a:spcBef>
                <a:spcPct val="0"/>
              </a:spcBef>
            </a:pPr>
            <a:endParaRPr lang="en-US" sz="1000">
              <a:latin typeface="Arial" charset="0"/>
              <a:ea typeface="ＭＳ Ｐゴシック" charset="0"/>
              <a:cs typeface="Arial" charset="0"/>
            </a:endParaRPr>
          </a:p>
          <a:p>
            <a:pPr eaLnBrk="1" hangingPunct="1">
              <a:lnSpc>
                <a:spcPct val="90000"/>
              </a:lnSpc>
              <a:spcBef>
                <a:spcPct val="0"/>
              </a:spcBef>
            </a:pPr>
            <a:r>
              <a:rPr lang="en-US" sz="1000" i="1">
                <a:latin typeface="Arial" charset="0"/>
                <a:ea typeface="ＭＳ Ｐゴシック" charset="0"/>
                <a:cs typeface="Arial" charset="0"/>
              </a:rPr>
              <a:t>Ŧ GRADES of Recommendation, Assessment, Development, and Evaluation (GRADE) Working Group, 2011</a:t>
            </a:r>
          </a:p>
          <a:p>
            <a:pPr eaLnBrk="1" hangingPunct="1">
              <a:lnSpc>
                <a:spcPct val="90000"/>
              </a:lnSpc>
              <a:spcBef>
                <a:spcPct val="0"/>
              </a:spcBef>
            </a:pPr>
            <a:endParaRPr lang="en-US" sz="1000" i="1">
              <a:latin typeface="Arial" charset="0"/>
              <a:ea typeface="ＭＳ Ｐゴシック" charset="0"/>
              <a:cs typeface="Arial" charset="0"/>
            </a:endParaRPr>
          </a:p>
          <a:p>
            <a:pPr eaLnBrk="1" hangingPunct="1">
              <a:lnSpc>
                <a:spcPct val="90000"/>
              </a:lnSpc>
              <a:spcBef>
                <a:spcPct val="0"/>
              </a:spcBef>
            </a:pPr>
            <a:endParaRPr lang="en-US" sz="1000" i="1">
              <a:latin typeface="Arial" charset="0"/>
              <a:ea typeface="ＭＳ Ｐゴシック" charset="0"/>
              <a:cs typeface="Arial" charset="0"/>
            </a:endParaRPr>
          </a:p>
          <a:p>
            <a:pPr eaLnBrk="1" hangingPunct="1">
              <a:lnSpc>
                <a:spcPct val="90000"/>
              </a:lnSpc>
              <a:spcBef>
                <a:spcPct val="0"/>
              </a:spcBef>
            </a:pPr>
            <a:r>
              <a:rPr lang="en-US" sz="1000" b="1">
                <a:latin typeface="Arial" charset="0"/>
                <a:ea typeface="ＭＳ Ｐゴシック" charset="0"/>
                <a:cs typeface="Arial" charset="0"/>
              </a:rPr>
              <a:t>It should be noted that preferences and values, and resource allocation may also play a role in determining certainty and may impact the strength of the recommendation.</a:t>
            </a:r>
          </a:p>
          <a:p>
            <a:pPr eaLnBrk="1" hangingPunct="1">
              <a:lnSpc>
                <a:spcPct val="90000"/>
              </a:lnSpc>
              <a:spcBef>
                <a:spcPct val="0"/>
              </a:spcBef>
            </a:pPr>
            <a:endParaRPr lang="en-US" sz="1000" b="1">
              <a:latin typeface="Arial" charset="0"/>
              <a:ea typeface="ＭＳ Ｐゴシック" charset="0"/>
              <a:cs typeface="Arial" charset="0"/>
            </a:endParaRPr>
          </a:p>
          <a:p>
            <a:pPr>
              <a:lnSpc>
                <a:spcPct val="90000"/>
              </a:lnSpc>
            </a:pPr>
            <a:r>
              <a:rPr lang="en-US" sz="1000">
                <a:latin typeface="Calibri" charset="0"/>
                <a:ea typeface="ＭＳ Ｐゴシック" charset="0"/>
                <a:cs typeface="ＭＳ Ｐゴシック" charset="0"/>
              </a:rPr>
              <a:t>≠</a:t>
            </a:r>
            <a:r>
              <a:rPr lang="en-US">
                <a:latin typeface="Calibri" charset="0"/>
                <a:ea typeface="ＭＳ Ｐゴシック" charset="0"/>
                <a:cs typeface="ＭＳ Ｐゴシック" charset="0"/>
              </a:rPr>
              <a:t>The more values and preferences vary, or the greater the uncertainty in values and preferences, the higher the likelihood that a weak recommendation is warranted.</a:t>
            </a:r>
          </a:p>
          <a:p>
            <a:pPr eaLnBrk="1" hangingPunct="1">
              <a:lnSpc>
                <a:spcPct val="90000"/>
              </a:lnSpc>
              <a:spcBef>
                <a:spcPct val="0"/>
              </a:spcBef>
            </a:pPr>
            <a:endParaRPr lang="en-US" sz="1000">
              <a:latin typeface="Arial" charset="0"/>
              <a:ea typeface="ＭＳ Ｐゴシック" charset="0"/>
              <a:cs typeface="Arial" charset="0"/>
            </a:endParaRPr>
          </a:p>
          <a:p>
            <a:pPr eaLnBrk="1" hangingPunct="1">
              <a:lnSpc>
                <a:spcPct val="90000"/>
              </a:lnSpc>
              <a:spcBef>
                <a:spcPct val="0"/>
              </a:spcBef>
            </a:pPr>
            <a:r>
              <a:rPr lang="en-US" sz="1000">
                <a:latin typeface="Calibri" charset="0"/>
                <a:ea typeface="ＭＳ Ｐゴシック" charset="0"/>
                <a:cs typeface="ＭＳ Ｐゴシック" charset="0"/>
              </a:rPr>
              <a:t>The higher the cost of treatment, the less likely a strong recommendation.</a:t>
            </a:r>
            <a:endParaRPr lang="en-US" sz="1000">
              <a:latin typeface="Arial" charset="0"/>
              <a:ea typeface="ＭＳ Ｐゴシック" charset="0"/>
              <a:cs typeface="Arial" charset="0"/>
            </a:endParaRPr>
          </a:p>
          <a:p>
            <a:pPr eaLnBrk="1" hangingPunct="1">
              <a:lnSpc>
                <a:spcPct val="90000"/>
              </a:lnSpc>
              <a:spcBef>
                <a:spcPct val="0"/>
              </a:spcBef>
            </a:pPr>
            <a:endParaRPr lang="en-US" sz="1000">
              <a:latin typeface="Arial" charset="0"/>
              <a:ea typeface="ＭＳ Ｐゴシック" charset="0"/>
              <a:cs typeface="Arial" charset="0"/>
            </a:endParaRPr>
          </a:p>
          <a:p>
            <a:pPr eaLnBrk="1" hangingPunct="1">
              <a:lnSpc>
                <a:spcPct val="90000"/>
              </a:lnSpc>
              <a:spcBef>
                <a:spcPct val="0"/>
              </a:spcBef>
            </a:pPr>
            <a:r>
              <a:rPr lang="en-US" sz="1000">
                <a:latin typeface="Arial" charset="0"/>
                <a:ea typeface="ＭＳ Ｐゴシック" charset="0"/>
                <a:cs typeface="Arial" charset="0"/>
              </a:rPr>
              <a:t>≠</a:t>
            </a:r>
            <a:r>
              <a:rPr lang="en-US" sz="1000" i="1">
                <a:latin typeface="Arial" charset="0"/>
                <a:ea typeface="ＭＳ Ｐゴシック" charset="0"/>
                <a:cs typeface="Arial" charset="0"/>
              </a:rPr>
              <a:t>Guyatt G, Oxmann A, Kinz R, et al. GRADE: going from evidence to recommendations.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E15D434-5EC0-FB40-A454-DF21FDE4889D}"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charset="0"/>
                <a:ea typeface="ＭＳ Ｐゴシック" charset="0"/>
                <a:cs typeface="Arial" charset="0"/>
              </a:rPr>
              <a:t>BREAST CANCER SCREENING RECOMMENDATIONS:  CBE, BSE and MRI</a:t>
            </a:r>
            <a:endParaRPr lang="en-US" b="1">
              <a:latin typeface="Calibri" charset="0"/>
              <a:ea typeface="ＭＳ Ｐゴシック" charset="0"/>
              <a:cs typeface="ＭＳ Ｐゴシック" charset="0"/>
            </a:endParaRPr>
          </a:p>
          <a:p>
            <a:pPr eaLnBrk="1" hangingPunct="1"/>
            <a:endParaRPr lang="en-US">
              <a:latin typeface="Calibri" charset="0"/>
              <a:ea typeface="ＭＳ Ｐゴシック" charset="0"/>
              <a:cs typeface="ＭＳ Ｐゴシック" charset="0"/>
            </a:endParaRPr>
          </a:p>
          <a:p>
            <a:pPr eaLnBrk="1" hangingPunct="1"/>
            <a:r>
              <a:rPr lang="en-US">
                <a:latin typeface="Calibri" charset="0"/>
                <a:ea typeface="ＭＳ Ｐゴシック" charset="0"/>
                <a:cs typeface="ＭＳ Ｐゴシック" charset="0"/>
              </a:rPr>
              <a:t>The following is an overview of the CTFPHC Recommendations on Breast Cancer Screening using clinical breast exam (CBE), Breast self exam (BSE) and magnetic resonance imaging (MRI)</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D37C0D4-B71B-5F41-8006-A9B70E039AE8}"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CTFPHC RECOMMENDATION for </a:t>
            </a:r>
            <a:r>
              <a:rPr lang="en-US" b="1" u="sng">
                <a:latin typeface="Calibri" charset="0"/>
                <a:ea typeface="ＭＳ Ｐゴシック" charset="0"/>
                <a:cs typeface="ＭＳ Ｐゴシック" charset="0"/>
              </a:rPr>
              <a:t>CLINICAL BREAST EXAM (CBE)</a:t>
            </a:r>
          </a:p>
          <a:p>
            <a:pPr eaLnBrk="1" hangingPunct="1">
              <a:spcBef>
                <a:spcPct val="0"/>
              </a:spcBef>
            </a:pPr>
            <a:endParaRPr lang="en-US" b="1" u="sng">
              <a:latin typeface="Calibri" charset="0"/>
              <a:ea typeface="ＭＳ Ｐゴシック" charset="0"/>
              <a:cs typeface="ＭＳ Ｐゴシック" charset="0"/>
            </a:endParaRPr>
          </a:p>
          <a:p>
            <a:pPr eaLnBrk="1" hangingPunct="1">
              <a:spcBef>
                <a:spcPct val="0"/>
              </a:spcBef>
            </a:pPr>
            <a:endParaRPr lang="en-US" b="1">
              <a:latin typeface="Calibri" charset="0"/>
              <a:ea typeface="ＭＳ Ｐゴシック" charset="0"/>
              <a:cs typeface="ＭＳ Ｐゴシック" charset="0"/>
            </a:endParaRPr>
          </a:p>
          <a:p>
            <a:pPr eaLnBrk="1" hangingPunct="1">
              <a:spcBef>
                <a:spcPct val="0"/>
              </a:spcBef>
            </a:pPr>
            <a:r>
              <a:rPr lang="en-US" b="1">
                <a:latin typeface="Calibri" charset="0"/>
                <a:ea typeface="ＭＳ Ｐゴシック" charset="0"/>
                <a:cs typeface="ＭＳ Ｐゴシック" charset="0"/>
              </a:rPr>
              <a:t>The CTFPHC recommends </a:t>
            </a:r>
            <a:r>
              <a:rPr lang="en-US" b="1" u="sng">
                <a:latin typeface="Calibri" charset="0"/>
                <a:ea typeface="ＭＳ Ｐゴシック" charset="0"/>
                <a:cs typeface="ＭＳ Ｐゴシック" charset="0"/>
              </a:rPr>
              <a:t>not routinely performing </a:t>
            </a:r>
            <a:r>
              <a:rPr lang="en-US" b="1">
                <a:latin typeface="Calibri" charset="0"/>
                <a:ea typeface="ＭＳ Ｐゴシック" charset="0"/>
                <a:cs typeface="ＭＳ Ｐゴシック" charset="0"/>
              </a:rPr>
              <a:t>clinical breast exams alone or in conjunction with mammography to screen for breast cancer.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This is a </a:t>
            </a:r>
            <a:r>
              <a:rPr lang="en-US" b="1">
                <a:latin typeface="Calibri" charset="0"/>
                <a:ea typeface="ＭＳ Ｐゴシック" charset="0"/>
                <a:cs typeface="ＭＳ Ｐゴシック" charset="0"/>
              </a:rPr>
              <a:t>weak recommendation</a:t>
            </a:r>
            <a:r>
              <a:rPr lang="en-US">
                <a:latin typeface="Calibri" charset="0"/>
                <a:ea typeface="ＭＳ Ｐゴシック" charset="0"/>
                <a:cs typeface="ＭＳ Ｐゴシック" charset="0"/>
              </a:rPr>
              <a:t> with</a:t>
            </a:r>
            <a:r>
              <a:rPr lang="en-US" b="1">
                <a:latin typeface="Calibri" charset="0"/>
                <a:ea typeface="ＭＳ Ｐゴシック" charset="0"/>
                <a:cs typeface="ＭＳ Ｐゴシック" charset="0"/>
              </a:rPr>
              <a:t> low </a:t>
            </a:r>
            <a:r>
              <a:rPr lang="en-US">
                <a:latin typeface="Calibri" charset="0"/>
                <a:ea typeface="ＭＳ Ｐゴシック" charset="0"/>
                <a:cs typeface="ＭＳ Ｐゴシック" charset="0"/>
              </a:rPr>
              <a:t>quality evidence.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No evidence was found indicating that CBEs reduce breast cancer mortality or all-cause mortality.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This recommendation reflects concerns with the potential harms of CBEs and the corresponding lack of evidence of its effectiveness in decreasing mortality.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CBE</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remain appropriate </a:t>
            </a:r>
            <a:r>
              <a:rPr lang="en-US" altLang="ja-JP" u="sng">
                <a:latin typeface="Calibri" charset="0"/>
                <a:ea typeface="ＭＳ Ｐゴシック" charset="0"/>
                <a:cs typeface="ＭＳ Ｐゴシック" charset="0"/>
              </a:rPr>
              <a:t>only</a:t>
            </a:r>
            <a:r>
              <a:rPr lang="en-US" altLang="ja-JP">
                <a:latin typeface="Calibri" charset="0"/>
                <a:ea typeface="ＭＳ Ｐゴシック" charset="0"/>
                <a:cs typeface="ＭＳ Ｐゴシック" charset="0"/>
              </a:rPr>
              <a:t> when women present with, or physicians have concerns about, abnormal breast changes.</a:t>
            </a:r>
          </a:p>
          <a:p>
            <a:pPr eaLnBrk="1" hangingPunct="1">
              <a:spcBef>
                <a:spcPct val="0"/>
              </a:spcBef>
            </a:pPr>
            <a:endParaRPr lang="en-US">
              <a:latin typeface="Calibri" charset="0"/>
              <a:ea typeface="ＭＳ Ｐゴシック" charset="0"/>
              <a:cs typeface="ＭＳ Ｐゴシック"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B5222AF-94F8-F846-86B4-694324ADB48E}" type="slidenum">
              <a:rPr lang="en-US"/>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EFFECTIVENESS AND HARM OF CLINICAL BREAST EXAM (CBE)</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Effectiveness</a:t>
            </a:r>
          </a:p>
          <a:p>
            <a:pPr eaLnBrk="1" hangingPunct="1">
              <a:lnSpc>
                <a:spcPct val="90000"/>
              </a:lnSpc>
              <a:spcBef>
                <a:spcPct val="0"/>
              </a:spcBef>
            </a:pPr>
            <a:r>
              <a:rPr lang="en-US">
                <a:latin typeface="Calibri" charset="0"/>
                <a:ea typeface="ＭＳ Ｐゴシック" charset="0"/>
                <a:cs typeface="ＭＳ Ｐゴシック" charset="0"/>
              </a:rPr>
              <a:t>The effectiveness of CBE could not be established.</a:t>
            </a:r>
          </a:p>
          <a:p>
            <a:pPr eaLnBrk="1" hangingPunct="1">
              <a:lnSpc>
                <a:spcPct val="90000"/>
              </a:lnSpc>
              <a:spcBef>
                <a:spcPct val="0"/>
              </a:spcBef>
            </a:pPr>
            <a:r>
              <a:rPr lang="en-US">
                <a:latin typeface="Calibri" charset="0"/>
                <a:ea typeface="ＭＳ Ｐゴシック" charset="0"/>
                <a:cs typeface="ＭＳ Ｐゴシック" charset="0"/>
              </a:rPr>
              <a:t>No studies were located that compared CBE to a control group (placebo or absence of screening)</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Harms</a:t>
            </a:r>
          </a:p>
          <a:p>
            <a:pPr eaLnBrk="1" hangingPunct="1">
              <a:lnSpc>
                <a:spcPct val="90000"/>
              </a:lnSpc>
              <a:spcBef>
                <a:spcPct val="0"/>
              </a:spcBef>
            </a:pPr>
            <a:r>
              <a:rPr lang="en-US">
                <a:latin typeface="Calibri" charset="0"/>
                <a:ea typeface="ＭＳ Ｐゴシック" charset="0"/>
                <a:cs typeface="ＭＳ Ｐゴシック" charset="0"/>
              </a:rPr>
              <a:t>Harms of CBE can include:</a:t>
            </a:r>
          </a:p>
          <a:p>
            <a:pPr eaLnBrk="1" hangingPunct="1">
              <a:lnSpc>
                <a:spcPct val="90000"/>
              </a:lnSpc>
              <a:spcBef>
                <a:spcPct val="0"/>
              </a:spcBef>
              <a:buFontTx/>
              <a:buChar char="•"/>
            </a:pPr>
            <a:r>
              <a:rPr lang="en-US">
                <a:latin typeface="Calibri" charset="0"/>
                <a:ea typeface="ＭＳ Ｐゴシック" charset="0"/>
                <a:cs typeface="ＭＳ Ｐゴシック" charset="0"/>
              </a:rPr>
              <a:t>  False-positive results that can lead to further imaging. As well, considerable anxiety and distress are associated with false-positives.</a:t>
            </a:r>
          </a:p>
          <a:p>
            <a:pPr eaLnBrk="1" hangingPunct="1">
              <a:lnSpc>
                <a:spcPct val="90000"/>
              </a:lnSpc>
              <a:spcBef>
                <a:spcPct val="0"/>
              </a:spcBef>
              <a:buFontTx/>
              <a:buChar char="•"/>
            </a:pPr>
            <a:r>
              <a:rPr lang="en-US">
                <a:latin typeface="Calibri" charset="0"/>
                <a:ea typeface="ＭＳ Ｐゴシック" charset="0"/>
                <a:cs typeface="ＭＳ Ｐゴシック" charset="0"/>
              </a:rPr>
              <a:t>  False-negative results from CBE can lead to delay in a cancer diagnosis.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In a cohort study of women being screened, 232,515 participants received CBE and mammography and 57,715 participants received mammography alone. CBE was offered as well as mammography in 9 regional cancer centres and at 59 affiliated centres.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In those centres, the cancer detection rate for mammography referrals was 5.9 per 1,000, while for CBE and/or mammography the detection rate was 6.3 per 1,000 referrals.</a:t>
            </a:r>
          </a:p>
          <a:p>
            <a:pPr eaLnBrk="1" hangingPunct="1">
              <a:lnSpc>
                <a:spcPct val="90000"/>
              </a:lnSpc>
              <a:spcBef>
                <a:spcPct val="0"/>
              </a:spcBef>
            </a:pPr>
            <a:r>
              <a:rPr lang="en-US">
                <a:latin typeface="Calibri" charset="0"/>
                <a:ea typeface="ＭＳ Ｐゴシック" charset="0"/>
                <a:cs typeface="ＭＳ Ｐゴシック" charset="0"/>
              </a:rPr>
              <a:t>The false-positive rate for mammography referrals was 6.5%; for CBE and/or mammography referrals the false-positive rate was 8.7%. </a:t>
            </a:r>
          </a:p>
          <a:p>
            <a:pPr eaLnBrk="1" hangingPunct="1">
              <a:lnSpc>
                <a:spcPct val="90000"/>
              </a:lnSpc>
              <a:spcBef>
                <a:spcPct val="0"/>
              </a:spcBef>
            </a:pPr>
            <a:r>
              <a:rPr lang="en-US">
                <a:latin typeface="Calibri" charset="0"/>
                <a:ea typeface="ＭＳ Ｐゴシック" charset="0"/>
                <a:cs typeface="ＭＳ Ｐゴシック" charset="0"/>
              </a:rPr>
              <a:t>With CBE, an additional 0.4 cancers were detected per 1,000 women screened relative to mammography alone, while there was a 2.2 percentage-point increase in the false-positive rate.</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 In other words, for every 10,000 women screened, there would be an additional four cancers detected and, of the 9,937 women without cancer, there would be an additional 219 false-positives.</a:t>
            </a:r>
          </a:p>
          <a:p>
            <a:pPr eaLnBrk="1" hangingPunct="1">
              <a:lnSpc>
                <a:spcPct val="90000"/>
              </a:lnSpc>
              <a:spcBef>
                <a:spcPct val="0"/>
              </a:spcBef>
            </a:pPr>
            <a:endParaRPr lang="en-US">
              <a:latin typeface="Calibri" charset="0"/>
              <a:ea typeface="ＭＳ Ｐゴシック" charset="0"/>
              <a:cs typeface="ＭＳ Ｐゴシック" charset="0"/>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3EA6A36-1714-F442-9DA5-EE2DDE151C8E}" type="slidenum">
              <a:rPr lang="en-US"/>
              <a:pPr eaLnBrk="1" hangingPunct="1"/>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CTFPHC RECOMMENDATION for </a:t>
            </a:r>
            <a:r>
              <a:rPr lang="en-US" b="1" u="sng">
                <a:latin typeface="Calibri" charset="0"/>
                <a:ea typeface="ＭＳ Ｐゴシック" charset="0"/>
                <a:cs typeface="ＭＳ Ｐゴシック" charset="0"/>
              </a:rPr>
              <a:t>BREAST SELF EXAM (BSE)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b="1">
                <a:latin typeface="Calibri" charset="0"/>
                <a:ea typeface="ＭＳ Ｐゴシック" charset="0"/>
                <a:cs typeface="ＭＳ Ｐゴシック" charset="0"/>
              </a:rPr>
              <a:t>The CTFPHC recommends </a:t>
            </a:r>
            <a:r>
              <a:rPr lang="en-US" b="1" u="sng">
                <a:latin typeface="Calibri" charset="0"/>
                <a:ea typeface="ＭＳ Ｐゴシック" charset="0"/>
                <a:cs typeface="ＭＳ Ｐゴシック" charset="0"/>
              </a:rPr>
              <a:t>not advising</a:t>
            </a:r>
            <a:r>
              <a:rPr lang="en-US" b="1">
                <a:latin typeface="Calibri" charset="0"/>
                <a:ea typeface="ＭＳ Ｐゴシック" charset="0"/>
                <a:cs typeface="ＭＳ Ｐゴシック" charset="0"/>
              </a:rPr>
              <a:t> women to routinely practice breast self exam.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This is a </a:t>
            </a:r>
            <a:r>
              <a:rPr lang="en-US" b="1">
                <a:latin typeface="Calibri" charset="0"/>
                <a:ea typeface="ＭＳ Ｐゴシック" charset="0"/>
                <a:cs typeface="ＭＳ Ｐゴシック" charset="0"/>
              </a:rPr>
              <a:t>weak recommendation</a:t>
            </a:r>
            <a:r>
              <a:rPr lang="en-US">
                <a:latin typeface="Calibri" charset="0"/>
                <a:ea typeface="ＭＳ Ｐゴシック" charset="0"/>
                <a:cs typeface="ＭＳ Ｐゴシック" charset="0"/>
              </a:rPr>
              <a:t> with </a:t>
            </a:r>
            <a:r>
              <a:rPr lang="en-US" b="1">
                <a:latin typeface="Calibri" charset="0"/>
                <a:ea typeface="ＭＳ Ｐゴシック" charset="0"/>
                <a:cs typeface="ＭＳ Ｐゴシック" charset="0"/>
              </a:rPr>
              <a:t>moderate</a:t>
            </a:r>
            <a:r>
              <a:rPr lang="en-US">
                <a:latin typeface="Calibri" charset="0"/>
                <a:ea typeface="ＭＳ Ｐゴシック" charset="0"/>
                <a:cs typeface="ＭＳ Ｐゴシック" charset="0"/>
              </a:rPr>
              <a:t> quality evidence.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This recommendation reflects concerns with the potential harms of BSE and the corresponding lack of evidence of their effectiveness in decreasing mortality.</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No evidence was found indicating that BSE reduced breast cancer mortality or all-cause mortality.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Harms associated with BSE are similar to those discussed in relation to CBE:</a:t>
            </a:r>
          </a:p>
          <a:p>
            <a:pPr eaLnBrk="1" hangingPunct="1">
              <a:spcBef>
                <a:spcPct val="0"/>
              </a:spcBef>
              <a:buFontTx/>
              <a:buChar char="•"/>
            </a:pPr>
            <a:r>
              <a:rPr lang="en-US">
                <a:latin typeface="Calibri" charset="0"/>
                <a:ea typeface="ＭＳ Ｐゴシック" charset="0"/>
                <a:cs typeface="ＭＳ Ｐゴシック" charset="0"/>
              </a:rPr>
              <a:t>false-positive results that can lead to further imaging</a:t>
            </a:r>
          </a:p>
          <a:p>
            <a:pPr eaLnBrk="1" hangingPunct="1">
              <a:spcBef>
                <a:spcPct val="0"/>
              </a:spcBef>
              <a:buFontTx/>
              <a:buChar char="•"/>
            </a:pPr>
            <a:r>
              <a:rPr lang="en-US">
                <a:latin typeface="Calibri" charset="0"/>
                <a:ea typeface="ＭＳ Ｐゴシック" charset="0"/>
                <a:cs typeface="ＭＳ Ｐゴシック" charset="0"/>
              </a:rPr>
              <a:t>anxiety and distress associated with false-positives</a:t>
            </a:r>
          </a:p>
          <a:p>
            <a:pPr eaLnBrk="1" hangingPunct="1">
              <a:spcBef>
                <a:spcPct val="0"/>
              </a:spcBef>
              <a:buFontTx/>
              <a:buChar char="•"/>
            </a:pPr>
            <a:r>
              <a:rPr lang="en-US">
                <a:latin typeface="Calibri" charset="0"/>
                <a:ea typeface="ＭＳ Ｐゴシック" charset="0"/>
                <a:cs typeface="ＭＳ Ｐゴシック" charset="0"/>
              </a:rPr>
              <a:t>delays in a cancer diagnosis due to false-negative results</a:t>
            </a:r>
          </a:p>
          <a:p>
            <a:pPr eaLnBrk="1" hangingPunct="1">
              <a:spcBef>
                <a:spcPct val="0"/>
              </a:spcBef>
            </a:pPr>
            <a:endParaRPr lang="en-US">
              <a:latin typeface="Calibri" charset="0"/>
              <a:ea typeface="ＭＳ Ｐゴシック" charset="0"/>
              <a:cs typeface="ＭＳ Ｐゴシック"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A368E8C-884E-D246-940D-C8274C181EA0}" type="slidenum">
              <a:rPr lang="en-US"/>
              <a:pPr eaLnBrk="1" hangingPunct="1"/>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EFFECTIVENESS: BREAST SELF EXAM (BSE)</a:t>
            </a:r>
            <a:endParaRPr lang="en-US">
              <a:latin typeface="Calibri" charset="0"/>
              <a:ea typeface="ＭＳ Ｐゴシック" charset="0"/>
              <a:cs typeface="ＭＳ Ｐゴシック" charset="0"/>
            </a:endParaRPr>
          </a:p>
          <a:p>
            <a:pPr eaLnBrk="1" hangingPunct="1"/>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The evidence review for the 2009 USPSTF (US Preventive Services Task Force) Breast Cancer Screening Guidelines reported on the preliminary findings of two studies conducted in Russia and Shanghai. These trials reported that BSE did not lead to significant differences between BSE and control groups in breast cancer mortality or all cause mortality. </a:t>
            </a:r>
          </a:p>
          <a:p>
            <a:pPr eaLnBrk="1" hangingPunct="1">
              <a:lnSpc>
                <a:spcPct val="90000"/>
              </a:lnSpc>
              <a:spcBef>
                <a:spcPct val="0"/>
              </a:spcBef>
            </a:pPr>
            <a:r>
              <a:rPr lang="en-US">
                <a:latin typeface="Calibri" charset="0"/>
                <a:ea typeface="ＭＳ Ｐゴシック" charset="0"/>
                <a:cs typeface="ＭＳ Ｐゴシック" charset="0"/>
              </a:rPr>
              <a:t>Results from these studies (in women aged 39 years and older) were combined and showed little impact on breast cancer mortality (RR 0.98, 95% CI 0.83–1.15).</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This table shows the summary of evidence for mortality in women ages 40 and over. The </a:t>
            </a:r>
            <a:r>
              <a:rPr lang="en-US" b="1">
                <a:latin typeface="Calibri" charset="0"/>
                <a:ea typeface="ＭＳ Ｐゴシック" charset="0"/>
                <a:cs typeface="ＭＳ Ｐゴシック" charset="0"/>
              </a:rPr>
              <a:t>assumed risk </a:t>
            </a:r>
            <a:r>
              <a:rPr lang="en-US">
                <a:latin typeface="Calibri" charset="0"/>
                <a:ea typeface="ＭＳ Ｐゴシック" charset="0"/>
                <a:cs typeface="ＭＳ Ｐゴシック" charset="0"/>
              </a:rPr>
              <a:t>is the median control group risk. The </a:t>
            </a:r>
            <a:r>
              <a:rPr lang="en-US" b="1">
                <a:latin typeface="Calibri" charset="0"/>
                <a:ea typeface="ＭＳ Ｐゴシック" charset="0"/>
                <a:cs typeface="ＭＳ Ｐゴシック" charset="0"/>
              </a:rPr>
              <a:t>corresponding risk </a:t>
            </a:r>
            <a:r>
              <a:rPr lang="en-US">
                <a:latin typeface="Calibri" charset="0"/>
                <a:ea typeface="ＭＳ Ｐゴシック" charset="0"/>
                <a:cs typeface="ＭＳ Ｐゴシック" charset="0"/>
              </a:rPr>
              <a:t>(and its 95% confidence interval) is based on the assumed risk in the comparison group and the </a:t>
            </a:r>
            <a:r>
              <a:rPr lang="en-US" b="1">
                <a:latin typeface="Calibri" charset="0"/>
                <a:ea typeface="ＭＳ Ｐゴシック" charset="0"/>
                <a:cs typeface="ＭＳ Ｐゴシック" charset="0"/>
              </a:rPr>
              <a:t>relative effect </a:t>
            </a:r>
            <a:r>
              <a:rPr lang="en-US">
                <a:latin typeface="Calibri" charset="0"/>
                <a:ea typeface="ＭＳ Ｐゴシック" charset="0"/>
                <a:cs typeface="ＭＳ Ｐゴシック" charset="0"/>
              </a:rPr>
              <a:t>of the intervention (and its 95% CI).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The quality of the evidence was given a grade of </a:t>
            </a:r>
            <a:r>
              <a:rPr lang="en-US" b="1">
                <a:latin typeface="Calibri" charset="0"/>
                <a:ea typeface="ＭＳ Ｐゴシック" charset="0"/>
                <a:cs typeface="ＭＳ Ｐゴシック" charset="0"/>
              </a:rPr>
              <a:t>moderate</a:t>
            </a:r>
            <a:r>
              <a:rPr lang="en-US">
                <a:latin typeface="Calibri" charset="0"/>
                <a:ea typeface="ＭＳ Ｐゴシック" charset="0"/>
                <a:cs typeface="ＭＳ Ｐゴシック" charset="0"/>
              </a:rPr>
              <a:t>, which means further research is likely to have an important impact on our confidence in the estimate of effect and may change the estimate. </a:t>
            </a:r>
          </a:p>
          <a:p>
            <a:pPr eaLnBrk="1" hangingPunct="1">
              <a:lnSpc>
                <a:spcPct val="90000"/>
              </a:lnSpc>
              <a:spcBef>
                <a:spcPct val="0"/>
              </a:spcBef>
            </a:pPr>
            <a:r>
              <a:rPr lang="en-US">
                <a:latin typeface="Calibri" charset="0"/>
                <a:ea typeface="ＭＳ Ｐゴシック" charset="0"/>
                <a:cs typeface="ＭＳ Ｐゴシック" charset="0"/>
              </a:rPr>
              <a:t>This grade was based on the following factors:</a:t>
            </a:r>
          </a:p>
          <a:p>
            <a:pPr eaLnBrk="1" hangingPunct="1">
              <a:lnSpc>
                <a:spcPct val="90000"/>
              </a:lnSpc>
              <a:spcBef>
                <a:spcPct val="0"/>
              </a:spcBef>
            </a:pPr>
            <a:endParaRPr lang="en-US" sz="800">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a:latin typeface="Calibri" charset="0"/>
                <a:ea typeface="ＭＳ Ｐゴシック" charset="0"/>
                <a:cs typeface="ＭＳ Ｐゴシック" charset="0"/>
              </a:rPr>
              <a:t>Blinding and concealment were not clear </a:t>
            </a:r>
          </a:p>
          <a:p>
            <a:pPr eaLnBrk="1" hangingPunct="1">
              <a:lnSpc>
                <a:spcPct val="90000"/>
              </a:lnSpc>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a:latin typeface="Calibri" charset="0"/>
                <a:ea typeface="ＭＳ Ｐゴシック" charset="0"/>
                <a:cs typeface="ＭＳ Ｐゴシック" charset="0"/>
              </a:rPr>
              <a:t>No heterogeneity exists</a:t>
            </a:r>
          </a:p>
          <a:p>
            <a:pPr eaLnBrk="1" hangingPunct="1">
              <a:lnSpc>
                <a:spcPct val="90000"/>
              </a:lnSpc>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a:latin typeface="Calibri" charset="0"/>
                <a:ea typeface="ＭＳ Ｐゴシック" charset="0"/>
                <a:cs typeface="ＭＳ Ｐゴシック" charset="0"/>
              </a:rPr>
              <a:t>The question addressed is the same for the evidence regarding the population, comparator and outcome </a:t>
            </a:r>
          </a:p>
          <a:p>
            <a:pPr eaLnBrk="1" hangingPunct="1">
              <a:lnSpc>
                <a:spcPct val="90000"/>
              </a:lnSpc>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a:latin typeface="Calibri" charset="0"/>
                <a:ea typeface="ＭＳ Ｐゴシック" charset="0"/>
                <a:cs typeface="ＭＳ Ｐゴシック" charset="0"/>
              </a:rPr>
              <a:t>Sample size is large and total number of events is greater than 300 (a threshold rule-of-thumb) value </a:t>
            </a:r>
          </a:p>
          <a:p>
            <a:pPr eaLnBrk="1" hangingPunct="1">
              <a:lnSpc>
                <a:spcPct val="90000"/>
              </a:lnSpc>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lnSpc>
                <a:spcPct val="90000"/>
              </a:lnSpc>
              <a:spcBef>
                <a:spcPct val="0"/>
              </a:spcBef>
              <a:buFont typeface="Calibri" charset="0"/>
              <a:buAutoNum type="arabicPeriod"/>
            </a:pPr>
            <a:r>
              <a:rPr lang="en-US">
                <a:latin typeface="Calibri" charset="0"/>
                <a:ea typeface="ＭＳ Ｐゴシック" charset="0"/>
                <a:cs typeface="ＭＳ Ｐゴシック" charset="0"/>
              </a:rPr>
              <a:t>Insufficient number of studies to assess publication bias</a:t>
            </a:r>
          </a:p>
          <a:p>
            <a:pPr eaLnBrk="1" hangingPunct="1">
              <a:lnSpc>
                <a:spcPct val="90000"/>
              </a:lnSpc>
              <a:spcBef>
                <a:spcPct val="0"/>
              </a:spcBef>
            </a:pPr>
            <a:endParaRPr lang="en-US">
              <a:latin typeface="Calibri" charset="0"/>
              <a:ea typeface="ＭＳ Ｐゴシック" charset="0"/>
              <a:cs typeface="ＭＳ Ｐゴシック"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4C446B3-03B9-584A-BBAB-605FD9C965EE}" type="slidenum">
              <a:rPr lang="en-US"/>
              <a:pPr eaLnBrk="1" hangingPunct="1"/>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Calibri" charset="0"/>
                <a:ea typeface="ＭＳ Ｐゴシック" charset="0"/>
                <a:cs typeface="ＭＳ Ｐゴシック" charset="0"/>
              </a:rPr>
              <a:t>HARM: BREAST SELF EXAM (BSE)</a:t>
            </a:r>
          </a:p>
          <a:p>
            <a:pPr eaLnBrk="1" hangingPunct="1"/>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The USPSTF</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review reported that the two trials in Russia and Shanghai found that women assigned to BSE had a higher incidence of benign biopsy results than women in the control group: </a:t>
            </a:r>
          </a:p>
          <a:p>
            <a:pPr eaLnBrk="1" hangingPunct="1"/>
            <a:endParaRPr lang="en-US">
              <a:latin typeface="Calibri" charset="0"/>
              <a:ea typeface="ＭＳ Ｐゴシック" charset="0"/>
              <a:cs typeface="ＭＳ Ｐゴシック" charset="0"/>
            </a:endParaRPr>
          </a:p>
          <a:p>
            <a:pPr eaLnBrk="1" hangingPunct="1"/>
            <a:r>
              <a:rPr lang="en-US">
                <a:latin typeface="Calibri" charset="0"/>
                <a:ea typeface="ＭＳ Ｐゴシック" charset="0"/>
                <a:cs typeface="ＭＳ Ｐゴシック" charset="0"/>
              </a:rPr>
              <a:t>RR 2.05 (95% CI 1.80–2.33) in the Russian trial</a:t>
            </a:r>
          </a:p>
          <a:p>
            <a:pPr eaLnBrk="1" hangingPunct="1"/>
            <a:r>
              <a:rPr lang="en-US">
                <a:latin typeface="Calibri" charset="0"/>
                <a:ea typeface="ＭＳ Ｐゴシック" charset="0"/>
                <a:cs typeface="ＭＳ Ｐゴシック" charset="0"/>
              </a:rPr>
              <a:t>RR 1.57 (95% CI 1.48–1.68) in the Shanghai trial.</a:t>
            </a:r>
          </a:p>
          <a:p>
            <a:pPr eaLnBrk="1" hangingPunct="1"/>
            <a:endParaRPr lang="en-US" b="1">
              <a:latin typeface="Calibri" charset="0"/>
              <a:ea typeface="ＭＳ Ｐゴシック" charset="0"/>
              <a:cs typeface="ＭＳ Ｐゴシック"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B8D0DB4-C3BF-CD4F-AD04-A50F0E6C0165}" type="slidenum">
              <a:rPr lang="en-US"/>
              <a:pPr eaLnBrk="1" hangingPunct="1"/>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Calibri" charset="0"/>
                <a:ea typeface="ＭＳ Ｐゴシック" charset="0"/>
                <a:cs typeface="ＭＳ Ｐゴシック" charset="0"/>
              </a:rPr>
              <a:t>CTFPHC RECOMMENDATION for MAGNETIC RESONANCE IMAGING (MRI)</a:t>
            </a:r>
          </a:p>
          <a:p>
            <a:pPr eaLnBrk="1" hangingPunct="1"/>
            <a:endParaRPr lang="en-US" b="1">
              <a:latin typeface="Calibri" charset="0"/>
              <a:ea typeface="ＭＳ Ｐゴシック" charset="0"/>
              <a:cs typeface="ＭＳ Ｐゴシック" charset="0"/>
            </a:endParaRPr>
          </a:p>
          <a:p>
            <a:pPr eaLnBrk="1" hangingPunct="1"/>
            <a:r>
              <a:rPr lang="en-US" b="1">
                <a:latin typeface="Calibri" charset="0"/>
                <a:ea typeface="ＭＳ Ｐゴシック" charset="0"/>
                <a:cs typeface="ＭＳ Ｐゴシック" charset="0"/>
              </a:rPr>
              <a:t>The CTFPHC recommends </a:t>
            </a:r>
            <a:r>
              <a:rPr lang="en-US" b="1" u="sng">
                <a:latin typeface="Calibri" charset="0"/>
                <a:ea typeface="ＭＳ Ｐゴシック" charset="0"/>
                <a:cs typeface="ＭＳ Ｐゴシック" charset="0"/>
              </a:rPr>
              <a:t>not routinely screening</a:t>
            </a:r>
            <a:r>
              <a:rPr lang="en-US" b="1">
                <a:latin typeface="Calibri" charset="0"/>
                <a:ea typeface="ＭＳ Ｐゴシック" charset="0"/>
                <a:cs typeface="ＭＳ Ｐゴシック" charset="0"/>
              </a:rPr>
              <a:t> for breast cancer using magnetic resonance imaging scans. </a:t>
            </a:r>
          </a:p>
          <a:p>
            <a:pPr eaLnBrk="1" hangingPunct="1"/>
            <a:endParaRPr lang="en-US" b="1">
              <a:latin typeface="Calibri" charset="0"/>
              <a:ea typeface="ＭＳ Ｐゴシック" charset="0"/>
              <a:cs typeface="ＭＳ Ｐゴシック" charset="0"/>
            </a:endParaRPr>
          </a:p>
          <a:p>
            <a:pPr eaLnBrk="1" hangingPunct="1"/>
            <a:r>
              <a:rPr lang="en-US">
                <a:latin typeface="Calibri" charset="0"/>
                <a:ea typeface="ＭＳ Ｐゴシック" charset="0"/>
                <a:cs typeface="ＭＳ Ｐゴシック" charset="0"/>
              </a:rPr>
              <a:t>This is a </a:t>
            </a:r>
            <a:r>
              <a:rPr lang="en-US" b="1">
                <a:latin typeface="Calibri" charset="0"/>
                <a:ea typeface="ＭＳ Ｐゴシック" charset="0"/>
                <a:cs typeface="ＭＳ Ｐゴシック" charset="0"/>
              </a:rPr>
              <a:t>weak recommendation </a:t>
            </a:r>
            <a:r>
              <a:rPr lang="en-US">
                <a:latin typeface="Calibri" charset="0"/>
                <a:ea typeface="ＭＳ Ｐゴシック" charset="0"/>
                <a:cs typeface="ＭＳ Ｐゴシック" charset="0"/>
              </a:rPr>
              <a:t>with</a:t>
            </a:r>
            <a:r>
              <a:rPr lang="en-US" b="1">
                <a:latin typeface="Calibri" charset="0"/>
                <a:ea typeface="ＭＳ Ｐゴシック" charset="0"/>
                <a:cs typeface="ＭＳ Ｐゴシック" charset="0"/>
              </a:rPr>
              <a:t> no evidence.</a:t>
            </a:r>
          </a:p>
          <a:p>
            <a:pPr eaLnBrk="1" hangingPunct="1"/>
            <a:endParaRPr lang="en-US" b="1">
              <a:latin typeface="Calibri" charset="0"/>
              <a:ea typeface="ＭＳ Ｐゴシック" charset="0"/>
              <a:cs typeface="ＭＳ Ｐゴシック" charset="0"/>
            </a:endParaRPr>
          </a:p>
          <a:p>
            <a:pPr eaLnBrk="1" hangingPunct="1"/>
            <a:r>
              <a:rPr lang="en-CA">
                <a:latin typeface="Calibri" charset="0"/>
                <a:ea typeface="ＭＳ Ｐゴシック" charset="0"/>
                <a:cs typeface="ＭＳ Ｐゴシック" charset="0"/>
              </a:rPr>
              <a:t>There are no data evaluating whether screening women of average risk using MRI scans reduces mortality as compared with mammography or no screening. </a:t>
            </a:r>
          </a:p>
          <a:p>
            <a:pPr eaLnBrk="1" hangingPunct="1"/>
            <a:endParaRPr lang="en-CA">
              <a:latin typeface="Calibri" charset="0"/>
              <a:ea typeface="ＭＳ Ｐゴシック" charset="0"/>
              <a:cs typeface="ＭＳ Ｐゴシック" charset="0"/>
            </a:endParaRPr>
          </a:p>
          <a:p>
            <a:pPr eaLnBrk="1" hangingPunct="1"/>
            <a:r>
              <a:rPr lang="en-CA">
                <a:latin typeface="Calibri" charset="0"/>
                <a:ea typeface="ＭＳ Ｐゴシック" charset="0"/>
                <a:cs typeface="ＭＳ Ｐゴシック" charset="0"/>
              </a:rPr>
              <a:t>No RCT has assessed the effect on breast cancer mortality of screening with MRI for women of average-risk.</a:t>
            </a:r>
          </a:p>
          <a:p>
            <a:pPr eaLnBrk="1" hangingPunct="1"/>
            <a:endParaRPr lang="en-CA" sz="800">
              <a:latin typeface="Calibri" charset="0"/>
              <a:ea typeface="ＭＳ Ｐゴシック" charset="0"/>
              <a:cs typeface="ＭＳ Ｐゴシック" charset="0"/>
            </a:endParaRPr>
          </a:p>
          <a:p>
            <a:pPr eaLnBrk="1" hangingPunct="1"/>
            <a:r>
              <a:rPr lang="en-CA">
                <a:latin typeface="Calibri" charset="0"/>
                <a:ea typeface="ＭＳ Ｐゴシック" charset="0"/>
                <a:cs typeface="ＭＳ Ｐゴシック" charset="0"/>
              </a:rPr>
              <a:t>Thus, screening women using MRI scans is not recommended.</a:t>
            </a:r>
            <a:endParaRPr lang="en-US">
              <a:latin typeface="Calibri" charset="0"/>
              <a:ea typeface="ＭＳ Ｐゴシック" charset="0"/>
              <a:cs typeface="ＭＳ Ｐゴシック" charset="0"/>
            </a:endParaRPr>
          </a:p>
          <a:p>
            <a:pPr eaLnBrk="1" hangingPunct="1"/>
            <a:endParaRPr lang="en-US" b="1">
              <a:latin typeface="Calibri" charset="0"/>
              <a:ea typeface="ＭＳ Ｐゴシック" charset="0"/>
              <a:cs typeface="ＭＳ Ｐゴシック" charset="0"/>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27440BE-BD1C-D34B-AE66-30796A239EDA}" type="slidenum">
              <a:rPr lang="en-US"/>
              <a:pPr eaLnBrk="1" hangingPunct="1"/>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OVERVIEW</a:t>
            </a:r>
            <a:endParaRPr lang="en-US">
              <a:latin typeface="Calibri" charset="0"/>
              <a:ea typeface="ＭＳ Ｐゴシック" charset="0"/>
              <a:cs typeface="ＭＳ Ｐゴシック" charset="0"/>
            </a:endParaRP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Today we will review the following:</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background on The Canadian Task Force on Preventive Health Care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An overview of current Breast Cancer screening practices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scientific methods used by CTFPHC to develop their guidelines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An overview and details of CTFPHC</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Breast Cancer Screening Recommendations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At the end of this presentation there will be an opportunity for questions and discussion</a:t>
            </a:r>
            <a:endParaRPr lang="en-US" b="1">
              <a:latin typeface="Calibri" charset="0"/>
              <a:ea typeface="ＭＳ Ｐゴシック" charset="0"/>
              <a:cs typeface="ＭＳ Ｐゴシック"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E1CBD15-F680-0143-91F0-573DB4F32CDA}" type="slidenum">
              <a:rPr lang="en-US"/>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Arial" charset="0"/>
                <a:ea typeface="ＭＳ Ｐゴシック" charset="0"/>
                <a:cs typeface="Arial" charset="0"/>
              </a:rPr>
              <a:t>BREAST CANCER SCREENING RECOMMENDATIONS:  MAMMOGRAPHY</a:t>
            </a:r>
            <a:endParaRPr lang="en-US" b="1">
              <a:latin typeface="Calibri" charset="0"/>
              <a:ea typeface="ＭＳ Ｐゴシック" charset="0"/>
              <a:cs typeface="ＭＳ Ｐゴシック" charset="0"/>
            </a:endParaRPr>
          </a:p>
          <a:p>
            <a:pPr eaLnBrk="1" hangingPunct="1"/>
            <a:endParaRPr lang="en-US">
              <a:latin typeface="Calibri" charset="0"/>
              <a:ea typeface="ＭＳ Ｐゴシック" charset="0"/>
              <a:cs typeface="ＭＳ Ｐゴシック" charset="0"/>
            </a:endParaRPr>
          </a:p>
          <a:p>
            <a:pPr eaLnBrk="1" hangingPunct="1"/>
            <a:r>
              <a:rPr lang="en-US">
                <a:latin typeface="Calibri" charset="0"/>
                <a:ea typeface="ＭＳ Ｐゴシック" charset="0"/>
                <a:cs typeface="ＭＳ Ｐゴシック" charset="0"/>
              </a:rPr>
              <a:t>The following is an overview of the CTFPHC Recommendations on Breast Cancer Screening using mammography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Note:</a:t>
            </a:r>
          </a:p>
          <a:p>
            <a:r>
              <a:rPr lang="en-US">
                <a:latin typeface="Calibri" charset="0"/>
                <a:ea typeface="ＭＳ Ｐゴシック" charset="0"/>
                <a:cs typeface="ＭＳ Ｐゴシック" charset="0"/>
              </a:rPr>
              <a:t>These recommendations are for both digital or film mammography. </a:t>
            </a:r>
            <a:r>
              <a:rPr lang="en-CA">
                <a:latin typeface="Calibri" charset="0"/>
                <a:ea typeface="ＭＳ Ｐゴシック" charset="0"/>
                <a:cs typeface="ＭＳ Ｐゴシック" charset="0"/>
              </a:rPr>
              <a:t>Since no studies show that the type of mammography influences the anticipated reduction in mortality associated with screening, either is acceptable.</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1EF39C6-5D6E-3E43-97B3-79B77524CF73}" type="slidenum">
              <a:rPr lang="en-US"/>
              <a:pPr eaLnBrk="1" hangingPunct="1"/>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100" b="1">
                <a:latin typeface="Calibri" charset="0"/>
                <a:ea typeface="ＭＳ Ｐゴシック" charset="0"/>
                <a:cs typeface="ＭＳ Ｐゴシック" charset="0"/>
              </a:rPr>
              <a:t>RECOMMENDATION CRITERIA for SCREENING with MAMMOGRAPHY</a:t>
            </a: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r>
              <a:rPr lang="en-US" sz="1100">
                <a:latin typeface="Calibri" charset="0"/>
                <a:ea typeface="ＭＳ Ｐゴシック" charset="0"/>
                <a:cs typeface="ＭＳ Ｐゴシック" charset="0"/>
              </a:rPr>
              <a:t>The following recommendations apply to women aged 40 – 74. who are at average risk for breast cancer.</a:t>
            </a: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r>
              <a:rPr lang="en-US" sz="1100">
                <a:latin typeface="Calibri" charset="0"/>
                <a:ea typeface="ＭＳ Ｐゴシック" charset="0"/>
                <a:cs typeface="ＭＳ Ｐゴシック" charset="0"/>
              </a:rPr>
              <a:t>The recommendations do not apply to those at higher risk of breast cancer.</a:t>
            </a: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r>
              <a:rPr lang="en-US" sz="1100">
                <a:latin typeface="Calibri" charset="0"/>
                <a:ea typeface="ＭＳ Ｐゴシック" charset="0"/>
                <a:cs typeface="ＭＳ Ｐゴシック" charset="0"/>
              </a:rPr>
              <a:t>Women are considered high risk if:</a:t>
            </a:r>
          </a:p>
          <a:p>
            <a:pPr eaLnBrk="1" hangingPunct="1">
              <a:lnSpc>
                <a:spcPct val="90000"/>
              </a:lnSpc>
              <a:buFontTx/>
              <a:buChar char="•"/>
            </a:pPr>
            <a:r>
              <a:rPr lang="en-US" sz="1100">
                <a:latin typeface="Calibri" charset="0"/>
                <a:ea typeface="ＭＳ Ｐゴシック" charset="0"/>
                <a:cs typeface="ＭＳ Ｐゴシック" charset="0"/>
              </a:rPr>
              <a:t>They have a personal history of breast cancer or a first degree relative with a history of breast cancer.</a:t>
            </a:r>
          </a:p>
          <a:p>
            <a:pPr eaLnBrk="1" hangingPunct="1">
              <a:lnSpc>
                <a:spcPct val="90000"/>
              </a:lnSpc>
              <a:buFontTx/>
              <a:buChar char="•"/>
            </a:pPr>
            <a:r>
              <a:rPr lang="en-US" sz="1100">
                <a:latin typeface="Calibri" charset="0"/>
                <a:ea typeface="ＭＳ Ｐゴシック" charset="0"/>
                <a:cs typeface="ＭＳ Ｐゴシック" charset="0"/>
              </a:rPr>
              <a:t>Have a known BRCA1;BRCA2 mutation</a:t>
            </a:r>
          </a:p>
          <a:p>
            <a:pPr eaLnBrk="1" hangingPunct="1">
              <a:lnSpc>
                <a:spcPct val="90000"/>
              </a:lnSpc>
              <a:buFontTx/>
              <a:buChar char="•"/>
            </a:pPr>
            <a:r>
              <a:rPr lang="en-US" sz="1100">
                <a:latin typeface="Calibri" charset="0"/>
                <a:ea typeface="ＭＳ Ｐゴシック" charset="0"/>
                <a:cs typeface="ＭＳ Ｐゴシック" charset="0"/>
              </a:rPr>
              <a:t>Have prior chest wall radiation</a:t>
            </a: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r>
              <a:rPr lang="en-US" sz="1100">
                <a:latin typeface="Calibri" charset="0"/>
                <a:ea typeface="ＭＳ Ｐゴシック" charset="0"/>
                <a:cs typeface="ＭＳ Ｐゴシック" charset="0"/>
              </a:rPr>
              <a:t>No recommendations were made for women aged 75 years and older due to lack of evidence for this age group. However it is possible that screening might reduce breast cancer mortality in this group, depending on the woman</a:t>
            </a:r>
            <a:r>
              <a:rPr lang="ja-JP" altLang="en-US" sz="1100">
                <a:latin typeface="Calibri" charset="0"/>
                <a:ea typeface="ＭＳ Ｐゴシック" charset="0"/>
                <a:cs typeface="ＭＳ Ｐゴシック" charset="0"/>
              </a:rPr>
              <a:t>’</a:t>
            </a:r>
            <a:r>
              <a:rPr lang="en-US" altLang="ja-JP" sz="1100">
                <a:latin typeface="Calibri" charset="0"/>
                <a:ea typeface="ＭＳ Ｐゴシック" charset="0"/>
                <a:cs typeface="ＭＳ Ｐゴシック" charset="0"/>
              </a:rPr>
              <a:t>s overall health - given the small absolute reduction in mortality associated with screening, benefit is unlikely among people with limited life expectancy. </a:t>
            </a:r>
          </a:p>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r>
              <a:rPr lang="en-US" sz="1100">
                <a:latin typeface="Calibri" charset="0"/>
                <a:ea typeface="ＭＳ Ｐゴシック" charset="0"/>
                <a:cs typeface="ＭＳ Ｐゴシック" charset="0"/>
              </a:rPr>
              <a:t>For women 75 and older, the CTFPHC suggests that the impact of the woman</a:t>
            </a:r>
            <a:r>
              <a:rPr lang="ja-JP" altLang="en-US" sz="1100">
                <a:latin typeface="Calibri" charset="0"/>
                <a:ea typeface="ＭＳ Ｐゴシック" charset="0"/>
                <a:cs typeface="ＭＳ Ｐゴシック" charset="0"/>
              </a:rPr>
              <a:t>’</a:t>
            </a:r>
            <a:r>
              <a:rPr lang="en-US" altLang="ja-JP" sz="1100">
                <a:latin typeface="Calibri" charset="0"/>
                <a:ea typeface="ＭＳ Ｐゴシック" charset="0"/>
                <a:cs typeface="ＭＳ Ｐゴシック" charset="0"/>
              </a:rPr>
              <a:t>s overall health should be taken into account and during joint decision making about whether to proceed with screening.</a:t>
            </a:r>
          </a:p>
          <a:p>
            <a:pPr eaLnBrk="1" hangingPunct="1">
              <a:lnSpc>
                <a:spcPct val="90000"/>
              </a:lnSpc>
            </a:pPr>
            <a:endParaRPr lang="en-US" sz="1100">
              <a:latin typeface="Calibri" charset="0"/>
              <a:ea typeface="ＭＳ Ｐゴシック" charset="0"/>
              <a:cs typeface="ＭＳ Ｐゴシック"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F9E2EE3-71B6-7846-8F1A-21DC6E72E738}" type="slidenum">
              <a:rPr lang="en-US"/>
              <a:pPr eaLnBrk="1" hangingPunct="1"/>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r>
              <a:rPr lang="en-US" b="1">
                <a:latin typeface="Arial" charset="0"/>
                <a:ea typeface="ＭＳ Ｐゴシック" charset="0"/>
                <a:cs typeface="ＭＳ Ｐゴシック" charset="0"/>
              </a:rPr>
              <a:t>CTFPHC RECOMMENDATION: </a:t>
            </a:r>
            <a:r>
              <a:rPr lang="fr-CA" b="1" i="1">
                <a:latin typeface="Arial" charset="0"/>
                <a:ea typeface="ＭＳ Ｐゴシック" charset="0"/>
                <a:cs typeface="ＭＳ Ｐゴシック" charset="0"/>
              </a:rPr>
              <a:t>MAMMOGRAPHY (40-49 YEARS)</a:t>
            </a:r>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r>
              <a:rPr lang="en-US" b="1">
                <a:solidFill>
                  <a:schemeClr val="bg1"/>
                </a:solidFill>
                <a:latin typeface="Calibri" charset="0"/>
                <a:ea typeface="ＭＳ Ｐゴシック" charset="0"/>
                <a:cs typeface="Calibri" charset="0"/>
              </a:rPr>
              <a:t>For women aged 40 – 49 years we recommend </a:t>
            </a:r>
            <a:r>
              <a:rPr lang="en-US" b="1" u="sng">
                <a:solidFill>
                  <a:schemeClr val="bg1"/>
                </a:solidFill>
                <a:latin typeface="Calibri" charset="0"/>
                <a:ea typeface="ＭＳ Ｐゴシック" charset="0"/>
                <a:cs typeface="Calibri" charset="0"/>
              </a:rPr>
              <a:t>not routinely screening</a:t>
            </a:r>
            <a:r>
              <a:rPr lang="en-US" b="1">
                <a:solidFill>
                  <a:schemeClr val="bg1"/>
                </a:solidFill>
                <a:latin typeface="Calibri" charset="0"/>
                <a:ea typeface="ＭＳ Ｐゴシック" charset="0"/>
                <a:cs typeface="Calibri" charset="0"/>
              </a:rPr>
              <a:t> with mammography </a:t>
            </a:r>
          </a:p>
          <a:p>
            <a:pPr marL="457200" indent="-457200"/>
            <a:endParaRPr lang="en-US" b="1">
              <a:solidFill>
                <a:schemeClr val="bg1"/>
              </a:solidFill>
              <a:latin typeface="Calibri" charset="0"/>
              <a:ea typeface="ＭＳ Ｐゴシック" charset="0"/>
              <a:cs typeface="Calibri" charset="0"/>
            </a:endParaRPr>
          </a:p>
          <a:p>
            <a:pPr marL="457200" indent="-457200"/>
            <a:r>
              <a:rPr lang="en-US">
                <a:solidFill>
                  <a:srgbClr val="D9D9D9"/>
                </a:solidFill>
                <a:latin typeface="Calibri" charset="0"/>
                <a:ea typeface="ＭＳ Ｐゴシック" charset="0"/>
                <a:cs typeface="Calibri" charset="0"/>
              </a:rPr>
              <a:t>This is a </a:t>
            </a:r>
            <a:r>
              <a:rPr lang="en-US" b="1">
                <a:solidFill>
                  <a:srgbClr val="D9D9D9"/>
                </a:solidFill>
                <a:latin typeface="Calibri" charset="0"/>
                <a:ea typeface="ＭＳ Ｐゴシック" charset="0"/>
                <a:cs typeface="Calibri" charset="0"/>
              </a:rPr>
              <a:t>weak recommendation</a:t>
            </a:r>
            <a:r>
              <a:rPr lang="en-US">
                <a:solidFill>
                  <a:srgbClr val="D9D9D9"/>
                </a:solidFill>
                <a:latin typeface="Calibri" charset="0"/>
                <a:ea typeface="ＭＳ Ｐゴシック" charset="0"/>
                <a:cs typeface="Calibri" charset="0"/>
              </a:rPr>
              <a:t> with </a:t>
            </a:r>
            <a:r>
              <a:rPr lang="en-US" b="1">
                <a:solidFill>
                  <a:srgbClr val="D9D9D9"/>
                </a:solidFill>
                <a:latin typeface="Calibri" charset="0"/>
                <a:ea typeface="ＭＳ Ｐゴシック" charset="0"/>
                <a:cs typeface="Calibri" charset="0"/>
              </a:rPr>
              <a:t>moderate quality evidence</a:t>
            </a:r>
          </a:p>
          <a:p>
            <a:pPr marL="457200" indent="-457200"/>
            <a:endParaRPr lang="en-US">
              <a:latin typeface="Calibri" charset="0"/>
              <a:ea typeface="ＭＳ Ｐゴシック" charset="0"/>
              <a:cs typeface="ＭＳ Ｐゴシック" charset="0"/>
            </a:endParaRPr>
          </a:p>
          <a:p>
            <a:pPr marL="457200" indent="-457200">
              <a:lnSpc>
                <a:spcPct val="80000"/>
              </a:lnSpc>
            </a:pPr>
            <a:r>
              <a:rPr lang="en-US">
                <a:latin typeface="Calibri" charset="0"/>
                <a:ea typeface="ＭＳ Ｐゴシック" charset="0"/>
                <a:cs typeface="ＭＳ Ｐゴシック" charset="0"/>
              </a:rPr>
              <a:t>This recommendation places a relatively low value on a very small absolute decrease in mortality and reflects concerns with false-positive results, the incidence of unnecessary biopsies, and over diagnosis of breast cancer.</a:t>
            </a:r>
          </a:p>
          <a:p>
            <a:pPr marL="457200" indent="-457200">
              <a:lnSpc>
                <a:spcPct val="80000"/>
              </a:lnSpc>
            </a:pPr>
            <a:endParaRPr lang="en-US">
              <a:latin typeface="Calibri" charset="0"/>
              <a:ea typeface="ＭＳ Ｐゴシック" charset="0"/>
              <a:cs typeface="ＭＳ Ｐゴシック" charset="0"/>
            </a:endParaRPr>
          </a:p>
          <a:p>
            <a:pPr marL="457200" indent="-457200">
              <a:lnSpc>
                <a:spcPct val="80000"/>
              </a:lnSpc>
            </a:pPr>
            <a:r>
              <a:rPr lang="en-US">
                <a:latin typeface="Calibri" charset="0"/>
                <a:ea typeface="ＭＳ Ｐゴシック" charset="0"/>
                <a:cs typeface="ＭＳ Ｐゴシック" charset="0"/>
              </a:rPr>
              <a:t>In the judgment of the CTFPHC, the balance of potential benefit and potential harm does not justify routine screening in women aged 40–49.</a:t>
            </a:r>
          </a:p>
          <a:p>
            <a:pPr marL="457200" indent="-457200"/>
            <a:endParaRPr lang="en-US">
              <a:latin typeface="Calibri" charset="0"/>
              <a:ea typeface="ＭＳ Ｐゴシック" charset="0"/>
              <a:cs typeface="ＭＳ Ｐゴシック"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3261B00-6F06-AA49-9577-D0325716598D}" type="slidenum">
              <a:rPr lang="en-US"/>
              <a:pPr eaLnBrk="1" hangingPunct="1"/>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CA" sz="900" b="1">
                <a:latin typeface="Arial" charset="0"/>
                <a:ea typeface="ＭＳ Ｐゴシック" charset="0"/>
                <a:cs typeface="ＭＳ Ｐゴシック" charset="0"/>
              </a:rPr>
              <a:t>FINDINGS AND IMPLICATIONS: 40-49 YEARS</a:t>
            </a: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Mammography is associated with significant reduction in the relative risk of death from breast cancer in this age group (relative benefit=15%). </a:t>
            </a:r>
          </a:p>
          <a:p>
            <a:pPr>
              <a:lnSpc>
                <a:spcPct val="80000"/>
              </a:lnSpc>
            </a:pPr>
            <a:endParaRPr lang="en-US" sz="900">
              <a:latin typeface="Calibri" charset="0"/>
              <a:ea typeface="ＭＳ Ｐゴシック" charset="0"/>
              <a:cs typeface="ＭＳ Ｐゴシック" charset="0"/>
            </a:endParaRPr>
          </a:p>
          <a:p>
            <a:pPr>
              <a:lnSpc>
                <a:spcPct val="80000"/>
              </a:lnSpc>
              <a:buFontTx/>
              <a:buChar char="•"/>
            </a:pPr>
            <a:r>
              <a:rPr lang="en-US" sz="900">
                <a:latin typeface="Calibri" charset="0"/>
                <a:ea typeface="ＭＳ Ｐゴシック" charset="0"/>
                <a:cs typeface="ＭＳ Ｐゴシック" charset="0"/>
              </a:rPr>
              <a:t> About 470 women aged 40 – 49 die of breast cancer in Canada each year.</a:t>
            </a:r>
          </a:p>
          <a:p>
            <a:pPr>
              <a:lnSpc>
                <a:spcPct val="80000"/>
              </a:lnSpc>
              <a:buFontTx/>
              <a:buChar char="•"/>
            </a:pPr>
            <a:r>
              <a:rPr lang="en-US" sz="900">
                <a:latin typeface="Calibri" charset="0"/>
                <a:ea typeface="ＭＳ Ｐゴシック" charset="0"/>
                <a:cs typeface="ＭＳ Ｐゴシック" charset="0"/>
              </a:rPr>
              <a:t> Among women that </a:t>
            </a:r>
            <a:r>
              <a:rPr lang="en-US" sz="900" b="1">
                <a:latin typeface="Calibri" charset="0"/>
                <a:ea typeface="ＭＳ Ｐゴシック" charset="0"/>
                <a:cs typeface="ＭＳ Ｐゴシック" charset="0"/>
              </a:rPr>
              <a:t>don</a:t>
            </a:r>
            <a:r>
              <a:rPr lang="ja-JP" altLang="en-US" sz="900" b="1">
                <a:latin typeface="Calibri" charset="0"/>
                <a:ea typeface="ＭＳ Ｐゴシック" charset="0"/>
                <a:cs typeface="ＭＳ Ｐゴシック" charset="0"/>
              </a:rPr>
              <a:t>’</a:t>
            </a:r>
            <a:r>
              <a:rPr lang="en-US" altLang="ja-JP" sz="900" b="1">
                <a:latin typeface="Calibri" charset="0"/>
                <a:ea typeface="ＭＳ Ｐゴシック" charset="0"/>
                <a:cs typeface="ＭＳ Ｐゴシック" charset="0"/>
              </a:rPr>
              <a:t>t screen </a:t>
            </a:r>
            <a:r>
              <a:rPr lang="en-US" altLang="ja-JP" sz="900">
                <a:latin typeface="Calibri" charset="0"/>
                <a:ea typeface="ＭＳ Ｐゴシック" charset="0"/>
                <a:cs typeface="ＭＳ Ｐゴシック" charset="0"/>
              </a:rPr>
              <a:t>the risk of dying from breast cancer </a:t>
            </a:r>
            <a:r>
              <a:rPr lang="en-US" altLang="ja-JP" sz="900" b="1">
                <a:latin typeface="Calibri" charset="0"/>
                <a:ea typeface="ＭＳ Ｐゴシック" charset="0"/>
                <a:cs typeface="ＭＳ Ｐゴシック" charset="0"/>
              </a:rPr>
              <a:t>1 in 313</a:t>
            </a:r>
            <a:r>
              <a:rPr lang="en-US" altLang="ja-JP" sz="900">
                <a:latin typeface="Calibri" charset="0"/>
                <a:ea typeface="ＭＳ Ｐゴシック" charset="0"/>
                <a:cs typeface="ＭＳ Ｐゴシック" charset="0"/>
              </a:rPr>
              <a:t>.</a:t>
            </a:r>
          </a:p>
          <a:p>
            <a:pPr>
              <a:lnSpc>
                <a:spcPct val="80000"/>
              </a:lnSpc>
              <a:buFontTx/>
              <a:buChar char="•"/>
            </a:pPr>
            <a:r>
              <a:rPr lang="en-US" sz="900">
                <a:latin typeface="Calibri" charset="0"/>
                <a:ea typeface="ＭＳ Ｐゴシック" charset="0"/>
                <a:cs typeface="ＭＳ Ｐゴシック" charset="0"/>
              </a:rPr>
              <a:t> Among women who </a:t>
            </a:r>
            <a:r>
              <a:rPr lang="en-US" sz="900" b="1">
                <a:latin typeface="Calibri" charset="0"/>
                <a:ea typeface="ＭＳ Ｐゴシック" charset="0"/>
                <a:cs typeface="ＭＳ Ｐゴシック" charset="0"/>
              </a:rPr>
              <a:t>screen regularly</a:t>
            </a:r>
            <a:r>
              <a:rPr lang="en-US" sz="900">
                <a:latin typeface="Calibri" charset="0"/>
                <a:ea typeface="ＭＳ Ｐゴシック" charset="0"/>
                <a:cs typeface="ＭＳ Ｐゴシック" charset="0"/>
              </a:rPr>
              <a:t> the risk of dying from breast cancer is </a:t>
            </a:r>
            <a:r>
              <a:rPr lang="en-US" sz="900" b="1">
                <a:latin typeface="Calibri" charset="0"/>
                <a:ea typeface="ＭＳ Ｐゴシック" charset="0"/>
                <a:cs typeface="ＭＳ Ｐゴシック" charset="0"/>
              </a:rPr>
              <a:t>1 in 370</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eaLnBrk="1" hangingPunct="1">
              <a:lnSpc>
                <a:spcPct val="80000"/>
              </a:lnSpc>
              <a:spcBef>
                <a:spcPct val="0"/>
              </a:spcBef>
            </a:pPr>
            <a:r>
              <a:rPr lang="en-US" sz="900" b="1">
                <a:latin typeface="Calibri" charset="0"/>
                <a:ea typeface="ＭＳ Ｐゴシック" charset="0"/>
                <a:cs typeface="ＭＳ Ｐゴシック" charset="0"/>
              </a:rPr>
              <a:t>Because women aged 40 – 49 are at lower risk of cancer, the absolute benefit is lower for this age group than for older women </a:t>
            </a:r>
          </a:p>
          <a:p>
            <a:pPr eaLnBrk="1" hangingPunct="1">
              <a:lnSpc>
                <a:spcPct val="80000"/>
              </a:lnSpc>
              <a:spcBef>
                <a:spcPct val="0"/>
              </a:spcBef>
              <a:buFontTx/>
              <a:buChar char="•"/>
            </a:pPr>
            <a:r>
              <a:rPr lang="en-US" sz="900">
                <a:latin typeface="Calibri" charset="0"/>
                <a:ea typeface="ＭＳ Ｐゴシック" charset="0"/>
                <a:cs typeface="ＭＳ Ｐゴシック" charset="0"/>
              </a:rPr>
              <a:t> Screening in women aged 40 – 49 reduces the absolute risk of dying from breast cancer by 0.05%.</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eaLnBrk="1" hangingPunct="1">
              <a:lnSpc>
                <a:spcPct val="80000"/>
              </a:lnSpc>
              <a:spcBef>
                <a:spcPct val="0"/>
              </a:spcBef>
            </a:pPr>
            <a:r>
              <a:rPr lang="en-US" sz="900" b="1">
                <a:latin typeface="Calibri" charset="0"/>
                <a:ea typeface="ＭＳ Ｐゴシック" charset="0"/>
                <a:cs typeface="ＭＳ Ｐゴシック" charset="0"/>
              </a:rPr>
              <a:t>In the judgment of the CTFPHC, </a:t>
            </a:r>
            <a:r>
              <a:rPr lang="en-CA" sz="900" b="1" u="sng">
                <a:latin typeface="Calibri" charset="0"/>
                <a:ea typeface="ＭＳ Ｐゴシック" charset="0"/>
                <a:cs typeface="ＭＳ Ｐゴシック" charset="0"/>
              </a:rPr>
              <a:t>most</a:t>
            </a:r>
            <a:r>
              <a:rPr lang="en-CA" sz="900" b="1">
                <a:latin typeface="Calibri" charset="0"/>
                <a:ea typeface="ＭＳ Ｐゴシック" charset="0"/>
                <a:cs typeface="ＭＳ Ｐゴシック" charset="0"/>
              </a:rPr>
              <a:t> women should not receive screening but </a:t>
            </a:r>
            <a:r>
              <a:rPr lang="en-CA" sz="900" b="1" u="sng">
                <a:latin typeface="Calibri" charset="0"/>
                <a:ea typeface="ＭＳ Ｐゴシック" charset="0"/>
                <a:cs typeface="ＭＳ Ｐゴシック" charset="0"/>
              </a:rPr>
              <a:t>many</a:t>
            </a:r>
            <a:r>
              <a:rPr lang="en-CA" sz="900" b="1">
                <a:latin typeface="Calibri" charset="0"/>
                <a:ea typeface="ＭＳ Ｐゴシック" charset="0"/>
                <a:cs typeface="ＭＳ Ｐゴシック" charset="0"/>
              </a:rPr>
              <a:t> could receive it</a:t>
            </a:r>
            <a:r>
              <a:rPr lang="en-US" sz="900" b="1">
                <a:latin typeface="Calibri" charset="0"/>
                <a:ea typeface="ＭＳ Ｐゴシック" charset="0"/>
                <a:cs typeface="ＭＳ Ｐゴシック" charset="0"/>
              </a:rPr>
              <a:t>. </a:t>
            </a:r>
          </a:p>
          <a:p>
            <a:pPr eaLnBrk="1" hangingPunct="1">
              <a:lnSpc>
                <a:spcPct val="80000"/>
              </a:lnSpc>
              <a:spcBef>
                <a:spcPct val="0"/>
              </a:spcBef>
            </a:pPr>
            <a:endParaRPr lang="en-US" sz="900">
              <a:latin typeface="Calibri" charset="0"/>
              <a:ea typeface="ＭＳ Ｐゴシック" charset="0"/>
              <a:cs typeface="ＭＳ Ｐゴシック" charset="0"/>
            </a:endParaRPr>
          </a:p>
          <a:p>
            <a:pPr eaLnBrk="1" hangingPunct="1">
              <a:lnSpc>
                <a:spcPct val="80000"/>
              </a:lnSpc>
              <a:spcBef>
                <a:spcPct val="0"/>
              </a:spcBef>
              <a:buFont typeface="Calibri" charset="0"/>
              <a:buAutoNum type="arabicPeriod"/>
            </a:pPr>
            <a:r>
              <a:rPr lang="en-US" sz="900">
                <a:latin typeface="Calibri" charset="0"/>
                <a:ea typeface="ＭＳ Ｐゴシック" charset="0"/>
                <a:cs typeface="ＭＳ Ｐゴシック" charset="0"/>
              </a:rPr>
              <a:t>Less favorable balance of benefit vs harm. </a:t>
            </a:r>
          </a:p>
          <a:p>
            <a:pPr lvl="1" eaLnBrk="1" hangingPunct="1">
              <a:lnSpc>
                <a:spcPct val="80000"/>
              </a:lnSpc>
              <a:spcBef>
                <a:spcPct val="0"/>
              </a:spcBef>
              <a:buFontTx/>
              <a:buChar char="•"/>
            </a:pPr>
            <a:r>
              <a:rPr lang="en-US" sz="900">
                <a:latin typeface="Calibri" charset="0"/>
                <a:ea typeface="ＭＳ Ｐゴシック" charset="0"/>
              </a:rPr>
              <a:t> With routine screening in this age group:</a:t>
            </a:r>
          </a:p>
          <a:p>
            <a:pPr>
              <a:lnSpc>
                <a:spcPct val="80000"/>
              </a:lnSpc>
            </a:pPr>
            <a:r>
              <a:rPr lang="en-US" sz="900">
                <a:latin typeface="Calibri" charset="0"/>
                <a:ea typeface="ＭＳ Ｐゴシック" charset="0"/>
                <a:cs typeface="ＭＳ Ｐゴシック" charset="0"/>
              </a:rPr>
              <a:t>		 - The risk of having a false positive mammogram requiring further screening is 1 in 3 (The risk of a false-positive result from mammography is higher for women younger than 50 years)</a:t>
            </a:r>
          </a:p>
          <a:p>
            <a:pPr>
              <a:lnSpc>
                <a:spcPct val="80000"/>
              </a:lnSpc>
            </a:pPr>
            <a:r>
              <a:rPr lang="en-US" sz="900">
                <a:latin typeface="Calibri" charset="0"/>
                <a:ea typeface="ＭＳ Ｐゴシック" charset="0"/>
                <a:cs typeface="ＭＳ Ｐゴシック" charset="0"/>
              </a:rPr>
              <a:t>		 - The risk of having a biopsy is 1 in 28</a:t>
            </a:r>
          </a:p>
          <a:p>
            <a:pPr>
              <a:lnSpc>
                <a:spcPct val="80000"/>
              </a:lnSpc>
            </a:pPr>
            <a:r>
              <a:rPr lang="en-US" sz="900">
                <a:latin typeface="Calibri" charset="0"/>
                <a:ea typeface="ＭＳ Ｐゴシック" charset="0"/>
                <a:cs typeface="ＭＳ Ｐゴシック" charset="0"/>
              </a:rPr>
              <a:t>		 - The risk of having all or part of the breast removed unnecessarily is 1 in 20</a:t>
            </a:r>
          </a:p>
          <a:p>
            <a:pPr eaLnBrk="1" hangingPunct="1">
              <a:lnSpc>
                <a:spcPct val="80000"/>
              </a:lnSpc>
              <a:spcBef>
                <a:spcPct val="0"/>
              </a:spcBef>
            </a:pPr>
            <a:r>
              <a:rPr lang="en-US" sz="900">
                <a:latin typeface="Calibri" charset="0"/>
                <a:ea typeface="ＭＳ Ｐゴシック" charset="0"/>
                <a:cs typeface="ＭＳ Ｐゴシック" charset="0"/>
              </a:rPr>
              <a:t>		 - For every 1000 women aged 39 years and older who are screened using mammography, 5 will have an unnecessary lumpectomy or mastectomy as a result of over diagnosis.</a:t>
            </a:r>
          </a:p>
          <a:p>
            <a:pPr eaLnBrk="1" hangingPunct="1">
              <a:lnSpc>
                <a:spcPct val="80000"/>
              </a:lnSpc>
              <a:spcBef>
                <a:spcPct val="0"/>
              </a:spcBef>
            </a:pPr>
            <a:endParaRPr lang="en-US" sz="900">
              <a:latin typeface="Calibri" charset="0"/>
              <a:ea typeface="ＭＳ Ｐゴシック" charset="0"/>
              <a:cs typeface="ＭＳ Ｐゴシック" charset="0"/>
            </a:endParaRPr>
          </a:p>
          <a:p>
            <a:pPr eaLnBrk="1" hangingPunct="1">
              <a:lnSpc>
                <a:spcPct val="80000"/>
              </a:lnSpc>
              <a:spcBef>
                <a:spcPct val="0"/>
              </a:spcBef>
              <a:buFont typeface="+mj-lt" charset="0"/>
              <a:buNone/>
            </a:pPr>
            <a:r>
              <a:rPr lang="en-US" sz="900">
                <a:latin typeface="Calibri" charset="0"/>
                <a:ea typeface="ＭＳ Ｐゴシック" charset="0"/>
                <a:cs typeface="ＭＳ Ｐゴシック" charset="0"/>
              </a:rPr>
              <a:t>2.	The risk of a false-positive result is higher (1 in 3) -  can lead to fear, anxiety and distress.</a:t>
            </a:r>
          </a:p>
          <a:p>
            <a:pPr eaLnBrk="1" hangingPunct="1">
              <a:lnSpc>
                <a:spcPct val="80000"/>
              </a:lnSpc>
              <a:spcBef>
                <a:spcPct val="0"/>
              </a:spcBef>
            </a:pPr>
            <a:r>
              <a:rPr lang="en-US" sz="900">
                <a:latin typeface="Calibri" charset="0"/>
                <a:ea typeface="ＭＳ Ｐゴシック" charset="0"/>
                <a:cs typeface="ＭＳ Ｐゴシック" charset="0"/>
              </a:rPr>
              <a:t> </a:t>
            </a:r>
          </a:p>
          <a:p>
            <a:pPr eaLnBrk="1" hangingPunct="1">
              <a:lnSpc>
                <a:spcPct val="80000"/>
              </a:lnSpc>
              <a:spcBef>
                <a:spcPct val="0"/>
              </a:spcBef>
              <a:buFontTx/>
              <a:buAutoNum type="arabicPeriod" startAt="3"/>
            </a:pPr>
            <a:r>
              <a:rPr lang="en-US" sz="900">
                <a:latin typeface="Calibri" charset="0"/>
                <a:ea typeface="ＭＳ Ｐゴシック" charset="0"/>
                <a:cs typeface="ＭＳ Ｐゴシック" charset="0"/>
              </a:rPr>
              <a:t>Clinicians should discuss the benefits and harms with their patients and must help each woman to make a decision that is consistent with her values and preferences. </a:t>
            </a:r>
          </a:p>
          <a:p>
            <a:pPr lvl="1" eaLnBrk="1" hangingPunct="1">
              <a:lnSpc>
                <a:spcPct val="80000"/>
              </a:lnSpc>
              <a:spcBef>
                <a:spcPct val="0"/>
              </a:spcBef>
              <a:buFontTx/>
              <a:buChar char="•"/>
            </a:pPr>
            <a:r>
              <a:rPr lang="en-US" sz="900">
                <a:latin typeface="Calibri" charset="0"/>
                <a:ea typeface="ＭＳ Ｐゴシック" charset="0"/>
              </a:rPr>
              <a:t>Women who place a higher value on a small reduction in mortality and are less concerned about undesirable consequences are more likely to choose screening.</a:t>
            </a:r>
          </a:p>
          <a:p>
            <a:pPr>
              <a:lnSpc>
                <a:spcPct val="80000"/>
              </a:lnSpc>
            </a:pPr>
            <a:endParaRPr lang="en-US" sz="900">
              <a:latin typeface="Calibri" charset="0"/>
              <a:ea typeface="ＭＳ Ｐゴシック" charset="0"/>
              <a:cs typeface="ＭＳ Ｐゴシック"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41F02BA-02AD-BE44-B665-DEDAD00EF202}" type="slidenum">
              <a:rPr lang="en-US"/>
              <a:pPr eaLnBrk="1" hangingPunct="1"/>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r>
              <a:rPr lang="en-US" b="1">
                <a:latin typeface="Arial" charset="0"/>
                <a:ea typeface="ＭＳ Ｐゴシック" charset="0"/>
                <a:cs typeface="ＭＳ Ｐゴシック" charset="0"/>
              </a:rPr>
              <a:t>CTFPHC RECOMMENDATION: </a:t>
            </a:r>
            <a:r>
              <a:rPr lang="fr-CA" b="1" i="1">
                <a:latin typeface="Arial" charset="0"/>
                <a:ea typeface="ＭＳ Ｐゴシック" charset="0"/>
                <a:cs typeface="ＭＳ Ｐゴシック" charset="0"/>
              </a:rPr>
              <a:t>MAMMOGRAPHY (50-69 YEARS)</a:t>
            </a:r>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r>
              <a:rPr lang="en-US" b="1">
                <a:solidFill>
                  <a:schemeClr val="bg1"/>
                </a:solidFill>
                <a:latin typeface="Calibri" charset="0"/>
                <a:ea typeface="ＭＳ Ｐゴシック" charset="0"/>
                <a:cs typeface="Calibri" charset="0"/>
              </a:rPr>
              <a:t>For women aged 50 – 69 years we recommend </a:t>
            </a:r>
            <a:r>
              <a:rPr lang="en-US" b="1" u="sng">
                <a:solidFill>
                  <a:schemeClr val="bg1"/>
                </a:solidFill>
                <a:latin typeface="Calibri" charset="0"/>
                <a:ea typeface="ＭＳ Ｐゴシック" charset="0"/>
                <a:cs typeface="Calibri" charset="0"/>
              </a:rPr>
              <a:t>routinely screening</a:t>
            </a:r>
            <a:r>
              <a:rPr lang="en-US" b="1">
                <a:solidFill>
                  <a:schemeClr val="bg1"/>
                </a:solidFill>
                <a:latin typeface="Calibri" charset="0"/>
                <a:ea typeface="ＭＳ Ｐゴシック" charset="0"/>
                <a:cs typeface="Calibri" charset="0"/>
              </a:rPr>
              <a:t> with mammography every </a:t>
            </a:r>
            <a:r>
              <a:rPr lang="en-US" b="1" u="sng">
                <a:solidFill>
                  <a:schemeClr val="bg1"/>
                </a:solidFill>
                <a:latin typeface="Calibri" charset="0"/>
                <a:ea typeface="ＭＳ Ｐゴシック" charset="0"/>
                <a:cs typeface="Calibri" charset="0"/>
              </a:rPr>
              <a:t>2 to 3 years</a:t>
            </a:r>
            <a:r>
              <a:rPr lang="en-US" b="1">
                <a:solidFill>
                  <a:schemeClr val="bg1"/>
                </a:solidFill>
                <a:latin typeface="Calibri" charset="0"/>
                <a:ea typeface="ＭＳ Ｐゴシック" charset="0"/>
                <a:cs typeface="Calibri" charset="0"/>
              </a:rPr>
              <a:t>.</a:t>
            </a:r>
          </a:p>
          <a:p>
            <a:pPr marL="457200" indent="-457200"/>
            <a:endParaRPr lang="en-US" b="1">
              <a:solidFill>
                <a:schemeClr val="bg1"/>
              </a:solidFill>
              <a:latin typeface="Calibri" charset="0"/>
              <a:ea typeface="ＭＳ Ｐゴシック" charset="0"/>
              <a:cs typeface="Calibri" charset="0"/>
            </a:endParaRPr>
          </a:p>
          <a:p>
            <a:pPr marL="457200" indent="-457200"/>
            <a:r>
              <a:rPr lang="en-US">
                <a:solidFill>
                  <a:srgbClr val="D9D9D9"/>
                </a:solidFill>
                <a:latin typeface="Calibri" charset="0"/>
                <a:ea typeface="ＭＳ Ｐゴシック" charset="0"/>
                <a:cs typeface="Calibri" charset="0"/>
              </a:rPr>
              <a:t>This is a </a:t>
            </a:r>
            <a:r>
              <a:rPr lang="en-US" b="1">
                <a:solidFill>
                  <a:srgbClr val="D9D9D9"/>
                </a:solidFill>
                <a:latin typeface="Calibri" charset="0"/>
                <a:ea typeface="ＭＳ Ｐゴシック" charset="0"/>
                <a:cs typeface="Calibri" charset="0"/>
              </a:rPr>
              <a:t>weak recommendation </a:t>
            </a:r>
            <a:r>
              <a:rPr lang="en-US">
                <a:solidFill>
                  <a:srgbClr val="D9D9D9"/>
                </a:solidFill>
                <a:latin typeface="Calibri" charset="0"/>
                <a:ea typeface="ＭＳ Ｐゴシック" charset="0"/>
                <a:cs typeface="Calibri" charset="0"/>
              </a:rPr>
              <a:t>with </a:t>
            </a:r>
            <a:r>
              <a:rPr lang="en-US" b="1">
                <a:solidFill>
                  <a:srgbClr val="D9D9D9"/>
                </a:solidFill>
                <a:latin typeface="Calibri" charset="0"/>
                <a:ea typeface="ＭＳ Ｐゴシック" charset="0"/>
                <a:cs typeface="Calibri" charset="0"/>
              </a:rPr>
              <a:t>moderate quality evidence.</a:t>
            </a:r>
          </a:p>
          <a:p>
            <a:pPr marL="457200" indent="-457200"/>
            <a:endParaRPr lang="en-US">
              <a:latin typeface="Calibri" charset="0"/>
              <a:ea typeface="ＭＳ Ｐゴシック" charset="0"/>
              <a:cs typeface="ＭＳ Ｐゴシック"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9C4EEB7-EA29-F846-9FCB-6DEBC4225138}" type="slidenum">
              <a:rPr lang="en-US"/>
              <a:pPr eaLnBrk="1" hangingPunct="1"/>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CA" sz="900" b="1">
                <a:latin typeface="Arial" charset="0"/>
                <a:ea typeface="ＭＳ Ｐゴシック" charset="0"/>
                <a:cs typeface="ＭＳ Ｐゴシック" charset="0"/>
              </a:rPr>
              <a:t>FINDINGS and IMPLICATIONS: 50-69 YEARS</a:t>
            </a: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Mammography is associated with significant reduction in the relative risk of death from breast cancer in this age group (relative benefit = 21%). </a:t>
            </a:r>
          </a:p>
          <a:p>
            <a:pPr>
              <a:lnSpc>
                <a:spcPct val="80000"/>
              </a:lnSpc>
            </a:pPr>
            <a:endParaRPr lang="en-US" sz="900">
              <a:latin typeface="Calibri" charset="0"/>
              <a:ea typeface="ＭＳ Ｐゴシック" charset="0"/>
              <a:cs typeface="ＭＳ Ｐゴシック" charset="0"/>
            </a:endParaRPr>
          </a:p>
          <a:p>
            <a:pPr>
              <a:lnSpc>
                <a:spcPct val="80000"/>
              </a:lnSpc>
              <a:buFontTx/>
              <a:buChar char="•"/>
            </a:pPr>
            <a:r>
              <a:rPr lang="en-US" sz="900">
                <a:latin typeface="Calibri" charset="0"/>
                <a:ea typeface="ＭＳ Ｐゴシック" charset="0"/>
                <a:cs typeface="ＭＳ Ｐゴシック" charset="0"/>
              </a:rPr>
              <a:t> About 1900 women aged 50 – 69 die of breast cancer in Canada each year.</a:t>
            </a:r>
          </a:p>
          <a:p>
            <a:pPr>
              <a:lnSpc>
                <a:spcPct val="80000"/>
              </a:lnSpc>
              <a:buFontTx/>
              <a:buChar char="•"/>
            </a:pPr>
            <a:r>
              <a:rPr lang="en-US" sz="900">
                <a:latin typeface="Calibri" charset="0"/>
                <a:ea typeface="ＭＳ Ｐゴシック" charset="0"/>
                <a:cs typeface="ＭＳ Ｐゴシック" charset="0"/>
              </a:rPr>
              <a:t> Among women that </a:t>
            </a:r>
            <a:r>
              <a:rPr lang="en-US" sz="900" b="1">
                <a:latin typeface="Calibri" charset="0"/>
                <a:ea typeface="ＭＳ Ｐゴシック" charset="0"/>
                <a:cs typeface="ＭＳ Ｐゴシック" charset="0"/>
              </a:rPr>
              <a:t>don</a:t>
            </a:r>
            <a:r>
              <a:rPr lang="ja-JP" altLang="en-US" sz="900" b="1">
                <a:latin typeface="Calibri" charset="0"/>
                <a:ea typeface="ＭＳ Ｐゴシック" charset="0"/>
                <a:cs typeface="ＭＳ Ｐゴシック" charset="0"/>
              </a:rPr>
              <a:t>’</a:t>
            </a:r>
            <a:r>
              <a:rPr lang="en-US" altLang="ja-JP" sz="900" b="1">
                <a:latin typeface="Calibri" charset="0"/>
                <a:ea typeface="ＭＳ Ｐゴシック" charset="0"/>
                <a:cs typeface="ＭＳ Ｐゴシック" charset="0"/>
              </a:rPr>
              <a:t>t screen </a:t>
            </a:r>
            <a:r>
              <a:rPr lang="en-US" altLang="ja-JP" sz="900">
                <a:latin typeface="Calibri" charset="0"/>
                <a:ea typeface="ＭＳ Ｐゴシック" charset="0"/>
                <a:cs typeface="ＭＳ Ｐゴシック" charset="0"/>
              </a:rPr>
              <a:t>the risk of dying from breast cancer </a:t>
            </a:r>
            <a:r>
              <a:rPr lang="en-US" altLang="ja-JP" sz="900" b="1">
                <a:latin typeface="Calibri" charset="0"/>
                <a:ea typeface="ＭＳ Ｐゴシック" charset="0"/>
                <a:cs typeface="ＭＳ Ｐゴシック" charset="0"/>
              </a:rPr>
              <a:t>1 in 155</a:t>
            </a:r>
            <a:r>
              <a:rPr lang="en-US" altLang="ja-JP" sz="900">
                <a:latin typeface="Calibri" charset="0"/>
                <a:ea typeface="ＭＳ Ｐゴシック" charset="0"/>
                <a:cs typeface="ＭＳ Ｐゴシック" charset="0"/>
              </a:rPr>
              <a:t>.</a:t>
            </a:r>
          </a:p>
          <a:p>
            <a:pPr>
              <a:lnSpc>
                <a:spcPct val="80000"/>
              </a:lnSpc>
              <a:buFontTx/>
              <a:buChar char="•"/>
            </a:pPr>
            <a:r>
              <a:rPr lang="en-US" sz="900">
                <a:latin typeface="Calibri" charset="0"/>
                <a:ea typeface="ＭＳ Ｐゴシック" charset="0"/>
                <a:cs typeface="ＭＳ Ｐゴシック" charset="0"/>
              </a:rPr>
              <a:t> Among women who </a:t>
            </a:r>
            <a:r>
              <a:rPr lang="en-US" sz="900" b="1">
                <a:latin typeface="Calibri" charset="0"/>
                <a:ea typeface="ＭＳ Ｐゴシック" charset="0"/>
                <a:cs typeface="ＭＳ Ｐゴシック" charset="0"/>
              </a:rPr>
              <a:t>screen regularly</a:t>
            </a:r>
            <a:r>
              <a:rPr lang="en-US" sz="900">
                <a:latin typeface="Calibri" charset="0"/>
                <a:ea typeface="ＭＳ Ｐゴシック" charset="0"/>
                <a:cs typeface="ＭＳ Ｐゴシック" charset="0"/>
              </a:rPr>
              <a:t> the risk of dying from breast cancer is </a:t>
            </a:r>
            <a:r>
              <a:rPr lang="en-US" sz="900" b="1">
                <a:latin typeface="Calibri" charset="0"/>
                <a:ea typeface="ＭＳ Ｐゴシック" charset="0"/>
                <a:cs typeface="ＭＳ Ｐゴシック" charset="0"/>
              </a:rPr>
              <a:t>1 in 196.</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The absolute benefits of screening remain small among women aged 50 – 69 years but are greater than those seen in women aged 40 - 49. </a:t>
            </a:r>
          </a:p>
          <a:p>
            <a:pPr>
              <a:lnSpc>
                <a:spcPct val="80000"/>
              </a:lnSpc>
              <a:buFontTx/>
              <a:buChar char="•"/>
            </a:pPr>
            <a:r>
              <a:rPr lang="en-US" sz="900">
                <a:latin typeface="Calibri" charset="0"/>
                <a:ea typeface="ＭＳ Ｐゴシック" charset="0"/>
                <a:cs typeface="ＭＳ Ｐゴシック" charset="0"/>
              </a:rPr>
              <a:t>Screening in women aged 50 – 69 reduces the absolute risk of dying from breast cancer by 0.13%</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eaLnBrk="1" hangingPunct="1">
              <a:lnSpc>
                <a:spcPct val="80000"/>
              </a:lnSpc>
              <a:spcBef>
                <a:spcPct val="0"/>
              </a:spcBef>
            </a:pPr>
            <a:r>
              <a:rPr lang="en-US" sz="900" b="1">
                <a:latin typeface="Calibri" charset="0"/>
                <a:ea typeface="ＭＳ Ｐゴシック" charset="0"/>
                <a:cs typeface="ＭＳ Ｐゴシック" charset="0"/>
              </a:rPr>
              <a:t>In the judgment of the CTFPHC, </a:t>
            </a:r>
            <a:r>
              <a:rPr lang="en-CA" sz="900" b="1" u="sng">
                <a:latin typeface="Calibri" charset="0"/>
                <a:ea typeface="ＭＳ Ｐゴシック" charset="0"/>
                <a:cs typeface="ＭＳ Ｐゴシック" charset="0"/>
              </a:rPr>
              <a:t>the larger absolute benefits for women age 50 – 69 years justify a weak recommendation for screening, in contrast to the recommendation for women aged 40 – 49 years</a:t>
            </a:r>
            <a:r>
              <a:rPr lang="en-US" sz="900" b="1">
                <a:latin typeface="Calibri" charset="0"/>
                <a:ea typeface="ＭＳ Ｐゴシック" charset="0"/>
                <a:cs typeface="ＭＳ Ｐゴシック" charset="0"/>
              </a:rPr>
              <a:t>. </a:t>
            </a:r>
          </a:p>
          <a:p>
            <a:pPr eaLnBrk="1" hangingPunct="1">
              <a:lnSpc>
                <a:spcPct val="80000"/>
              </a:lnSpc>
              <a:spcBef>
                <a:spcPct val="0"/>
              </a:spcBef>
            </a:pPr>
            <a:endParaRPr lang="en-US" sz="900">
              <a:latin typeface="Calibri" charset="0"/>
              <a:ea typeface="ＭＳ Ｐゴシック" charset="0"/>
              <a:cs typeface="ＭＳ Ｐゴシック" charset="0"/>
            </a:endParaRPr>
          </a:p>
          <a:p>
            <a:pPr>
              <a:lnSpc>
                <a:spcPct val="80000"/>
              </a:lnSpc>
            </a:pPr>
            <a:r>
              <a:rPr lang="en-US" sz="900">
                <a:latin typeface="Calibri" charset="0"/>
                <a:ea typeface="ＭＳ Ｐゴシック" charset="0"/>
                <a:cs typeface="ＭＳ Ｐゴシック" charset="0"/>
              </a:rPr>
              <a:t>However, with regular screening:</a:t>
            </a:r>
          </a:p>
          <a:p>
            <a:pPr>
              <a:lnSpc>
                <a:spcPct val="80000"/>
              </a:lnSpc>
            </a:pPr>
            <a:r>
              <a:rPr lang="en-US" sz="900">
                <a:latin typeface="Calibri" charset="0"/>
                <a:ea typeface="ＭＳ Ｐゴシック" charset="0"/>
                <a:cs typeface="ＭＳ Ｐゴシック" charset="0"/>
              </a:rPr>
              <a:t>- The risk of having a false positive mammogram requiring further screening is 1 in 4</a:t>
            </a:r>
          </a:p>
          <a:p>
            <a:pPr>
              <a:lnSpc>
                <a:spcPct val="80000"/>
              </a:lnSpc>
            </a:pPr>
            <a:r>
              <a:rPr lang="en-US" sz="900">
                <a:latin typeface="Calibri" charset="0"/>
                <a:ea typeface="ＭＳ Ｐゴシック" charset="0"/>
                <a:cs typeface="ＭＳ Ｐゴシック" charset="0"/>
              </a:rPr>
              <a:t>- The risk of having a biopsy is 1 in 28</a:t>
            </a:r>
          </a:p>
          <a:p>
            <a:pPr>
              <a:lnSpc>
                <a:spcPct val="80000"/>
              </a:lnSpc>
              <a:buFontTx/>
              <a:buChar char="-"/>
            </a:pPr>
            <a:r>
              <a:rPr lang="en-US" sz="900">
                <a:latin typeface="Calibri" charset="0"/>
                <a:ea typeface="ＭＳ Ｐゴシック" charset="0"/>
                <a:cs typeface="ＭＳ Ｐゴシック" charset="0"/>
              </a:rPr>
              <a:t>The risk of having part or all of the breast removed unnecessarily is 1 in 200</a:t>
            </a:r>
          </a:p>
          <a:p>
            <a:pPr>
              <a:lnSpc>
                <a:spcPct val="80000"/>
              </a:lnSpc>
              <a:buFontTx/>
              <a:buChar char="-"/>
            </a:pPr>
            <a:endParaRPr lang="en-US" sz="900">
              <a:latin typeface="Calibri" charset="0"/>
              <a:ea typeface="ＭＳ Ｐゴシック" charset="0"/>
              <a:cs typeface="ＭＳ Ｐゴシック" charset="0"/>
            </a:endParaRPr>
          </a:p>
          <a:p>
            <a:pPr>
              <a:lnSpc>
                <a:spcPct val="80000"/>
              </a:lnSpc>
              <a:buFontTx/>
              <a:buChar char="-"/>
            </a:pPr>
            <a:endParaRPr lang="en-US" sz="900">
              <a:latin typeface="Calibri" charset="0"/>
              <a:ea typeface="ＭＳ Ｐゴシック" charset="0"/>
              <a:cs typeface="ＭＳ Ｐゴシック" charset="0"/>
            </a:endParaRPr>
          </a:p>
          <a:p>
            <a:pPr eaLnBrk="1" hangingPunct="1">
              <a:lnSpc>
                <a:spcPct val="80000"/>
              </a:lnSpc>
              <a:spcBef>
                <a:spcPct val="0"/>
              </a:spcBef>
              <a:buFontTx/>
              <a:buChar char="•"/>
            </a:pPr>
            <a:r>
              <a:rPr lang="en-US" sz="900">
                <a:latin typeface="Calibri" charset="0"/>
                <a:ea typeface="ＭＳ Ｐゴシック" charset="0"/>
                <a:cs typeface="ＭＳ Ｐゴシック" charset="0"/>
              </a:rPr>
              <a:t>Clinicians should discuss the benefits and harms with their patients and must help each woman to make a decision that is consistent with her values and preferences. </a:t>
            </a:r>
          </a:p>
          <a:p>
            <a:pPr eaLnBrk="1" hangingPunct="1">
              <a:lnSpc>
                <a:spcPct val="80000"/>
              </a:lnSpc>
              <a:spcBef>
                <a:spcPct val="0"/>
              </a:spcBef>
            </a:pPr>
            <a:r>
              <a:rPr lang="en-US" sz="900">
                <a:latin typeface="Calibri" charset="0"/>
                <a:ea typeface="ＭＳ Ｐゴシック" charset="0"/>
                <a:cs typeface="ＭＳ Ｐゴシック" charset="0"/>
              </a:rPr>
              <a:t> Women who do not place a high value on a small reduction in breast cancer mortality and who are concerned about false positive results, unnecessary diagnostic testing and potential over diagnosis of breast cancer are more likely to decline screening.</a:t>
            </a:r>
          </a:p>
          <a:p>
            <a:pPr>
              <a:lnSpc>
                <a:spcPct val="80000"/>
              </a:lnSpc>
            </a:pPr>
            <a:endParaRPr lang="en-US" sz="900">
              <a:latin typeface="Calibri" charset="0"/>
              <a:ea typeface="ＭＳ Ｐゴシック" charset="0"/>
              <a:cs typeface="ＭＳ Ｐゴシック"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8316A8-5F63-4F49-AE29-1DEAECD8ABD7}" type="slidenum">
              <a:rPr lang="en-US"/>
              <a:pPr eaLnBrk="1" hangingPunct="1"/>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r>
              <a:rPr lang="en-US" b="1">
                <a:latin typeface="Arial" charset="0"/>
                <a:ea typeface="ＭＳ Ｐゴシック" charset="0"/>
                <a:cs typeface="ＭＳ Ｐゴシック" charset="0"/>
              </a:rPr>
              <a:t>CTFPHC RECOMMENDATION: </a:t>
            </a:r>
            <a:r>
              <a:rPr lang="fr-CA" b="1" i="1">
                <a:latin typeface="Arial" charset="0"/>
                <a:ea typeface="ＭＳ Ｐゴシック" charset="0"/>
                <a:cs typeface="ＭＳ Ｐゴシック" charset="0"/>
              </a:rPr>
              <a:t>MAMMOGRAPHY (70-74 YEARS)</a:t>
            </a:r>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endParaRPr lang="en-US" b="1">
              <a:solidFill>
                <a:schemeClr val="bg1"/>
              </a:solidFill>
              <a:latin typeface="Calibri" charset="0"/>
              <a:ea typeface="ＭＳ Ｐゴシック" charset="0"/>
              <a:cs typeface="Calibri" charset="0"/>
            </a:endParaRPr>
          </a:p>
          <a:p>
            <a:pPr marL="457200" indent="-457200"/>
            <a:r>
              <a:rPr lang="en-US" b="1">
                <a:solidFill>
                  <a:schemeClr val="bg1"/>
                </a:solidFill>
                <a:latin typeface="Calibri" charset="0"/>
                <a:ea typeface="ＭＳ Ｐゴシック" charset="0"/>
                <a:cs typeface="Calibri" charset="0"/>
              </a:rPr>
              <a:t>For women aged 70 – 74 years we recommend </a:t>
            </a:r>
            <a:r>
              <a:rPr lang="en-US" b="1" u="sng">
                <a:solidFill>
                  <a:schemeClr val="bg1"/>
                </a:solidFill>
                <a:latin typeface="Calibri" charset="0"/>
                <a:ea typeface="ＭＳ Ｐゴシック" charset="0"/>
                <a:cs typeface="Calibri" charset="0"/>
              </a:rPr>
              <a:t>routinely screening</a:t>
            </a:r>
            <a:r>
              <a:rPr lang="en-US" b="1">
                <a:solidFill>
                  <a:schemeClr val="bg1"/>
                </a:solidFill>
                <a:latin typeface="Calibri" charset="0"/>
                <a:ea typeface="ＭＳ Ｐゴシック" charset="0"/>
                <a:cs typeface="Calibri" charset="0"/>
              </a:rPr>
              <a:t> with mammography every </a:t>
            </a:r>
            <a:r>
              <a:rPr lang="en-US" b="1" u="sng">
                <a:solidFill>
                  <a:schemeClr val="bg1"/>
                </a:solidFill>
                <a:latin typeface="Calibri" charset="0"/>
                <a:ea typeface="ＭＳ Ｐゴシック" charset="0"/>
                <a:cs typeface="Calibri" charset="0"/>
              </a:rPr>
              <a:t>2 to 3 years</a:t>
            </a:r>
          </a:p>
          <a:p>
            <a:pPr marL="457200" indent="-457200"/>
            <a:r>
              <a:rPr lang="en-US">
                <a:solidFill>
                  <a:srgbClr val="D9D9D9"/>
                </a:solidFill>
                <a:latin typeface="Calibri" charset="0"/>
                <a:ea typeface="ＭＳ Ｐゴシック" charset="0"/>
                <a:cs typeface="Calibri" charset="0"/>
              </a:rPr>
              <a:t>This is a </a:t>
            </a:r>
            <a:r>
              <a:rPr lang="en-US" b="1">
                <a:solidFill>
                  <a:srgbClr val="D9D9D9"/>
                </a:solidFill>
                <a:latin typeface="Calibri" charset="0"/>
                <a:ea typeface="ＭＳ Ｐゴシック" charset="0"/>
                <a:cs typeface="Calibri" charset="0"/>
              </a:rPr>
              <a:t>weak recommendation</a:t>
            </a:r>
            <a:r>
              <a:rPr lang="en-US">
                <a:solidFill>
                  <a:srgbClr val="D9D9D9"/>
                </a:solidFill>
                <a:latin typeface="Calibri" charset="0"/>
                <a:ea typeface="ＭＳ Ｐゴシック" charset="0"/>
                <a:cs typeface="Calibri" charset="0"/>
              </a:rPr>
              <a:t> with</a:t>
            </a:r>
            <a:r>
              <a:rPr lang="en-US" b="1">
                <a:solidFill>
                  <a:srgbClr val="D9D9D9"/>
                </a:solidFill>
                <a:latin typeface="Calibri" charset="0"/>
                <a:ea typeface="ＭＳ Ｐゴシック" charset="0"/>
                <a:cs typeface="Calibri" charset="0"/>
              </a:rPr>
              <a:t> low quality evidence</a:t>
            </a:r>
          </a:p>
          <a:p>
            <a:pPr marL="457200" indent="-457200"/>
            <a:endParaRPr lang="en-US">
              <a:latin typeface="Calibri" charset="0"/>
              <a:ea typeface="ＭＳ Ｐゴシック" charset="0"/>
              <a:cs typeface="ＭＳ Ｐゴシック"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66589F7-FFE4-3D47-B546-D5D1C8DF2397}" type="slidenum">
              <a:rPr lang="en-US"/>
              <a:pPr eaLnBrk="1" hangingPunct="1"/>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CA" sz="900" b="1">
                <a:latin typeface="Arial" charset="0"/>
                <a:ea typeface="ＭＳ Ｐゴシック" charset="0"/>
                <a:cs typeface="ＭＳ Ｐゴシック" charset="0"/>
              </a:rPr>
              <a:t>FINDINGS and IMPLICATIONS: 70-74 YEARS</a:t>
            </a: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The reduction in relative risk of death from breast cancer associated with mammography for women  70-74 years old is statistically non-significant (relative benefit=32%). </a:t>
            </a:r>
          </a:p>
          <a:p>
            <a:pPr>
              <a:lnSpc>
                <a:spcPct val="80000"/>
              </a:lnSpc>
            </a:pPr>
            <a:r>
              <a:rPr lang="en-US" sz="900">
                <a:latin typeface="Calibri" charset="0"/>
                <a:ea typeface="ＭＳ Ｐゴシック" charset="0"/>
                <a:cs typeface="ＭＳ Ｐゴシック" charset="0"/>
              </a:rPr>
              <a:t>However, the point estimate for relative risk is similar to that seen for younger women. </a:t>
            </a:r>
            <a:endParaRPr lang="en-US" sz="900" b="1">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buFontTx/>
              <a:buChar char="•"/>
            </a:pPr>
            <a:r>
              <a:rPr lang="en-US" sz="900">
                <a:latin typeface="Calibri" charset="0"/>
                <a:ea typeface="ＭＳ Ｐゴシック" charset="0"/>
                <a:cs typeface="ＭＳ Ｐゴシック" charset="0"/>
              </a:rPr>
              <a:t> About 480 women aged 70 – 74 die of breast cancer in Canada each year.</a:t>
            </a:r>
          </a:p>
          <a:p>
            <a:pPr>
              <a:lnSpc>
                <a:spcPct val="80000"/>
              </a:lnSpc>
              <a:buFontTx/>
              <a:buChar char="•"/>
            </a:pPr>
            <a:r>
              <a:rPr lang="en-US" sz="900">
                <a:latin typeface="Calibri" charset="0"/>
                <a:ea typeface="ＭＳ Ｐゴシック" charset="0"/>
                <a:cs typeface="ＭＳ Ｐゴシック" charset="0"/>
              </a:rPr>
              <a:t> Among women that </a:t>
            </a:r>
            <a:r>
              <a:rPr lang="en-US" sz="900" b="1">
                <a:latin typeface="Calibri" charset="0"/>
                <a:ea typeface="ＭＳ Ｐゴシック" charset="0"/>
                <a:cs typeface="ＭＳ Ｐゴシック" charset="0"/>
              </a:rPr>
              <a:t>don</a:t>
            </a:r>
            <a:r>
              <a:rPr lang="ja-JP" altLang="en-US" sz="900" b="1">
                <a:latin typeface="Calibri" charset="0"/>
                <a:ea typeface="ＭＳ Ｐゴシック" charset="0"/>
                <a:cs typeface="ＭＳ Ｐゴシック" charset="0"/>
              </a:rPr>
              <a:t>’</a:t>
            </a:r>
            <a:r>
              <a:rPr lang="en-US" altLang="ja-JP" sz="900" b="1">
                <a:latin typeface="Calibri" charset="0"/>
                <a:ea typeface="ＭＳ Ｐゴシック" charset="0"/>
                <a:cs typeface="ＭＳ Ｐゴシック" charset="0"/>
              </a:rPr>
              <a:t>t screen </a:t>
            </a:r>
            <a:r>
              <a:rPr lang="en-US" altLang="ja-JP" sz="900">
                <a:latin typeface="Calibri" charset="0"/>
                <a:ea typeface="ＭＳ Ｐゴシック" charset="0"/>
                <a:cs typeface="ＭＳ Ｐゴシック" charset="0"/>
              </a:rPr>
              <a:t>the risk of dying from breast cancer </a:t>
            </a:r>
            <a:r>
              <a:rPr lang="en-US" altLang="ja-JP" sz="900" b="1">
                <a:latin typeface="Calibri" charset="0"/>
                <a:ea typeface="ＭＳ Ｐゴシック" charset="0"/>
                <a:cs typeface="ＭＳ Ｐゴシック" charset="0"/>
              </a:rPr>
              <a:t>1 in 146</a:t>
            </a:r>
            <a:r>
              <a:rPr lang="en-US" altLang="ja-JP" sz="900">
                <a:latin typeface="Calibri" charset="0"/>
                <a:ea typeface="ＭＳ Ｐゴシック" charset="0"/>
                <a:cs typeface="ＭＳ Ｐゴシック" charset="0"/>
              </a:rPr>
              <a:t>.</a:t>
            </a:r>
          </a:p>
          <a:p>
            <a:pPr>
              <a:lnSpc>
                <a:spcPct val="80000"/>
              </a:lnSpc>
              <a:buFontTx/>
              <a:buChar char="•"/>
            </a:pPr>
            <a:r>
              <a:rPr lang="en-US" sz="900">
                <a:latin typeface="Calibri" charset="0"/>
                <a:ea typeface="ＭＳ Ｐゴシック" charset="0"/>
                <a:cs typeface="ＭＳ Ｐゴシック" charset="0"/>
              </a:rPr>
              <a:t> Among women who </a:t>
            </a:r>
            <a:r>
              <a:rPr lang="en-US" sz="900" b="1">
                <a:latin typeface="Calibri" charset="0"/>
                <a:ea typeface="ＭＳ Ｐゴシック" charset="0"/>
                <a:cs typeface="ＭＳ Ｐゴシック" charset="0"/>
              </a:rPr>
              <a:t>screen regularly</a:t>
            </a:r>
            <a:r>
              <a:rPr lang="en-US" sz="900">
                <a:latin typeface="Calibri" charset="0"/>
                <a:ea typeface="ＭＳ Ｐゴシック" charset="0"/>
                <a:cs typeface="ＭＳ Ｐゴシック" charset="0"/>
              </a:rPr>
              <a:t> the risk of dying from breast cancer is </a:t>
            </a:r>
            <a:r>
              <a:rPr lang="en-US" sz="900" b="1">
                <a:latin typeface="Calibri" charset="0"/>
                <a:ea typeface="ＭＳ Ｐゴシック" charset="0"/>
                <a:cs typeface="ＭＳ Ｐゴシック" charset="0"/>
              </a:rPr>
              <a:t>1 in 217.</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eaLnBrk="1" hangingPunct="1">
              <a:lnSpc>
                <a:spcPct val="80000"/>
              </a:lnSpc>
              <a:spcBef>
                <a:spcPct val="0"/>
              </a:spcBef>
            </a:pPr>
            <a:r>
              <a:rPr lang="en-US" sz="900" b="1">
                <a:latin typeface="Calibri" charset="0"/>
                <a:ea typeface="ＭＳ Ｐゴシック" charset="0"/>
                <a:cs typeface="ＭＳ Ｐゴシック" charset="0"/>
              </a:rPr>
              <a:t>Given the higher absolute risk in this age group, absolute benefits of mammography are likely to be similar to those seen among women aged 50 – 69 years.</a:t>
            </a:r>
          </a:p>
          <a:p>
            <a:pPr eaLnBrk="1" hangingPunct="1">
              <a:lnSpc>
                <a:spcPct val="80000"/>
              </a:lnSpc>
              <a:spcBef>
                <a:spcPct val="0"/>
              </a:spcBef>
            </a:pPr>
            <a:r>
              <a:rPr lang="en-US" sz="900">
                <a:latin typeface="Calibri" charset="0"/>
                <a:ea typeface="ＭＳ Ｐゴシック" charset="0"/>
                <a:cs typeface="ＭＳ Ｐゴシック" charset="0"/>
              </a:rPr>
              <a:t>Screening in women aged 70 – 74 reduces the absolute risk of dying from breast cancer by 0.22%.</a:t>
            </a:r>
          </a:p>
          <a:p>
            <a:pPr>
              <a:lnSpc>
                <a:spcPct val="80000"/>
              </a:lnSpc>
            </a:pPr>
            <a:endParaRPr lang="en-US" sz="900" b="1">
              <a:latin typeface="Calibri" charset="0"/>
              <a:ea typeface="ＭＳ Ｐゴシック" charset="0"/>
              <a:cs typeface="ＭＳ Ｐゴシック" charset="0"/>
            </a:endParaRPr>
          </a:p>
          <a:p>
            <a:pPr>
              <a:lnSpc>
                <a:spcPct val="80000"/>
              </a:lnSpc>
            </a:pPr>
            <a:endParaRPr lang="en-US" sz="900" b="1">
              <a:latin typeface="Calibri" charset="0"/>
              <a:ea typeface="ＭＳ Ｐゴシック" charset="0"/>
              <a:cs typeface="ＭＳ Ｐゴシック" charset="0"/>
            </a:endParaRPr>
          </a:p>
          <a:p>
            <a:pPr eaLnBrk="1" hangingPunct="1">
              <a:lnSpc>
                <a:spcPct val="80000"/>
              </a:lnSpc>
              <a:spcBef>
                <a:spcPct val="0"/>
              </a:spcBef>
            </a:pPr>
            <a:r>
              <a:rPr lang="en-US" sz="900" b="1">
                <a:latin typeface="Calibri" charset="0"/>
                <a:ea typeface="ＭＳ Ｐゴシック" charset="0"/>
                <a:cs typeface="ＭＳ Ｐゴシック" charset="0"/>
              </a:rPr>
              <a:t>In the judgment of the CTFPHC, </a:t>
            </a:r>
            <a:r>
              <a:rPr lang="en-CA" sz="900" b="1" u="sng">
                <a:latin typeface="Calibri" charset="0"/>
                <a:ea typeface="ＭＳ Ｐゴシック" charset="0"/>
                <a:cs typeface="ＭＳ Ｐゴシック" charset="0"/>
              </a:rPr>
              <a:t>most</a:t>
            </a:r>
            <a:r>
              <a:rPr lang="en-CA" sz="900" b="1">
                <a:latin typeface="Calibri" charset="0"/>
                <a:ea typeface="ＭＳ Ｐゴシック" charset="0"/>
                <a:cs typeface="ＭＳ Ｐゴシック" charset="0"/>
              </a:rPr>
              <a:t> women age 70 - 74 </a:t>
            </a:r>
            <a:r>
              <a:rPr lang="en-CA" sz="900" b="1" u="sng">
                <a:latin typeface="Calibri" charset="0"/>
                <a:ea typeface="ＭＳ Ｐゴシック" charset="0"/>
                <a:cs typeface="ＭＳ Ｐゴシック" charset="0"/>
              </a:rPr>
              <a:t>should receive screening </a:t>
            </a:r>
            <a:r>
              <a:rPr lang="en-CA" sz="900" b="1">
                <a:latin typeface="Calibri" charset="0"/>
                <a:ea typeface="ＭＳ Ｐゴシック" charset="0"/>
                <a:cs typeface="ＭＳ Ｐゴシック" charset="0"/>
              </a:rPr>
              <a:t>but </a:t>
            </a:r>
            <a:r>
              <a:rPr lang="en-CA" sz="900" b="1" u="sng">
                <a:latin typeface="Calibri" charset="0"/>
                <a:ea typeface="ＭＳ Ｐゴシック" charset="0"/>
                <a:cs typeface="ＭＳ Ｐゴシック" charset="0"/>
              </a:rPr>
              <a:t>many</a:t>
            </a:r>
            <a:r>
              <a:rPr lang="en-CA" sz="900" b="1">
                <a:latin typeface="Calibri" charset="0"/>
                <a:ea typeface="ＭＳ Ｐゴシック" charset="0"/>
                <a:cs typeface="ＭＳ Ｐゴシック" charset="0"/>
              </a:rPr>
              <a:t> should not receive it</a:t>
            </a:r>
            <a:r>
              <a:rPr lang="en-US" sz="900" b="1">
                <a:latin typeface="Calibri" charset="0"/>
                <a:ea typeface="ＭＳ Ｐゴシック" charset="0"/>
                <a:cs typeface="ＭＳ Ｐゴシック" charset="0"/>
              </a:rPr>
              <a:t>. </a:t>
            </a:r>
          </a:p>
          <a:p>
            <a:pPr eaLnBrk="1" hangingPunct="1">
              <a:lnSpc>
                <a:spcPct val="80000"/>
              </a:lnSpc>
              <a:spcBef>
                <a:spcPct val="0"/>
              </a:spcBef>
            </a:pPr>
            <a:endParaRPr lang="en-US" sz="900">
              <a:latin typeface="Calibri" charset="0"/>
              <a:ea typeface="ＭＳ Ｐゴシック" charset="0"/>
              <a:cs typeface="ＭＳ Ｐゴシック" charset="0"/>
            </a:endParaRPr>
          </a:p>
          <a:p>
            <a:pPr eaLnBrk="1" hangingPunct="1">
              <a:lnSpc>
                <a:spcPct val="80000"/>
              </a:lnSpc>
              <a:spcBef>
                <a:spcPct val="0"/>
              </a:spcBef>
              <a:buFontTx/>
              <a:buChar char="•"/>
            </a:pPr>
            <a:r>
              <a:rPr lang="en-US" sz="900">
                <a:latin typeface="Calibri" charset="0"/>
                <a:ea typeface="ＭＳ Ｐゴシック" charset="0"/>
                <a:cs typeface="ＭＳ Ｐゴシック" charset="0"/>
              </a:rPr>
              <a:t>With routine screening in this age group:</a:t>
            </a:r>
          </a:p>
          <a:p>
            <a:pPr>
              <a:lnSpc>
                <a:spcPct val="80000"/>
              </a:lnSpc>
            </a:pPr>
            <a:r>
              <a:rPr lang="en-US" sz="900">
                <a:latin typeface="Calibri" charset="0"/>
                <a:ea typeface="ＭＳ Ｐゴシック" charset="0"/>
                <a:cs typeface="ＭＳ Ｐゴシック" charset="0"/>
              </a:rPr>
              <a:t> - The risk of having a false positive mammogram requiring further screening is 1 in 5</a:t>
            </a:r>
          </a:p>
          <a:p>
            <a:pPr>
              <a:lnSpc>
                <a:spcPct val="80000"/>
              </a:lnSpc>
            </a:pPr>
            <a:r>
              <a:rPr lang="en-US" sz="900">
                <a:latin typeface="Calibri" charset="0"/>
                <a:ea typeface="ＭＳ Ｐゴシック" charset="0"/>
                <a:cs typeface="ＭＳ Ｐゴシック" charset="0"/>
              </a:rPr>
              <a:t> - The risk of having a biopsy is 1 in 38</a:t>
            </a:r>
          </a:p>
          <a:p>
            <a:pPr>
              <a:lnSpc>
                <a:spcPct val="80000"/>
              </a:lnSpc>
            </a:pPr>
            <a:r>
              <a:rPr lang="en-US" sz="900">
                <a:latin typeface="Calibri" charset="0"/>
                <a:ea typeface="ＭＳ Ｐゴシック" charset="0"/>
                <a:cs typeface="ＭＳ Ｐゴシック" charset="0"/>
              </a:rPr>
              <a:t> - The risk of having all or part of the breast removed unnecessarily is 1 in 200</a:t>
            </a:r>
          </a:p>
          <a:p>
            <a:pPr eaLnBrk="1" hangingPunct="1">
              <a:lnSpc>
                <a:spcPct val="80000"/>
              </a:lnSpc>
              <a:spcBef>
                <a:spcPct val="0"/>
              </a:spcBef>
            </a:pPr>
            <a:endParaRPr lang="en-US" sz="900">
              <a:latin typeface="Calibri" charset="0"/>
              <a:ea typeface="ＭＳ Ｐゴシック" charset="0"/>
              <a:cs typeface="ＭＳ Ｐゴシック" charset="0"/>
            </a:endParaRPr>
          </a:p>
          <a:p>
            <a:pPr eaLnBrk="1" hangingPunct="1">
              <a:lnSpc>
                <a:spcPct val="80000"/>
              </a:lnSpc>
              <a:spcBef>
                <a:spcPct val="0"/>
              </a:spcBef>
            </a:pPr>
            <a:endParaRPr lang="en-US" sz="900">
              <a:latin typeface="Calibri" charset="0"/>
              <a:ea typeface="ＭＳ Ｐゴシック" charset="0"/>
              <a:cs typeface="ＭＳ Ｐゴシック" charset="0"/>
            </a:endParaRPr>
          </a:p>
          <a:p>
            <a:pPr eaLnBrk="1" hangingPunct="1">
              <a:lnSpc>
                <a:spcPct val="80000"/>
              </a:lnSpc>
              <a:spcBef>
                <a:spcPct val="0"/>
              </a:spcBef>
              <a:buFontTx/>
              <a:buChar char="•"/>
            </a:pPr>
            <a:r>
              <a:rPr lang="en-US" sz="900">
                <a:latin typeface="Calibri" charset="0"/>
                <a:ea typeface="ＭＳ Ｐゴシック" charset="0"/>
                <a:cs typeface="ＭＳ Ｐゴシック" charset="0"/>
              </a:rPr>
              <a:t>Clinicians should discuss the benefits and harms with their patients and must help each woman to make a decision that is consistent with her values and preferences. </a:t>
            </a:r>
          </a:p>
          <a:p>
            <a:pPr eaLnBrk="1" hangingPunct="1">
              <a:lnSpc>
                <a:spcPct val="80000"/>
              </a:lnSpc>
              <a:spcBef>
                <a:spcPct val="0"/>
              </a:spcBef>
            </a:pPr>
            <a:r>
              <a:rPr lang="en-US" sz="900">
                <a:latin typeface="Calibri" charset="0"/>
                <a:ea typeface="ＭＳ Ｐゴシック" charset="0"/>
                <a:cs typeface="ＭＳ Ｐゴシック" charset="0"/>
              </a:rPr>
              <a:t> -Women aged 70–74 years who do not place a high value on a small reduction in mortality and who are concerned about false-positive results, unnecessary diagnostic testing and potential over diagnosis of breast cancer are more likely to decline screening. </a:t>
            </a:r>
          </a:p>
          <a:p>
            <a:pPr eaLnBrk="1" hangingPunct="1">
              <a:lnSpc>
                <a:spcPct val="80000"/>
              </a:lnSpc>
              <a:spcBef>
                <a:spcPct val="0"/>
              </a:spcBef>
            </a:pPr>
            <a:r>
              <a:rPr lang="en-US" sz="900">
                <a:latin typeface="Calibri" charset="0"/>
                <a:ea typeface="ＭＳ Ｐゴシック" charset="0"/>
                <a:cs typeface="ＭＳ Ｐゴシック" charset="0"/>
              </a:rPr>
              <a:t>- </a:t>
            </a:r>
            <a:r>
              <a:rPr lang="en-CA" sz="900">
                <a:latin typeface="Calibri" charset="0"/>
                <a:ea typeface="ＭＳ Ｐゴシック" charset="0"/>
                <a:cs typeface="ＭＳ Ｐゴシック" charset="0"/>
              </a:rPr>
              <a:t>Healthier women who place higher value on small benefit and are less concerned about harms will choose screening.</a:t>
            </a: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AA63798-A564-EA44-BBE4-ED8F3B7C572A}" type="slidenum">
              <a:rPr lang="en-US"/>
              <a:pPr eaLnBrk="1" hangingPunct="1"/>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900" b="1">
                <a:latin typeface="Calibri" charset="0"/>
                <a:ea typeface="ＭＳ Ｐゴシック" charset="0"/>
                <a:cs typeface="ＭＳ Ｐゴシック" charset="0"/>
              </a:rPr>
              <a:t>ESTIMATE of ADVERSE OUTCOMES:</a:t>
            </a: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To save one life from breast cancer over 11 years…..</a:t>
            </a:r>
          </a:p>
          <a:p>
            <a:pPr>
              <a:lnSpc>
                <a:spcPct val="80000"/>
              </a:lnSpc>
            </a:pPr>
            <a:endParaRPr lang="en-US" sz="900" b="1">
              <a:latin typeface="Calibri" charset="0"/>
              <a:ea typeface="ＭＳ Ｐゴシック" charset="0"/>
              <a:cs typeface="ＭＳ Ｐゴシック" charset="0"/>
            </a:endParaRPr>
          </a:p>
          <a:p>
            <a:pPr>
              <a:lnSpc>
                <a:spcPct val="80000"/>
              </a:lnSpc>
            </a:pPr>
            <a:r>
              <a:rPr lang="en-US" sz="900">
                <a:latin typeface="Calibri" charset="0"/>
                <a:ea typeface="ＭＳ Ｐゴシック" charset="0"/>
                <a:cs typeface="ＭＳ Ｐゴシック" charset="0"/>
              </a:rPr>
              <a:t>The duration of 11 years was chosen because it is the approximate median duration of follow-up during the included randomized trials. </a:t>
            </a:r>
          </a:p>
          <a:p>
            <a:pPr>
              <a:lnSpc>
                <a:spcPct val="80000"/>
              </a:lnSpc>
            </a:pPr>
            <a:r>
              <a:rPr lang="en-US" sz="900">
                <a:latin typeface="Calibri" charset="0"/>
                <a:ea typeface="ＭＳ Ｐゴシック" charset="0"/>
                <a:cs typeface="ＭＳ Ｐゴシック" charset="0"/>
              </a:rPr>
              <a:t>Data assumes that re-screen rates stay constant over time.</a:t>
            </a:r>
          </a:p>
          <a:p>
            <a:pPr>
              <a:lnSpc>
                <a:spcPct val="80000"/>
              </a:lnSpc>
            </a:pPr>
            <a:r>
              <a:rPr lang="en-US" sz="900">
                <a:latin typeface="Calibri" charset="0"/>
                <a:ea typeface="ＭＳ Ｐゴシック" charset="0"/>
                <a:cs typeface="ＭＳ Ｐゴシック" charset="0"/>
              </a:rPr>
              <a:t>The cancer detection rates that were used in these calculations may vary in provinces where screening frequencies differ</a:t>
            </a:r>
          </a:p>
          <a:p>
            <a:pPr>
              <a:lnSpc>
                <a:spcPct val="80000"/>
              </a:lnSpc>
            </a:pPr>
            <a:endParaRPr lang="en-US" sz="900">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To save one life from breast cancer over 11 years, in women aged 40 – 49 years:</a:t>
            </a:r>
          </a:p>
          <a:p>
            <a:pPr>
              <a:lnSpc>
                <a:spcPct val="80000"/>
              </a:lnSpc>
              <a:buFontTx/>
              <a:buChar char="•"/>
            </a:pPr>
            <a:r>
              <a:rPr lang="en-US" sz="900">
                <a:latin typeface="Calibri" charset="0"/>
                <a:ea typeface="ＭＳ Ｐゴシック" charset="0"/>
                <a:cs typeface="ＭＳ Ｐゴシック" charset="0"/>
              </a:rPr>
              <a:t>About 2100 women would need to be screened every 2 to 3 years</a:t>
            </a:r>
          </a:p>
          <a:p>
            <a:pPr>
              <a:lnSpc>
                <a:spcPct val="80000"/>
              </a:lnSpc>
              <a:buFontTx/>
              <a:buChar char="•"/>
            </a:pPr>
            <a:r>
              <a:rPr lang="en-US" sz="900">
                <a:latin typeface="Calibri" charset="0"/>
                <a:ea typeface="ＭＳ Ｐゴシック" charset="0"/>
                <a:cs typeface="ＭＳ Ｐゴシック" charset="0"/>
              </a:rPr>
              <a:t>75 women would have an unnecessary breast biopsy</a:t>
            </a:r>
          </a:p>
          <a:p>
            <a:pPr>
              <a:lnSpc>
                <a:spcPct val="80000"/>
              </a:lnSpc>
              <a:buFontTx/>
              <a:buChar char="•"/>
            </a:pPr>
            <a:r>
              <a:rPr lang="en-US" sz="900">
                <a:latin typeface="Calibri" charset="0"/>
                <a:ea typeface="ＭＳ Ｐゴシック" charset="0"/>
                <a:cs typeface="ＭＳ Ｐゴシック" charset="0"/>
              </a:rPr>
              <a:t>About 690 women will have a false positive mammogram leading to unnecessary anxiety and follow-up testing</a:t>
            </a:r>
          </a:p>
          <a:p>
            <a:pPr>
              <a:lnSpc>
                <a:spcPct val="80000"/>
              </a:lnSpc>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To save one life from breast cancer over 11 years, in women aged 50 – 69 years:</a:t>
            </a:r>
          </a:p>
          <a:p>
            <a:pPr>
              <a:lnSpc>
                <a:spcPct val="80000"/>
              </a:lnSpc>
              <a:buFontTx/>
              <a:buChar char="•"/>
            </a:pPr>
            <a:r>
              <a:rPr lang="en-US" sz="900">
                <a:latin typeface="Calibri" charset="0"/>
                <a:ea typeface="ＭＳ Ｐゴシック" charset="0"/>
                <a:cs typeface="ＭＳ Ｐゴシック" charset="0"/>
              </a:rPr>
              <a:t>About 720 women would need to be screened every 2 to 3 years</a:t>
            </a:r>
          </a:p>
          <a:p>
            <a:pPr>
              <a:lnSpc>
                <a:spcPct val="80000"/>
              </a:lnSpc>
              <a:buFontTx/>
              <a:buChar char="•"/>
            </a:pPr>
            <a:r>
              <a:rPr lang="en-US" sz="900">
                <a:latin typeface="Calibri" charset="0"/>
                <a:ea typeface="ＭＳ Ｐゴシック" charset="0"/>
                <a:cs typeface="ＭＳ Ｐゴシック" charset="0"/>
              </a:rPr>
              <a:t>26 women would have an unnecessary breast biopsy</a:t>
            </a:r>
          </a:p>
          <a:p>
            <a:pPr>
              <a:lnSpc>
                <a:spcPct val="80000"/>
              </a:lnSpc>
              <a:buFontTx/>
              <a:buChar char="•"/>
            </a:pPr>
            <a:r>
              <a:rPr lang="en-US" sz="900">
                <a:latin typeface="Calibri" charset="0"/>
                <a:ea typeface="ＭＳ Ｐゴシック" charset="0"/>
                <a:cs typeface="ＭＳ Ｐゴシック" charset="0"/>
              </a:rPr>
              <a:t>About 204 women will have a false positive mammogram leading to unnecessary anxiety and follow-up testing</a:t>
            </a:r>
          </a:p>
          <a:p>
            <a:pPr>
              <a:lnSpc>
                <a:spcPct val="80000"/>
              </a:lnSpc>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US" sz="900" b="1">
                <a:latin typeface="Calibri" charset="0"/>
                <a:ea typeface="ＭＳ Ｐゴシック" charset="0"/>
                <a:cs typeface="ＭＳ Ｐゴシック" charset="0"/>
              </a:rPr>
              <a:t>To save one life from breast cancer over 11 years, in women aged 70 – 74 years:</a:t>
            </a:r>
          </a:p>
          <a:p>
            <a:pPr>
              <a:lnSpc>
                <a:spcPct val="80000"/>
              </a:lnSpc>
              <a:buFontTx/>
              <a:buChar char="•"/>
            </a:pPr>
            <a:r>
              <a:rPr lang="en-US" sz="900">
                <a:latin typeface="Calibri" charset="0"/>
                <a:ea typeface="ＭＳ Ｐゴシック" charset="0"/>
                <a:cs typeface="ＭＳ Ｐゴシック" charset="0"/>
              </a:rPr>
              <a:t>About 450 women would need to be screened every 2 to 3 years</a:t>
            </a:r>
          </a:p>
          <a:p>
            <a:pPr>
              <a:lnSpc>
                <a:spcPct val="80000"/>
              </a:lnSpc>
              <a:buFontTx/>
              <a:buChar char="•"/>
            </a:pPr>
            <a:r>
              <a:rPr lang="en-US" sz="900">
                <a:latin typeface="Calibri" charset="0"/>
                <a:ea typeface="ＭＳ Ｐゴシック" charset="0"/>
                <a:cs typeface="ＭＳ Ｐゴシック" charset="0"/>
              </a:rPr>
              <a:t>11 women would have an unnecessary breast biopsy</a:t>
            </a:r>
          </a:p>
          <a:p>
            <a:pPr>
              <a:lnSpc>
                <a:spcPct val="80000"/>
              </a:lnSpc>
              <a:buFontTx/>
              <a:buChar char="•"/>
            </a:pPr>
            <a:r>
              <a:rPr lang="en-US" sz="900">
                <a:latin typeface="Calibri" charset="0"/>
                <a:ea typeface="ＭＳ Ｐゴシック" charset="0"/>
                <a:cs typeface="ＭＳ Ｐゴシック" charset="0"/>
              </a:rPr>
              <a:t>About 96 women will have a false positive mammogram leading to unnecessary anxiety and follow-up testing</a:t>
            </a:r>
          </a:p>
          <a:p>
            <a:pPr>
              <a:lnSpc>
                <a:spcPct val="80000"/>
              </a:lnSpc>
              <a:buFontTx/>
              <a:buChar char="•"/>
            </a:pPr>
            <a:r>
              <a:rPr lang="en-US" sz="900">
                <a:latin typeface="Calibri" charset="0"/>
                <a:ea typeface="ＭＳ Ｐゴシック" charset="0"/>
                <a:cs typeface="ＭＳ Ｐゴシック" charset="0"/>
              </a:rPr>
              <a:t>For every 1,000 women screened for about 11 years about 5 women will unnecessarily undergo surgery for breast cancer.</a:t>
            </a:r>
          </a:p>
          <a:p>
            <a:pPr>
              <a:lnSpc>
                <a:spcPct val="80000"/>
              </a:lnSpc>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B8AE306-E512-8B4C-91EC-CF7093E3F281}" type="slidenum">
              <a:rPr lang="en-US"/>
              <a:pPr eaLnBrk="1" hangingPunct="1"/>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100" b="1">
                <a:latin typeface="Calibri" charset="0"/>
                <a:ea typeface="ＭＳ Ｐゴシック" charset="0"/>
                <a:cs typeface="ＭＳ Ｐゴシック" charset="0"/>
              </a:rPr>
              <a:t>FREQUENCY OF SCREENING</a:t>
            </a:r>
          </a:p>
          <a:p>
            <a:pPr>
              <a:lnSpc>
                <a:spcPct val="90000"/>
              </a:lnSpc>
            </a:pPr>
            <a:endParaRPr lang="en-US" sz="1100">
              <a:latin typeface="Calibri" charset="0"/>
              <a:ea typeface="ＭＳ Ｐゴシック" charset="0"/>
              <a:cs typeface="ＭＳ Ｐゴシック" charset="0"/>
            </a:endParaRPr>
          </a:p>
          <a:p>
            <a:pPr>
              <a:lnSpc>
                <a:spcPct val="90000"/>
              </a:lnSpc>
            </a:pPr>
            <a:r>
              <a:rPr lang="en-US" sz="1100" b="1">
                <a:latin typeface="Arial" charset="0"/>
                <a:ea typeface="ＭＳ Ｐゴシック" charset="0"/>
                <a:cs typeface="ＭＳ Ｐゴシック" charset="0"/>
              </a:rPr>
              <a:t>CTFPHC suggests a screening interval of 2 – 3 years for women aged 50 – 74 years</a:t>
            </a:r>
            <a:endParaRPr lang="en-US" sz="1100">
              <a:latin typeface="Calibri" charset="0"/>
              <a:ea typeface="ＭＳ Ｐゴシック" charset="0"/>
              <a:cs typeface="ＭＳ Ｐゴシック" charset="0"/>
            </a:endParaRPr>
          </a:p>
          <a:p>
            <a:pPr>
              <a:lnSpc>
                <a:spcPct val="90000"/>
              </a:lnSpc>
            </a:pPr>
            <a:endParaRPr lang="en-US" sz="1100">
              <a:latin typeface="Calibri" charset="0"/>
              <a:ea typeface="ＭＳ Ｐゴシック" charset="0"/>
              <a:cs typeface="ＭＳ Ｐゴシック" charset="0"/>
            </a:endParaRPr>
          </a:p>
          <a:p>
            <a:pPr>
              <a:lnSpc>
                <a:spcPct val="90000"/>
              </a:lnSpc>
            </a:pPr>
            <a:r>
              <a:rPr lang="en-US" sz="1100">
                <a:latin typeface="Calibri" charset="0"/>
                <a:ea typeface="ＭＳ Ｐゴシック" charset="0"/>
                <a:cs typeface="ＭＳ Ｐゴシック" charset="0"/>
              </a:rPr>
              <a:t>The trials included in the evidence review screened women at intervals ranging from 12 to 33 months (median 22 mo). </a:t>
            </a:r>
          </a:p>
          <a:p>
            <a:pPr>
              <a:lnSpc>
                <a:spcPct val="90000"/>
              </a:lnSpc>
            </a:pPr>
            <a:r>
              <a:rPr lang="en-US" sz="1100">
                <a:latin typeface="Calibri" charset="0"/>
                <a:ea typeface="ＭＳ Ｐゴシック" charset="0"/>
                <a:cs typeface="ＭＳ Ｐゴシック" charset="0"/>
              </a:rPr>
              <a:t>The optimal frequency of screening cannot be determined at present, but data from the sole randomized trial comparing different screening intervals (United Kingdom Coordinating Committee on Cancer Research (UKCCCR) ) suggest </a:t>
            </a:r>
            <a:r>
              <a:rPr lang="en-US" sz="1100" u="sng">
                <a:latin typeface="Calibri" charset="0"/>
                <a:ea typeface="ＭＳ Ｐゴシック" charset="0"/>
                <a:cs typeface="ＭＳ Ｐゴシック" charset="0"/>
              </a:rPr>
              <a:t>no significant difference </a:t>
            </a:r>
            <a:r>
              <a:rPr lang="en-US" sz="1100">
                <a:latin typeface="Calibri" charset="0"/>
                <a:ea typeface="ＭＳ Ｐゴシック" charset="0"/>
                <a:cs typeface="ＭＳ Ｐゴシック" charset="0"/>
              </a:rPr>
              <a:t>between screening intervals of one year and three years. However, that trial was not adequately powered to detect a small benefit of more frequent screening.  </a:t>
            </a:r>
          </a:p>
          <a:p>
            <a:pPr>
              <a:lnSpc>
                <a:spcPct val="90000"/>
              </a:lnSpc>
            </a:pPr>
            <a:endParaRPr lang="en-US" sz="1100">
              <a:latin typeface="Calibri" charset="0"/>
              <a:ea typeface="ＭＳ Ｐゴシック" charset="0"/>
              <a:cs typeface="ＭＳ Ｐゴシック" charset="0"/>
            </a:endParaRPr>
          </a:p>
          <a:p>
            <a:pPr>
              <a:lnSpc>
                <a:spcPct val="90000"/>
              </a:lnSpc>
            </a:pPr>
            <a:r>
              <a:rPr lang="en-US" sz="1100">
                <a:latin typeface="Calibri" charset="0"/>
                <a:ea typeface="ＭＳ Ｐゴシック" charset="0"/>
                <a:cs typeface="ＭＳ Ｐゴシック" charset="0"/>
              </a:rPr>
              <a:t>Pooled analysis suggest that the effect of screening on mortality is similar in trials with a screening interval of 24 months or more and those with a screening interval of less than 24 months. </a:t>
            </a:r>
          </a:p>
          <a:p>
            <a:pPr>
              <a:lnSpc>
                <a:spcPct val="90000"/>
              </a:lnSpc>
            </a:pPr>
            <a:endParaRPr lang="en-US" sz="1100">
              <a:latin typeface="Calibri" charset="0"/>
              <a:ea typeface="ＭＳ Ｐゴシック" charset="0"/>
              <a:cs typeface="ＭＳ Ｐゴシック" charset="0"/>
            </a:endParaRPr>
          </a:p>
          <a:p>
            <a:pPr>
              <a:lnSpc>
                <a:spcPct val="90000"/>
              </a:lnSpc>
            </a:pPr>
            <a:r>
              <a:rPr lang="en-US" sz="1100">
                <a:latin typeface="Calibri" charset="0"/>
                <a:ea typeface="ＭＳ Ｐゴシック" charset="0"/>
                <a:cs typeface="ＭＳ Ｐゴシック" charset="0"/>
              </a:rPr>
              <a:t>Further stratified analysis suggested that the benefit of screening appeared similar in trials with screening intervals of 33, 24 and 12 months:</a:t>
            </a:r>
          </a:p>
          <a:p>
            <a:pPr>
              <a:lnSpc>
                <a:spcPct val="90000"/>
              </a:lnSpc>
            </a:pPr>
            <a:r>
              <a:rPr lang="en-US" sz="1100">
                <a:latin typeface="Calibri" charset="0"/>
                <a:ea typeface="ＭＳ Ｐゴシック" charset="0"/>
                <a:cs typeface="ＭＳ Ｐゴシック" charset="0"/>
              </a:rPr>
              <a:t>- 33 months (two trials involving 98,431 women; relative risk [RR] 0.70, 95% confidence interval [CI] 0.45 – 1.09)</a:t>
            </a:r>
          </a:p>
          <a:p>
            <a:pPr>
              <a:lnSpc>
                <a:spcPct val="90000"/>
              </a:lnSpc>
            </a:pPr>
            <a:r>
              <a:rPr lang="en-US" sz="1100">
                <a:latin typeface="Calibri" charset="0"/>
                <a:ea typeface="ＭＳ Ｐゴシック" charset="0"/>
                <a:cs typeface="ＭＳ Ｐゴシック" charset="0"/>
              </a:rPr>
              <a:t>- 24 months or longer (three trials involving 193,905 women (RR 0.77, 95% CI 0.58 – 1.03)</a:t>
            </a:r>
          </a:p>
          <a:p>
            <a:pPr>
              <a:lnSpc>
                <a:spcPct val="90000"/>
              </a:lnSpc>
              <a:buFontTx/>
              <a:buChar char="-"/>
            </a:pPr>
            <a:r>
              <a:rPr lang="en-US" sz="1100">
                <a:latin typeface="Calibri" charset="0"/>
                <a:ea typeface="ＭＳ Ｐゴシック" charset="0"/>
                <a:cs typeface="ＭＳ Ｐゴシック" charset="0"/>
              </a:rPr>
              <a:t>annually (four trials involving 311,165 women (RR 0.87, 95% CI 0.77 – 0.99)</a:t>
            </a:r>
          </a:p>
          <a:p>
            <a:pPr>
              <a:lnSpc>
                <a:spcPct val="90000"/>
              </a:lnSpc>
              <a:buFontTx/>
              <a:buChar char="-"/>
            </a:pPr>
            <a:endParaRPr lang="en-US" sz="1100">
              <a:latin typeface="Calibri" charset="0"/>
              <a:ea typeface="ＭＳ Ｐゴシック" charset="0"/>
              <a:cs typeface="ＭＳ Ｐゴシック" charset="0"/>
            </a:endParaRPr>
          </a:p>
          <a:p>
            <a:pPr>
              <a:lnSpc>
                <a:spcPct val="90000"/>
              </a:lnSpc>
            </a:pPr>
            <a:r>
              <a:rPr lang="en-US" sz="1100">
                <a:latin typeface="Calibri" charset="0"/>
                <a:ea typeface="ＭＳ Ｐゴシック" charset="0"/>
                <a:cs typeface="ＭＳ Ｐゴシック" charset="0"/>
              </a:rPr>
              <a:t>The small number of women screened at intervals of 33 months did not permit further stratification by age.</a:t>
            </a:r>
          </a:p>
          <a:p>
            <a:pPr>
              <a:lnSpc>
                <a:spcPct val="90000"/>
              </a:lnSpc>
            </a:pPr>
            <a:endParaRPr lang="en-US" sz="1100">
              <a:latin typeface="Calibri" charset="0"/>
              <a:ea typeface="ＭＳ Ｐゴシック" charset="0"/>
              <a:cs typeface="ＭＳ Ｐゴシック" charset="0"/>
            </a:endParaRPr>
          </a:p>
          <a:p>
            <a:pPr>
              <a:lnSpc>
                <a:spcPct val="90000"/>
              </a:lnSpc>
            </a:pPr>
            <a:r>
              <a:rPr lang="en-US" sz="1100">
                <a:latin typeface="Calibri" charset="0"/>
                <a:ea typeface="ＭＳ Ｐゴシック" charset="0"/>
                <a:cs typeface="ＭＳ Ｐゴシック" charset="0"/>
              </a:rPr>
              <a:t>Therefore, for women aged 50 – 74 years, the CTFPHC suggests a screening interval of </a:t>
            </a:r>
            <a:r>
              <a:rPr lang="en-US" sz="1100" b="1">
                <a:latin typeface="Calibri" charset="0"/>
                <a:ea typeface="ＭＳ Ｐゴシック" charset="0"/>
                <a:cs typeface="ＭＳ Ｐゴシック" charset="0"/>
              </a:rPr>
              <a:t>two to three years</a:t>
            </a:r>
            <a:r>
              <a:rPr lang="en-US" sz="1100">
                <a:latin typeface="Calibri" charset="0"/>
                <a:ea typeface="ＭＳ Ｐゴシック" charset="0"/>
                <a:cs typeface="ＭＳ Ｐゴシック" charset="0"/>
              </a:rPr>
              <a:t>, which appears to preserve the benefit of annual screening but reduces the adverse effects, inconvenience and cost.</a:t>
            </a:r>
          </a:p>
          <a:p>
            <a:pPr>
              <a:lnSpc>
                <a:spcPct val="90000"/>
              </a:lnSpc>
            </a:pPr>
            <a:endParaRPr lang="en-US" sz="1100">
              <a:latin typeface="Calibri" charset="0"/>
              <a:ea typeface="ＭＳ Ｐゴシック" charset="0"/>
              <a:cs typeface="ＭＳ Ｐゴシック"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3461AF9-8D31-5F44-8F89-3D6316302B3A}" type="slidenum">
              <a:rPr lang="en-US"/>
              <a:pPr eaLnBrk="1" hangingPunct="1"/>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CTFPHC BACKGROUND</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3E143E4-8FA7-8C4B-B61E-4861D24B4C35}" type="slidenum">
              <a:rPr lang="en-US"/>
              <a:pPr eaLnBrk="1" hangingPunct="1"/>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FREQUENCY of SCREENING: RCT shows no difference between q1y and 13y screening</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United Kingdom Coordinating Committee on Cancer Research (UKCCCR) directly compared different screening intervals. Women aged 50 to 62 (N=76,022) who attended a prevalent screen were allocated to the study arm (n=37,530) and were invited to 3 additional annual screens or were allocated to the control arm (n=38,492) and received the standard screen 3 years later.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endpoint was the predicted deaths from breast cancer. The prediction was based on the Nottingham Prognostic Index (NPI) and a method developed from the survival data in the Swedish Two-County Trial (2CS). The risk of death from breast cancer for the annual group was not significantly different from that for the 3-year group (RR 0.95, 95% CI 0.83–1.07 using the NPI; and RR 0.89, 95% CI 0.77–1.03 using the 2CS).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total predicted deaths were 36% in the study arm and 38% in the control arm.</a:t>
            </a:r>
          </a:p>
          <a:p>
            <a:r>
              <a:rPr lang="en-US">
                <a:latin typeface="Calibri" charset="0"/>
                <a:ea typeface="ＭＳ Ｐゴシック" charset="0"/>
                <a:cs typeface="ＭＳ Ｐゴシック" charset="0"/>
              </a:rPr>
              <a:t> </a:t>
            </a:r>
          </a:p>
          <a:p>
            <a:endParaRPr lang="en-US">
              <a:latin typeface="Calibri" charset="0"/>
              <a:ea typeface="ＭＳ Ｐゴシック" charset="0"/>
              <a:cs typeface="ＭＳ Ｐゴシック"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B4CDC05-B1BB-6A45-BF6C-8267644D4337}" type="slidenum">
              <a:rPr lang="en-US"/>
              <a:pPr eaLnBrk="1" hangingPunct="1"/>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000" b="1">
                <a:latin typeface="Calibri" charset="0"/>
                <a:ea typeface="ＭＳ Ｐゴシック" charset="0"/>
                <a:cs typeface="ＭＳ Ｐゴシック" charset="0"/>
              </a:rPr>
              <a:t>PATIENT PREFERENCES and VALUES</a:t>
            </a:r>
          </a:p>
          <a:p>
            <a:pPr>
              <a:lnSpc>
                <a:spcPct val="90000"/>
              </a:lnSpc>
            </a:pPr>
            <a:endParaRPr lang="en-US" sz="1000" b="1">
              <a:latin typeface="Calibri" charset="0"/>
              <a:ea typeface="ＭＳ Ｐゴシック" charset="0"/>
              <a:cs typeface="ＭＳ Ｐゴシック" charset="0"/>
            </a:endParaRPr>
          </a:p>
          <a:p>
            <a:pPr>
              <a:lnSpc>
                <a:spcPct val="90000"/>
              </a:lnSpc>
            </a:pPr>
            <a:r>
              <a:rPr lang="en-US" sz="1000">
                <a:latin typeface="Calibri" charset="0"/>
                <a:ea typeface="ＭＳ Ｐゴシック" charset="0"/>
                <a:cs typeface="ＭＳ Ｐゴシック" charset="0"/>
              </a:rPr>
              <a:t>The CTFPHC systematic review also addressed patient preferences and values with regard to breast cancer screening. </a:t>
            </a:r>
          </a:p>
          <a:p>
            <a:pPr>
              <a:lnSpc>
                <a:spcPct val="90000"/>
              </a:lnSpc>
            </a:pPr>
            <a:r>
              <a:rPr lang="en-CA" sz="1000">
                <a:latin typeface="Calibri" charset="0"/>
                <a:ea typeface="ＭＳ Ｐゴシック" charset="0"/>
                <a:cs typeface="ＭＳ Ｐゴシック" charset="0"/>
              </a:rPr>
              <a:t>Qualitative studies have found that most women value mammography for perceived reduction in mortality:</a:t>
            </a:r>
          </a:p>
          <a:p>
            <a:pPr>
              <a:lnSpc>
                <a:spcPct val="90000"/>
              </a:lnSpc>
            </a:pPr>
            <a:endParaRPr lang="en-US" sz="1000">
              <a:latin typeface="Calibri" charset="0"/>
              <a:ea typeface="ＭＳ Ｐゴシック" charset="0"/>
              <a:cs typeface="ＭＳ Ｐゴシック" charset="0"/>
            </a:endParaRPr>
          </a:p>
          <a:p>
            <a:pPr>
              <a:lnSpc>
                <a:spcPct val="90000"/>
              </a:lnSpc>
            </a:pPr>
            <a:r>
              <a:rPr lang="en-CA" sz="1000">
                <a:latin typeface="Calibri" charset="0"/>
                <a:ea typeface="ＭＳ Ｐゴシック" charset="0"/>
                <a:cs typeface="ＭＳ Ｐゴシック" charset="0"/>
              </a:rPr>
              <a:t>In a survey of 1,528 US women at the time of a screening appointment, 97% believed that a false-positive (FP) result would not deter them from continuing with regular screening. Most would have been willing to be recalled more often for either a non-invasive (86%) or an invasive (82%) procedure if it might increase the chance of detecting a cancer earlier. Women preferred the inconvenience and anxiety associated with a higher recall in return for a possibility of detecting breast cancer earlier.</a:t>
            </a:r>
          </a:p>
          <a:p>
            <a:pPr>
              <a:lnSpc>
                <a:spcPct val="90000"/>
              </a:lnSpc>
            </a:pPr>
            <a:endParaRPr lang="en-US" sz="1000">
              <a:latin typeface="Calibri" charset="0"/>
              <a:ea typeface="ＭＳ Ｐゴシック" charset="0"/>
              <a:cs typeface="ＭＳ Ｐゴシック" charset="0"/>
            </a:endParaRPr>
          </a:p>
          <a:p>
            <a:pPr>
              <a:lnSpc>
                <a:spcPct val="90000"/>
              </a:lnSpc>
            </a:pPr>
            <a:r>
              <a:rPr lang="en-CA" sz="1000">
                <a:latin typeface="Calibri" charset="0"/>
                <a:ea typeface="ＭＳ Ｐゴシック" charset="0"/>
                <a:cs typeface="ＭＳ Ｐゴシック" charset="0"/>
              </a:rPr>
              <a:t>However, few women considered issues of further testing or harm arising from false-positives in their decision making. Women who have experienced a false-positive reading will have higher levels of anxiety and fear related to the possibility of having a breast cancer diagnosis. This psychological distress following a false-positive is real, often transient, but persistent in many women.</a:t>
            </a:r>
          </a:p>
          <a:p>
            <a:pPr>
              <a:lnSpc>
                <a:spcPct val="90000"/>
              </a:lnSpc>
            </a:pPr>
            <a:endParaRPr lang="en-US" sz="1000">
              <a:latin typeface="Calibri" charset="0"/>
              <a:ea typeface="ＭＳ Ｐゴシック" charset="0"/>
              <a:cs typeface="ＭＳ Ｐゴシック" charset="0"/>
            </a:endParaRPr>
          </a:p>
          <a:p>
            <a:pPr>
              <a:lnSpc>
                <a:spcPct val="90000"/>
              </a:lnSpc>
            </a:pPr>
            <a:endParaRPr lang="en-US" sz="1000">
              <a:latin typeface="Calibri" charset="0"/>
              <a:ea typeface="ＭＳ Ｐゴシック" charset="0"/>
              <a:cs typeface="ＭＳ Ｐゴシック" charset="0"/>
            </a:endParaRPr>
          </a:p>
          <a:p>
            <a:pPr>
              <a:lnSpc>
                <a:spcPct val="90000"/>
              </a:lnSpc>
            </a:pPr>
            <a:r>
              <a:rPr lang="en-CA" sz="1000">
                <a:latin typeface="Calibri" charset="0"/>
                <a:ea typeface="ＭＳ Ｐゴシック" charset="0"/>
                <a:cs typeface="ＭＳ Ｐゴシック" charset="0"/>
              </a:rPr>
              <a:t>Two groups of women, those with BRCA and controls, indicated how many years of life expectancy they would trade to avoid BRCA mutations, breast/ovarian cancer, and five preventive measures including prophylactic surgery, annual mammograms, and annual MRI. </a:t>
            </a:r>
          </a:p>
          <a:p>
            <a:pPr>
              <a:lnSpc>
                <a:spcPct val="90000"/>
              </a:lnSpc>
            </a:pPr>
            <a:r>
              <a:rPr lang="en-CA" sz="1000">
                <a:latin typeface="Calibri" charset="0"/>
                <a:ea typeface="ＭＳ Ｐゴシック" charset="0"/>
                <a:cs typeface="ＭＳ Ｐゴシック" charset="0"/>
              </a:rPr>
              <a:t>Both groups of women gave mammography and MRI the highest trade-off values, considering them to have little impact on the quality of their lives. </a:t>
            </a:r>
          </a:p>
          <a:p>
            <a:pPr>
              <a:lnSpc>
                <a:spcPct val="90000"/>
              </a:lnSpc>
            </a:pPr>
            <a:r>
              <a:rPr lang="en-CA" sz="1000">
                <a:latin typeface="Calibri" charset="0"/>
                <a:ea typeface="ＭＳ Ｐゴシック" charset="0"/>
                <a:cs typeface="ＭＳ Ｐゴシック" charset="0"/>
              </a:rPr>
              <a:t>Standard deviations of ratings were high, indicating the variation in individual preferences and the need to consult with individual women in treatment decisions.</a:t>
            </a:r>
            <a:r>
              <a:rPr lang="en-US" sz="1000">
                <a:latin typeface="Calibri" charset="0"/>
                <a:ea typeface="ＭＳ Ｐゴシック" charset="0"/>
                <a:cs typeface="ＭＳ Ｐゴシック" charset="0"/>
              </a:rPr>
              <a:t> </a:t>
            </a:r>
          </a:p>
          <a:p>
            <a:pPr>
              <a:lnSpc>
                <a:spcPct val="90000"/>
              </a:lnSpc>
            </a:pPr>
            <a:endParaRPr lang="en-US" sz="1000">
              <a:latin typeface="Calibri" charset="0"/>
              <a:ea typeface="ＭＳ Ｐゴシック" charset="0"/>
              <a:cs typeface="ＭＳ Ｐゴシック" charset="0"/>
            </a:endParaRPr>
          </a:p>
          <a:p>
            <a:pPr>
              <a:lnSpc>
                <a:spcPct val="90000"/>
              </a:lnSpc>
            </a:pPr>
            <a:endParaRPr lang="en-US" sz="1000">
              <a:latin typeface="Calibri" charset="0"/>
              <a:ea typeface="ＭＳ Ｐゴシック" charset="0"/>
              <a:cs typeface="ＭＳ Ｐゴシック" charset="0"/>
            </a:endParaRPr>
          </a:p>
          <a:p>
            <a:pPr>
              <a:lnSpc>
                <a:spcPct val="90000"/>
              </a:lnSpc>
            </a:pPr>
            <a:r>
              <a:rPr lang="en-CA" sz="1000">
                <a:latin typeface="Calibri" charset="0"/>
                <a:ea typeface="ＭＳ Ｐゴシック" charset="0"/>
                <a:cs typeface="ＭＳ Ｐゴシック" charset="0"/>
              </a:rPr>
              <a:t>Although available data suggest that some women would prefer to undergo screening despite its potential harms, many would not. </a:t>
            </a:r>
          </a:p>
          <a:p>
            <a:pPr>
              <a:lnSpc>
                <a:spcPct val="90000"/>
              </a:lnSpc>
            </a:pPr>
            <a:r>
              <a:rPr lang="en-CA" sz="1000">
                <a:latin typeface="Calibri" charset="0"/>
                <a:ea typeface="ＭＳ Ｐゴシック" charset="0"/>
                <a:cs typeface="ＭＳ Ｐゴシック" charset="0"/>
              </a:rPr>
              <a:t>These data show that determining the preferences of individual women about the relative importance of potential benefits and potential harms is critical in determining who should undergo screening. </a:t>
            </a:r>
          </a:p>
          <a:p>
            <a:pPr>
              <a:lnSpc>
                <a:spcPct val="90000"/>
              </a:lnSpc>
            </a:pPr>
            <a:r>
              <a:rPr lang="en-CA" sz="1000">
                <a:latin typeface="Calibri" charset="0"/>
                <a:ea typeface="ＭＳ Ｐゴシック" charset="0"/>
                <a:cs typeface="ＭＳ Ｐゴシック" charset="0"/>
              </a:rPr>
              <a:t>The majority of women prefer to be jointly involved in decision making with their health care providers, but some would undergo screening if recommended by their providers.</a:t>
            </a:r>
            <a:endParaRPr lang="en-US" sz="1000">
              <a:latin typeface="Calibri" charset="0"/>
              <a:ea typeface="ＭＳ Ｐゴシック" charset="0"/>
              <a:cs typeface="ＭＳ Ｐゴシック" charset="0"/>
            </a:endParaRPr>
          </a:p>
          <a:p>
            <a:pPr>
              <a:lnSpc>
                <a:spcPct val="90000"/>
              </a:lnSpc>
            </a:pPr>
            <a:endParaRPr lang="en-US" sz="1000" b="1">
              <a:latin typeface="Calibri" charset="0"/>
              <a:ea typeface="ＭＳ Ｐゴシック" charset="0"/>
              <a:cs typeface="ＭＳ Ｐゴシック"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47BC487-9A86-4949-BE51-05BC3BD39373}" type="slidenum">
              <a:rPr lang="en-US"/>
              <a:pPr eaLnBrk="1" hangingPunct="1"/>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CA" sz="900" b="1">
                <a:latin typeface="Calibri" charset="0"/>
                <a:ea typeface="ＭＳ Ｐゴシック" charset="0"/>
                <a:cs typeface="ＭＳ Ｐゴシック" charset="0"/>
              </a:rPr>
              <a:t>COMPARISON of GUIDELINES</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b="1">
                <a:latin typeface="Calibri" charset="0"/>
                <a:ea typeface="ＭＳ Ｐゴシック" charset="0"/>
                <a:cs typeface="ＭＳ Ｐゴシック" charset="0"/>
              </a:rPr>
              <a:t>Previous CTFPHC Guidelines</a:t>
            </a:r>
          </a:p>
          <a:p>
            <a:pPr>
              <a:lnSpc>
                <a:spcPct val="80000"/>
              </a:lnSpc>
            </a:pPr>
            <a:r>
              <a:rPr lang="en-CA" sz="900">
                <a:latin typeface="Calibri" charset="0"/>
                <a:ea typeface="ＭＳ Ｐゴシック" charset="0"/>
                <a:cs typeface="ＭＳ Ｐゴシック" charset="0"/>
              </a:rPr>
              <a:t>In 1994, the Canadian Task Force on the Periodic Health Exam published a guideline on breast cancer screening. At that time CTFPHC recommended against BSE , CBE and screening in 40 </a:t>
            </a:r>
            <a:r>
              <a:rPr lang="en-US" sz="900">
                <a:latin typeface="Calibri" charset="0"/>
                <a:ea typeface="ＭＳ Ｐゴシック" charset="0"/>
                <a:cs typeface="ＭＳ Ｐゴシック" charset="0"/>
              </a:rPr>
              <a:t>–</a:t>
            </a:r>
            <a:r>
              <a:rPr lang="en-CA" sz="900">
                <a:latin typeface="Calibri" charset="0"/>
                <a:ea typeface="ＭＳ Ｐゴシック" charset="0"/>
                <a:cs typeface="ＭＳ Ｐゴシック" charset="0"/>
              </a:rPr>
              <a:t> 49 year olds. They recommended for screening 50 -74 year olds every 2 to 3 years.</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In 1998 CTFPHC clarified the wording on the screening interval in 50 </a:t>
            </a:r>
            <a:r>
              <a:rPr lang="en-US" sz="900">
                <a:latin typeface="Calibri" charset="0"/>
                <a:ea typeface="ＭＳ Ｐゴシック" charset="0"/>
                <a:cs typeface="ＭＳ Ｐゴシック" charset="0"/>
              </a:rPr>
              <a:t>–</a:t>
            </a:r>
            <a:r>
              <a:rPr lang="en-CA" sz="900">
                <a:latin typeface="Calibri" charset="0"/>
                <a:ea typeface="ＭＳ Ｐゴシック" charset="0"/>
                <a:cs typeface="ＭＳ Ｐゴシック" charset="0"/>
              </a:rPr>
              <a:t> 74 year olds to 1-2 years.</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In 2001, the recommendation was updated in two separate publications. </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first concluded that the evidence did not support inclusion or exclusion of screening mammography for women aged 40–49 years at average-risk of breast cancer (Grade C recommendation). </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second addressed BSE</a:t>
            </a:r>
          </a:p>
          <a:p>
            <a:pPr>
              <a:lnSpc>
                <a:spcPct val="80000"/>
              </a:lnSpc>
            </a:pPr>
            <a:r>
              <a:rPr lang="en-CA" sz="900">
                <a:latin typeface="Calibri" charset="0"/>
                <a:ea typeface="ＭＳ Ｐゴシック" charset="0"/>
                <a:cs typeface="ＭＳ Ｐゴシック" charset="0"/>
              </a:rPr>
              <a:t>With regard to teaching women BSE to screen for breast cancer: </a:t>
            </a:r>
          </a:p>
          <a:p>
            <a:pPr>
              <a:lnSpc>
                <a:spcPct val="80000"/>
              </a:lnSpc>
              <a:buFont typeface="Calibri" charset="0"/>
              <a:buAutoNum type="arabicPeriod"/>
            </a:pPr>
            <a:r>
              <a:rPr lang="en-CA" sz="900">
                <a:latin typeface="Calibri" charset="0"/>
                <a:ea typeface="ＭＳ Ｐゴシック" charset="0"/>
                <a:cs typeface="ＭＳ Ｐゴシック" charset="0"/>
              </a:rPr>
              <a:t>Women aged 40–49 and 50–69 years – it was recommended that routine teaching of BSE be excluded from the periodic health exam (Grade D recommendation)</a:t>
            </a:r>
          </a:p>
          <a:p>
            <a:pPr>
              <a:lnSpc>
                <a:spcPct val="80000"/>
              </a:lnSpc>
              <a:buFont typeface="Calibri" charset="0"/>
              <a:buAutoNum type="arabicPeriod"/>
            </a:pPr>
            <a:r>
              <a:rPr lang="en-CA" sz="900">
                <a:latin typeface="Calibri" charset="0"/>
                <a:ea typeface="ＭＳ Ｐゴシック" charset="0"/>
                <a:cs typeface="ＭＳ Ｐゴシック" charset="0"/>
              </a:rPr>
              <a:t>Women aged &lt;40 years and ≥70 years – there was insufficient evidence to make a recommendation. </a:t>
            </a:r>
          </a:p>
          <a:p>
            <a:pPr>
              <a:lnSpc>
                <a:spcPct val="80000"/>
              </a:lnSpc>
            </a:pPr>
            <a:endParaRPr lang="en-US"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current 2011 guideline differs from previous recommendations by lengthening the screening interval from one year to two to three years. </a:t>
            </a:r>
          </a:p>
          <a:p>
            <a:pPr>
              <a:lnSpc>
                <a:spcPct val="80000"/>
              </a:lnSpc>
            </a:pPr>
            <a:endParaRPr lang="en-CA"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Several other organizations have developed recommendations for screening for breast cancer. </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b="1">
                <a:latin typeface="Calibri" charset="0"/>
                <a:ea typeface="ＭＳ Ｐゴシック" charset="0"/>
                <a:cs typeface="ＭＳ Ｐゴシック" charset="0"/>
              </a:rPr>
              <a:t>USPSTF</a:t>
            </a:r>
            <a:endParaRPr lang="en-US" sz="900" b="1">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In 2002, the USPSTF recommended mammography screening, with or without CBE, every one to two years for women aged 40 years and older. </a:t>
            </a:r>
          </a:p>
          <a:p>
            <a:pPr>
              <a:lnSpc>
                <a:spcPct val="80000"/>
              </a:lnSpc>
            </a:pPr>
            <a:r>
              <a:rPr lang="en-CA" sz="900">
                <a:latin typeface="Calibri" charset="0"/>
                <a:ea typeface="ＭＳ Ｐゴシック" charset="0"/>
                <a:cs typeface="ＭＳ Ｐゴシック" charset="0"/>
              </a:rPr>
              <a:t>It concluded that evidence was insufficient to recommend for or against routine CBE alone and for or against teaching or performing routine BSE. </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2009 update found: </a:t>
            </a:r>
          </a:p>
          <a:p>
            <a:pPr>
              <a:lnSpc>
                <a:spcPct val="80000"/>
              </a:lnSpc>
              <a:buFont typeface="Calibri" charset="0"/>
              <a:buAutoNum type="arabicPeriod"/>
            </a:pPr>
            <a:r>
              <a:rPr lang="en-CA" sz="900">
                <a:latin typeface="Calibri" charset="0"/>
                <a:ea typeface="ＭＳ Ｐゴシック" charset="0"/>
                <a:cs typeface="ＭＳ Ｐゴシック" charset="0"/>
              </a:rPr>
              <a:t>Mammography screening reduces breast cancer mortality by 15% for women aged 39–49 (RR 0.85, 95% CI 0.75–0.96); data are lacking for women 70 years and older. </a:t>
            </a:r>
          </a:p>
          <a:p>
            <a:pPr>
              <a:lnSpc>
                <a:spcPct val="80000"/>
              </a:lnSpc>
              <a:buFont typeface="Calibri" charset="0"/>
              <a:buAutoNum type="arabicPeriod"/>
            </a:pPr>
            <a:r>
              <a:rPr lang="en-CA" sz="900">
                <a:latin typeface="Calibri" charset="0"/>
                <a:ea typeface="ＭＳ Ｐゴシック" charset="0"/>
                <a:cs typeface="ＭＳ Ｐゴシック" charset="0"/>
              </a:rPr>
              <a:t>Radiation exposure from mammography is low. </a:t>
            </a:r>
          </a:p>
          <a:p>
            <a:pPr>
              <a:lnSpc>
                <a:spcPct val="80000"/>
              </a:lnSpc>
              <a:buFont typeface="Calibri" charset="0"/>
              <a:buAutoNum type="arabicPeriod"/>
            </a:pPr>
            <a:r>
              <a:rPr lang="en-CA" sz="900">
                <a:latin typeface="Calibri" charset="0"/>
                <a:ea typeface="ＭＳ Ｐゴシック" charset="0"/>
                <a:cs typeface="ＭＳ Ｐゴシック" charset="0"/>
              </a:rPr>
              <a:t>Adverse experiences are common and transient. </a:t>
            </a:r>
          </a:p>
          <a:p>
            <a:pPr>
              <a:lnSpc>
                <a:spcPct val="80000"/>
              </a:lnSpc>
              <a:buFont typeface="Calibri" charset="0"/>
              <a:buAutoNum type="arabicPeriod"/>
            </a:pPr>
            <a:r>
              <a:rPr lang="en-CA" sz="900">
                <a:latin typeface="Calibri" charset="0"/>
                <a:ea typeface="ＭＳ Ｐゴシック" charset="0"/>
                <a:cs typeface="ＭＳ Ｐゴシック" charset="0"/>
              </a:rPr>
              <a:t>Estimates of over diagnosis vary from 1% to 10%. </a:t>
            </a:r>
          </a:p>
          <a:p>
            <a:pPr>
              <a:lnSpc>
                <a:spcPct val="80000"/>
              </a:lnSpc>
              <a:buFont typeface="Calibri" charset="0"/>
              <a:buAutoNum type="arabicPeriod"/>
            </a:pPr>
            <a:r>
              <a:rPr lang="en-CA" sz="900">
                <a:latin typeface="Calibri" charset="0"/>
                <a:ea typeface="ＭＳ Ｐゴシック" charset="0"/>
                <a:cs typeface="ＭＳ Ｐゴシック" charset="0"/>
              </a:rPr>
              <a:t>Younger women have more false-positive results and additional imaging but fewer biopsies than older women.</a:t>
            </a:r>
          </a:p>
          <a:p>
            <a:pPr>
              <a:lnSpc>
                <a:spcPct val="80000"/>
              </a:lnSpc>
              <a:buFontTx/>
              <a:buAutoNum type="arabicParenBoth"/>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US Preventive Services Task Force, the National Health Service in the United Kingdom and BreastScreen Australia now recommend routine screening for women aged 50–70/74 years, but not for women aged 40–49 years. </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US Preventive Services Task Force and BreastScreen Australia recommend screening every two years, whereas the National Health Service recommends screening every three years.   The National Health Service (NHS) is phasing in an extension to their breast cancer screening program that will extend screening Mammography every three years to women aged 47 – 73 years</a:t>
            </a:r>
          </a:p>
          <a:p>
            <a:pPr>
              <a:lnSpc>
                <a:spcPct val="80000"/>
              </a:lnSpc>
            </a:pPr>
            <a:endParaRPr lang="en-CA"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For women aged </a:t>
            </a:r>
            <a:r>
              <a:rPr lang="en-US" sz="900">
                <a:latin typeface="Calibri" charset="0"/>
                <a:ea typeface="ＭＳ Ｐゴシック" charset="0"/>
                <a:cs typeface="ＭＳ Ｐゴシック" charset="0"/>
              </a:rPr>
              <a:t>40 – 49 years, the </a:t>
            </a:r>
            <a:r>
              <a:rPr lang="en-CA" sz="900">
                <a:latin typeface="Calibri" charset="0"/>
                <a:ea typeface="ＭＳ Ｐゴシック" charset="0"/>
                <a:cs typeface="ＭＳ Ｐゴシック" charset="0"/>
              </a:rPr>
              <a:t>CTFPHC and USPSTF recommend that </a:t>
            </a:r>
            <a:r>
              <a:rPr lang="en-US" sz="900">
                <a:latin typeface="Calibri" charset="0"/>
                <a:ea typeface="ＭＳ Ｐゴシック" charset="0"/>
                <a:cs typeface="ＭＳ Ｐゴシック" charset="0"/>
              </a:rPr>
              <a:t>clinicians discuss the benefits and harms with their patients and help each woman to make a decision that is consistent with her values and preferences.</a:t>
            </a:r>
          </a:p>
          <a:p>
            <a:pPr>
              <a:lnSpc>
                <a:spcPct val="80000"/>
              </a:lnSpc>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a:p>
            <a:pPr>
              <a:lnSpc>
                <a:spcPct val="80000"/>
              </a:lnSpc>
            </a:pPr>
            <a:r>
              <a:rPr lang="en-CA" sz="900">
                <a:latin typeface="Calibri" charset="0"/>
                <a:ea typeface="ＭＳ Ｐゴシック" charset="0"/>
                <a:cs typeface="ＭＳ Ｐゴシック" charset="0"/>
              </a:rPr>
              <a:t>The explanation for the differences we see among healthcare organizations may be the result of varying judgments about the quality of available evidence. </a:t>
            </a:r>
          </a:p>
          <a:p>
            <a:pPr>
              <a:lnSpc>
                <a:spcPct val="80000"/>
              </a:lnSpc>
            </a:pPr>
            <a:r>
              <a:rPr lang="en-CA" sz="900">
                <a:latin typeface="Calibri" charset="0"/>
                <a:ea typeface="ＭＳ Ｐゴシック" charset="0"/>
                <a:cs typeface="ＭＳ Ｐゴシック" charset="0"/>
              </a:rPr>
              <a:t>CTFPHC will update this guideline within five years of publication.</a:t>
            </a:r>
          </a:p>
          <a:p>
            <a:pPr>
              <a:lnSpc>
                <a:spcPct val="80000"/>
              </a:lnSpc>
            </a:pPr>
            <a:endParaRPr lang="en-US" sz="900">
              <a:latin typeface="Calibri" charset="0"/>
              <a:ea typeface="ＭＳ Ｐゴシック" charset="0"/>
              <a:cs typeface="ＭＳ Ｐゴシック" charset="0"/>
            </a:endParaRPr>
          </a:p>
          <a:p>
            <a:pPr>
              <a:lnSpc>
                <a:spcPct val="80000"/>
              </a:lnSpc>
            </a:pPr>
            <a:endParaRPr lang="en-US" sz="900">
              <a:latin typeface="Calibri" charset="0"/>
              <a:ea typeface="ＭＳ Ｐゴシック" charset="0"/>
              <a:cs typeface="ＭＳ Ｐゴシック"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83A0CF9-4A12-2147-840F-198590C3870D}" type="slidenum">
              <a:rPr lang="en-US"/>
              <a:pPr eaLnBrk="1" hangingPunct="1"/>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latin typeface="Calibri" charset="0"/>
                <a:ea typeface="ＭＳ Ｐゴシック" charset="0"/>
                <a:cs typeface="ＭＳ Ｐゴシック" charset="0"/>
              </a:rPr>
              <a:t>SUMMARY: MAMMOGRAPHY</a:t>
            </a:r>
          </a:p>
          <a:p>
            <a:endParaRPr lang="en-US">
              <a:latin typeface="Calibri" charset="0"/>
              <a:ea typeface="ＭＳ Ｐゴシック" charset="0"/>
              <a:cs typeface="ＭＳ Ｐゴシック" charset="0"/>
            </a:endParaRPr>
          </a:p>
          <a:p>
            <a:pPr eaLnBrk="1" hangingPunct="1">
              <a:lnSpc>
                <a:spcPct val="90000"/>
              </a:lnSpc>
              <a:spcBef>
                <a:spcPct val="20000"/>
              </a:spcBef>
            </a:pPr>
            <a:r>
              <a:rPr lang="en-US" sz="2200">
                <a:solidFill>
                  <a:srgbClr val="000000"/>
                </a:solidFill>
                <a:latin typeface="Arial" charset="0"/>
                <a:ea typeface="ＭＳ Ｐゴシック" charset="0"/>
                <a:cs typeface="ＭＳ Ｐゴシック" charset="0"/>
              </a:rPr>
              <a:t>For women aged 40 – 49 years we recommend </a:t>
            </a:r>
            <a:r>
              <a:rPr lang="en-US" sz="2200" u="sng">
                <a:solidFill>
                  <a:srgbClr val="000000"/>
                </a:solidFill>
                <a:latin typeface="Arial" charset="0"/>
                <a:ea typeface="ＭＳ Ｐゴシック" charset="0"/>
                <a:cs typeface="ＭＳ Ｐゴシック" charset="0"/>
              </a:rPr>
              <a:t>not routinely screening</a:t>
            </a:r>
            <a:r>
              <a:rPr lang="en-US" sz="2200">
                <a:solidFill>
                  <a:srgbClr val="000000"/>
                </a:solidFill>
                <a:latin typeface="Arial" charset="0"/>
                <a:ea typeface="ＭＳ Ｐゴシック" charset="0"/>
                <a:cs typeface="ＭＳ Ｐゴシック" charset="0"/>
              </a:rPr>
              <a:t> with mammography </a:t>
            </a:r>
          </a:p>
          <a:p>
            <a:pPr eaLnBrk="1" hangingPunct="1">
              <a:lnSpc>
                <a:spcPct val="90000"/>
              </a:lnSpc>
              <a:spcBef>
                <a:spcPct val="20000"/>
              </a:spcBef>
            </a:pPr>
            <a:r>
              <a:rPr lang="en-US" sz="2200" b="1" i="1">
                <a:solidFill>
                  <a:srgbClr val="90214A"/>
                </a:solidFill>
                <a:latin typeface="Arial" charset="0"/>
                <a:ea typeface="ＭＳ Ｐゴシック" charset="0"/>
                <a:cs typeface="ＭＳ Ｐゴシック" charset="0"/>
              </a:rPr>
              <a:t>(Weak recommendation; moderate quality evidence)</a:t>
            </a:r>
          </a:p>
          <a:p>
            <a:pPr eaLnBrk="1" hangingPunct="1">
              <a:lnSpc>
                <a:spcPct val="90000"/>
              </a:lnSpc>
              <a:spcBef>
                <a:spcPct val="20000"/>
              </a:spcBef>
            </a:pPr>
            <a:endParaRPr lang="en-US" sz="2200" b="1" i="1">
              <a:solidFill>
                <a:srgbClr val="90214A"/>
              </a:solidFill>
              <a:latin typeface="Arial" charset="0"/>
              <a:ea typeface="ＭＳ Ｐゴシック" charset="0"/>
              <a:cs typeface="ＭＳ Ｐゴシック" charset="0"/>
            </a:endParaRPr>
          </a:p>
          <a:p>
            <a:pPr eaLnBrk="1" hangingPunct="1">
              <a:lnSpc>
                <a:spcPct val="90000"/>
              </a:lnSpc>
              <a:spcBef>
                <a:spcPct val="20000"/>
              </a:spcBef>
            </a:pPr>
            <a:endParaRPr lang="en-US" sz="2200">
              <a:solidFill>
                <a:srgbClr val="000000"/>
              </a:solidFill>
              <a:latin typeface="Arial" charset="0"/>
              <a:ea typeface="ＭＳ Ｐゴシック" charset="0"/>
              <a:cs typeface="ＭＳ Ｐゴシック" charset="0"/>
            </a:endParaRPr>
          </a:p>
          <a:p>
            <a:pPr eaLnBrk="1" hangingPunct="1">
              <a:lnSpc>
                <a:spcPct val="90000"/>
              </a:lnSpc>
              <a:spcBef>
                <a:spcPct val="20000"/>
              </a:spcBef>
            </a:pPr>
            <a:r>
              <a:rPr lang="en-US" sz="2200">
                <a:solidFill>
                  <a:srgbClr val="000000"/>
                </a:solidFill>
                <a:latin typeface="Arial" charset="0"/>
                <a:ea typeface="ＭＳ Ｐゴシック" charset="0"/>
                <a:cs typeface="ＭＳ Ｐゴシック" charset="0"/>
              </a:rPr>
              <a:t>For women aged 50 – 69 years we recommend </a:t>
            </a:r>
            <a:r>
              <a:rPr lang="en-US" sz="2200" u="sng">
                <a:solidFill>
                  <a:srgbClr val="000000"/>
                </a:solidFill>
                <a:latin typeface="Arial" charset="0"/>
                <a:ea typeface="ＭＳ Ｐゴシック" charset="0"/>
                <a:cs typeface="ＭＳ Ｐゴシック" charset="0"/>
              </a:rPr>
              <a:t>routinely screening</a:t>
            </a:r>
            <a:r>
              <a:rPr lang="en-US" sz="2200">
                <a:solidFill>
                  <a:srgbClr val="000000"/>
                </a:solidFill>
                <a:latin typeface="Arial" charset="0"/>
                <a:ea typeface="ＭＳ Ｐゴシック" charset="0"/>
                <a:cs typeface="ＭＳ Ｐゴシック" charset="0"/>
              </a:rPr>
              <a:t> with mammography every 2 to 3 years</a:t>
            </a:r>
          </a:p>
          <a:p>
            <a:pPr eaLnBrk="1" hangingPunct="1">
              <a:lnSpc>
                <a:spcPct val="90000"/>
              </a:lnSpc>
              <a:spcBef>
                <a:spcPct val="20000"/>
              </a:spcBef>
            </a:pPr>
            <a:r>
              <a:rPr lang="en-US" sz="2200" b="1" i="1">
                <a:solidFill>
                  <a:srgbClr val="90214A"/>
                </a:solidFill>
                <a:latin typeface="Arial" charset="0"/>
                <a:ea typeface="ＭＳ Ｐゴシック" charset="0"/>
                <a:cs typeface="ＭＳ Ｐゴシック" charset="0"/>
              </a:rPr>
              <a:t>(Weak recommendation; moderate quality evidence)</a:t>
            </a:r>
          </a:p>
          <a:p>
            <a:pPr eaLnBrk="1" hangingPunct="1">
              <a:lnSpc>
                <a:spcPct val="90000"/>
              </a:lnSpc>
              <a:spcBef>
                <a:spcPct val="20000"/>
              </a:spcBef>
            </a:pPr>
            <a:endParaRPr lang="en-US" sz="2200" b="1" i="1">
              <a:solidFill>
                <a:srgbClr val="90214A"/>
              </a:solidFill>
              <a:latin typeface="Arial" charset="0"/>
              <a:ea typeface="ＭＳ Ｐゴシック" charset="0"/>
              <a:cs typeface="ＭＳ Ｐゴシック" charset="0"/>
            </a:endParaRPr>
          </a:p>
          <a:p>
            <a:pPr eaLnBrk="1" hangingPunct="1">
              <a:lnSpc>
                <a:spcPct val="90000"/>
              </a:lnSpc>
              <a:spcBef>
                <a:spcPct val="20000"/>
              </a:spcBef>
            </a:pPr>
            <a:endParaRPr lang="en-US" sz="2200">
              <a:solidFill>
                <a:srgbClr val="000000"/>
              </a:solidFill>
              <a:latin typeface="Arial" charset="0"/>
              <a:ea typeface="ＭＳ Ｐゴシック" charset="0"/>
              <a:cs typeface="ＭＳ Ｐゴシック" charset="0"/>
            </a:endParaRPr>
          </a:p>
          <a:p>
            <a:pPr eaLnBrk="1" hangingPunct="1">
              <a:lnSpc>
                <a:spcPct val="90000"/>
              </a:lnSpc>
              <a:spcBef>
                <a:spcPct val="20000"/>
              </a:spcBef>
            </a:pPr>
            <a:r>
              <a:rPr lang="en-US" sz="2200">
                <a:solidFill>
                  <a:srgbClr val="000000"/>
                </a:solidFill>
                <a:latin typeface="Arial" charset="0"/>
                <a:ea typeface="ＭＳ Ｐゴシック" charset="0"/>
                <a:cs typeface="ＭＳ Ｐゴシック" charset="0"/>
              </a:rPr>
              <a:t>For women aged 70 – 74 years we recommend </a:t>
            </a:r>
            <a:r>
              <a:rPr lang="en-US" sz="2200" u="sng">
                <a:solidFill>
                  <a:srgbClr val="000000"/>
                </a:solidFill>
                <a:latin typeface="Arial" charset="0"/>
                <a:ea typeface="ＭＳ Ｐゴシック" charset="0"/>
                <a:cs typeface="ＭＳ Ｐゴシック" charset="0"/>
              </a:rPr>
              <a:t>routinely screening</a:t>
            </a:r>
            <a:r>
              <a:rPr lang="en-US" sz="2200">
                <a:solidFill>
                  <a:srgbClr val="000000"/>
                </a:solidFill>
                <a:latin typeface="Arial" charset="0"/>
                <a:ea typeface="ＭＳ Ｐゴシック" charset="0"/>
                <a:cs typeface="ＭＳ Ｐゴシック" charset="0"/>
              </a:rPr>
              <a:t> with mammography every 2 to 3 years </a:t>
            </a:r>
          </a:p>
          <a:p>
            <a:pPr eaLnBrk="1" hangingPunct="1">
              <a:lnSpc>
                <a:spcPct val="90000"/>
              </a:lnSpc>
              <a:spcBef>
                <a:spcPct val="20000"/>
              </a:spcBef>
            </a:pPr>
            <a:r>
              <a:rPr lang="en-US" sz="2200" b="1" i="1">
                <a:solidFill>
                  <a:srgbClr val="90214A"/>
                </a:solidFill>
                <a:latin typeface="Arial" charset="0"/>
                <a:ea typeface="ＭＳ Ｐゴシック" charset="0"/>
                <a:cs typeface="ＭＳ Ｐゴシック" charset="0"/>
              </a:rPr>
              <a:t>(Weak recommendation; low quality evidence)</a:t>
            </a:r>
          </a:p>
          <a:p>
            <a:endParaRPr lang="en-US">
              <a:latin typeface="Calibri" charset="0"/>
              <a:ea typeface="ＭＳ Ｐゴシック" charset="0"/>
              <a:cs typeface="ＭＳ Ｐゴシック"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6275F14-34E6-0E45-AC1C-39D497EF6033}" type="slidenum">
              <a:rPr lang="en-US"/>
              <a:pPr eaLnBrk="1" hangingPunct="1"/>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WHO IS THE CTFPHC?</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CTFPHC (originally known as The Canadian Task Force on Periodic Health Examination) was originally established in 1976 by the Canadian Government.</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mandate of the task force was and is to act as an </a:t>
            </a:r>
            <a:r>
              <a:rPr lang="en-US" u="sng">
                <a:latin typeface="Calibri" charset="0"/>
                <a:ea typeface="ＭＳ Ｐゴシック" charset="0"/>
                <a:cs typeface="ＭＳ Ｐゴシック" charset="0"/>
              </a:rPr>
              <a:t>independent body </a:t>
            </a:r>
            <a:r>
              <a:rPr lang="en-US">
                <a:latin typeface="Calibri" charset="0"/>
                <a:ea typeface="ＭＳ Ｐゴシック" charset="0"/>
                <a:cs typeface="ＭＳ Ｐゴシック" charset="0"/>
              </a:rPr>
              <a:t>to weigh scientific evidence and make recommendations for or against including preventive measures in the periodic health examination of asymptomatic people.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original Task Force was disbanded in 2005.</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In 2010 the CTFPHC was re-established with the support of the Public Health Agency of Canada (PHAC) with a renewed commitment and vision to continue it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25+ year history of excellence.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current CTFPHC is comprised of 14 primary care and prevention experts from across Canada.</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CTFPHC members service is voluntary – they are only reimbursed for their expenses to attend meetings.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Additional CTFPHC background information:</a:t>
            </a:r>
          </a:p>
          <a:p>
            <a:pPr eaLnBrk="1" hangingPunct="1">
              <a:spcBef>
                <a:spcPct val="0"/>
              </a:spcBef>
            </a:pPr>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The Canadian Task Force on Preventive Health Care (CTFPHC), previously known as the Canadian Task Force on Periodic Health Examination, was established in September 1976 by the Conference of Deputy Ministers of Health of the ten Canadian provinces. From 1976–1979, a methodology was developed for weighing scientific evidence to make recommendations for or against including preventive manoeuvres in the periodic health examination of asymptomatic people.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The CTFPHC recognized then, as it does now, that in clinical practice, caregivers dealing with individual patients must make binary decisions–</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do it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or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don</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t do it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It also recognizes, however, that for many preventive interventions, the scientific evidence does not lend itself to such simple two-dimensional alternatives. The particular characteristic that distinguishes the CTFPHC methodology from traditional approaches to decision-making on prevention issues is that </a:t>
            </a:r>
            <a:r>
              <a:rPr lang="en-US" altLang="ja-JP" b="1">
                <a:latin typeface="Calibri" charset="0"/>
                <a:ea typeface="ＭＳ Ｐゴシック" charset="0"/>
                <a:cs typeface="ＭＳ Ｐゴシック" charset="0"/>
              </a:rPr>
              <a:t>evidence takes precedence over consensus</a:t>
            </a:r>
            <a:r>
              <a:rPr lang="en-US" altLang="ja-JP">
                <a:latin typeface="Calibri" charset="0"/>
                <a:ea typeface="ＭＳ Ｐゴシック" charset="0"/>
                <a:cs typeface="ＭＳ Ｐゴシック" charset="0"/>
              </a:rPr>
              <a: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The first CTFPHC report, published in 1979, reviewed the scientific evidence for the preventability of 78 conditions and arrived at an important central recommendation, namely that the undefined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annual check-up</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should be abandoned and replaced with a series of age-specific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health protection packages</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implemented during the course of medical visits for other purposes.</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From 1979 to 1994, the CTFPHC published 9 updates evaluating the preventability of 19 conditions not considered previously, and revising 28 earlier reports in the light of new evidence. In 1994, it published a landmark compilation of recommendations for 81 conditions, called The Canadian Guide to Clinical Preventive Health Care. This 1009-page volume, known as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the red brick</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has become a standard reference tool for Canadian primary care clinicians. In 1995, the French version of the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red brick</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won the prestigious Prix Prescrire, awarded annually by the Paris-based journal Prescrire, to a medical/pharmaceutical publication.</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In the 1980s the CTFPHC methodology was adopted, with minimal modification, by the United States Preventive Services Task Force (USPSTF). It has now been applied successfully by the both the Canadian and U.S. Task Forces to evaluate the preventability of over 200 conditions and has achieved international recognition as a basis for developing guidelines for clinical practice and public health policy. The Canadian and U.S. Task Forces continue to enjoy a close, constructive collaboration. Canadian, along with U.S. Preventive Services, Task Force recommendations are currently being used by the U.S. Department of Health and Human Services'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Put Prevention into Practice</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initiative to create a resource for clinicians to use when considering preventive care.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In 2005, the Canadian Task Force on Preventive Health Care was disbanded.</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In 2010, the CTFPHC was re-established with the support of the Public Health Agency of Canada (PHAC) and a renewed commitment and vision to continue its 25-year tradition of excellence.</a:t>
            </a:r>
          </a:p>
          <a:p>
            <a:pPr eaLnBrk="1" hangingPunct="1">
              <a:spcBef>
                <a:spcPct val="0"/>
              </a:spcBef>
            </a:pPr>
            <a:endParaRPr lang="en-US">
              <a:latin typeface="Calibri" charset="0"/>
              <a:ea typeface="ＭＳ Ｐゴシック" charset="0"/>
              <a:cs typeface="ＭＳ Ｐゴシック"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A33BC72-C2B7-1846-8CE2-A3A4C7805E22}"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latin typeface="Calibri" charset="0"/>
                <a:ea typeface="ＭＳ Ｐゴシック" charset="0"/>
                <a:cs typeface="ＭＳ Ｐゴシック" charset="0"/>
              </a:rPr>
              <a:t>BREAST CANCER OVERVIEW</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6A0A8D3-F252-6348-B917-E46D14B792FA}"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BREAST CANCER OVERVIEW</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Of the newly diagnosed cases of breast cancer in Canada, 80% were in women over the age of 50 years and about 28% were in women aged 70 years or older with little variation by province.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In Canada and worldwide, regular screening for breast cancer with mammography, breast self-examinations and clinical breast examinations are widely recommended to reduce mortality due to breast cancer. </a:t>
            </a:r>
          </a:p>
          <a:p>
            <a:pPr eaLnBrk="1" hangingPunct="1">
              <a:spcBef>
                <a:spcPct val="0"/>
              </a:spcBef>
            </a:pPr>
            <a:r>
              <a:rPr lang="en-US">
                <a:latin typeface="Calibri" charset="0"/>
                <a:ea typeface="ＭＳ Ｐゴシック" charset="0"/>
                <a:cs typeface="ＭＳ Ｐゴシック" charset="0"/>
              </a:rPr>
              <a:t>Although controversy exists over precisely which screening services should be provided and to whom, these methods are frequently used in contemporary practice.</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Outcomes of screening for breast cancer such as tumor detection and mortality must be put into context of the harms and costs of false-positive results, over diagnosis and overtreatment. </a:t>
            </a:r>
          </a:p>
          <a:p>
            <a:pPr eaLnBrk="1" hangingPunct="1">
              <a:spcBef>
                <a:spcPct val="0"/>
              </a:spcBef>
            </a:pPr>
            <a:r>
              <a:rPr lang="en-US">
                <a:latin typeface="Calibri" charset="0"/>
                <a:ea typeface="ＭＳ Ｐゴシック" charset="0"/>
                <a:cs typeface="ＭＳ Ｐゴシック" charset="0"/>
              </a:rPr>
              <a:t>Consideration of benefits, harms and costs is complicated by variations in risk factors and the types and stages of cancer.</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Any positive result from screening has emotional costs such as anxiety and worry for patients and their families and financial costs to both the patient and the health care system as a result of additional and potentially unnecessary diagnostic tests. </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For women with positive results on screening tests, additional diagnostic tests will usually be recommended, such as further mammography, ultrasound and/or tissue sampling with core needle biopsy.</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1E2D340-EF69-1244-9E6B-818EE59E4BAC}"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SCIENTIFIC METHODS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The following describes the process utilized by the CTFPHC in developing its recommendations.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28C7B0D-379D-484E-A1E2-54082661AFB2}"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a:latin typeface="Calibri" charset="0"/>
                <a:ea typeface="ＭＳ Ｐゴシック" charset="0"/>
                <a:cs typeface="ＭＳ Ｐゴシック" charset="0"/>
              </a:rPr>
              <a:t>METHODS of the CTFPHC</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buFont typeface="Calibri" charset="0"/>
              <a:buAutoNum type="arabicPeriod"/>
            </a:pPr>
            <a:r>
              <a:rPr lang="en-US">
                <a:latin typeface="Calibri" charset="0"/>
                <a:ea typeface="ＭＳ Ｐゴシック" charset="0"/>
                <a:cs typeface="ＭＳ Ｐゴシック" charset="0"/>
              </a:rPr>
              <a:t>Work on each recommendation is led by a work group of 2 – 6 members of the CTFPHC.  The Breast Cancer Screening Guideline Working Group was comprised of 6 CTFPHC members. </a:t>
            </a:r>
          </a:p>
          <a:p>
            <a:pPr eaLnBrk="1" hangingPunct="1">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spcBef>
                <a:spcPct val="0"/>
              </a:spcBef>
              <a:buFont typeface="Calibri" charset="0"/>
              <a:buAutoNum type="arabicPeriod"/>
            </a:pPr>
            <a:r>
              <a:rPr lang="en-US">
                <a:latin typeface="Calibri" charset="0"/>
                <a:ea typeface="ＭＳ Ｐゴシック" charset="0"/>
                <a:cs typeface="ＭＳ Ｐゴシック" charset="0"/>
              </a:rPr>
              <a:t>The working group creates key and contextual research questions and an analytical framework.</a:t>
            </a:r>
          </a:p>
          <a:p>
            <a:pPr eaLnBrk="1" hangingPunct="1">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spcBef>
                <a:spcPct val="0"/>
              </a:spcBef>
              <a:buFont typeface="Calibri" charset="0"/>
              <a:buAutoNum type="arabicPeriod"/>
            </a:pPr>
            <a:r>
              <a:rPr lang="en-US">
                <a:latin typeface="Calibri" charset="0"/>
                <a:ea typeface="ＭＳ Ｐゴシック" charset="0"/>
                <a:cs typeface="ＭＳ Ｐゴシック" charset="0"/>
              </a:rPr>
              <a:t>A team of methodologists from the Evidence Review and Synthesis Center (ERSC) at McMaster University reviewes the analytical framework and then summarizes the evidence using a systematic review and quantitative summary of relevant available evidence.</a:t>
            </a:r>
          </a:p>
          <a:p>
            <a:pPr eaLnBrk="1" hangingPunct="1">
              <a:spcBef>
                <a:spcPct val="0"/>
              </a:spcBef>
              <a:buFont typeface="Calibri" charset="0"/>
              <a:buAutoNum type="arabicPeriod"/>
            </a:pPr>
            <a:endParaRPr lang="en-US">
              <a:latin typeface="Calibri" charset="0"/>
              <a:ea typeface="ＭＳ Ｐゴシック" charset="0"/>
              <a:cs typeface="ＭＳ Ｐゴシック" charset="0"/>
            </a:endParaRPr>
          </a:p>
          <a:p>
            <a:pPr eaLnBrk="1" hangingPunct="1">
              <a:spcBef>
                <a:spcPct val="0"/>
              </a:spcBef>
              <a:buFont typeface="Calibri" charset="0"/>
              <a:buAutoNum type="arabicPeriod"/>
            </a:pPr>
            <a:r>
              <a:rPr lang="en-US">
                <a:latin typeface="Calibri" charset="0"/>
                <a:ea typeface="ＭＳ Ｐゴシック" charset="0"/>
                <a:cs typeface="ＭＳ Ｐゴシック" charset="0"/>
              </a:rPr>
              <a:t>The Working Group then independently conducts a detailed review of the evidence and develops recommendations by consensus.</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pPr>
            <a:r>
              <a:rPr lang="en-US" b="1">
                <a:latin typeface="Calibri" charset="0"/>
                <a:ea typeface="ＭＳ Ｐゴシック" charset="0"/>
                <a:cs typeface="ＭＳ Ｐゴシック" charset="0"/>
              </a:rPr>
              <a:t>When formulating recommendations, the working group considered:</a:t>
            </a:r>
          </a:p>
          <a:p>
            <a:pPr eaLnBrk="1" hangingPunct="1">
              <a:spcBef>
                <a:spcPct val="0"/>
              </a:spcBef>
            </a:pPr>
            <a:endParaRPr lang="en-US">
              <a:latin typeface="Calibri" charset="0"/>
              <a:ea typeface="ＭＳ Ｐゴシック" charset="0"/>
              <a:cs typeface="ＭＳ Ｐゴシック" charset="0"/>
            </a:endParaRPr>
          </a:p>
          <a:p>
            <a:pPr eaLnBrk="1" hangingPunct="1">
              <a:spcBef>
                <a:spcPct val="0"/>
              </a:spcBef>
              <a:buFontTx/>
              <a:buChar char="•"/>
            </a:pPr>
            <a:r>
              <a:rPr lang="en-US">
                <a:latin typeface="Calibri" charset="0"/>
                <a:ea typeface="ＭＳ Ｐゴシック" charset="0"/>
                <a:cs typeface="ＭＳ Ｐゴシック" charset="0"/>
              </a:rPr>
              <a:t> The benefits and harms associated with a screening test</a:t>
            </a:r>
          </a:p>
          <a:p>
            <a:pPr eaLnBrk="1" hangingPunct="1">
              <a:spcBef>
                <a:spcPct val="0"/>
              </a:spcBef>
            </a:pPr>
            <a:endParaRPr lang="en-US" sz="800">
              <a:latin typeface="Calibri" charset="0"/>
              <a:ea typeface="ＭＳ Ｐゴシック" charset="0"/>
              <a:cs typeface="ＭＳ Ｐゴシック" charset="0"/>
            </a:endParaRPr>
          </a:p>
          <a:p>
            <a:pPr eaLnBrk="1" hangingPunct="1">
              <a:spcBef>
                <a:spcPct val="0"/>
              </a:spcBef>
              <a:buFontTx/>
              <a:buChar char="•"/>
            </a:pPr>
            <a:r>
              <a:rPr lang="en-US">
                <a:latin typeface="Calibri" charset="0"/>
                <a:ea typeface="ＭＳ Ｐゴシック" charset="0"/>
                <a:cs typeface="ＭＳ Ｐゴシック" charset="0"/>
              </a:rPr>
              <a:t> Patient values and preferences</a:t>
            </a:r>
          </a:p>
          <a:p>
            <a:pPr eaLnBrk="1" hangingPunct="1">
              <a:spcBef>
                <a:spcPct val="0"/>
              </a:spcBef>
              <a:buFontTx/>
              <a:buChar char="•"/>
            </a:pPr>
            <a:endParaRPr lang="en-US">
              <a:latin typeface="Calibri" charset="0"/>
              <a:ea typeface="ＭＳ Ｐゴシック" charset="0"/>
              <a:cs typeface="ＭＳ Ｐゴシック" charset="0"/>
            </a:endParaRPr>
          </a:p>
          <a:p>
            <a:pPr eaLnBrk="1" hangingPunct="1">
              <a:spcBef>
                <a:spcPct val="0"/>
              </a:spcBef>
              <a:buFontTx/>
              <a:buChar char="•"/>
            </a:pPr>
            <a:r>
              <a:rPr lang="en-US">
                <a:latin typeface="Calibri" charset="0"/>
                <a:ea typeface="ＭＳ Ｐゴシック" charset="0"/>
                <a:cs typeface="ＭＳ Ｐゴシック" charset="0"/>
              </a:rPr>
              <a:t> The quality of evidence</a:t>
            </a:r>
          </a:p>
          <a:p>
            <a:pPr eaLnBrk="1" hangingPunct="1">
              <a:spcBef>
                <a:spcPct val="0"/>
              </a:spcBef>
            </a:pPr>
            <a:endParaRPr lang="en-US">
              <a:latin typeface="Calibri" charset="0"/>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CF60F67-09F5-6B44-B9EE-304532E906DA}"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b="1">
                <a:latin typeface="Calibri" charset="0"/>
                <a:ea typeface="ＭＳ Ｐゴシック" charset="0"/>
                <a:cs typeface="ＭＳ Ｐゴシック" charset="0"/>
              </a:rPr>
              <a:t>ELIGIBLE STUDIES FOR CLINICAL PRACTICE GUIDELINES</a:t>
            </a: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Data assessed for these recommendations was for </a:t>
            </a:r>
            <a:r>
              <a:rPr lang="en-US" b="1" u="sng">
                <a:latin typeface="Calibri" charset="0"/>
                <a:ea typeface="ＭＳ Ｐゴシック" charset="0"/>
                <a:cs typeface="ＭＳ Ｐゴシック" charset="0"/>
              </a:rPr>
              <a:t>Women aged 40 and older without pre-existing breast cancer and not considered to be at high risk* for breast cancer</a:t>
            </a:r>
            <a:r>
              <a:rPr lang="en-US" b="1">
                <a:latin typeface="Calibri" charset="0"/>
                <a:ea typeface="ＭＳ Ｐゴシック" charset="0"/>
                <a:cs typeface="ＭＳ Ｐゴシック" charset="0"/>
              </a:rPr>
              <a:t>. </a:t>
            </a:r>
          </a:p>
          <a:p>
            <a:pPr eaLnBrk="1" hangingPunct="1">
              <a:lnSpc>
                <a:spcPct val="90000"/>
              </a:lnSpc>
              <a:spcBef>
                <a:spcPct val="0"/>
              </a:spcBef>
            </a:pPr>
            <a:r>
              <a:rPr lang="en-US">
                <a:latin typeface="Calibri" charset="0"/>
                <a:ea typeface="ＭＳ Ｐゴシック" charset="0"/>
                <a:cs typeface="ＭＳ Ｐゴシック" charset="0"/>
              </a:rPr>
              <a:t>*High risk includes those with personal or family history of breast cancer, known BRCA1 or 2 mutation or prior chest wall radiation.</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a:latin typeface="Calibri" charset="0"/>
                <a:ea typeface="ＭＳ Ｐゴシック" charset="0"/>
                <a:cs typeface="ＭＳ Ｐゴシック" charset="0"/>
              </a:rPr>
              <a:t>Because previous guidelines have already emphasized the benefit of mammography for screening women aged 50 – 69 years, the focus of this review was women aged 40 – 49 years and women aged 70 years and older.</a:t>
            </a:r>
            <a:endParaRPr lang="en-US" b="1">
              <a:latin typeface="Calibri" charset="0"/>
              <a:ea typeface="ＭＳ Ｐゴシック" charset="0"/>
              <a:cs typeface="ＭＳ Ｐゴシック" charset="0"/>
            </a:endParaRP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endParaRPr lang="en-US" b="1">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The following study designs were</a:t>
            </a:r>
            <a:r>
              <a:rPr lang="en-US" b="1" u="sng">
                <a:latin typeface="Calibri" charset="0"/>
                <a:ea typeface="ＭＳ Ｐゴシック" charset="0"/>
                <a:cs typeface="ＭＳ Ｐゴシック" charset="0"/>
              </a:rPr>
              <a:t> included</a:t>
            </a:r>
            <a:r>
              <a:rPr lang="en-US" b="1">
                <a:latin typeface="Calibri" charset="0"/>
                <a:ea typeface="ＭＳ Ｐゴシック" charset="0"/>
                <a:cs typeface="ＭＳ Ｐゴシック" charset="0"/>
              </a:rPr>
              <a:t> in the systematic review:</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Effectiveness of screening (mammography, BSE, or CBE): Study designs included randomized controlled trials [RCTs] or meta-analyses with breast cancer mortality or all cause mortality as outcomes.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Harms of screening: Studies of various designs and multiple data sources were included.</a:t>
            </a:r>
          </a:p>
          <a:p>
            <a:pPr eaLnBrk="1" hangingPunct="1">
              <a:lnSpc>
                <a:spcPct val="90000"/>
              </a:lnSpc>
              <a:spcBef>
                <a:spcPct val="0"/>
              </a:spcBef>
            </a:pPr>
            <a:r>
              <a:rPr lang="en-US">
                <a:latin typeface="Calibri" charset="0"/>
                <a:ea typeface="ＭＳ Ｐゴシック" charset="0"/>
                <a:cs typeface="ＭＳ Ｐゴシック" charset="0"/>
              </a:rPr>
              <a:t>  Harms included:</a:t>
            </a:r>
          </a:p>
          <a:p>
            <a:pPr lvl="1" eaLnBrk="1" hangingPunct="1">
              <a:lnSpc>
                <a:spcPct val="90000"/>
              </a:lnSpc>
              <a:spcBef>
                <a:spcPct val="0"/>
              </a:spcBef>
              <a:buFontTx/>
              <a:buChar char="-"/>
            </a:pPr>
            <a:r>
              <a:rPr lang="en-US">
                <a:latin typeface="Calibri" charset="0"/>
                <a:ea typeface="ＭＳ Ｐゴシック" charset="0"/>
              </a:rPr>
              <a:t> radiation exposure</a:t>
            </a:r>
          </a:p>
          <a:p>
            <a:pPr lvl="1" eaLnBrk="1" hangingPunct="1">
              <a:lnSpc>
                <a:spcPct val="90000"/>
              </a:lnSpc>
              <a:spcBef>
                <a:spcPct val="0"/>
              </a:spcBef>
              <a:buFontTx/>
              <a:buChar char="-"/>
            </a:pPr>
            <a:r>
              <a:rPr lang="en-US">
                <a:latin typeface="Calibri" charset="0"/>
                <a:ea typeface="ＭＳ Ｐゴシック" charset="0"/>
              </a:rPr>
              <a:t> pain during procedures</a:t>
            </a:r>
          </a:p>
          <a:p>
            <a:pPr lvl="1" eaLnBrk="1" hangingPunct="1">
              <a:lnSpc>
                <a:spcPct val="90000"/>
              </a:lnSpc>
              <a:spcBef>
                <a:spcPct val="0"/>
              </a:spcBef>
              <a:buFontTx/>
              <a:buChar char="-"/>
            </a:pPr>
            <a:r>
              <a:rPr lang="en-US">
                <a:latin typeface="Calibri" charset="0"/>
                <a:ea typeface="ＭＳ Ｐゴシック" charset="0"/>
              </a:rPr>
              <a:t> patient anxiety and other psychological responses</a:t>
            </a:r>
          </a:p>
          <a:p>
            <a:pPr lvl="1" eaLnBrk="1" hangingPunct="1">
              <a:lnSpc>
                <a:spcPct val="90000"/>
              </a:lnSpc>
              <a:spcBef>
                <a:spcPct val="0"/>
              </a:spcBef>
              <a:buFontTx/>
              <a:buChar char="-"/>
            </a:pPr>
            <a:r>
              <a:rPr lang="en-US">
                <a:latin typeface="Calibri" charset="0"/>
                <a:ea typeface="ＭＳ Ｐゴシック" charset="0"/>
              </a:rPr>
              <a:t> consequences of false-positive and false-negative test results</a:t>
            </a:r>
          </a:p>
          <a:p>
            <a:pPr lvl="1" eaLnBrk="1" hangingPunct="1">
              <a:lnSpc>
                <a:spcPct val="90000"/>
              </a:lnSpc>
              <a:spcBef>
                <a:spcPct val="0"/>
              </a:spcBef>
              <a:buFontTx/>
              <a:buChar char="-"/>
            </a:pPr>
            <a:r>
              <a:rPr lang="en-US">
                <a:latin typeface="Calibri" charset="0"/>
                <a:ea typeface="ＭＳ Ｐゴシック" charset="0"/>
              </a:rPr>
              <a:t> over diagnosis.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Patient values and preferences: These could be any study design, including qualitative studies. </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Cost-effectiveness of screening: Studies were included if they were relevant to the key questions [KQ].</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Grey literature was included if it incorporated recent, and relevant Canadian data.</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pPr>
            <a:r>
              <a:rPr lang="en-US" b="1">
                <a:latin typeface="Calibri" charset="0"/>
                <a:ea typeface="ＭＳ Ｐゴシック" charset="0"/>
                <a:cs typeface="ＭＳ Ｐゴシック" charset="0"/>
              </a:rPr>
              <a:t>Studies </a:t>
            </a:r>
            <a:r>
              <a:rPr lang="en-US" b="1" u="sng">
                <a:latin typeface="Calibri" charset="0"/>
                <a:ea typeface="ＭＳ Ｐゴシック" charset="0"/>
                <a:cs typeface="ＭＳ Ｐゴシック" charset="0"/>
              </a:rPr>
              <a:t>excluded</a:t>
            </a:r>
            <a:r>
              <a:rPr lang="en-US" b="1">
                <a:latin typeface="Calibri" charset="0"/>
                <a:ea typeface="ＭＳ Ｐゴシック" charset="0"/>
                <a:cs typeface="ＭＳ Ｐゴシック" charset="0"/>
              </a:rPr>
              <a:t> from the systematic review include those focusing on:</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Costs of improving screening rates</a:t>
            </a:r>
          </a:p>
          <a:p>
            <a:pPr eaLnBrk="1" hangingPunct="1">
              <a:lnSpc>
                <a:spcPct val="90000"/>
              </a:lnSpc>
              <a:spcBef>
                <a:spcPct val="0"/>
              </a:spcBef>
            </a:pPr>
            <a:endParaRPr lang="en-US">
              <a:latin typeface="Calibri" charset="0"/>
              <a:ea typeface="ＭＳ Ｐゴシック" charset="0"/>
              <a:cs typeface="ＭＳ Ｐゴシック" charset="0"/>
            </a:endParaRPr>
          </a:p>
          <a:p>
            <a:pPr eaLnBrk="1" hangingPunct="1">
              <a:lnSpc>
                <a:spcPct val="90000"/>
              </a:lnSpc>
              <a:spcBef>
                <a:spcPct val="0"/>
              </a:spcBef>
              <a:buFontTx/>
              <a:buChar char="•"/>
            </a:pPr>
            <a:r>
              <a:rPr lang="en-US">
                <a:latin typeface="Calibri" charset="0"/>
                <a:ea typeface="ＭＳ Ｐゴシック" charset="0"/>
                <a:cs typeface="ＭＳ Ｐゴシック" charset="0"/>
              </a:rPr>
              <a:t> Dual review of screening mammography</a:t>
            </a:r>
          </a:p>
          <a:p>
            <a:pPr eaLnBrk="1" hangingPunct="1">
              <a:lnSpc>
                <a:spcPct val="90000"/>
              </a:lnSpc>
              <a:spcBef>
                <a:spcPct val="0"/>
              </a:spcBef>
            </a:pPr>
            <a:r>
              <a:rPr lang="en-US">
                <a:latin typeface="Calibri" charset="0"/>
                <a:ea typeface="ＭＳ Ｐゴシック" charset="0"/>
                <a:cs typeface="ＭＳ Ｐゴシック" charset="0"/>
              </a:rPr>
              <a:t> </a:t>
            </a:r>
          </a:p>
          <a:p>
            <a:pPr eaLnBrk="1" hangingPunct="1">
              <a:lnSpc>
                <a:spcPct val="90000"/>
              </a:lnSpc>
              <a:spcBef>
                <a:spcPct val="0"/>
              </a:spcBef>
              <a:buFontTx/>
              <a:buChar char="•"/>
            </a:pPr>
            <a:r>
              <a:rPr lang="en-US">
                <a:latin typeface="Calibri" charset="0"/>
                <a:ea typeface="ＭＳ Ｐゴシック" charset="0"/>
                <a:cs typeface="ＭＳ Ｐゴシック" charset="0"/>
              </a:rPr>
              <a:t> Populations at high-risk for breast cancer</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3BF1521-FE02-444A-8B03-BF6227CE4D35}"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descr="10_006_Template_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b="22241"/>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524000"/>
            <a:ext cx="9144000" cy="5334000"/>
          </a:xfrm>
          <a:prstGeom prst="rect">
            <a:avLst/>
          </a:prstGeom>
          <a:solidFill>
            <a:schemeClr val="bg1">
              <a:alpha val="59999"/>
            </a:schemeClr>
          </a:solidFill>
          <a:ln w="9525">
            <a:noFill/>
            <a:round/>
            <a:headEnd/>
            <a:tailEnd/>
          </a:ln>
        </p:spPr>
        <p:txBody>
          <a:bodyPr/>
          <a:lstStyle/>
          <a:p>
            <a:pPr eaLnBrk="0" hangingPunct="0">
              <a:defRPr/>
            </a:pPr>
            <a:endParaRPr lang="en-US" sz="2400">
              <a:latin typeface="Arial" pitchFamily="34" charset="0"/>
              <a:ea typeface="ヒラギノ角ゴ Pro W3" charset="-128"/>
              <a:cs typeface="+mn-cs"/>
            </a:endParaRPr>
          </a:p>
        </p:txBody>
      </p:sp>
      <p:sp>
        <p:nvSpPr>
          <p:cNvPr id="2" name="Title 1"/>
          <p:cNvSpPr>
            <a:spLocks noGrp="1"/>
          </p:cNvSpPr>
          <p:nvPr>
            <p:ph type="ctrTitle"/>
          </p:nvPr>
        </p:nvSpPr>
        <p:spPr>
          <a:xfrm>
            <a:off x="685800" y="2130425"/>
            <a:ext cx="7772400" cy="1470025"/>
          </a:xfrm>
        </p:spPr>
        <p:txBody>
          <a:bodyPr/>
          <a:lstStyle>
            <a:lvl1pPr>
              <a:defRPr b="1">
                <a:solidFill>
                  <a:srgbClr val="99003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0"/>
          </p:nvPr>
        </p:nvSpPr>
        <p:spPr/>
        <p:txBody>
          <a:bodyPr/>
          <a:lstStyle>
            <a:lvl1pPr>
              <a:defRPr>
                <a:solidFill>
                  <a:srgbClr val="7F7F7F"/>
                </a:solidFill>
              </a:defRPr>
            </a:lvl1pPr>
          </a:lstStyle>
          <a:p>
            <a:fld id="{B126DA74-3705-4249-989B-D86EC7C0D22C}" type="slidenum">
              <a:rPr lang="en-US"/>
              <a:pPr/>
              <a:t>‹#›</a:t>
            </a:fld>
            <a:endParaRPr lang="en-US"/>
          </a:p>
        </p:txBody>
      </p:sp>
    </p:spTree>
    <p:extLst>
      <p:ext uri="{BB962C8B-B14F-4D97-AF65-F5344CB8AC3E}">
        <p14:creationId xmlns:p14="http://schemas.microsoft.com/office/powerpoint/2010/main" val="60490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BD57FAD-5221-E748-8BB6-7849689C9930}" type="datetime1">
              <a:rPr lang="en-US"/>
              <a:pPr/>
              <a:t>2014-10-02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329365-A87C-B04D-BDF1-03967EB9CA56}" type="slidenum">
              <a:rPr lang="en-US"/>
              <a:pPr/>
              <a:t>‹#›</a:t>
            </a:fld>
            <a:endParaRPr lang="en-US"/>
          </a:p>
        </p:txBody>
      </p:sp>
    </p:spTree>
    <p:extLst>
      <p:ext uri="{BB962C8B-B14F-4D97-AF65-F5344CB8AC3E}">
        <p14:creationId xmlns:p14="http://schemas.microsoft.com/office/powerpoint/2010/main" val="273705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AAFC084-004F-9047-A213-734566941BED}" type="datetime1">
              <a:rPr lang="en-US"/>
              <a:pPr/>
              <a:t>2014-10-02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458E32B-D311-384A-B045-7E6BB1B99517}" type="slidenum">
              <a:rPr lang="en-US"/>
              <a:pPr/>
              <a:t>‹#›</a:t>
            </a:fld>
            <a:endParaRPr lang="en-US"/>
          </a:p>
        </p:txBody>
      </p:sp>
    </p:spTree>
    <p:extLst>
      <p:ext uri="{BB962C8B-B14F-4D97-AF65-F5344CB8AC3E}">
        <p14:creationId xmlns:p14="http://schemas.microsoft.com/office/powerpoint/2010/main" val="152317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2"/>
          <p:cNvSpPr>
            <a:spLocks/>
          </p:cNvSpPr>
          <p:nvPr userDrawn="1"/>
        </p:nvSpPr>
        <p:spPr bwMode="auto">
          <a:xfrm>
            <a:off x="-393700" y="1201738"/>
            <a:ext cx="9528175" cy="498475"/>
          </a:xfrm>
          <a:custGeom>
            <a:avLst/>
            <a:gdLst>
              <a:gd name="T0" fmla="*/ 2147483647 w 12950"/>
              <a:gd name="T1" fmla="*/ 2147483647 h 786"/>
              <a:gd name="T2" fmla="*/ 2147483647 w 12950"/>
              <a:gd name="T3" fmla="*/ 2147483647 h 786"/>
              <a:gd name="T4" fmla="*/ 2147483647 w 12950"/>
              <a:gd name="T5" fmla="*/ 2147483647 h 786"/>
              <a:gd name="T6" fmla="*/ 2147483647 w 12950"/>
              <a:gd name="T7" fmla="*/ 2147483647 h 786"/>
              <a:gd name="T8" fmla="*/ 2147483647 w 12950"/>
              <a:gd name="T9" fmla="*/ 2147483647 h 7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50" h="786">
                <a:moveTo>
                  <a:pt x="429" y="43"/>
                </a:moveTo>
                <a:cubicBezTo>
                  <a:pt x="483" y="60"/>
                  <a:pt x="0" y="137"/>
                  <a:pt x="750" y="147"/>
                </a:cubicBezTo>
                <a:cubicBezTo>
                  <a:pt x="1500" y="157"/>
                  <a:pt x="3496" y="0"/>
                  <a:pt x="4927" y="104"/>
                </a:cubicBezTo>
                <a:cubicBezTo>
                  <a:pt x="6358" y="208"/>
                  <a:pt x="7999" y="760"/>
                  <a:pt x="9336" y="773"/>
                </a:cubicBezTo>
                <a:cubicBezTo>
                  <a:pt x="10673" y="786"/>
                  <a:pt x="12197" y="304"/>
                  <a:pt x="12950" y="180"/>
                </a:cubicBezTo>
              </a:path>
            </a:pathLst>
          </a:custGeom>
          <a:noFill/>
          <a:ln w="9525">
            <a:solidFill>
              <a:srgbClr val="000000"/>
            </a:solidFill>
            <a:round/>
            <a:headEnd/>
            <a:tailEnd/>
          </a:ln>
        </p:spPr>
        <p:txBody>
          <a:bodyPr/>
          <a:lstStyle/>
          <a:p>
            <a:pPr>
              <a:defRPr/>
            </a:pPr>
            <a:endParaRPr lang="en-US">
              <a:latin typeface="Arial" pitchFamily="34" charset="0"/>
              <a:ea typeface="ＭＳ Ｐゴシック" charset="-128"/>
              <a:cs typeface="+mn-cs"/>
            </a:endParaRPr>
          </a:p>
        </p:txBody>
      </p:sp>
      <p:sp>
        <p:nvSpPr>
          <p:cNvPr id="5" name="Freeform 3"/>
          <p:cNvSpPr>
            <a:spLocks/>
          </p:cNvSpPr>
          <p:nvPr userDrawn="1"/>
        </p:nvSpPr>
        <p:spPr bwMode="auto">
          <a:xfrm>
            <a:off x="-457200" y="1143000"/>
            <a:ext cx="9601200" cy="534988"/>
          </a:xfrm>
          <a:custGeom>
            <a:avLst/>
            <a:gdLst>
              <a:gd name="T0" fmla="*/ 2147483647 w 12909"/>
              <a:gd name="T1" fmla="*/ 0 h 843"/>
              <a:gd name="T2" fmla="*/ 2147483647 w 12909"/>
              <a:gd name="T3" fmla="*/ 2147483647 h 843"/>
              <a:gd name="T4" fmla="*/ 2147483647 w 12909"/>
              <a:gd name="T5" fmla="*/ 2147483647 h 843"/>
              <a:gd name="T6" fmla="*/ 2147483647 w 12909"/>
              <a:gd name="T7" fmla="*/ 2147483647 h 843"/>
              <a:gd name="T8" fmla="*/ 2147483647 w 12909"/>
              <a:gd name="T9" fmla="*/ 2147483647 h 8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09" h="843">
                <a:moveTo>
                  <a:pt x="266" y="0"/>
                </a:moveTo>
                <a:cubicBezTo>
                  <a:pt x="349" y="18"/>
                  <a:pt x="0" y="84"/>
                  <a:pt x="767" y="107"/>
                </a:cubicBezTo>
                <a:cubicBezTo>
                  <a:pt x="1534" y="130"/>
                  <a:pt x="3656" y="17"/>
                  <a:pt x="4869" y="139"/>
                </a:cubicBezTo>
                <a:cubicBezTo>
                  <a:pt x="6082" y="261"/>
                  <a:pt x="6708" y="833"/>
                  <a:pt x="8048" y="838"/>
                </a:cubicBezTo>
                <a:cubicBezTo>
                  <a:pt x="9388" y="843"/>
                  <a:pt x="11896" y="308"/>
                  <a:pt x="12909" y="169"/>
                </a:cubicBezTo>
              </a:path>
            </a:pathLst>
          </a:custGeom>
          <a:noFill/>
          <a:ln w="9525">
            <a:solidFill>
              <a:srgbClr val="990033"/>
            </a:solidFill>
            <a:round/>
            <a:headEnd/>
            <a:tailEnd/>
          </a:ln>
        </p:spPr>
        <p:txBody>
          <a:bodyPr/>
          <a:lstStyle/>
          <a:p>
            <a:pPr>
              <a:defRPr/>
            </a:pPr>
            <a:endParaRPr lang="en-US">
              <a:latin typeface="Arial" pitchFamily="34" charset="0"/>
              <a:ea typeface="ＭＳ Ｐゴシック" charset="-128"/>
              <a:cs typeface="+mn-cs"/>
            </a:endParaRPr>
          </a:p>
        </p:txBody>
      </p:sp>
      <p:grpSp>
        <p:nvGrpSpPr>
          <p:cNvPr id="6" name="Group 17"/>
          <p:cNvGrpSpPr>
            <a:grpSpLocks/>
          </p:cNvGrpSpPr>
          <p:nvPr userDrawn="1"/>
        </p:nvGrpSpPr>
        <p:grpSpPr bwMode="auto">
          <a:xfrm>
            <a:off x="0" y="5686425"/>
            <a:ext cx="9144000" cy="1204913"/>
            <a:chOff x="-83127" y="5685905"/>
            <a:chExt cx="9277003" cy="1205346"/>
          </a:xfrm>
        </p:grpSpPr>
        <p:sp>
          <p:nvSpPr>
            <p:cNvPr id="7" name="Freeform 6"/>
            <p:cNvSpPr/>
            <p:nvPr userDrawn="1"/>
          </p:nvSpPr>
          <p:spPr>
            <a:xfrm>
              <a:off x="-9040" y="5701786"/>
              <a:ext cx="9152988" cy="639993"/>
            </a:xfrm>
            <a:custGeom>
              <a:avLst/>
              <a:gdLst>
                <a:gd name="connsiteX0" fmla="*/ 0 w 9144000"/>
                <a:gd name="connsiteY0" fmla="*/ 526212 h 639793"/>
                <a:gd name="connsiteX1" fmla="*/ 5184475 w 9144000"/>
                <a:gd name="connsiteY1" fmla="*/ 552091 h 639793"/>
                <a:gd name="connsiteX2" fmla="*/ 9144000 w 9144000"/>
                <a:gd name="connsiteY2" fmla="*/ 0 h 639793"/>
              </a:gdLst>
              <a:ahLst/>
              <a:cxnLst>
                <a:cxn ang="0">
                  <a:pos x="connsiteX0" y="connsiteY0"/>
                </a:cxn>
                <a:cxn ang="0">
                  <a:pos x="connsiteX1" y="connsiteY1"/>
                </a:cxn>
                <a:cxn ang="0">
                  <a:pos x="connsiteX2" y="connsiteY2"/>
                </a:cxn>
              </a:cxnLst>
              <a:rect l="l" t="t" r="r" b="b"/>
              <a:pathLst>
                <a:path w="9144000" h="639793">
                  <a:moveTo>
                    <a:pt x="0" y="526212"/>
                  </a:moveTo>
                  <a:cubicBezTo>
                    <a:pt x="1830237" y="583002"/>
                    <a:pt x="3660475" y="639793"/>
                    <a:pt x="5184475" y="552091"/>
                  </a:cubicBezTo>
                  <a:cubicBezTo>
                    <a:pt x="6708475" y="464389"/>
                    <a:pt x="7926237" y="232194"/>
                    <a:pt x="9144000" y="0"/>
                  </a:cubicBezTo>
                </a:path>
              </a:pathLst>
            </a:custGeom>
            <a:ln w="63500">
              <a:solidFill>
                <a:srgbClr val="990033"/>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7"/>
            <p:cNvSpPr/>
            <p:nvPr userDrawn="1"/>
          </p:nvSpPr>
          <p:spPr>
            <a:xfrm>
              <a:off x="-83127" y="5685905"/>
              <a:ext cx="9277003" cy="1205346"/>
            </a:xfrm>
            <a:custGeom>
              <a:avLst/>
              <a:gdLst>
                <a:gd name="connsiteX0" fmla="*/ 8312 w 9277003"/>
                <a:gd name="connsiteY0" fmla="*/ 1163782 h 1205346"/>
                <a:gd name="connsiteX1" fmla="*/ 0 w 9277003"/>
                <a:gd name="connsiteY1" fmla="*/ 532015 h 1205346"/>
                <a:gd name="connsiteX2" fmla="*/ 257694 w 9277003"/>
                <a:gd name="connsiteY2" fmla="*/ 565266 h 1205346"/>
                <a:gd name="connsiteX3" fmla="*/ 631767 w 9277003"/>
                <a:gd name="connsiteY3" fmla="*/ 565266 h 1205346"/>
                <a:gd name="connsiteX4" fmla="*/ 1088967 w 9277003"/>
                <a:gd name="connsiteY4" fmla="*/ 590204 h 1205346"/>
                <a:gd name="connsiteX5" fmla="*/ 1654232 w 9277003"/>
                <a:gd name="connsiteY5" fmla="*/ 598517 h 1205346"/>
                <a:gd name="connsiteX6" fmla="*/ 2452254 w 9277003"/>
                <a:gd name="connsiteY6" fmla="*/ 615142 h 1205346"/>
                <a:gd name="connsiteX7" fmla="*/ 3042458 w 9277003"/>
                <a:gd name="connsiteY7" fmla="*/ 623455 h 1205346"/>
                <a:gd name="connsiteX8" fmla="*/ 4206240 w 9277003"/>
                <a:gd name="connsiteY8" fmla="*/ 623455 h 1205346"/>
                <a:gd name="connsiteX9" fmla="*/ 4596938 w 9277003"/>
                <a:gd name="connsiteY9" fmla="*/ 598517 h 1205346"/>
                <a:gd name="connsiteX10" fmla="*/ 5411585 w 9277003"/>
                <a:gd name="connsiteY10" fmla="*/ 565266 h 1205346"/>
                <a:gd name="connsiteX11" fmla="*/ 5968538 w 9277003"/>
                <a:gd name="connsiteY11" fmla="*/ 515390 h 1205346"/>
                <a:gd name="connsiteX12" fmla="*/ 7115694 w 9277003"/>
                <a:gd name="connsiteY12" fmla="*/ 390699 h 1205346"/>
                <a:gd name="connsiteX13" fmla="*/ 7772400 w 9277003"/>
                <a:gd name="connsiteY13" fmla="*/ 290946 h 1205346"/>
                <a:gd name="connsiteX14" fmla="*/ 8470669 w 9277003"/>
                <a:gd name="connsiteY14" fmla="*/ 157942 h 1205346"/>
                <a:gd name="connsiteX15" fmla="*/ 8977745 w 9277003"/>
                <a:gd name="connsiteY15" fmla="*/ 66502 h 1205346"/>
                <a:gd name="connsiteX16" fmla="*/ 9277003 w 9277003"/>
                <a:gd name="connsiteY16" fmla="*/ 0 h 1205346"/>
                <a:gd name="connsiteX17" fmla="*/ 9277003 w 9277003"/>
                <a:gd name="connsiteY17" fmla="*/ 1205346 h 1205346"/>
                <a:gd name="connsiteX18" fmla="*/ 8312 w 9277003"/>
                <a:gd name="connsiteY18" fmla="*/ 1163782 h 1205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277003" h="1205346">
                  <a:moveTo>
                    <a:pt x="8312" y="1163782"/>
                  </a:moveTo>
                  <a:lnTo>
                    <a:pt x="0" y="532015"/>
                  </a:lnTo>
                  <a:lnTo>
                    <a:pt x="257694" y="565266"/>
                  </a:lnTo>
                  <a:lnTo>
                    <a:pt x="631767" y="565266"/>
                  </a:lnTo>
                  <a:lnTo>
                    <a:pt x="1088967" y="590204"/>
                  </a:lnTo>
                  <a:lnTo>
                    <a:pt x="1654232" y="598517"/>
                  </a:lnTo>
                  <a:lnTo>
                    <a:pt x="2452254" y="615142"/>
                  </a:lnTo>
                  <a:lnTo>
                    <a:pt x="3042458" y="623455"/>
                  </a:lnTo>
                  <a:lnTo>
                    <a:pt x="4206240" y="623455"/>
                  </a:lnTo>
                  <a:lnTo>
                    <a:pt x="4596938" y="598517"/>
                  </a:lnTo>
                  <a:lnTo>
                    <a:pt x="5411585" y="565266"/>
                  </a:lnTo>
                  <a:lnTo>
                    <a:pt x="5968538" y="515390"/>
                  </a:lnTo>
                  <a:lnTo>
                    <a:pt x="7115694" y="390699"/>
                  </a:lnTo>
                  <a:lnTo>
                    <a:pt x="7772400" y="290946"/>
                  </a:lnTo>
                  <a:lnTo>
                    <a:pt x="8470669" y="157942"/>
                  </a:lnTo>
                  <a:cubicBezTo>
                    <a:pt x="8639605" y="126970"/>
                    <a:pt x="8805993" y="66502"/>
                    <a:pt x="8977745" y="66502"/>
                  </a:cubicBezTo>
                  <a:lnTo>
                    <a:pt x="9277003" y="0"/>
                  </a:lnTo>
                  <a:lnTo>
                    <a:pt x="9277003" y="1205346"/>
                  </a:lnTo>
                  <a:lnTo>
                    <a:pt x="8312" y="1163782"/>
                  </a:lnTo>
                  <a:close/>
                </a:path>
              </a:pathLst>
            </a:cu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457200" y="76200"/>
            <a:ext cx="8229600" cy="1143000"/>
          </a:xfrm>
        </p:spPr>
        <p:txBody>
          <a:bodyPr>
            <a:normAutofit/>
          </a:bodyPr>
          <a:lstStyle>
            <a:lvl1pPr algn="l">
              <a:defRPr sz="3200" b="1">
                <a:solidFill>
                  <a:srgbClr val="99003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8229600" cy="4144963"/>
          </a:xfrm>
        </p:spPr>
        <p:txBody>
          <a:bodyPr/>
          <a:lstStyle>
            <a:lvl1pPr>
              <a:defRPr sz="2400"/>
            </a:lvl1pPr>
            <a:lvl2pPr>
              <a:defRPr sz="20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a:spLocks noGrp="1"/>
          </p:cNvSpPr>
          <p:nvPr userDrawn="1">
            <p:ph type="ftr" sz="quarter" idx="10"/>
          </p:nvPr>
        </p:nvSpPr>
        <p:spPr>
          <a:xfrm>
            <a:off x="457200" y="6356350"/>
            <a:ext cx="5562600" cy="365125"/>
          </a:xfrm>
        </p:spPr>
        <p:txBody>
          <a:bodyPr/>
          <a:lstStyle>
            <a:lvl1pPr algn="l">
              <a:defRPr b="1">
                <a:solidFill>
                  <a:schemeClr val="bg1"/>
                </a:solidFill>
              </a:defRPr>
            </a:lvl1pPr>
          </a:lstStyle>
          <a:p>
            <a:pPr>
              <a:defRPr/>
            </a:pPr>
            <a:r>
              <a:rPr lang="en-US"/>
              <a:t>Canadian Task Force on Preventive Health Care</a:t>
            </a:r>
          </a:p>
        </p:txBody>
      </p:sp>
      <p:sp>
        <p:nvSpPr>
          <p:cNvPr id="10" name="Slide Number Placeholder 5"/>
          <p:cNvSpPr>
            <a:spLocks noGrp="1"/>
          </p:cNvSpPr>
          <p:nvPr userDrawn="1">
            <p:ph type="sldNum" sz="quarter" idx="11"/>
          </p:nvPr>
        </p:nvSpPr>
        <p:spPr/>
        <p:txBody>
          <a:bodyPr/>
          <a:lstStyle>
            <a:lvl1pPr>
              <a:defRPr b="1">
                <a:solidFill>
                  <a:schemeClr val="bg1"/>
                </a:solidFill>
              </a:defRPr>
            </a:lvl1pPr>
          </a:lstStyle>
          <a:p>
            <a:fld id="{78DE5FF5-5FC4-5840-9024-86B8C4E6C156}" type="slidenum">
              <a:rPr lang="en-US"/>
              <a:pPr/>
              <a:t>‹#›</a:t>
            </a:fld>
            <a:endParaRPr lang="en-US"/>
          </a:p>
        </p:txBody>
      </p:sp>
    </p:spTree>
    <p:extLst>
      <p:ext uri="{BB962C8B-B14F-4D97-AF65-F5344CB8AC3E}">
        <p14:creationId xmlns:p14="http://schemas.microsoft.com/office/powerpoint/2010/main" val="86326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4B1CEDD-5004-C74F-A2EC-A07D43B9EECE}" type="datetime1">
              <a:rPr lang="en-US"/>
              <a:pPr/>
              <a:t>2014-10-02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380FEB-E2C1-6742-8574-DC3C6CAF35A8}" type="slidenum">
              <a:rPr lang="en-US"/>
              <a:pPr/>
              <a:t>‹#›</a:t>
            </a:fld>
            <a:endParaRPr lang="en-US"/>
          </a:p>
        </p:txBody>
      </p:sp>
    </p:spTree>
    <p:extLst>
      <p:ext uri="{BB962C8B-B14F-4D97-AF65-F5344CB8AC3E}">
        <p14:creationId xmlns:p14="http://schemas.microsoft.com/office/powerpoint/2010/main" val="149842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1535969-DE45-3743-B833-D293C34492C7}" type="datetime1">
              <a:rPr lang="en-US"/>
              <a:pPr/>
              <a:t>2014-10-02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908FE4E-5439-0A4A-91A6-362CBAEC6F88}" type="slidenum">
              <a:rPr lang="en-US"/>
              <a:pPr/>
              <a:t>‹#›</a:t>
            </a:fld>
            <a:endParaRPr lang="en-US"/>
          </a:p>
        </p:txBody>
      </p:sp>
    </p:spTree>
    <p:extLst>
      <p:ext uri="{BB962C8B-B14F-4D97-AF65-F5344CB8AC3E}">
        <p14:creationId xmlns:p14="http://schemas.microsoft.com/office/powerpoint/2010/main" val="368194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976EB9B-1F99-B94B-B2E3-9C24EB6628C4}" type="datetime1">
              <a:rPr lang="en-US"/>
              <a:pPr/>
              <a:t>2014-10-02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21E713C-934A-6E49-8F38-F6AAC889AC5F}" type="slidenum">
              <a:rPr lang="en-US"/>
              <a:pPr/>
              <a:t>‹#›</a:t>
            </a:fld>
            <a:endParaRPr lang="en-US"/>
          </a:p>
        </p:txBody>
      </p:sp>
    </p:spTree>
    <p:extLst>
      <p:ext uri="{BB962C8B-B14F-4D97-AF65-F5344CB8AC3E}">
        <p14:creationId xmlns:p14="http://schemas.microsoft.com/office/powerpoint/2010/main" val="182829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9660F22-ED69-5F43-ADAB-1D6EE2DEE313}" type="datetime1">
              <a:rPr lang="en-US"/>
              <a:pPr/>
              <a:t>2014-10-02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B977576-3A43-C14C-8B2F-077B4BE21EFA}" type="slidenum">
              <a:rPr lang="en-US"/>
              <a:pPr/>
              <a:t>‹#›</a:t>
            </a:fld>
            <a:endParaRPr lang="en-US"/>
          </a:p>
        </p:txBody>
      </p:sp>
    </p:spTree>
    <p:extLst>
      <p:ext uri="{BB962C8B-B14F-4D97-AF65-F5344CB8AC3E}">
        <p14:creationId xmlns:p14="http://schemas.microsoft.com/office/powerpoint/2010/main" val="305990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D02FD65-2B61-B547-A5E2-F4940A574051}" type="datetime1">
              <a:rPr lang="en-US"/>
              <a:pPr/>
              <a:t>2014-10-02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9216D7E-35B0-3646-BB42-DA441574EA35}" type="slidenum">
              <a:rPr lang="en-US"/>
              <a:pPr/>
              <a:t>‹#›</a:t>
            </a:fld>
            <a:endParaRPr lang="en-US"/>
          </a:p>
        </p:txBody>
      </p:sp>
    </p:spTree>
    <p:extLst>
      <p:ext uri="{BB962C8B-B14F-4D97-AF65-F5344CB8AC3E}">
        <p14:creationId xmlns:p14="http://schemas.microsoft.com/office/powerpoint/2010/main" val="388025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86CC9F1-9F06-8F4D-8380-12D7B74EBCEF}" type="datetime1">
              <a:rPr lang="en-US"/>
              <a:pPr/>
              <a:t>2014-10-02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533729E-A095-7A4C-8B6E-22EBE84A3796}" type="slidenum">
              <a:rPr lang="en-US"/>
              <a:pPr/>
              <a:t>‹#›</a:t>
            </a:fld>
            <a:endParaRPr lang="en-US"/>
          </a:p>
        </p:txBody>
      </p:sp>
    </p:spTree>
    <p:extLst>
      <p:ext uri="{BB962C8B-B14F-4D97-AF65-F5344CB8AC3E}">
        <p14:creationId xmlns:p14="http://schemas.microsoft.com/office/powerpoint/2010/main" val="44627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D5A7481-108E-9C42-AFC8-1E158CDC5453}" type="datetime1">
              <a:rPr lang="en-US"/>
              <a:pPr/>
              <a:t>2014-10-02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19F2EF-C572-E143-B620-5EF9AA5DE3BF}" type="slidenum">
              <a:rPr lang="en-US"/>
              <a:pPr/>
              <a:t>‹#›</a:t>
            </a:fld>
            <a:endParaRPr lang="en-US"/>
          </a:p>
        </p:txBody>
      </p:sp>
    </p:spTree>
    <p:extLst>
      <p:ext uri="{BB962C8B-B14F-4D97-AF65-F5344CB8AC3E}">
        <p14:creationId xmlns:p14="http://schemas.microsoft.com/office/powerpoint/2010/main" val="22906900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EDB1543-242A-7849-A414-F1D178C7F95C}" type="datetime1">
              <a:rPr lang="en-US"/>
              <a:pPr/>
              <a:t>2014-10-02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42DC87B-EA1B-AD4D-9960-FB398E36FA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Arial" pitchFamily="34" charset="0"/>
        </a:defRPr>
      </a:lvl6pPr>
      <a:lvl7pPr marL="914400" algn="ctr" rtl="0" fontAlgn="base">
        <a:spcBef>
          <a:spcPct val="0"/>
        </a:spcBef>
        <a:spcAft>
          <a:spcPct val="0"/>
        </a:spcAft>
        <a:defRPr sz="4400">
          <a:solidFill>
            <a:schemeClr val="tx1"/>
          </a:solidFill>
          <a:latin typeface="Arial" pitchFamily="34" charset="0"/>
        </a:defRPr>
      </a:lvl7pPr>
      <a:lvl8pPr marL="1371600" algn="ctr" rtl="0" fontAlgn="base">
        <a:spcBef>
          <a:spcPct val="0"/>
        </a:spcBef>
        <a:spcAft>
          <a:spcPct val="0"/>
        </a:spcAft>
        <a:defRPr sz="4400">
          <a:solidFill>
            <a:schemeClr val="tx1"/>
          </a:solidFill>
          <a:latin typeface="Arial" pitchFamily="34" charset="0"/>
        </a:defRPr>
      </a:lvl8pPr>
      <a:lvl9pPr marL="1828800" algn="ctr"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7" descr="10_006_Template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12"/>
          <p:cNvSpPr txBox="1">
            <a:spLocks noChangeArrowheads="1"/>
          </p:cNvSpPr>
          <p:nvPr/>
        </p:nvSpPr>
        <p:spPr bwMode="auto">
          <a:xfrm>
            <a:off x="684213" y="4652963"/>
            <a:ext cx="2286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Aft>
                <a:spcPts val="1013"/>
              </a:spcAft>
            </a:pPr>
            <a:r>
              <a:rPr lang="en-US" sz="1700" b="1">
                <a:solidFill>
                  <a:srgbClr val="7F7F7F"/>
                </a:solidFill>
                <a:cs typeface="Arial" charset="0"/>
              </a:rPr>
              <a:t>Putting Prevention</a:t>
            </a:r>
            <a:br>
              <a:rPr lang="en-US" sz="1700" b="1">
                <a:solidFill>
                  <a:srgbClr val="7F7F7F"/>
                </a:solidFill>
                <a:cs typeface="Arial" charset="0"/>
              </a:rPr>
            </a:br>
            <a:r>
              <a:rPr lang="en-US" sz="1700" b="1">
                <a:solidFill>
                  <a:srgbClr val="7F7F7F"/>
                </a:solidFill>
                <a:cs typeface="Arial" charset="0"/>
              </a:rPr>
              <a:t>into Practice</a:t>
            </a:r>
            <a:endParaRPr lang="en-US" b="1">
              <a:solidFill>
                <a:srgbClr val="7F7F7F"/>
              </a:solidFill>
              <a:cs typeface="Arial" charset="0"/>
            </a:endParaRPr>
          </a:p>
        </p:txBody>
      </p:sp>
      <p:sp>
        <p:nvSpPr>
          <p:cNvPr id="4100" name="Text Box 13"/>
          <p:cNvSpPr txBox="1">
            <a:spLocks noChangeArrowheads="1"/>
          </p:cNvSpPr>
          <p:nvPr/>
        </p:nvSpPr>
        <p:spPr bwMode="auto">
          <a:xfrm>
            <a:off x="2514600" y="5562600"/>
            <a:ext cx="63246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spcAft>
                <a:spcPts val="1263"/>
              </a:spcAft>
            </a:pPr>
            <a:r>
              <a:rPr lang="en-US" sz="1500" b="1">
                <a:solidFill>
                  <a:schemeClr val="bg1"/>
                </a:solidFill>
                <a:cs typeface="Arial" charset="0"/>
              </a:rPr>
              <a:t>Canadian Task Force on Preventive Health Care</a:t>
            </a:r>
            <a:br>
              <a:rPr lang="en-US" sz="1500" b="1">
                <a:solidFill>
                  <a:schemeClr val="bg1"/>
                </a:solidFill>
                <a:cs typeface="Arial" charset="0"/>
              </a:rPr>
            </a:br>
            <a:r>
              <a:rPr lang="en-US" sz="1500" b="1">
                <a:solidFill>
                  <a:schemeClr val="bg1"/>
                </a:solidFill>
                <a:cs typeface="Arial" charset="0"/>
              </a:rPr>
              <a:t>Groupe d</a:t>
            </a:r>
            <a:r>
              <a:rPr lang="ja-JP" altLang="en-US" sz="1500" b="1">
                <a:solidFill>
                  <a:schemeClr val="bg1"/>
                </a:solidFill>
                <a:cs typeface="Arial" charset="0"/>
              </a:rPr>
              <a:t>’</a:t>
            </a:r>
            <a:r>
              <a:rPr lang="en-US" altLang="ja-JP" sz="1500" b="1">
                <a:solidFill>
                  <a:schemeClr val="bg1"/>
                </a:solidFill>
                <a:cs typeface="Arial" charset="0"/>
              </a:rPr>
              <a:t>étude canadien sur les soins de santé préventifs</a:t>
            </a:r>
          </a:p>
          <a:p>
            <a:pPr algn="r">
              <a:spcAft>
                <a:spcPts val="1263"/>
              </a:spcAft>
            </a:pPr>
            <a:endParaRPr lang="en-US" sz="1200" b="1">
              <a:solidFill>
                <a:schemeClr val="bg1"/>
              </a:solidFill>
              <a:cs typeface="Arial" charset="0"/>
            </a:endParaRPr>
          </a:p>
        </p:txBody>
      </p:sp>
      <p:sp>
        <p:nvSpPr>
          <p:cNvPr id="4101" name="Rectangle 14"/>
          <p:cNvSpPr txBox="1">
            <a:spLocks noChangeArrowheads="1"/>
          </p:cNvSpPr>
          <p:nvPr/>
        </p:nvSpPr>
        <p:spPr bwMode="auto">
          <a:xfrm>
            <a:off x="0" y="685800"/>
            <a:ext cx="91440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lnSpc>
                <a:spcPct val="90000"/>
              </a:lnSpc>
            </a:pPr>
            <a:r>
              <a:rPr lang="en-US" sz="3200" b="1">
                <a:solidFill>
                  <a:srgbClr val="90214A"/>
                </a:solidFill>
              </a:rPr>
              <a:t>Canadian Task Force on Preventive </a:t>
            </a:r>
          </a:p>
          <a:p>
            <a:pPr algn="ctr" eaLnBrk="1" hangingPunct="1">
              <a:lnSpc>
                <a:spcPct val="90000"/>
              </a:lnSpc>
            </a:pPr>
            <a:r>
              <a:rPr lang="en-US" sz="3200" b="1">
                <a:solidFill>
                  <a:srgbClr val="90214A"/>
                </a:solidFill>
              </a:rPr>
              <a:t>Health Care:  </a:t>
            </a:r>
          </a:p>
          <a:p>
            <a:pPr algn="ctr" eaLnBrk="1" hangingPunct="1">
              <a:lnSpc>
                <a:spcPct val="90000"/>
              </a:lnSpc>
            </a:pPr>
            <a:endParaRPr lang="en-US" sz="3200" b="1">
              <a:solidFill>
                <a:srgbClr val="90214A"/>
              </a:solidFill>
            </a:endParaRPr>
          </a:p>
          <a:p>
            <a:pPr algn="ctr" eaLnBrk="1" hangingPunct="1">
              <a:lnSpc>
                <a:spcPct val="90000"/>
              </a:lnSpc>
            </a:pPr>
            <a:r>
              <a:rPr lang="en-US" sz="3200" b="1" i="1">
                <a:solidFill>
                  <a:srgbClr val="90214A"/>
                </a:solidFill>
              </a:rPr>
              <a:t>Breast Cancer Screening Recommendations 2011</a:t>
            </a:r>
            <a:endParaRPr lang="en-US" sz="3200" b="1">
              <a:solidFill>
                <a:srgbClr val="90214A"/>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GRADE: How is evidence graded?</a:t>
            </a:r>
          </a:p>
        </p:txBody>
      </p:sp>
      <p:sp>
        <p:nvSpPr>
          <p:cNvPr id="13315"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3316"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4BA6FE4-6D45-6B4E-83D0-DB3682048191}" type="slidenum">
              <a:rPr lang="en-US">
                <a:solidFill>
                  <a:schemeClr val="bg1"/>
                </a:solidFill>
              </a:rPr>
              <a:pPr eaLnBrk="1" hangingPunct="1"/>
              <a:t>10</a:t>
            </a:fld>
            <a:endParaRPr lang="en-US">
              <a:solidFill>
                <a:schemeClr val="bg1"/>
              </a:solidFill>
            </a:endParaRPr>
          </a:p>
        </p:txBody>
      </p:sp>
      <p:graphicFrame>
        <p:nvGraphicFramePr>
          <p:cNvPr id="8" name="Table 7"/>
          <p:cNvGraphicFramePr>
            <a:graphicFrameLocks noGrp="1"/>
          </p:cNvGraphicFramePr>
          <p:nvPr/>
        </p:nvGraphicFramePr>
        <p:xfrm>
          <a:off x="152400" y="1752600"/>
          <a:ext cx="8686800" cy="4216400"/>
        </p:xfrm>
        <a:graphic>
          <a:graphicData uri="http://schemas.openxmlformats.org/drawingml/2006/table">
            <a:tbl>
              <a:tblPr/>
              <a:tblGrid>
                <a:gridCol w="2514600"/>
                <a:gridCol w="6172200"/>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Arial" charset="0"/>
                          <a:ea typeface="ＭＳ Ｐゴシック" charset="0"/>
                          <a:cs typeface="ＭＳ Ｐゴシック" charset="0"/>
                        </a:rPr>
                        <a:t>Quality of Evidence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Arial" charset="0"/>
                          <a:ea typeface="ＭＳ Ｐゴシック" charset="0"/>
                          <a:cs typeface="ＭＳ Ｐゴシック" charset="0"/>
                        </a:rPr>
                        <a:t>Explanation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ＭＳ Ｐゴシック" charset="0"/>
                          <a:cs typeface="ＭＳ Ｐゴシック" charset="0"/>
                        </a:rPr>
                        <a:t>High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ヒラギノ角ゴ Pro W3" charset="0"/>
                          <a:cs typeface="ヒラギノ角ゴ Pro W3" charset="0"/>
                        </a:rPr>
                        <a:t>There is high confidence that the true effect lies close to the estimate of the effect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r h="1111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ＭＳ Ｐゴシック" charset="0"/>
                          <a:cs typeface="ＭＳ Ｐゴシック" charset="0"/>
                        </a:rPr>
                        <a:t>Moderate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ヒラギノ角ゴ Pro W3" charset="0"/>
                          <a:cs typeface="ヒラギノ角ゴ Pro W3" charset="0"/>
                        </a:rPr>
                        <a:t>The true effect is likely to be close to the estimate of the effect, but there is a possibility that it is substantially different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ＭＳ Ｐゴシック" charset="0"/>
                          <a:cs typeface="ＭＳ Ｐゴシック" charset="0"/>
                        </a:rPr>
                        <a:t>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ヒラギノ角ゴ Pro W3" charset="0"/>
                          <a:cs typeface="ヒラギノ角ゴ Pro W3" charset="0"/>
                        </a:rPr>
                        <a:t>The true effect may be substantially different from the estimate of the effect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charset="0"/>
                          <a:cs typeface="ＭＳ Ｐゴシック" charset="0"/>
                        </a:rPr>
                        <a:t>Very Low</a:t>
                      </a:r>
                      <a:endParaRPr kumimoji="0" lang="en-US" sz="18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ヒラギノ角ゴ Pro W3" charset="0"/>
                          <a:cs typeface="ヒラギノ角ゴ Pro W3" charset="0"/>
                        </a:rPr>
                        <a:t>Any estimate of effect is very uncertain</a:t>
                      </a:r>
                      <a:endParaRPr kumimoji="0" lang="en-US" sz="18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GRADE: How is the strength of recommendations graded?</a:t>
            </a:r>
            <a:endParaRPr lang="en-US">
              <a:latin typeface="Arial" charset="0"/>
              <a:ea typeface="ＭＳ Ｐゴシック" charset="0"/>
              <a:cs typeface="ＭＳ Ｐゴシック" charset="0"/>
            </a:endParaRPr>
          </a:p>
        </p:txBody>
      </p:sp>
      <p:sp>
        <p:nvSpPr>
          <p:cNvPr id="14339" name="Content Placeholder 2"/>
          <p:cNvSpPr>
            <a:spLocks noGrp="1"/>
          </p:cNvSpPr>
          <p:nvPr>
            <p:ph idx="1"/>
          </p:nvPr>
        </p:nvSpPr>
        <p:spPr>
          <a:xfrm>
            <a:off x="457200" y="1828800"/>
            <a:ext cx="8229600" cy="2133600"/>
          </a:xfrm>
        </p:spPr>
        <p:txBody>
          <a:bodyPr/>
          <a:lstStyle/>
          <a:p>
            <a:pPr eaLnBrk="1" hangingPunct="1">
              <a:lnSpc>
                <a:spcPct val="150000"/>
              </a:lnSpc>
              <a:spcAft>
                <a:spcPts val="1200"/>
              </a:spcAft>
            </a:pPr>
            <a:r>
              <a:rPr lang="en-US">
                <a:latin typeface="Arial" charset="0"/>
                <a:ea typeface="ＭＳ Ｐゴシック" charset="0"/>
                <a:cs typeface="ＭＳ Ｐゴシック" charset="0"/>
              </a:rPr>
              <a:t>Recommendations graded as </a:t>
            </a:r>
            <a:r>
              <a:rPr lang="en-US" b="1">
                <a:solidFill>
                  <a:srgbClr val="90214A"/>
                </a:solidFill>
                <a:latin typeface="Arial" charset="0"/>
                <a:ea typeface="ＭＳ Ｐゴシック" charset="0"/>
                <a:cs typeface="ＭＳ Ｐゴシック" charset="0"/>
              </a:rPr>
              <a:t>strong</a:t>
            </a:r>
            <a:r>
              <a:rPr lang="en-US">
                <a:latin typeface="Arial" charset="0"/>
                <a:ea typeface="ＭＳ Ｐゴシック" charset="0"/>
                <a:cs typeface="ＭＳ Ｐゴシック" charset="0"/>
              </a:rPr>
              <a:t> or </a:t>
            </a:r>
            <a:r>
              <a:rPr lang="en-US" b="1">
                <a:solidFill>
                  <a:srgbClr val="90214A"/>
                </a:solidFill>
                <a:latin typeface="Arial" charset="0"/>
                <a:ea typeface="ＭＳ Ｐゴシック" charset="0"/>
                <a:cs typeface="ＭＳ Ｐゴシック" charset="0"/>
              </a:rPr>
              <a:t>weak</a:t>
            </a:r>
          </a:p>
          <a:p>
            <a:pPr eaLnBrk="1" hangingPunct="1"/>
            <a:r>
              <a:rPr lang="en-US">
                <a:latin typeface="Arial" charset="0"/>
                <a:ea typeface="ＭＳ Ｐゴシック" charset="0"/>
                <a:cs typeface="ＭＳ Ｐゴシック" charset="0"/>
              </a:rPr>
              <a:t>Strength of recommendations is based on 4 factors:</a:t>
            </a:r>
          </a:p>
          <a:p>
            <a:pPr lvl="1">
              <a:lnSpc>
                <a:spcPct val="120000"/>
              </a:lnSpc>
              <a:buFont typeface="Courier New" charset="0"/>
              <a:buChar char="o"/>
            </a:pPr>
            <a:r>
              <a:rPr lang="en-US">
                <a:latin typeface="Arial" charset="0"/>
                <a:ea typeface="ＭＳ Ｐゴシック" charset="0"/>
              </a:rPr>
              <a:t>Balance between desirable and undesirable effects </a:t>
            </a:r>
            <a:endParaRPr lang="en-CA">
              <a:latin typeface="Arial" charset="0"/>
              <a:ea typeface="ＭＳ Ｐゴシック" charset="0"/>
            </a:endParaRPr>
          </a:p>
          <a:p>
            <a:pPr lvl="1">
              <a:lnSpc>
                <a:spcPct val="120000"/>
              </a:lnSpc>
              <a:buFont typeface="Courier New" charset="0"/>
              <a:buChar char="o"/>
            </a:pPr>
            <a:r>
              <a:rPr lang="en-US">
                <a:latin typeface="Arial" charset="0"/>
                <a:ea typeface="ＭＳ Ｐゴシック" charset="0"/>
              </a:rPr>
              <a:t>Certainty </a:t>
            </a:r>
            <a:r>
              <a:rPr lang="en-CA">
                <a:latin typeface="Arial" charset="0"/>
                <a:ea typeface="ＭＳ Ｐゴシック" charset="0"/>
              </a:rPr>
              <a:t>of effects</a:t>
            </a:r>
          </a:p>
          <a:p>
            <a:pPr lvl="1">
              <a:lnSpc>
                <a:spcPct val="120000"/>
              </a:lnSpc>
              <a:buFont typeface="Courier New" charset="0"/>
              <a:buChar char="o"/>
            </a:pPr>
            <a:r>
              <a:rPr lang="en-US">
                <a:latin typeface="Arial" charset="0"/>
                <a:ea typeface="ＭＳ Ｐゴシック" charset="0"/>
              </a:rPr>
              <a:t>Values and preferences</a:t>
            </a:r>
          </a:p>
          <a:p>
            <a:pPr lvl="1">
              <a:lnSpc>
                <a:spcPct val="120000"/>
              </a:lnSpc>
              <a:buFont typeface="Courier New" charset="0"/>
              <a:buChar char="o"/>
            </a:pPr>
            <a:r>
              <a:rPr lang="en-US">
                <a:latin typeface="Arial" charset="0"/>
                <a:ea typeface="ＭＳ Ｐゴシック" charset="0"/>
              </a:rPr>
              <a:t>Feasibility and resource implications</a:t>
            </a:r>
          </a:p>
        </p:txBody>
      </p:sp>
      <p:sp>
        <p:nvSpPr>
          <p:cNvPr id="14340"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434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661618C-6F6C-534B-B8D5-8D523CC0963F}" type="slidenum">
              <a:rPr lang="en-US">
                <a:solidFill>
                  <a:schemeClr val="bg1"/>
                </a:solidFill>
              </a:rPr>
              <a:pPr eaLnBrk="1" hangingPunct="1"/>
              <a:t>11</a:t>
            </a:fld>
            <a:endParaRPr lang="en-US">
              <a:solidFill>
                <a:schemeClr val="bg1"/>
              </a:solidFill>
            </a:endParaRPr>
          </a:p>
        </p:txBody>
      </p:sp>
      <p:sp>
        <p:nvSpPr>
          <p:cNvPr id="14342" name="Text Box 7"/>
          <p:cNvSpPr txBox="1">
            <a:spLocks noChangeArrowheads="1"/>
          </p:cNvSpPr>
          <p:nvPr/>
        </p:nvSpPr>
        <p:spPr bwMode="auto">
          <a:xfrm>
            <a:off x="7620000" y="3505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b="1"/>
              <a:t>Equally important</a:t>
            </a:r>
          </a:p>
        </p:txBody>
      </p:sp>
      <p:sp>
        <p:nvSpPr>
          <p:cNvPr id="14343" name="AutoShape 8"/>
          <p:cNvSpPr>
            <a:spLocks/>
          </p:cNvSpPr>
          <p:nvPr/>
        </p:nvSpPr>
        <p:spPr bwMode="auto">
          <a:xfrm>
            <a:off x="7315200" y="3200400"/>
            <a:ext cx="76200" cy="1447800"/>
          </a:xfrm>
          <a:prstGeom prst="rightBracket">
            <a:avLst>
              <a:gd name="adj" fmla="val 17918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GRADE: Interpretation of Recommendations</a:t>
            </a:r>
          </a:p>
        </p:txBody>
      </p:sp>
      <p:sp>
        <p:nvSpPr>
          <p:cNvPr id="15363"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536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E3FDE80-6E84-744E-AA74-6258AED91789}" type="slidenum">
              <a:rPr lang="en-US">
                <a:solidFill>
                  <a:schemeClr val="bg1"/>
                </a:solidFill>
              </a:rPr>
              <a:pPr eaLnBrk="1" hangingPunct="1"/>
              <a:t>12</a:t>
            </a:fld>
            <a:endParaRPr lang="en-US">
              <a:solidFill>
                <a:schemeClr val="bg1"/>
              </a:solidFill>
            </a:endParaRPr>
          </a:p>
        </p:txBody>
      </p:sp>
      <p:graphicFrame>
        <p:nvGraphicFramePr>
          <p:cNvPr id="6" name="Table 5"/>
          <p:cNvGraphicFramePr>
            <a:graphicFrameLocks noGrp="1"/>
          </p:cNvGraphicFramePr>
          <p:nvPr/>
        </p:nvGraphicFramePr>
        <p:xfrm>
          <a:off x="304800" y="1905000"/>
          <a:ext cx="8534400" cy="3635375"/>
        </p:xfrm>
        <a:graphic>
          <a:graphicData uri="http://schemas.openxmlformats.org/drawingml/2006/table">
            <a:tbl>
              <a:tblPr/>
              <a:tblGrid>
                <a:gridCol w="1538288"/>
                <a:gridCol w="2957512"/>
                <a:gridCol w="4038600"/>
              </a:tblGrid>
              <a:tr h="9837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Implications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Strong Recommendation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Weak Recommendation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r>
              <a:tr h="14629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cs typeface="ＭＳ Ｐゴシック" charset="0"/>
                        </a:rPr>
                        <a:t>For Primary Care Providers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Arial" charset="0"/>
                          <a:ea typeface="ヒラギノ角ゴ Pro W3" charset="0"/>
                          <a:cs typeface="ヒラギノ角ゴ Pro W3" charset="0"/>
                        </a:rPr>
                        <a:t>Most individuals should receive the intervention.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a:ln>
                          <a:noFill/>
                        </a:ln>
                        <a:solidFill>
                          <a:srgbClr val="000000"/>
                        </a:solidFill>
                        <a:effectLst/>
                        <a:latin typeface="Arial" charset="0"/>
                        <a:ea typeface="ヒラギノ角ゴ Pro W3" charset="0"/>
                        <a:cs typeface="ヒラギノ角ゴ Pro W3"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Arial" charset="0"/>
                          <a:ea typeface="ヒラギノ角ゴ Pro W3" charset="0"/>
                          <a:cs typeface="ヒラギノ角ゴ Pro W3" charset="0"/>
                        </a:rPr>
                        <a:t>Recognize that different choices will be appropriate for individual patients; clinicians must help patients make  management decisions consistent with values and preferences.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188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cs typeface="ＭＳ Ｐゴシック" charset="0"/>
                        </a:rPr>
                        <a:t>For Patients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Arial" charset="0"/>
                          <a:ea typeface="ヒラギノ角ゴ Pro W3" charset="0"/>
                          <a:cs typeface="ヒラギノ角ゴ Pro W3" charset="0"/>
                        </a:rPr>
                        <a:t>Most individuals would want the recommended course of action; only a small proportion would not.</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Arial" charset="0"/>
                          <a:ea typeface="ヒラギノ角ゴ Pro W3" charset="0"/>
                          <a:cs typeface="ヒラギノ角ゴ Pro W3" charset="0"/>
                        </a:rPr>
                        <a:t>The majority of individuals in this situation would want the suggested course of action but many would not. </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alpha val="74901"/>
                      </a:srgbClr>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ctrTitle"/>
          </p:nvPr>
        </p:nvSpPr>
        <p:spPr>
          <a:xfrm>
            <a:off x="685800" y="2133600"/>
            <a:ext cx="7772400" cy="2590800"/>
          </a:xfrm>
        </p:spPr>
        <p:txBody>
          <a:bodyPr/>
          <a:lstStyle/>
          <a:p>
            <a:r>
              <a:rPr lang="en-US" sz="4000">
                <a:latin typeface="Arial" charset="0"/>
                <a:ea typeface="ＭＳ Ｐゴシック" charset="0"/>
                <a:cs typeface="Arial" charset="0"/>
              </a:rPr>
              <a:t>BREAST CANCER SCREENING RECOMMENDATIONS: </a:t>
            </a:r>
            <a:br>
              <a:rPr lang="en-US" sz="4000">
                <a:latin typeface="Arial" charset="0"/>
                <a:ea typeface="ＭＳ Ｐゴシック" charset="0"/>
                <a:cs typeface="Arial" charset="0"/>
              </a:rPr>
            </a:br>
            <a:r>
              <a:rPr lang="en-US" sz="4000">
                <a:latin typeface="Arial" charset="0"/>
                <a:ea typeface="ＭＳ Ｐゴシック" charset="0"/>
                <a:cs typeface="Arial" charset="0"/>
              </a:rPr>
              <a:t>CBE, BSE and MRI</a:t>
            </a:r>
            <a:endParaRPr lang="en-US" sz="4000">
              <a:solidFill>
                <a:srgbClr val="90214A"/>
              </a:solidFill>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en-CA" i="1">
                <a:latin typeface="Arial" charset="0"/>
                <a:ea typeface="ＭＳ Ｐゴシック" charset="0"/>
                <a:cs typeface="ＭＳ Ｐゴシック" charset="0"/>
              </a:rPr>
              <a:t>Clinical Breast Exam (CBE)</a:t>
            </a:r>
            <a:endParaRPr lang="en-US">
              <a:latin typeface="Arial" charset="0"/>
              <a:ea typeface="ＭＳ Ｐゴシック" charset="0"/>
              <a:cs typeface="ＭＳ Ｐゴシック" charset="0"/>
            </a:endParaRPr>
          </a:p>
        </p:txBody>
      </p:sp>
      <p:sp>
        <p:nvSpPr>
          <p:cNvPr id="17411"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741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00FF8DB-BFF5-C247-BF55-52D4A18E47C6}" type="slidenum">
              <a:rPr lang="en-US">
                <a:solidFill>
                  <a:schemeClr val="bg1"/>
                </a:solidFill>
              </a:rPr>
              <a:pPr eaLnBrk="1" hangingPunct="1"/>
              <a:t>14</a:t>
            </a:fld>
            <a:endParaRPr lang="en-US">
              <a:solidFill>
                <a:schemeClr val="bg1"/>
              </a:solidFill>
            </a:endParaRPr>
          </a:p>
        </p:txBody>
      </p:sp>
      <p:sp>
        <p:nvSpPr>
          <p:cNvPr id="17413" name="Rounded Rectangle 5"/>
          <p:cNvSpPr>
            <a:spLocks noChangeArrowheads="1"/>
          </p:cNvSpPr>
          <p:nvPr/>
        </p:nvSpPr>
        <p:spPr bwMode="auto">
          <a:xfrm>
            <a:off x="533400" y="2362200"/>
            <a:ext cx="8001000" cy="27432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b="1">
              <a:solidFill>
                <a:schemeClr val="bg1"/>
              </a:solidFill>
            </a:endParaRPr>
          </a:p>
          <a:p>
            <a:pPr marL="457200" indent="-457200" algn="ctr">
              <a:lnSpc>
                <a:spcPct val="80000"/>
              </a:lnSpc>
              <a:spcBef>
                <a:spcPct val="20000"/>
              </a:spcBef>
            </a:pPr>
            <a:r>
              <a:rPr lang="en-US" sz="2400" b="1">
                <a:solidFill>
                  <a:schemeClr val="bg1"/>
                </a:solidFill>
              </a:rPr>
              <a:t>We recommend </a:t>
            </a:r>
            <a:r>
              <a:rPr lang="en-US" sz="2400" b="1" u="sng">
                <a:solidFill>
                  <a:schemeClr val="bg1"/>
                </a:solidFill>
              </a:rPr>
              <a:t>not routinely performing</a:t>
            </a:r>
            <a:r>
              <a:rPr lang="en-US" sz="2400" b="1">
                <a:solidFill>
                  <a:schemeClr val="bg1"/>
                </a:solidFill>
              </a:rPr>
              <a:t> CBE alone or in conjunction with mammography to screen for breast cancer.</a:t>
            </a:r>
          </a:p>
          <a:p>
            <a:pPr marL="457200" indent="-457200" algn="ctr">
              <a:spcBef>
                <a:spcPct val="20000"/>
              </a:spcBef>
            </a:pPr>
            <a:r>
              <a:rPr lang="en-US" sz="2400" b="1">
                <a:solidFill>
                  <a:schemeClr val="bg1"/>
                </a:solidFill>
              </a:rPr>
              <a:t>	</a:t>
            </a:r>
          </a:p>
          <a:p>
            <a:pPr marL="457200" indent="-457200" algn="ctr">
              <a:spcBef>
                <a:spcPct val="20000"/>
              </a:spcBef>
            </a:pPr>
            <a:r>
              <a:rPr lang="en-US" sz="2400" b="1" i="1">
                <a:solidFill>
                  <a:srgbClr val="BFBFBF"/>
                </a:solidFill>
              </a:rPr>
              <a:t>(Weak recommendation; low quality evidence)</a:t>
            </a:r>
            <a:endParaRPr lang="en-US" sz="2400" b="1">
              <a:solidFill>
                <a:srgbClr val="BFBFBF"/>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Effectiveness &amp; Harm: </a:t>
            </a:r>
            <a:br>
              <a:rPr lang="en-US">
                <a:latin typeface="Arial" charset="0"/>
                <a:ea typeface="ＭＳ Ｐゴシック" charset="0"/>
                <a:cs typeface="ＭＳ Ｐゴシック" charset="0"/>
              </a:rPr>
            </a:br>
            <a:r>
              <a:rPr lang="en-US" i="1">
                <a:latin typeface="Arial" charset="0"/>
                <a:ea typeface="ＭＳ Ｐゴシック" charset="0"/>
                <a:cs typeface="ＭＳ Ｐゴシック" charset="0"/>
              </a:rPr>
              <a:t>Clinical Breast Exam (CBE)</a:t>
            </a:r>
            <a:endParaRPr lang="en-US">
              <a:latin typeface="Arial" charset="0"/>
              <a:ea typeface="ＭＳ Ｐゴシック" charset="0"/>
              <a:cs typeface="ＭＳ Ｐゴシック" charset="0"/>
            </a:endParaRPr>
          </a:p>
        </p:txBody>
      </p:sp>
      <p:sp>
        <p:nvSpPr>
          <p:cNvPr id="18435" name="Content Placeholder 2"/>
          <p:cNvSpPr>
            <a:spLocks noGrp="1"/>
          </p:cNvSpPr>
          <p:nvPr>
            <p:ph idx="1"/>
          </p:nvPr>
        </p:nvSpPr>
        <p:spPr>
          <a:xfrm>
            <a:off x="457200" y="2590800"/>
            <a:ext cx="8229600" cy="2514600"/>
          </a:xfrm>
        </p:spPr>
        <p:txBody>
          <a:bodyPr/>
          <a:lstStyle/>
          <a:p>
            <a:pPr eaLnBrk="1" hangingPunct="1"/>
            <a:r>
              <a:rPr lang="en-US" b="1">
                <a:solidFill>
                  <a:srgbClr val="800000"/>
                </a:solidFill>
                <a:latin typeface="Arial" charset="0"/>
                <a:ea typeface="ＭＳ Ｐゴシック" charset="0"/>
                <a:cs typeface="ＭＳ Ｐゴシック" charset="0"/>
              </a:rPr>
              <a:t>Effectiveness</a:t>
            </a:r>
            <a:r>
              <a:rPr lang="en-US">
                <a:latin typeface="Arial" charset="0"/>
                <a:ea typeface="ＭＳ Ｐゴシック" charset="0"/>
                <a:cs typeface="ＭＳ Ｐゴシック" charset="0"/>
              </a:rPr>
              <a:t> of CBE has not been established</a:t>
            </a:r>
          </a:p>
          <a:p>
            <a:pPr eaLnBrk="1" hangingPunct="1"/>
            <a:r>
              <a:rPr lang="en-US" b="1">
                <a:solidFill>
                  <a:srgbClr val="800000"/>
                </a:solidFill>
                <a:latin typeface="Arial" charset="0"/>
                <a:ea typeface="ＭＳ Ｐゴシック" charset="0"/>
                <a:cs typeface="ＭＳ Ｐゴシック" charset="0"/>
              </a:rPr>
              <a:t>Harm</a:t>
            </a:r>
            <a:r>
              <a:rPr lang="en-US">
                <a:latin typeface="Arial" charset="0"/>
                <a:ea typeface="ＭＳ Ｐゴシック" charset="0"/>
                <a:cs typeface="ＭＳ Ｐゴシック" charset="0"/>
              </a:rPr>
              <a:t> of CBE:</a:t>
            </a:r>
          </a:p>
          <a:p>
            <a:pPr marL="1200150" lvl="1" indent="-457200" eaLnBrk="1" hangingPunct="1">
              <a:buFont typeface="Courier New" charset="0"/>
              <a:buChar char="o"/>
            </a:pPr>
            <a:r>
              <a:rPr lang="en-CA">
                <a:latin typeface="Arial" charset="0"/>
                <a:ea typeface="ＭＳ Ｐゴシック" charset="0"/>
              </a:rPr>
              <a:t>For each additional cancer detected with CBE per 10,000 women, there would be an </a:t>
            </a:r>
            <a:r>
              <a:rPr lang="en-CA" b="1">
                <a:latin typeface="Arial" charset="0"/>
                <a:ea typeface="ＭＳ Ｐゴシック" charset="0"/>
              </a:rPr>
              <a:t>additional 55 false-positives </a:t>
            </a:r>
          </a:p>
          <a:p>
            <a:pPr marL="1200150" lvl="1" indent="-457200" algn="r" eaLnBrk="1" hangingPunct="1">
              <a:buFont typeface="Courier New" charset="0"/>
              <a:buNone/>
            </a:pPr>
            <a:r>
              <a:rPr lang="en-CA">
                <a:latin typeface="Arial" charset="0"/>
                <a:ea typeface="ＭＳ Ｐゴシック" charset="0"/>
              </a:rPr>
              <a:t>	   (</a:t>
            </a:r>
            <a:r>
              <a:rPr lang="en-CA" i="1">
                <a:latin typeface="Arial" charset="0"/>
                <a:ea typeface="ＭＳ Ｐゴシック" charset="0"/>
              </a:rPr>
              <a:t>Chiarelli et al, 2009</a:t>
            </a:r>
            <a:r>
              <a:rPr lang="en-CA">
                <a:latin typeface="Arial" charset="0"/>
                <a:ea typeface="ＭＳ Ｐゴシック" charset="0"/>
              </a:rPr>
              <a:t>)</a:t>
            </a:r>
            <a:endParaRPr lang="en-US">
              <a:latin typeface="Arial" charset="0"/>
              <a:ea typeface="ＭＳ Ｐゴシック" charset="0"/>
            </a:endParaRPr>
          </a:p>
        </p:txBody>
      </p:sp>
      <p:sp>
        <p:nvSpPr>
          <p:cNvPr id="18436"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843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26DFE53-7529-C545-A17C-ED39B20F28CE}" type="slidenum">
              <a:rPr lang="en-US">
                <a:solidFill>
                  <a:schemeClr val="bg1"/>
                </a:solidFill>
              </a:rPr>
              <a:pPr eaLnBrk="1" hangingPunct="1"/>
              <a:t>15</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en-CA" i="1">
                <a:latin typeface="Arial" charset="0"/>
                <a:ea typeface="ＭＳ Ｐゴシック" charset="0"/>
                <a:cs typeface="ＭＳ Ｐゴシック" charset="0"/>
              </a:rPr>
              <a:t>Breast Self Exam (BSE)</a:t>
            </a:r>
            <a:endParaRPr lang="en-US">
              <a:latin typeface="Arial" charset="0"/>
              <a:ea typeface="ＭＳ Ｐゴシック" charset="0"/>
              <a:cs typeface="ＭＳ Ｐゴシック" charset="0"/>
            </a:endParaRPr>
          </a:p>
        </p:txBody>
      </p:sp>
      <p:sp>
        <p:nvSpPr>
          <p:cNvPr id="19459"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946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14BF8EC-3962-714E-9E3E-4E8A9A337318}" type="slidenum">
              <a:rPr lang="en-US">
                <a:solidFill>
                  <a:schemeClr val="bg1"/>
                </a:solidFill>
              </a:rPr>
              <a:pPr eaLnBrk="1" hangingPunct="1"/>
              <a:t>16</a:t>
            </a:fld>
            <a:endParaRPr lang="en-US">
              <a:solidFill>
                <a:schemeClr val="bg1"/>
              </a:solidFill>
            </a:endParaRPr>
          </a:p>
        </p:txBody>
      </p:sp>
      <p:sp>
        <p:nvSpPr>
          <p:cNvPr id="19461" name="Rounded Rectangle 5"/>
          <p:cNvSpPr>
            <a:spLocks noChangeArrowheads="1"/>
          </p:cNvSpPr>
          <p:nvPr/>
        </p:nvSpPr>
        <p:spPr bwMode="auto">
          <a:xfrm>
            <a:off x="533400" y="2362200"/>
            <a:ext cx="8001000" cy="27432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b="1">
              <a:solidFill>
                <a:schemeClr val="bg1"/>
              </a:solidFill>
            </a:endParaRPr>
          </a:p>
          <a:p>
            <a:pPr marL="457200" indent="-457200" algn="ctr" eaLnBrk="0" hangingPunct="0">
              <a:lnSpc>
                <a:spcPct val="75000"/>
              </a:lnSpc>
              <a:spcBef>
                <a:spcPct val="20000"/>
              </a:spcBef>
            </a:pPr>
            <a:r>
              <a:rPr lang="en-US" sz="2400" b="1">
                <a:solidFill>
                  <a:schemeClr val="bg1"/>
                </a:solidFill>
                <a:ea typeface="ヒラギノ角ゴ Pro W3" charset="0"/>
                <a:cs typeface="ヒラギノ角ゴ Pro W3" charset="0"/>
              </a:rPr>
              <a:t>We recommend </a:t>
            </a:r>
            <a:r>
              <a:rPr lang="en-US" sz="2400" b="1" u="sng">
                <a:solidFill>
                  <a:schemeClr val="bg1"/>
                </a:solidFill>
                <a:ea typeface="ヒラギノ角ゴ Pro W3" charset="0"/>
                <a:cs typeface="ヒラギノ角ゴ Pro W3" charset="0"/>
              </a:rPr>
              <a:t>not advising</a:t>
            </a:r>
            <a:r>
              <a:rPr lang="en-US" sz="2400" b="1">
                <a:solidFill>
                  <a:schemeClr val="bg1"/>
                </a:solidFill>
                <a:ea typeface="ヒラギノ角ゴ Pro W3" charset="0"/>
                <a:cs typeface="ヒラギノ角ゴ Pro W3" charset="0"/>
              </a:rPr>
              <a:t> women to routinely</a:t>
            </a:r>
          </a:p>
          <a:p>
            <a:pPr marL="457200" indent="-457200" algn="ctr" eaLnBrk="0" hangingPunct="0">
              <a:lnSpc>
                <a:spcPct val="75000"/>
              </a:lnSpc>
              <a:spcBef>
                <a:spcPct val="20000"/>
              </a:spcBef>
            </a:pPr>
            <a:r>
              <a:rPr lang="en-US" sz="2400" b="1">
                <a:solidFill>
                  <a:schemeClr val="bg1"/>
                </a:solidFill>
                <a:ea typeface="ヒラギノ角ゴ Pro W3" charset="0"/>
                <a:cs typeface="ヒラギノ角ゴ Pro W3" charset="0"/>
              </a:rPr>
              <a:t>practice BSE</a:t>
            </a:r>
          </a:p>
          <a:p>
            <a:pPr marL="457200" indent="-457200" algn="ctr" eaLnBrk="0" hangingPunct="0">
              <a:spcBef>
                <a:spcPct val="20000"/>
              </a:spcBef>
            </a:pPr>
            <a:r>
              <a:rPr lang="en-US" sz="2400" b="1">
                <a:solidFill>
                  <a:schemeClr val="bg1"/>
                </a:solidFill>
                <a:ea typeface="ヒラギノ角ゴ Pro W3" charset="0"/>
                <a:cs typeface="ヒラギノ角ゴ Pro W3" charset="0"/>
              </a:rPr>
              <a:t>	</a:t>
            </a:r>
          </a:p>
          <a:p>
            <a:pPr marL="457200" indent="-457200" algn="ctr" eaLnBrk="0" hangingPunct="0">
              <a:spcBef>
                <a:spcPct val="20000"/>
              </a:spcBef>
            </a:pPr>
            <a:r>
              <a:rPr lang="en-US" sz="2400" b="1" i="1">
                <a:solidFill>
                  <a:srgbClr val="BFBFBF"/>
                </a:solidFill>
                <a:ea typeface="ヒラギノ角ゴ Pro W3" charset="0"/>
                <a:cs typeface="ヒラギノ角ゴ Pro W3" charset="0"/>
              </a:rPr>
              <a:t>(Weak recommendation; moderate quality evidence)</a:t>
            </a:r>
          </a:p>
          <a:p>
            <a:pPr marL="457200" indent="-457200" algn="ctr">
              <a:spcBef>
                <a:spcPct val="20000"/>
              </a:spcBef>
            </a:pPr>
            <a:endParaRPr lang="en-US" sz="2400" b="1">
              <a:solidFill>
                <a:srgbClr val="BFBFBF"/>
              </a:solidFill>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Effectiveness: </a:t>
            </a:r>
            <a:r>
              <a:rPr lang="en-US" i="1">
                <a:latin typeface="Arial" charset="0"/>
                <a:ea typeface="ＭＳ Ｐゴシック" charset="0"/>
                <a:cs typeface="ＭＳ Ｐゴシック" charset="0"/>
              </a:rPr>
              <a:t>Breast Self Exam (BSE)</a:t>
            </a:r>
            <a:endParaRPr lang="en-US">
              <a:latin typeface="Arial" charset="0"/>
              <a:ea typeface="ＭＳ Ｐゴシック" charset="0"/>
              <a:cs typeface="ＭＳ Ｐゴシック" charset="0"/>
            </a:endParaRPr>
          </a:p>
        </p:txBody>
      </p:sp>
      <p:sp>
        <p:nvSpPr>
          <p:cNvPr id="20483"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048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EB9B3A7-83DE-574E-8927-BADE361E4B35}" type="slidenum">
              <a:rPr lang="en-US">
                <a:solidFill>
                  <a:schemeClr val="bg1"/>
                </a:solidFill>
              </a:rPr>
              <a:pPr eaLnBrk="1" hangingPunct="1"/>
              <a:t>17</a:t>
            </a:fld>
            <a:endParaRPr lang="en-US">
              <a:solidFill>
                <a:schemeClr val="bg1"/>
              </a:solidFill>
            </a:endParaRPr>
          </a:p>
        </p:txBody>
      </p:sp>
      <p:graphicFrame>
        <p:nvGraphicFramePr>
          <p:cNvPr id="6" name="Table 5"/>
          <p:cNvGraphicFramePr>
            <a:graphicFrameLocks noGrp="1"/>
          </p:cNvGraphicFramePr>
          <p:nvPr/>
        </p:nvGraphicFramePr>
        <p:xfrm>
          <a:off x="152400" y="1954213"/>
          <a:ext cx="8686800" cy="3530600"/>
        </p:xfrm>
        <a:graphic>
          <a:graphicData uri="http://schemas.openxmlformats.org/drawingml/2006/table">
            <a:tbl>
              <a:tblPr/>
              <a:tblGrid>
                <a:gridCol w="1358900"/>
                <a:gridCol w="1639888"/>
                <a:gridCol w="1935162"/>
                <a:gridCol w="1111250"/>
                <a:gridCol w="1385888"/>
                <a:gridCol w="1255712"/>
              </a:tblGrid>
              <a:tr h="2524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Outcomes</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67566" marR="67566" marT="0" marB="0"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99003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Illustrative Comparative Risks* (95% CI)</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67566" marR="67566" marT="0" marB="0"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990033"/>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Relative Effect</a:t>
                      </a:r>
                      <a:br>
                        <a:rPr kumimoji="0" lang="en-CA" sz="1400" b="1" i="0" u="none" strike="noStrike" cap="none" normalizeH="0" baseline="0">
                          <a:ln>
                            <a:noFill/>
                          </a:ln>
                          <a:solidFill>
                            <a:schemeClr val="bg1"/>
                          </a:solidFill>
                          <a:effectLst/>
                          <a:latin typeface="Arial" charset="0"/>
                          <a:ea typeface="ヒラギノ角ゴ Pro W3" charset="0"/>
                          <a:cs typeface="Times New Roman" charset="0"/>
                        </a:rPr>
                      </a:b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(95% CI)</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990033"/>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No of Participants</a:t>
                      </a:r>
                      <a:br>
                        <a:rPr kumimoji="0" lang="en-CA" sz="1400" b="1" i="0" u="none" strike="noStrike" cap="none" normalizeH="0" baseline="0">
                          <a:ln>
                            <a:noFill/>
                          </a:ln>
                          <a:solidFill>
                            <a:schemeClr val="bg1"/>
                          </a:solidFill>
                          <a:effectLst/>
                          <a:latin typeface="Arial" charset="0"/>
                          <a:ea typeface="ヒラギノ角ゴ Pro W3" charset="0"/>
                          <a:cs typeface="Times New Roman" charset="0"/>
                        </a:rPr>
                      </a:b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(Studies)</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990033"/>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Quality of the Evidence</a:t>
                      </a:r>
                      <a:br>
                        <a:rPr kumimoji="0" lang="en-CA" sz="1400" b="1" i="0" u="none" strike="noStrike" cap="none" normalizeH="0" baseline="0">
                          <a:ln>
                            <a:noFill/>
                          </a:ln>
                          <a:solidFill>
                            <a:schemeClr val="bg1"/>
                          </a:solidFill>
                          <a:effectLst/>
                          <a:latin typeface="Arial" charset="0"/>
                          <a:ea typeface="ヒラギノ角ゴ Pro W3" charset="0"/>
                          <a:cs typeface="Times New Roman" charset="0"/>
                        </a:rPr>
                      </a:b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(GRADE)</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990033"/>
                    </a:solidFill>
                  </a:tcPr>
                </a:tc>
              </a:tr>
              <a:tr h="54133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Assumed Risk</a:t>
                      </a:r>
                      <a:br>
                        <a:rPr kumimoji="0" lang="en-CA" sz="1400" b="1" i="0" u="none" strike="noStrike" cap="none" normalizeH="0" baseline="0">
                          <a:ln>
                            <a:noFill/>
                          </a:ln>
                          <a:solidFill>
                            <a:schemeClr val="bg1"/>
                          </a:solidFill>
                          <a:effectLst/>
                          <a:latin typeface="Arial" charset="0"/>
                          <a:ea typeface="ヒラギノ角ゴ Pro W3" charset="0"/>
                          <a:cs typeface="Times New Roman" charset="0"/>
                        </a:rPr>
                      </a:b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per million</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9384" marR="9384" marT="9384" marB="9384" horzOverflow="overflow">
                    <a:lnL>
                      <a:noFill/>
                    </a:lnL>
                    <a:lnR>
                      <a:noFill/>
                    </a:lnR>
                    <a:lnT>
                      <a:noFill/>
                    </a:lnT>
                    <a:lnB>
                      <a:noFill/>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Corresponding Risk</a:t>
                      </a:r>
                      <a:br>
                        <a:rPr kumimoji="0" lang="en-CA" sz="1400" b="1" i="0" u="none" strike="noStrike" cap="none" normalizeH="0" baseline="0">
                          <a:ln>
                            <a:noFill/>
                          </a:ln>
                          <a:solidFill>
                            <a:schemeClr val="bg1"/>
                          </a:solidFill>
                          <a:effectLst/>
                          <a:latin typeface="Arial" charset="0"/>
                          <a:ea typeface="ヒラギノ角ゴ Pro W3" charset="0"/>
                          <a:cs typeface="Times New Roman" charset="0"/>
                        </a:rPr>
                      </a:br>
                      <a:r>
                        <a:rPr kumimoji="0" lang="en-CA" sz="1400" b="1" i="0" u="none" strike="noStrike" cap="none" normalizeH="0" baseline="0">
                          <a:ln>
                            <a:noFill/>
                          </a:ln>
                          <a:solidFill>
                            <a:schemeClr val="bg1"/>
                          </a:solidFill>
                          <a:effectLst/>
                          <a:latin typeface="Arial" charset="0"/>
                          <a:ea typeface="ヒラギノ角ゴ Pro W3" charset="0"/>
                          <a:cs typeface="Times New Roman" charset="0"/>
                        </a:rPr>
                        <a:t>per million (range)</a:t>
                      </a:r>
                      <a:endParaRPr kumimoji="0" lang="en-US" sz="1400" b="0" i="0" u="none" strike="noStrike" cap="none" normalizeH="0" baseline="0">
                        <a:ln>
                          <a:noFill/>
                        </a:ln>
                        <a:solidFill>
                          <a:schemeClr val="bg1"/>
                        </a:solidFill>
                        <a:effectLst/>
                        <a:latin typeface="Arial" charset="0"/>
                        <a:ea typeface="ヒラギノ角ゴ Pro W3" charset="0"/>
                        <a:cs typeface="Times New Roman" charset="0"/>
                      </a:endParaRPr>
                    </a:p>
                  </a:txBody>
                  <a:tcPr marL="9384" marR="9384" marT="9384" marB="9384" horzOverflow="overflow">
                    <a:lnL>
                      <a:noFill/>
                    </a:lnL>
                    <a:lnR>
                      <a:noFill/>
                    </a:lnR>
                    <a:lnT>
                      <a:noFill/>
                    </a:lnT>
                    <a:lnB>
                      <a:noFill/>
                    </a:lnB>
                    <a:lnTlToBr>
                      <a:noFill/>
                    </a:lnTlToBr>
                    <a:lnBlToTr>
                      <a:noFill/>
                    </a:lnBlToTr>
                    <a:solidFill>
                      <a:srgbClr val="990033"/>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tx1"/>
                          </a:solidFill>
                          <a:effectLst/>
                          <a:latin typeface="Arial" charset="0"/>
                          <a:ea typeface="ヒラギノ角ゴ Pro W3" charset="0"/>
                          <a:cs typeface="Times New Roman" charset="0"/>
                        </a:rPr>
                        <a:t>Control</a:t>
                      </a: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tx1"/>
                          </a:solidFill>
                          <a:effectLst/>
                          <a:latin typeface="Arial" charset="0"/>
                          <a:ea typeface="ヒラギノ角ゴ Pro W3" charset="0"/>
                          <a:cs typeface="Times New Roman" charset="0"/>
                        </a:rPr>
                        <a:t>BSE</a:t>
                      </a: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889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ヒラギノ角ゴ Pro W3" charset="0"/>
                          <a:cs typeface="Times New Roman" charset="0"/>
                        </a:rPr>
                        <a:t>Breast Cancer Mortality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500" b="1" i="0" u="none" strike="noStrike" cap="none" normalizeH="0" baseline="0">
                          <a:ln>
                            <a:noFill/>
                          </a:ln>
                          <a:solidFill>
                            <a:schemeClr val="tx1"/>
                          </a:solidFill>
                          <a:effectLst/>
                          <a:latin typeface="Arial" charset="0"/>
                          <a:ea typeface="ヒラギノ角ゴ Pro W3" charset="0"/>
                          <a:cs typeface="Times New Roman" charset="0"/>
                        </a:rPr>
                        <a:t/>
                      </a:r>
                      <a:br>
                        <a:rPr kumimoji="0" lang="en-CA" sz="500" b="1" i="0" u="none" strike="noStrike" cap="none" normalizeH="0" baseline="0">
                          <a:ln>
                            <a:noFill/>
                          </a:ln>
                          <a:solidFill>
                            <a:schemeClr val="tx1"/>
                          </a:solidFill>
                          <a:effectLst/>
                          <a:latin typeface="Arial" charset="0"/>
                          <a:ea typeface="ヒラギノ角ゴ Pro W3" charset="0"/>
                          <a:cs typeface="Times New Roman" charset="0"/>
                        </a:rPr>
                      </a:br>
                      <a:r>
                        <a:rPr kumimoji="0" lang="en-CA" sz="1200" b="1" i="0" u="none" strike="noStrike" cap="none" normalizeH="0" baseline="0">
                          <a:ln>
                            <a:noFill/>
                          </a:ln>
                          <a:solidFill>
                            <a:schemeClr val="tx1"/>
                          </a:solidFill>
                          <a:effectLst/>
                          <a:latin typeface="Arial" charset="0"/>
                          <a:ea typeface="ヒラギノ角ゴ Pro W3" charset="0"/>
                          <a:cs typeface="Times New Roman" charset="0"/>
                        </a:rPr>
                        <a:t>Follow-up: mean 5 years</a:t>
                      </a:r>
                      <a:endParaRPr kumimoji="0" lang="en-US" sz="1200" b="1"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1,540 </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1,509 (1,278 to 1,771)</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RR 0.98</a:t>
                      </a:r>
                      <a:br>
                        <a:rPr kumimoji="0" lang="en-CA" sz="1200" b="0" i="0" u="none" strike="noStrike" cap="none" normalizeH="0" baseline="0">
                          <a:ln>
                            <a:noFill/>
                          </a:ln>
                          <a:solidFill>
                            <a:schemeClr val="tx1"/>
                          </a:solidFill>
                          <a:effectLst/>
                          <a:latin typeface="Arial" charset="0"/>
                          <a:ea typeface="ヒラギノ角ゴ Pro W3" charset="0"/>
                          <a:cs typeface="Times New Roman" charset="0"/>
                        </a:rPr>
                      </a:b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(0.83 to 1.15)</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387,359</a:t>
                      </a:r>
                      <a:br>
                        <a:rPr kumimoji="0" lang="en-CA" sz="1200" b="0" i="0" u="none" strike="noStrike" cap="none" normalizeH="0" baseline="0">
                          <a:ln>
                            <a:noFill/>
                          </a:ln>
                          <a:solidFill>
                            <a:schemeClr val="tx1"/>
                          </a:solidFill>
                          <a:effectLst/>
                          <a:latin typeface="Arial" charset="0"/>
                          <a:ea typeface="ヒラギノ角ゴ Pro W3" charset="0"/>
                          <a:cs typeface="Times New Roman" charset="0"/>
                        </a:rPr>
                      </a:b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(2 studies)</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a:ln>
                          <a:noFill/>
                        </a:ln>
                        <a:solidFill>
                          <a:schemeClr val="tx1"/>
                        </a:solidFill>
                        <a:effectLst/>
                        <a:latin typeface="Arial" charset="0"/>
                        <a:ea typeface="ヒラギノ角ゴ Pro W3"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Moderate</a:t>
                      </a:r>
                      <a:r>
                        <a:rPr kumimoji="0" lang="en-CA" sz="1200" b="0" i="0" u="none" strike="noStrike" cap="none" normalizeH="0" baseline="30000">
                          <a:ln>
                            <a:noFill/>
                          </a:ln>
                          <a:solidFill>
                            <a:schemeClr val="tx1"/>
                          </a:solidFill>
                          <a:effectLst/>
                          <a:latin typeface="Arial" charset="0"/>
                          <a:ea typeface="ヒラギノ角ゴ Pro W3" charset="0"/>
                          <a:cs typeface="Times New Roman" charset="0"/>
                        </a:rPr>
                        <a:t>1,2,3</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52475">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*The basis for the assumed risk (e.g. the median control group risk across studies) is provided in footnotes. The corresponding risk (and its 95% confidence interval) is based on the assumed risk in the comparison group and the relative effect of the intervention (and its 95% CI).</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2313">
                <a:tc gridSpan="6">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CA" sz="1200" b="0" i="0" u="none" strike="noStrike" cap="none" normalizeH="0" baseline="30000">
                          <a:ln>
                            <a:noFill/>
                          </a:ln>
                          <a:solidFill>
                            <a:schemeClr val="tx1"/>
                          </a:solidFill>
                          <a:effectLst/>
                          <a:latin typeface="Arial" charset="0"/>
                          <a:ea typeface="ヒラギノ角ゴ Pro W3" charset="0"/>
                          <a:cs typeface="Times New Roman" charset="0"/>
                        </a:rPr>
                        <a:t>1</a:t>
                      </a: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 blinding and concealment were not clear</a:t>
                      </a:r>
                      <a:br>
                        <a:rPr kumimoji="0" lang="en-CA" sz="1200" b="0" i="0" u="none" strike="noStrike" cap="none" normalizeH="0" baseline="0">
                          <a:ln>
                            <a:noFill/>
                          </a:ln>
                          <a:solidFill>
                            <a:schemeClr val="tx1"/>
                          </a:solidFill>
                          <a:effectLst/>
                          <a:latin typeface="Arial" charset="0"/>
                          <a:ea typeface="ヒラギノ角ゴ Pro W3" charset="0"/>
                          <a:cs typeface="Times New Roman" charset="0"/>
                        </a:rPr>
                      </a:br>
                      <a:r>
                        <a:rPr kumimoji="0" lang="en-CA" sz="1200" b="0" i="0" u="none" strike="noStrike" cap="none" normalizeH="0" baseline="30000">
                          <a:ln>
                            <a:noFill/>
                          </a:ln>
                          <a:solidFill>
                            <a:schemeClr val="tx1"/>
                          </a:solidFill>
                          <a:effectLst/>
                          <a:latin typeface="Arial" charset="0"/>
                          <a:ea typeface="ヒラギノ角ゴ Pro W3" charset="0"/>
                          <a:cs typeface="Times New Roman" charset="0"/>
                        </a:rPr>
                        <a:t>2</a:t>
                      </a: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 no heterogeneity exists. P-value for testing heterogeneity is 0.561 and </a:t>
                      </a:r>
                      <a:r>
                        <a:rPr kumimoji="0" lang="en-CA" sz="1200" b="0" i="1" u="none" strike="noStrike" cap="none" normalizeH="0" baseline="0">
                          <a:ln>
                            <a:noFill/>
                          </a:ln>
                          <a:solidFill>
                            <a:srgbClr val="000000"/>
                          </a:solidFill>
                          <a:effectLst/>
                          <a:latin typeface="Arial" charset="0"/>
                          <a:ea typeface="ヒラギノ角ゴ Pro W3" charset="0"/>
                          <a:cs typeface="Times New Roman" charset="0"/>
                        </a:rPr>
                        <a:t>I</a:t>
                      </a:r>
                      <a:r>
                        <a:rPr kumimoji="0" lang="en-CA" sz="1200" b="0" i="0" u="none" strike="noStrike" cap="none" normalizeH="0" baseline="30000">
                          <a:ln>
                            <a:noFill/>
                          </a:ln>
                          <a:solidFill>
                            <a:srgbClr val="000000"/>
                          </a:solidFill>
                          <a:effectLst/>
                          <a:latin typeface="Arial" charset="0"/>
                          <a:ea typeface="ヒラギノ角ゴ Pro W3" charset="0"/>
                          <a:cs typeface="Times New Roman" charset="0"/>
                        </a:rPr>
                        <a:t>2</a:t>
                      </a:r>
                      <a:r>
                        <a:rPr kumimoji="0" lang="en-CA" sz="1200" b="0" i="1" u="none" strike="noStrike" cap="none" normalizeH="0" baseline="0">
                          <a:ln>
                            <a:noFill/>
                          </a:ln>
                          <a:solidFill>
                            <a:srgbClr val="000000"/>
                          </a:solidFill>
                          <a:effectLst/>
                          <a:latin typeface="Arial" charset="0"/>
                          <a:ea typeface="ヒラギノ角ゴ Pro W3" charset="0"/>
                          <a:cs typeface="Times New Roman" charset="0"/>
                        </a:rPr>
                        <a:t>=</a:t>
                      </a: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0%.</a:t>
                      </a:r>
                      <a:br>
                        <a:rPr kumimoji="0" lang="en-CA" sz="1200" b="0" i="0" u="none" strike="noStrike" cap="none" normalizeH="0" baseline="0">
                          <a:ln>
                            <a:noFill/>
                          </a:ln>
                          <a:solidFill>
                            <a:schemeClr val="tx1"/>
                          </a:solidFill>
                          <a:effectLst/>
                          <a:latin typeface="Arial" charset="0"/>
                          <a:ea typeface="ヒラギノ角ゴ Pro W3" charset="0"/>
                          <a:cs typeface="Times New Roman" charset="0"/>
                        </a:rPr>
                      </a:br>
                      <a:r>
                        <a:rPr kumimoji="0" lang="en-CA" sz="1200" b="0" i="0" u="none" strike="noStrike" cap="none" normalizeH="0" baseline="30000">
                          <a:ln>
                            <a:noFill/>
                          </a:ln>
                          <a:solidFill>
                            <a:schemeClr val="tx1"/>
                          </a:solidFill>
                          <a:effectLst/>
                          <a:latin typeface="Arial" charset="0"/>
                          <a:ea typeface="ヒラギノ角ゴ Pro W3" charset="0"/>
                          <a:cs typeface="Times New Roman" charset="0"/>
                        </a:rPr>
                        <a:t>3</a:t>
                      </a:r>
                      <a:r>
                        <a:rPr kumimoji="0" lang="en-CA" sz="1200" b="0" i="0" u="none" strike="noStrike" cap="none" normalizeH="0" baseline="0">
                          <a:ln>
                            <a:noFill/>
                          </a:ln>
                          <a:solidFill>
                            <a:schemeClr val="tx1"/>
                          </a:solidFill>
                          <a:effectLst/>
                          <a:latin typeface="Arial" charset="0"/>
                          <a:ea typeface="ヒラギノ角ゴ Pro W3" charset="0"/>
                          <a:cs typeface="Times New Roman" charset="0"/>
                        </a:rPr>
                        <a:t> the question addressed is the same for the evidence regarding the population, comparator and outcome. </a:t>
                      </a:r>
                      <a:endParaRPr kumimoji="0" lang="en-US" sz="1200" b="0" i="0" u="none" strike="noStrike" cap="none" normalizeH="0" baseline="0">
                        <a:ln>
                          <a:noFill/>
                        </a:ln>
                        <a:solidFill>
                          <a:schemeClr val="tx1"/>
                        </a:solidFill>
                        <a:effectLst/>
                        <a:latin typeface="Arial" charset="0"/>
                        <a:ea typeface="ヒラギノ角ゴ Pro W3" charset="0"/>
                        <a:cs typeface="Times New Roman" charset="0"/>
                      </a:endParaRPr>
                    </a:p>
                  </a:txBody>
                  <a:tcPr marL="9384" marR="9384" marT="9384" marB="9384" anchor="ctr" horzOverflow="overflow">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atin typeface="Arial" charset="0"/>
                <a:ea typeface="ＭＳ Ｐゴシック" charset="0"/>
                <a:cs typeface="ＭＳ Ｐゴシック" charset="0"/>
              </a:rPr>
              <a:t>Harm: </a:t>
            </a:r>
            <a:r>
              <a:rPr lang="en-US" i="1">
                <a:latin typeface="Arial" charset="0"/>
                <a:ea typeface="ＭＳ Ｐゴシック" charset="0"/>
                <a:cs typeface="ＭＳ Ｐゴシック" charset="0"/>
              </a:rPr>
              <a:t>Breast Self Exam (BSE)</a:t>
            </a:r>
            <a:endParaRPr lang="en-US">
              <a:latin typeface="Arial" charset="0"/>
              <a:ea typeface="ＭＳ Ｐゴシック" charset="0"/>
              <a:cs typeface="ＭＳ Ｐゴシック" charset="0"/>
            </a:endParaRPr>
          </a:p>
        </p:txBody>
      </p:sp>
      <p:sp>
        <p:nvSpPr>
          <p:cNvPr id="21507" name="Content Placeholder 2"/>
          <p:cNvSpPr>
            <a:spLocks noGrp="1"/>
          </p:cNvSpPr>
          <p:nvPr>
            <p:ph idx="1"/>
          </p:nvPr>
        </p:nvSpPr>
        <p:spPr/>
        <p:txBody>
          <a:bodyPr/>
          <a:lstStyle/>
          <a:p>
            <a:pPr eaLnBrk="1" hangingPunct="1"/>
            <a:r>
              <a:rPr lang="en-US">
                <a:latin typeface="Arial" charset="0"/>
                <a:ea typeface="ＭＳ Ｐゴシック" charset="0"/>
                <a:cs typeface="ＭＳ Ｐゴシック" charset="0"/>
              </a:rPr>
              <a:t>Two moderate quality RCTs show that BSE increases the incidence of having a breast biopsy that shows no evidence of cancer.</a:t>
            </a:r>
          </a:p>
          <a:p>
            <a:pPr eaLnBrk="1" hangingPunct="1">
              <a:buFont typeface="Arial" charset="0"/>
              <a:buNone/>
            </a:pPr>
            <a:endParaRPr lang="en-US" sz="1400">
              <a:latin typeface="Arial" charset="0"/>
              <a:ea typeface="ＭＳ Ｐゴシック" charset="0"/>
              <a:cs typeface="ＭＳ Ｐゴシック" charset="0"/>
            </a:endParaRPr>
          </a:p>
          <a:p>
            <a:pPr eaLnBrk="1" hangingPunct="1">
              <a:buFont typeface="Arial" charset="0"/>
              <a:buNone/>
            </a:pPr>
            <a:r>
              <a:rPr lang="en-US">
                <a:latin typeface="Arial" charset="0"/>
                <a:ea typeface="ＭＳ Ｐゴシック" charset="0"/>
                <a:cs typeface="ＭＳ Ｐゴシック" charset="0"/>
              </a:rPr>
              <a:t>		</a:t>
            </a:r>
            <a:r>
              <a:rPr lang="en-US" sz="2000">
                <a:latin typeface="Arial" charset="0"/>
                <a:ea typeface="ＭＳ Ｐゴシック" charset="0"/>
                <a:cs typeface="ＭＳ Ｐゴシック" charset="0"/>
              </a:rPr>
              <a:t>Russia trial:		</a:t>
            </a:r>
            <a:r>
              <a:rPr lang="en-US" sz="2000">
                <a:solidFill>
                  <a:srgbClr val="990033"/>
                </a:solidFill>
                <a:latin typeface="Arial" charset="0"/>
                <a:ea typeface="ＭＳ Ｐゴシック" charset="0"/>
                <a:cs typeface="ＭＳ Ｐゴシック" charset="0"/>
              </a:rPr>
              <a:t>RR 2.05</a:t>
            </a:r>
          </a:p>
          <a:p>
            <a:pPr eaLnBrk="1" hangingPunct="1">
              <a:buFont typeface="Arial" charset="0"/>
              <a:buNone/>
            </a:pPr>
            <a:r>
              <a:rPr lang="en-US" sz="2000">
                <a:solidFill>
                  <a:srgbClr val="990033"/>
                </a:solidFill>
                <a:latin typeface="Arial" charset="0"/>
                <a:ea typeface="ＭＳ Ｐゴシック" charset="0"/>
                <a:cs typeface="ＭＳ Ｐゴシック" charset="0"/>
              </a:rPr>
              <a:t>					</a:t>
            </a:r>
            <a:r>
              <a:rPr lang="en-US" sz="2000">
                <a:latin typeface="Arial" charset="0"/>
                <a:ea typeface="ＭＳ Ｐゴシック" charset="0"/>
                <a:cs typeface="ＭＳ Ｐゴシック" charset="0"/>
              </a:rPr>
              <a:t>95% Cl 1.80 – 2.33</a:t>
            </a:r>
          </a:p>
          <a:p>
            <a:pPr eaLnBrk="1" hangingPunct="1">
              <a:buFont typeface="Arial" charset="0"/>
              <a:buNone/>
            </a:pPr>
            <a:r>
              <a:rPr lang="en-US" sz="2000">
                <a:latin typeface="Arial" charset="0"/>
                <a:ea typeface="ＭＳ Ｐゴシック" charset="0"/>
                <a:cs typeface="ＭＳ Ｐゴシック" charset="0"/>
              </a:rPr>
              <a:t>		Shanghai trial:		</a:t>
            </a:r>
            <a:r>
              <a:rPr lang="en-US" sz="2000">
                <a:solidFill>
                  <a:srgbClr val="990033"/>
                </a:solidFill>
                <a:latin typeface="Arial" charset="0"/>
                <a:ea typeface="ＭＳ Ｐゴシック" charset="0"/>
                <a:cs typeface="ＭＳ Ｐゴシック" charset="0"/>
              </a:rPr>
              <a:t>RR 1.57</a:t>
            </a:r>
            <a:endParaRPr lang="en-US" sz="2000">
              <a:latin typeface="Arial" charset="0"/>
              <a:ea typeface="ＭＳ Ｐゴシック" charset="0"/>
              <a:cs typeface="ＭＳ Ｐゴシック" charset="0"/>
            </a:endParaRPr>
          </a:p>
          <a:p>
            <a:pPr eaLnBrk="1" hangingPunct="1">
              <a:buFont typeface="Arial" charset="0"/>
              <a:buNone/>
            </a:pPr>
            <a:r>
              <a:rPr lang="en-US" sz="2000">
                <a:latin typeface="Arial" charset="0"/>
                <a:ea typeface="ＭＳ Ｐゴシック" charset="0"/>
                <a:cs typeface="ＭＳ Ｐゴシック" charset="0"/>
              </a:rPr>
              <a:t>					95% Cl 1.48 – 1.68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en-US" i="1">
                <a:latin typeface="Arial" charset="0"/>
                <a:ea typeface="ＭＳ Ｐゴシック" charset="0"/>
                <a:cs typeface="ＭＳ Ｐゴシック" charset="0"/>
              </a:rPr>
              <a:t>Magnetic Resonance Imaging </a:t>
            </a:r>
            <a:r>
              <a:rPr lang="en-US">
                <a:latin typeface="Arial" charset="0"/>
                <a:ea typeface="ＭＳ Ｐゴシック" charset="0"/>
                <a:cs typeface="ＭＳ Ｐゴシック" charset="0"/>
              </a:rPr>
              <a:t>(MRI)</a:t>
            </a:r>
          </a:p>
        </p:txBody>
      </p:sp>
      <p:sp>
        <p:nvSpPr>
          <p:cNvPr id="21507"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253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E71585B-2A69-F44D-A0AE-87F9B7C9223B}" type="slidenum">
              <a:rPr lang="en-US">
                <a:solidFill>
                  <a:schemeClr val="bg1"/>
                </a:solidFill>
              </a:rPr>
              <a:pPr eaLnBrk="1" hangingPunct="1"/>
              <a:t>19</a:t>
            </a:fld>
            <a:endParaRPr lang="en-US">
              <a:solidFill>
                <a:schemeClr val="bg1"/>
              </a:solidFill>
            </a:endParaRPr>
          </a:p>
        </p:txBody>
      </p:sp>
      <p:sp>
        <p:nvSpPr>
          <p:cNvPr id="22533" name="Rounded Rectangle 5"/>
          <p:cNvSpPr>
            <a:spLocks noChangeArrowheads="1"/>
          </p:cNvSpPr>
          <p:nvPr/>
        </p:nvSpPr>
        <p:spPr bwMode="auto">
          <a:xfrm>
            <a:off x="533400" y="2590800"/>
            <a:ext cx="8001000" cy="19050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a:solidFill>
                <a:schemeClr val="bg1"/>
              </a:solidFill>
            </a:endParaRPr>
          </a:p>
          <a:p>
            <a:pPr marL="457200" indent="-457200" algn="ctr"/>
            <a:r>
              <a:rPr lang="en-US" sz="2400" b="1">
                <a:solidFill>
                  <a:schemeClr val="bg1"/>
                </a:solidFill>
              </a:rPr>
              <a:t>We recommend </a:t>
            </a:r>
            <a:r>
              <a:rPr lang="en-US" sz="2400" b="1" u="sng">
                <a:solidFill>
                  <a:schemeClr val="bg1"/>
                </a:solidFill>
              </a:rPr>
              <a:t>not routinely screening</a:t>
            </a:r>
            <a:r>
              <a:rPr lang="en-US" sz="2400" b="1">
                <a:solidFill>
                  <a:schemeClr val="bg1"/>
                </a:solidFill>
              </a:rPr>
              <a:t> with MRI</a:t>
            </a:r>
          </a:p>
          <a:p>
            <a:pPr marL="457200" indent="-457200" algn="ctr"/>
            <a:r>
              <a:rPr lang="en-US" sz="2400" b="1">
                <a:solidFill>
                  <a:schemeClr val="bg1"/>
                </a:solidFill>
              </a:rPr>
              <a:t>	</a:t>
            </a:r>
          </a:p>
          <a:p>
            <a:pPr marL="457200" indent="-457200" algn="ctr"/>
            <a:r>
              <a:rPr lang="en-US" sz="2400" b="1" i="1">
                <a:solidFill>
                  <a:srgbClr val="D9D9D9"/>
                </a:solidFill>
              </a:rPr>
              <a:t>(Weak recommendation; no evidence)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Overview</a:t>
            </a:r>
          </a:p>
        </p:txBody>
      </p:sp>
      <p:sp>
        <p:nvSpPr>
          <p:cNvPr id="5123" name="Content Placeholder 2"/>
          <p:cNvSpPr>
            <a:spLocks noGrp="1"/>
          </p:cNvSpPr>
          <p:nvPr>
            <p:ph idx="1"/>
          </p:nvPr>
        </p:nvSpPr>
        <p:spPr/>
        <p:txBody>
          <a:bodyPr/>
          <a:lstStyle/>
          <a:p>
            <a:pPr eaLnBrk="1" hangingPunct="1">
              <a:lnSpc>
                <a:spcPct val="140000"/>
              </a:lnSpc>
            </a:pPr>
            <a:r>
              <a:rPr lang="en-US">
                <a:latin typeface="Arial" charset="0"/>
                <a:ea typeface="ＭＳ Ｐゴシック" charset="0"/>
                <a:cs typeface="ＭＳ Ｐゴシック" charset="0"/>
              </a:rPr>
              <a:t>CTFPHC Background</a:t>
            </a:r>
          </a:p>
          <a:p>
            <a:pPr eaLnBrk="1" hangingPunct="1">
              <a:lnSpc>
                <a:spcPct val="140000"/>
              </a:lnSpc>
            </a:pPr>
            <a:r>
              <a:rPr lang="en-US">
                <a:latin typeface="Arial" charset="0"/>
                <a:ea typeface="ＭＳ Ｐゴシック" charset="0"/>
                <a:cs typeface="ＭＳ Ｐゴシック" charset="0"/>
              </a:rPr>
              <a:t>Breast Cancer: Overview</a:t>
            </a:r>
          </a:p>
          <a:p>
            <a:pPr eaLnBrk="1" hangingPunct="1">
              <a:lnSpc>
                <a:spcPct val="140000"/>
              </a:lnSpc>
            </a:pPr>
            <a:r>
              <a:rPr lang="en-US">
                <a:latin typeface="Arial" charset="0"/>
                <a:ea typeface="ＭＳ Ｐゴシック" charset="0"/>
                <a:cs typeface="ＭＳ Ｐゴシック" charset="0"/>
              </a:rPr>
              <a:t>Scientific Methods</a:t>
            </a:r>
          </a:p>
          <a:p>
            <a:pPr eaLnBrk="1" hangingPunct="1">
              <a:lnSpc>
                <a:spcPct val="140000"/>
              </a:lnSpc>
            </a:pPr>
            <a:r>
              <a:rPr lang="en-US">
                <a:latin typeface="Arial" charset="0"/>
                <a:ea typeface="ＭＳ Ｐゴシック" charset="0"/>
                <a:cs typeface="ＭＳ Ｐゴシック" charset="0"/>
              </a:rPr>
              <a:t>Breast Cancer </a:t>
            </a:r>
            <a:r>
              <a:rPr lang="en-US">
                <a:latin typeface="Arial" charset="0"/>
                <a:ea typeface="ＭＳ Ｐゴシック" charset="0"/>
                <a:cs typeface="Arial" charset="0"/>
              </a:rPr>
              <a:t>Screening Recommendations</a:t>
            </a:r>
          </a:p>
          <a:p>
            <a:pPr eaLnBrk="1" hangingPunct="1">
              <a:lnSpc>
                <a:spcPct val="140000"/>
              </a:lnSpc>
            </a:pPr>
            <a:r>
              <a:rPr lang="en-US">
                <a:latin typeface="Arial" charset="0"/>
                <a:ea typeface="ＭＳ Ｐゴシック" charset="0"/>
                <a:cs typeface="ＭＳ Ｐゴシック" charset="0"/>
              </a:rPr>
              <a:t>Details of Recommendations</a:t>
            </a:r>
          </a:p>
          <a:p>
            <a:pPr eaLnBrk="1" hangingPunct="1">
              <a:lnSpc>
                <a:spcPct val="140000"/>
              </a:lnSpc>
            </a:pPr>
            <a:r>
              <a:rPr lang="en-US">
                <a:latin typeface="Arial" charset="0"/>
                <a:ea typeface="ＭＳ Ｐゴシック" charset="0"/>
                <a:cs typeface="ＭＳ Ｐゴシック" charset="0"/>
              </a:rPr>
              <a:t>Questions &amp; Answers</a:t>
            </a:r>
          </a:p>
        </p:txBody>
      </p:sp>
      <p:sp>
        <p:nvSpPr>
          <p:cNvPr id="5124"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512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98CBAB8-9B1E-9B4A-9CE3-23D9879BB98B}" type="slidenum">
              <a:rPr lang="en-US">
                <a:solidFill>
                  <a:schemeClr val="bg1"/>
                </a:solidFill>
              </a:rPr>
              <a:pPr eaLnBrk="1" hangingPunct="1"/>
              <a:t>2</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ctrTitle"/>
          </p:nvPr>
        </p:nvSpPr>
        <p:spPr>
          <a:xfrm>
            <a:off x="685800" y="2133600"/>
            <a:ext cx="7772400" cy="2590800"/>
          </a:xfrm>
        </p:spPr>
        <p:txBody>
          <a:bodyPr/>
          <a:lstStyle/>
          <a:p>
            <a:r>
              <a:rPr lang="en-US" sz="4000">
                <a:latin typeface="Arial" charset="0"/>
                <a:ea typeface="ＭＳ Ｐゴシック" charset="0"/>
                <a:cs typeface="Arial" charset="0"/>
              </a:rPr>
              <a:t>BREAST CANCER SCREENING RECOMMENDATIONS:</a:t>
            </a:r>
            <a:br>
              <a:rPr lang="en-US" sz="4000">
                <a:latin typeface="Arial" charset="0"/>
                <a:ea typeface="ＭＳ Ｐゴシック" charset="0"/>
                <a:cs typeface="Arial" charset="0"/>
              </a:rPr>
            </a:br>
            <a:r>
              <a:rPr lang="en-US" sz="4000">
                <a:latin typeface="Arial" charset="0"/>
                <a:ea typeface="ＭＳ Ｐゴシック" charset="0"/>
                <a:cs typeface="Arial" charset="0"/>
              </a:rPr>
              <a:t>MAMMOGRAPHY</a:t>
            </a:r>
            <a:endParaRPr lang="en-US" sz="4000">
              <a:solidFill>
                <a:srgbClr val="90214A"/>
              </a:solidFill>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Recommendation Criteria</a:t>
            </a:r>
            <a:endParaRPr lang="en-US">
              <a:latin typeface="Arial" charset="0"/>
              <a:ea typeface="ＭＳ Ｐゴシック" charset="0"/>
              <a:cs typeface="ＭＳ Ｐゴシック" charset="0"/>
            </a:endParaRPr>
          </a:p>
        </p:txBody>
      </p:sp>
      <p:sp>
        <p:nvSpPr>
          <p:cNvPr id="24579" name="Content Placeholder 2"/>
          <p:cNvSpPr>
            <a:spLocks noGrp="1"/>
          </p:cNvSpPr>
          <p:nvPr>
            <p:ph idx="1"/>
          </p:nvPr>
        </p:nvSpPr>
        <p:spPr/>
        <p:txBody>
          <a:bodyPr/>
          <a:lstStyle/>
          <a:p>
            <a:pPr eaLnBrk="1" hangingPunct="1"/>
            <a:r>
              <a:rPr lang="en-US">
                <a:latin typeface="Arial" charset="0"/>
                <a:ea typeface="ＭＳ Ｐゴシック" charset="0"/>
                <a:cs typeface="ＭＳ Ｐゴシック" charset="0"/>
              </a:rPr>
              <a:t>Apply only to </a:t>
            </a:r>
            <a:r>
              <a:rPr lang="en-US" b="1">
                <a:latin typeface="Arial" charset="0"/>
                <a:ea typeface="ＭＳ Ｐゴシック" charset="0"/>
                <a:cs typeface="ＭＳ Ｐゴシック" charset="0"/>
              </a:rPr>
              <a:t>women aged 40 – 74</a:t>
            </a:r>
          </a:p>
          <a:p>
            <a:pPr eaLnBrk="1" hangingPunct="1"/>
            <a:r>
              <a:rPr lang="en-US" b="1">
                <a:latin typeface="Arial" charset="0"/>
                <a:ea typeface="ＭＳ Ｐゴシック" charset="0"/>
                <a:cs typeface="ＭＳ Ｐゴシック" charset="0"/>
              </a:rPr>
              <a:t>Do not apply </a:t>
            </a:r>
            <a:r>
              <a:rPr lang="en-US">
                <a:latin typeface="Arial" charset="0"/>
                <a:ea typeface="ＭＳ Ｐゴシック" charset="0"/>
                <a:cs typeface="ＭＳ Ｐゴシック" charset="0"/>
              </a:rPr>
              <a:t>to</a:t>
            </a:r>
            <a:r>
              <a:rPr lang="en-US" b="1">
                <a:latin typeface="Arial" charset="0"/>
                <a:ea typeface="ＭＳ Ｐゴシック" charset="0"/>
                <a:cs typeface="ＭＳ Ｐゴシック" charset="0"/>
              </a:rPr>
              <a:t> </a:t>
            </a:r>
            <a:r>
              <a:rPr lang="en-US">
                <a:latin typeface="Arial" charset="0"/>
                <a:ea typeface="ＭＳ Ｐゴシック" charset="0"/>
                <a:cs typeface="ＭＳ Ｐゴシック" charset="0"/>
              </a:rPr>
              <a:t>women at higher risk of breast cancer</a:t>
            </a:r>
          </a:p>
          <a:p>
            <a:pPr lvl="2" eaLnBrk="1" hangingPunct="1">
              <a:buFont typeface="Courier New" charset="0"/>
              <a:buChar char="o"/>
            </a:pPr>
            <a:r>
              <a:rPr lang="en-US" sz="2000">
                <a:latin typeface="Arial" charset="0"/>
                <a:ea typeface="ＭＳ Ｐゴシック" charset="0"/>
              </a:rPr>
              <a:t>Personal history, or history in first degree relative </a:t>
            </a:r>
          </a:p>
          <a:p>
            <a:pPr lvl="2" eaLnBrk="1" hangingPunct="1">
              <a:buFont typeface="Courier New" charset="0"/>
              <a:buChar char="o"/>
            </a:pPr>
            <a:r>
              <a:rPr lang="en-US" sz="2000">
                <a:latin typeface="Arial" charset="0"/>
                <a:ea typeface="ＭＳ Ｐゴシック" charset="0"/>
              </a:rPr>
              <a:t>Known BRCA1/BRCA2 mutation</a:t>
            </a:r>
          </a:p>
          <a:p>
            <a:pPr lvl="2" eaLnBrk="1" hangingPunct="1">
              <a:buFont typeface="Courier New" charset="0"/>
              <a:buChar char="o"/>
            </a:pPr>
            <a:r>
              <a:rPr lang="en-US" sz="2000">
                <a:latin typeface="Arial" charset="0"/>
                <a:ea typeface="ＭＳ Ｐゴシック" charset="0"/>
              </a:rPr>
              <a:t>Prior chest wall radiation</a:t>
            </a:r>
            <a:r>
              <a:rPr lang="en-US" sz="2200">
                <a:latin typeface="Arial" charset="0"/>
                <a:ea typeface="ＭＳ Ｐゴシック" charset="0"/>
              </a:rPr>
              <a:t> </a:t>
            </a:r>
          </a:p>
          <a:p>
            <a:pPr eaLnBrk="1" hangingPunct="1"/>
            <a:r>
              <a:rPr lang="en-US" b="1">
                <a:latin typeface="Arial" charset="0"/>
                <a:ea typeface="ＭＳ Ｐゴシック" charset="0"/>
                <a:cs typeface="ＭＳ Ｐゴシック" charset="0"/>
              </a:rPr>
              <a:t>No</a:t>
            </a:r>
            <a:r>
              <a:rPr lang="en-US">
                <a:latin typeface="Arial" charset="0"/>
                <a:ea typeface="ＭＳ Ｐゴシック" charset="0"/>
                <a:cs typeface="ＭＳ Ｐゴシック" charset="0"/>
              </a:rPr>
              <a:t> recommendations for women aged 75 and older due to lack of data</a:t>
            </a:r>
          </a:p>
        </p:txBody>
      </p:sp>
      <p:sp>
        <p:nvSpPr>
          <p:cNvPr id="23556"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458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6808C7D-9546-444D-AF69-6FE3843D32CA}" type="slidenum">
              <a:rPr lang="en-US">
                <a:solidFill>
                  <a:schemeClr val="bg1"/>
                </a:solidFill>
              </a:rPr>
              <a:pPr eaLnBrk="1" hangingPunct="1"/>
              <a:t>21</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fr-CA" i="1">
                <a:latin typeface="Arial" charset="0"/>
                <a:ea typeface="ＭＳ Ｐゴシック" charset="0"/>
                <a:cs typeface="ＭＳ Ｐゴシック" charset="0"/>
              </a:rPr>
              <a:t>Mammography (40-49 years)</a:t>
            </a:r>
            <a:endParaRPr lang="en-US">
              <a:latin typeface="Arial" charset="0"/>
              <a:ea typeface="ＭＳ Ｐゴシック" charset="0"/>
              <a:cs typeface="ＭＳ Ｐゴシック" charset="0"/>
            </a:endParaRPr>
          </a:p>
        </p:txBody>
      </p:sp>
      <p:sp>
        <p:nvSpPr>
          <p:cNvPr id="24579"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560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8E1D214-57CA-1746-B2C1-EF20BFF969B6}" type="slidenum">
              <a:rPr lang="en-US">
                <a:solidFill>
                  <a:schemeClr val="bg1"/>
                </a:solidFill>
              </a:rPr>
              <a:pPr eaLnBrk="1" hangingPunct="1"/>
              <a:t>22</a:t>
            </a:fld>
            <a:endParaRPr lang="en-US">
              <a:solidFill>
                <a:schemeClr val="bg1"/>
              </a:solidFill>
            </a:endParaRPr>
          </a:p>
        </p:txBody>
      </p:sp>
      <p:sp>
        <p:nvSpPr>
          <p:cNvPr id="25605" name="Rounded Rectangle 5"/>
          <p:cNvSpPr>
            <a:spLocks noChangeArrowheads="1"/>
          </p:cNvSpPr>
          <p:nvPr/>
        </p:nvSpPr>
        <p:spPr bwMode="auto">
          <a:xfrm>
            <a:off x="533400" y="2590800"/>
            <a:ext cx="8001000" cy="22860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b="1">
              <a:solidFill>
                <a:schemeClr val="bg1"/>
              </a:solidFill>
            </a:endParaRPr>
          </a:p>
          <a:p>
            <a:pPr marL="457200" indent="-457200" algn="ctr"/>
            <a:r>
              <a:rPr lang="en-US" sz="2400" b="1">
                <a:solidFill>
                  <a:schemeClr val="bg1"/>
                </a:solidFill>
              </a:rPr>
              <a:t>For women aged 40 – 49 years we recommend </a:t>
            </a:r>
            <a:r>
              <a:rPr lang="en-US" sz="2400" b="1" u="sng">
                <a:solidFill>
                  <a:schemeClr val="bg1"/>
                </a:solidFill>
              </a:rPr>
              <a:t>not routinely screening</a:t>
            </a:r>
            <a:r>
              <a:rPr lang="en-US" sz="2400" b="1">
                <a:solidFill>
                  <a:schemeClr val="bg1"/>
                </a:solidFill>
              </a:rPr>
              <a:t> with mammography </a:t>
            </a:r>
          </a:p>
          <a:p>
            <a:pPr marL="457200" indent="-457200" algn="ctr"/>
            <a:endParaRPr lang="en-US" sz="2400" b="1">
              <a:solidFill>
                <a:schemeClr val="bg1"/>
              </a:solidFill>
            </a:endParaRPr>
          </a:p>
          <a:p>
            <a:pPr marL="457200" indent="-457200" algn="ctr"/>
            <a:r>
              <a:rPr lang="en-US" sz="2400" b="1" i="1">
                <a:solidFill>
                  <a:srgbClr val="D9D9D9"/>
                </a:solidFill>
              </a:rPr>
              <a:t>(Weak recommendation; moderate quality evidence)</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Findings and Implications: 40-49 years</a:t>
            </a:r>
            <a:endParaRPr lang="en-US">
              <a:latin typeface="Arial" charset="0"/>
              <a:ea typeface="ＭＳ Ｐゴシック" charset="0"/>
              <a:cs typeface="ＭＳ Ｐゴシック" charset="0"/>
            </a:endParaRPr>
          </a:p>
        </p:txBody>
      </p:sp>
      <p:sp>
        <p:nvSpPr>
          <p:cNvPr id="26627" name="Content Placeholder 2"/>
          <p:cNvSpPr>
            <a:spLocks noGrp="1"/>
          </p:cNvSpPr>
          <p:nvPr>
            <p:ph idx="1"/>
          </p:nvPr>
        </p:nvSpPr>
        <p:spPr/>
        <p:txBody>
          <a:bodyPr/>
          <a:lstStyle/>
          <a:p>
            <a:pPr eaLnBrk="1" hangingPunct="1"/>
            <a:r>
              <a:rPr lang="en-CA">
                <a:latin typeface="Arial" charset="0"/>
                <a:ea typeface="ヒラギノ角ゴ Pro W3" charset="0"/>
                <a:cs typeface="ヒラギノ角ゴ Pro W3" charset="0"/>
              </a:rPr>
              <a:t>Significant reduction in RR </a:t>
            </a:r>
          </a:p>
          <a:p>
            <a:pPr eaLnBrk="1" hangingPunct="1">
              <a:buClr>
                <a:schemeClr val="tx1"/>
              </a:buClr>
            </a:pPr>
            <a:r>
              <a:rPr lang="en-CA">
                <a:latin typeface="Arial" charset="0"/>
                <a:ea typeface="ヒラギノ角ゴ Pro W3" charset="0"/>
                <a:cs typeface="ヒラギノ角ゴ Pro W3" charset="0"/>
              </a:rPr>
              <a:t>Absolute benefit lower than for older women</a:t>
            </a:r>
          </a:p>
          <a:p>
            <a:pPr eaLnBrk="1" hangingPunct="1">
              <a:buClr>
                <a:schemeClr val="tx1"/>
              </a:buClr>
            </a:pPr>
            <a:r>
              <a:rPr lang="en-CA" b="1">
                <a:solidFill>
                  <a:srgbClr val="800000"/>
                </a:solidFill>
                <a:latin typeface="Arial" charset="0"/>
                <a:ea typeface="ヒラギノ角ゴ Pro W3" charset="0"/>
                <a:cs typeface="ヒラギノ角ゴ Pro W3" charset="0"/>
              </a:rPr>
              <a:t>CTFPHC judgment</a:t>
            </a:r>
            <a:r>
              <a:rPr lang="en-CA">
                <a:solidFill>
                  <a:srgbClr val="800000"/>
                </a:solidFill>
                <a:latin typeface="Arial" charset="0"/>
                <a:ea typeface="ヒラギノ角ゴ Pro W3" charset="0"/>
                <a:cs typeface="ヒラギノ角ゴ Pro W3" charset="0"/>
              </a:rPr>
              <a:t>:</a:t>
            </a:r>
            <a:r>
              <a:rPr lang="en-CA">
                <a:latin typeface="Arial" charset="0"/>
                <a:ea typeface="ヒラギノ角ゴ Pro W3" charset="0"/>
                <a:cs typeface="ヒラギノ角ゴ Pro W3" charset="0"/>
              </a:rPr>
              <a:t> </a:t>
            </a:r>
            <a:r>
              <a:rPr lang="en-CA" b="1">
                <a:latin typeface="Arial" charset="0"/>
                <a:ea typeface="ヒラギノ角ゴ Pro W3" charset="0"/>
                <a:cs typeface="ヒラギノ角ゴ Pro W3" charset="0"/>
              </a:rPr>
              <a:t>Most</a:t>
            </a:r>
            <a:r>
              <a:rPr lang="en-CA">
                <a:latin typeface="Arial" charset="0"/>
                <a:ea typeface="ヒラギノ角ゴ Pro W3" charset="0"/>
                <a:cs typeface="ヒラギノ角ゴ Pro W3" charset="0"/>
              </a:rPr>
              <a:t> women </a:t>
            </a:r>
            <a:r>
              <a:rPr lang="en-CA" u="sng">
                <a:latin typeface="Arial" charset="0"/>
                <a:ea typeface="ヒラギノ角ゴ Pro W3" charset="0"/>
                <a:cs typeface="ヒラギノ角ゴ Pro W3" charset="0"/>
              </a:rPr>
              <a:t>should not receive </a:t>
            </a:r>
            <a:r>
              <a:rPr lang="en-CA">
                <a:latin typeface="Arial" charset="0"/>
                <a:ea typeface="ヒラギノ角ゴ Pro W3" charset="0"/>
                <a:cs typeface="ヒラギノ角ゴ Pro W3" charset="0"/>
              </a:rPr>
              <a:t>screening but </a:t>
            </a:r>
            <a:r>
              <a:rPr lang="en-CA" b="1">
                <a:latin typeface="Arial" charset="0"/>
                <a:ea typeface="ヒラギノ角ゴ Pro W3" charset="0"/>
                <a:cs typeface="ヒラギノ角ゴ Pro W3" charset="0"/>
              </a:rPr>
              <a:t>many</a:t>
            </a:r>
            <a:r>
              <a:rPr lang="en-CA">
                <a:latin typeface="Arial" charset="0"/>
                <a:ea typeface="ヒラギノ角ゴ Pro W3" charset="0"/>
                <a:cs typeface="ヒラギノ角ゴ Pro W3" charset="0"/>
              </a:rPr>
              <a:t> could receive it</a:t>
            </a:r>
          </a:p>
          <a:p>
            <a:pPr lvl="2" eaLnBrk="1" hangingPunct="1">
              <a:buFont typeface="Courier New" charset="0"/>
              <a:buChar char="o"/>
            </a:pPr>
            <a:r>
              <a:rPr lang="en-CA" sz="2000">
                <a:latin typeface="Arial" charset="0"/>
                <a:ea typeface="ＭＳ Ｐゴシック" charset="0"/>
              </a:rPr>
              <a:t>Less favourable balance of benefit vs. harm, compared to older women</a:t>
            </a:r>
          </a:p>
          <a:p>
            <a:pPr lvl="2" eaLnBrk="1" hangingPunct="1">
              <a:buFont typeface="Courier New" charset="0"/>
              <a:buChar char="o"/>
            </a:pPr>
            <a:r>
              <a:rPr lang="en-CA" sz="2000">
                <a:latin typeface="Arial" charset="0"/>
                <a:ea typeface="ＭＳ Ｐゴシック" charset="0"/>
              </a:rPr>
              <a:t>Risk of FP higher, compared to older women</a:t>
            </a:r>
          </a:p>
          <a:p>
            <a:pPr lvl="2" eaLnBrk="1" hangingPunct="1">
              <a:buFont typeface="Courier New" charset="0"/>
              <a:buChar char="o"/>
            </a:pPr>
            <a:r>
              <a:rPr lang="en-CA" sz="2000">
                <a:latin typeface="Arial" charset="0"/>
                <a:ea typeface="ＭＳ Ｐゴシック" charset="0"/>
              </a:rPr>
              <a:t>Clinicians must consider patient preferences and values</a:t>
            </a:r>
          </a:p>
        </p:txBody>
      </p:sp>
      <p:sp>
        <p:nvSpPr>
          <p:cNvPr id="25604"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662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3C44FFF-D367-0845-8287-C533A2A86419}" type="slidenum">
              <a:rPr lang="en-US">
                <a:solidFill>
                  <a:schemeClr val="bg1"/>
                </a:solidFill>
              </a:rPr>
              <a:pPr eaLnBrk="1" hangingPunct="1"/>
              <a:t>23</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fr-CA" i="1">
                <a:latin typeface="Arial" charset="0"/>
                <a:ea typeface="ＭＳ Ｐゴシック" charset="0"/>
                <a:cs typeface="ＭＳ Ｐゴシック" charset="0"/>
              </a:rPr>
              <a:t>Mammography (50-69 years)</a:t>
            </a:r>
            <a:endParaRPr lang="en-US">
              <a:latin typeface="Arial" charset="0"/>
              <a:ea typeface="ＭＳ Ｐゴシック" charset="0"/>
              <a:cs typeface="ＭＳ Ｐゴシック" charset="0"/>
            </a:endParaRPr>
          </a:p>
        </p:txBody>
      </p:sp>
      <p:sp>
        <p:nvSpPr>
          <p:cNvPr id="26627"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765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242127AF-C67A-FC45-BD2E-C8EE443E9B9A}" type="slidenum">
              <a:rPr lang="en-US">
                <a:solidFill>
                  <a:schemeClr val="bg1"/>
                </a:solidFill>
              </a:rPr>
              <a:pPr eaLnBrk="1" hangingPunct="1"/>
              <a:t>24</a:t>
            </a:fld>
            <a:endParaRPr lang="en-US">
              <a:solidFill>
                <a:schemeClr val="bg1"/>
              </a:solidFill>
            </a:endParaRPr>
          </a:p>
        </p:txBody>
      </p:sp>
      <p:sp>
        <p:nvSpPr>
          <p:cNvPr id="27653" name="Rounded Rectangle 5"/>
          <p:cNvSpPr>
            <a:spLocks noChangeArrowheads="1"/>
          </p:cNvSpPr>
          <p:nvPr/>
        </p:nvSpPr>
        <p:spPr bwMode="auto">
          <a:xfrm>
            <a:off x="533400" y="2209800"/>
            <a:ext cx="8001000" cy="30480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b="1">
              <a:solidFill>
                <a:schemeClr val="bg1"/>
              </a:solidFill>
            </a:endParaRPr>
          </a:p>
          <a:p>
            <a:pPr marL="457200" indent="-457200" algn="ctr"/>
            <a:r>
              <a:rPr lang="en-US" sz="2400" b="1">
                <a:solidFill>
                  <a:schemeClr val="bg1"/>
                </a:solidFill>
              </a:rPr>
              <a:t>For women aged 50 – 69 years we recommend </a:t>
            </a:r>
            <a:r>
              <a:rPr lang="en-US" sz="2400" b="1" u="sng">
                <a:solidFill>
                  <a:schemeClr val="bg1"/>
                </a:solidFill>
              </a:rPr>
              <a:t>routinely screening</a:t>
            </a:r>
            <a:r>
              <a:rPr lang="en-US" sz="2400" b="1">
                <a:solidFill>
                  <a:schemeClr val="bg1"/>
                </a:solidFill>
              </a:rPr>
              <a:t> with mammography every 2 to 3 years</a:t>
            </a:r>
          </a:p>
          <a:p>
            <a:pPr marL="457200" indent="-457200" algn="ctr"/>
            <a:endParaRPr lang="en-US" sz="2400" b="1">
              <a:solidFill>
                <a:schemeClr val="bg1"/>
              </a:solidFill>
            </a:endParaRPr>
          </a:p>
          <a:p>
            <a:pPr marL="457200" indent="-457200" algn="ctr"/>
            <a:r>
              <a:rPr lang="en-US" sz="2400" b="1" i="1">
                <a:solidFill>
                  <a:srgbClr val="D9D9D9"/>
                </a:solidFill>
              </a:rPr>
              <a:t>(Weak recommendation; moderate quality evidence)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Findings and Implications: 50-69 years</a:t>
            </a:r>
            <a:endParaRPr lang="en-US">
              <a:latin typeface="Arial" charset="0"/>
              <a:ea typeface="ＭＳ Ｐゴシック" charset="0"/>
              <a:cs typeface="ＭＳ Ｐゴシック" charset="0"/>
            </a:endParaRPr>
          </a:p>
        </p:txBody>
      </p:sp>
      <p:sp>
        <p:nvSpPr>
          <p:cNvPr id="28675" name="Content Placeholder 2"/>
          <p:cNvSpPr>
            <a:spLocks noGrp="1"/>
          </p:cNvSpPr>
          <p:nvPr>
            <p:ph idx="1"/>
          </p:nvPr>
        </p:nvSpPr>
        <p:spPr/>
        <p:txBody>
          <a:bodyPr/>
          <a:lstStyle/>
          <a:p>
            <a:pPr eaLnBrk="1" hangingPunct="1"/>
            <a:r>
              <a:rPr lang="en-CA">
                <a:latin typeface="Arial" charset="0"/>
                <a:ea typeface="ヒラギノ角ゴ Pro W3" charset="0"/>
                <a:cs typeface="ヒラギノ角ゴ Pro W3" charset="0"/>
              </a:rPr>
              <a:t>Mammography: significant reduction in relative risk</a:t>
            </a:r>
          </a:p>
          <a:p>
            <a:pPr eaLnBrk="1" hangingPunct="1"/>
            <a:r>
              <a:rPr lang="en-CA">
                <a:latin typeface="Arial" charset="0"/>
                <a:ea typeface="ヒラギノ角ゴ Pro W3" charset="0"/>
                <a:cs typeface="ヒラギノ角ゴ Pro W3" charset="0"/>
              </a:rPr>
              <a:t>Absolute benefit of screening remains small</a:t>
            </a:r>
          </a:p>
          <a:p>
            <a:pPr eaLnBrk="1" hangingPunct="1">
              <a:buClr>
                <a:schemeClr val="tx1"/>
              </a:buClr>
            </a:pPr>
            <a:r>
              <a:rPr lang="en-CA" b="1">
                <a:solidFill>
                  <a:srgbClr val="800000"/>
                </a:solidFill>
                <a:latin typeface="Arial" charset="0"/>
                <a:ea typeface="ヒラギノ角ゴ Pro W3" charset="0"/>
                <a:cs typeface="ヒラギノ角ゴ Pro W3" charset="0"/>
              </a:rPr>
              <a:t>CTFPHC judgment</a:t>
            </a:r>
            <a:r>
              <a:rPr lang="en-CA">
                <a:solidFill>
                  <a:srgbClr val="800000"/>
                </a:solidFill>
                <a:latin typeface="Arial" charset="0"/>
                <a:ea typeface="ヒラギノ角ゴ Pro W3" charset="0"/>
                <a:cs typeface="ヒラギノ角ゴ Pro W3" charset="0"/>
              </a:rPr>
              <a:t>: </a:t>
            </a:r>
            <a:r>
              <a:rPr lang="en-CA" b="1">
                <a:latin typeface="Arial" charset="0"/>
                <a:ea typeface="ヒラギノ角ゴ Pro W3" charset="0"/>
                <a:cs typeface="ヒラギノ角ゴ Pro W3" charset="0"/>
              </a:rPr>
              <a:t>Most</a:t>
            </a:r>
            <a:r>
              <a:rPr lang="en-CA">
                <a:latin typeface="Arial" charset="0"/>
                <a:ea typeface="ヒラギノ角ゴ Pro W3" charset="0"/>
                <a:cs typeface="ヒラギノ角ゴ Pro W3" charset="0"/>
              </a:rPr>
              <a:t> women of this age </a:t>
            </a:r>
            <a:r>
              <a:rPr lang="en-CA" u="sng">
                <a:latin typeface="Arial" charset="0"/>
                <a:ea typeface="ヒラギノ角ゴ Pro W3" charset="0"/>
                <a:cs typeface="ヒラギノ角ゴ Pro W3" charset="0"/>
              </a:rPr>
              <a:t>should receive screening</a:t>
            </a:r>
            <a:r>
              <a:rPr lang="en-CA">
                <a:latin typeface="Arial" charset="0"/>
                <a:ea typeface="ヒラギノ角ゴ Pro W3" charset="0"/>
                <a:cs typeface="ヒラギノ角ゴ Pro W3" charset="0"/>
              </a:rPr>
              <a:t> but </a:t>
            </a:r>
            <a:r>
              <a:rPr lang="en-CA" b="1">
                <a:latin typeface="Arial" charset="0"/>
                <a:ea typeface="ヒラギノ角ゴ Pro W3" charset="0"/>
                <a:cs typeface="ヒラギノ角ゴ Pro W3" charset="0"/>
              </a:rPr>
              <a:t>many</a:t>
            </a:r>
            <a:r>
              <a:rPr lang="en-CA">
                <a:latin typeface="Arial" charset="0"/>
                <a:ea typeface="ヒラギノ角ゴ Pro W3" charset="0"/>
                <a:cs typeface="ヒラギノ角ゴ Pro W3" charset="0"/>
              </a:rPr>
              <a:t> should not</a:t>
            </a:r>
          </a:p>
          <a:p>
            <a:pPr lvl="2" eaLnBrk="1" hangingPunct="1">
              <a:spcBef>
                <a:spcPts val="1725"/>
              </a:spcBef>
              <a:buFont typeface="Courier New" charset="0"/>
              <a:buChar char="o"/>
            </a:pPr>
            <a:r>
              <a:rPr lang="en-CA" sz="2000">
                <a:latin typeface="Arial" charset="0"/>
                <a:ea typeface="ＭＳ Ｐゴシック" charset="0"/>
              </a:rPr>
              <a:t>Mammography is associated with both harms and benefits</a:t>
            </a:r>
          </a:p>
          <a:p>
            <a:pPr lvl="2" eaLnBrk="1" hangingPunct="1">
              <a:buFont typeface="Courier New" charset="0"/>
              <a:buChar char="o"/>
            </a:pPr>
            <a:r>
              <a:rPr lang="en-CA" sz="2000">
                <a:latin typeface="Arial" charset="0"/>
                <a:ea typeface="ＭＳ Ｐゴシック" charset="0"/>
              </a:rPr>
              <a:t>Clinicians should consider patient preferences and values</a:t>
            </a:r>
          </a:p>
        </p:txBody>
      </p:sp>
      <p:sp>
        <p:nvSpPr>
          <p:cNvPr id="27652"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867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3A0027A-DDE4-3D45-82CE-B705D853F03B}" type="slidenum">
              <a:rPr lang="en-US">
                <a:solidFill>
                  <a:schemeClr val="bg1"/>
                </a:solidFill>
              </a:rPr>
              <a:pPr eaLnBrk="1" hangingPunct="1"/>
              <a:t>25</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CTFPHC Recommendation:</a:t>
            </a:r>
            <a:br>
              <a:rPr lang="en-US">
                <a:latin typeface="Arial" charset="0"/>
                <a:ea typeface="ＭＳ Ｐゴシック" charset="0"/>
                <a:cs typeface="ＭＳ Ｐゴシック" charset="0"/>
              </a:rPr>
            </a:br>
            <a:r>
              <a:rPr lang="fr-CA" i="1">
                <a:latin typeface="Arial" charset="0"/>
                <a:ea typeface="ＭＳ Ｐゴシック" charset="0"/>
                <a:cs typeface="ＭＳ Ｐゴシック" charset="0"/>
              </a:rPr>
              <a:t>Mammography (70-74 years)</a:t>
            </a:r>
            <a:endParaRPr lang="en-US">
              <a:latin typeface="Arial" charset="0"/>
              <a:ea typeface="ＭＳ Ｐゴシック" charset="0"/>
              <a:cs typeface="ＭＳ Ｐゴシック" charset="0"/>
            </a:endParaRPr>
          </a:p>
        </p:txBody>
      </p:sp>
      <p:sp>
        <p:nvSpPr>
          <p:cNvPr id="28675"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2970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42CA548-7DBF-7842-8091-0E6D090F8800}" type="slidenum">
              <a:rPr lang="en-US">
                <a:solidFill>
                  <a:schemeClr val="bg1"/>
                </a:solidFill>
              </a:rPr>
              <a:pPr eaLnBrk="1" hangingPunct="1"/>
              <a:t>26</a:t>
            </a:fld>
            <a:endParaRPr lang="en-US">
              <a:solidFill>
                <a:schemeClr val="bg1"/>
              </a:solidFill>
            </a:endParaRPr>
          </a:p>
        </p:txBody>
      </p:sp>
      <p:sp>
        <p:nvSpPr>
          <p:cNvPr id="29701" name="Rounded Rectangle 5"/>
          <p:cNvSpPr>
            <a:spLocks noChangeArrowheads="1"/>
          </p:cNvSpPr>
          <p:nvPr/>
        </p:nvSpPr>
        <p:spPr bwMode="auto">
          <a:xfrm>
            <a:off x="533400" y="2209800"/>
            <a:ext cx="8001000" cy="28194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457200" indent="-457200" algn="ctr">
              <a:lnSpc>
                <a:spcPct val="80000"/>
              </a:lnSpc>
              <a:spcBef>
                <a:spcPct val="20000"/>
              </a:spcBef>
            </a:pPr>
            <a:endParaRPr lang="en-US" sz="2400" b="1">
              <a:solidFill>
                <a:schemeClr val="bg1"/>
              </a:solidFill>
            </a:endParaRPr>
          </a:p>
          <a:p>
            <a:pPr marL="457200" indent="-457200" algn="ctr"/>
            <a:r>
              <a:rPr lang="en-US" sz="2400" b="1">
                <a:solidFill>
                  <a:schemeClr val="bg1"/>
                </a:solidFill>
              </a:rPr>
              <a:t>For women aged 70 – 74 years we recommend </a:t>
            </a:r>
            <a:r>
              <a:rPr lang="en-US" sz="2400" b="1" u="sng">
                <a:solidFill>
                  <a:schemeClr val="bg1"/>
                </a:solidFill>
              </a:rPr>
              <a:t>routinely screening</a:t>
            </a:r>
            <a:r>
              <a:rPr lang="en-US" sz="2400" b="1">
                <a:solidFill>
                  <a:schemeClr val="bg1"/>
                </a:solidFill>
              </a:rPr>
              <a:t> with mammography every 2 to 3 years </a:t>
            </a:r>
          </a:p>
          <a:p>
            <a:pPr marL="457200" indent="-457200" algn="ctr"/>
            <a:endParaRPr lang="en-US" sz="2400" b="1"/>
          </a:p>
          <a:p>
            <a:pPr marL="457200" indent="-457200" algn="ctr"/>
            <a:r>
              <a:rPr lang="en-US" sz="2400" b="1" i="1">
                <a:solidFill>
                  <a:srgbClr val="D9D9D9"/>
                </a:solidFill>
              </a:rPr>
              <a:t>(Weak recommendation; low quality evidence)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Findings and Implications: 70-74 years</a:t>
            </a:r>
            <a:endParaRPr lang="en-US">
              <a:latin typeface="Arial" charset="0"/>
              <a:ea typeface="ＭＳ Ｐゴシック" charset="0"/>
              <a:cs typeface="ＭＳ Ｐゴシック" charset="0"/>
            </a:endParaRPr>
          </a:p>
        </p:txBody>
      </p:sp>
      <p:sp>
        <p:nvSpPr>
          <p:cNvPr id="30723" name="Content Placeholder 2"/>
          <p:cNvSpPr>
            <a:spLocks noGrp="1"/>
          </p:cNvSpPr>
          <p:nvPr>
            <p:ph idx="1"/>
          </p:nvPr>
        </p:nvSpPr>
        <p:spPr/>
        <p:txBody>
          <a:bodyPr/>
          <a:lstStyle/>
          <a:p>
            <a:pPr eaLnBrk="1" hangingPunct="1"/>
            <a:r>
              <a:rPr lang="en-CA">
                <a:latin typeface="Arial" charset="0"/>
                <a:ea typeface="ＭＳ Ｐゴシック" charset="0"/>
                <a:cs typeface="ＭＳ Ｐゴシック" charset="0"/>
              </a:rPr>
              <a:t>Point estimate for RR similar to younger women; borderline significant</a:t>
            </a:r>
          </a:p>
          <a:p>
            <a:pPr eaLnBrk="1" hangingPunct="1"/>
            <a:r>
              <a:rPr lang="en-CA">
                <a:latin typeface="Arial" charset="0"/>
                <a:ea typeface="ＭＳ Ｐゴシック" charset="0"/>
                <a:cs typeface="ＭＳ Ｐゴシック" charset="0"/>
              </a:rPr>
              <a:t>Absolute benefit similar or more favourable than for 50-69 years</a:t>
            </a:r>
          </a:p>
          <a:p>
            <a:pPr eaLnBrk="1" hangingPunct="1">
              <a:buClr>
                <a:schemeClr val="tx1"/>
              </a:buClr>
              <a:buFont typeface="Times" charset="0"/>
              <a:buChar char="•"/>
            </a:pPr>
            <a:r>
              <a:rPr lang="en-CA" b="1">
                <a:solidFill>
                  <a:srgbClr val="800040"/>
                </a:solidFill>
                <a:latin typeface="Arial" charset="0"/>
                <a:ea typeface="ＭＳ Ｐゴシック" charset="0"/>
                <a:cs typeface="ＭＳ Ｐゴシック" charset="0"/>
              </a:rPr>
              <a:t>CTFPHC judgment</a:t>
            </a:r>
            <a:r>
              <a:rPr lang="en-CA">
                <a:solidFill>
                  <a:srgbClr val="800040"/>
                </a:solidFill>
                <a:latin typeface="Arial" charset="0"/>
                <a:ea typeface="ＭＳ Ｐゴシック" charset="0"/>
                <a:cs typeface="ＭＳ Ｐゴシック" charset="0"/>
              </a:rPr>
              <a:t>:</a:t>
            </a:r>
            <a:r>
              <a:rPr lang="en-CA">
                <a:latin typeface="Arial" charset="0"/>
                <a:ea typeface="ＭＳ Ｐゴシック" charset="0"/>
                <a:cs typeface="ＭＳ Ｐゴシック" charset="0"/>
              </a:rPr>
              <a:t> </a:t>
            </a:r>
            <a:r>
              <a:rPr lang="en-CA" b="1">
                <a:latin typeface="Arial" charset="0"/>
                <a:ea typeface="ＭＳ Ｐゴシック" charset="0"/>
                <a:cs typeface="ＭＳ Ｐゴシック" charset="0"/>
              </a:rPr>
              <a:t>Most</a:t>
            </a:r>
            <a:r>
              <a:rPr lang="en-CA">
                <a:latin typeface="Arial" charset="0"/>
                <a:ea typeface="ＭＳ Ｐゴシック" charset="0"/>
                <a:cs typeface="ＭＳ Ｐゴシック" charset="0"/>
              </a:rPr>
              <a:t> women of this age </a:t>
            </a:r>
            <a:r>
              <a:rPr lang="en-CA" u="sng">
                <a:latin typeface="Arial" charset="0"/>
                <a:ea typeface="ＭＳ Ｐゴシック" charset="0"/>
                <a:cs typeface="ＭＳ Ｐゴシック" charset="0"/>
              </a:rPr>
              <a:t>should receive screening</a:t>
            </a:r>
            <a:r>
              <a:rPr lang="en-CA">
                <a:latin typeface="Arial" charset="0"/>
                <a:ea typeface="ＭＳ Ｐゴシック" charset="0"/>
                <a:cs typeface="ＭＳ Ｐゴシック" charset="0"/>
              </a:rPr>
              <a:t> but </a:t>
            </a:r>
            <a:r>
              <a:rPr lang="en-CA" b="1">
                <a:latin typeface="Arial" charset="0"/>
                <a:ea typeface="ＭＳ Ｐゴシック" charset="0"/>
                <a:cs typeface="ＭＳ Ｐゴシック" charset="0"/>
              </a:rPr>
              <a:t>many</a:t>
            </a:r>
            <a:r>
              <a:rPr lang="en-CA">
                <a:latin typeface="Arial" charset="0"/>
                <a:ea typeface="ＭＳ Ｐゴシック" charset="0"/>
                <a:cs typeface="ＭＳ Ｐゴシック" charset="0"/>
              </a:rPr>
              <a:t> should not</a:t>
            </a:r>
          </a:p>
          <a:p>
            <a:pPr lvl="2" eaLnBrk="1" hangingPunct="1">
              <a:spcBef>
                <a:spcPts val="1725"/>
              </a:spcBef>
              <a:buFont typeface="Courier New" charset="0"/>
              <a:buChar char="o"/>
            </a:pPr>
            <a:r>
              <a:rPr lang="en-CA" sz="2000">
                <a:latin typeface="Arial" charset="0"/>
                <a:ea typeface="ＭＳ Ｐゴシック" charset="0"/>
              </a:rPr>
              <a:t>Mammography is associated with both harms and benefits</a:t>
            </a:r>
          </a:p>
          <a:p>
            <a:pPr lvl="2" eaLnBrk="1" hangingPunct="1">
              <a:buFont typeface="Courier New" charset="0"/>
              <a:buChar char="o"/>
            </a:pPr>
            <a:r>
              <a:rPr lang="en-CA" sz="2000">
                <a:latin typeface="Arial" charset="0"/>
                <a:ea typeface="ＭＳ Ｐゴシック" charset="0"/>
              </a:rPr>
              <a:t>Clinicians should consider patient preferences and values</a:t>
            </a:r>
          </a:p>
        </p:txBody>
      </p:sp>
      <p:sp>
        <p:nvSpPr>
          <p:cNvPr id="29700"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072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E827D74-B684-444B-9307-075FFD2301A0}" type="slidenum">
              <a:rPr lang="en-US">
                <a:solidFill>
                  <a:schemeClr val="bg1"/>
                </a:solidFill>
              </a:rPr>
              <a:pPr eaLnBrk="1" hangingPunct="1"/>
              <a:t>27</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Estimates of Adverse Outcomes</a:t>
            </a:r>
          </a:p>
        </p:txBody>
      </p:sp>
      <p:sp>
        <p:nvSpPr>
          <p:cNvPr id="30723"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174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561093F-6918-F84C-A072-5A54E9ABE96A}" type="slidenum">
              <a:rPr lang="en-US">
                <a:solidFill>
                  <a:schemeClr val="bg1"/>
                </a:solidFill>
              </a:rPr>
              <a:pPr eaLnBrk="1" hangingPunct="1"/>
              <a:t>28</a:t>
            </a:fld>
            <a:endParaRPr lang="en-US">
              <a:solidFill>
                <a:schemeClr val="bg1"/>
              </a:solidFill>
            </a:endParaRPr>
          </a:p>
        </p:txBody>
      </p:sp>
      <p:graphicFrame>
        <p:nvGraphicFramePr>
          <p:cNvPr id="7" name="Content Placeholder 4"/>
          <p:cNvGraphicFramePr>
            <a:graphicFrameLocks noGrp="1"/>
          </p:cNvGraphicFramePr>
          <p:nvPr>
            <p:ph idx="1"/>
          </p:nvPr>
        </p:nvGraphicFramePr>
        <p:xfrm>
          <a:off x="457200" y="2178050"/>
          <a:ext cx="8001000" cy="3384550"/>
        </p:xfrm>
        <a:graphic>
          <a:graphicData uri="http://schemas.openxmlformats.org/drawingml/2006/table">
            <a:tbl>
              <a:tblPr/>
              <a:tblGrid>
                <a:gridCol w="1844675"/>
                <a:gridCol w="1965325"/>
                <a:gridCol w="2057400"/>
                <a:gridCol w="2133600"/>
              </a:tblGrid>
              <a:tr h="846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bg1"/>
                        </a:solidFill>
                        <a:effectLst/>
                        <a:latin typeface="Arial" charset="0"/>
                        <a:ea typeface="ヒラギノ角ゴ Pro W3" charset="0"/>
                        <a:cs typeface="ヒラギノ角ゴ Pro W3" charset="0"/>
                      </a:endParaRPr>
                    </a:p>
                  </a:txBody>
                  <a:tcPr anchor="ctr" horzOverflow="overflow">
                    <a:lnL>
                      <a:noFill/>
                    </a:lnL>
                    <a:lnR>
                      <a:noFill/>
                    </a:lnR>
                    <a:lnT>
                      <a:noFill/>
                    </a:lnT>
                    <a:lnB>
                      <a:noFill/>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Arial" charset="0"/>
                          <a:ea typeface="ヒラギノ角ゴ Pro W3" charset="0"/>
                          <a:cs typeface="ヒラギノ角ゴ Pro W3" charset="0"/>
                        </a:rPr>
                        <a:t>Screening every    2 – 3 years</a:t>
                      </a:r>
                    </a:p>
                  </a:txBody>
                  <a:tcPr anchor="ctr" horzOverflow="overflow">
                    <a:lnL>
                      <a:noFill/>
                    </a:lnL>
                    <a:lnR>
                      <a:noFill/>
                    </a:lnR>
                    <a:lnT>
                      <a:noFill/>
                    </a:lnT>
                    <a:lnB>
                      <a:noFill/>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Arial" charset="0"/>
                          <a:ea typeface="ヒラギノ角ゴ Pro W3" charset="0"/>
                          <a:cs typeface="ヒラギノ角ゴ Pro W3" charset="0"/>
                        </a:rPr>
                        <a:t>Unnecessary breast biopsy</a:t>
                      </a:r>
                    </a:p>
                  </a:txBody>
                  <a:tcPr anchor="ctr" horzOverflow="overflow">
                    <a:lnL>
                      <a:noFill/>
                    </a:lnL>
                    <a:lnR>
                      <a:noFill/>
                    </a:lnR>
                    <a:lnT>
                      <a:noFill/>
                    </a:lnT>
                    <a:lnB>
                      <a:noFill/>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Arial" charset="0"/>
                          <a:ea typeface="ヒラギノ角ゴ Pro W3" charset="0"/>
                          <a:cs typeface="ヒラギノ角ゴ Pro W3" charset="0"/>
                        </a:rPr>
                        <a:t>False positive mammogram</a:t>
                      </a:r>
                    </a:p>
                  </a:txBody>
                  <a:tcPr anchor="ctr" horzOverflow="overflow">
                    <a:lnL>
                      <a:noFill/>
                    </a:lnL>
                    <a:lnR>
                      <a:noFill/>
                    </a:lnR>
                    <a:lnT>
                      <a:noFill/>
                    </a:lnT>
                    <a:lnB>
                      <a:noFill/>
                    </a:lnB>
                    <a:lnTlToBr>
                      <a:noFill/>
                    </a:lnTlToBr>
                    <a:lnBlToTr>
                      <a:noFill/>
                    </a:lnBlToTr>
                    <a:solidFill>
                      <a:srgbClr val="990033"/>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ヒラギノ角ゴ Pro W3" charset="0"/>
                          <a:cs typeface="ヒラギノ角ゴ Pro W3" charset="0"/>
                        </a:rPr>
                        <a:t>Women aged 40 – 49 years</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2100 women</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75 women</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690 women</a:t>
                      </a:r>
                    </a:p>
                  </a:txBody>
                  <a:tcPr anchor="ctr" horzOverflow="overflow">
                    <a:lnL>
                      <a:noFill/>
                    </a:lnL>
                    <a:lnR>
                      <a:noFill/>
                    </a:lnR>
                    <a:lnT>
                      <a:noFill/>
                    </a:lnT>
                    <a:lnB>
                      <a:noFill/>
                    </a:lnB>
                    <a:lnTlToBr>
                      <a:noFill/>
                    </a:lnTlToBr>
                    <a:lnBlToTr>
                      <a:noFill/>
                    </a:lnBlToTr>
                    <a:solidFill>
                      <a:schemeClr val="bg1"/>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ヒラギノ角ゴ Pro W3" charset="0"/>
                          <a:cs typeface="ヒラギノ角ゴ Pro W3" charset="0"/>
                        </a:rPr>
                        <a:t>Women aged 50 – 69 years</a:t>
                      </a:r>
                    </a:p>
                  </a:txBody>
                  <a:tcPr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720 women</a:t>
                      </a:r>
                    </a:p>
                  </a:txBody>
                  <a:tcPr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26 women</a:t>
                      </a:r>
                    </a:p>
                  </a:txBody>
                  <a:tcPr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204 women</a:t>
                      </a:r>
                    </a:p>
                  </a:txBody>
                  <a:tcPr anchor="ctr" horzOverflow="overflow">
                    <a:lnL>
                      <a:noFill/>
                    </a:lnL>
                    <a:lnR>
                      <a:noFill/>
                    </a:lnR>
                    <a:lnT>
                      <a:noFill/>
                    </a:lnT>
                    <a:lnB>
                      <a:noFill/>
                    </a:lnB>
                    <a:lnTlToBr>
                      <a:noFill/>
                    </a:lnTlToBr>
                    <a:lnBlToTr>
                      <a:noFill/>
                    </a:lnBlToTr>
                    <a:solidFill>
                      <a:srgbClr val="D9D9D9">
                        <a:alpha val="74901"/>
                      </a:srgbClr>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ヒラギノ角ゴ Pro W3" charset="0"/>
                          <a:cs typeface="ヒラギノ角ゴ Pro W3" charset="0"/>
                        </a:rPr>
                        <a:t>Women aged 70 – 74 years</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450 women</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11 women</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ヒラギノ角ゴ Pro W3" charset="0"/>
                          <a:cs typeface="ヒラギノ角ゴ Pro W3" charset="0"/>
                        </a:rPr>
                        <a:t>96 women</a:t>
                      </a:r>
                    </a:p>
                  </a:txBody>
                  <a:tcPr anchor="ctr" horzOverflow="overflow">
                    <a:lnL>
                      <a:noFill/>
                    </a:lnL>
                    <a:lnR>
                      <a:noFill/>
                    </a:lnR>
                    <a:lnT>
                      <a:noFill/>
                    </a:lnT>
                    <a:lnB>
                      <a:noFill/>
                    </a:lnB>
                    <a:lnTlToBr>
                      <a:noFill/>
                    </a:lnTlToBr>
                    <a:lnBlToTr>
                      <a:noFill/>
                    </a:lnBlToTr>
                    <a:solidFill>
                      <a:schemeClr val="bg1"/>
                    </a:solidFill>
                  </a:tcPr>
                </a:tc>
              </a:tr>
            </a:tbl>
          </a:graphicData>
        </a:graphic>
      </p:graphicFrame>
      <p:sp>
        <p:nvSpPr>
          <p:cNvPr id="31766" name="TextBox 10"/>
          <p:cNvSpPr txBox="1">
            <a:spLocks noChangeArrowheads="1"/>
          </p:cNvSpPr>
          <p:nvPr/>
        </p:nvSpPr>
        <p:spPr bwMode="auto">
          <a:xfrm>
            <a:off x="419100" y="1736725"/>
            <a:ext cx="7200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CA" sz="2000"/>
              <a:t>To save one life from breast cancer over 11 years…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atin typeface="Arial" charset="0"/>
                <a:ea typeface="ＭＳ Ｐゴシック" charset="0"/>
                <a:cs typeface="ＭＳ Ｐゴシック" charset="0"/>
              </a:rPr>
              <a:t>Frequency of Screening</a:t>
            </a:r>
          </a:p>
        </p:txBody>
      </p:sp>
      <p:sp>
        <p:nvSpPr>
          <p:cNvPr id="32771" name="Content Placeholder 2"/>
          <p:cNvSpPr>
            <a:spLocks noGrp="1"/>
          </p:cNvSpPr>
          <p:nvPr>
            <p:ph idx="1"/>
          </p:nvPr>
        </p:nvSpPr>
        <p:spPr>
          <a:xfrm>
            <a:off x="457200" y="1676400"/>
            <a:ext cx="8229600" cy="4449763"/>
          </a:xfrm>
        </p:spPr>
        <p:txBody>
          <a:bodyPr/>
          <a:lstStyle/>
          <a:p>
            <a:pPr>
              <a:buFont typeface="Arial" charset="0"/>
              <a:buNone/>
            </a:pPr>
            <a:r>
              <a:rPr lang="en-US" b="1">
                <a:latin typeface="Arial" charset="0"/>
                <a:ea typeface="ＭＳ Ｐゴシック" charset="0"/>
                <a:cs typeface="ＭＳ Ｐゴシック" charset="0"/>
              </a:rPr>
              <a:t>CTFPHC suggests a screening interval of 2 – 3 years for women aged 50 – 74 years</a:t>
            </a:r>
            <a:endParaRPr lang="en-US">
              <a:latin typeface="Arial" charset="0"/>
              <a:ea typeface="ＭＳ Ｐゴシック" charset="0"/>
              <a:cs typeface="ＭＳ Ｐゴシック" charset="0"/>
            </a:endParaRPr>
          </a:p>
          <a:p>
            <a:pPr>
              <a:buFont typeface="Arial" charset="0"/>
              <a:buNone/>
            </a:pPr>
            <a:endParaRPr lang="en-US" sz="900" b="1">
              <a:latin typeface="Arial" charset="0"/>
              <a:ea typeface="ＭＳ Ｐゴシック" charset="0"/>
              <a:cs typeface="ＭＳ Ｐゴシック" charset="0"/>
            </a:endParaRPr>
          </a:p>
          <a:p>
            <a:r>
              <a:rPr lang="en-US" sz="2000">
                <a:latin typeface="Arial" charset="0"/>
                <a:ea typeface="ＭＳ Ｐゴシック" charset="0"/>
                <a:cs typeface="ＭＳ Ｐゴシック" charset="0"/>
              </a:rPr>
              <a:t>Data from sole RT comparing screening intervals suggested no significant difference between 1 and 3 years. </a:t>
            </a:r>
          </a:p>
          <a:p>
            <a:pPr>
              <a:buFont typeface="Arial" charset="0"/>
              <a:buNone/>
            </a:pPr>
            <a:r>
              <a:rPr lang="en-US" sz="2000" i="1">
                <a:latin typeface="Arial" charset="0"/>
                <a:ea typeface="ＭＳ Ｐゴシック" charset="0"/>
                <a:cs typeface="ＭＳ Ｐゴシック" charset="0"/>
              </a:rPr>
              <a:t>	</a:t>
            </a:r>
            <a:endParaRPr lang="en-US" sz="2000">
              <a:latin typeface="Arial" charset="0"/>
              <a:ea typeface="ＭＳ Ｐゴシック" charset="0"/>
              <a:cs typeface="ＭＳ Ｐゴシック" charset="0"/>
            </a:endParaRPr>
          </a:p>
          <a:p>
            <a:r>
              <a:rPr lang="en-US" sz="2000">
                <a:latin typeface="Arial" charset="0"/>
                <a:ea typeface="ＭＳ Ｐゴシック" charset="0"/>
                <a:cs typeface="ＭＳ Ｐゴシック" charset="0"/>
              </a:rPr>
              <a:t>Pooled analysis suggest mortality with &gt;24 month screening is similar to </a:t>
            </a:r>
            <a:r>
              <a:rPr lang="en-US" sz="2000" u="sng">
                <a:latin typeface="Arial" charset="0"/>
                <a:ea typeface="ＭＳ Ｐゴシック" charset="0"/>
                <a:cs typeface="ＭＳ Ｐゴシック" charset="0"/>
              </a:rPr>
              <a:t>&lt;</a:t>
            </a:r>
            <a:r>
              <a:rPr lang="en-US" sz="2000">
                <a:latin typeface="Arial" charset="0"/>
                <a:ea typeface="ＭＳ Ｐゴシック" charset="0"/>
                <a:cs typeface="ＭＳ Ｐゴシック" charset="0"/>
              </a:rPr>
              <a:t> 24 month screening.</a:t>
            </a:r>
          </a:p>
          <a:p>
            <a:endParaRPr lang="en-US" sz="2000">
              <a:latin typeface="Arial" charset="0"/>
              <a:ea typeface="ＭＳ Ｐゴシック" charset="0"/>
              <a:cs typeface="ＭＳ Ｐゴシック" charset="0"/>
            </a:endParaRPr>
          </a:p>
          <a:p>
            <a:r>
              <a:rPr lang="en-US" sz="2000">
                <a:latin typeface="Arial" charset="0"/>
                <a:ea typeface="ＭＳ Ｐゴシック" charset="0"/>
                <a:cs typeface="ＭＳ Ｐゴシック" charset="0"/>
              </a:rPr>
              <a:t>Screening interval of 2–3 years preserves benefit of annual screening, reduces AE</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inconvenience and cost.</a:t>
            </a:r>
          </a:p>
          <a:p>
            <a:endParaRPr lang="en-US">
              <a:latin typeface="Arial" charset="0"/>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685800" y="2133600"/>
            <a:ext cx="7772400" cy="1470025"/>
          </a:xfrm>
        </p:spPr>
        <p:txBody>
          <a:bodyPr/>
          <a:lstStyle/>
          <a:p>
            <a:pPr eaLnBrk="1" hangingPunct="1"/>
            <a:r>
              <a:rPr lang="fr-CA">
                <a:solidFill>
                  <a:srgbClr val="90214A"/>
                </a:solidFill>
                <a:latin typeface="Arial" charset="0"/>
                <a:ea typeface="ヒラギノ角ゴ Pro W3" charset="0"/>
                <a:cs typeface="ヒラギノ角ゴ Pro W3" charset="0"/>
              </a:rPr>
              <a:t>CTFPHC BACKGROUND</a:t>
            </a:r>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2800">
                <a:latin typeface="Arial" charset="0"/>
                <a:ea typeface="ＭＳ Ｐゴシック" charset="0"/>
                <a:cs typeface="ＭＳ Ｐゴシック" charset="0"/>
              </a:rPr>
              <a:t>Frequency of Screening: </a:t>
            </a:r>
            <a:br>
              <a:rPr lang="en-US" sz="2800">
                <a:latin typeface="Arial" charset="0"/>
                <a:ea typeface="ＭＳ Ｐゴシック" charset="0"/>
                <a:cs typeface="ＭＳ Ｐゴシック" charset="0"/>
              </a:rPr>
            </a:br>
            <a:r>
              <a:rPr lang="en-US" sz="2400" b="0">
                <a:latin typeface="Arial" charset="0"/>
                <a:ea typeface="ＭＳ Ｐゴシック" charset="0"/>
                <a:cs typeface="ＭＳ Ｐゴシック" charset="0"/>
              </a:rPr>
              <a:t>RCT shows no difference between q1y and q3y screening</a:t>
            </a:r>
          </a:p>
        </p:txBody>
      </p:sp>
      <p:sp>
        <p:nvSpPr>
          <p:cNvPr id="33795" name="Content Placeholder 2"/>
          <p:cNvSpPr>
            <a:spLocks noGrp="1"/>
          </p:cNvSpPr>
          <p:nvPr>
            <p:ph idx="1"/>
          </p:nvPr>
        </p:nvSpPr>
        <p:spPr>
          <a:xfrm>
            <a:off x="457200" y="1828800"/>
            <a:ext cx="8229600" cy="4144963"/>
          </a:xfrm>
        </p:spPr>
        <p:txBody>
          <a:bodyPr/>
          <a:lstStyle/>
          <a:p>
            <a:pPr marL="0" indent="0" eaLnBrk="1" hangingPunct="1"/>
            <a:r>
              <a:rPr lang="en-CA">
                <a:latin typeface="Arial" charset="0"/>
                <a:ea typeface="ＭＳ Ｐゴシック" charset="0"/>
                <a:cs typeface="ＭＳ Ｐゴシック" charset="0"/>
              </a:rPr>
              <a:t>Women aged 50 – 62 years</a:t>
            </a:r>
          </a:p>
          <a:p>
            <a:pPr marL="457200" lvl="1" indent="0" eaLnBrk="1" hangingPunct="1">
              <a:spcBef>
                <a:spcPts val="1075"/>
              </a:spcBef>
            </a:pPr>
            <a:r>
              <a:rPr lang="en-CA">
                <a:latin typeface="Arial" charset="0"/>
                <a:ea typeface="ＭＳ Ｐゴシック" charset="0"/>
              </a:rPr>
              <a:t> Study arm (n=37,530): 3 additional annual screens</a:t>
            </a:r>
          </a:p>
          <a:p>
            <a:pPr marL="457200" lvl="1" indent="0" eaLnBrk="1" hangingPunct="1"/>
            <a:r>
              <a:rPr lang="en-CA">
                <a:latin typeface="Arial" charset="0"/>
                <a:ea typeface="ＭＳ Ｐゴシック" charset="0"/>
              </a:rPr>
              <a:t> Control arm (n=38,492): standard screen 3 years later </a:t>
            </a:r>
          </a:p>
          <a:p>
            <a:pPr marL="0" indent="0" eaLnBrk="1" hangingPunct="1"/>
            <a:r>
              <a:rPr lang="en-CA">
                <a:latin typeface="Arial" charset="0"/>
                <a:ea typeface="ＭＳ Ｐゴシック" charset="0"/>
                <a:cs typeface="ＭＳ Ｐゴシック" charset="0"/>
              </a:rPr>
              <a:t> Predicted RR of breast cancer mortality for annual vs. 3-year screening:</a:t>
            </a:r>
          </a:p>
          <a:p>
            <a:pPr marL="457200" lvl="1" indent="0" eaLnBrk="1" hangingPunct="1">
              <a:spcBef>
                <a:spcPts val="1075"/>
              </a:spcBef>
            </a:pPr>
            <a:r>
              <a:rPr lang="en-CA">
                <a:latin typeface="Arial" charset="0"/>
                <a:ea typeface="ＭＳ Ｐゴシック" charset="0"/>
              </a:rPr>
              <a:t> 0.95 (95% CI, 0.83-1.07) by NPI</a:t>
            </a:r>
          </a:p>
          <a:p>
            <a:pPr marL="457200" lvl="1" indent="0" eaLnBrk="1" hangingPunct="1"/>
            <a:r>
              <a:rPr lang="en-CA">
                <a:latin typeface="Arial" charset="0"/>
                <a:ea typeface="ＭＳ Ｐゴシック" charset="0"/>
              </a:rPr>
              <a:t> 0.89 (95% CI, 0.77-1.03) by 2CS</a:t>
            </a:r>
          </a:p>
          <a:p>
            <a:pPr marL="0" indent="0" eaLnBrk="1" hangingPunct="1"/>
            <a:r>
              <a:rPr lang="en-CA">
                <a:latin typeface="Arial" charset="0"/>
                <a:ea typeface="ＭＳ Ｐゴシック" charset="0"/>
                <a:cs typeface="ＭＳ Ｐゴシック" charset="0"/>
              </a:rPr>
              <a:t> Actual RR of breast cancer mortality in follow-up:</a:t>
            </a:r>
          </a:p>
          <a:p>
            <a:pPr marL="457200" lvl="1" indent="0" eaLnBrk="1" hangingPunct="1">
              <a:spcBef>
                <a:spcPts val="1075"/>
              </a:spcBef>
            </a:pPr>
            <a:r>
              <a:rPr lang="en-CA">
                <a:latin typeface="Arial" charset="0"/>
                <a:ea typeface="ＭＳ Ｐゴシック" charset="0"/>
              </a:rPr>
              <a:t> 0.93 (0.63, 1.37)</a:t>
            </a:r>
          </a:p>
        </p:txBody>
      </p:sp>
      <p:sp>
        <p:nvSpPr>
          <p:cNvPr id="31748"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379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DDCD62A-CFE6-DE44-9F37-C3E619C0BC8C}" type="slidenum">
              <a:rPr lang="en-US">
                <a:solidFill>
                  <a:schemeClr val="bg1"/>
                </a:solidFill>
              </a:rPr>
              <a:pPr eaLnBrk="1" hangingPunct="1"/>
              <a:t>30</a:t>
            </a:fld>
            <a:endParaRPr lang="en-US">
              <a:solidFill>
                <a:schemeClr val="bg1"/>
              </a:solidFill>
            </a:endParaRPr>
          </a:p>
        </p:txBody>
      </p:sp>
      <p:sp>
        <p:nvSpPr>
          <p:cNvPr id="33798" name="TextBox 3"/>
          <p:cNvSpPr txBox="1">
            <a:spLocks noChangeArrowheads="1"/>
          </p:cNvSpPr>
          <p:nvPr/>
        </p:nvSpPr>
        <p:spPr bwMode="auto">
          <a:xfrm>
            <a:off x="479425" y="5715000"/>
            <a:ext cx="6454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endParaRPr lang="en-US" sz="1200" i="1"/>
          </a:p>
          <a:p>
            <a:r>
              <a:rPr lang="en-US" sz="1200" i="1"/>
              <a:t>UKCCCR Group, Eur J Cancer 2002; Duffy et al (Abstract) 2008</a:t>
            </a:r>
          </a:p>
          <a:p>
            <a:endParaRPr lang="en-US" sz="1200" i="1"/>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a:latin typeface="Arial" charset="0"/>
                <a:ea typeface="ＭＳ Ｐゴシック" charset="0"/>
                <a:cs typeface="ＭＳ Ｐゴシック" charset="0"/>
              </a:rPr>
              <a:t>Patient Preferences and Values</a:t>
            </a:r>
            <a:endParaRPr lang="en-US">
              <a:latin typeface="Arial" charset="0"/>
              <a:ea typeface="ＭＳ Ｐゴシック" charset="0"/>
              <a:cs typeface="ＭＳ Ｐゴシック" charset="0"/>
            </a:endParaRPr>
          </a:p>
        </p:txBody>
      </p:sp>
      <p:sp>
        <p:nvSpPr>
          <p:cNvPr id="34819" name="Content Placeholder 2"/>
          <p:cNvSpPr>
            <a:spLocks noGrp="1"/>
          </p:cNvSpPr>
          <p:nvPr>
            <p:ph idx="1"/>
          </p:nvPr>
        </p:nvSpPr>
        <p:spPr/>
        <p:txBody>
          <a:bodyPr/>
          <a:lstStyle/>
          <a:p>
            <a:pPr eaLnBrk="1" hangingPunct="1"/>
            <a:r>
              <a:rPr lang="en-CA" b="1">
                <a:latin typeface="Arial" charset="0"/>
                <a:ea typeface="ＭＳ Ｐゴシック" charset="0"/>
                <a:cs typeface="ＭＳ Ｐゴシック" charset="0"/>
              </a:rPr>
              <a:t>Most</a:t>
            </a:r>
            <a:r>
              <a:rPr lang="en-CA">
                <a:latin typeface="Arial" charset="0"/>
                <a:ea typeface="ＭＳ Ｐゴシック" charset="0"/>
                <a:cs typeface="ＭＳ Ｐゴシック" charset="0"/>
              </a:rPr>
              <a:t> women value reduction in risk of breast cancer mortality</a:t>
            </a:r>
          </a:p>
          <a:p>
            <a:pPr eaLnBrk="1" hangingPunct="1"/>
            <a:r>
              <a:rPr lang="en-CA">
                <a:latin typeface="Arial" charset="0"/>
                <a:ea typeface="ＭＳ Ｐゴシック" charset="0"/>
                <a:cs typeface="ＭＳ Ｐゴシック" charset="0"/>
              </a:rPr>
              <a:t>Consider: Psychological distress following false positive</a:t>
            </a:r>
          </a:p>
          <a:p>
            <a:pPr eaLnBrk="1" hangingPunct="1"/>
            <a:r>
              <a:rPr lang="en-CA" b="1">
                <a:latin typeface="Arial" charset="0"/>
                <a:ea typeface="ＭＳ Ｐゴシック" charset="0"/>
                <a:cs typeface="ＭＳ Ｐゴシック" charset="0"/>
              </a:rPr>
              <a:t>Most</a:t>
            </a:r>
            <a:r>
              <a:rPr lang="en-CA">
                <a:latin typeface="Arial" charset="0"/>
                <a:ea typeface="ＭＳ Ｐゴシック" charset="0"/>
                <a:cs typeface="ＭＳ Ｐゴシック" charset="0"/>
              </a:rPr>
              <a:t> women willing to take risk of false positive/unnecessary procedures in exchange for reduced risk of death </a:t>
            </a:r>
            <a:r>
              <a:rPr lang="en-CA" u="sng">
                <a:latin typeface="Arial" charset="0"/>
                <a:ea typeface="ＭＳ Ｐゴシック" charset="0"/>
                <a:cs typeface="ＭＳ Ｐゴシック" charset="0"/>
              </a:rPr>
              <a:t>BUT</a:t>
            </a:r>
            <a:r>
              <a:rPr lang="en-CA">
                <a:latin typeface="Arial" charset="0"/>
                <a:ea typeface="ＭＳ Ｐゴシック" charset="0"/>
                <a:cs typeface="ＭＳ Ｐゴシック" charset="0"/>
              </a:rPr>
              <a:t> </a:t>
            </a:r>
            <a:r>
              <a:rPr lang="en-CA" b="1">
                <a:latin typeface="Arial" charset="0"/>
                <a:ea typeface="ＭＳ Ｐゴシック" charset="0"/>
                <a:cs typeface="ＭＳ Ｐゴシック" charset="0"/>
              </a:rPr>
              <a:t>many are not</a:t>
            </a:r>
          </a:p>
          <a:p>
            <a:pPr eaLnBrk="1" hangingPunct="1"/>
            <a:r>
              <a:rPr lang="en-CA">
                <a:latin typeface="Arial" charset="0"/>
                <a:ea typeface="ＭＳ Ｐゴシック" charset="0"/>
                <a:cs typeface="ＭＳ Ｐゴシック" charset="0"/>
              </a:rPr>
              <a:t>The extent to which women participating in preference studies were informed of true risks and benefits is unclear</a:t>
            </a:r>
          </a:p>
        </p:txBody>
      </p:sp>
      <p:sp>
        <p:nvSpPr>
          <p:cNvPr id="32772"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482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8398593-42B3-4B46-9342-BC6BD923FE64}" type="slidenum">
              <a:rPr lang="en-US">
                <a:solidFill>
                  <a:schemeClr val="bg1"/>
                </a:solidFill>
              </a:rPr>
              <a:pPr eaLnBrk="1" hangingPunct="1"/>
              <a:t>31</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Comparison of Guidelines</a:t>
            </a:r>
          </a:p>
        </p:txBody>
      </p:sp>
      <p:sp>
        <p:nvSpPr>
          <p:cNvPr id="33795"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5844"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5446185-1141-8041-B9FD-23AD5E37DBD3}" type="slidenum">
              <a:rPr lang="en-US">
                <a:solidFill>
                  <a:schemeClr val="bg1"/>
                </a:solidFill>
              </a:rPr>
              <a:pPr eaLnBrk="1" hangingPunct="1"/>
              <a:t>32</a:t>
            </a:fld>
            <a:endParaRPr lang="en-US">
              <a:solidFill>
                <a:schemeClr val="bg1"/>
              </a:solidFill>
            </a:endParaRPr>
          </a:p>
        </p:txBody>
      </p:sp>
      <p:graphicFrame>
        <p:nvGraphicFramePr>
          <p:cNvPr id="7" name="Table 6"/>
          <p:cNvGraphicFramePr>
            <a:graphicFrameLocks noGrp="1"/>
          </p:cNvGraphicFramePr>
          <p:nvPr/>
        </p:nvGraphicFramePr>
        <p:xfrm>
          <a:off x="76200" y="1752600"/>
          <a:ext cx="8839200" cy="3679825"/>
        </p:xfrm>
        <a:graphic>
          <a:graphicData uri="http://schemas.openxmlformats.org/drawingml/2006/table">
            <a:tbl>
              <a:tblPr/>
              <a:tblGrid>
                <a:gridCol w="1458913"/>
                <a:gridCol w="1574800"/>
                <a:gridCol w="1439862"/>
                <a:gridCol w="1455738"/>
                <a:gridCol w="1454150"/>
                <a:gridCol w="1455737"/>
              </a:tblGrid>
              <a:tr h="3984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ＭＳ Ｐゴシック" charset="0"/>
                          <a:cs typeface="Times New Roman" charset="0"/>
                        </a:rPr>
                        <a:t>Organization</a:t>
                      </a:r>
                    </a:p>
                  </a:txBody>
                  <a:tcPr marL="60058" marR="60058" marT="0" marB="35994" anchor="b" horzOverflow="overflow">
                    <a:lnL>
                      <a:noFill/>
                    </a:lnL>
                    <a:lnR>
                      <a:noFill/>
                    </a:lnR>
                    <a:lnT>
                      <a:noFill/>
                    </a:lnT>
                    <a:lnB>
                      <a:noFill/>
                    </a:lnB>
                    <a:lnTlToBr>
                      <a:noFill/>
                    </a:lnTlToBr>
                    <a:lnBlToTr>
                      <a:noFill/>
                    </a:lnBlToTr>
                    <a:solidFill>
                      <a:srgbClr val="990033"/>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ＭＳ Ｐゴシック" charset="0"/>
                          <a:cs typeface="Times New Roman" charset="0"/>
                        </a:rPr>
                        <a:t>Mammography</a:t>
                      </a:r>
                    </a:p>
                  </a:txBody>
                  <a:tcPr marL="60058" marR="60058" marT="0" marB="0" anchor="ctr" horzOverflow="overflow">
                    <a:lnL>
                      <a:noFill/>
                    </a:lnL>
                    <a:lnR>
                      <a:noFill/>
                    </a:lnR>
                    <a:lnT>
                      <a:noFill/>
                    </a:lnT>
                    <a:lnB>
                      <a:noFill/>
                    </a:lnB>
                    <a:lnTlToBr>
                      <a:noFill/>
                    </a:lnTlToBr>
                    <a:lnBlToTr>
                      <a:noFill/>
                    </a:lnBlToTr>
                    <a:solidFill>
                      <a:srgbClr val="990033"/>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ＭＳ Ｐゴシック" charset="0"/>
                          <a:cs typeface="Times New Roman" charset="0"/>
                        </a:rPr>
                        <a:t>Breast Self Exam</a:t>
                      </a:r>
                    </a:p>
                  </a:txBody>
                  <a:tcPr marL="60058" marR="60058" marT="0" marB="35994" anchor="b" horzOverflow="overflow">
                    <a:lnL>
                      <a:noFill/>
                    </a:lnL>
                    <a:lnR>
                      <a:noFill/>
                    </a:lnR>
                    <a:lnT>
                      <a:noFill/>
                    </a:lnT>
                    <a:lnB>
                      <a:noFill/>
                    </a:lnB>
                    <a:lnTlToBr>
                      <a:noFill/>
                    </a:lnTlToBr>
                    <a:lnBlToTr>
                      <a:noFill/>
                    </a:lnBlToTr>
                    <a:solidFill>
                      <a:srgbClr val="990033"/>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a:ln>
                            <a:noFill/>
                          </a:ln>
                          <a:solidFill>
                            <a:schemeClr val="bg1"/>
                          </a:solidFill>
                          <a:effectLst/>
                          <a:latin typeface="Arial" charset="0"/>
                          <a:ea typeface="ＭＳ Ｐゴシック" charset="0"/>
                          <a:cs typeface="Times New Roman" charset="0"/>
                        </a:rPr>
                        <a:t>Clinical Breast Exam</a:t>
                      </a:r>
                    </a:p>
                  </a:txBody>
                  <a:tcPr marL="60058" marR="60058" marT="0" marB="35994" anchor="b" horzOverflow="overflow">
                    <a:lnL>
                      <a:noFill/>
                    </a:lnL>
                    <a:lnR>
                      <a:noFill/>
                    </a:lnR>
                    <a:lnT>
                      <a:noFill/>
                    </a:lnT>
                    <a:lnB>
                      <a:noFill/>
                    </a:lnB>
                    <a:lnTlToBr>
                      <a:noFill/>
                    </a:lnTlToBr>
                    <a:lnBlToTr>
                      <a:noFill/>
                    </a:lnBlToTr>
                    <a:solidFill>
                      <a:srgbClr val="990033"/>
                    </a:solidFill>
                  </a:tcPr>
                </a:tc>
              </a:tr>
              <a:tr h="21272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1" u="none" strike="noStrike" cap="none" normalizeH="0" baseline="0">
                          <a:ln>
                            <a:noFill/>
                          </a:ln>
                          <a:solidFill>
                            <a:schemeClr val="tx1"/>
                          </a:solidFill>
                          <a:effectLst/>
                          <a:latin typeface="Arial" charset="0"/>
                          <a:ea typeface="ＭＳ Ｐゴシック" charset="0"/>
                          <a:cs typeface="Times New Roman" charset="0"/>
                        </a:rPr>
                        <a:t>40 – 49 years</a:t>
                      </a:r>
                    </a:p>
                  </a:txBody>
                  <a:tcPr marL="60058" marR="60058" marT="0" marB="0"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1" u="none" strike="noStrike" cap="none" normalizeH="0" baseline="0">
                          <a:ln>
                            <a:noFill/>
                          </a:ln>
                          <a:solidFill>
                            <a:schemeClr val="tx1"/>
                          </a:solidFill>
                          <a:effectLst/>
                          <a:latin typeface="Arial" charset="0"/>
                          <a:ea typeface="ＭＳ Ｐゴシック" charset="0"/>
                          <a:cs typeface="Times New Roman" charset="0"/>
                        </a:rPr>
                        <a:t>50 – 74 years</a:t>
                      </a:r>
                    </a:p>
                  </a:txBody>
                  <a:tcPr marL="60058" marR="60058" marT="0" marB="0" anchor="ctr" horzOverflow="overflow">
                    <a:lnL>
                      <a:noFill/>
                    </a:lnL>
                    <a:lnR>
                      <a:noFill/>
                    </a:lnR>
                    <a:lnT>
                      <a:noFill/>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1" u="none" strike="noStrike" cap="none" normalizeH="0" baseline="0">
                          <a:ln>
                            <a:noFill/>
                          </a:ln>
                          <a:solidFill>
                            <a:schemeClr val="tx1"/>
                          </a:solidFill>
                          <a:effectLst/>
                          <a:latin typeface="Arial" charset="0"/>
                          <a:ea typeface="ＭＳ Ｐゴシック" charset="0"/>
                          <a:cs typeface="Times New Roman" charset="0"/>
                        </a:rPr>
                        <a:t>75 + years</a:t>
                      </a:r>
                    </a:p>
                  </a:txBody>
                  <a:tcPr marL="60058" marR="60058" marT="0" marB="0" anchor="ctr" horzOverflow="overflow">
                    <a:lnL>
                      <a:noFill/>
                    </a:lnL>
                    <a:lnR>
                      <a:noFill/>
                    </a:lnR>
                    <a:lnT>
                      <a:noFill/>
                    </a:lnT>
                    <a:lnB>
                      <a:noFill/>
                    </a:lnB>
                    <a:lnTlToBr>
                      <a:noFill/>
                    </a:lnTlToBr>
                    <a:lnBlToTr>
                      <a:noFill/>
                    </a:lnBlToTr>
                    <a:solidFill>
                      <a:srgbClr val="D9D9D9"/>
                    </a:solidFill>
                  </a:tcPr>
                </a:tc>
                <a:tc vMerge="1">
                  <a:txBody>
                    <a:bodyPr/>
                    <a:lstStyle/>
                    <a:p>
                      <a:endParaRPr lang="en-US"/>
                    </a:p>
                  </a:txBody>
                  <a:tcPr/>
                </a:tc>
                <a:tc vMerge="1">
                  <a:txBody>
                    <a:bodyPr/>
                    <a:lstStyle/>
                    <a:p>
                      <a:endParaRPr lang="en-US"/>
                    </a:p>
                  </a:txBody>
                  <a:tcPr/>
                </a:tc>
              </a:tr>
              <a:tr h="67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CTFPHC (2011)</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routine screening. Individual decision.</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Every 2-3 years</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recommendation</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a:t>
                      </a:r>
                    </a:p>
                  </a:txBody>
                  <a:tcPr marL="60058" marR="60058" marT="0" marB="0" anchor="ctr" horzOverflow="overflow">
                    <a:lnL>
                      <a:noFill/>
                    </a:lnL>
                    <a:lnR>
                      <a:noFill/>
                    </a:lnR>
                    <a:lnT>
                      <a:noFill/>
                    </a:lnT>
                    <a:lnB>
                      <a:noFill/>
                    </a:lnB>
                    <a:lnTlToBr>
                      <a:noFill/>
                    </a:lnTlToBr>
                    <a:lnBlToTr>
                      <a:noFill/>
                    </a:lnBlToTr>
                    <a:solidFill>
                      <a:schemeClr val="bg1"/>
                    </a:solidFill>
                  </a:tcPr>
                </a:tc>
              </a:tr>
              <a:tr h="581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Previous CTFPHC (1994; 1998; 2001)</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recommendation (2001)</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Every 1-2 years (age 50 – 69) (1998)</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recommendation (1994)</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(age 40 – 69)  (2001)</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Every 1 – 2 years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(age 50 – 69) (1998)</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USPSTF (2009)</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USA</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routine screening. Individual decision.</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Mammography every 2 years</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Insufficient evidence</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Recommend against </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Insufficient evidence </a:t>
                      </a:r>
                    </a:p>
                  </a:txBody>
                  <a:tcPr marL="60058" marR="60058" marT="0" marB="0" anchor="ctr" horzOverflow="overflow">
                    <a:lnL>
                      <a:noFill/>
                    </a:lnL>
                    <a:lnR>
                      <a:noFill/>
                    </a:lnR>
                    <a:lnT>
                      <a:noFill/>
                    </a:lnT>
                    <a:lnB>
                      <a:noFill/>
                    </a:lnB>
                    <a:lnTlToBr>
                      <a:noFill/>
                    </a:lnTlToBr>
                    <a:lnBlToTr>
                      <a:noFill/>
                    </a:lnBlToTr>
                    <a:solidFill>
                      <a:schemeClr val="bg1"/>
                    </a:solidFill>
                  </a:tcPr>
                </a:tc>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BreastScreen Australia</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active recruitment</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Every 2 years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(age 50 – 69)</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active recruitment</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N/A</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N/A</a:t>
                      </a:r>
                    </a:p>
                  </a:txBody>
                  <a:tcPr marL="60058" marR="60058" marT="0" marB="0" anchor="ctr" horzOverflow="overflow">
                    <a:lnL>
                      <a:noFill/>
                    </a:lnL>
                    <a:lnR>
                      <a:noFill/>
                    </a:lnR>
                    <a:lnT>
                      <a:noFill/>
                    </a:lnT>
                    <a:lnB>
                      <a:noFill/>
                    </a:lnB>
                    <a:lnTlToBr>
                      <a:noFill/>
                    </a:lnTlToBr>
                    <a:lnBlToTr>
                      <a:noFill/>
                    </a:lnBlToTr>
                    <a:solidFill>
                      <a:srgbClr val="D9D9D9">
                        <a:alpha val="74901"/>
                      </a:srgbClr>
                    </a:solidFill>
                  </a:tcPr>
                </a:tc>
              </a:tr>
              <a:tr h="665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chemeClr val="tx1"/>
                          </a:solidFill>
                          <a:effectLst/>
                          <a:latin typeface="Arial" charset="0"/>
                          <a:ea typeface="ＭＳ Ｐゴシック" charset="0"/>
                          <a:cs typeface="Times New Roman" charset="0"/>
                        </a:rPr>
                        <a:t>NHS screening program, United Kingdom</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 active recruitment*</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Recruited every 3 years until age 70</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Women over 70 not routinely recruited*</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Not recommended</a:t>
                      </a:r>
                    </a:p>
                  </a:txBody>
                  <a:tcPr marL="60058" marR="60058"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a:ln>
                            <a:noFill/>
                          </a:ln>
                          <a:solidFill>
                            <a:schemeClr val="tx1"/>
                          </a:solidFill>
                          <a:effectLst/>
                          <a:latin typeface="Arial" charset="0"/>
                          <a:ea typeface="ＭＳ Ｐゴシック" charset="0"/>
                          <a:cs typeface="Times New Roman" charset="0"/>
                        </a:rPr>
                        <a:t>Not recommended</a:t>
                      </a:r>
                    </a:p>
                  </a:txBody>
                  <a:tcPr marL="60058" marR="60058" marT="0" marB="0" anchor="ctr" horzOverflow="overflow">
                    <a:lnL>
                      <a:noFill/>
                    </a:lnL>
                    <a:lnR>
                      <a:noFill/>
                    </a:lnR>
                    <a:lnT>
                      <a:noFill/>
                    </a:lnT>
                    <a:lnB>
                      <a:noFill/>
                    </a:lnB>
                    <a:lnTlToBr>
                      <a:noFill/>
                    </a:lnTlToBr>
                    <a:lnBlToTr>
                      <a:noFill/>
                    </a:lnBlToTr>
                    <a:solidFill>
                      <a:schemeClr val="bg1"/>
                    </a:solidFill>
                  </a:tcPr>
                </a:tc>
              </a:tr>
            </a:tbl>
          </a:graphicData>
        </a:graphic>
      </p:graphicFrame>
      <p:sp>
        <p:nvSpPr>
          <p:cNvPr id="35883" name="TextBox 2"/>
          <p:cNvSpPr txBox="1">
            <a:spLocks noChangeArrowheads="1"/>
          </p:cNvSpPr>
          <p:nvPr/>
        </p:nvSpPr>
        <p:spPr bwMode="auto">
          <a:xfrm>
            <a:off x="228600" y="5562600"/>
            <a:ext cx="8678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CA" sz="1100"/>
              <a:t>* The National Health Service (NHS) is phasing in an extension to their breast cancer screening program that will extend screening Mammography every three years to women aged 47-73 years</a:t>
            </a:r>
          </a:p>
          <a:p>
            <a:pPr eaLnBrk="1" hangingPunct="1"/>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Summary: </a:t>
            </a:r>
            <a:r>
              <a:rPr lang="fr-CA" i="1">
                <a:latin typeface="Arial" charset="0"/>
                <a:ea typeface="ＭＳ Ｐゴシック" charset="0"/>
                <a:cs typeface="ＭＳ Ｐゴシック" charset="0"/>
              </a:rPr>
              <a:t>Mammography</a:t>
            </a:r>
            <a:endParaRPr lang="en-US">
              <a:latin typeface="Arial" charset="0"/>
              <a:ea typeface="ＭＳ Ｐゴシック" charset="0"/>
              <a:cs typeface="ＭＳ Ｐゴシック" charset="0"/>
            </a:endParaRPr>
          </a:p>
        </p:txBody>
      </p:sp>
      <p:sp>
        <p:nvSpPr>
          <p:cNvPr id="36867" name="Content Placeholder 2"/>
          <p:cNvSpPr>
            <a:spLocks noGrp="1"/>
          </p:cNvSpPr>
          <p:nvPr>
            <p:ph idx="1"/>
          </p:nvPr>
        </p:nvSpPr>
        <p:spPr>
          <a:xfrm>
            <a:off x="457200" y="1828800"/>
            <a:ext cx="8229600" cy="4144963"/>
          </a:xfrm>
        </p:spPr>
        <p:txBody>
          <a:bodyPr/>
          <a:lstStyle/>
          <a:p>
            <a:pPr marL="0" indent="0" algn="ctr" eaLnBrk="1" hangingPunct="1">
              <a:lnSpc>
                <a:spcPct val="90000"/>
              </a:lnSpc>
              <a:buFontTx/>
              <a:buNone/>
            </a:pPr>
            <a:r>
              <a:rPr lang="en-US" sz="2200">
                <a:latin typeface="Arial" charset="0"/>
                <a:ea typeface="ＭＳ Ｐゴシック" charset="0"/>
                <a:cs typeface="ＭＳ Ｐゴシック" charset="0"/>
              </a:rPr>
              <a:t>For women aged 40 – 49 years we recommend </a:t>
            </a:r>
            <a:r>
              <a:rPr lang="en-US" sz="2200" u="sng">
                <a:latin typeface="Arial" charset="0"/>
                <a:ea typeface="ＭＳ Ｐゴシック" charset="0"/>
                <a:cs typeface="ＭＳ Ｐゴシック" charset="0"/>
              </a:rPr>
              <a:t>not routinely screening</a:t>
            </a:r>
            <a:r>
              <a:rPr lang="en-US" sz="2200">
                <a:latin typeface="Arial" charset="0"/>
                <a:ea typeface="ＭＳ Ｐゴシック" charset="0"/>
                <a:cs typeface="ＭＳ Ｐゴシック" charset="0"/>
              </a:rPr>
              <a:t> with mammography </a:t>
            </a:r>
          </a:p>
          <a:p>
            <a:pPr marL="0" indent="0" algn="ctr" eaLnBrk="1" hangingPunct="1">
              <a:lnSpc>
                <a:spcPct val="90000"/>
              </a:lnSpc>
              <a:buFontTx/>
              <a:buNone/>
            </a:pPr>
            <a:r>
              <a:rPr lang="en-US" sz="2200" b="1" i="1">
                <a:solidFill>
                  <a:srgbClr val="90214A"/>
                </a:solidFill>
                <a:latin typeface="Arial" charset="0"/>
                <a:ea typeface="ＭＳ Ｐゴシック" charset="0"/>
                <a:cs typeface="ＭＳ Ｐゴシック" charset="0"/>
              </a:rPr>
              <a:t>(Weak recommendation; moderate quality evidence)</a:t>
            </a:r>
          </a:p>
          <a:p>
            <a:pPr marL="0" indent="0" algn="ctr" eaLnBrk="1" hangingPunct="1">
              <a:lnSpc>
                <a:spcPct val="90000"/>
              </a:lnSpc>
              <a:buFontTx/>
              <a:buNone/>
            </a:pPr>
            <a:endParaRPr lang="en-US" sz="2200">
              <a:latin typeface="Arial" charset="0"/>
              <a:ea typeface="ＭＳ Ｐゴシック" charset="0"/>
              <a:cs typeface="ＭＳ Ｐゴシック" charset="0"/>
            </a:endParaRPr>
          </a:p>
          <a:p>
            <a:pPr marL="0" indent="0" algn="ctr" eaLnBrk="1" hangingPunct="1">
              <a:lnSpc>
                <a:spcPct val="90000"/>
              </a:lnSpc>
              <a:buFontTx/>
              <a:buNone/>
            </a:pPr>
            <a:r>
              <a:rPr lang="en-US" sz="2200">
                <a:latin typeface="Arial" charset="0"/>
                <a:ea typeface="ＭＳ Ｐゴシック" charset="0"/>
                <a:cs typeface="ＭＳ Ｐゴシック" charset="0"/>
              </a:rPr>
              <a:t>For women aged 50 – 69 years we recommend </a:t>
            </a:r>
            <a:r>
              <a:rPr lang="en-US" sz="2200" u="sng">
                <a:latin typeface="Arial" charset="0"/>
                <a:ea typeface="ＭＳ Ｐゴシック" charset="0"/>
                <a:cs typeface="ＭＳ Ｐゴシック" charset="0"/>
              </a:rPr>
              <a:t>routinely screening</a:t>
            </a:r>
            <a:r>
              <a:rPr lang="en-US" sz="2200">
                <a:latin typeface="Arial" charset="0"/>
                <a:ea typeface="ＭＳ Ｐゴシック" charset="0"/>
                <a:cs typeface="ＭＳ Ｐゴシック" charset="0"/>
              </a:rPr>
              <a:t> with mammography every 2 to 3 years</a:t>
            </a:r>
          </a:p>
          <a:p>
            <a:pPr marL="0" indent="0" algn="ctr" eaLnBrk="1" hangingPunct="1">
              <a:lnSpc>
                <a:spcPct val="90000"/>
              </a:lnSpc>
              <a:buFontTx/>
              <a:buNone/>
            </a:pPr>
            <a:r>
              <a:rPr lang="en-US" sz="2200" b="1" i="1">
                <a:solidFill>
                  <a:srgbClr val="90214A"/>
                </a:solidFill>
                <a:latin typeface="Arial" charset="0"/>
                <a:ea typeface="ＭＳ Ｐゴシック" charset="0"/>
                <a:cs typeface="ＭＳ Ｐゴシック" charset="0"/>
              </a:rPr>
              <a:t>(Weak recommendation; moderate quality evidence)</a:t>
            </a:r>
          </a:p>
          <a:p>
            <a:pPr marL="0" indent="0" algn="ctr" eaLnBrk="1" hangingPunct="1">
              <a:lnSpc>
                <a:spcPct val="90000"/>
              </a:lnSpc>
              <a:buFontTx/>
              <a:buNone/>
            </a:pPr>
            <a:endParaRPr lang="en-US" sz="2200">
              <a:latin typeface="Arial" charset="0"/>
              <a:ea typeface="ＭＳ Ｐゴシック" charset="0"/>
              <a:cs typeface="ＭＳ Ｐゴシック" charset="0"/>
            </a:endParaRPr>
          </a:p>
          <a:p>
            <a:pPr marL="0" indent="0" algn="ctr" eaLnBrk="1" hangingPunct="1">
              <a:lnSpc>
                <a:spcPct val="90000"/>
              </a:lnSpc>
              <a:buFontTx/>
              <a:buNone/>
            </a:pPr>
            <a:r>
              <a:rPr lang="en-US" sz="2200">
                <a:latin typeface="Arial" charset="0"/>
                <a:ea typeface="ＭＳ Ｐゴシック" charset="0"/>
                <a:cs typeface="ＭＳ Ｐゴシック" charset="0"/>
              </a:rPr>
              <a:t>For women aged 70 – 74 years we recommend </a:t>
            </a:r>
            <a:r>
              <a:rPr lang="en-US" sz="2200" u="sng">
                <a:latin typeface="Arial" charset="0"/>
                <a:ea typeface="ＭＳ Ｐゴシック" charset="0"/>
                <a:cs typeface="ＭＳ Ｐゴシック" charset="0"/>
              </a:rPr>
              <a:t>routinely screening</a:t>
            </a:r>
            <a:r>
              <a:rPr lang="en-US" sz="2200">
                <a:latin typeface="Arial" charset="0"/>
                <a:ea typeface="ＭＳ Ｐゴシック" charset="0"/>
                <a:cs typeface="ＭＳ Ｐゴシック" charset="0"/>
              </a:rPr>
              <a:t> with mammography every 2 to 3 years </a:t>
            </a:r>
          </a:p>
          <a:p>
            <a:pPr marL="0" indent="0" algn="ctr" eaLnBrk="1" hangingPunct="1">
              <a:lnSpc>
                <a:spcPct val="90000"/>
              </a:lnSpc>
              <a:buFontTx/>
              <a:buNone/>
            </a:pPr>
            <a:r>
              <a:rPr lang="en-US" sz="2200" b="1" i="1">
                <a:solidFill>
                  <a:srgbClr val="90214A"/>
                </a:solidFill>
                <a:latin typeface="Arial" charset="0"/>
                <a:ea typeface="ＭＳ Ｐゴシック" charset="0"/>
                <a:cs typeface="ＭＳ Ｐゴシック" charset="0"/>
              </a:rPr>
              <a:t>(Weak recommendation; low quality evidence)</a:t>
            </a:r>
          </a:p>
        </p:txBody>
      </p:sp>
      <p:sp>
        <p:nvSpPr>
          <p:cNvPr id="34820"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3686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6283963-70EE-4C41-BA9B-5051B404241E}" type="slidenum">
              <a:rPr lang="en-US">
                <a:solidFill>
                  <a:schemeClr val="bg1"/>
                </a:solidFill>
              </a:rPr>
              <a:pPr eaLnBrk="1" hangingPunct="1"/>
              <a:t>33</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ctrTitle"/>
          </p:nvPr>
        </p:nvSpPr>
        <p:spPr>
          <a:xfrm>
            <a:off x="685800" y="2133600"/>
            <a:ext cx="7772400" cy="2590800"/>
          </a:xfrm>
        </p:spPr>
        <p:txBody>
          <a:bodyPr/>
          <a:lstStyle/>
          <a:p>
            <a:r>
              <a:rPr lang="en-US">
                <a:latin typeface="Arial" charset="0"/>
                <a:ea typeface="ＭＳ Ｐゴシック" charset="0"/>
                <a:cs typeface="ＭＳ Ｐゴシック" charset="0"/>
              </a:rPr>
              <a:t>QUESTIONS &amp; ANSWERS</a:t>
            </a:r>
            <a:endParaRPr lang="en-US">
              <a:solidFill>
                <a:srgbClr val="90214A"/>
              </a:solidFill>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Who is the CTFPHC?</a:t>
            </a:r>
          </a:p>
        </p:txBody>
      </p:sp>
      <p:sp>
        <p:nvSpPr>
          <p:cNvPr id="7171" name="Content Placeholder 2"/>
          <p:cNvSpPr>
            <a:spLocks noGrp="1"/>
          </p:cNvSpPr>
          <p:nvPr>
            <p:ph idx="1"/>
          </p:nvPr>
        </p:nvSpPr>
        <p:spPr/>
        <p:txBody>
          <a:bodyPr/>
          <a:lstStyle/>
          <a:p>
            <a:pPr eaLnBrk="1" hangingPunct="1"/>
            <a:r>
              <a:rPr lang="en-US">
                <a:latin typeface="Arial" charset="0"/>
                <a:ea typeface="ＭＳ Ｐゴシック" charset="0"/>
                <a:cs typeface="ＭＳ Ｐゴシック" charset="0"/>
              </a:rPr>
              <a:t>The Canadian Task Force on Preventive Health Care (CTFPHC) </a:t>
            </a:r>
          </a:p>
          <a:p>
            <a:pPr lvl="1" eaLnBrk="1" hangingPunct="1"/>
            <a:r>
              <a:rPr lang="en-US">
                <a:latin typeface="Arial" charset="0"/>
                <a:ea typeface="ＭＳ Ｐゴシック" charset="0"/>
              </a:rPr>
              <a:t>Comprised of  14 primary care experts</a:t>
            </a:r>
          </a:p>
          <a:p>
            <a:pPr lvl="1" eaLnBrk="1" hangingPunct="1"/>
            <a:r>
              <a:rPr lang="en-US">
                <a:latin typeface="Arial" charset="0"/>
                <a:ea typeface="ＭＳ Ｐゴシック" charset="0"/>
              </a:rPr>
              <a:t>Established to develop clinical practice guidelines that support primary care providers in delivering preventive health care</a:t>
            </a:r>
          </a:p>
          <a:p>
            <a:pPr lvl="1" eaLnBrk="1" hangingPunct="1"/>
            <a:r>
              <a:rPr lang="en-US">
                <a:latin typeface="Arial" charset="0"/>
                <a:ea typeface="ＭＳ Ｐゴシック" charset="0"/>
              </a:rPr>
              <a:t>Identify evidence gaps that need to be filled and develop guidance documents for each topic</a:t>
            </a:r>
          </a:p>
        </p:txBody>
      </p:sp>
      <p:sp>
        <p:nvSpPr>
          <p:cNvPr id="7172"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717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C364339-17FA-8045-B1CB-B86220591EA1}" type="slidenum">
              <a:rPr lang="en-US">
                <a:solidFill>
                  <a:schemeClr val="bg1"/>
                </a:solidFill>
              </a:rPr>
              <a:pPr eaLnBrk="1" hangingPunct="1"/>
              <a:t>4</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a:xfrm>
            <a:off x="685800" y="2133600"/>
            <a:ext cx="7772400" cy="1470025"/>
          </a:xfrm>
        </p:spPr>
        <p:txBody>
          <a:bodyPr/>
          <a:lstStyle/>
          <a:p>
            <a:r>
              <a:rPr lang="fr-CA">
                <a:solidFill>
                  <a:srgbClr val="90214A"/>
                </a:solidFill>
                <a:latin typeface="Arial" charset="0"/>
                <a:ea typeface="ヒラギノ角ゴ Pro W3" charset="0"/>
                <a:cs typeface="ヒラギノ角ゴ Pro W3" charset="0"/>
              </a:rPr>
              <a:t>BREAST CANCER: OVERVIEW</a:t>
            </a:r>
            <a:endParaRPr lang="en-US">
              <a:solidFill>
                <a:srgbClr val="90214A"/>
              </a:solidFill>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Breast Cancer Overview</a:t>
            </a:r>
          </a:p>
        </p:txBody>
      </p:sp>
      <p:sp>
        <p:nvSpPr>
          <p:cNvPr id="9219" name="Content Placeholder 2"/>
          <p:cNvSpPr>
            <a:spLocks noGrp="1"/>
          </p:cNvSpPr>
          <p:nvPr>
            <p:ph idx="1"/>
          </p:nvPr>
        </p:nvSpPr>
        <p:spPr/>
        <p:txBody>
          <a:bodyPr/>
          <a:lstStyle/>
          <a:p>
            <a:pPr eaLnBrk="1" hangingPunct="1"/>
            <a:r>
              <a:rPr lang="en-US">
                <a:latin typeface="Arial" charset="0"/>
                <a:ea typeface="ＭＳ Ｐゴシック" charset="0"/>
                <a:cs typeface="ＭＳ Ｐゴシック" charset="0"/>
              </a:rPr>
              <a:t>Regular screening for breast cancer with </a:t>
            </a:r>
            <a:r>
              <a:rPr lang="en-US" b="1">
                <a:latin typeface="Arial" charset="0"/>
                <a:ea typeface="ＭＳ Ｐゴシック" charset="0"/>
                <a:cs typeface="ＭＳ Ｐゴシック" charset="0"/>
              </a:rPr>
              <a:t>clinical breast exam, breast self exam, </a:t>
            </a:r>
            <a:r>
              <a:rPr lang="en-US">
                <a:latin typeface="Arial" charset="0"/>
                <a:ea typeface="ＭＳ Ｐゴシック" charset="0"/>
                <a:cs typeface="ＭＳ Ｐゴシック" charset="0"/>
              </a:rPr>
              <a:t>and </a:t>
            </a:r>
            <a:r>
              <a:rPr lang="en-US" b="1">
                <a:latin typeface="Arial" charset="0"/>
                <a:ea typeface="ＭＳ Ｐゴシック" charset="0"/>
                <a:cs typeface="ＭＳ Ｐゴシック" charset="0"/>
              </a:rPr>
              <a:t>mammography </a:t>
            </a:r>
            <a:r>
              <a:rPr lang="en-US">
                <a:latin typeface="Arial" charset="0"/>
                <a:ea typeface="ＭＳ Ｐゴシック" charset="0"/>
                <a:cs typeface="ＭＳ Ｐゴシック" charset="0"/>
              </a:rPr>
              <a:t>is widely recommended to reduce breast cancer mortality</a:t>
            </a:r>
          </a:p>
          <a:p>
            <a:pPr eaLnBrk="1" hangingPunct="1"/>
            <a:r>
              <a:rPr lang="en-US">
                <a:latin typeface="Arial" charset="0"/>
                <a:ea typeface="ＭＳ Ｐゴシック" charset="0"/>
                <a:cs typeface="ＭＳ Ｐゴシック" charset="0"/>
              </a:rPr>
              <a:t>There has been interest in </a:t>
            </a:r>
            <a:r>
              <a:rPr lang="en-US" b="1">
                <a:latin typeface="Arial" charset="0"/>
                <a:ea typeface="ＭＳ Ｐゴシック" charset="0"/>
                <a:cs typeface="ＭＳ Ｐゴシック" charset="0"/>
              </a:rPr>
              <a:t>magnetic resonance imaging </a:t>
            </a:r>
            <a:r>
              <a:rPr lang="en-US">
                <a:latin typeface="Arial" charset="0"/>
                <a:ea typeface="ＭＳ Ｐゴシック" charset="0"/>
                <a:cs typeface="ＭＳ Ｐゴシック" charset="0"/>
              </a:rPr>
              <a:t>for screening, although this is not widely used</a:t>
            </a:r>
          </a:p>
          <a:p>
            <a:pPr eaLnBrk="1" hangingPunct="1"/>
            <a:r>
              <a:rPr lang="en-US">
                <a:latin typeface="Arial" charset="0"/>
                <a:ea typeface="ＭＳ Ｐゴシック" charset="0"/>
                <a:cs typeface="ＭＳ Ｐゴシック" charset="0"/>
              </a:rPr>
              <a:t> although screening has the potential to help women by early detection of treatable cancer, it also has potential harms:</a:t>
            </a:r>
          </a:p>
          <a:p>
            <a:pPr lvl="1" eaLnBrk="1" hangingPunct="1"/>
            <a:r>
              <a:rPr lang="en-US">
                <a:latin typeface="Arial" charset="0"/>
                <a:ea typeface="ＭＳ Ｐゴシック" charset="0"/>
              </a:rPr>
              <a:t>anxiety</a:t>
            </a:r>
          </a:p>
          <a:p>
            <a:pPr lvl="1" eaLnBrk="1" hangingPunct="1"/>
            <a:r>
              <a:rPr lang="en-US">
                <a:latin typeface="Arial" charset="0"/>
                <a:ea typeface="ＭＳ Ｐゴシック" charset="0"/>
              </a:rPr>
              <a:t>unnecessary tests and treatments</a:t>
            </a:r>
          </a:p>
          <a:p>
            <a:pPr lvl="1" eaLnBrk="1" hangingPunct="1"/>
            <a:r>
              <a:rPr lang="en-US">
                <a:latin typeface="Arial" charset="0"/>
                <a:ea typeface="ＭＳ Ｐゴシック" charset="0"/>
              </a:rPr>
              <a:t>overdiagnosis</a:t>
            </a:r>
          </a:p>
        </p:txBody>
      </p:sp>
      <p:sp>
        <p:nvSpPr>
          <p:cNvPr id="9220"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922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BC30168A-6672-9348-BE0E-50E5E9992A14}" type="slidenum">
              <a:rPr lang="en-US">
                <a:solidFill>
                  <a:schemeClr val="bg1"/>
                </a:solidFill>
              </a:rPr>
              <a:pPr eaLnBrk="1" hangingPunct="1"/>
              <a:t>6</a:t>
            </a:fld>
            <a:endParaRPr lang="en-US">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a:xfrm>
            <a:off x="685800" y="2133600"/>
            <a:ext cx="7772400" cy="1470025"/>
          </a:xfrm>
        </p:spPr>
        <p:txBody>
          <a:bodyPr/>
          <a:lstStyle/>
          <a:p>
            <a:r>
              <a:rPr lang="fr-CA">
                <a:latin typeface="Arial" charset="0"/>
                <a:ea typeface="ＭＳ Ｐゴシック" charset="0"/>
                <a:cs typeface="ＭＳ Ｐゴシック" charset="0"/>
              </a:rPr>
              <a:t>SCIENTIFIC METHODS</a:t>
            </a:r>
            <a:endParaRPr lang="en-US">
              <a:solidFill>
                <a:srgbClr val="90214A"/>
              </a:solidFill>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atin typeface="Arial" charset="0"/>
                <a:ea typeface="ＭＳ Ｐゴシック" charset="0"/>
                <a:cs typeface="Arial" charset="0"/>
              </a:rPr>
              <a:t>Methods of the CTFPHC</a:t>
            </a:r>
            <a:endParaRPr lang="en-US">
              <a:latin typeface="Arial" charset="0"/>
              <a:ea typeface="ＭＳ Ｐゴシック" charset="0"/>
              <a:cs typeface="ＭＳ Ｐゴシック" charset="0"/>
            </a:endParaRPr>
          </a:p>
        </p:txBody>
      </p:sp>
      <p:sp>
        <p:nvSpPr>
          <p:cNvPr id="11267"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126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BB125DC-9A70-2A48-8807-F627BA0D9C09}" type="slidenum">
              <a:rPr lang="en-US">
                <a:solidFill>
                  <a:schemeClr val="bg1"/>
                </a:solidFill>
              </a:rPr>
              <a:pPr eaLnBrk="1" hangingPunct="1"/>
              <a:t>8</a:t>
            </a:fld>
            <a:endParaRPr lang="en-US">
              <a:solidFill>
                <a:schemeClr val="bg1"/>
              </a:solidFill>
            </a:endParaRPr>
          </a:p>
        </p:txBody>
      </p:sp>
      <p:sp>
        <p:nvSpPr>
          <p:cNvPr id="7" name="Rounded Rectangle 24"/>
          <p:cNvSpPr>
            <a:spLocks noChangeArrowheads="1"/>
          </p:cNvSpPr>
          <p:nvPr/>
        </p:nvSpPr>
        <p:spPr bwMode="auto">
          <a:xfrm>
            <a:off x="6172200" y="2316163"/>
            <a:ext cx="1920875" cy="1189037"/>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pPr eaLnBrk="0" hangingPunct="0">
              <a:defRPr/>
            </a:pPr>
            <a:r>
              <a:rPr lang="en-US">
                <a:solidFill>
                  <a:srgbClr val="000000"/>
                </a:solidFill>
              </a:rPr>
              <a:t>Working group</a:t>
            </a:r>
            <a:endParaRPr lang="en-US"/>
          </a:p>
        </p:txBody>
      </p:sp>
      <p:sp>
        <p:nvSpPr>
          <p:cNvPr id="8" name="Rounded Rectangle 23"/>
          <p:cNvSpPr>
            <a:spLocks noChangeArrowheads="1"/>
          </p:cNvSpPr>
          <p:nvPr/>
        </p:nvSpPr>
        <p:spPr bwMode="auto">
          <a:xfrm>
            <a:off x="3048000" y="2316163"/>
            <a:ext cx="2103438" cy="1189037"/>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pPr fontAlgn="auto">
              <a:spcBef>
                <a:spcPts val="0"/>
              </a:spcBef>
              <a:spcAft>
                <a:spcPts val="0"/>
              </a:spcAft>
              <a:defRPr/>
            </a:pPr>
            <a:r>
              <a:rPr lang="en-US" dirty="0">
                <a:latin typeface="+mn-lt"/>
                <a:ea typeface="+mn-ea"/>
                <a:cs typeface="+mn-cs"/>
              </a:rPr>
              <a:t>Evidence Review and Synthesis Centre (</a:t>
            </a:r>
            <a:r>
              <a:rPr lang="en-US" dirty="0" err="1">
                <a:latin typeface="+mn-lt"/>
                <a:ea typeface="+mn-ea"/>
                <a:cs typeface="+mn-cs"/>
              </a:rPr>
              <a:t>ERSC</a:t>
            </a:r>
            <a:r>
              <a:rPr lang="en-US" dirty="0">
                <a:latin typeface="+mn-lt"/>
                <a:ea typeface="+mn-ea"/>
                <a:cs typeface="+mn-cs"/>
              </a:rPr>
              <a:t>)</a:t>
            </a:r>
          </a:p>
        </p:txBody>
      </p:sp>
      <p:sp>
        <p:nvSpPr>
          <p:cNvPr id="11271" name="Rounded Rectangle 20"/>
          <p:cNvSpPr>
            <a:spLocks noChangeArrowheads="1"/>
          </p:cNvSpPr>
          <p:nvPr/>
        </p:nvSpPr>
        <p:spPr bwMode="auto">
          <a:xfrm>
            <a:off x="6477000" y="3429000"/>
            <a:ext cx="2286000" cy="1828800"/>
          </a:xfrm>
          <a:prstGeom prst="roundRect">
            <a:avLst>
              <a:gd name="adj" fmla="val 16667"/>
            </a:avLst>
          </a:prstGeom>
          <a:solidFill>
            <a:srgbClr val="990033"/>
          </a:solidFill>
          <a:ln w="19050">
            <a:solidFill>
              <a:srgbClr val="90214A"/>
            </a:solidFill>
            <a:round/>
            <a:headEnd/>
            <a:tailEnd/>
          </a:ln>
        </p:spPr>
        <p:txBody>
          <a:bodyPr anchor="ctr"/>
          <a:lstStyle/>
          <a:p>
            <a:r>
              <a:rPr lang="en-US">
                <a:solidFill>
                  <a:schemeClr val="bg1"/>
                </a:solidFill>
              </a:rPr>
              <a:t>Develop recommendations by consensus</a:t>
            </a:r>
          </a:p>
        </p:txBody>
      </p:sp>
      <p:sp>
        <p:nvSpPr>
          <p:cNvPr id="11272" name="Rounded Rectangle 21"/>
          <p:cNvSpPr>
            <a:spLocks noChangeArrowheads="1"/>
          </p:cNvSpPr>
          <p:nvPr/>
        </p:nvSpPr>
        <p:spPr bwMode="auto">
          <a:xfrm>
            <a:off x="3505200" y="3429000"/>
            <a:ext cx="2286000" cy="1828800"/>
          </a:xfrm>
          <a:prstGeom prst="roundRect">
            <a:avLst>
              <a:gd name="adj" fmla="val 16667"/>
            </a:avLst>
          </a:prstGeom>
          <a:solidFill>
            <a:srgbClr val="990033"/>
          </a:solidFill>
          <a:ln w="19050">
            <a:solidFill>
              <a:srgbClr val="90214A"/>
            </a:solidFill>
            <a:round/>
            <a:headEnd/>
            <a:tailEnd/>
          </a:ln>
        </p:spPr>
        <p:txBody>
          <a:bodyPr anchor="ctr"/>
          <a:lstStyle/>
          <a:p>
            <a:r>
              <a:rPr lang="en-US">
                <a:solidFill>
                  <a:schemeClr val="bg1"/>
                </a:solidFill>
              </a:rPr>
              <a:t>Review analytical framework, develop protocol, summarize evidence</a:t>
            </a:r>
          </a:p>
        </p:txBody>
      </p:sp>
      <p:sp>
        <p:nvSpPr>
          <p:cNvPr id="11" name="Rounded Rectangle 22"/>
          <p:cNvSpPr>
            <a:spLocks noChangeArrowheads="1"/>
          </p:cNvSpPr>
          <p:nvPr/>
        </p:nvSpPr>
        <p:spPr bwMode="auto">
          <a:xfrm>
            <a:off x="288925" y="2316163"/>
            <a:ext cx="1920875" cy="1189037"/>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r>
              <a:rPr lang="en-US"/>
              <a:t>Working group:</a:t>
            </a:r>
          </a:p>
          <a:p>
            <a:r>
              <a:rPr lang="en-US"/>
              <a:t>2 – 5 CTFPHC members</a:t>
            </a:r>
          </a:p>
        </p:txBody>
      </p:sp>
      <p:sp>
        <p:nvSpPr>
          <p:cNvPr id="11274" name="Rounded Rectangle 19"/>
          <p:cNvSpPr>
            <a:spLocks noChangeArrowheads="1"/>
          </p:cNvSpPr>
          <p:nvPr/>
        </p:nvSpPr>
        <p:spPr bwMode="auto">
          <a:xfrm>
            <a:off x="457200" y="3429000"/>
            <a:ext cx="2286000" cy="1828800"/>
          </a:xfrm>
          <a:prstGeom prst="roundRect">
            <a:avLst>
              <a:gd name="adj" fmla="val 16667"/>
            </a:avLst>
          </a:prstGeom>
          <a:solidFill>
            <a:srgbClr val="990033"/>
          </a:solidFill>
          <a:ln w="19050">
            <a:solidFill>
              <a:srgbClr val="90214A"/>
            </a:solidFill>
            <a:round/>
            <a:headEnd/>
            <a:tailEnd/>
          </a:ln>
        </p:spPr>
        <p:txBody>
          <a:bodyPr anchor="ctr"/>
          <a:lstStyle/>
          <a:p>
            <a:r>
              <a:rPr lang="en-US">
                <a:solidFill>
                  <a:schemeClr val="bg1"/>
                </a:solidFill>
              </a:rPr>
              <a:t>Research questions and analytical framework</a:t>
            </a:r>
          </a:p>
        </p:txBody>
      </p:sp>
      <p:sp>
        <p:nvSpPr>
          <p:cNvPr id="11275" name="Right Arrow 25"/>
          <p:cNvSpPr>
            <a:spLocks noChangeArrowheads="1"/>
          </p:cNvSpPr>
          <p:nvPr/>
        </p:nvSpPr>
        <p:spPr bwMode="auto">
          <a:xfrm>
            <a:off x="2895600" y="4038600"/>
            <a:ext cx="533400" cy="457200"/>
          </a:xfrm>
          <a:prstGeom prst="rightArrow">
            <a:avLst>
              <a:gd name="adj1" fmla="val 50000"/>
              <a:gd name="adj2" fmla="val 49999"/>
            </a:avLst>
          </a:prstGeom>
          <a:solidFill>
            <a:schemeClr val="accent1"/>
          </a:solidFill>
          <a:ln w="9525">
            <a:solidFill>
              <a:schemeClr val="accent1"/>
            </a:solidFill>
            <a:round/>
            <a:headEnd/>
            <a:tailEnd/>
          </a:ln>
        </p:spPr>
        <p:txBody>
          <a:bodyPr/>
          <a:lstStyle/>
          <a:p>
            <a:pPr eaLnBrk="0" hangingPunct="0"/>
            <a:endParaRPr lang="en-US"/>
          </a:p>
        </p:txBody>
      </p:sp>
      <p:sp>
        <p:nvSpPr>
          <p:cNvPr id="11276" name="Right Arrow 26"/>
          <p:cNvSpPr>
            <a:spLocks noChangeArrowheads="1"/>
          </p:cNvSpPr>
          <p:nvPr/>
        </p:nvSpPr>
        <p:spPr bwMode="auto">
          <a:xfrm>
            <a:off x="5867400" y="3962400"/>
            <a:ext cx="533400" cy="457200"/>
          </a:xfrm>
          <a:prstGeom prst="rightArrow">
            <a:avLst>
              <a:gd name="adj1" fmla="val 50000"/>
              <a:gd name="adj2" fmla="val 49999"/>
            </a:avLst>
          </a:prstGeom>
          <a:solidFill>
            <a:schemeClr val="accent1"/>
          </a:solidFill>
          <a:ln w="9525">
            <a:solidFill>
              <a:schemeClr val="accent1"/>
            </a:solidFill>
            <a:round/>
            <a:headEnd/>
            <a:tailEnd/>
          </a:ln>
        </p:spPr>
        <p:txBody>
          <a:bodyPr/>
          <a:lstStyle/>
          <a:p>
            <a:pPr eaLnBrk="0" hangingPunct="0"/>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Eligible Studies for Clinical Practice Guidelines</a:t>
            </a:r>
          </a:p>
        </p:txBody>
      </p:sp>
      <p:sp>
        <p:nvSpPr>
          <p:cNvPr id="12291" name="Content Placeholder 2"/>
          <p:cNvSpPr>
            <a:spLocks noGrp="1"/>
          </p:cNvSpPr>
          <p:nvPr>
            <p:ph idx="1"/>
          </p:nvPr>
        </p:nvSpPr>
        <p:spPr>
          <a:xfrm>
            <a:off x="457200" y="2895600"/>
            <a:ext cx="8534400" cy="3124200"/>
          </a:xfrm>
        </p:spPr>
        <p:txBody>
          <a:bodyPr/>
          <a:lstStyle/>
          <a:p>
            <a:pPr eaLnBrk="1" hangingPunct="1">
              <a:buFontTx/>
              <a:buNone/>
            </a:pPr>
            <a:r>
              <a:rPr lang="en-CA" b="1" u="sng">
                <a:latin typeface="Arial" charset="0"/>
                <a:ea typeface="ＭＳ Ｐゴシック" charset="0"/>
                <a:cs typeface="ＭＳ Ｐゴシック" charset="0"/>
              </a:rPr>
              <a:t>Study Designs</a:t>
            </a:r>
          </a:p>
          <a:p>
            <a:pPr eaLnBrk="1" hangingPunct="1"/>
            <a:r>
              <a:rPr lang="en-CA" i="1">
                <a:latin typeface="Arial" charset="0"/>
                <a:ea typeface="ＭＳ Ｐゴシック" charset="0"/>
                <a:cs typeface="ＭＳ Ｐゴシック" charset="0"/>
              </a:rPr>
              <a:t>Effectiveness of screening</a:t>
            </a:r>
            <a:r>
              <a:rPr lang="en-CA" b="1">
                <a:latin typeface="Arial" charset="0"/>
                <a:ea typeface="ＭＳ Ｐゴシック" charset="0"/>
                <a:cs typeface="ＭＳ Ｐゴシック" charset="0"/>
              </a:rPr>
              <a:t>:</a:t>
            </a:r>
            <a:r>
              <a:rPr lang="en-CA">
                <a:latin typeface="Arial" charset="0"/>
                <a:ea typeface="ＭＳ Ｐゴシック" charset="0"/>
                <a:cs typeface="ＭＳ Ｐゴシック" charset="0"/>
              </a:rPr>
              <a:t> RCTs or meta-analyses</a:t>
            </a:r>
          </a:p>
          <a:p>
            <a:pPr eaLnBrk="1" hangingPunct="1"/>
            <a:r>
              <a:rPr lang="en-CA" i="1">
                <a:latin typeface="Arial" charset="0"/>
                <a:ea typeface="ＭＳ Ｐゴシック" charset="0"/>
                <a:cs typeface="ＭＳ Ｐゴシック" charset="0"/>
              </a:rPr>
              <a:t>Cost-effectiveness of screening</a:t>
            </a:r>
            <a:r>
              <a:rPr lang="en-CA" b="1">
                <a:latin typeface="Arial" charset="0"/>
                <a:ea typeface="ＭＳ Ｐゴシック" charset="0"/>
                <a:cs typeface="ＭＳ Ｐゴシック" charset="0"/>
              </a:rPr>
              <a:t>:</a:t>
            </a:r>
            <a:r>
              <a:rPr lang="en-CA">
                <a:latin typeface="Arial" charset="0"/>
                <a:ea typeface="ＭＳ Ｐゴシック" charset="0"/>
                <a:cs typeface="ＭＳ Ｐゴシック" charset="0"/>
              </a:rPr>
              <a:t> Included if relevant to KQ</a:t>
            </a:r>
          </a:p>
          <a:p>
            <a:pPr eaLnBrk="1" hangingPunct="1"/>
            <a:r>
              <a:rPr lang="en-CA" i="1">
                <a:latin typeface="Arial" charset="0"/>
                <a:ea typeface="ＭＳ Ｐゴシック" charset="0"/>
                <a:cs typeface="ＭＳ Ｐゴシック" charset="0"/>
              </a:rPr>
              <a:t>Harms of screening</a:t>
            </a:r>
            <a:r>
              <a:rPr lang="en-CA" b="1">
                <a:latin typeface="Arial" charset="0"/>
                <a:ea typeface="ＭＳ Ｐゴシック" charset="0"/>
                <a:cs typeface="ＭＳ Ｐゴシック" charset="0"/>
              </a:rPr>
              <a:t>:</a:t>
            </a:r>
            <a:r>
              <a:rPr lang="en-CA">
                <a:latin typeface="Arial" charset="0"/>
                <a:ea typeface="ＭＳ Ｐゴシック" charset="0"/>
                <a:cs typeface="ＭＳ Ｐゴシック" charset="0"/>
              </a:rPr>
              <a:t> Various designs and multiple data sources</a:t>
            </a:r>
          </a:p>
          <a:p>
            <a:pPr eaLnBrk="1" hangingPunct="1"/>
            <a:r>
              <a:rPr lang="en-CA" i="1">
                <a:latin typeface="Arial" charset="0"/>
                <a:ea typeface="ＭＳ Ｐゴシック" charset="0"/>
                <a:cs typeface="ＭＳ Ｐゴシック" charset="0"/>
              </a:rPr>
              <a:t>Patient preferences and values</a:t>
            </a:r>
            <a:r>
              <a:rPr lang="en-CA" b="1">
                <a:latin typeface="Arial" charset="0"/>
                <a:ea typeface="ＭＳ Ｐゴシック" charset="0"/>
                <a:cs typeface="ＭＳ Ｐゴシック" charset="0"/>
              </a:rPr>
              <a:t>:</a:t>
            </a:r>
            <a:r>
              <a:rPr lang="en-CA">
                <a:latin typeface="Arial" charset="0"/>
                <a:ea typeface="ＭＳ Ｐゴシック" charset="0"/>
                <a:cs typeface="ＭＳ Ｐゴシック" charset="0"/>
              </a:rPr>
              <a:t> Any study design</a:t>
            </a:r>
            <a:endParaRPr lang="en-US">
              <a:latin typeface="Arial" charset="0"/>
              <a:ea typeface="ＭＳ Ｐゴシック" charset="0"/>
              <a:cs typeface="ＭＳ Ｐゴシック" charset="0"/>
            </a:endParaRPr>
          </a:p>
        </p:txBody>
      </p:sp>
      <p:sp>
        <p:nvSpPr>
          <p:cNvPr id="12292"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Canadian Task Force on Preventive Health Care</a:t>
            </a:r>
          </a:p>
        </p:txBody>
      </p:sp>
      <p:sp>
        <p:nvSpPr>
          <p:cNvPr id="1229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278AC13-5CB2-0342-B230-F986F607702C}" type="slidenum">
              <a:rPr lang="en-US">
                <a:solidFill>
                  <a:schemeClr val="bg1"/>
                </a:solidFill>
              </a:rPr>
              <a:pPr eaLnBrk="1" hangingPunct="1"/>
              <a:t>9</a:t>
            </a:fld>
            <a:endParaRPr lang="en-US">
              <a:solidFill>
                <a:schemeClr val="bg1"/>
              </a:solidFill>
            </a:endParaRPr>
          </a:p>
        </p:txBody>
      </p:sp>
      <p:sp>
        <p:nvSpPr>
          <p:cNvPr id="12294" name="Rounded Rectangle 5"/>
          <p:cNvSpPr>
            <a:spLocks noChangeArrowheads="1"/>
          </p:cNvSpPr>
          <p:nvPr/>
        </p:nvSpPr>
        <p:spPr bwMode="auto">
          <a:xfrm>
            <a:off x="533400" y="1828800"/>
            <a:ext cx="8001000" cy="91440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hangingPunct="0"/>
            <a:endParaRPr lang="en-CA" sz="600" b="1">
              <a:solidFill>
                <a:schemeClr val="bg1"/>
              </a:solidFill>
              <a:ea typeface="ヒラギノ角ゴ Pro W3" charset="0"/>
              <a:cs typeface="ヒラギノ角ゴ Pro W3" charset="0"/>
            </a:endParaRPr>
          </a:p>
          <a:p>
            <a:pPr algn="ctr" eaLnBrk="0" hangingPunct="0"/>
            <a:r>
              <a:rPr lang="en-CA" b="1">
                <a:solidFill>
                  <a:schemeClr val="bg1"/>
                </a:solidFill>
                <a:ea typeface="ヒラギノ角ゴ Pro W3" charset="0"/>
                <a:cs typeface="ヒラギノ角ゴ Pro W3" charset="0"/>
              </a:rPr>
              <a:t>Women aged 40 and older, without pre-existing breast cancer and not considered to be at high risk for breast cancer</a:t>
            </a:r>
            <a:endParaRPr lang="en-CA">
              <a:solidFill>
                <a:schemeClr val="bg1"/>
              </a:solidFill>
              <a:ea typeface="ヒラギノ角ゴ Pro W3" charset="0"/>
              <a:cs typeface="ヒラギノ角ゴ Pro W3" charset="0"/>
            </a:endParaRPr>
          </a:p>
          <a:p>
            <a:pPr eaLnBrk="0" hangingPunct="0"/>
            <a:endParaRPr lang="en-US">
              <a:solidFill>
                <a:schemeClr val="bg1"/>
              </a:solidFill>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TotalTime>
  <Words>7857</Words>
  <Application>Microsoft Macintosh PowerPoint</Application>
  <PresentationFormat>On-screen Show (4:3)</PresentationFormat>
  <Paragraphs>882</Paragraphs>
  <Slides>34</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ＭＳ Ｐゴシック</vt:lpstr>
      <vt:lpstr>Calibri</vt:lpstr>
      <vt:lpstr>ヒラギノ角ゴ Pro W3</vt:lpstr>
      <vt:lpstr>Courier New</vt:lpstr>
      <vt:lpstr>Times New Roman</vt:lpstr>
      <vt:lpstr>Times</vt:lpstr>
      <vt:lpstr>+mj-lt</vt:lpstr>
      <vt:lpstr>Office Theme</vt:lpstr>
      <vt:lpstr>PowerPoint Presentation</vt:lpstr>
      <vt:lpstr>Overview</vt:lpstr>
      <vt:lpstr>CTFPHC BACKGROUND</vt:lpstr>
      <vt:lpstr>Who is the CTFPHC?</vt:lpstr>
      <vt:lpstr>BREAST CANCER: OVERVIEW</vt:lpstr>
      <vt:lpstr>Breast Cancer Overview</vt:lpstr>
      <vt:lpstr>SCIENTIFIC METHODS</vt:lpstr>
      <vt:lpstr>Methods of the CTFPHC</vt:lpstr>
      <vt:lpstr>Eligible Studies for Clinical Practice Guidelines</vt:lpstr>
      <vt:lpstr>GRADE: How is evidence graded?</vt:lpstr>
      <vt:lpstr>GRADE: How is the strength of recommendations graded?</vt:lpstr>
      <vt:lpstr>GRADE: Interpretation of Recommendations</vt:lpstr>
      <vt:lpstr>BREAST CANCER SCREENING RECOMMENDATIONS:  CBE, BSE and MRI</vt:lpstr>
      <vt:lpstr>CTFPHC Recommendation: Clinical Breast Exam (CBE)</vt:lpstr>
      <vt:lpstr>Effectiveness &amp; Harm:  Clinical Breast Exam (CBE)</vt:lpstr>
      <vt:lpstr>CTFPHC Recommendation: Breast Self Exam (BSE)</vt:lpstr>
      <vt:lpstr>Effectiveness: Breast Self Exam (BSE)</vt:lpstr>
      <vt:lpstr>Harm: Breast Self Exam (BSE)</vt:lpstr>
      <vt:lpstr>CTFPHC Recommendation: Magnetic Resonance Imaging (MRI)</vt:lpstr>
      <vt:lpstr>BREAST CANCER SCREENING RECOMMENDATIONS: MAMMOGRAPHY</vt:lpstr>
      <vt:lpstr>Recommendation Criteria</vt:lpstr>
      <vt:lpstr>CTFPHC Recommendation: Mammography (40-49 years)</vt:lpstr>
      <vt:lpstr>Findings and Implications: 40-49 years</vt:lpstr>
      <vt:lpstr>CTFPHC Recommendation: Mammography (50-69 years)</vt:lpstr>
      <vt:lpstr>Findings and Implications: 50-69 years</vt:lpstr>
      <vt:lpstr>CTFPHC Recommendation: Mammography (70-74 years)</vt:lpstr>
      <vt:lpstr>Findings and Implications: 70-74 years</vt:lpstr>
      <vt:lpstr>Estimates of Adverse Outcomes</vt:lpstr>
      <vt:lpstr>Frequency of Screening</vt:lpstr>
      <vt:lpstr>Frequency of Screening:  RCT shows no difference between q1y and q3y screening</vt:lpstr>
      <vt:lpstr>Patient Preferences and Values</vt:lpstr>
      <vt:lpstr>Comparison of Guidelines</vt:lpstr>
      <vt:lpstr>Summary: Mammography</vt:lpstr>
      <vt:lpstr>QUESTIONS &amp; ANSWERS</vt:lpstr>
    </vt:vector>
  </TitlesOfParts>
  <Company>SMH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Kasha Pyka</dc:creator>
  <cp:lastModifiedBy>David Newton</cp:lastModifiedBy>
  <cp:revision>157</cp:revision>
  <dcterms:created xsi:type="dcterms:W3CDTF">2013-08-22T17:11:57Z</dcterms:created>
  <dcterms:modified xsi:type="dcterms:W3CDTF">2014-10-02T21:06:13Z</dcterms:modified>
</cp:coreProperties>
</file>