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 id="2147483852" r:id="rId2"/>
  </p:sldMasterIdLst>
  <p:notesMasterIdLst>
    <p:notesMasterId r:id="rId39"/>
  </p:notesMasterIdLst>
  <p:handoutMasterIdLst>
    <p:handoutMasterId r:id="rId40"/>
  </p:handoutMasterIdLst>
  <p:sldIdLst>
    <p:sldId id="256" r:id="rId3"/>
    <p:sldId id="637" r:id="rId4"/>
    <p:sldId id="638" r:id="rId5"/>
    <p:sldId id="558" r:id="rId6"/>
    <p:sldId id="519" r:id="rId7"/>
    <p:sldId id="595" r:id="rId8"/>
    <p:sldId id="594" r:id="rId9"/>
    <p:sldId id="526" r:id="rId10"/>
    <p:sldId id="633" r:id="rId11"/>
    <p:sldId id="523" r:id="rId12"/>
    <p:sldId id="336" r:id="rId13"/>
    <p:sldId id="285" r:id="rId14"/>
    <p:sldId id="369" r:id="rId15"/>
    <p:sldId id="552" r:id="rId16"/>
    <p:sldId id="527" r:id="rId17"/>
    <p:sldId id="453" r:id="rId18"/>
    <p:sldId id="347" r:id="rId19"/>
    <p:sldId id="504" r:id="rId20"/>
    <p:sldId id="348" r:id="rId21"/>
    <p:sldId id="344" r:id="rId22"/>
    <p:sldId id="562" r:id="rId23"/>
    <p:sldId id="541" r:id="rId24"/>
    <p:sldId id="634" r:id="rId25"/>
    <p:sldId id="630" r:id="rId26"/>
    <p:sldId id="632" r:id="rId27"/>
    <p:sldId id="635" r:id="rId28"/>
    <p:sldId id="625" r:id="rId29"/>
    <p:sldId id="588" r:id="rId30"/>
    <p:sldId id="569" r:id="rId31"/>
    <p:sldId id="612" r:id="rId32"/>
    <p:sldId id="611" r:id="rId33"/>
    <p:sldId id="618" r:id="rId34"/>
    <p:sldId id="615" r:id="rId35"/>
    <p:sldId id="636" r:id="rId36"/>
    <p:sldId id="614" r:id="rId37"/>
    <p:sldId id="427"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pitchFamily="-84" charset="-128"/>
        <a:cs typeface="+mn-cs"/>
      </a:defRPr>
    </a:lvl5pPr>
    <a:lvl6pPr marL="2286000" algn="l" defTabSz="914400" rtl="0" eaLnBrk="1" latinLnBrk="0" hangingPunct="1">
      <a:defRPr sz="2400" kern="1200">
        <a:solidFill>
          <a:schemeClr val="tx1"/>
        </a:solidFill>
        <a:latin typeface="Arial" charset="0"/>
        <a:ea typeface="ヒラギノ角ゴ Pro W3" pitchFamily="-84" charset="-128"/>
        <a:cs typeface="+mn-cs"/>
      </a:defRPr>
    </a:lvl6pPr>
    <a:lvl7pPr marL="2743200" algn="l" defTabSz="914400" rtl="0" eaLnBrk="1" latinLnBrk="0" hangingPunct="1">
      <a:defRPr sz="2400" kern="1200">
        <a:solidFill>
          <a:schemeClr val="tx1"/>
        </a:solidFill>
        <a:latin typeface="Arial" charset="0"/>
        <a:ea typeface="ヒラギノ角ゴ Pro W3" pitchFamily="-84" charset="-128"/>
        <a:cs typeface="+mn-cs"/>
      </a:defRPr>
    </a:lvl7pPr>
    <a:lvl8pPr marL="3200400" algn="l" defTabSz="914400" rtl="0" eaLnBrk="1" latinLnBrk="0" hangingPunct="1">
      <a:defRPr sz="2400" kern="1200">
        <a:solidFill>
          <a:schemeClr val="tx1"/>
        </a:solidFill>
        <a:latin typeface="Arial" charset="0"/>
        <a:ea typeface="ヒラギノ角ゴ Pro W3" pitchFamily="-84" charset="-128"/>
        <a:cs typeface="+mn-cs"/>
      </a:defRPr>
    </a:lvl8pPr>
    <a:lvl9pPr marL="3657600" algn="l" defTabSz="914400" rtl="0" eaLnBrk="1" latinLnBrk="0" hangingPunct="1">
      <a:defRPr sz="2400" kern="1200">
        <a:solidFill>
          <a:schemeClr val="tx1"/>
        </a:solidFill>
        <a:latin typeface="Arial" charset="0"/>
        <a:ea typeface="ヒラギノ角ゴ Pro W3" pitchFamily="-8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cuser" initials="h" lastIdx="12" clrIdx="0"/>
  <p:cmAuthor id="7" name="paulab" initials="p" lastIdx="20" clrIdx="7"/>
  <p:cmAuthor id="1" name="Alejandra Jaramillo" initials="AJ" lastIdx="3" clrIdx="1"/>
  <p:cmAuthor id="8" name="Kaylyn" initials="K" lastIdx="1" clrIdx="8"/>
  <p:cmAuthor id="2" name="KAREN GRIMSRUD" initials="KG" lastIdx="9" clrIdx="2"/>
  <p:cmAuthor id="9" name="Pat" initials="P" lastIdx="4" clrIdx="9"/>
  <p:cmAuthor id="3" name="Sarah" initials="SCG" lastIdx="4" clrIdx="3"/>
  <p:cmAuthor id="10" name="Sabrina Jassemi" initials="SJ" lastIdx="1" clrIdx="10"/>
  <p:cmAuthor id="4" name="Neil" initials="N" lastIdx="14" clrIdx="4">
    <p:extLst/>
  </p:cmAuthor>
  <p:cmAuthor id="11" name="Alejandra P Jaramillo G" initials="" lastIdx="13" clrIdx="11"/>
  <p:cmAuthor id="5" name="Kaylyn Kretschmer" initials="KK" lastIdx="42" clrIdx="5"/>
  <p:cmAuthor id="6" name="Kaylyn Kretschmer" initials=""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DE"/>
    <a:srgbClr val="E8E8EF"/>
    <a:srgbClr val="90214A"/>
    <a:srgbClr val="FBC35D"/>
    <a:srgbClr val="FFFFCC"/>
    <a:srgbClr val="DDD9C4"/>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88965" autoAdjust="0"/>
  </p:normalViewPr>
  <p:slideViewPr>
    <p:cSldViewPr>
      <p:cViewPr>
        <p:scale>
          <a:sx n="93" d="100"/>
          <a:sy n="93" d="100"/>
        </p:scale>
        <p:origin x="-2154"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300"/>
    </p:cViewPr>
  </p:sorterViewPr>
  <p:notesViewPr>
    <p:cSldViewPr>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charset="0"/>
                <a:ea typeface="ヒラギノ角ゴ Pro W3" pitchFamily="1" charset="-128"/>
                <a:cs typeface="+mn-cs"/>
              </a:defRPr>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84A980AB-C3ED-484D-B70A-31E96233451C}" type="datetime1">
              <a:rPr lang="en-CA"/>
              <a:pPr>
                <a:defRPr/>
              </a:pPr>
              <a:t>08/12/2015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charset="0"/>
                <a:ea typeface="ヒラギノ角ゴ Pro W3" pitchFamily="1" charset="-128"/>
                <a:cs typeface="+mn-cs"/>
              </a:defRPr>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D1C39367-581C-4010-9991-4A9489DEA98B}" type="slidenum">
              <a:rPr lang="en-CA"/>
              <a:pPr>
                <a:defRPr/>
              </a:pPr>
              <a:t>‹#›</a:t>
            </a:fld>
            <a:endParaRPr lang="en-CA"/>
          </a:p>
        </p:txBody>
      </p:sp>
    </p:spTree>
    <p:extLst>
      <p:ext uri="{BB962C8B-B14F-4D97-AF65-F5344CB8AC3E}">
        <p14:creationId xmlns:p14="http://schemas.microsoft.com/office/powerpoint/2010/main" val="239599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charset="0"/>
                <a:ea typeface="ヒラギノ角ゴ Pro W3" pitchFamily="1" charset="-128"/>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CEFEAE63-3ADD-4954-B93B-FE1839718735}" type="datetime1">
              <a:rPr lang="en-CA"/>
              <a:pPr>
                <a:defRPr/>
              </a:pPr>
              <a:t>08/12/2015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charset="0"/>
                <a:ea typeface="ヒラギノ角ゴ Pro W3" pitchFamily="1" charset="-128"/>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81AD1317-4783-461E-AF84-900747DF5B71}" type="slidenum">
              <a:rPr lang="en-CA"/>
              <a:pPr>
                <a:defRPr/>
              </a:pPr>
              <a:t>‹#›</a:t>
            </a:fld>
            <a:endParaRPr lang="en-CA"/>
          </a:p>
        </p:txBody>
      </p:sp>
    </p:spTree>
    <p:extLst>
      <p:ext uri="{BB962C8B-B14F-4D97-AF65-F5344CB8AC3E}">
        <p14:creationId xmlns:p14="http://schemas.microsoft.com/office/powerpoint/2010/main" val="694016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en-CA" dirty="0" smtClean="0"/>
          </a:p>
        </p:txBody>
      </p:sp>
      <p:sp>
        <p:nvSpPr>
          <p:cNvPr id="23556" name="Slide Number Placeholder 3"/>
          <p:cNvSpPr>
            <a:spLocks noGrp="1"/>
          </p:cNvSpPr>
          <p:nvPr>
            <p:ph type="sldNum" sz="quarter" idx="5"/>
          </p:nvPr>
        </p:nvSpPr>
        <p:spPr bwMode="auto">
          <a:noFill/>
          <a:ln>
            <a:miter lim="800000"/>
            <a:headEnd/>
            <a:tailEnd/>
          </a:ln>
        </p:spPr>
        <p:txBody>
          <a:bodyPr/>
          <a:lstStyle/>
          <a:p>
            <a:fld id="{D17D40B7-C83D-4E78-B61F-047D1E62FB3C}" type="slidenum">
              <a:rPr lang="en-CA" smtClean="0">
                <a:latin typeface="Arial" charset="0"/>
              </a:rPr>
              <a:pPr/>
              <a:t>1</a:t>
            </a:fld>
            <a:endParaRPr lang="en-CA" smtClean="0">
              <a:latin typeface="Arial" charset="0"/>
            </a:endParaRPr>
          </a:p>
        </p:txBody>
      </p:sp>
    </p:spTree>
    <p:extLst>
      <p:ext uri="{BB962C8B-B14F-4D97-AF65-F5344CB8AC3E}">
        <p14:creationId xmlns:p14="http://schemas.microsoft.com/office/powerpoint/2010/main" val="65078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15</a:t>
            </a:fld>
            <a:endParaRPr lang="en-CA"/>
          </a:p>
        </p:txBody>
      </p:sp>
    </p:spTree>
    <p:extLst>
      <p:ext uri="{BB962C8B-B14F-4D97-AF65-F5344CB8AC3E}">
        <p14:creationId xmlns:p14="http://schemas.microsoft.com/office/powerpoint/2010/main" val="2762441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endParaRPr lang="en-CA" dirty="0" smtClean="0"/>
          </a:p>
        </p:txBody>
      </p:sp>
      <p:sp>
        <p:nvSpPr>
          <p:cNvPr id="27652" name="Slide Number Placeholder 3"/>
          <p:cNvSpPr>
            <a:spLocks noGrp="1"/>
          </p:cNvSpPr>
          <p:nvPr>
            <p:ph type="sldNum" sz="quarter" idx="5"/>
          </p:nvPr>
        </p:nvSpPr>
        <p:spPr bwMode="auto">
          <a:noFill/>
          <a:ln>
            <a:miter lim="800000"/>
            <a:headEnd/>
            <a:tailEnd/>
          </a:ln>
        </p:spPr>
        <p:txBody>
          <a:bodyPr/>
          <a:lstStyle/>
          <a:p>
            <a:fld id="{94125E28-0B18-4D69-BD78-42A38B4307AA}" type="slidenum">
              <a:rPr lang="en-CA" smtClean="0">
                <a:latin typeface="Arial" charset="0"/>
              </a:rPr>
              <a:pPr/>
              <a:t>17</a:t>
            </a:fld>
            <a:endParaRPr lang="en-CA" smtClean="0">
              <a:latin typeface="Arial" charset="0"/>
            </a:endParaRPr>
          </a:p>
        </p:txBody>
      </p:sp>
    </p:spTree>
    <p:extLst>
      <p:ext uri="{BB962C8B-B14F-4D97-AF65-F5344CB8AC3E}">
        <p14:creationId xmlns:p14="http://schemas.microsoft.com/office/powerpoint/2010/main" val="335134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18</a:t>
            </a:fld>
            <a:endParaRPr lang="en-CA"/>
          </a:p>
        </p:txBody>
      </p:sp>
    </p:spTree>
    <p:extLst>
      <p:ext uri="{BB962C8B-B14F-4D97-AF65-F5344CB8AC3E}">
        <p14:creationId xmlns:p14="http://schemas.microsoft.com/office/powerpoint/2010/main" val="2997554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endParaRPr lang="en-CA" dirty="0" smtClean="0"/>
          </a:p>
        </p:txBody>
      </p:sp>
      <p:sp>
        <p:nvSpPr>
          <p:cNvPr id="29700" name="Slide Number Placeholder 3"/>
          <p:cNvSpPr>
            <a:spLocks noGrp="1"/>
          </p:cNvSpPr>
          <p:nvPr>
            <p:ph type="sldNum" sz="quarter" idx="5"/>
          </p:nvPr>
        </p:nvSpPr>
        <p:spPr bwMode="auto">
          <a:noFill/>
          <a:ln>
            <a:miter lim="800000"/>
            <a:headEnd/>
            <a:tailEnd/>
          </a:ln>
        </p:spPr>
        <p:txBody>
          <a:bodyPr/>
          <a:lstStyle/>
          <a:p>
            <a:fld id="{7209E19B-BF27-4D2D-B264-1832A3FA75E2}" type="slidenum">
              <a:rPr lang="en-CA" smtClean="0">
                <a:latin typeface="Arial" charset="0"/>
              </a:rPr>
              <a:pPr/>
              <a:t>19</a:t>
            </a:fld>
            <a:endParaRPr lang="en-CA" smtClean="0">
              <a:latin typeface="Arial" charset="0"/>
            </a:endParaRPr>
          </a:p>
        </p:txBody>
      </p:sp>
    </p:spTree>
    <p:extLst>
      <p:ext uri="{BB962C8B-B14F-4D97-AF65-F5344CB8AC3E}">
        <p14:creationId xmlns:p14="http://schemas.microsoft.com/office/powerpoint/2010/main" val="154266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endParaRPr lang="en-CA" dirty="0" smtClean="0"/>
          </a:p>
        </p:txBody>
      </p:sp>
      <p:sp>
        <p:nvSpPr>
          <p:cNvPr id="30724" name="Slide Number Placeholder 3"/>
          <p:cNvSpPr>
            <a:spLocks noGrp="1"/>
          </p:cNvSpPr>
          <p:nvPr>
            <p:ph type="sldNum" sz="quarter" idx="5"/>
          </p:nvPr>
        </p:nvSpPr>
        <p:spPr bwMode="auto">
          <a:noFill/>
          <a:ln>
            <a:miter lim="800000"/>
            <a:headEnd/>
            <a:tailEnd/>
          </a:ln>
        </p:spPr>
        <p:txBody>
          <a:bodyPr/>
          <a:lstStyle/>
          <a:p>
            <a:fld id="{3659F06F-66D4-41E2-8F8D-D498EAD7E341}" type="slidenum">
              <a:rPr lang="en-CA" smtClean="0">
                <a:latin typeface="Arial" charset="0"/>
              </a:rPr>
              <a:pPr/>
              <a:t>20</a:t>
            </a:fld>
            <a:endParaRPr lang="en-CA" smtClean="0">
              <a:latin typeface="Arial" charset="0"/>
            </a:endParaRPr>
          </a:p>
        </p:txBody>
      </p:sp>
    </p:spTree>
    <p:extLst>
      <p:ext uri="{BB962C8B-B14F-4D97-AF65-F5344CB8AC3E}">
        <p14:creationId xmlns:p14="http://schemas.microsoft.com/office/powerpoint/2010/main" val="3725536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en-CA" smtClean="0"/>
          </a:p>
        </p:txBody>
      </p:sp>
      <p:sp>
        <p:nvSpPr>
          <p:cNvPr id="25604" name="Slide Number Placeholder 3"/>
          <p:cNvSpPr>
            <a:spLocks noGrp="1"/>
          </p:cNvSpPr>
          <p:nvPr>
            <p:ph type="sldNum" sz="quarter" idx="5"/>
          </p:nvPr>
        </p:nvSpPr>
        <p:spPr bwMode="auto">
          <a:noFill/>
          <a:ln>
            <a:miter lim="800000"/>
            <a:headEnd/>
            <a:tailEnd/>
          </a:ln>
        </p:spPr>
        <p:txBody>
          <a:bodyPr/>
          <a:lstStyle/>
          <a:p>
            <a:fld id="{9FD6BB05-E6C3-4427-9A3C-37E2AB79C3EC}" type="slidenum">
              <a:rPr lang="en-CA" smtClean="0">
                <a:latin typeface="Arial" charset="0"/>
              </a:rPr>
              <a:pPr/>
              <a:t>21</a:t>
            </a:fld>
            <a:endParaRPr lang="en-CA" smtClean="0">
              <a:latin typeface="Arial" charset="0"/>
            </a:endParaRPr>
          </a:p>
        </p:txBody>
      </p:sp>
    </p:spTree>
    <p:extLst>
      <p:ext uri="{BB962C8B-B14F-4D97-AF65-F5344CB8AC3E}">
        <p14:creationId xmlns:p14="http://schemas.microsoft.com/office/powerpoint/2010/main" val="1437919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22</a:t>
            </a:fld>
            <a:endParaRPr lang="en-CA"/>
          </a:p>
        </p:txBody>
      </p:sp>
    </p:spTree>
    <p:extLst>
      <p:ext uri="{BB962C8B-B14F-4D97-AF65-F5344CB8AC3E}">
        <p14:creationId xmlns:p14="http://schemas.microsoft.com/office/powerpoint/2010/main" val="1640695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b="1" kern="1200" dirty="0" smtClean="0">
                <a:solidFill>
                  <a:schemeClr val="tx1"/>
                </a:solidFill>
                <a:effectLst/>
                <a:latin typeface="+mn-lt"/>
                <a:ea typeface="ヒラギノ角ゴ Pro W3" pitchFamily="-84" charset="-128"/>
                <a:cs typeface="+mn-cs"/>
              </a:rPr>
              <a:t>measured with: ADAS-Cog; Better indicated by lower values</a:t>
            </a:r>
          </a:p>
          <a:p>
            <a:pPr marL="171450" indent="-171450">
              <a:buFont typeface="Arial" panose="020B0604020202020204" pitchFamily="34" charset="0"/>
              <a:buChar char="•"/>
            </a:pPr>
            <a:endParaRPr lang="en-CA" sz="1200" b="1" kern="1200" dirty="0" smtClean="0">
              <a:solidFill>
                <a:schemeClr val="tx1"/>
              </a:solidFill>
              <a:effectLst/>
              <a:latin typeface="+mn-lt"/>
              <a:ea typeface="ヒラギノ角ゴ Pro W3" pitchFamily="-84" charset="-128"/>
              <a:cs typeface="+mn-cs"/>
            </a:endParaRPr>
          </a:p>
          <a:p>
            <a:pPr marL="171450" indent="-171450">
              <a:buFont typeface="Arial" panose="020B0604020202020204" pitchFamily="34" charset="0"/>
              <a:buChar char="•"/>
            </a:pPr>
            <a:r>
              <a:rPr lang="en-US" b="0" dirty="0" smtClean="0"/>
              <a:t>Note: For all results on the outcome of cognition reported below it is important to note that  negative and positive effects are outcome measure dependent. For MMSE an increase in score (positive values) indicates an improvement, however, for ADAS-cog a decrease in score (negative values) indicates an improvement. </a:t>
            </a:r>
          </a:p>
          <a:p>
            <a:pPr marL="171450" indent="-171450">
              <a:buFont typeface="Arial" panose="020B0604020202020204" pitchFamily="34" charset="0"/>
              <a:buChar char="•"/>
            </a:pPr>
            <a:endParaRPr lang="en-CA" b="0"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24</a:t>
            </a:fld>
            <a:endParaRPr lang="en-CA"/>
          </a:p>
        </p:txBody>
      </p:sp>
    </p:spTree>
    <p:extLst>
      <p:ext uri="{BB962C8B-B14F-4D97-AF65-F5344CB8AC3E}">
        <p14:creationId xmlns:p14="http://schemas.microsoft.com/office/powerpoint/2010/main" val="2459189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ヒラギノ角ゴ Pro W3" pitchFamily="-84" charset="-128"/>
                <a:cs typeface="+mn-cs"/>
              </a:rPr>
              <a:t>measured with: MMSE; Better indicated by higher values</a:t>
            </a:r>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25</a:t>
            </a:fld>
            <a:endParaRPr lang="en-CA"/>
          </a:p>
        </p:txBody>
      </p:sp>
    </p:spTree>
    <p:extLst>
      <p:ext uri="{BB962C8B-B14F-4D97-AF65-F5344CB8AC3E}">
        <p14:creationId xmlns:p14="http://schemas.microsoft.com/office/powerpoint/2010/main" val="3622259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27</a:t>
            </a:fld>
            <a:endParaRPr lang="en-CA"/>
          </a:p>
        </p:txBody>
      </p:sp>
    </p:spTree>
    <p:extLst>
      <p:ext uri="{BB962C8B-B14F-4D97-AF65-F5344CB8AC3E}">
        <p14:creationId xmlns:p14="http://schemas.microsoft.com/office/powerpoint/2010/main" val="1303300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4</a:t>
            </a:fld>
            <a:endParaRPr lang="en-CA"/>
          </a:p>
        </p:txBody>
      </p:sp>
    </p:spTree>
    <p:extLst>
      <p:ext uri="{BB962C8B-B14F-4D97-AF65-F5344CB8AC3E}">
        <p14:creationId xmlns:p14="http://schemas.microsoft.com/office/powerpoint/2010/main" val="2017809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en-CA" smtClean="0"/>
          </a:p>
        </p:txBody>
      </p:sp>
      <p:sp>
        <p:nvSpPr>
          <p:cNvPr id="25604" name="Slide Number Placeholder 3"/>
          <p:cNvSpPr>
            <a:spLocks noGrp="1"/>
          </p:cNvSpPr>
          <p:nvPr>
            <p:ph type="sldNum" sz="quarter" idx="5"/>
          </p:nvPr>
        </p:nvSpPr>
        <p:spPr bwMode="auto">
          <a:noFill/>
          <a:ln>
            <a:miter lim="800000"/>
            <a:headEnd/>
            <a:tailEnd/>
          </a:ln>
        </p:spPr>
        <p:txBody>
          <a:bodyPr/>
          <a:lstStyle/>
          <a:p>
            <a:fld id="{9FD6BB05-E6C3-4427-9A3C-37E2AB79C3EC}" type="slidenum">
              <a:rPr lang="en-CA" smtClean="0">
                <a:latin typeface="Arial" charset="0"/>
              </a:rPr>
              <a:pPr/>
              <a:t>28</a:t>
            </a:fld>
            <a:endParaRPr lang="en-CA" smtClean="0">
              <a:latin typeface="Arial" charset="0"/>
            </a:endParaRPr>
          </a:p>
        </p:txBody>
      </p:sp>
    </p:spTree>
    <p:extLst>
      <p:ext uri="{BB962C8B-B14F-4D97-AF65-F5344CB8AC3E}">
        <p14:creationId xmlns:p14="http://schemas.microsoft.com/office/powerpoint/2010/main" val="1437919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endParaRPr lang="en-CA" dirty="0" smtClean="0"/>
          </a:p>
        </p:txBody>
      </p:sp>
      <p:sp>
        <p:nvSpPr>
          <p:cNvPr id="31748" name="Slide Number Placeholder 3"/>
          <p:cNvSpPr>
            <a:spLocks noGrp="1"/>
          </p:cNvSpPr>
          <p:nvPr>
            <p:ph type="sldNum" sz="quarter" idx="5"/>
          </p:nvPr>
        </p:nvSpPr>
        <p:spPr bwMode="auto">
          <a:noFill/>
          <a:ln>
            <a:miter lim="800000"/>
            <a:headEnd/>
            <a:tailEnd/>
          </a:ln>
        </p:spPr>
        <p:txBody>
          <a:bodyPr/>
          <a:lstStyle/>
          <a:p>
            <a:fld id="{AF823864-075E-4258-A497-7B939FD28F87}" type="slidenum">
              <a:rPr lang="en-CA" smtClean="0">
                <a:solidFill>
                  <a:prstClr val="black"/>
                </a:solidFill>
              </a:rPr>
              <a:pPr/>
              <a:t>31</a:t>
            </a:fld>
            <a:endParaRPr lang="en-CA" smtClean="0">
              <a:solidFill>
                <a:prstClr val="black"/>
              </a:solidFill>
            </a:endParaRPr>
          </a:p>
        </p:txBody>
      </p:sp>
    </p:spTree>
    <p:extLst>
      <p:ext uri="{BB962C8B-B14F-4D97-AF65-F5344CB8AC3E}">
        <p14:creationId xmlns:p14="http://schemas.microsoft.com/office/powerpoint/2010/main" val="37576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5</a:t>
            </a:fld>
            <a:endParaRPr lang="en-CA"/>
          </a:p>
        </p:txBody>
      </p:sp>
    </p:spTree>
    <p:extLst>
      <p:ext uri="{BB962C8B-B14F-4D97-AF65-F5344CB8AC3E}">
        <p14:creationId xmlns:p14="http://schemas.microsoft.com/office/powerpoint/2010/main" val="110696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6</a:t>
            </a:fld>
            <a:endParaRPr lang="en-CA"/>
          </a:p>
        </p:txBody>
      </p:sp>
    </p:spTree>
    <p:extLst>
      <p:ext uri="{BB962C8B-B14F-4D97-AF65-F5344CB8AC3E}">
        <p14:creationId xmlns:p14="http://schemas.microsoft.com/office/powerpoint/2010/main" val="81046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en-CA" dirty="0" smtClean="0"/>
          </a:p>
        </p:txBody>
      </p:sp>
      <p:sp>
        <p:nvSpPr>
          <p:cNvPr id="25604" name="Slide Number Placeholder 3"/>
          <p:cNvSpPr>
            <a:spLocks noGrp="1"/>
          </p:cNvSpPr>
          <p:nvPr>
            <p:ph type="sldNum" sz="quarter" idx="5"/>
          </p:nvPr>
        </p:nvSpPr>
        <p:spPr bwMode="auto">
          <a:noFill/>
          <a:ln>
            <a:miter lim="800000"/>
            <a:headEnd/>
            <a:tailEnd/>
          </a:ln>
        </p:spPr>
        <p:txBody>
          <a:bodyPr/>
          <a:lstStyle/>
          <a:p>
            <a:fld id="{9FD6BB05-E6C3-4427-9A3C-37E2AB79C3EC}" type="slidenum">
              <a:rPr lang="en-CA" smtClean="0">
                <a:latin typeface="Arial" charset="0"/>
              </a:rPr>
              <a:pPr/>
              <a:t>7</a:t>
            </a:fld>
            <a:endParaRPr lang="en-CA" smtClean="0">
              <a:latin typeface="Arial" charset="0"/>
            </a:endParaRPr>
          </a:p>
        </p:txBody>
      </p:sp>
    </p:spTree>
    <p:extLst>
      <p:ext uri="{BB962C8B-B14F-4D97-AF65-F5344CB8AC3E}">
        <p14:creationId xmlns:p14="http://schemas.microsoft.com/office/powerpoint/2010/main" val="143791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10</a:t>
            </a:fld>
            <a:endParaRPr lang="en-CA"/>
          </a:p>
        </p:txBody>
      </p:sp>
    </p:spTree>
    <p:extLst>
      <p:ext uri="{BB962C8B-B14F-4D97-AF65-F5344CB8AC3E}">
        <p14:creationId xmlns:p14="http://schemas.microsoft.com/office/powerpoint/2010/main" val="2017809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en-CA" smtClean="0"/>
          </a:p>
        </p:txBody>
      </p:sp>
      <p:sp>
        <p:nvSpPr>
          <p:cNvPr id="25604" name="Slide Number Placeholder 3"/>
          <p:cNvSpPr>
            <a:spLocks noGrp="1"/>
          </p:cNvSpPr>
          <p:nvPr>
            <p:ph type="sldNum" sz="quarter" idx="5"/>
          </p:nvPr>
        </p:nvSpPr>
        <p:spPr bwMode="auto">
          <a:noFill/>
          <a:ln>
            <a:miter lim="800000"/>
            <a:headEnd/>
            <a:tailEnd/>
          </a:ln>
        </p:spPr>
        <p:txBody>
          <a:bodyPr/>
          <a:lstStyle/>
          <a:p>
            <a:fld id="{9FD6BB05-E6C3-4427-9A3C-37E2AB79C3EC}" type="slidenum">
              <a:rPr lang="en-CA" smtClean="0">
                <a:latin typeface="Arial" charset="0"/>
              </a:rPr>
              <a:pPr/>
              <a:t>11</a:t>
            </a:fld>
            <a:endParaRPr lang="en-CA" smtClean="0">
              <a:latin typeface="Arial" charset="0"/>
            </a:endParaRPr>
          </a:p>
        </p:txBody>
      </p:sp>
    </p:spTree>
    <p:extLst>
      <p:ext uri="{BB962C8B-B14F-4D97-AF65-F5344CB8AC3E}">
        <p14:creationId xmlns:p14="http://schemas.microsoft.com/office/powerpoint/2010/main" val="143791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endParaRPr lang="en-CA"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255C1B97-8974-4D86-B7A7-8B38B0463A8D}" type="slidenum">
              <a:rPr lang="en-CA" smtClean="0">
                <a:latin typeface="Arial" charset="0"/>
              </a:rPr>
              <a:pPr/>
              <a:t>12</a:t>
            </a:fld>
            <a:endParaRPr lang="en-CA" smtClean="0">
              <a:latin typeface="Arial" charset="0"/>
            </a:endParaRPr>
          </a:p>
        </p:txBody>
      </p:sp>
    </p:spTree>
    <p:extLst>
      <p:ext uri="{BB962C8B-B14F-4D97-AF65-F5344CB8AC3E}">
        <p14:creationId xmlns:p14="http://schemas.microsoft.com/office/powerpoint/2010/main" val="265188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u="sng" dirty="0" smtClean="0"/>
          </a:p>
        </p:txBody>
      </p:sp>
      <p:sp>
        <p:nvSpPr>
          <p:cNvPr id="4" name="Slide Number Placeholder 3"/>
          <p:cNvSpPr>
            <a:spLocks noGrp="1"/>
          </p:cNvSpPr>
          <p:nvPr>
            <p:ph type="sldNum" sz="quarter" idx="10"/>
          </p:nvPr>
        </p:nvSpPr>
        <p:spPr/>
        <p:txBody>
          <a:bodyPr/>
          <a:lstStyle/>
          <a:p>
            <a:pPr>
              <a:defRPr/>
            </a:pPr>
            <a:fld id="{81AD1317-4783-461E-AF84-900747DF5B71}" type="slidenum">
              <a:rPr lang="en-CA" smtClean="0"/>
              <a:pPr>
                <a:defRPr/>
              </a:pPr>
              <a:t>13</a:t>
            </a:fld>
            <a:endParaRPr lang="en-CA"/>
          </a:p>
        </p:txBody>
      </p:sp>
    </p:spTree>
    <p:extLst>
      <p:ext uri="{BB962C8B-B14F-4D97-AF65-F5344CB8AC3E}">
        <p14:creationId xmlns:p14="http://schemas.microsoft.com/office/powerpoint/2010/main" val="112643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1943137-2936-473B-86B6-859982E786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6839DCF2-54CD-4531-8CC2-7A552BB31A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57131FF8-CFD3-4F5A-AE7E-73E26B557C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r>
              <a:rPr lang="en-CA" smtClean="0"/>
              <a:t>Click to edit Master title style</a:t>
            </a:r>
            <a:endParaRPr lang="en-US"/>
          </a:p>
        </p:txBody>
      </p:sp>
      <p:sp>
        <p:nvSpPr>
          <p:cNvPr id="7" name="Content Placeholder 5"/>
          <p:cNvSpPr>
            <a:spLocks noGrp="1"/>
          </p:cNvSpPr>
          <p:nvPr>
            <p:ph idx="1"/>
          </p:nvPr>
        </p:nvSpPr>
        <p:spPr>
          <a:xfrm>
            <a:off x="304800" y="1600200"/>
            <a:ext cx="8610600" cy="45259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18CCA5A-C891-4A57-BAB1-40C8FCA489A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738774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010313-D11F-44A2-882F-B8680EA50A4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576747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8AC18AE-0D1B-48DA-A435-4E7CB681775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110076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46A3477-EC21-4018-9C95-EE5BE31D286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026951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16B1E4E-8503-4F4A-A63E-66377CD0D72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07472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E25BF74-2F18-49C3-8B7C-7AA99C55ED2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888342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04AE764-A58A-4BA8-AE77-549CD3D7D812}"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58237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A780CCC-0884-406B-BE59-551ABC002DE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FBA7C90-8D44-4275-84AF-DB93A5FD287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54703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13FF8C-C956-47DB-908A-A1A47963FEA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823387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AB69C5-6C76-47D2-8BE0-9B700AD8888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616327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FC310ED-D886-4298-980F-F293102F5A5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7573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9841A16-A002-4699-AD54-1154F9CA93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2E69EDB3-74D3-411B-A410-B3EF39B0CD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7C4F3C9-1CDD-446A-9344-59E10C476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BB99F9B8-D1E8-48F7-9A95-A40E51DF06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1EC2F57-89FC-4B5F-9895-638B1C150B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87691F4-2A9A-4977-AAE7-5DCE5C8AE4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A91DBB2-147D-47D8-BC3D-884F758054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10_006_Template_Powerpoint4"/>
          <p:cNvPicPr>
            <a:picLocks noChangeAspect="1" noChangeArrowheads="1"/>
          </p:cNvPicPr>
          <p:nvPr userDrawn="1"/>
        </p:nvPicPr>
        <p:blipFill>
          <a:blip r:embed="rId14"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228600" y="152400"/>
            <a:ext cx="8915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64770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chemeClr val="bg1"/>
                </a:solidFill>
                <a:latin typeface="Arial" pitchFamily="34" charset="0"/>
              </a:defRPr>
            </a:lvl1pPr>
          </a:lstStyle>
          <a:p>
            <a:pPr>
              <a:defRPr/>
            </a:pPr>
            <a:fld id="{EA230F92-B389-49E8-B946-392A92FC09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hf hdr="0" ftr="0" dt="0"/>
  <p:txStyles>
    <p:titleStyle>
      <a:lvl1pPr algn="l" rtl="0" eaLnBrk="0" fontAlgn="base" hangingPunct="0">
        <a:spcBef>
          <a:spcPct val="0"/>
        </a:spcBef>
        <a:spcAft>
          <a:spcPct val="0"/>
        </a:spcAft>
        <a:defRPr sz="3000">
          <a:solidFill>
            <a:srgbClr val="90214A"/>
          </a:solidFill>
          <a:latin typeface="+mn-lt"/>
          <a:ea typeface="+mj-ea"/>
          <a:cs typeface="ヒラギノ角ゴ Pro W3" pitchFamily="-84" charset="-128"/>
        </a:defRPr>
      </a:lvl1pPr>
      <a:lvl2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2pPr>
      <a:lvl3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3pPr>
      <a:lvl4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4pPr>
      <a:lvl5pPr algn="l" rtl="0" eaLnBrk="0" fontAlgn="base" hangingPunct="0">
        <a:spcBef>
          <a:spcPct val="0"/>
        </a:spcBef>
        <a:spcAft>
          <a:spcPct val="0"/>
        </a:spcAft>
        <a:defRPr sz="3000">
          <a:solidFill>
            <a:srgbClr val="90214A"/>
          </a:solidFill>
          <a:latin typeface="Arial" pitchFamily="34" charset="0"/>
          <a:ea typeface="ヒラギノ角ゴ Pro W3" pitchFamily="1" charset="-128"/>
          <a:cs typeface="ヒラギノ角ゴ Pro W3" pitchFamily="-84" charset="-128"/>
        </a:defRPr>
      </a:lvl5pPr>
      <a:lvl6pPr marL="457200" algn="l" rtl="0" fontAlgn="base">
        <a:spcBef>
          <a:spcPct val="0"/>
        </a:spcBef>
        <a:spcAft>
          <a:spcPct val="0"/>
        </a:spcAft>
        <a:defRPr sz="3000">
          <a:solidFill>
            <a:srgbClr val="90214A"/>
          </a:solidFill>
          <a:latin typeface="Times" pitchFamily="1" charset="0"/>
          <a:ea typeface="ヒラギノ角ゴ Pro W3" pitchFamily="1" charset="-128"/>
        </a:defRPr>
      </a:lvl6pPr>
      <a:lvl7pPr marL="914400" algn="l" rtl="0" fontAlgn="base">
        <a:spcBef>
          <a:spcPct val="0"/>
        </a:spcBef>
        <a:spcAft>
          <a:spcPct val="0"/>
        </a:spcAft>
        <a:defRPr sz="3000">
          <a:solidFill>
            <a:srgbClr val="90214A"/>
          </a:solidFill>
          <a:latin typeface="Times" pitchFamily="1" charset="0"/>
          <a:ea typeface="ヒラギノ角ゴ Pro W3" pitchFamily="1" charset="-128"/>
        </a:defRPr>
      </a:lvl7pPr>
      <a:lvl8pPr marL="1371600" algn="l" rtl="0" fontAlgn="base">
        <a:spcBef>
          <a:spcPct val="0"/>
        </a:spcBef>
        <a:spcAft>
          <a:spcPct val="0"/>
        </a:spcAft>
        <a:defRPr sz="3000">
          <a:solidFill>
            <a:srgbClr val="90214A"/>
          </a:solidFill>
          <a:latin typeface="Times" pitchFamily="1" charset="0"/>
          <a:ea typeface="ヒラギノ角ゴ Pro W3" pitchFamily="1" charset="-128"/>
        </a:defRPr>
      </a:lvl8pPr>
      <a:lvl9pPr marL="1828800" algn="l" rtl="0" fontAlgn="base">
        <a:spcBef>
          <a:spcPct val="0"/>
        </a:spcBef>
        <a:spcAft>
          <a:spcPct val="0"/>
        </a:spcAft>
        <a:defRPr sz="3000">
          <a:solidFill>
            <a:srgbClr val="90214A"/>
          </a:solidFill>
          <a:latin typeface="Times" pitchFamily="1" charset="0"/>
          <a:ea typeface="ヒラギノ角ゴ Pro W3"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ヒラギノ角ゴ Pro W3" pitchFamily="-84" charset="-128"/>
        </a:defRPr>
      </a:lvl1pPr>
      <a:lvl2pPr marL="742950" indent="-285750" algn="l" rtl="0" eaLnBrk="0" fontAlgn="base" hangingPunct="0">
        <a:spcBef>
          <a:spcPct val="20000"/>
        </a:spcBef>
        <a:spcAft>
          <a:spcPct val="0"/>
        </a:spcAft>
        <a:buChar char="–"/>
        <a:defRPr sz="1600">
          <a:solidFill>
            <a:schemeClr val="tx1"/>
          </a:solidFill>
          <a:latin typeface="+mn-lt"/>
          <a:ea typeface="+mn-ea"/>
        </a:defRPr>
      </a:lvl2pPr>
      <a:lvl3pPr marL="1143000" indent="-228600" algn="l" rtl="0" eaLnBrk="0" fontAlgn="base" hangingPunct="0">
        <a:spcBef>
          <a:spcPct val="20000"/>
        </a:spcBef>
        <a:spcAft>
          <a:spcPct val="0"/>
        </a:spcAft>
        <a:buChar char="•"/>
        <a:defRPr sz="14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10_006_Template_Powerpoint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524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010400" y="6477000"/>
            <a:ext cx="1905000" cy="3048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eaLnBrk="0" hangingPunct="0">
              <a:defRPr/>
            </a:pPr>
            <a:fld id="{39996B0A-9B8C-4D64-9A4E-BCD77AC04258}" type="slidenum">
              <a:rPr lang="en-US">
                <a:solidFill>
                  <a:srgbClr val="FFFFFF"/>
                </a:solidFill>
                <a:ea typeface="ヒラギノ角ゴ Pro W3" pitchFamily="-128" charset="-128"/>
              </a:rPr>
              <a:pPr eaLnBrk="0" hangingPunct="0">
                <a:defRPr/>
              </a:pPr>
              <a:t>‹#›</a:t>
            </a:fld>
            <a:endParaRPr lang="en-US" dirty="0">
              <a:solidFill>
                <a:srgbClr val="FFFFFF"/>
              </a:solidFill>
              <a:ea typeface="ヒラギノ角ゴ Pro W3" pitchFamily="-128" charset="-128"/>
            </a:endParaRPr>
          </a:p>
        </p:txBody>
      </p:sp>
    </p:spTree>
    <p:extLst>
      <p:ext uri="{BB962C8B-B14F-4D97-AF65-F5344CB8AC3E}">
        <p14:creationId xmlns:p14="http://schemas.microsoft.com/office/powerpoint/2010/main" val="23842926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0" fontAlgn="base" hangingPunct="0">
        <a:spcBef>
          <a:spcPct val="0"/>
        </a:spcBef>
        <a:spcAft>
          <a:spcPct val="0"/>
        </a:spcAft>
        <a:defRPr sz="3000">
          <a:solidFill>
            <a:srgbClr val="90214A"/>
          </a:solidFill>
          <a:latin typeface="+mj-lt"/>
          <a:ea typeface="+mj-ea"/>
          <a:cs typeface="+mj-cs"/>
        </a:defRPr>
      </a:lvl1pPr>
      <a:lvl2pPr algn="l" rtl="0" eaLnBrk="0" fontAlgn="base" hangingPunct="0">
        <a:spcBef>
          <a:spcPct val="0"/>
        </a:spcBef>
        <a:spcAft>
          <a:spcPct val="0"/>
        </a:spcAft>
        <a:defRPr sz="3000">
          <a:solidFill>
            <a:srgbClr val="90214A"/>
          </a:solidFill>
          <a:latin typeface="Times" pitchFamily="-128" charset="0"/>
          <a:ea typeface="ヒラギノ角ゴ Pro W3" pitchFamily="-128" charset="-128"/>
        </a:defRPr>
      </a:lvl2pPr>
      <a:lvl3pPr algn="l" rtl="0" eaLnBrk="0" fontAlgn="base" hangingPunct="0">
        <a:spcBef>
          <a:spcPct val="0"/>
        </a:spcBef>
        <a:spcAft>
          <a:spcPct val="0"/>
        </a:spcAft>
        <a:defRPr sz="3000">
          <a:solidFill>
            <a:srgbClr val="90214A"/>
          </a:solidFill>
          <a:latin typeface="Times" pitchFamily="-128" charset="0"/>
          <a:ea typeface="ヒラギノ角ゴ Pro W3" pitchFamily="-128" charset="-128"/>
        </a:defRPr>
      </a:lvl3pPr>
      <a:lvl4pPr algn="l" rtl="0" eaLnBrk="0" fontAlgn="base" hangingPunct="0">
        <a:spcBef>
          <a:spcPct val="0"/>
        </a:spcBef>
        <a:spcAft>
          <a:spcPct val="0"/>
        </a:spcAft>
        <a:defRPr sz="3000">
          <a:solidFill>
            <a:srgbClr val="90214A"/>
          </a:solidFill>
          <a:latin typeface="Times" pitchFamily="-128" charset="0"/>
          <a:ea typeface="ヒラギノ角ゴ Pro W3" pitchFamily="-128" charset="-128"/>
        </a:defRPr>
      </a:lvl4pPr>
      <a:lvl5pPr algn="l" rtl="0" eaLnBrk="0" fontAlgn="base" hangingPunct="0">
        <a:spcBef>
          <a:spcPct val="0"/>
        </a:spcBef>
        <a:spcAft>
          <a:spcPct val="0"/>
        </a:spcAft>
        <a:defRPr sz="3000">
          <a:solidFill>
            <a:srgbClr val="90214A"/>
          </a:solidFill>
          <a:latin typeface="Times" pitchFamily="-128" charset="0"/>
          <a:ea typeface="ヒラギノ角ゴ Pro W3" pitchFamily="-128" charset="-128"/>
        </a:defRPr>
      </a:lvl5pPr>
      <a:lvl6pPr marL="457200" algn="l" rtl="0" fontAlgn="base">
        <a:spcBef>
          <a:spcPct val="0"/>
        </a:spcBef>
        <a:spcAft>
          <a:spcPct val="0"/>
        </a:spcAft>
        <a:defRPr sz="3000">
          <a:solidFill>
            <a:srgbClr val="90214A"/>
          </a:solidFill>
          <a:latin typeface="Times" pitchFamily="-128" charset="0"/>
          <a:ea typeface="ヒラギノ角ゴ Pro W3" pitchFamily="-128" charset="-128"/>
        </a:defRPr>
      </a:lvl6pPr>
      <a:lvl7pPr marL="914400" algn="l" rtl="0" fontAlgn="base">
        <a:spcBef>
          <a:spcPct val="0"/>
        </a:spcBef>
        <a:spcAft>
          <a:spcPct val="0"/>
        </a:spcAft>
        <a:defRPr sz="3000">
          <a:solidFill>
            <a:srgbClr val="90214A"/>
          </a:solidFill>
          <a:latin typeface="Times" pitchFamily="-128" charset="0"/>
          <a:ea typeface="ヒラギノ角ゴ Pro W3" pitchFamily="-128" charset="-128"/>
        </a:defRPr>
      </a:lvl7pPr>
      <a:lvl8pPr marL="1371600" algn="l" rtl="0" fontAlgn="base">
        <a:spcBef>
          <a:spcPct val="0"/>
        </a:spcBef>
        <a:spcAft>
          <a:spcPct val="0"/>
        </a:spcAft>
        <a:defRPr sz="3000">
          <a:solidFill>
            <a:srgbClr val="90214A"/>
          </a:solidFill>
          <a:latin typeface="Times" pitchFamily="-128" charset="0"/>
          <a:ea typeface="ヒラギノ角ゴ Pro W3" pitchFamily="-128" charset="-128"/>
        </a:defRPr>
      </a:lvl8pPr>
      <a:lvl9pPr marL="1828800" algn="l" rtl="0" fontAlgn="base">
        <a:spcBef>
          <a:spcPct val="0"/>
        </a:spcBef>
        <a:spcAft>
          <a:spcPct val="0"/>
        </a:spcAft>
        <a:defRPr sz="3000">
          <a:solidFill>
            <a:srgbClr val="90214A"/>
          </a:solidFill>
          <a:latin typeface="Times" pitchFamily="-128" charset="0"/>
          <a:ea typeface="ヒラギノ角ゴ Pro W3" pitchFamily="-128"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ea typeface="+mn-ea"/>
        </a:defRPr>
      </a:lvl2pPr>
      <a:lvl3pPr marL="1143000" indent="-228600" algn="l" rtl="0" eaLnBrk="0" fontAlgn="base" hangingPunct="0">
        <a:spcBef>
          <a:spcPct val="20000"/>
        </a:spcBef>
        <a:spcAft>
          <a:spcPct val="0"/>
        </a:spcAft>
        <a:buChar char="•"/>
        <a:defRPr sz="14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anadiantaskforce.c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anadiantaskforce.ca/"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canadiantaskforce.ca/?content=pc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7" descr="10_006_Template_Powerpoint"/>
          <p:cNvPicPr>
            <a:picLocks noChangeAspect="1" noChangeArrowheads="1"/>
          </p:cNvPicPr>
          <p:nvPr/>
        </p:nvPicPr>
        <p:blipFill>
          <a:blip r:embed="rId3" cstate="print"/>
          <a:srcRect/>
          <a:stretch>
            <a:fillRect/>
          </a:stretch>
        </p:blipFill>
        <p:spPr bwMode="auto">
          <a:xfrm>
            <a:off x="0" y="-1588"/>
            <a:ext cx="9144000" cy="6859588"/>
          </a:xfrm>
          <a:prstGeom prst="rect">
            <a:avLst/>
          </a:prstGeom>
          <a:noFill/>
          <a:ln w="9525">
            <a:noFill/>
            <a:miter lim="800000"/>
            <a:headEnd/>
            <a:tailEnd/>
          </a:ln>
        </p:spPr>
      </p:pic>
      <p:sp>
        <p:nvSpPr>
          <p:cNvPr id="3075" name="Text Box 12"/>
          <p:cNvSpPr txBox="1">
            <a:spLocks noChangeArrowheads="1"/>
          </p:cNvSpPr>
          <p:nvPr/>
        </p:nvSpPr>
        <p:spPr bwMode="auto">
          <a:xfrm>
            <a:off x="684213" y="4652963"/>
            <a:ext cx="2286000" cy="738187"/>
          </a:xfrm>
          <a:prstGeom prst="rect">
            <a:avLst/>
          </a:prstGeom>
          <a:noFill/>
          <a:ln w="9525">
            <a:noFill/>
            <a:miter lim="800000"/>
            <a:headEnd/>
            <a:tailEnd/>
          </a:ln>
        </p:spPr>
        <p:txBody>
          <a:bodyPr>
            <a:spAutoFit/>
          </a:bodyPr>
          <a:lstStyle/>
          <a:p>
            <a:pPr eaLnBrk="0" hangingPunct="0">
              <a:spcAft>
                <a:spcPts val="1013"/>
              </a:spcAft>
            </a:pPr>
            <a:r>
              <a:rPr lang="en-US" sz="1700">
                <a:solidFill>
                  <a:schemeClr val="bg2"/>
                </a:solidFill>
              </a:rPr>
              <a:t>Putting Prevention</a:t>
            </a:r>
            <a:br>
              <a:rPr lang="en-US" sz="1700">
                <a:solidFill>
                  <a:schemeClr val="bg2"/>
                </a:solidFill>
              </a:rPr>
            </a:br>
            <a:r>
              <a:rPr lang="en-US" sz="1700">
                <a:solidFill>
                  <a:schemeClr val="bg2"/>
                </a:solidFill>
              </a:rPr>
              <a:t>into Practice</a:t>
            </a:r>
            <a:endParaRPr lang="en-US"/>
          </a:p>
        </p:txBody>
      </p:sp>
      <p:sp>
        <p:nvSpPr>
          <p:cNvPr id="3076" name="Text Box 13"/>
          <p:cNvSpPr txBox="1">
            <a:spLocks noChangeArrowheads="1"/>
          </p:cNvSpPr>
          <p:nvPr/>
        </p:nvSpPr>
        <p:spPr bwMode="auto">
          <a:xfrm>
            <a:off x="3581400" y="5562600"/>
            <a:ext cx="5257800" cy="904875"/>
          </a:xfrm>
          <a:prstGeom prst="rect">
            <a:avLst/>
          </a:prstGeom>
          <a:noFill/>
          <a:ln w="9525">
            <a:noFill/>
            <a:miter lim="800000"/>
            <a:headEnd/>
            <a:tailEnd/>
          </a:ln>
        </p:spPr>
        <p:txBody>
          <a:bodyPr>
            <a:spAutoFit/>
          </a:bodyPr>
          <a:lstStyle/>
          <a:p>
            <a:pPr algn="r" eaLnBrk="0" hangingPunct="0">
              <a:spcAft>
                <a:spcPts val="1263"/>
              </a:spcAft>
            </a:pPr>
            <a:r>
              <a:rPr lang="en-US" sz="1500">
                <a:solidFill>
                  <a:schemeClr val="bg1"/>
                </a:solidFill>
              </a:rPr>
              <a:t>Canadian Task Force on Preventive Health Care</a:t>
            </a:r>
            <a:br>
              <a:rPr lang="en-US" sz="1500">
                <a:solidFill>
                  <a:schemeClr val="bg1"/>
                </a:solidFill>
              </a:rPr>
            </a:br>
            <a:r>
              <a:rPr lang="en-US" sz="1500">
                <a:solidFill>
                  <a:schemeClr val="bg1"/>
                </a:solidFill>
              </a:rPr>
              <a:t>Groupe d’étude canadien sur les soins de santé préventifs</a:t>
            </a:r>
          </a:p>
          <a:p>
            <a:pPr algn="r" eaLnBrk="0" hangingPunct="0">
              <a:spcAft>
                <a:spcPts val="1263"/>
              </a:spcAft>
            </a:pPr>
            <a:endParaRPr lang="en-US" sz="1200">
              <a:solidFill>
                <a:schemeClr val="bg1"/>
              </a:solidFill>
              <a:latin typeface="Times" pitchFamily="-84" charset="0"/>
            </a:endParaRPr>
          </a:p>
        </p:txBody>
      </p:sp>
      <p:sp>
        <p:nvSpPr>
          <p:cNvPr id="3077" name="Rectangle 14"/>
          <p:cNvSpPr>
            <a:spLocks noGrp="1" noChangeArrowheads="1"/>
          </p:cNvSpPr>
          <p:nvPr>
            <p:ph type="ctrTitle"/>
          </p:nvPr>
        </p:nvSpPr>
        <p:spPr>
          <a:xfrm>
            <a:off x="539750" y="2349500"/>
            <a:ext cx="8424863" cy="1143000"/>
          </a:xfrm>
        </p:spPr>
        <p:txBody>
          <a:bodyPr/>
          <a:lstStyle/>
          <a:p>
            <a:pPr eaLnBrk="1" hangingPunct="1"/>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CA" b="1" dirty="0"/>
              <a:t>Recommendations on Screening for Cognitive Impairment in Older Adults </a:t>
            </a:r>
            <a:r>
              <a:rPr lang="en-US" b="1" dirty="0" smtClean="0"/>
              <a:t>2015</a:t>
            </a:r>
            <a:br>
              <a:rPr lang="en-US" b="1" dirty="0" smtClean="0"/>
            </a:br>
            <a:r>
              <a:rPr lang="en-US" dirty="0"/>
              <a:t/>
            </a:r>
            <a:br>
              <a:rPr lang="en-US" dirty="0"/>
            </a:br>
            <a:r>
              <a:rPr lang="en-US" sz="3200" dirty="0" smtClean="0"/>
              <a:t/>
            </a:r>
            <a:br>
              <a:rPr lang="en-US" sz="3200" dirty="0" smtClean="0"/>
            </a:br>
            <a:r>
              <a:rPr lang="en-US" sz="2800" dirty="0" smtClean="0"/>
              <a:t>Canadian Task Force on Preventive Health Care (CTFPHC)</a:t>
            </a:r>
            <a:br>
              <a:rPr lang="en-US" sz="2800" dirty="0" smtClean="0"/>
            </a:br>
            <a:r>
              <a:rPr lang="en-US" sz="2000" dirty="0" smtClean="0"/>
              <a:t/>
            </a:r>
            <a:br>
              <a:rPr lang="en-US" sz="2000" dirty="0" smtClean="0"/>
            </a:br>
            <a:r>
              <a:rPr lang="en-US" sz="3200" dirty="0" smtClean="0"/>
              <a:t/>
            </a:r>
            <a:br>
              <a:rPr lang="en-US" sz="3200" dirty="0" smtClean="0"/>
            </a:br>
            <a:r>
              <a:rPr lang="en-CA" sz="3200" dirty="0" smtClean="0"/>
              <a:t/>
            </a:r>
            <a:br>
              <a:rPr lang="en-CA" sz="3200" dirty="0" smtClean="0"/>
            </a:br>
            <a:r>
              <a:rPr lang="en-US" sz="3200" dirty="0" smtClean="0"/>
              <a:t/>
            </a:r>
            <a:br>
              <a:rPr lang="en-US" sz="3200" dirty="0" smtClean="0"/>
            </a:br>
            <a:r>
              <a:rPr lang="en-US" sz="3200" dirty="0" smtClean="0"/>
              <a:t> </a:t>
            </a:r>
            <a:br>
              <a:rPr lang="en-US" sz="3200" dirty="0" smtClean="0"/>
            </a:b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Cognitive Impairment 2015 Guidelines</a:t>
            </a:r>
            <a:endParaRPr lang="en-CA" sz="3600" dirty="0"/>
          </a:p>
        </p:txBody>
      </p:sp>
      <p:sp>
        <p:nvSpPr>
          <p:cNvPr id="3" name="Content Placeholder 2"/>
          <p:cNvSpPr>
            <a:spLocks noGrp="1"/>
          </p:cNvSpPr>
          <p:nvPr>
            <p:ph idx="1"/>
          </p:nvPr>
        </p:nvSpPr>
        <p:spPr>
          <a:xfrm>
            <a:off x="179512" y="1844824"/>
            <a:ext cx="8136904" cy="4824536"/>
          </a:xfrm>
        </p:spPr>
        <p:txBody>
          <a:bodyPr/>
          <a:lstStyle/>
          <a:p>
            <a:pPr marL="457200" lvl="1" indent="0" algn="just">
              <a:buNone/>
            </a:pPr>
            <a:r>
              <a:rPr lang="en-CA" sz="2000" dirty="0" smtClean="0"/>
              <a:t>This guideline provides recommendations for practitioners on preventive health screening in a primary care setting:</a:t>
            </a:r>
          </a:p>
          <a:p>
            <a:pPr marL="457200" lvl="1" indent="0" algn="just">
              <a:buNone/>
            </a:pPr>
            <a:endParaRPr lang="en-CA" sz="2000" dirty="0" smtClean="0"/>
          </a:p>
          <a:p>
            <a:pPr lvl="1" algn="just">
              <a:buFont typeface="Arial" charset="0"/>
              <a:buChar char="•"/>
            </a:pPr>
            <a:r>
              <a:rPr lang="en-CA" sz="2000" dirty="0" smtClean="0"/>
              <a:t>This guideline applies to screening asymptomatic community dwelling adults ≥65 years for cognitive impairment</a:t>
            </a:r>
            <a:endParaRPr lang="en-CA" sz="2000" dirty="0"/>
          </a:p>
          <a:p>
            <a:pPr marL="457200" lvl="1" indent="0" algn="just">
              <a:buNone/>
            </a:pPr>
            <a:endParaRPr lang="en-CA" sz="1000" dirty="0" smtClean="0"/>
          </a:p>
          <a:p>
            <a:pPr lvl="1">
              <a:buFont typeface="Arial" charset="0"/>
              <a:buChar char="•"/>
            </a:pPr>
            <a:r>
              <a:rPr lang="en-CA" sz="2000" dirty="0" smtClean="0"/>
              <a:t>This guideline does </a:t>
            </a:r>
            <a:r>
              <a:rPr lang="en-CA" sz="2000" dirty="0"/>
              <a:t>not apply to men and women </a:t>
            </a:r>
            <a:r>
              <a:rPr lang="en-CA" sz="2000" dirty="0" smtClean="0"/>
              <a:t>who:</a:t>
            </a:r>
          </a:p>
          <a:p>
            <a:pPr lvl="2">
              <a:buFont typeface="Arial" panose="020B0604020202020204" pitchFamily="34" charset="0"/>
              <a:buChar char="−"/>
            </a:pPr>
            <a:r>
              <a:rPr lang="en-CA" sz="1800" dirty="0" smtClean="0"/>
              <a:t>Are concerned about their cognitive performance </a:t>
            </a:r>
          </a:p>
          <a:p>
            <a:pPr lvl="2">
              <a:buFont typeface="Arial" panose="020B0604020202020204" pitchFamily="34" charset="0"/>
              <a:buChar char="−"/>
            </a:pPr>
            <a:r>
              <a:rPr lang="en-CA" sz="1800" dirty="0" smtClean="0"/>
              <a:t>Are suspected </a:t>
            </a:r>
            <a:r>
              <a:rPr lang="en-CA" sz="1800" dirty="0"/>
              <a:t>of having cognitive impairment by clinicians, family or friends</a:t>
            </a:r>
            <a:r>
              <a:rPr lang="en-CA" sz="1800" dirty="0" smtClean="0"/>
              <a:t>.</a:t>
            </a:r>
          </a:p>
          <a:p>
            <a:pPr lvl="2">
              <a:buFont typeface="Arial" panose="020B0604020202020204" pitchFamily="34" charset="0"/>
              <a:buChar char="−"/>
            </a:pPr>
            <a:r>
              <a:rPr lang="en-CA" sz="1800" dirty="0"/>
              <a:t>Have symptoms suggestive of cognitive impairment </a:t>
            </a:r>
          </a:p>
          <a:p>
            <a:pPr lvl="3">
              <a:buFont typeface="Arial" charset="0"/>
              <a:buChar char="•"/>
            </a:pPr>
            <a:r>
              <a:rPr lang="en-CA" sz="1600" dirty="0" smtClean="0"/>
              <a:t>E.g., loss </a:t>
            </a:r>
            <a:r>
              <a:rPr lang="en-CA" sz="1600" dirty="0"/>
              <a:t>of memory, language, attention, </a:t>
            </a:r>
            <a:r>
              <a:rPr lang="en-CA" sz="1600" dirty="0" err="1"/>
              <a:t>visuospatial</a:t>
            </a:r>
            <a:r>
              <a:rPr lang="en-CA" sz="1600" dirty="0"/>
              <a:t>, or executive functioning, or behavioural or psychological </a:t>
            </a:r>
            <a:r>
              <a:rPr lang="en-CA" sz="1600" dirty="0" smtClean="0"/>
              <a:t>symptoms</a:t>
            </a:r>
            <a:endParaRPr lang="en-US" sz="1600"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10</a:t>
            </a:fld>
            <a:endParaRPr lang="en-US"/>
          </a:p>
        </p:txBody>
      </p:sp>
    </p:spTree>
    <p:extLst>
      <p:ext uri="{BB962C8B-B14F-4D97-AF65-F5344CB8AC3E}">
        <p14:creationId xmlns:p14="http://schemas.microsoft.com/office/powerpoint/2010/main" val="1789423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1258888" y="3213100"/>
            <a:ext cx="6769100" cy="1362075"/>
          </a:xfrm>
        </p:spPr>
        <p:txBody>
          <a:bodyPr/>
          <a:lstStyle/>
          <a:p>
            <a:r>
              <a:rPr lang="fr-CA" cap="none" dirty="0" smtClean="0"/>
              <a:t>METHODS</a:t>
            </a:r>
            <a:endParaRPr lang="en-US" cap="none" dirty="0" smtClean="0"/>
          </a:p>
        </p:txBody>
      </p:sp>
      <p:sp>
        <p:nvSpPr>
          <p:cNvPr id="5123" name="Text Placeholder 5"/>
          <p:cNvSpPr>
            <a:spLocks noGrp="1"/>
          </p:cNvSpPr>
          <p:nvPr>
            <p:ph type="body" idx="1"/>
          </p:nvPr>
        </p:nvSpPr>
        <p:spPr>
          <a:xfrm>
            <a:off x="1258888" y="1628775"/>
            <a:ext cx="7129462" cy="1500188"/>
          </a:xfrm>
        </p:spPr>
        <p:txBody>
          <a:bodyPr/>
          <a:lstStyle/>
          <a:p>
            <a:r>
              <a:rPr lang="en-CA" sz="2400" b="1" dirty="0"/>
              <a:t>Screening for Cognitive Impairment</a:t>
            </a:r>
            <a:endParaRPr lang="en-US" sz="2400" b="1" dirty="0"/>
          </a:p>
        </p:txBody>
      </p:sp>
      <p:sp>
        <p:nvSpPr>
          <p:cNvPr id="5124" name="Slide Number Placeholder 3"/>
          <p:cNvSpPr>
            <a:spLocks noGrp="1"/>
          </p:cNvSpPr>
          <p:nvPr>
            <p:ph type="sldNum" sz="quarter" idx="10"/>
          </p:nvPr>
        </p:nvSpPr>
        <p:spPr>
          <a:noFill/>
        </p:spPr>
        <p:txBody>
          <a:bodyPr/>
          <a:lstStyle/>
          <a:p>
            <a:fld id="{A5D30EE3-C5FB-43EF-9F82-DDB3AC1E898F}" type="slidenum">
              <a:rPr lang="en-US" smtClean="0">
                <a:latin typeface="Arial" charset="0"/>
              </a:rPr>
              <a:pPr/>
              <a:t>11</a:t>
            </a:fld>
            <a:endParaRPr lang="en-US"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600" dirty="0" smtClean="0">
                <a:cs typeface="Arial" charset="0"/>
              </a:rPr>
              <a:t>Methods of the CTFPHC</a:t>
            </a:r>
          </a:p>
        </p:txBody>
      </p:sp>
      <p:sp>
        <p:nvSpPr>
          <p:cNvPr id="6147" name="Content Placeholder 2"/>
          <p:cNvSpPr>
            <a:spLocks noGrp="1"/>
          </p:cNvSpPr>
          <p:nvPr>
            <p:ph idx="1"/>
          </p:nvPr>
        </p:nvSpPr>
        <p:spPr>
          <a:xfrm>
            <a:off x="468313" y="1773238"/>
            <a:ext cx="8061325" cy="4608512"/>
          </a:xfrm>
        </p:spPr>
        <p:txBody>
          <a:bodyPr/>
          <a:lstStyle/>
          <a:p>
            <a:r>
              <a:rPr lang="en-US" dirty="0" smtClean="0"/>
              <a:t>Independent panel of:</a:t>
            </a:r>
          </a:p>
          <a:p>
            <a:pPr lvl="1"/>
            <a:r>
              <a:rPr lang="en-US" sz="2000" dirty="0"/>
              <a:t>C</a:t>
            </a:r>
            <a:r>
              <a:rPr lang="en-US" sz="2000" dirty="0" smtClean="0"/>
              <a:t>linicians and methodologists </a:t>
            </a:r>
          </a:p>
          <a:p>
            <a:pPr lvl="1"/>
            <a:r>
              <a:rPr lang="en-US" sz="2000" dirty="0"/>
              <a:t>E</a:t>
            </a:r>
            <a:r>
              <a:rPr lang="en-US" sz="2000" dirty="0" smtClean="0"/>
              <a:t>xpertise in prevention, primary care, literature synthesis, and critical appraisal</a:t>
            </a:r>
          </a:p>
          <a:p>
            <a:pPr lvl="1"/>
            <a:r>
              <a:rPr lang="en-US" sz="2000" dirty="0"/>
              <a:t>A</a:t>
            </a:r>
            <a:r>
              <a:rPr lang="en-US" sz="2000" dirty="0" smtClean="0"/>
              <a:t>pplication of evidence to practice and policy</a:t>
            </a:r>
          </a:p>
          <a:p>
            <a:endParaRPr lang="en-US" sz="1000" dirty="0" smtClean="0"/>
          </a:p>
          <a:p>
            <a:r>
              <a:rPr lang="en-US" dirty="0" smtClean="0"/>
              <a:t>Cognitive Impairment Working Group</a:t>
            </a:r>
          </a:p>
          <a:p>
            <a:pPr lvl="1"/>
            <a:r>
              <a:rPr lang="en-US" sz="2000" dirty="0" smtClean="0"/>
              <a:t>6 Task Force members </a:t>
            </a:r>
          </a:p>
          <a:p>
            <a:pPr lvl="1"/>
            <a:r>
              <a:rPr lang="en-US" sz="2000" dirty="0"/>
              <a:t>E</a:t>
            </a:r>
            <a:r>
              <a:rPr lang="en-US" sz="2000" dirty="0" smtClean="0"/>
              <a:t>stablish research questions and analytical framework</a:t>
            </a:r>
          </a:p>
        </p:txBody>
      </p:sp>
      <p:sp>
        <p:nvSpPr>
          <p:cNvPr id="6148" name="Slide Number Placeholder 3"/>
          <p:cNvSpPr>
            <a:spLocks noGrp="1"/>
          </p:cNvSpPr>
          <p:nvPr>
            <p:ph type="sldNum" sz="quarter" idx="10"/>
          </p:nvPr>
        </p:nvSpPr>
        <p:spPr>
          <a:noFill/>
        </p:spPr>
        <p:txBody>
          <a:bodyPr/>
          <a:lstStyle/>
          <a:p>
            <a:fld id="{8B79A9E7-87AD-4098-A6EA-D95E7E62D6C6}" type="slidenum">
              <a:rPr lang="en-US" smtClean="0">
                <a:latin typeface="Arial" charset="0"/>
              </a:rPr>
              <a:pPr/>
              <a:t>12</a:t>
            </a:fld>
            <a:endParaRPr lang="en-US"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smtClean="0">
                <a:cs typeface="Arial" charset="0"/>
              </a:rPr>
              <a:t>Methods of the </a:t>
            </a:r>
            <a:r>
              <a:rPr lang="en-US" sz="3600" dirty="0">
                <a:cs typeface="Arial" charset="0"/>
              </a:rPr>
              <a:t>CTFPHC</a:t>
            </a:r>
            <a:endParaRPr lang="en-CA" sz="3600" dirty="0" smtClean="0"/>
          </a:p>
        </p:txBody>
      </p:sp>
      <p:sp>
        <p:nvSpPr>
          <p:cNvPr id="7171" name="Content Placeholder 2"/>
          <p:cNvSpPr>
            <a:spLocks noGrp="1"/>
          </p:cNvSpPr>
          <p:nvPr>
            <p:ph idx="1"/>
          </p:nvPr>
        </p:nvSpPr>
        <p:spPr/>
        <p:txBody>
          <a:bodyPr/>
          <a:lstStyle/>
          <a:p>
            <a:pPr algn="just"/>
            <a:r>
              <a:rPr lang="en-US" dirty="0" smtClean="0"/>
              <a:t>Evidence Review and Synthesis Centre (ERSC) </a:t>
            </a:r>
          </a:p>
          <a:p>
            <a:pPr lvl="1" algn="just"/>
            <a:r>
              <a:rPr lang="en-US" sz="2000" dirty="0" smtClean="0"/>
              <a:t>Undertakes a systematic review of the literature based on the analytical framework</a:t>
            </a:r>
          </a:p>
          <a:p>
            <a:pPr lvl="1" algn="just"/>
            <a:r>
              <a:rPr lang="en-US" sz="2000" dirty="0" smtClean="0"/>
              <a:t>Prepares a systematic review of the evidence with GRADE tables </a:t>
            </a:r>
          </a:p>
          <a:p>
            <a:pPr lvl="1" algn="just"/>
            <a:r>
              <a:rPr lang="en-US" sz="2000" dirty="0" smtClean="0"/>
              <a:t>Participates in working group and task force meetings </a:t>
            </a:r>
          </a:p>
          <a:p>
            <a:pPr lvl="1" algn="just"/>
            <a:r>
              <a:rPr lang="en-US" sz="2000" dirty="0" smtClean="0"/>
              <a:t>Obtain expert opinions</a:t>
            </a:r>
          </a:p>
          <a:p>
            <a:pPr>
              <a:buNone/>
            </a:pPr>
            <a:endParaRPr lang="en-CA" dirty="0" smtClean="0"/>
          </a:p>
        </p:txBody>
      </p:sp>
      <p:sp>
        <p:nvSpPr>
          <p:cNvPr id="7172" name="Slide Number Placeholder 3"/>
          <p:cNvSpPr>
            <a:spLocks noGrp="1"/>
          </p:cNvSpPr>
          <p:nvPr>
            <p:ph type="sldNum" sz="quarter" idx="10"/>
          </p:nvPr>
        </p:nvSpPr>
        <p:spPr>
          <a:noFill/>
        </p:spPr>
        <p:txBody>
          <a:bodyPr/>
          <a:lstStyle/>
          <a:p>
            <a:fld id="{8341B358-06A4-49E8-ACC7-001ED221BA62}" type="slidenum">
              <a:rPr lang="en-US" smtClean="0">
                <a:latin typeface="Arial" charset="0"/>
              </a:rPr>
              <a:pPr/>
              <a:t>13</a:t>
            </a:fld>
            <a:endParaRPr lang="en-US"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cs typeface="Arial" charset="0"/>
              </a:rPr>
              <a:t>CTFPHC </a:t>
            </a:r>
            <a:r>
              <a:rPr lang="en-US" sz="3600" dirty="0" smtClean="0"/>
              <a:t>Review Process</a:t>
            </a:r>
            <a:endParaRPr lang="en-US" sz="3600" dirty="0"/>
          </a:p>
        </p:txBody>
      </p:sp>
      <p:sp>
        <p:nvSpPr>
          <p:cNvPr id="3" name="Content Placeholder 2"/>
          <p:cNvSpPr>
            <a:spLocks noGrp="1"/>
          </p:cNvSpPr>
          <p:nvPr>
            <p:ph idx="1"/>
          </p:nvPr>
        </p:nvSpPr>
        <p:spPr/>
        <p:txBody>
          <a:bodyPr/>
          <a:lstStyle/>
          <a:p>
            <a:pPr algn="just"/>
            <a:r>
              <a:rPr lang="en-US" dirty="0" smtClean="0"/>
              <a:t>Internal review process involving guideline working group, Task Force, scientific officers and ERSC staff</a:t>
            </a:r>
          </a:p>
          <a:p>
            <a:pPr marL="0" indent="0" algn="just">
              <a:buNone/>
            </a:pPr>
            <a:endParaRPr lang="en-US" sz="1000" dirty="0" smtClean="0"/>
          </a:p>
          <a:p>
            <a:pPr algn="just"/>
            <a:r>
              <a:rPr lang="en-US" dirty="0" smtClean="0"/>
              <a:t>External review process involving key stakeholders</a:t>
            </a:r>
          </a:p>
          <a:p>
            <a:pPr lvl="1" algn="just"/>
            <a:r>
              <a:rPr lang="en-US" sz="2000" dirty="0" smtClean="0"/>
              <a:t>Generalist and disease specific stakeholders</a:t>
            </a:r>
          </a:p>
          <a:p>
            <a:pPr lvl="1" algn="just"/>
            <a:r>
              <a:rPr lang="en-US" sz="2000" dirty="0" smtClean="0"/>
              <a:t>Federal and P/T stakeholders </a:t>
            </a:r>
          </a:p>
          <a:p>
            <a:pPr marL="457200" lvl="1" indent="0" algn="just">
              <a:buNone/>
            </a:pPr>
            <a:endParaRPr lang="en-US" sz="1000" dirty="0" smtClean="0"/>
          </a:p>
          <a:p>
            <a:pPr marL="342900" lvl="1" indent="-342900" algn="just">
              <a:buFontTx/>
              <a:buChar char="•"/>
            </a:pPr>
            <a:r>
              <a:rPr lang="en-US" sz="2000" dirty="0" smtClean="0"/>
              <a:t>CMAJ undertakes an independent </a:t>
            </a:r>
            <a:r>
              <a:rPr lang="en-US" sz="2000" dirty="0"/>
              <a:t>peer review journal </a:t>
            </a:r>
            <a:r>
              <a:rPr lang="en-US" sz="2000" dirty="0" smtClean="0"/>
              <a:t>process to review guidelines</a:t>
            </a:r>
            <a:endParaRPr lang="en-US" sz="2000" dirty="0"/>
          </a:p>
          <a:p>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14</a:t>
            </a:fld>
            <a:endParaRPr lang="en-US"/>
          </a:p>
        </p:txBody>
      </p:sp>
    </p:spTree>
    <p:extLst>
      <p:ext uri="{BB962C8B-B14F-4D97-AF65-F5344CB8AC3E}">
        <p14:creationId xmlns:p14="http://schemas.microsoft.com/office/powerpoint/2010/main" val="1227390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1520" y="188640"/>
            <a:ext cx="8153400" cy="1219200"/>
          </a:xfrm>
        </p:spPr>
        <p:txBody>
          <a:bodyPr/>
          <a:lstStyle/>
          <a:p>
            <a:r>
              <a:rPr lang="en-US" altLang="en-US" sz="3600" dirty="0" smtClean="0">
                <a:latin typeface="+mn-lt"/>
              </a:rPr>
              <a:t>Research Questions </a:t>
            </a:r>
            <a:endParaRPr lang="en-US" altLang="en-US" sz="3600" b="1" dirty="0" smtClean="0">
              <a:latin typeface="+mn-lt"/>
            </a:endParaRPr>
          </a:p>
        </p:txBody>
      </p:sp>
      <p:sp>
        <p:nvSpPr>
          <p:cNvPr id="3" name="Content Placeholder 2"/>
          <p:cNvSpPr>
            <a:spLocks noGrp="1"/>
          </p:cNvSpPr>
          <p:nvPr>
            <p:ph idx="1"/>
          </p:nvPr>
        </p:nvSpPr>
        <p:spPr>
          <a:xfrm>
            <a:off x="467544" y="1981200"/>
            <a:ext cx="8219256" cy="4616152"/>
          </a:xfrm>
        </p:spPr>
        <p:txBody>
          <a:bodyPr/>
          <a:lstStyle/>
          <a:p>
            <a:pPr>
              <a:defRPr/>
            </a:pPr>
            <a:r>
              <a:rPr lang="en-US" dirty="0" smtClean="0"/>
              <a:t>The systematic review for screening for cognitive impairment included:</a:t>
            </a:r>
          </a:p>
          <a:p>
            <a:pPr lvl="1">
              <a:defRPr/>
            </a:pPr>
            <a:r>
              <a:rPr lang="en-US" dirty="0" smtClean="0"/>
              <a:t>(2) key research question with (0) sub-questions </a:t>
            </a:r>
          </a:p>
          <a:p>
            <a:pPr lvl="1">
              <a:defRPr/>
            </a:pPr>
            <a:r>
              <a:rPr lang="en-CA" dirty="0" smtClean="0"/>
              <a:t>(4) supplemental or contextual questions </a:t>
            </a:r>
            <a:endParaRPr lang="en-US" dirty="0" smtClean="0"/>
          </a:p>
          <a:p>
            <a:pPr>
              <a:defRPr/>
            </a:pPr>
            <a:r>
              <a:rPr lang="en-US" dirty="0"/>
              <a:t>The systematic review for </a:t>
            </a:r>
            <a:r>
              <a:rPr lang="en-US" dirty="0" smtClean="0"/>
              <a:t>the treatment of </a:t>
            </a:r>
            <a:r>
              <a:rPr lang="en-US" dirty="0"/>
              <a:t>cognitive impairment included:</a:t>
            </a:r>
          </a:p>
          <a:p>
            <a:pPr lvl="1">
              <a:defRPr/>
            </a:pPr>
            <a:r>
              <a:rPr lang="en-US" dirty="0"/>
              <a:t>(6) key research question with (4) sub-questions </a:t>
            </a:r>
          </a:p>
          <a:p>
            <a:pPr lvl="1">
              <a:defRPr/>
            </a:pPr>
            <a:r>
              <a:rPr lang="en-CA" dirty="0"/>
              <a:t>(6) supplemental or contextual questions </a:t>
            </a:r>
            <a:endParaRPr lang="en-US" dirty="0"/>
          </a:p>
          <a:p>
            <a:pPr marL="457200" lvl="1" indent="0">
              <a:buNone/>
              <a:defRPr/>
            </a:pPr>
            <a:endParaRPr lang="en-US" dirty="0" smtClean="0"/>
          </a:p>
          <a:p>
            <a:pPr marL="457200" lvl="1" indent="0">
              <a:buNone/>
              <a:defRPr/>
            </a:pPr>
            <a:r>
              <a:rPr lang="en-US" dirty="0" smtClean="0"/>
              <a:t>For </a:t>
            </a:r>
            <a:r>
              <a:rPr lang="en-US" dirty="0"/>
              <a:t>more detailed information please access the systematic review </a:t>
            </a:r>
            <a:r>
              <a:rPr lang="en-US" dirty="0">
                <a:hlinkClick r:id="rId3"/>
              </a:rPr>
              <a:t>www.canadiantaskforce.ca</a:t>
            </a:r>
            <a:r>
              <a:rPr lang="en-US" dirty="0"/>
              <a:t>  </a:t>
            </a:r>
          </a:p>
          <a:p>
            <a:pPr marL="457200" lvl="1" indent="0">
              <a:buNone/>
              <a:defRPr/>
            </a:pPr>
            <a:endParaRPr lang="en-US" dirty="0" smtClean="0"/>
          </a:p>
        </p:txBody>
      </p:sp>
      <p:sp>
        <p:nvSpPr>
          <p:cNvPr id="5124" name="Slide Number Placeholder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128" charset="-128"/>
              </a:defRPr>
            </a:lvl1pPr>
            <a:lvl2pPr marL="742950" indent="-285750">
              <a:defRPr sz="2400">
                <a:solidFill>
                  <a:schemeClr val="tx1"/>
                </a:solidFill>
                <a:latin typeface="Arial" charset="0"/>
                <a:ea typeface="ヒラギノ角ゴ Pro W3" pitchFamily="-128" charset="-128"/>
              </a:defRPr>
            </a:lvl2pPr>
            <a:lvl3pPr marL="1143000" indent="-228600">
              <a:defRPr sz="2400">
                <a:solidFill>
                  <a:schemeClr val="tx1"/>
                </a:solidFill>
                <a:latin typeface="Arial" charset="0"/>
                <a:ea typeface="ヒラギノ角ゴ Pro W3" pitchFamily="-128" charset="-128"/>
              </a:defRPr>
            </a:lvl3pPr>
            <a:lvl4pPr marL="1600200" indent="-228600">
              <a:defRPr sz="2400">
                <a:solidFill>
                  <a:schemeClr val="tx1"/>
                </a:solidFill>
                <a:latin typeface="Arial" charset="0"/>
                <a:ea typeface="ヒラギノ角ゴ Pro W3" pitchFamily="-128" charset="-128"/>
              </a:defRPr>
            </a:lvl4pPr>
            <a:lvl5pPr marL="2057400" indent="-228600">
              <a:defRPr sz="2400">
                <a:solidFill>
                  <a:schemeClr val="tx1"/>
                </a:solidFill>
                <a:latin typeface="Arial" charset="0"/>
                <a:ea typeface="ヒラギノ角ゴ Pro W3" pitchFamily="-1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28" charset="-128"/>
              </a:defRPr>
            </a:lvl9pPr>
          </a:lstStyle>
          <a:p>
            <a:fld id="{0E517A4B-DEBE-4D2C-851A-1AEBA8255A24}" type="slidenum">
              <a:rPr lang="en-US" altLang="en-US" sz="1400" smtClean="0">
                <a:solidFill>
                  <a:srgbClr val="FFFFFF"/>
                </a:solidFill>
              </a:rPr>
              <a:pPr/>
              <a:t>15</a:t>
            </a:fld>
            <a:endParaRPr lang="en-US" altLang="en-US" sz="1400" dirty="0" smtClean="0">
              <a:solidFill>
                <a:srgbClr val="FFFFFF"/>
              </a:solidFill>
            </a:endParaRPr>
          </a:p>
        </p:txBody>
      </p:sp>
    </p:spTree>
    <p:extLst>
      <p:ext uri="{BB962C8B-B14F-4D97-AF65-F5344CB8AC3E}">
        <p14:creationId xmlns:p14="http://schemas.microsoft.com/office/powerpoint/2010/main" val="2199158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Analytical </a:t>
            </a:r>
            <a:r>
              <a:rPr lang="en-US" sz="3600" dirty="0" smtClean="0"/>
              <a:t>Framework: Screening</a:t>
            </a:r>
            <a:endParaRPr lang="en-CA" sz="3600" b="1" dirty="0"/>
          </a:p>
        </p:txBody>
      </p:sp>
      <p:sp>
        <p:nvSpPr>
          <p:cNvPr id="3" name="Slide Number Placeholder 2"/>
          <p:cNvSpPr>
            <a:spLocks noGrp="1"/>
          </p:cNvSpPr>
          <p:nvPr>
            <p:ph type="sldNum" sz="quarter" idx="10"/>
          </p:nvPr>
        </p:nvSpPr>
        <p:spPr/>
        <p:txBody>
          <a:bodyPr/>
          <a:lstStyle/>
          <a:p>
            <a:pPr>
              <a:defRPr/>
            </a:pPr>
            <a:fld id="{BB99F9B8-D1E8-48F7-9A95-A40E51DF0627}" type="slidenum">
              <a:rPr lang="en-US" smtClean="0"/>
              <a:pPr>
                <a:defRPr/>
              </a:pPr>
              <a:t>16</a:t>
            </a:fld>
            <a:endParaRPr lang="en-US"/>
          </a:p>
        </p:txBody>
      </p:sp>
      <p:sp>
        <p:nvSpPr>
          <p:cNvPr id="94" name="Rectangle 8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98"/>
          <p:cNvSpPr>
            <a:spLocks noChangeArrowheads="1"/>
          </p:cNvSpPr>
          <p:nvPr/>
        </p:nvSpPr>
        <p:spPr bwMode="auto">
          <a:xfrm>
            <a:off x="0" y="533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100"/>
          <p:cNvSpPr>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102"/>
          <p:cNvSpPr>
            <a:spLocks noChangeArrowheads="1"/>
          </p:cNvSpPr>
          <p:nvPr/>
        </p:nvSpPr>
        <p:spPr bwMode="auto">
          <a:xfrm>
            <a:off x="0" y="1447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7" name="Group 146"/>
          <p:cNvGrpSpPr/>
          <p:nvPr/>
        </p:nvGrpSpPr>
        <p:grpSpPr>
          <a:xfrm>
            <a:off x="101820" y="1971891"/>
            <a:ext cx="8875731" cy="4409437"/>
            <a:chOff x="551833" y="2198517"/>
            <a:chExt cx="7038111" cy="3496513"/>
          </a:xfrm>
        </p:grpSpPr>
        <p:sp>
          <p:nvSpPr>
            <p:cNvPr id="110" name="Rounded Rectangle 109"/>
            <p:cNvSpPr/>
            <p:nvPr/>
          </p:nvSpPr>
          <p:spPr>
            <a:xfrm>
              <a:off x="2867449" y="3221502"/>
              <a:ext cx="810260" cy="39814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CA" sz="1600" dirty="0">
                  <a:solidFill>
                    <a:srgbClr val="000000"/>
                  </a:solidFill>
                  <a:effectLst/>
                  <a:ea typeface="Calibri"/>
                  <a:cs typeface="Times New Roman"/>
                </a:rPr>
                <a:t>MCI</a:t>
              </a:r>
              <a:endParaRPr lang="en-US" sz="1600" dirty="0">
                <a:effectLst/>
                <a:ea typeface="Calibri"/>
                <a:cs typeface="Times New Roman"/>
              </a:endParaRPr>
            </a:p>
          </p:txBody>
        </p:sp>
        <p:sp>
          <p:nvSpPr>
            <p:cNvPr id="111" name="Rounded Rectangle 110"/>
            <p:cNvSpPr/>
            <p:nvPr/>
          </p:nvSpPr>
          <p:spPr>
            <a:xfrm>
              <a:off x="2873164" y="3737757"/>
              <a:ext cx="810260" cy="39814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CA" sz="1400" dirty="0">
                  <a:solidFill>
                    <a:srgbClr val="000000"/>
                  </a:solidFill>
                  <a:effectLst/>
                  <a:ea typeface="Calibri"/>
                  <a:cs typeface="Times New Roman"/>
                </a:rPr>
                <a:t>Dementia</a:t>
              </a:r>
              <a:endParaRPr lang="en-US" sz="1400" dirty="0">
                <a:effectLst/>
                <a:ea typeface="Calibri"/>
                <a:cs typeface="Times New Roman"/>
              </a:endParaRPr>
            </a:p>
          </p:txBody>
        </p:sp>
        <p:sp>
          <p:nvSpPr>
            <p:cNvPr id="112" name="Rounded Rectangle 111"/>
            <p:cNvSpPr/>
            <p:nvPr/>
          </p:nvSpPr>
          <p:spPr>
            <a:xfrm>
              <a:off x="2880149" y="2423307"/>
              <a:ext cx="812800" cy="721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CA" sz="1300" dirty="0">
                  <a:solidFill>
                    <a:srgbClr val="000000"/>
                  </a:solidFill>
                  <a:effectLst/>
                  <a:ea typeface="Calibri"/>
                  <a:cs typeface="Times New Roman"/>
                </a:rPr>
                <a:t>No MCI or Dementia</a:t>
              </a:r>
              <a:endParaRPr lang="en-US" sz="1300" dirty="0">
                <a:effectLst/>
                <a:ea typeface="Calibri"/>
                <a:cs typeface="Times New Roman"/>
              </a:endParaRPr>
            </a:p>
          </p:txBody>
        </p:sp>
        <p:sp>
          <p:nvSpPr>
            <p:cNvPr id="113" name="Text Box 3"/>
            <p:cNvSpPr txBox="1">
              <a:spLocks noChangeArrowheads="1"/>
            </p:cNvSpPr>
            <p:nvPr/>
          </p:nvSpPr>
          <p:spPr bwMode="auto">
            <a:xfrm>
              <a:off x="1673187" y="3231027"/>
              <a:ext cx="711200" cy="25654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CA" sz="1400" dirty="0">
                  <a:effectLst/>
                  <a:latin typeface="Calibri"/>
                  <a:ea typeface="Calibri"/>
                  <a:cs typeface="Times New Roman"/>
                </a:rPr>
                <a:t>Screening</a:t>
              </a:r>
              <a:endParaRPr lang="en-US" sz="1800" dirty="0">
                <a:effectLst/>
                <a:latin typeface="Calibri"/>
                <a:ea typeface="Calibri"/>
                <a:cs typeface="Times New Roman"/>
              </a:endParaRPr>
            </a:p>
          </p:txBody>
        </p:sp>
        <p:grpSp>
          <p:nvGrpSpPr>
            <p:cNvPr id="114" name="Group 113"/>
            <p:cNvGrpSpPr>
              <a:grpSpLocks/>
            </p:cNvGrpSpPr>
            <p:nvPr/>
          </p:nvGrpSpPr>
          <p:grpSpPr>
            <a:xfrm>
              <a:off x="551833" y="2641112"/>
              <a:ext cx="7038111" cy="2825520"/>
              <a:chOff x="-996253" y="233161"/>
              <a:chExt cx="7038878" cy="2826284"/>
            </a:xfrm>
          </p:grpSpPr>
          <p:sp>
            <p:nvSpPr>
              <p:cNvPr id="115" name="Text Box 307"/>
              <p:cNvSpPr txBox="1">
                <a:spLocks noChangeArrowheads="1"/>
              </p:cNvSpPr>
              <p:nvPr/>
            </p:nvSpPr>
            <p:spPr bwMode="auto">
              <a:xfrm>
                <a:off x="-996253" y="354359"/>
                <a:ext cx="983493" cy="1602563"/>
              </a:xfrm>
              <a:prstGeom prst="rect">
                <a:avLst/>
              </a:prstGeom>
              <a:noFill/>
              <a:ln w="3175" cap="flat" cmpd="sng" algn="ctr">
                <a:noFill/>
                <a:prstDash val="solid"/>
                <a:headEnd/>
                <a:tailEnd/>
              </a:ln>
              <a:effectLst/>
            </p:spPr>
            <p:txBody>
              <a:bodyPr rot="0" vert="horz" wrap="square" lIns="91440" tIns="45720" rIns="91440" bIns="45720" anchor="t" anchorCtr="0">
                <a:noAutofit/>
              </a:bodyPr>
              <a:lstStyle/>
              <a:p>
                <a:pPr marL="0" marR="0" algn="ctr">
                  <a:lnSpc>
                    <a:spcPct val="115000"/>
                  </a:lnSpc>
                  <a:spcBef>
                    <a:spcPts val="0"/>
                  </a:spcBef>
                  <a:spcAft>
                    <a:spcPts val="1000"/>
                  </a:spcAft>
                </a:pPr>
                <a:r>
                  <a:rPr lang="en-CA" sz="1400" dirty="0">
                    <a:effectLst/>
                    <a:latin typeface="Calibri"/>
                    <a:ea typeface="Calibri"/>
                    <a:cs typeface="Times New Roman"/>
                  </a:rPr>
                  <a:t>Community dwelling adults ≥ 65 years </a:t>
                </a:r>
                <a:r>
                  <a:rPr lang="en-CA" sz="1400" dirty="0">
                    <a:effectLst/>
                    <a:latin typeface="Calibri"/>
                    <a:ea typeface="Calibri"/>
                    <a:cs typeface="Calibri"/>
                  </a:rPr>
                  <a:t>without a current diagnosis of cognitive impairment</a:t>
                </a:r>
                <a:endParaRPr lang="en-US" sz="1400" dirty="0">
                  <a:effectLst/>
                  <a:latin typeface="Calibri"/>
                  <a:ea typeface="Calibri"/>
                  <a:cs typeface="Times New Roman"/>
                </a:endParaRPr>
              </a:p>
            </p:txBody>
          </p:sp>
          <p:sp>
            <p:nvSpPr>
              <p:cNvPr id="116" name="Text Box 3"/>
              <p:cNvSpPr txBox="1">
                <a:spLocks noChangeArrowheads="1"/>
              </p:cNvSpPr>
              <p:nvPr/>
            </p:nvSpPr>
            <p:spPr bwMode="auto">
              <a:xfrm>
                <a:off x="2123333" y="814342"/>
                <a:ext cx="895350"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CA" sz="1400" dirty="0">
                    <a:effectLst/>
                    <a:latin typeface="Calibri"/>
                    <a:ea typeface="Calibri"/>
                    <a:cs typeface="Times New Roman"/>
                  </a:rPr>
                  <a:t>Treatment</a:t>
                </a:r>
                <a:endParaRPr lang="en-US" sz="1800" dirty="0">
                  <a:effectLst/>
                  <a:latin typeface="Calibri"/>
                  <a:ea typeface="Calibri"/>
                  <a:cs typeface="Times New Roman"/>
                </a:endParaRPr>
              </a:p>
            </p:txBody>
          </p:sp>
          <p:sp>
            <p:nvSpPr>
              <p:cNvPr id="117" name="Oval 116"/>
              <p:cNvSpPr>
                <a:spLocks/>
              </p:cNvSpPr>
              <p:nvPr/>
            </p:nvSpPr>
            <p:spPr>
              <a:xfrm>
                <a:off x="2508015" y="1770621"/>
                <a:ext cx="1471905" cy="106036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CA" sz="1600">
                    <a:effectLst/>
                    <a:latin typeface="Calibri"/>
                    <a:ea typeface="Calibri"/>
                    <a:cs typeface="Times New Roman"/>
                  </a:rPr>
                  <a:t> </a:t>
                </a:r>
                <a:endParaRPr lang="en-US" sz="1600">
                  <a:effectLst/>
                  <a:latin typeface="Calibri"/>
                  <a:ea typeface="Calibri"/>
                  <a:cs typeface="Times New Roman"/>
                </a:endParaRPr>
              </a:p>
            </p:txBody>
          </p:sp>
          <p:sp>
            <p:nvSpPr>
              <p:cNvPr id="118" name="Text Box 10"/>
              <p:cNvSpPr txBox="1">
                <a:spLocks noChangeArrowheads="1"/>
              </p:cNvSpPr>
              <p:nvPr/>
            </p:nvSpPr>
            <p:spPr bwMode="auto">
              <a:xfrm>
                <a:off x="2613068" y="1855402"/>
                <a:ext cx="1283970" cy="724806"/>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CA" sz="1300" dirty="0">
                    <a:effectLst/>
                    <a:latin typeface="Calibri"/>
                    <a:ea typeface="Calibri"/>
                    <a:cs typeface="Times New Roman"/>
                  </a:rPr>
                  <a:t>Serious adverse events (hospitalization; death); psychosocial harms</a:t>
                </a:r>
                <a:endParaRPr lang="en-US" sz="1300" dirty="0">
                  <a:effectLst/>
                  <a:latin typeface="Calibri"/>
                  <a:ea typeface="Calibri"/>
                  <a:cs typeface="Times New Roman"/>
                </a:endParaRPr>
              </a:p>
            </p:txBody>
          </p:sp>
          <p:cxnSp>
            <p:nvCxnSpPr>
              <p:cNvPr id="119" name="Curved Connector 118"/>
              <p:cNvCxnSpPr/>
              <p:nvPr/>
            </p:nvCxnSpPr>
            <p:spPr>
              <a:xfrm rot="16200000" flipH="1">
                <a:off x="2508001" y="1466850"/>
                <a:ext cx="363220" cy="354965"/>
              </a:xfrm>
              <a:prstGeom prst="curvedConnector3">
                <a:avLst>
                  <a:gd name="adj1" fmla="val 50000"/>
                </a:avLst>
              </a:prstGeom>
              <a:noFill/>
              <a:ln w="9525" cap="flat" cmpd="sng" algn="ctr">
                <a:solidFill>
                  <a:sysClr val="windowText" lastClr="000000"/>
                </a:solidFill>
                <a:prstDash val="solid"/>
                <a:tailEnd type="triangle"/>
              </a:ln>
              <a:effectLst/>
            </p:spPr>
          </p:cxnSp>
          <p:sp>
            <p:nvSpPr>
              <p:cNvPr id="120" name="Text Box 301"/>
              <p:cNvSpPr txBox="1">
                <a:spLocks noChangeArrowheads="1"/>
              </p:cNvSpPr>
              <p:nvPr/>
            </p:nvSpPr>
            <p:spPr bwMode="auto">
              <a:xfrm>
                <a:off x="4852590" y="233161"/>
                <a:ext cx="1190035" cy="2826284"/>
              </a:xfrm>
              <a:prstGeom prst="rect">
                <a:avLst/>
              </a:prstGeom>
              <a:noFill/>
              <a:ln w="12700">
                <a:solidFill>
                  <a:srgbClr val="000000"/>
                </a:solidFill>
                <a:miter lim="800000"/>
                <a:headEnd/>
                <a:tailEnd/>
              </a:ln>
            </p:spPr>
            <p:txBody>
              <a:bodyPr rot="0" vert="horz" wrap="square" lIns="36000" tIns="36000" rIns="36000" bIns="36000" anchor="ctr" anchorCtr="0">
                <a:noAutofit/>
              </a:bodyPr>
              <a:lstStyle/>
              <a:p>
                <a:pPr marL="0" marR="0">
                  <a:spcBef>
                    <a:spcPts val="0"/>
                  </a:spcBef>
                  <a:spcAft>
                    <a:spcPts val="0"/>
                  </a:spcAft>
                </a:pPr>
                <a:r>
                  <a:rPr lang="en-CA" sz="1400" u="sng" dirty="0">
                    <a:effectLst/>
                    <a:latin typeface="Calibri"/>
                    <a:ea typeface="Calibri"/>
                    <a:cs typeface="Times New Roman"/>
                  </a:rPr>
                  <a:t>Screening outcomes</a:t>
                </a:r>
                <a:r>
                  <a:rPr lang="en-CA" sz="1400" u="sng" dirty="0" smtClean="0">
                    <a:effectLst/>
                    <a:latin typeface="Calibri"/>
                    <a:ea typeface="Calibri"/>
                    <a:cs typeface="Times New Roman"/>
                  </a:rPr>
                  <a:t>:</a:t>
                </a:r>
              </a:p>
              <a:p>
                <a:pPr marL="0" marR="0">
                  <a:spcBef>
                    <a:spcPts val="0"/>
                  </a:spcBef>
                  <a:spcAft>
                    <a:spcPts val="0"/>
                  </a:spcAft>
                </a:pPr>
                <a:endParaRPr lang="en-US" sz="900" dirty="0">
                  <a:effectLst/>
                  <a:latin typeface="Calibri"/>
                  <a:ea typeface="Calibri"/>
                  <a:cs typeface="Times New Roman"/>
                </a:endParaRPr>
              </a:p>
              <a:p>
                <a:pPr marL="0" marR="0">
                  <a:lnSpc>
                    <a:spcPct val="115000"/>
                  </a:lnSpc>
                  <a:spcBef>
                    <a:spcPts val="0"/>
                  </a:spcBef>
                  <a:spcAft>
                    <a:spcPts val="0"/>
                  </a:spcAft>
                </a:pPr>
                <a:r>
                  <a:rPr lang="en-CA" sz="1400" u="sng" dirty="0">
                    <a:effectLst/>
                    <a:latin typeface="Calibri"/>
                    <a:ea typeface="Calibri"/>
                    <a:cs typeface="Times New Roman"/>
                  </a:rPr>
                  <a:t>Patient outcomes:</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a:effectLst/>
                    <a:latin typeface="Calibri"/>
                    <a:ea typeface="Calibri"/>
                    <a:cs typeface="Times New Roman"/>
                  </a:rPr>
                  <a:t>Function/QOL</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a:effectLst/>
                    <a:latin typeface="Calibri"/>
                    <a:ea typeface="Calibri"/>
                    <a:cs typeface="Times New Roman"/>
                  </a:rPr>
                  <a:t>Utilization</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a:effectLst/>
                    <a:latin typeface="Calibri"/>
                    <a:ea typeface="Calibri"/>
                    <a:cs typeface="Times New Roman"/>
                  </a:rPr>
                  <a:t>Safety</a:t>
                </a:r>
                <a:endParaRPr lang="en-US" sz="1800" dirty="0">
                  <a:effectLst/>
                  <a:latin typeface="Calibri"/>
                  <a:ea typeface="Calibri"/>
                  <a:cs typeface="Times New Roman"/>
                </a:endParaRPr>
              </a:p>
              <a:p>
                <a:pPr marL="0" marR="0">
                  <a:lnSpc>
                    <a:spcPct val="115000"/>
                  </a:lnSpc>
                  <a:spcBef>
                    <a:spcPts val="0"/>
                  </a:spcBef>
                  <a:spcAft>
                    <a:spcPts val="0"/>
                  </a:spcAft>
                </a:pPr>
                <a:endParaRPr lang="en-US" sz="900" dirty="0">
                  <a:effectLst/>
                  <a:latin typeface="Calibri"/>
                  <a:ea typeface="Calibri"/>
                  <a:cs typeface="Times New Roman"/>
                </a:endParaRPr>
              </a:p>
              <a:p>
                <a:pPr marL="0" marR="0">
                  <a:lnSpc>
                    <a:spcPct val="115000"/>
                  </a:lnSpc>
                  <a:spcBef>
                    <a:spcPts val="0"/>
                  </a:spcBef>
                  <a:spcAft>
                    <a:spcPts val="0"/>
                  </a:spcAft>
                </a:pPr>
                <a:r>
                  <a:rPr lang="en-CA" sz="1400" u="sng" dirty="0">
                    <a:effectLst/>
                    <a:latin typeface="Calibri"/>
                    <a:ea typeface="Calibri"/>
                    <a:cs typeface="Times New Roman"/>
                  </a:rPr>
                  <a:t>Family/Caregiver Outcomes:</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a:effectLst/>
                    <a:latin typeface="Calibri"/>
                    <a:ea typeface="Calibri"/>
                    <a:cs typeface="Times New Roman"/>
                  </a:rPr>
                  <a:t>QOL</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a:effectLst/>
                    <a:latin typeface="Calibri"/>
                    <a:ea typeface="Calibri"/>
                    <a:cs typeface="Times New Roman"/>
                  </a:rPr>
                  <a:t>Caregiver Burden</a:t>
                </a:r>
                <a:endParaRPr lang="en-US" sz="1800" dirty="0">
                  <a:effectLst/>
                  <a:latin typeface="Calibri"/>
                  <a:ea typeface="Calibri"/>
                  <a:cs typeface="Times New Roman"/>
                </a:endParaRPr>
              </a:p>
              <a:p>
                <a:pPr marL="0" marR="0">
                  <a:lnSpc>
                    <a:spcPct val="115000"/>
                  </a:lnSpc>
                  <a:spcBef>
                    <a:spcPts val="0"/>
                  </a:spcBef>
                  <a:spcAft>
                    <a:spcPts val="0"/>
                  </a:spcAft>
                </a:pPr>
                <a:endParaRPr lang="en-US" sz="1050" dirty="0">
                  <a:effectLst/>
                  <a:latin typeface="Calibri"/>
                  <a:ea typeface="Calibri"/>
                  <a:cs typeface="Times New Roman"/>
                </a:endParaRPr>
              </a:p>
              <a:p>
                <a:pPr marL="0" marR="0">
                  <a:lnSpc>
                    <a:spcPct val="115000"/>
                  </a:lnSpc>
                  <a:spcBef>
                    <a:spcPts val="0"/>
                  </a:spcBef>
                  <a:spcAft>
                    <a:spcPts val="0"/>
                  </a:spcAft>
                </a:pPr>
                <a:r>
                  <a:rPr lang="en-CA" sz="1400" u="sng" dirty="0">
                    <a:effectLst/>
                    <a:latin typeface="Calibri"/>
                    <a:ea typeface="Calibri"/>
                    <a:cs typeface="Times New Roman"/>
                  </a:rPr>
                  <a:t>Societal Outcomes:</a:t>
                </a:r>
                <a:endParaRPr lang="en-US" sz="1800" dirty="0">
                  <a:effectLst/>
                  <a:latin typeface="Calibri"/>
                  <a:ea typeface="Calibri"/>
                  <a:cs typeface="Times New Roman"/>
                </a:endParaRPr>
              </a:p>
              <a:p>
                <a:pPr marL="0" marR="0">
                  <a:lnSpc>
                    <a:spcPct val="115000"/>
                  </a:lnSpc>
                  <a:spcBef>
                    <a:spcPts val="0"/>
                  </a:spcBef>
                  <a:spcAft>
                    <a:spcPts val="0"/>
                  </a:spcAft>
                </a:pPr>
                <a:r>
                  <a:rPr lang="en-CA" sz="1400" dirty="0" smtClean="0">
                    <a:effectLst/>
                    <a:latin typeface="Calibri"/>
                    <a:ea typeface="Calibri"/>
                    <a:cs typeface="Times New Roman"/>
                  </a:rPr>
                  <a:t>Safety</a:t>
                </a:r>
                <a:r>
                  <a:rPr lang="en-CA" sz="1400" dirty="0">
                    <a:effectLst/>
                    <a:latin typeface="Calibri"/>
                    <a:ea typeface="Calibri"/>
                    <a:cs typeface="Times New Roman"/>
                  </a:rPr>
                  <a:t> </a:t>
                </a:r>
                <a:endParaRPr lang="en-US" sz="1800" dirty="0">
                  <a:effectLst/>
                  <a:latin typeface="Calibri"/>
                  <a:ea typeface="Calibri"/>
                  <a:cs typeface="Times New Roman"/>
                </a:endParaRPr>
              </a:p>
            </p:txBody>
          </p:sp>
          <p:sp>
            <p:nvSpPr>
              <p:cNvPr id="121" name="Oval 120"/>
              <p:cNvSpPr>
                <a:spLocks noChangeArrowheads="1"/>
              </p:cNvSpPr>
              <p:nvPr/>
            </p:nvSpPr>
            <p:spPr bwMode="auto">
              <a:xfrm>
                <a:off x="2346076" y="1276350"/>
                <a:ext cx="342900" cy="196850"/>
              </a:xfrm>
              <a:prstGeom prst="ellipse">
                <a:avLst/>
              </a:prstGeom>
              <a:solidFill>
                <a:srgbClr val="FFFFFF"/>
              </a:solidFill>
              <a:ln w="12700">
                <a:solidFill>
                  <a:srgbClr val="000000"/>
                </a:solidFill>
                <a:round/>
                <a:headEnd/>
                <a:tailEnd/>
              </a:ln>
            </p:spPr>
            <p:txBody>
              <a:bodyPr rot="0" vert="horz" wrap="square" lIns="0" tIns="0" rIns="0" bIns="0" anchor="ctr" anchorCtr="0" upright="1">
                <a:noAutofit/>
              </a:bodyPr>
              <a:lstStyle/>
              <a:p>
                <a:pPr marL="0" marR="0" algn="ctr">
                  <a:lnSpc>
                    <a:spcPct val="115000"/>
                  </a:lnSpc>
                  <a:spcBef>
                    <a:spcPts val="0"/>
                  </a:spcBef>
                  <a:spcAft>
                    <a:spcPts val="1000"/>
                  </a:spcAft>
                </a:pPr>
                <a:r>
                  <a:rPr lang="en-CA" sz="1200" b="1" dirty="0">
                    <a:effectLst/>
                    <a:latin typeface="Calibri"/>
                    <a:ea typeface="Calibri"/>
                    <a:cs typeface="Times New Roman"/>
                  </a:rPr>
                  <a:t>5</a:t>
                </a:r>
                <a:endParaRPr lang="en-US" sz="2000" dirty="0">
                  <a:effectLst/>
                  <a:latin typeface="Calibri"/>
                  <a:ea typeface="Calibri"/>
                  <a:cs typeface="Times New Roman"/>
                </a:endParaRPr>
              </a:p>
            </p:txBody>
          </p:sp>
          <p:cxnSp>
            <p:nvCxnSpPr>
              <p:cNvPr id="122" name="Straight Connector 121"/>
              <p:cNvCxnSpPr/>
              <p:nvPr/>
            </p:nvCxnSpPr>
            <p:spPr>
              <a:xfrm>
                <a:off x="2508001" y="1028700"/>
                <a:ext cx="0" cy="250190"/>
              </a:xfrm>
              <a:prstGeom prst="line">
                <a:avLst/>
              </a:prstGeom>
              <a:noFill/>
              <a:ln w="9525" cap="flat" cmpd="sng" algn="ctr">
                <a:solidFill>
                  <a:sysClr val="windowText" lastClr="000000"/>
                </a:solidFill>
                <a:prstDash val="solid"/>
              </a:ln>
              <a:effectLst/>
            </p:spPr>
          </p:cxnSp>
        </p:grpSp>
        <p:sp>
          <p:nvSpPr>
            <p:cNvPr id="123" name="Text Box 7"/>
            <p:cNvSpPr txBox="1">
              <a:spLocks noChangeArrowheads="1"/>
            </p:cNvSpPr>
            <p:nvPr/>
          </p:nvSpPr>
          <p:spPr bwMode="auto">
            <a:xfrm>
              <a:off x="4914689" y="2954251"/>
              <a:ext cx="1225550" cy="920031"/>
            </a:xfrm>
            <a:prstGeom prst="rect">
              <a:avLst/>
            </a:prstGeom>
            <a:noFill/>
            <a:ln w="12700">
              <a:solidFill>
                <a:srgbClr val="000000"/>
              </a:solidFill>
              <a:miter lim="800000"/>
              <a:headEnd/>
              <a:tailEnd/>
            </a:ln>
          </p:spPr>
          <p:txBody>
            <a:bodyPr rot="0" vert="horz" wrap="square" lIns="36000" tIns="36000" rIns="36000" bIns="36000" anchor="ctr" anchorCtr="0">
              <a:noAutofit/>
            </a:bodyPr>
            <a:lstStyle/>
            <a:p>
              <a:pPr marL="0" marR="0">
                <a:spcBef>
                  <a:spcPts val="0"/>
                </a:spcBef>
                <a:spcAft>
                  <a:spcPts val="1000"/>
                </a:spcAft>
              </a:pPr>
              <a:r>
                <a:rPr lang="en-CA" sz="1400" u="sng" dirty="0">
                  <a:effectLst/>
                  <a:latin typeface="Calibri"/>
                  <a:ea typeface="Calibri"/>
                  <a:cs typeface="Times New Roman"/>
                </a:rPr>
                <a:t>Treatment </a:t>
              </a:r>
              <a:r>
                <a:rPr lang="en-CA" sz="1400" u="sng" dirty="0" smtClean="0">
                  <a:effectLst/>
                  <a:latin typeface="Calibri"/>
                  <a:ea typeface="Calibri"/>
                  <a:cs typeface="Times New Roman"/>
                </a:rPr>
                <a:t>outcomes:</a:t>
              </a:r>
            </a:p>
            <a:p>
              <a:pPr marL="0" marR="0">
                <a:spcBef>
                  <a:spcPts val="0"/>
                </a:spcBef>
                <a:spcAft>
                  <a:spcPts val="1000"/>
                </a:spcAft>
              </a:pPr>
              <a:r>
                <a:rPr lang="en-CA" sz="1400" dirty="0" smtClean="0">
                  <a:effectLst/>
                  <a:latin typeface="Calibri"/>
                  <a:ea typeface="Calibri"/>
                  <a:cs typeface="Times New Roman"/>
                </a:rPr>
                <a:t>cognition</a:t>
              </a:r>
              <a:r>
                <a:rPr lang="en-CA" sz="1400" dirty="0">
                  <a:effectLst/>
                  <a:latin typeface="Calibri"/>
                  <a:ea typeface="Calibri"/>
                  <a:cs typeface="Times New Roman"/>
                </a:rPr>
                <a:t>; function; behavior; global status; mortality</a:t>
              </a:r>
              <a:endParaRPr lang="en-US" sz="1400" dirty="0">
                <a:effectLst/>
                <a:latin typeface="Calibri"/>
                <a:ea typeface="Calibri"/>
                <a:cs typeface="Times New Roman"/>
              </a:endParaRPr>
            </a:p>
          </p:txBody>
        </p:sp>
        <p:cxnSp>
          <p:nvCxnSpPr>
            <p:cNvPr id="124" name="Straight Connector 123"/>
            <p:cNvCxnSpPr/>
            <p:nvPr/>
          </p:nvCxnSpPr>
          <p:spPr>
            <a:xfrm>
              <a:off x="1535219" y="3436132"/>
              <a:ext cx="822960" cy="0"/>
            </a:xfrm>
            <a:prstGeom prst="line">
              <a:avLst/>
            </a:prstGeom>
            <a:noFill/>
            <a:ln w="9525" cap="flat" cmpd="sng" algn="ctr">
              <a:solidFill>
                <a:sysClr val="windowText" lastClr="000000"/>
              </a:solidFill>
              <a:prstDash val="solid"/>
            </a:ln>
            <a:effectLst/>
          </p:spPr>
        </p:cxnSp>
        <p:cxnSp>
          <p:nvCxnSpPr>
            <p:cNvPr id="125" name="Straight Connector 124"/>
            <p:cNvCxnSpPr/>
            <p:nvPr/>
          </p:nvCxnSpPr>
          <p:spPr>
            <a:xfrm flipV="1">
              <a:off x="1715559" y="2304562"/>
              <a:ext cx="8255" cy="1120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715559" y="2303292"/>
              <a:ext cx="23031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362239" y="2305197"/>
              <a:ext cx="2660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7020349" y="2304562"/>
              <a:ext cx="0" cy="32194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Oval 128"/>
            <p:cNvSpPr>
              <a:spLocks/>
            </p:cNvSpPr>
            <p:nvPr/>
          </p:nvSpPr>
          <p:spPr>
            <a:xfrm>
              <a:off x="1241535" y="4252107"/>
              <a:ext cx="2031043" cy="144292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CA" sz="1600">
                  <a:effectLst/>
                  <a:latin typeface="Calibri"/>
                  <a:ea typeface="Calibri"/>
                  <a:cs typeface="Times New Roman"/>
                </a:rPr>
                <a:t> </a:t>
              </a:r>
              <a:endParaRPr lang="en-US" sz="1600">
                <a:effectLst/>
                <a:latin typeface="Calibri"/>
                <a:ea typeface="Calibri"/>
                <a:cs typeface="Times New Roman"/>
              </a:endParaRPr>
            </a:p>
          </p:txBody>
        </p:sp>
        <p:sp>
          <p:nvSpPr>
            <p:cNvPr id="130" name="Text Box 10"/>
            <p:cNvSpPr txBox="1">
              <a:spLocks noChangeArrowheads="1"/>
            </p:cNvSpPr>
            <p:nvPr/>
          </p:nvSpPr>
          <p:spPr bwMode="auto">
            <a:xfrm>
              <a:off x="1412834" y="4400597"/>
              <a:ext cx="1688465" cy="1180234"/>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CA" sz="1300" dirty="0">
                  <a:effectLst/>
                  <a:latin typeface="Calibri"/>
                  <a:ea typeface="Calibri"/>
                  <a:cs typeface="Times New Roman"/>
                </a:rPr>
                <a:t>unwanted or unexpected direction of effect on health outcomes, psychological harms, harms due to labeling, poor adherence to diagnostic follow up</a:t>
              </a:r>
              <a:endParaRPr lang="en-US" sz="1300" dirty="0">
                <a:effectLst/>
                <a:latin typeface="Calibri"/>
                <a:ea typeface="Calibri"/>
                <a:cs typeface="Times New Roman"/>
              </a:endParaRPr>
            </a:p>
          </p:txBody>
        </p:sp>
        <p:cxnSp>
          <p:nvCxnSpPr>
            <p:cNvPr id="131" name="Curved Connector 130"/>
            <p:cNvCxnSpPr/>
            <p:nvPr/>
          </p:nvCxnSpPr>
          <p:spPr>
            <a:xfrm rot="16200000" flipH="1">
              <a:off x="1895264" y="3905397"/>
              <a:ext cx="362585" cy="354965"/>
            </a:xfrm>
            <a:prstGeom prst="curvedConnector3">
              <a:avLst>
                <a:gd name="adj1" fmla="val 50000"/>
              </a:avLst>
            </a:prstGeom>
            <a:noFill/>
            <a:ln w="9525" cap="flat" cmpd="sng" algn="ctr">
              <a:solidFill>
                <a:sysClr val="windowText" lastClr="000000"/>
              </a:solidFill>
              <a:prstDash val="solid"/>
              <a:tailEnd type="triangle"/>
            </a:ln>
            <a:effectLst/>
          </p:spPr>
        </p:cxnSp>
        <p:cxnSp>
          <p:nvCxnSpPr>
            <p:cNvPr id="132" name="Straight Connector 131"/>
            <p:cNvCxnSpPr/>
            <p:nvPr/>
          </p:nvCxnSpPr>
          <p:spPr>
            <a:xfrm>
              <a:off x="1884469" y="3432957"/>
              <a:ext cx="0" cy="249555"/>
            </a:xfrm>
            <a:prstGeom prst="line">
              <a:avLst/>
            </a:prstGeom>
            <a:noFill/>
            <a:ln w="9525" cap="flat" cmpd="sng" algn="ctr">
              <a:solidFill>
                <a:sysClr val="windowText" lastClr="000000"/>
              </a:solidFill>
              <a:prstDash val="solid"/>
            </a:ln>
            <a:effectLst/>
          </p:spPr>
        </p:cxnSp>
        <p:cxnSp>
          <p:nvCxnSpPr>
            <p:cNvPr id="133" name="Straight Arrow Connector 132"/>
            <p:cNvCxnSpPr/>
            <p:nvPr/>
          </p:nvCxnSpPr>
          <p:spPr>
            <a:xfrm>
              <a:off x="4463204" y="3431052"/>
              <a:ext cx="451485" cy="127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3692949" y="3425972"/>
              <a:ext cx="636905" cy="0"/>
            </a:xfrm>
            <a:prstGeom prst="line">
              <a:avLst/>
            </a:prstGeom>
            <a:noFill/>
            <a:ln w="9525" cap="flat" cmpd="sng" algn="ctr">
              <a:solidFill>
                <a:sysClr val="windowText" lastClr="000000"/>
              </a:solidFill>
              <a:prstDash val="solid"/>
            </a:ln>
            <a:effectLst/>
          </p:spPr>
        </p:cxnSp>
        <p:sp>
          <p:nvSpPr>
            <p:cNvPr id="135" name="Oval 134"/>
            <p:cNvSpPr>
              <a:spLocks noChangeArrowheads="1"/>
            </p:cNvSpPr>
            <p:nvPr/>
          </p:nvSpPr>
          <p:spPr bwMode="auto">
            <a:xfrm>
              <a:off x="4329854" y="3330087"/>
              <a:ext cx="342265" cy="196215"/>
            </a:xfrm>
            <a:prstGeom prst="ellipse">
              <a:avLst/>
            </a:prstGeom>
            <a:solidFill>
              <a:srgbClr val="FFFFFF"/>
            </a:solidFill>
            <a:ln w="12700">
              <a:solidFill>
                <a:srgbClr val="000000"/>
              </a:solidFill>
              <a:round/>
              <a:headEnd/>
              <a:tailEnd/>
            </a:ln>
          </p:spPr>
          <p:txBody>
            <a:bodyPr rot="0" vert="horz" wrap="square" lIns="0" tIns="0" rIns="0" bIns="0" anchor="ctr" anchorCtr="0" upright="1">
              <a:noAutofit/>
            </a:bodyPr>
            <a:lstStyle/>
            <a:p>
              <a:pPr marL="0" marR="0" algn="ctr">
                <a:lnSpc>
                  <a:spcPct val="115000"/>
                </a:lnSpc>
                <a:spcBef>
                  <a:spcPts val="0"/>
                </a:spcBef>
                <a:spcAft>
                  <a:spcPts val="1000"/>
                </a:spcAft>
              </a:pPr>
              <a:r>
                <a:rPr lang="en-CA" sz="1200" b="1" dirty="0">
                  <a:effectLst/>
                  <a:latin typeface="Calibri"/>
                  <a:ea typeface="Calibri"/>
                  <a:cs typeface="Times New Roman"/>
                </a:rPr>
                <a:t>4</a:t>
              </a:r>
              <a:endParaRPr lang="en-US" sz="2000" dirty="0">
                <a:effectLst/>
                <a:latin typeface="Calibri"/>
                <a:ea typeface="Calibri"/>
                <a:cs typeface="Times New Roman"/>
              </a:endParaRPr>
            </a:p>
          </p:txBody>
        </p:sp>
        <p:sp>
          <p:nvSpPr>
            <p:cNvPr id="136" name="Oval 135"/>
            <p:cNvSpPr>
              <a:spLocks noChangeArrowheads="1"/>
            </p:cNvSpPr>
            <p:nvPr/>
          </p:nvSpPr>
          <p:spPr bwMode="auto">
            <a:xfrm>
              <a:off x="4015529" y="2198517"/>
              <a:ext cx="342265" cy="196215"/>
            </a:xfrm>
            <a:prstGeom prst="ellipse">
              <a:avLst/>
            </a:prstGeom>
            <a:solidFill>
              <a:srgbClr val="FFFFFF"/>
            </a:solidFill>
            <a:ln w="12700">
              <a:solidFill>
                <a:srgbClr val="000000"/>
              </a:solidFill>
              <a:round/>
              <a:headEnd/>
              <a:tailEnd/>
            </a:ln>
          </p:spPr>
          <p:txBody>
            <a:bodyPr rot="0" vert="horz" wrap="square" lIns="0" tIns="0" rIns="0" bIns="0" anchor="ctr" anchorCtr="0" upright="1">
              <a:noAutofit/>
            </a:bodyPr>
            <a:lstStyle/>
            <a:p>
              <a:pPr marL="0" marR="0" algn="ctr">
                <a:lnSpc>
                  <a:spcPct val="115000"/>
                </a:lnSpc>
                <a:spcBef>
                  <a:spcPts val="0"/>
                </a:spcBef>
                <a:spcAft>
                  <a:spcPts val="1000"/>
                </a:spcAft>
              </a:pPr>
              <a:r>
                <a:rPr lang="en-CA" sz="1200" b="1">
                  <a:effectLst/>
                  <a:latin typeface="Calibri"/>
                  <a:ea typeface="Calibri"/>
                  <a:cs typeface="Times New Roman"/>
                </a:rPr>
                <a:t>1</a:t>
              </a:r>
              <a:endParaRPr lang="en-US" sz="2000">
                <a:effectLst/>
                <a:latin typeface="Calibri"/>
                <a:ea typeface="Calibri"/>
                <a:cs typeface="Times New Roman"/>
              </a:endParaRPr>
            </a:p>
          </p:txBody>
        </p:sp>
        <p:sp>
          <p:nvSpPr>
            <p:cNvPr id="137" name="Oval 136"/>
            <p:cNvSpPr>
              <a:spLocks noChangeArrowheads="1"/>
            </p:cNvSpPr>
            <p:nvPr/>
          </p:nvSpPr>
          <p:spPr bwMode="auto">
            <a:xfrm>
              <a:off x="2323254" y="3328182"/>
              <a:ext cx="342265" cy="196215"/>
            </a:xfrm>
            <a:prstGeom prst="ellipse">
              <a:avLst/>
            </a:prstGeom>
            <a:solidFill>
              <a:srgbClr val="FFFFFF"/>
            </a:solidFill>
            <a:ln w="12700">
              <a:solidFill>
                <a:srgbClr val="000000"/>
              </a:solidFill>
              <a:round/>
              <a:headEnd/>
              <a:tailEnd/>
            </a:ln>
          </p:spPr>
          <p:txBody>
            <a:bodyPr rot="0" vert="horz" wrap="square" lIns="0" tIns="0" rIns="0" bIns="0" anchor="ctr" anchorCtr="0" upright="1">
              <a:noAutofit/>
            </a:bodyPr>
            <a:lstStyle/>
            <a:p>
              <a:pPr marL="0" marR="0" algn="ctr">
                <a:lnSpc>
                  <a:spcPct val="115000"/>
                </a:lnSpc>
                <a:spcBef>
                  <a:spcPts val="0"/>
                </a:spcBef>
                <a:spcAft>
                  <a:spcPts val="1000"/>
                </a:spcAft>
              </a:pPr>
              <a:r>
                <a:rPr lang="en-CA" sz="1200" b="1" dirty="0">
                  <a:effectLst/>
                  <a:latin typeface="Calibri"/>
                  <a:ea typeface="Calibri"/>
                  <a:cs typeface="Times New Roman"/>
                </a:rPr>
                <a:t>2, 6</a:t>
              </a:r>
              <a:endParaRPr lang="en-US" sz="2000" dirty="0">
                <a:effectLst/>
                <a:latin typeface="Calibri"/>
                <a:ea typeface="Calibri"/>
                <a:cs typeface="Times New Roman"/>
              </a:endParaRPr>
            </a:p>
          </p:txBody>
        </p:sp>
        <p:sp>
          <p:nvSpPr>
            <p:cNvPr id="138" name="Oval 137"/>
            <p:cNvSpPr>
              <a:spLocks noChangeArrowheads="1"/>
            </p:cNvSpPr>
            <p:nvPr/>
          </p:nvSpPr>
          <p:spPr bwMode="auto">
            <a:xfrm>
              <a:off x="1726989" y="3693307"/>
              <a:ext cx="342265" cy="196215"/>
            </a:xfrm>
            <a:prstGeom prst="ellipse">
              <a:avLst/>
            </a:prstGeom>
            <a:solidFill>
              <a:srgbClr val="FFFFFF"/>
            </a:solidFill>
            <a:ln w="12700">
              <a:solidFill>
                <a:srgbClr val="000000"/>
              </a:solidFill>
              <a:round/>
              <a:headEnd/>
              <a:tailEnd/>
            </a:ln>
          </p:spPr>
          <p:txBody>
            <a:bodyPr rot="0" vert="horz" wrap="square" lIns="0" tIns="0" rIns="0" bIns="0" anchor="ctr" anchorCtr="0" upright="1">
              <a:noAutofit/>
            </a:bodyPr>
            <a:lstStyle/>
            <a:p>
              <a:pPr marL="0" marR="0" algn="ctr">
                <a:lnSpc>
                  <a:spcPct val="115000"/>
                </a:lnSpc>
                <a:spcBef>
                  <a:spcPts val="0"/>
                </a:spcBef>
                <a:spcAft>
                  <a:spcPts val="1000"/>
                </a:spcAft>
              </a:pPr>
              <a:r>
                <a:rPr lang="en-CA" sz="1200" b="1">
                  <a:effectLst/>
                  <a:latin typeface="Calibri"/>
                  <a:ea typeface="Calibri"/>
                  <a:cs typeface="Times New Roman"/>
                </a:rPr>
                <a:t>3</a:t>
              </a:r>
              <a:endParaRPr lang="en-US" sz="2000">
                <a:effectLst/>
                <a:latin typeface="Calibri"/>
                <a:ea typeface="Calibri"/>
                <a:cs typeface="Times New Roman"/>
              </a:endParaRPr>
            </a:p>
          </p:txBody>
        </p:sp>
        <p:cxnSp>
          <p:nvCxnSpPr>
            <p:cNvPr id="139" name="Straight Arrow Connector 138"/>
            <p:cNvCxnSpPr/>
            <p:nvPr/>
          </p:nvCxnSpPr>
          <p:spPr>
            <a:xfrm>
              <a:off x="2664249" y="3425972"/>
              <a:ext cx="19812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0" name="Elbow Connector 139"/>
            <p:cNvCxnSpPr/>
            <p:nvPr/>
          </p:nvCxnSpPr>
          <p:spPr>
            <a:xfrm flipV="1">
              <a:off x="2720764" y="2712232"/>
              <a:ext cx="156845" cy="717550"/>
            </a:xfrm>
            <a:prstGeom prst="bentConnector3">
              <a:avLst>
                <a:gd name="adj1" fmla="val -7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1" name="Elbow Connector 140"/>
            <p:cNvCxnSpPr/>
            <p:nvPr/>
          </p:nvCxnSpPr>
          <p:spPr>
            <a:xfrm>
              <a:off x="2720764" y="3430417"/>
              <a:ext cx="156845" cy="543560"/>
            </a:xfrm>
            <a:prstGeom prst="bentConnector3">
              <a:avLst>
                <a:gd name="adj1" fmla="val -7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2" name="Rectangle 13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0" rIns="0" bIns="0" numCol="1" anchor="ctr" anchorCtr="0" compatLnSpc="1">
            <a:prstTxWarp prst="textNoShape">
              <a:avLst/>
            </a:prstTxWarp>
            <a:spAutoFit/>
          </a:bodyPr>
          <a:lstStyle/>
          <a:p>
            <a:endParaRPr lang="en-US"/>
          </a:p>
        </p:txBody>
      </p:sp>
      <p:sp>
        <p:nvSpPr>
          <p:cNvPr id="144" name="Rectangle 152"/>
          <p:cNvSpPr>
            <a:spLocks noChangeArrowheads="1"/>
          </p:cNvSpPr>
          <p:nvPr/>
        </p:nvSpPr>
        <p:spPr bwMode="auto">
          <a:xfrm>
            <a:off x="15240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 name="Rectangle 154"/>
          <p:cNvSpPr>
            <a:spLocks noChangeArrowheads="1"/>
          </p:cNvSpPr>
          <p:nvPr/>
        </p:nvSpPr>
        <p:spPr bwMode="auto">
          <a:xfrm>
            <a:off x="152400" y="1143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 name="Rectangle 156"/>
          <p:cNvSpPr>
            <a:spLocks noChangeArrowheads="1"/>
          </p:cNvSpPr>
          <p:nvPr/>
        </p:nvSpPr>
        <p:spPr bwMode="auto">
          <a:xfrm>
            <a:off x="1524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pitchFamily="34" charset="0"/>
                <a:cs typeface="Arial" pitchFamily="34" charset="0"/>
              </a:rPr>
              <a:t/>
            </a:r>
            <a:br>
              <a:rPr kumimoji="0" lang="en-US" sz="6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1684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30583"/>
            <a:ext cx="8839200" cy="1219200"/>
          </a:xfrm>
        </p:spPr>
        <p:txBody>
          <a:bodyPr/>
          <a:lstStyle/>
          <a:p>
            <a:r>
              <a:rPr lang="en-US" sz="3600" dirty="0" smtClean="0"/>
              <a:t>Eligible Study </a:t>
            </a:r>
            <a:r>
              <a:rPr lang="en-US" sz="3600" dirty="0"/>
              <a:t>T</a:t>
            </a:r>
            <a:r>
              <a:rPr lang="en-US" sz="3600" dirty="0" smtClean="0"/>
              <a:t>ypes</a:t>
            </a:r>
          </a:p>
        </p:txBody>
      </p:sp>
      <p:sp>
        <p:nvSpPr>
          <p:cNvPr id="8195" name="Content Placeholder 2"/>
          <p:cNvSpPr>
            <a:spLocks noGrp="1"/>
          </p:cNvSpPr>
          <p:nvPr>
            <p:ph idx="1"/>
          </p:nvPr>
        </p:nvSpPr>
        <p:spPr>
          <a:xfrm>
            <a:off x="179512" y="1916832"/>
            <a:ext cx="8496944" cy="4608661"/>
          </a:xfrm>
        </p:spPr>
        <p:txBody>
          <a:bodyPr/>
          <a:lstStyle/>
          <a:p>
            <a:r>
              <a:rPr lang="en-CA" b="1" dirty="0" smtClean="0"/>
              <a:t>Population</a:t>
            </a:r>
            <a:r>
              <a:rPr lang="en-CA" dirty="0" smtClean="0"/>
              <a:t>: </a:t>
            </a:r>
            <a:r>
              <a:rPr lang="en-CA" dirty="0"/>
              <a:t>community dwelling older adults (≥65 years of age) who do not have symptoms suggestive of cognitive impairment (such as loss of memory, language, attention, visuospatial, or executive functioning, or behavioural or psychological symptoms) and who are not suspected of having cognitive impairment by clinicians or non-clinicians such as family or friends. </a:t>
            </a:r>
            <a:endParaRPr lang="en-US" dirty="0"/>
          </a:p>
          <a:p>
            <a:pPr marL="0" indent="0">
              <a:buNone/>
            </a:pPr>
            <a:endParaRPr lang="en-US" sz="1000" dirty="0" smtClean="0"/>
          </a:p>
          <a:p>
            <a:r>
              <a:rPr lang="en-US" b="1" dirty="0" smtClean="0"/>
              <a:t>Language</a:t>
            </a:r>
            <a:r>
              <a:rPr lang="en-US" dirty="0" smtClean="0"/>
              <a:t>: English, French</a:t>
            </a:r>
          </a:p>
          <a:p>
            <a:pPr marL="0" indent="0">
              <a:buNone/>
            </a:pPr>
            <a:endParaRPr lang="en-US" sz="1000" dirty="0" smtClean="0"/>
          </a:p>
          <a:p>
            <a:r>
              <a:rPr lang="en-US" b="1" dirty="0" smtClean="0"/>
              <a:t>Study type: </a:t>
            </a:r>
            <a:r>
              <a:rPr lang="en-US" dirty="0" smtClean="0"/>
              <a:t>Randomized control trials (RCTs) with at least 6 months of follow-up data from baseline</a:t>
            </a:r>
          </a:p>
          <a:p>
            <a:pPr marL="0" indent="0">
              <a:buNone/>
            </a:pPr>
            <a:endParaRPr lang="en-US" sz="1000" dirty="0"/>
          </a:p>
          <a:p>
            <a:r>
              <a:rPr lang="en-US" b="1" dirty="0" smtClean="0"/>
              <a:t>Outcomes: </a:t>
            </a:r>
            <a:r>
              <a:rPr lang="en-US" dirty="0" smtClean="0"/>
              <a:t>patient important outcomes and the scales used to measure such outcomes were based on those selected and prioritized by Canadian clinicians and policymakers</a:t>
            </a:r>
            <a:endParaRPr lang="en-US" b="1" dirty="0" smtClean="0"/>
          </a:p>
        </p:txBody>
      </p:sp>
      <p:sp>
        <p:nvSpPr>
          <p:cNvPr id="8196" name="Slide Number Placeholder 3"/>
          <p:cNvSpPr>
            <a:spLocks noGrp="1"/>
          </p:cNvSpPr>
          <p:nvPr>
            <p:ph type="sldNum" sz="quarter" idx="10"/>
          </p:nvPr>
        </p:nvSpPr>
        <p:spPr>
          <a:noFill/>
        </p:spPr>
        <p:txBody>
          <a:bodyPr/>
          <a:lstStyle/>
          <a:p>
            <a:fld id="{C6461570-D10D-45B1-8285-559909D2D5BA}" type="slidenum">
              <a:rPr lang="en-US" smtClean="0">
                <a:latin typeface="Arial" charset="0"/>
              </a:rPr>
              <a:pPr/>
              <a:t>17</a:t>
            </a:fld>
            <a:endParaRPr lang="en-US"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3600" dirty="0" smtClean="0"/>
              <a:t>How is Evidence </a:t>
            </a:r>
            <a:r>
              <a:rPr lang="en-US" sz="3600" dirty="0"/>
              <a:t>G</a:t>
            </a:r>
            <a:r>
              <a:rPr lang="en-US" sz="3600" dirty="0" smtClean="0"/>
              <a:t>raded? </a:t>
            </a:r>
            <a:br>
              <a:rPr lang="en-US" sz="3600" dirty="0" smtClean="0"/>
            </a:br>
            <a:endParaRPr lang="en-US" dirty="0"/>
          </a:p>
        </p:txBody>
      </p:sp>
      <p:sp>
        <p:nvSpPr>
          <p:cNvPr id="3" name="Content Placeholder 2"/>
          <p:cNvSpPr>
            <a:spLocks noGrp="1"/>
          </p:cNvSpPr>
          <p:nvPr>
            <p:ph idx="1"/>
          </p:nvPr>
        </p:nvSpPr>
        <p:spPr>
          <a:xfrm>
            <a:off x="467544" y="1828800"/>
            <a:ext cx="7990656" cy="4912568"/>
          </a:xfrm>
        </p:spPr>
        <p:txBody>
          <a:bodyPr/>
          <a:lstStyle/>
          <a:p>
            <a:pPr>
              <a:buFontTx/>
              <a:buNone/>
              <a:defRPr/>
            </a:pPr>
            <a:r>
              <a:rPr lang="en-US" sz="1800" dirty="0" smtClean="0"/>
              <a:t>The “</a:t>
            </a:r>
            <a:r>
              <a:rPr lang="en-US" sz="1800" b="1" dirty="0" smtClean="0"/>
              <a:t>GRADE</a:t>
            </a:r>
            <a:r>
              <a:rPr lang="en-US" sz="1800" dirty="0" smtClean="0"/>
              <a:t>” System:</a:t>
            </a:r>
          </a:p>
          <a:p>
            <a:pPr>
              <a:buFont typeface="Arial" charset="0"/>
              <a:buChar char="•"/>
              <a:defRPr/>
            </a:pPr>
            <a:r>
              <a:rPr lang="en-US" sz="1800" b="1" dirty="0" smtClean="0">
                <a:cs typeface="Arial" pitchFamily="34" charset="0"/>
              </a:rPr>
              <a:t>G</a:t>
            </a:r>
            <a:r>
              <a:rPr lang="en-US" sz="1800" dirty="0" smtClean="0">
                <a:cs typeface="Arial" pitchFamily="34" charset="0"/>
              </a:rPr>
              <a:t>rading </a:t>
            </a:r>
            <a:r>
              <a:rPr lang="en-US" sz="1800" dirty="0">
                <a:cs typeface="Arial" pitchFamily="34" charset="0"/>
              </a:rPr>
              <a:t>of </a:t>
            </a:r>
            <a:r>
              <a:rPr lang="en-US" sz="1800" b="1" dirty="0">
                <a:cs typeface="Arial" pitchFamily="34" charset="0"/>
              </a:rPr>
              <a:t>R</a:t>
            </a:r>
            <a:r>
              <a:rPr lang="en-US" sz="1800" dirty="0">
                <a:cs typeface="Arial" pitchFamily="34" charset="0"/>
              </a:rPr>
              <a:t>ecommendations, </a:t>
            </a:r>
            <a:r>
              <a:rPr lang="en-US" sz="1800" b="1" dirty="0">
                <a:cs typeface="Arial" pitchFamily="34" charset="0"/>
              </a:rPr>
              <a:t>A</a:t>
            </a:r>
            <a:r>
              <a:rPr lang="en-US" sz="1800" dirty="0">
                <a:cs typeface="Arial" pitchFamily="34" charset="0"/>
              </a:rPr>
              <a:t>ssessment, </a:t>
            </a:r>
            <a:r>
              <a:rPr lang="en-US" sz="1800" b="1" dirty="0">
                <a:cs typeface="Arial" pitchFamily="34" charset="0"/>
              </a:rPr>
              <a:t>D</a:t>
            </a:r>
            <a:r>
              <a:rPr lang="en-US" sz="1800" dirty="0">
                <a:cs typeface="Arial" pitchFamily="34" charset="0"/>
              </a:rPr>
              <a:t>evelopment </a:t>
            </a:r>
            <a:r>
              <a:rPr lang="en-US" sz="1800" dirty="0" smtClean="0">
                <a:cs typeface="Arial" pitchFamily="34" charset="0"/>
              </a:rPr>
              <a:t>&amp; </a:t>
            </a:r>
            <a:r>
              <a:rPr lang="en-US" sz="1800" b="1" dirty="0" smtClean="0">
                <a:cs typeface="Arial" pitchFamily="34" charset="0"/>
              </a:rPr>
              <a:t>E</a:t>
            </a:r>
            <a:r>
              <a:rPr lang="en-US" sz="1800" dirty="0" smtClean="0">
                <a:cs typeface="Arial" pitchFamily="34" charset="0"/>
              </a:rPr>
              <a:t>valuation</a:t>
            </a:r>
          </a:p>
          <a:p>
            <a:pPr marL="0" indent="0">
              <a:buNone/>
              <a:defRPr/>
            </a:pPr>
            <a:endParaRPr lang="en-CA" sz="1000" dirty="0" smtClean="0"/>
          </a:p>
          <a:p>
            <a:pPr>
              <a:buFontTx/>
              <a:buNone/>
              <a:defRPr/>
            </a:pPr>
            <a:r>
              <a:rPr lang="en-CA" sz="1800" dirty="0" smtClean="0"/>
              <a:t>What are we grading?</a:t>
            </a:r>
          </a:p>
          <a:p>
            <a:pPr marL="0" indent="0">
              <a:buNone/>
              <a:defRPr/>
            </a:pPr>
            <a:r>
              <a:rPr lang="en-US" sz="1800" b="1" dirty="0" smtClean="0"/>
              <a:t>1. Quality of Evidence </a:t>
            </a:r>
          </a:p>
          <a:p>
            <a:pPr lvl="1">
              <a:defRPr/>
            </a:pPr>
            <a:r>
              <a:rPr lang="en-CA" sz="1800" dirty="0">
                <a:solidFill>
                  <a:prstClr val="black"/>
                </a:solidFill>
                <a:cs typeface="Arial" pitchFamily="34" charset="0"/>
              </a:rPr>
              <a:t>Degree of confidence that the available evidence correctly reflects the theoretical true effect of the intervention or service.</a:t>
            </a:r>
            <a:endParaRPr lang="en-CA" sz="1800" dirty="0">
              <a:solidFill>
                <a:prstClr val="black"/>
              </a:solidFill>
            </a:endParaRPr>
          </a:p>
          <a:p>
            <a:pPr lvl="1">
              <a:defRPr/>
            </a:pPr>
            <a:r>
              <a:rPr lang="en-US" sz="1800" dirty="0" smtClean="0"/>
              <a:t>high, moderate, low, very low</a:t>
            </a:r>
          </a:p>
          <a:p>
            <a:pPr lvl="1">
              <a:lnSpc>
                <a:spcPct val="40000"/>
              </a:lnSpc>
              <a:defRPr/>
            </a:pPr>
            <a:endParaRPr lang="en-US" sz="1800" dirty="0" smtClean="0"/>
          </a:p>
          <a:p>
            <a:pPr marL="0" indent="0">
              <a:buNone/>
              <a:defRPr/>
            </a:pPr>
            <a:r>
              <a:rPr lang="en-US" sz="1800" b="1" dirty="0" smtClean="0"/>
              <a:t>2. Strength of Recommendation	</a:t>
            </a:r>
          </a:p>
          <a:p>
            <a:pPr lvl="1">
              <a:defRPr/>
            </a:pPr>
            <a:r>
              <a:rPr lang="en-CA" sz="1800" dirty="0" smtClean="0">
                <a:solidFill>
                  <a:prstClr val="black"/>
                </a:solidFill>
                <a:cs typeface="Arial" pitchFamily="34" charset="0"/>
              </a:rPr>
              <a:t>the </a:t>
            </a:r>
            <a:r>
              <a:rPr lang="en-CA" sz="1800" dirty="0">
                <a:solidFill>
                  <a:prstClr val="black"/>
                </a:solidFill>
                <a:cs typeface="Arial" pitchFamily="34" charset="0"/>
              </a:rPr>
              <a:t>balance between desirable and undesirable effects; the variability or uncertainty in values and preferences of citizens; and whether or not the intervention represents a wise use of resources</a:t>
            </a:r>
            <a:r>
              <a:rPr lang="en-CA" sz="1800" dirty="0" smtClean="0">
                <a:solidFill>
                  <a:prstClr val="black"/>
                </a:solidFill>
                <a:cs typeface="Arial" pitchFamily="34" charset="0"/>
              </a:rPr>
              <a:t>.</a:t>
            </a:r>
          </a:p>
          <a:p>
            <a:pPr lvl="1">
              <a:defRPr/>
            </a:pPr>
            <a:r>
              <a:rPr lang="en-US" sz="1800" dirty="0"/>
              <a:t>strong and weak</a:t>
            </a:r>
          </a:p>
          <a:p>
            <a:pPr lvl="1">
              <a:defRPr/>
            </a:pPr>
            <a:endParaRPr lang="en-CA" sz="2000" dirty="0">
              <a:solidFill>
                <a:prstClr val="black"/>
              </a:solidFill>
              <a:cs typeface="Arial" pitchFamily="34" charset="0"/>
            </a:endParaRPr>
          </a:p>
          <a:p>
            <a:pPr lvl="1">
              <a:defRPr/>
            </a:pPr>
            <a:endParaRPr lang="en-US" sz="2000" dirty="0" smtClean="0">
              <a:effectLst>
                <a:outerShdw blurRad="38100" dist="38100" dir="2700000" algn="tl">
                  <a:srgbClr val="C0C0C0"/>
                </a:outerShdw>
              </a:effectLst>
            </a:endParaRPr>
          </a:p>
          <a:p>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sz="3600" dirty="0" smtClean="0"/>
              <a:t>How is the Strength of Recommendations </a:t>
            </a:r>
            <a:r>
              <a:rPr lang="en-CA" sz="3600" dirty="0"/>
              <a:t>D</a:t>
            </a:r>
            <a:r>
              <a:rPr lang="en-CA" sz="3600" dirty="0" smtClean="0"/>
              <a:t>etermined?</a:t>
            </a:r>
          </a:p>
        </p:txBody>
      </p:sp>
      <p:sp>
        <p:nvSpPr>
          <p:cNvPr id="9219" name="Content Placeholder 2"/>
          <p:cNvSpPr>
            <a:spLocks noGrp="1"/>
          </p:cNvSpPr>
          <p:nvPr>
            <p:ph idx="1"/>
          </p:nvPr>
        </p:nvSpPr>
        <p:spPr>
          <a:xfrm>
            <a:off x="395536" y="1844824"/>
            <a:ext cx="4464496" cy="4752528"/>
          </a:xfrm>
        </p:spPr>
        <p:txBody>
          <a:bodyPr/>
          <a:lstStyle/>
          <a:p>
            <a:pPr marL="0" indent="0">
              <a:buNone/>
              <a:defRPr/>
            </a:pPr>
            <a:r>
              <a:rPr lang="en-US" dirty="0" smtClean="0"/>
              <a:t>The strength of the recommendations </a:t>
            </a:r>
            <a:r>
              <a:rPr lang="en-US" sz="2000" dirty="0" smtClean="0"/>
              <a:t>(strong or weak) are based on four factors:</a:t>
            </a:r>
          </a:p>
          <a:p>
            <a:pPr marL="0" indent="0">
              <a:buNone/>
              <a:defRPr/>
            </a:pPr>
            <a:endParaRPr lang="en-US" sz="1000" dirty="0" smtClean="0"/>
          </a:p>
          <a:p>
            <a:pPr>
              <a:buFont typeface="Arial" charset="0"/>
              <a:buChar char="•"/>
              <a:defRPr/>
            </a:pPr>
            <a:r>
              <a:rPr lang="en-US" sz="2000" b="1" dirty="0" smtClean="0"/>
              <a:t>Quality</a:t>
            </a:r>
            <a:r>
              <a:rPr lang="en-US" sz="2000" dirty="0" smtClean="0"/>
              <a:t> of supporting evidence </a:t>
            </a:r>
          </a:p>
          <a:p>
            <a:pPr marL="0" indent="0">
              <a:buNone/>
              <a:defRPr/>
            </a:pPr>
            <a:endParaRPr lang="en-US" sz="1000" dirty="0"/>
          </a:p>
          <a:p>
            <a:pPr>
              <a:buFont typeface="Arial" charset="0"/>
              <a:buChar char="•"/>
              <a:defRPr/>
            </a:pPr>
            <a:r>
              <a:rPr lang="en-US" sz="2000" dirty="0" smtClean="0"/>
              <a:t>Certainty about the </a:t>
            </a:r>
            <a:r>
              <a:rPr lang="en-US" sz="2000" b="1" dirty="0" smtClean="0"/>
              <a:t>balance between desirable and undesirable</a:t>
            </a:r>
            <a:r>
              <a:rPr lang="en-US" sz="2000" dirty="0" smtClean="0"/>
              <a:t> effects </a:t>
            </a:r>
          </a:p>
          <a:p>
            <a:pPr marL="0" indent="0">
              <a:buNone/>
              <a:defRPr/>
            </a:pPr>
            <a:endParaRPr lang="en-US" sz="1000" dirty="0" smtClean="0"/>
          </a:p>
          <a:p>
            <a:pPr>
              <a:buFont typeface="Arial" charset="0"/>
              <a:buChar char="•"/>
              <a:defRPr/>
            </a:pPr>
            <a:r>
              <a:rPr lang="en-US" sz="2000" dirty="0" smtClean="0"/>
              <a:t>Certainty / variability in </a:t>
            </a:r>
            <a:r>
              <a:rPr lang="en-US" sz="2000" b="1" dirty="0" smtClean="0"/>
              <a:t>values and preferences </a:t>
            </a:r>
            <a:r>
              <a:rPr lang="en-US" sz="2000" dirty="0" smtClean="0"/>
              <a:t>of individuals</a:t>
            </a:r>
          </a:p>
          <a:p>
            <a:pPr marL="0" indent="0">
              <a:buNone/>
              <a:defRPr/>
            </a:pPr>
            <a:endParaRPr lang="en-US" sz="1000" dirty="0" smtClean="0"/>
          </a:p>
          <a:p>
            <a:pPr>
              <a:buFont typeface="Arial" charset="0"/>
              <a:buChar char="•"/>
              <a:defRPr/>
            </a:pPr>
            <a:r>
              <a:rPr lang="en-US" sz="2000" dirty="0" smtClean="0"/>
              <a:t>Certainty about whether the intervention represents a </a:t>
            </a:r>
            <a:r>
              <a:rPr lang="en-US" sz="2000" b="1" dirty="0" smtClean="0"/>
              <a:t>wise use of resources </a:t>
            </a:r>
          </a:p>
          <a:p>
            <a:pPr lvl="1">
              <a:buFontTx/>
              <a:buNone/>
              <a:defRPr/>
            </a:pPr>
            <a:endParaRPr lang="en-US" sz="1800" dirty="0" smtClean="0"/>
          </a:p>
        </p:txBody>
      </p:sp>
      <p:sp>
        <p:nvSpPr>
          <p:cNvPr id="10244" name="Slide Number Placeholder 3"/>
          <p:cNvSpPr>
            <a:spLocks noGrp="1"/>
          </p:cNvSpPr>
          <p:nvPr>
            <p:ph type="sldNum" sz="quarter" idx="10"/>
          </p:nvPr>
        </p:nvSpPr>
        <p:spPr>
          <a:noFill/>
        </p:spPr>
        <p:txBody>
          <a:bodyPr/>
          <a:lstStyle/>
          <a:p>
            <a:fld id="{5BF38335-55E6-4768-AFA0-93C6A81EBBBD}" type="slidenum">
              <a:rPr lang="en-US" smtClean="0">
                <a:latin typeface="Arial" charset="0"/>
              </a:rPr>
              <a:pPr/>
              <a:t>19</a:t>
            </a:fld>
            <a:endParaRPr lang="en-US" smtClean="0">
              <a:latin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2178576"/>
            <a:ext cx="4170040" cy="31226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 How can I participate today?</a:t>
            </a:r>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a:t>
            </a:fld>
            <a:endParaRPr lang="en-US"/>
          </a:p>
        </p:txBody>
      </p:sp>
      <p:sp>
        <p:nvSpPr>
          <p:cNvPr id="6" name="Content Placeholder 5"/>
          <p:cNvSpPr>
            <a:spLocks noGrp="1"/>
          </p:cNvSpPr>
          <p:nvPr>
            <p:ph idx="1"/>
          </p:nvPr>
        </p:nvSpPr>
        <p:spPr>
          <a:xfrm>
            <a:off x="519556" y="1875656"/>
            <a:ext cx="7772400" cy="4114800"/>
          </a:xfrm>
        </p:spPr>
        <p:txBody>
          <a:bodyPr/>
          <a:lstStyle/>
          <a:p>
            <a:pPr marL="0" indent="0">
              <a:buNone/>
            </a:pPr>
            <a:r>
              <a:rPr lang="en-US" b="1" dirty="0" smtClean="0"/>
              <a:t>Audio option- </a:t>
            </a:r>
            <a:r>
              <a:rPr lang="en-US" dirty="0"/>
              <a:t>y</a:t>
            </a:r>
            <a:r>
              <a:rPr lang="en-US" dirty="0" smtClean="0"/>
              <a:t>ou can ask questions and participate directly in the discussion by unmuting your audio.</a:t>
            </a:r>
          </a:p>
          <a:p>
            <a:pPr marL="0" indent="0">
              <a:buNone/>
            </a:pPr>
            <a:endParaRPr lang="en-US" dirty="0" smtClean="0"/>
          </a:p>
          <a:p>
            <a:r>
              <a:rPr lang="en-US" dirty="0" smtClean="0"/>
              <a:t>Mute or unmute your audio on your </a:t>
            </a:r>
            <a:r>
              <a:rPr lang="en-US" u="sng" dirty="0" smtClean="0"/>
              <a:t>phone</a:t>
            </a:r>
            <a:r>
              <a:rPr lang="en-US" dirty="0" smtClean="0"/>
              <a:t> or by </a:t>
            </a:r>
            <a:r>
              <a:rPr lang="en-US" u="sng" dirty="0" smtClean="0"/>
              <a:t>clicking on the microphone</a:t>
            </a:r>
            <a:r>
              <a:rPr lang="en-US" dirty="0" smtClean="0"/>
              <a:t> next to your name in the participant list.</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933056"/>
            <a:ext cx="2790056" cy="209254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6924" y="3933056"/>
            <a:ext cx="4994068" cy="1947833"/>
          </a:xfrm>
          <a:prstGeom prst="rect">
            <a:avLst/>
          </a:prstGeom>
        </p:spPr>
      </p:pic>
      <p:sp>
        <p:nvSpPr>
          <p:cNvPr id="10" name="Right Arrow 9"/>
          <p:cNvSpPr/>
          <p:nvPr/>
        </p:nvSpPr>
        <p:spPr bwMode="auto">
          <a:xfrm>
            <a:off x="7884368" y="5177147"/>
            <a:ext cx="432048"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347841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0"/>
            <a:ext cx="8915400" cy="1196752"/>
          </a:xfrm>
        </p:spPr>
        <p:txBody>
          <a:bodyPr/>
          <a:lstStyle/>
          <a:p>
            <a:r>
              <a:rPr lang="en-CA" sz="3600" dirty="0" smtClean="0"/>
              <a:t>Interpretation of Recommendations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7540273"/>
              </p:ext>
            </p:extLst>
          </p:nvPr>
        </p:nvGraphicFramePr>
        <p:xfrm>
          <a:off x="107504" y="1268760"/>
          <a:ext cx="8928993" cy="5134157"/>
        </p:xfrm>
        <a:graphic>
          <a:graphicData uri="http://schemas.openxmlformats.org/drawingml/2006/table">
            <a:tbl>
              <a:tblPr/>
              <a:tblGrid>
                <a:gridCol w="1650086"/>
                <a:gridCol w="3151692"/>
                <a:gridCol w="4127215"/>
              </a:tblGrid>
              <a:tr h="6604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Implications</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Strong Recommendation</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Weak Recommendations</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0214A"/>
                    </a:solidFill>
                  </a:tcPr>
                </a:tc>
              </a:tr>
              <a:tr h="15096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For patients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Most individuals would want the recommended course of action;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only a small proportion would not.</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The majority of individuals in this situation would want the suggested course of action but many would not.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r>
              <a:tr h="17182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pitchFamily="34" charset="0"/>
                          <a:ea typeface="ヒラギノ角ゴ Pro W3" pitchFamily="-84" charset="-128"/>
                        </a:rPr>
                        <a:t>For clinicians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Most individuals should receive the intervention.</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Recognize that different choices will be appropriate for individual patients;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Clinicians must help patients make  management decisions consistent with values and preferences.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1226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For policy makers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The recommendation can be adapted as policy in most situations.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800" b="0" i="0" u="none" strike="noStrike" cap="none" normalizeH="0" baseline="0" dirty="0" smtClean="0">
                          <a:ln>
                            <a:noFill/>
                          </a:ln>
                          <a:solidFill>
                            <a:srgbClr val="000000"/>
                          </a:solidFill>
                          <a:effectLst/>
                          <a:latin typeface="Arial" pitchFamily="34" charset="0"/>
                          <a:ea typeface="ヒラギノ角ゴ Pro W3" pitchFamily="-84" charset="-128"/>
                        </a:rPr>
                        <a:t>Policy making will require substantial debate and involvement of various stakeholders.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4"/>
                    </a:solidFill>
                  </a:tcPr>
                </a:tc>
              </a:tr>
            </a:tbl>
          </a:graphicData>
        </a:graphic>
      </p:graphicFrame>
      <p:sp>
        <p:nvSpPr>
          <p:cNvPr id="11289" name="Slide Number Placeholder 3"/>
          <p:cNvSpPr>
            <a:spLocks noGrp="1"/>
          </p:cNvSpPr>
          <p:nvPr>
            <p:ph type="sldNum" sz="quarter" idx="10"/>
          </p:nvPr>
        </p:nvSpPr>
        <p:spPr>
          <a:noFill/>
        </p:spPr>
        <p:txBody>
          <a:bodyPr/>
          <a:lstStyle/>
          <a:p>
            <a:fld id="{3C0A9FD5-2D96-44FA-97B7-28B4F5CEFB7C}" type="slidenum">
              <a:rPr lang="en-US" smtClean="0">
                <a:latin typeface="Arial" charset="0"/>
              </a:rPr>
              <a:pPr/>
              <a:t>20</a:t>
            </a:fld>
            <a:endParaRPr lang="en-US"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1258888" y="3213100"/>
            <a:ext cx="6769100" cy="1362075"/>
          </a:xfrm>
        </p:spPr>
        <p:txBody>
          <a:bodyPr/>
          <a:lstStyle/>
          <a:p>
            <a:r>
              <a:rPr lang="fr-CA" cap="none" dirty="0" smtClean="0"/>
              <a:t>RECOMMENDATIONS &amp; KEY FINDINGS</a:t>
            </a:r>
            <a:endParaRPr lang="en-US" cap="none" dirty="0" smtClean="0"/>
          </a:p>
        </p:txBody>
      </p:sp>
      <p:sp>
        <p:nvSpPr>
          <p:cNvPr id="5123" name="Text Placeholder 5"/>
          <p:cNvSpPr>
            <a:spLocks noGrp="1"/>
          </p:cNvSpPr>
          <p:nvPr>
            <p:ph type="body" idx="1"/>
          </p:nvPr>
        </p:nvSpPr>
        <p:spPr>
          <a:xfrm>
            <a:off x="1258888" y="1628775"/>
            <a:ext cx="7129462" cy="1500188"/>
          </a:xfrm>
        </p:spPr>
        <p:txBody>
          <a:bodyPr/>
          <a:lstStyle/>
          <a:p>
            <a:r>
              <a:rPr lang="en-CA" sz="2400" b="1" dirty="0"/>
              <a:t>Screening for Cognitive Impairment</a:t>
            </a:r>
            <a:endParaRPr lang="en-US" sz="2400" b="1" dirty="0"/>
          </a:p>
        </p:txBody>
      </p:sp>
      <p:sp>
        <p:nvSpPr>
          <p:cNvPr id="5124" name="Slide Number Placeholder 3"/>
          <p:cNvSpPr>
            <a:spLocks noGrp="1"/>
          </p:cNvSpPr>
          <p:nvPr>
            <p:ph type="sldNum" sz="quarter" idx="10"/>
          </p:nvPr>
        </p:nvSpPr>
        <p:spPr>
          <a:noFill/>
        </p:spPr>
        <p:txBody>
          <a:bodyPr/>
          <a:lstStyle/>
          <a:p>
            <a:fld id="{A5D30EE3-C5FB-43EF-9F82-DDB3AC1E898F}" type="slidenum">
              <a:rPr lang="en-US" smtClean="0">
                <a:latin typeface="Arial" charset="0"/>
              </a:rPr>
              <a:pPr/>
              <a:t>21</a:t>
            </a:fld>
            <a:endParaRPr lang="en-US" smtClean="0">
              <a:latin typeface="Arial" charset="0"/>
            </a:endParaRPr>
          </a:p>
        </p:txBody>
      </p:sp>
    </p:spTree>
    <p:extLst>
      <p:ext uri="{BB962C8B-B14F-4D97-AF65-F5344CB8AC3E}">
        <p14:creationId xmlns:p14="http://schemas.microsoft.com/office/powerpoint/2010/main" val="4179717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sz="3600" dirty="0" smtClean="0"/>
              <a:t>Screening For Cognitive Impairment</a:t>
            </a:r>
            <a:endParaRPr lang="en-CA" sz="3200" dirty="0"/>
          </a:p>
        </p:txBody>
      </p:sp>
      <p:sp>
        <p:nvSpPr>
          <p:cNvPr id="2" name="Content Placeholder 1"/>
          <p:cNvSpPr>
            <a:spLocks noGrp="1"/>
          </p:cNvSpPr>
          <p:nvPr>
            <p:ph idx="1"/>
          </p:nvPr>
        </p:nvSpPr>
        <p:spPr>
          <a:xfrm>
            <a:off x="539552" y="1772816"/>
            <a:ext cx="8064896" cy="4464496"/>
          </a:xfrm>
        </p:spPr>
        <p:txBody>
          <a:bodyPr/>
          <a:lstStyle/>
          <a:p>
            <a:r>
              <a:rPr lang="en-CA" b="1" dirty="0" smtClean="0">
                <a:solidFill>
                  <a:srgbClr val="90214A"/>
                </a:solidFill>
              </a:rPr>
              <a:t>Recommendation: </a:t>
            </a:r>
            <a:r>
              <a:rPr lang="en-CA" b="1" dirty="0"/>
              <a:t>We recommend not screening asymptomatic adults (≥65 years of age) for cognitive impairment </a:t>
            </a:r>
            <a:endParaRPr lang="en-US" dirty="0"/>
          </a:p>
          <a:p>
            <a:pPr marL="0" lvl="0" indent="0">
              <a:spcBef>
                <a:spcPts val="0"/>
              </a:spcBef>
              <a:buNone/>
            </a:pPr>
            <a:endParaRPr lang="en-CA" sz="500" dirty="0" smtClean="0"/>
          </a:p>
          <a:p>
            <a:pPr lvl="1">
              <a:spcBef>
                <a:spcPts val="0"/>
              </a:spcBef>
              <a:buFont typeface="Arial" charset="0"/>
              <a:buChar char="•"/>
            </a:pPr>
            <a:r>
              <a:rPr lang="en-CA" sz="2000" i="1" dirty="0" smtClean="0"/>
              <a:t>Strong recommendation; low quality evidence</a:t>
            </a:r>
          </a:p>
          <a:p>
            <a:pPr marL="0" lvl="0" indent="0">
              <a:spcBef>
                <a:spcPts val="0"/>
              </a:spcBef>
              <a:buNone/>
            </a:pPr>
            <a:endParaRPr lang="en-CA" i="1" dirty="0" smtClean="0"/>
          </a:p>
          <a:p>
            <a:pPr marL="0" lvl="0" indent="0" algn="just">
              <a:spcBef>
                <a:spcPts val="0"/>
              </a:spcBef>
              <a:buNone/>
            </a:pPr>
            <a:r>
              <a:rPr lang="en-CA" b="1" dirty="0" smtClean="0">
                <a:solidFill>
                  <a:srgbClr val="90214A"/>
                </a:solidFill>
              </a:rPr>
              <a:t>Basis of the recommendation:</a:t>
            </a:r>
          </a:p>
          <a:p>
            <a:r>
              <a:rPr lang="en-CA" dirty="0"/>
              <a:t>The findings of the evidence review </a:t>
            </a:r>
            <a:r>
              <a:rPr lang="en-CA" dirty="0" smtClean="0"/>
              <a:t>highlight:</a:t>
            </a:r>
          </a:p>
          <a:p>
            <a:pPr lvl="1"/>
            <a:r>
              <a:rPr lang="en-CA" sz="2000" dirty="0" smtClean="0"/>
              <a:t>The </a:t>
            </a:r>
            <a:r>
              <a:rPr lang="en-CA" sz="2000" dirty="0"/>
              <a:t>lack of high quality studies evaluating the benefits and harms of screening for cognitive </a:t>
            </a:r>
            <a:r>
              <a:rPr lang="en-CA" sz="2000" dirty="0" smtClean="0"/>
              <a:t>impairment;</a:t>
            </a:r>
            <a:endParaRPr lang="en-CA" sz="2000" dirty="0"/>
          </a:p>
          <a:p>
            <a:pPr lvl="1"/>
            <a:r>
              <a:rPr lang="en-CA" sz="2000" dirty="0"/>
              <a:t>T</a:t>
            </a:r>
            <a:r>
              <a:rPr lang="en-CA" sz="2000" dirty="0" smtClean="0"/>
              <a:t>he </a:t>
            </a:r>
            <a:r>
              <a:rPr lang="en-CA" sz="2000" dirty="0"/>
              <a:t>lack of effective treatment for mild cognitive </a:t>
            </a:r>
            <a:r>
              <a:rPr lang="en-CA" sz="2000" dirty="0" smtClean="0"/>
              <a:t>impairment </a:t>
            </a:r>
          </a:p>
          <a:p>
            <a:pPr lvl="2"/>
            <a:r>
              <a:rPr lang="en-CA" sz="1800" dirty="0" smtClean="0"/>
              <a:t>The effect of treatment on MCI was measured as </a:t>
            </a:r>
            <a:r>
              <a:rPr lang="en-CA" sz="1800" dirty="0"/>
              <a:t>most pathology detected would likely be </a:t>
            </a:r>
            <a:r>
              <a:rPr lang="en-CA" sz="1800" dirty="0" smtClean="0"/>
              <a:t>MCI when screening for cognitive impairment in asymptomatic populations</a:t>
            </a:r>
            <a:endParaRPr lang="en-US" sz="1800" dirty="0"/>
          </a:p>
          <a:p>
            <a:pPr marL="0" lvl="0" indent="0">
              <a:spcBef>
                <a:spcPts val="0"/>
              </a:spcBef>
              <a:buNone/>
            </a:pPr>
            <a:endParaRPr lang="en-CA" i="1" dirty="0"/>
          </a:p>
          <a:p>
            <a:pPr marL="0" lvl="0" indent="0">
              <a:spcBef>
                <a:spcPts val="0"/>
              </a:spcBef>
              <a:buNone/>
            </a:pPr>
            <a:endParaRPr lang="en-CA" sz="2400" dirty="0"/>
          </a:p>
          <a:p>
            <a:pPr marL="0" lvl="0" indent="0">
              <a:spcBef>
                <a:spcPts val="0"/>
              </a:spcBef>
              <a:buNone/>
            </a:pPr>
            <a:endParaRPr lang="en-CA" sz="2400" dirty="0"/>
          </a:p>
          <a:p>
            <a:pPr>
              <a:spcBef>
                <a:spcPts val="0"/>
              </a:spcBef>
              <a:buNone/>
            </a:pPr>
            <a:endParaRPr lang="en-CA" sz="1600" dirty="0" smtClean="0"/>
          </a:p>
          <a:p>
            <a:pPr lvl="1"/>
            <a:endParaRPr lang="en-CA" sz="1400" dirty="0"/>
          </a:p>
        </p:txBody>
      </p:sp>
      <p:sp>
        <p:nvSpPr>
          <p:cNvPr id="4" name="Slide Number Placeholder 3"/>
          <p:cNvSpPr>
            <a:spLocks noGrp="1"/>
          </p:cNvSpPr>
          <p:nvPr>
            <p:ph type="sldNum" sz="quarter" idx="10"/>
          </p:nvPr>
        </p:nvSpPr>
        <p:spPr/>
        <p:txBody>
          <a:bodyPr/>
          <a:lstStyle/>
          <a:p>
            <a:pPr>
              <a:defRPr/>
            </a:pPr>
            <a:fld id="{29841A16-A002-4699-AD54-1154F9CA930E}" type="slidenum">
              <a:rPr lang="en-US" smtClean="0"/>
              <a:pPr>
                <a:defRPr/>
              </a:pPr>
              <a:t>22</a:t>
            </a:fld>
            <a:endParaRPr lang="en-US"/>
          </a:p>
        </p:txBody>
      </p:sp>
    </p:spTree>
    <p:extLst>
      <p:ext uri="{BB962C8B-B14F-4D97-AF65-F5344CB8AC3E}">
        <p14:creationId xmlns:p14="http://schemas.microsoft.com/office/powerpoint/2010/main" val="239764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Efficacy of Screening Tools</a:t>
            </a:r>
            <a:endParaRPr lang="en-US" sz="3600" dirty="0"/>
          </a:p>
        </p:txBody>
      </p:sp>
      <p:sp>
        <p:nvSpPr>
          <p:cNvPr id="3" name="Content Placeholder 2"/>
          <p:cNvSpPr>
            <a:spLocks noGrp="1"/>
          </p:cNvSpPr>
          <p:nvPr>
            <p:ph idx="1"/>
          </p:nvPr>
        </p:nvSpPr>
        <p:spPr/>
        <p:txBody>
          <a:bodyPr/>
          <a:lstStyle/>
          <a:p>
            <a:pPr marL="0" indent="0">
              <a:buNone/>
            </a:pPr>
            <a:r>
              <a:rPr lang="en-US" dirty="0" smtClean="0"/>
              <a:t>The likelihood of a false positive result from the most common screening tools are as follows:</a:t>
            </a:r>
          </a:p>
          <a:p>
            <a:pPr marL="0" indent="0">
              <a:buNone/>
            </a:pPr>
            <a:endParaRPr lang="en-US" sz="1200" dirty="0" smtClean="0"/>
          </a:p>
          <a:p>
            <a:r>
              <a:rPr lang="en-US" sz="2400" dirty="0" smtClean="0"/>
              <a:t>MMSE: </a:t>
            </a:r>
          </a:p>
          <a:p>
            <a:pPr lvl="1"/>
            <a:r>
              <a:rPr lang="en-US" sz="2000" dirty="0"/>
              <a:t>10% to 14% when screening for dementia</a:t>
            </a:r>
          </a:p>
          <a:p>
            <a:pPr lvl="1"/>
            <a:r>
              <a:rPr lang="en-US" sz="2000" dirty="0"/>
              <a:t>13% when screening for </a:t>
            </a:r>
            <a:r>
              <a:rPr lang="en-US" sz="2000" dirty="0" smtClean="0"/>
              <a:t>MCI</a:t>
            </a:r>
          </a:p>
          <a:p>
            <a:r>
              <a:rPr lang="en-US" sz="2400" dirty="0" err="1" smtClean="0"/>
              <a:t>MoCA</a:t>
            </a:r>
            <a:endParaRPr lang="en-US" sz="2400" dirty="0" smtClean="0"/>
          </a:p>
          <a:p>
            <a:pPr lvl="1"/>
            <a:r>
              <a:rPr lang="en-US" sz="2000" dirty="0" smtClean="0"/>
              <a:t>25% when screening for MCI</a:t>
            </a:r>
          </a:p>
          <a:p>
            <a:r>
              <a:rPr lang="en-US" sz="2400" dirty="0" smtClean="0"/>
              <a:t>ADAS-Cog</a:t>
            </a:r>
          </a:p>
          <a:p>
            <a:pPr lvl="1"/>
            <a:r>
              <a:rPr lang="en-US" sz="2000" dirty="0" smtClean="0"/>
              <a:t>Diagnostic accuracy was not reported as this tool is not used in primary care settings, but for research purposes</a:t>
            </a:r>
            <a:endParaRPr lang="en-US" sz="1800"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23</a:t>
            </a:fld>
            <a:endParaRPr lang="en-US"/>
          </a:p>
        </p:txBody>
      </p:sp>
    </p:spTree>
    <p:extLst>
      <p:ext uri="{BB962C8B-B14F-4D97-AF65-F5344CB8AC3E}">
        <p14:creationId xmlns:p14="http://schemas.microsoft.com/office/powerpoint/2010/main" val="3120193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Treatment for MCI on Cognition: Effect measured with ADAS-Cog</a:t>
            </a:r>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24</a:t>
            </a:fld>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1204782895"/>
              </p:ext>
            </p:extLst>
          </p:nvPr>
        </p:nvGraphicFramePr>
        <p:xfrm>
          <a:off x="251520" y="1772816"/>
          <a:ext cx="8640961" cy="3600400"/>
        </p:xfrm>
        <a:graphic>
          <a:graphicData uri="http://schemas.openxmlformats.org/drawingml/2006/table">
            <a:tbl>
              <a:tblPr firstRow="1" bandRow="1">
                <a:tableStyleId>{073A0DAA-6AF3-43AB-8588-CEC1D06C72B9}</a:tableStyleId>
              </a:tblPr>
              <a:tblGrid>
                <a:gridCol w="1296144"/>
                <a:gridCol w="2232248"/>
                <a:gridCol w="1536070"/>
                <a:gridCol w="1447630"/>
                <a:gridCol w="936702"/>
                <a:gridCol w="1192167"/>
              </a:tblGrid>
              <a:tr h="629299">
                <a:tc>
                  <a:txBody>
                    <a:bodyPr/>
                    <a:lstStyle/>
                    <a:p>
                      <a:r>
                        <a:rPr lang="en-US" sz="1200" b="1" dirty="0" smtClean="0"/>
                        <a:t>Treatment</a:t>
                      </a:r>
                      <a:r>
                        <a:rPr lang="en-US" sz="1200" b="1" baseline="0" dirty="0" smtClean="0"/>
                        <a:t> Intervention</a:t>
                      </a:r>
                      <a:endParaRPr lang="en-US" sz="1200" b="1" dirty="0"/>
                    </a:p>
                  </a:txBody>
                  <a:tcPr/>
                </a:tc>
                <a:tc>
                  <a:txBody>
                    <a:bodyPr/>
                    <a:lstStyle/>
                    <a:p>
                      <a:r>
                        <a:rPr lang="en-US" sz="1200" b="1" dirty="0" smtClean="0"/>
                        <a:t>Effect</a:t>
                      </a:r>
                      <a:endParaRPr lang="en-US" sz="1200" b="0" dirty="0" smtClean="0"/>
                    </a:p>
                    <a:p>
                      <a:r>
                        <a:rPr lang="en-US" sz="1200" b="0" dirty="0" smtClean="0"/>
                        <a:t>Mean Difference</a:t>
                      </a:r>
                      <a:r>
                        <a:rPr lang="en-US" sz="1200" b="0" baseline="0" dirty="0" smtClean="0"/>
                        <a:t> (95% CI)</a:t>
                      </a:r>
                      <a:endParaRPr lang="en-US" sz="1200" b="0" dirty="0"/>
                    </a:p>
                  </a:txBody>
                  <a:tcPr/>
                </a:tc>
                <a:tc>
                  <a:txBody>
                    <a:bodyPr/>
                    <a:lstStyle/>
                    <a:p>
                      <a:r>
                        <a:rPr lang="en-US" sz="1200" b="1" dirty="0" smtClean="0"/>
                        <a:t>No.</a:t>
                      </a:r>
                      <a:r>
                        <a:rPr lang="en-US" sz="1200" b="1" baseline="0" dirty="0" smtClean="0"/>
                        <a:t> Participants </a:t>
                      </a:r>
                    </a:p>
                    <a:p>
                      <a:r>
                        <a:rPr lang="en-US" sz="1200" b="1" baseline="0" dirty="0" smtClean="0"/>
                        <a:t>Treatment</a:t>
                      </a:r>
                      <a:endParaRPr lang="en-US" sz="1200" b="1" dirty="0"/>
                    </a:p>
                  </a:txBody>
                  <a:tcPr/>
                </a:tc>
                <a:tc>
                  <a:txBody>
                    <a:bodyPr/>
                    <a:lstStyle/>
                    <a:p>
                      <a:r>
                        <a:rPr lang="en-US" sz="1200" b="1" dirty="0" smtClean="0"/>
                        <a:t>No.</a:t>
                      </a:r>
                      <a:r>
                        <a:rPr lang="en-US" sz="1200" b="1" baseline="0" dirty="0" smtClean="0"/>
                        <a:t> Participants </a:t>
                      </a:r>
                    </a:p>
                    <a:p>
                      <a:r>
                        <a:rPr lang="en-US" sz="1200" b="1" baseline="0" dirty="0" smtClean="0"/>
                        <a:t>Control</a:t>
                      </a:r>
                      <a:endParaRPr lang="en-US" sz="1200" b="1" dirty="0" smtClean="0"/>
                    </a:p>
                    <a:p>
                      <a:endParaRPr lang="en-US" sz="1200" b="0" dirty="0"/>
                    </a:p>
                  </a:txBody>
                  <a:tcPr/>
                </a:tc>
                <a:tc>
                  <a:txBody>
                    <a:bodyPr/>
                    <a:lstStyle/>
                    <a:p>
                      <a:r>
                        <a:rPr lang="en-US" sz="1200" b="1" dirty="0" smtClean="0"/>
                        <a:t>No. Studies</a:t>
                      </a:r>
                      <a:endParaRPr lang="en-US" sz="1200" b="1" dirty="0"/>
                    </a:p>
                  </a:txBody>
                  <a:tcPr/>
                </a:tc>
                <a:tc>
                  <a:txBody>
                    <a:bodyPr/>
                    <a:lstStyle/>
                    <a:p>
                      <a:r>
                        <a:rPr lang="en-US" sz="1200" b="1" dirty="0" smtClean="0"/>
                        <a:t>Quality</a:t>
                      </a:r>
                      <a:endParaRPr lang="en-US" sz="1200" b="1" dirty="0"/>
                    </a:p>
                  </a:txBody>
                  <a:tcPr/>
                </a:tc>
              </a:tr>
              <a:tr h="512047">
                <a:tc>
                  <a:txBody>
                    <a:bodyPr/>
                    <a:lstStyle/>
                    <a:p>
                      <a:r>
                        <a:rPr lang="en-US" sz="1200" b="0" dirty="0" err="1" smtClean="0"/>
                        <a:t>AChEIs</a:t>
                      </a:r>
                      <a:endParaRPr lang="en-US" sz="1200" b="0" dirty="0"/>
                    </a:p>
                  </a:txBody>
                  <a:tcPr/>
                </a:tc>
                <a:tc>
                  <a:txBody>
                    <a:bodyPr/>
                    <a:lstStyle/>
                    <a:p>
                      <a:r>
                        <a:rPr lang="en-CA" sz="1600" kern="1200" dirty="0" smtClean="0">
                          <a:solidFill>
                            <a:schemeClr val="dk1"/>
                          </a:solidFill>
                          <a:effectLst/>
                          <a:latin typeface="+mn-lt"/>
                          <a:ea typeface="+mn-ea"/>
                          <a:cs typeface="+mn-cs"/>
                        </a:rPr>
                        <a:t>-0.33 (-0.73  to 0.06)*</a:t>
                      </a:r>
                      <a:endParaRPr lang="en-US" sz="1600" b="0" dirty="0"/>
                    </a:p>
                  </a:txBody>
                  <a:tcPr/>
                </a:tc>
                <a:tc>
                  <a:txBody>
                    <a:bodyPr/>
                    <a:lstStyle/>
                    <a:p>
                      <a:r>
                        <a:rPr lang="en-CA" sz="1600" kern="1200" dirty="0" smtClean="0">
                          <a:solidFill>
                            <a:schemeClr val="dk1"/>
                          </a:solidFill>
                          <a:effectLst/>
                          <a:latin typeface="+mn-lt"/>
                          <a:ea typeface="+mn-ea"/>
                          <a:cs typeface="+mn-cs"/>
                        </a:rPr>
                        <a:t>2078</a:t>
                      </a:r>
                      <a:endParaRPr lang="en-US" sz="1600" b="0" dirty="0"/>
                    </a:p>
                  </a:txBody>
                  <a:tcPr/>
                </a:tc>
                <a:tc>
                  <a:txBody>
                    <a:bodyPr/>
                    <a:lstStyle/>
                    <a:p>
                      <a:pPr marL="0" marR="0" algn="l">
                        <a:lnSpc>
                          <a:spcPct val="115000"/>
                        </a:lnSpc>
                        <a:spcBef>
                          <a:spcPts val="0"/>
                        </a:spcBef>
                        <a:spcAft>
                          <a:spcPts val="0"/>
                        </a:spcAft>
                      </a:pPr>
                      <a:r>
                        <a:rPr lang="en-CA" sz="1600" dirty="0" smtClean="0">
                          <a:effectLst/>
                          <a:latin typeface="+mn-lt"/>
                          <a:ea typeface="Calibri"/>
                          <a:cs typeface="Times New Roman"/>
                        </a:rPr>
                        <a:t> 2110</a:t>
                      </a:r>
                      <a:endParaRPr lang="en-US" sz="1600" dirty="0">
                        <a:effectLst/>
                        <a:latin typeface="+mn-lt"/>
                        <a:ea typeface="Calibri"/>
                        <a:cs typeface="Times New Roman"/>
                      </a:endParaRPr>
                    </a:p>
                  </a:txBody>
                  <a:tcPr marL="9525" marR="9525" marT="9525" marB="9525"/>
                </a:tc>
                <a:tc>
                  <a:txBody>
                    <a:bodyPr/>
                    <a:lstStyle/>
                    <a:p>
                      <a:r>
                        <a:rPr lang="en-US" sz="1600" b="0" dirty="0" smtClean="0"/>
                        <a:t>4</a:t>
                      </a:r>
                      <a:endParaRPr lang="en-US" sz="1600" b="0" dirty="0"/>
                    </a:p>
                  </a:txBody>
                  <a:tcPr/>
                </a:tc>
                <a:tc>
                  <a:txBody>
                    <a:bodyPr/>
                    <a:lstStyle/>
                    <a:p>
                      <a:r>
                        <a:rPr lang="en-US" sz="1600" b="0" dirty="0" smtClean="0"/>
                        <a:t>Low</a:t>
                      </a:r>
                      <a:endParaRPr lang="en-US" sz="1600" b="0" dirty="0"/>
                    </a:p>
                  </a:txBody>
                  <a:tcPr/>
                </a:tc>
              </a:tr>
              <a:tr h="504056">
                <a:tc>
                  <a:txBody>
                    <a:bodyPr/>
                    <a:lstStyle/>
                    <a:p>
                      <a:r>
                        <a:rPr lang="en-US" sz="1200" b="0" dirty="0" smtClean="0"/>
                        <a:t>Donepezil</a:t>
                      </a:r>
                      <a:endParaRPr lang="en-US" sz="1200" b="0" dirty="0"/>
                    </a:p>
                  </a:txBody>
                  <a:tcPr/>
                </a:tc>
                <a:tc>
                  <a:txBody>
                    <a:bodyPr/>
                    <a:lstStyle/>
                    <a:p>
                      <a:r>
                        <a:rPr lang="en-CA" sz="1600" kern="1200" dirty="0" smtClean="0">
                          <a:solidFill>
                            <a:schemeClr val="dk1"/>
                          </a:solidFill>
                          <a:effectLst/>
                          <a:latin typeface="+mn-lt"/>
                          <a:ea typeface="+mn-ea"/>
                          <a:cs typeface="+mn-cs"/>
                        </a:rPr>
                        <a:t>-0.60 (-1.35 to 0.15)*</a:t>
                      </a:r>
                      <a:endParaRPr lang="en-US" sz="1600" b="0" dirty="0"/>
                    </a:p>
                  </a:txBody>
                  <a:tcPr/>
                </a:tc>
                <a:tc>
                  <a:txBody>
                    <a:bodyPr/>
                    <a:lstStyle/>
                    <a:p>
                      <a:r>
                        <a:rPr lang="en-CA" sz="1600" kern="1200" dirty="0" smtClean="0">
                          <a:solidFill>
                            <a:schemeClr val="dk1"/>
                          </a:solidFill>
                          <a:effectLst/>
                          <a:latin typeface="+mn-lt"/>
                          <a:ea typeface="+mn-ea"/>
                          <a:cs typeface="+mn-cs"/>
                        </a:rPr>
                        <a:t>632</a:t>
                      </a:r>
                      <a:endParaRPr lang="en-US" sz="1600" b="0" dirty="0"/>
                    </a:p>
                  </a:txBody>
                  <a:tcPr/>
                </a:tc>
                <a:tc>
                  <a:txBody>
                    <a:bodyPr/>
                    <a:lstStyle/>
                    <a:p>
                      <a:r>
                        <a:rPr lang="en-CA" sz="1600" kern="1200" dirty="0" smtClean="0">
                          <a:solidFill>
                            <a:schemeClr val="dk1"/>
                          </a:solidFill>
                          <a:effectLst/>
                          <a:latin typeface="+mn-lt"/>
                          <a:ea typeface="+mn-ea"/>
                          <a:cs typeface="+mn-cs"/>
                        </a:rPr>
                        <a:t>637</a:t>
                      </a:r>
                      <a:endParaRPr lang="en-US" sz="1600" b="0" dirty="0"/>
                    </a:p>
                  </a:txBody>
                  <a:tcPr/>
                </a:tc>
                <a:tc>
                  <a:txBody>
                    <a:bodyPr/>
                    <a:lstStyle/>
                    <a:p>
                      <a:r>
                        <a:rPr lang="en-US" sz="1600" b="0" dirty="0" smtClean="0"/>
                        <a:t>2</a:t>
                      </a:r>
                      <a:endParaRPr lang="en-US" sz="1600" b="0" dirty="0"/>
                    </a:p>
                  </a:txBody>
                  <a:tcPr/>
                </a:tc>
                <a:tc>
                  <a:txBody>
                    <a:bodyPr/>
                    <a:lstStyle/>
                    <a:p>
                      <a:r>
                        <a:rPr lang="en-US" sz="1600" b="0" dirty="0" smtClean="0"/>
                        <a:t>Low</a:t>
                      </a:r>
                      <a:endParaRPr lang="en-US" sz="1600" b="0" dirty="0"/>
                    </a:p>
                  </a:txBody>
                  <a:tcPr/>
                </a:tc>
              </a:tr>
              <a:tr h="504056">
                <a:tc>
                  <a:txBody>
                    <a:bodyPr/>
                    <a:lstStyle/>
                    <a:p>
                      <a:r>
                        <a:rPr lang="en-US" sz="1200" b="0" dirty="0" err="1" smtClean="0"/>
                        <a:t>Rivastigmine</a:t>
                      </a:r>
                      <a:endParaRPr lang="en-US" sz="1200" b="0" dirty="0"/>
                    </a:p>
                  </a:txBody>
                  <a:tcPr/>
                </a:tc>
                <a:tc>
                  <a:txBody>
                    <a:bodyPr/>
                    <a:lstStyle/>
                    <a:p>
                      <a:r>
                        <a:rPr lang="en-CA" sz="1600" kern="1200" dirty="0" smtClean="0">
                          <a:solidFill>
                            <a:schemeClr val="dk1"/>
                          </a:solidFill>
                          <a:effectLst/>
                          <a:latin typeface="+mn-lt"/>
                          <a:ea typeface="+mn-ea"/>
                          <a:cs typeface="+mn-cs"/>
                        </a:rPr>
                        <a:t>0  (-0.7987 to 0.7987)*</a:t>
                      </a:r>
                      <a:endParaRPr lang="en-US" sz="1400" b="0" dirty="0"/>
                    </a:p>
                  </a:txBody>
                  <a:tcPr/>
                </a:tc>
                <a:tc>
                  <a:txBody>
                    <a:bodyPr/>
                    <a:lstStyle/>
                    <a:p>
                      <a:r>
                        <a:rPr lang="en-US" sz="1600" b="0" dirty="0" smtClean="0"/>
                        <a:t>508</a:t>
                      </a:r>
                      <a:endParaRPr lang="en-US" sz="1600" b="0" dirty="0"/>
                    </a:p>
                  </a:txBody>
                  <a:tcPr/>
                </a:tc>
                <a:tc>
                  <a:txBody>
                    <a:bodyPr/>
                    <a:lstStyle/>
                    <a:p>
                      <a:r>
                        <a:rPr lang="en-US" sz="1600" b="0" dirty="0" smtClean="0"/>
                        <a:t>510</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Low</a:t>
                      </a:r>
                      <a:endParaRPr lang="en-US" sz="1600" b="0" dirty="0"/>
                    </a:p>
                  </a:txBody>
                  <a:tcPr/>
                </a:tc>
              </a:tr>
              <a:tr h="504056">
                <a:tc>
                  <a:txBody>
                    <a:bodyPr/>
                    <a:lstStyle/>
                    <a:p>
                      <a:r>
                        <a:rPr lang="en-US" sz="1200" b="0" dirty="0" err="1" smtClean="0"/>
                        <a:t>Galantamine</a:t>
                      </a:r>
                      <a:endParaRPr lang="en-US" sz="1200" b="0" dirty="0"/>
                    </a:p>
                  </a:txBody>
                  <a:tcPr/>
                </a:tc>
                <a:tc>
                  <a:txBody>
                    <a:bodyPr/>
                    <a:lstStyle/>
                    <a:p>
                      <a:r>
                        <a:rPr lang="en-CA" sz="1600" kern="1200" dirty="0" smtClean="0">
                          <a:solidFill>
                            <a:schemeClr val="dk1"/>
                          </a:solidFill>
                          <a:effectLst/>
                          <a:latin typeface="+mn-lt"/>
                          <a:ea typeface="+mn-ea"/>
                          <a:cs typeface="+mn-cs"/>
                        </a:rPr>
                        <a:t>-0.21 (-0.80 to 0.38)*</a:t>
                      </a:r>
                      <a:endParaRPr lang="en-US" sz="1400" b="0" dirty="0"/>
                    </a:p>
                  </a:txBody>
                  <a:tcPr/>
                </a:tc>
                <a:tc>
                  <a:txBody>
                    <a:bodyPr/>
                    <a:lstStyle/>
                    <a:p>
                      <a:r>
                        <a:rPr lang="en-US" sz="1600" b="0" dirty="0" smtClean="0"/>
                        <a:t>938</a:t>
                      </a:r>
                      <a:endParaRPr lang="en-US" sz="1600" b="0" dirty="0"/>
                    </a:p>
                  </a:txBody>
                  <a:tcPr/>
                </a:tc>
                <a:tc>
                  <a:txBody>
                    <a:bodyPr/>
                    <a:lstStyle/>
                    <a:p>
                      <a:r>
                        <a:rPr lang="en-US" sz="1600" b="0" dirty="0" smtClean="0"/>
                        <a:t>963</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Low</a:t>
                      </a:r>
                      <a:endParaRPr lang="en-US" sz="1600" b="0" dirty="0"/>
                    </a:p>
                  </a:txBody>
                  <a:tcPr/>
                </a:tc>
              </a:tr>
              <a:tr h="507632">
                <a:tc>
                  <a:txBody>
                    <a:bodyPr/>
                    <a:lstStyle/>
                    <a:p>
                      <a:r>
                        <a:rPr lang="en-US" sz="1200" b="0" dirty="0" smtClean="0"/>
                        <a:t>Dietary Supplements</a:t>
                      </a:r>
                      <a:endParaRPr lang="en-US" sz="1200" b="0" dirty="0"/>
                    </a:p>
                  </a:txBody>
                  <a:tcPr/>
                </a:tc>
                <a:tc>
                  <a:txBody>
                    <a:bodyPr/>
                    <a:lstStyle/>
                    <a:p>
                      <a:r>
                        <a:rPr lang="en-CA" sz="1600" kern="1200" dirty="0" smtClean="0">
                          <a:solidFill>
                            <a:schemeClr val="dk1"/>
                          </a:solidFill>
                          <a:effectLst/>
                          <a:latin typeface="+mn-lt"/>
                          <a:ea typeface="+mn-ea"/>
                          <a:cs typeface="+mn-cs"/>
                        </a:rPr>
                        <a:t>0.85 (-0.32 to 2.02)*</a:t>
                      </a:r>
                      <a:endParaRPr lang="en-US" sz="1400" b="0" dirty="0"/>
                    </a:p>
                  </a:txBody>
                  <a:tcPr/>
                </a:tc>
                <a:tc>
                  <a:txBody>
                    <a:bodyPr/>
                    <a:lstStyle/>
                    <a:p>
                      <a:r>
                        <a:rPr lang="en-US" sz="1600" b="0" dirty="0" smtClean="0"/>
                        <a:t>257</a:t>
                      </a:r>
                      <a:endParaRPr lang="en-US" sz="1600" b="0" dirty="0"/>
                    </a:p>
                  </a:txBody>
                  <a:tcPr/>
                </a:tc>
                <a:tc>
                  <a:txBody>
                    <a:bodyPr/>
                    <a:lstStyle/>
                    <a:p>
                      <a:r>
                        <a:rPr lang="en-US" sz="1600" b="0" dirty="0" smtClean="0"/>
                        <a:t>259</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Low</a:t>
                      </a:r>
                      <a:endParaRPr lang="en-US" sz="1600" b="0" dirty="0"/>
                    </a:p>
                  </a:txBody>
                  <a:tcPr/>
                </a:tc>
              </a:tr>
              <a:tr h="428473">
                <a:tc>
                  <a:txBody>
                    <a:bodyPr/>
                    <a:lstStyle/>
                    <a:p>
                      <a:r>
                        <a:rPr lang="en-US" sz="1200" b="0" dirty="0" smtClean="0"/>
                        <a:t>Non-</a:t>
                      </a:r>
                      <a:r>
                        <a:rPr lang="en-US" sz="1200" b="0" dirty="0" err="1" smtClean="0"/>
                        <a:t>pharma</a:t>
                      </a:r>
                      <a:endParaRPr lang="en-US" sz="1200" b="0" dirty="0"/>
                    </a:p>
                  </a:txBody>
                  <a:tcPr/>
                </a:tc>
                <a:tc>
                  <a:txBody>
                    <a:bodyPr/>
                    <a:lstStyle/>
                    <a:p>
                      <a:r>
                        <a:rPr lang="en-CA" sz="1600" kern="1200" dirty="0" smtClean="0">
                          <a:solidFill>
                            <a:schemeClr val="dk1"/>
                          </a:solidFill>
                          <a:effectLst/>
                          <a:latin typeface="+mn-lt"/>
                          <a:ea typeface="+mn-ea"/>
                          <a:cs typeface="+mn-cs"/>
                        </a:rPr>
                        <a:t>-0.60 (-1.44 to 0.24)*</a:t>
                      </a:r>
                      <a:endParaRPr lang="en-US" sz="1400" b="0" dirty="0"/>
                    </a:p>
                  </a:txBody>
                  <a:tcPr/>
                </a:tc>
                <a:tc>
                  <a:txBody>
                    <a:bodyPr/>
                    <a:lstStyle/>
                    <a:p>
                      <a:r>
                        <a:rPr lang="en-US" sz="1600" b="0" dirty="0" smtClean="0"/>
                        <a:t>47</a:t>
                      </a:r>
                      <a:endParaRPr lang="en-US" sz="1600" b="0" dirty="0"/>
                    </a:p>
                  </a:txBody>
                  <a:tcPr/>
                </a:tc>
                <a:tc>
                  <a:txBody>
                    <a:bodyPr/>
                    <a:lstStyle/>
                    <a:p>
                      <a:r>
                        <a:rPr lang="en-US" sz="1600" b="0" dirty="0" smtClean="0"/>
                        <a:t>45</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Moderate</a:t>
                      </a:r>
                      <a:endParaRPr lang="en-US" sz="1600" b="0" dirty="0"/>
                    </a:p>
                  </a:txBody>
                  <a:tcPr/>
                </a:tc>
              </a:tr>
            </a:tbl>
          </a:graphicData>
        </a:graphic>
      </p:graphicFrame>
      <p:sp>
        <p:nvSpPr>
          <p:cNvPr id="6" name="TextBox 5"/>
          <p:cNvSpPr txBox="1"/>
          <p:nvPr/>
        </p:nvSpPr>
        <p:spPr>
          <a:xfrm>
            <a:off x="395536" y="5373216"/>
            <a:ext cx="7141763" cy="1415772"/>
          </a:xfrm>
          <a:prstGeom prst="rect">
            <a:avLst/>
          </a:prstGeom>
          <a:noFill/>
        </p:spPr>
        <p:txBody>
          <a:bodyPr wrap="none" rtlCol="0">
            <a:spAutoFit/>
          </a:bodyPr>
          <a:lstStyle/>
          <a:p>
            <a:r>
              <a:rPr lang="en-US" sz="1800" dirty="0" smtClean="0"/>
              <a:t>*</a:t>
            </a:r>
            <a:r>
              <a:rPr lang="en-US" sz="1800" dirty="0"/>
              <a:t>N</a:t>
            </a:r>
            <a:r>
              <a:rPr lang="en-US" sz="1800" dirty="0" smtClean="0"/>
              <a:t>ot statistically significant </a:t>
            </a:r>
          </a:p>
          <a:p>
            <a:endParaRPr lang="en-US" sz="1050" dirty="0" smtClean="0"/>
          </a:p>
          <a:p>
            <a:r>
              <a:rPr lang="en-US" sz="1800" dirty="0" smtClean="0"/>
              <a:t>Note:</a:t>
            </a:r>
          </a:p>
          <a:p>
            <a:pPr marL="285750" indent="-285750">
              <a:buFont typeface="Arial" panose="020B0604020202020204" pitchFamily="34" charset="0"/>
              <a:buChar char="•"/>
            </a:pPr>
            <a:r>
              <a:rPr lang="en-US" sz="1800" dirty="0"/>
              <a:t>N</a:t>
            </a:r>
            <a:r>
              <a:rPr lang="en-US" sz="1800" dirty="0" smtClean="0"/>
              <a:t>egative and positive effects are outcome measure dependent</a:t>
            </a:r>
          </a:p>
          <a:p>
            <a:pPr marL="285750" indent="-285750">
              <a:buFont typeface="Arial" panose="020B0604020202020204" pitchFamily="34" charset="0"/>
              <a:buChar char="•"/>
            </a:pPr>
            <a:r>
              <a:rPr lang="en-US" sz="1800" dirty="0" smtClean="0"/>
              <a:t>A decrease in score (negative values) indicates and improvement</a:t>
            </a:r>
            <a:endParaRPr lang="en-US" sz="1800" dirty="0"/>
          </a:p>
        </p:txBody>
      </p:sp>
    </p:spTree>
    <p:extLst>
      <p:ext uri="{BB962C8B-B14F-4D97-AF65-F5344CB8AC3E}">
        <p14:creationId xmlns:p14="http://schemas.microsoft.com/office/powerpoint/2010/main" val="3245691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25</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1721922551"/>
              </p:ext>
            </p:extLst>
          </p:nvPr>
        </p:nvGraphicFramePr>
        <p:xfrm>
          <a:off x="251520" y="1988841"/>
          <a:ext cx="8640961" cy="3311847"/>
        </p:xfrm>
        <a:graphic>
          <a:graphicData uri="http://schemas.openxmlformats.org/drawingml/2006/table">
            <a:tbl>
              <a:tblPr firstRow="1" bandRow="1">
                <a:tableStyleId>{073A0DAA-6AF3-43AB-8588-CEC1D06C72B9}</a:tableStyleId>
              </a:tblPr>
              <a:tblGrid>
                <a:gridCol w="1368152"/>
                <a:gridCol w="2160240"/>
                <a:gridCol w="1536070"/>
                <a:gridCol w="1447630"/>
                <a:gridCol w="936702"/>
                <a:gridCol w="1192167"/>
              </a:tblGrid>
              <a:tr h="629299">
                <a:tc>
                  <a:txBody>
                    <a:bodyPr/>
                    <a:lstStyle/>
                    <a:p>
                      <a:r>
                        <a:rPr lang="en-US" sz="1200" b="1" dirty="0" smtClean="0"/>
                        <a:t>Treatment</a:t>
                      </a:r>
                      <a:r>
                        <a:rPr lang="en-US" sz="1200" b="1" baseline="0" dirty="0" smtClean="0"/>
                        <a:t> Intervention</a:t>
                      </a:r>
                      <a:endParaRPr lang="en-US" sz="1200" b="1" dirty="0"/>
                    </a:p>
                  </a:txBody>
                  <a:tcPr/>
                </a:tc>
                <a:tc>
                  <a:txBody>
                    <a:bodyPr/>
                    <a:lstStyle/>
                    <a:p>
                      <a:r>
                        <a:rPr lang="en-US" sz="1200" b="1" dirty="0" smtClean="0"/>
                        <a:t>Effect</a:t>
                      </a:r>
                      <a:endParaRPr lang="en-US" sz="1200" b="0" dirty="0" smtClean="0"/>
                    </a:p>
                    <a:p>
                      <a:r>
                        <a:rPr lang="en-US" sz="1200" b="0" dirty="0" smtClean="0"/>
                        <a:t>Mean Difference</a:t>
                      </a:r>
                      <a:r>
                        <a:rPr lang="en-US" sz="1200" b="0" baseline="0" dirty="0" smtClean="0"/>
                        <a:t> (95% CI)</a:t>
                      </a:r>
                      <a:endParaRPr lang="en-US" sz="1200" b="0" dirty="0"/>
                    </a:p>
                  </a:txBody>
                  <a:tcPr/>
                </a:tc>
                <a:tc>
                  <a:txBody>
                    <a:bodyPr/>
                    <a:lstStyle/>
                    <a:p>
                      <a:r>
                        <a:rPr lang="en-US" sz="1200" b="1" dirty="0" smtClean="0"/>
                        <a:t>No.</a:t>
                      </a:r>
                      <a:r>
                        <a:rPr lang="en-US" sz="1200" b="1" baseline="0" dirty="0" smtClean="0"/>
                        <a:t> Participants </a:t>
                      </a:r>
                    </a:p>
                    <a:p>
                      <a:r>
                        <a:rPr lang="en-US" sz="1200" b="1" baseline="0" dirty="0" smtClean="0"/>
                        <a:t>Treatment</a:t>
                      </a:r>
                      <a:endParaRPr lang="en-US" sz="1200" b="1" dirty="0"/>
                    </a:p>
                  </a:txBody>
                  <a:tcPr/>
                </a:tc>
                <a:tc>
                  <a:txBody>
                    <a:bodyPr/>
                    <a:lstStyle/>
                    <a:p>
                      <a:r>
                        <a:rPr lang="en-US" sz="1200" b="1" dirty="0" smtClean="0"/>
                        <a:t>No.</a:t>
                      </a:r>
                      <a:r>
                        <a:rPr lang="en-US" sz="1200" b="1" baseline="0" dirty="0" smtClean="0"/>
                        <a:t> Participants </a:t>
                      </a:r>
                    </a:p>
                    <a:p>
                      <a:r>
                        <a:rPr lang="en-US" sz="1200" b="1" baseline="0" dirty="0" smtClean="0"/>
                        <a:t>Control</a:t>
                      </a:r>
                      <a:endParaRPr lang="en-US" sz="1200" b="1" dirty="0" smtClean="0"/>
                    </a:p>
                    <a:p>
                      <a:endParaRPr lang="en-US" sz="1200" b="0" dirty="0"/>
                    </a:p>
                  </a:txBody>
                  <a:tcPr/>
                </a:tc>
                <a:tc>
                  <a:txBody>
                    <a:bodyPr/>
                    <a:lstStyle/>
                    <a:p>
                      <a:r>
                        <a:rPr lang="en-US" sz="1200" b="1" dirty="0" smtClean="0"/>
                        <a:t>No. Studies</a:t>
                      </a:r>
                      <a:endParaRPr lang="en-US" sz="1200" b="1" dirty="0"/>
                    </a:p>
                  </a:txBody>
                  <a:tcPr/>
                </a:tc>
                <a:tc>
                  <a:txBody>
                    <a:bodyPr/>
                    <a:lstStyle/>
                    <a:p>
                      <a:r>
                        <a:rPr lang="en-US" sz="1200" b="1" dirty="0" smtClean="0"/>
                        <a:t>Quality</a:t>
                      </a:r>
                      <a:endParaRPr lang="en-US" sz="1200" b="1" dirty="0"/>
                    </a:p>
                  </a:txBody>
                  <a:tcPr/>
                </a:tc>
              </a:tr>
              <a:tr h="512047">
                <a:tc>
                  <a:txBody>
                    <a:bodyPr/>
                    <a:lstStyle/>
                    <a:p>
                      <a:r>
                        <a:rPr lang="en-US" sz="1600" b="0" dirty="0" err="1" smtClean="0"/>
                        <a:t>AChEIs</a:t>
                      </a:r>
                      <a:endParaRPr lang="en-US" sz="1600" b="0" dirty="0"/>
                    </a:p>
                  </a:txBody>
                  <a:tcPr/>
                </a:tc>
                <a:tc>
                  <a:txBody>
                    <a:bodyPr/>
                    <a:lstStyle/>
                    <a:p>
                      <a:r>
                        <a:rPr lang="en-CA" sz="1600" kern="1200" dirty="0" smtClean="0">
                          <a:solidFill>
                            <a:schemeClr val="dk1"/>
                          </a:solidFill>
                          <a:effectLst/>
                          <a:latin typeface="+mn-lt"/>
                          <a:ea typeface="+mn-ea"/>
                          <a:cs typeface="+mn-cs"/>
                        </a:rPr>
                        <a:t>0.17  (-0.13 to 0.47)*</a:t>
                      </a:r>
                      <a:endParaRPr lang="en-US" sz="1600" b="0" dirty="0"/>
                    </a:p>
                  </a:txBody>
                  <a:tcPr/>
                </a:tc>
                <a:tc>
                  <a:txBody>
                    <a:bodyPr/>
                    <a:lstStyle/>
                    <a:p>
                      <a:r>
                        <a:rPr lang="en-CA" sz="1600" kern="1200" dirty="0" smtClean="0">
                          <a:solidFill>
                            <a:schemeClr val="dk1"/>
                          </a:solidFill>
                          <a:effectLst/>
                          <a:latin typeface="+mn-lt"/>
                          <a:ea typeface="+mn-ea"/>
                          <a:cs typeface="+mn-cs"/>
                        </a:rPr>
                        <a:t>1140</a:t>
                      </a:r>
                      <a:endParaRPr lang="en-US" sz="1600" b="0" dirty="0"/>
                    </a:p>
                  </a:txBody>
                  <a:tcPr/>
                </a:tc>
                <a:tc>
                  <a:txBody>
                    <a:bodyPr/>
                    <a:lstStyle/>
                    <a:p>
                      <a:pPr marL="0" marR="0" algn="l">
                        <a:lnSpc>
                          <a:spcPct val="115000"/>
                        </a:lnSpc>
                        <a:spcBef>
                          <a:spcPts val="0"/>
                        </a:spcBef>
                        <a:spcAft>
                          <a:spcPts val="0"/>
                        </a:spcAft>
                      </a:pPr>
                      <a:r>
                        <a:rPr lang="en-CA" sz="1600" kern="1200" dirty="0" smtClean="0">
                          <a:solidFill>
                            <a:schemeClr val="dk1"/>
                          </a:solidFill>
                          <a:effectLst/>
                          <a:latin typeface="+mn-lt"/>
                          <a:ea typeface="+mn-ea"/>
                          <a:cs typeface="+mn-cs"/>
                        </a:rPr>
                        <a:t> 1147</a:t>
                      </a:r>
                      <a:endParaRPr lang="en-US" sz="1600" dirty="0">
                        <a:effectLst/>
                        <a:latin typeface="+mn-lt"/>
                        <a:ea typeface="Calibri"/>
                        <a:cs typeface="Times New Roman"/>
                      </a:endParaRPr>
                    </a:p>
                  </a:txBody>
                  <a:tcPr marL="9525" marR="9525" marT="9525" marB="9525"/>
                </a:tc>
                <a:tc>
                  <a:txBody>
                    <a:bodyPr/>
                    <a:lstStyle/>
                    <a:p>
                      <a:r>
                        <a:rPr lang="en-US" sz="1600" b="0" dirty="0" smtClean="0"/>
                        <a:t>3</a:t>
                      </a:r>
                      <a:endParaRPr lang="en-US" sz="1600" b="0" dirty="0"/>
                    </a:p>
                  </a:txBody>
                  <a:tcPr/>
                </a:tc>
                <a:tc>
                  <a:txBody>
                    <a:bodyPr/>
                    <a:lstStyle/>
                    <a:p>
                      <a:r>
                        <a:rPr lang="en-US" sz="1600" b="0" dirty="0" smtClean="0"/>
                        <a:t>Low</a:t>
                      </a:r>
                      <a:endParaRPr lang="en-US" sz="1600" b="0" dirty="0"/>
                    </a:p>
                  </a:txBody>
                  <a:tcPr/>
                </a:tc>
              </a:tr>
              <a:tr h="504056">
                <a:tc>
                  <a:txBody>
                    <a:bodyPr/>
                    <a:lstStyle/>
                    <a:p>
                      <a:r>
                        <a:rPr lang="en-US" sz="1600" b="0" dirty="0" smtClean="0"/>
                        <a:t>Donepezil</a:t>
                      </a:r>
                      <a:endParaRPr lang="en-US" sz="1600" b="0" dirty="0"/>
                    </a:p>
                  </a:txBody>
                  <a:tcPr/>
                </a:tc>
                <a:tc>
                  <a:txBody>
                    <a:bodyPr/>
                    <a:lstStyle/>
                    <a:p>
                      <a:r>
                        <a:rPr lang="en-CA" sz="1600" kern="1200" dirty="0" smtClean="0">
                          <a:solidFill>
                            <a:schemeClr val="dk1"/>
                          </a:solidFill>
                          <a:effectLst/>
                          <a:latin typeface="+mn-lt"/>
                          <a:ea typeface="+mn-ea"/>
                          <a:cs typeface="+mn-cs"/>
                        </a:rPr>
                        <a:t>0.24 (-0.19 to 0.66)*</a:t>
                      </a:r>
                      <a:endParaRPr lang="en-US" sz="1600" b="0" dirty="0"/>
                    </a:p>
                  </a:txBody>
                  <a:tcPr/>
                </a:tc>
                <a:tc>
                  <a:txBody>
                    <a:bodyPr/>
                    <a:lstStyle/>
                    <a:p>
                      <a:r>
                        <a:rPr lang="en-CA" sz="1600" kern="1200" dirty="0" smtClean="0">
                          <a:solidFill>
                            <a:schemeClr val="dk1"/>
                          </a:solidFill>
                          <a:effectLst/>
                          <a:latin typeface="+mn-lt"/>
                          <a:ea typeface="+mn-ea"/>
                          <a:cs typeface="+mn-cs"/>
                        </a:rPr>
                        <a:t>632</a:t>
                      </a:r>
                      <a:endParaRPr lang="en-US" sz="1600" b="0" dirty="0"/>
                    </a:p>
                  </a:txBody>
                  <a:tcPr/>
                </a:tc>
                <a:tc>
                  <a:txBody>
                    <a:bodyPr/>
                    <a:lstStyle/>
                    <a:p>
                      <a:r>
                        <a:rPr lang="en-CA" sz="1600" kern="1200" dirty="0" smtClean="0">
                          <a:solidFill>
                            <a:schemeClr val="dk1"/>
                          </a:solidFill>
                          <a:effectLst/>
                          <a:latin typeface="+mn-lt"/>
                          <a:ea typeface="+mn-ea"/>
                          <a:cs typeface="+mn-cs"/>
                        </a:rPr>
                        <a:t>637</a:t>
                      </a:r>
                      <a:endParaRPr lang="en-US" sz="1600" b="0" dirty="0"/>
                    </a:p>
                  </a:txBody>
                  <a:tcPr/>
                </a:tc>
                <a:tc>
                  <a:txBody>
                    <a:bodyPr/>
                    <a:lstStyle/>
                    <a:p>
                      <a:r>
                        <a:rPr lang="en-US" sz="1600" b="0" dirty="0" smtClean="0"/>
                        <a:t>2</a:t>
                      </a:r>
                      <a:endParaRPr lang="en-US" sz="1600" b="0" dirty="0"/>
                    </a:p>
                  </a:txBody>
                  <a:tcPr/>
                </a:tc>
                <a:tc>
                  <a:txBody>
                    <a:bodyPr/>
                    <a:lstStyle/>
                    <a:p>
                      <a:r>
                        <a:rPr lang="en-US" sz="1600" b="0" dirty="0" smtClean="0"/>
                        <a:t>Low</a:t>
                      </a:r>
                      <a:endParaRPr lang="en-US" sz="1600" b="0" dirty="0"/>
                    </a:p>
                  </a:txBody>
                  <a:tcPr/>
                </a:tc>
              </a:tr>
              <a:tr h="504056">
                <a:tc>
                  <a:txBody>
                    <a:bodyPr/>
                    <a:lstStyle/>
                    <a:p>
                      <a:r>
                        <a:rPr lang="en-US" sz="1600" b="0" dirty="0" err="1" smtClean="0"/>
                        <a:t>Rivastigmine</a:t>
                      </a:r>
                      <a:endParaRPr lang="en-US" sz="1600" b="0" dirty="0"/>
                    </a:p>
                  </a:txBody>
                  <a:tcPr/>
                </a:tc>
                <a:tc>
                  <a:txBody>
                    <a:bodyPr/>
                    <a:lstStyle/>
                    <a:p>
                      <a:r>
                        <a:rPr lang="en-CA" sz="1600" kern="1200" dirty="0" smtClean="0">
                          <a:solidFill>
                            <a:schemeClr val="dk1"/>
                          </a:solidFill>
                          <a:effectLst/>
                          <a:latin typeface="+mn-lt"/>
                          <a:ea typeface="+mn-ea"/>
                          <a:cs typeface="+mn-cs"/>
                        </a:rPr>
                        <a:t>0.10 (-0.32 to 0.52)*</a:t>
                      </a:r>
                      <a:endParaRPr lang="en-US" sz="1600" b="0" dirty="0"/>
                    </a:p>
                  </a:txBody>
                  <a:tcPr/>
                </a:tc>
                <a:tc>
                  <a:txBody>
                    <a:bodyPr/>
                    <a:lstStyle/>
                    <a:p>
                      <a:r>
                        <a:rPr lang="en-US" sz="1600" b="0" dirty="0" smtClean="0"/>
                        <a:t>508</a:t>
                      </a:r>
                      <a:endParaRPr lang="en-US" sz="1600" b="0" dirty="0"/>
                    </a:p>
                  </a:txBody>
                  <a:tcPr/>
                </a:tc>
                <a:tc>
                  <a:txBody>
                    <a:bodyPr/>
                    <a:lstStyle/>
                    <a:p>
                      <a:r>
                        <a:rPr lang="en-US" sz="1600" b="0" dirty="0" smtClean="0"/>
                        <a:t>510</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Low</a:t>
                      </a:r>
                      <a:endParaRPr lang="en-US" sz="1600" b="0" dirty="0"/>
                    </a:p>
                  </a:txBody>
                  <a:tcPr/>
                </a:tc>
              </a:tr>
              <a:tr h="507632">
                <a:tc>
                  <a:txBody>
                    <a:bodyPr/>
                    <a:lstStyle/>
                    <a:p>
                      <a:r>
                        <a:rPr lang="en-US" sz="1600" b="0" dirty="0" smtClean="0"/>
                        <a:t>Dietary Supplements</a:t>
                      </a:r>
                      <a:endParaRPr lang="en-US" sz="1600" b="0" dirty="0"/>
                    </a:p>
                  </a:txBody>
                  <a:tcPr/>
                </a:tc>
                <a:tc>
                  <a:txBody>
                    <a:bodyPr/>
                    <a:lstStyle/>
                    <a:p>
                      <a:r>
                        <a:rPr lang="en-CA" sz="1600" kern="1200" dirty="0" smtClean="0">
                          <a:solidFill>
                            <a:schemeClr val="dk1"/>
                          </a:solidFill>
                          <a:effectLst/>
                          <a:latin typeface="+mn-lt"/>
                          <a:ea typeface="+mn-ea"/>
                          <a:cs typeface="+mn-cs"/>
                        </a:rPr>
                        <a:t>0.20  (-0.04 to 0.43)*</a:t>
                      </a:r>
                      <a:endParaRPr lang="en-US" sz="1600" b="0" dirty="0"/>
                    </a:p>
                  </a:txBody>
                  <a:tcPr/>
                </a:tc>
                <a:tc>
                  <a:txBody>
                    <a:bodyPr/>
                    <a:lstStyle/>
                    <a:p>
                      <a:r>
                        <a:rPr lang="en-CA" sz="1600" kern="1200" dirty="0" smtClean="0">
                          <a:solidFill>
                            <a:schemeClr val="dk1"/>
                          </a:solidFill>
                          <a:effectLst/>
                          <a:latin typeface="+mn-lt"/>
                          <a:ea typeface="+mn-ea"/>
                          <a:cs typeface="+mn-cs"/>
                        </a:rPr>
                        <a:t>511</a:t>
                      </a:r>
                      <a:endParaRPr lang="en-US" sz="1600" b="0" dirty="0"/>
                    </a:p>
                  </a:txBody>
                  <a:tcPr/>
                </a:tc>
                <a:tc>
                  <a:txBody>
                    <a:bodyPr/>
                    <a:lstStyle/>
                    <a:p>
                      <a:r>
                        <a:rPr lang="en-CA" sz="1600" kern="1200" dirty="0" smtClean="0">
                          <a:solidFill>
                            <a:schemeClr val="dk1"/>
                          </a:solidFill>
                          <a:effectLst/>
                          <a:latin typeface="+mn-lt"/>
                          <a:ea typeface="+mn-ea"/>
                          <a:cs typeface="+mn-cs"/>
                        </a:rPr>
                        <a:t>519</a:t>
                      </a:r>
                      <a:endParaRPr lang="en-US" sz="1600" b="0" dirty="0"/>
                    </a:p>
                  </a:txBody>
                  <a:tcPr/>
                </a:tc>
                <a:tc>
                  <a:txBody>
                    <a:bodyPr/>
                    <a:lstStyle/>
                    <a:p>
                      <a:r>
                        <a:rPr lang="en-US" sz="1600" b="0" dirty="0" smtClean="0"/>
                        <a:t>4</a:t>
                      </a:r>
                      <a:endParaRPr lang="en-US" sz="1600" b="0" dirty="0"/>
                    </a:p>
                  </a:txBody>
                  <a:tcPr/>
                </a:tc>
                <a:tc>
                  <a:txBody>
                    <a:bodyPr/>
                    <a:lstStyle/>
                    <a:p>
                      <a:r>
                        <a:rPr lang="en-US" sz="1600" b="0" dirty="0" smtClean="0"/>
                        <a:t>Low</a:t>
                      </a:r>
                      <a:endParaRPr lang="en-US" sz="1600" b="0" dirty="0"/>
                    </a:p>
                  </a:txBody>
                  <a:tcPr/>
                </a:tc>
              </a:tr>
              <a:tr h="572488">
                <a:tc>
                  <a:txBody>
                    <a:bodyPr/>
                    <a:lstStyle/>
                    <a:p>
                      <a:r>
                        <a:rPr lang="en-US" sz="1600" b="0" dirty="0" smtClean="0"/>
                        <a:t>Non-</a:t>
                      </a:r>
                      <a:r>
                        <a:rPr lang="en-US" sz="1600" b="0" dirty="0" err="1" smtClean="0"/>
                        <a:t>pharma</a:t>
                      </a:r>
                      <a:endParaRPr lang="en-US" sz="1600" b="0" dirty="0"/>
                    </a:p>
                  </a:txBody>
                  <a:tcPr/>
                </a:tc>
                <a:tc>
                  <a:txBody>
                    <a:bodyPr/>
                    <a:lstStyle/>
                    <a:p>
                      <a:r>
                        <a:rPr lang="en-CA" sz="1600" kern="1200" dirty="0" smtClean="0">
                          <a:solidFill>
                            <a:schemeClr val="dk1"/>
                          </a:solidFill>
                          <a:effectLst/>
                          <a:latin typeface="+mn-lt"/>
                          <a:ea typeface="+mn-ea"/>
                          <a:cs typeface="+mn-cs"/>
                        </a:rPr>
                        <a:t>1.01 (0.25 to 1.77)</a:t>
                      </a:r>
                      <a:endParaRPr lang="en-US" sz="1600" b="0" dirty="0"/>
                    </a:p>
                  </a:txBody>
                  <a:tcPr/>
                </a:tc>
                <a:tc>
                  <a:txBody>
                    <a:bodyPr/>
                    <a:lstStyle/>
                    <a:p>
                      <a:r>
                        <a:rPr lang="en-CA" sz="1600" kern="1200" dirty="0" smtClean="0">
                          <a:solidFill>
                            <a:schemeClr val="dk1"/>
                          </a:solidFill>
                          <a:effectLst/>
                          <a:latin typeface="+mn-lt"/>
                          <a:ea typeface="+mn-ea"/>
                          <a:cs typeface="+mn-cs"/>
                        </a:rPr>
                        <a:t>221</a:t>
                      </a:r>
                      <a:endParaRPr lang="en-US" sz="1600" b="0" dirty="0"/>
                    </a:p>
                  </a:txBody>
                  <a:tcPr/>
                </a:tc>
                <a:tc>
                  <a:txBody>
                    <a:bodyPr/>
                    <a:lstStyle/>
                    <a:p>
                      <a:r>
                        <a:rPr lang="en-CA" sz="1600" kern="1200" dirty="0" smtClean="0">
                          <a:solidFill>
                            <a:schemeClr val="dk1"/>
                          </a:solidFill>
                          <a:effectLst/>
                          <a:latin typeface="+mn-lt"/>
                          <a:ea typeface="+mn-ea"/>
                          <a:cs typeface="+mn-cs"/>
                        </a:rPr>
                        <a:t>187</a:t>
                      </a:r>
                      <a:endParaRPr lang="en-US" sz="1600" b="0" dirty="0"/>
                    </a:p>
                  </a:txBody>
                  <a:tcPr/>
                </a:tc>
                <a:tc>
                  <a:txBody>
                    <a:bodyPr/>
                    <a:lstStyle/>
                    <a:p>
                      <a:r>
                        <a:rPr lang="en-US" sz="1600" b="0" dirty="0" smtClean="0"/>
                        <a:t>1</a:t>
                      </a:r>
                      <a:endParaRPr lang="en-US" sz="1600" b="0" dirty="0"/>
                    </a:p>
                  </a:txBody>
                  <a:tcPr/>
                </a:tc>
                <a:tc>
                  <a:txBody>
                    <a:bodyPr/>
                    <a:lstStyle/>
                    <a:p>
                      <a:r>
                        <a:rPr lang="en-US" sz="1600" b="0" dirty="0" smtClean="0"/>
                        <a:t>Moderate</a:t>
                      </a:r>
                      <a:endParaRPr lang="en-US" sz="1600" b="0" dirty="0"/>
                    </a:p>
                  </a:txBody>
                  <a:tcPr/>
                </a:tc>
              </a:tr>
            </a:tbl>
          </a:graphicData>
        </a:graphic>
      </p:graphicFrame>
      <p:sp>
        <p:nvSpPr>
          <p:cNvPr id="9" name="Title 1"/>
          <p:cNvSpPr>
            <a:spLocks noGrp="1"/>
          </p:cNvSpPr>
          <p:nvPr>
            <p:ph type="title"/>
          </p:nvPr>
        </p:nvSpPr>
        <p:spPr>
          <a:xfrm>
            <a:off x="228600" y="152400"/>
            <a:ext cx="8915400" cy="1219200"/>
          </a:xfrm>
        </p:spPr>
        <p:txBody>
          <a:bodyPr/>
          <a:lstStyle/>
          <a:p>
            <a:r>
              <a:rPr lang="en-US" dirty="0" smtClean="0"/>
              <a:t>Benefits of Treatment for MCI on Cognition: Effect measured with MMSE</a:t>
            </a:r>
            <a:endParaRPr lang="en-US" dirty="0"/>
          </a:p>
        </p:txBody>
      </p:sp>
      <p:sp>
        <p:nvSpPr>
          <p:cNvPr id="5" name="TextBox 4"/>
          <p:cNvSpPr txBox="1"/>
          <p:nvPr/>
        </p:nvSpPr>
        <p:spPr>
          <a:xfrm>
            <a:off x="395536" y="5373216"/>
            <a:ext cx="7116051" cy="1354217"/>
          </a:xfrm>
          <a:prstGeom prst="rect">
            <a:avLst/>
          </a:prstGeom>
          <a:noFill/>
        </p:spPr>
        <p:txBody>
          <a:bodyPr wrap="none" rtlCol="0">
            <a:spAutoFit/>
          </a:bodyPr>
          <a:lstStyle/>
          <a:p>
            <a:r>
              <a:rPr lang="en-US" sz="1800" dirty="0" smtClean="0"/>
              <a:t>*Not statistically significant</a:t>
            </a:r>
          </a:p>
          <a:p>
            <a:endParaRPr lang="en-US" sz="900" dirty="0" smtClean="0"/>
          </a:p>
          <a:p>
            <a:r>
              <a:rPr lang="en-US" sz="1800" dirty="0" smtClean="0"/>
              <a:t>Note: </a:t>
            </a:r>
          </a:p>
          <a:p>
            <a:pPr marL="285750" indent="-285750">
              <a:buFont typeface="Arial" panose="020B0604020202020204" pitchFamily="34" charset="0"/>
              <a:buChar char="•"/>
            </a:pPr>
            <a:r>
              <a:rPr lang="en-US" sz="1800" dirty="0"/>
              <a:t>N</a:t>
            </a:r>
            <a:r>
              <a:rPr lang="en-US" sz="1800" dirty="0" smtClean="0"/>
              <a:t>egative and positive effects are outcome measure dependent</a:t>
            </a:r>
          </a:p>
          <a:p>
            <a:pPr marL="285750" indent="-285750">
              <a:buFont typeface="Arial" panose="020B0604020202020204" pitchFamily="34" charset="0"/>
              <a:buChar char="•"/>
            </a:pPr>
            <a:r>
              <a:rPr lang="en-US" sz="1800" dirty="0" smtClean="0"/>
              <a:t>An increase in score (positive values) indicates and improvement</a:t>
            </a:r>
            <a:endParaRPr lang="en-US" sz="1800" dirty="0"/>
          </a:p>
        </p:txBody>
      </p:sp>
    </p:spTree>
    <p:extLst>
      <p:ext uri="{BB962C8B-B14F-4D97-AF65-F5344CB8AC3E}">
        <p14:creationId xmlns:p14="http://schemas.microsoft.com/office/powerpoint/2010/main" val="4066551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Harms and Benefits for Screening and Treatment</a:t>
            </a:r>
            <a:endParaRPr lang="en-US" dirty="0"/>
          </a:p>
        </p:txBody>
      </p:sp>
      <p:sp>
        <p:nvSpPr>
          <p:cNvPr id="3" name="Content Placeholder 2"/>
          <p:cNvSpPr>
            <a:spLocks noGrp="1"/>
          </p:cNvSpPr>
          <p:nvPr>
            <p:ph idx="1"/>
          </p:nvPr>
        </p:nvSpPr>
        <p:spPr/>
        <p:txBody>
          <a:bodyPr/>
          <a:lstStyle/>
          <a:p>
            <a:r>
              <a:rPr lang="en-US" dirty="0" smtClean="0"/>
              <a:t>No high quality studies evaluating the harms and benefits of screening for cognitive impairment</a:t>
            </a:r>
            <a:endParaRPr lang="en-US" dirty="0"/>
          </a:p>
          <a:p>
            <a:r>
              <a:rPr lang="en-US" dirty="0" smtClean="0"/>
              <a:t>No evidence demonstrating clinically meaningful benefits of treatment of mild cognitive impairment </a:t>
            </a:r>
          </a:p>
          <a:p>
            <a:pPr>
              <a:lnSpc>
                <a:spcPct val="150000"/>
              </a:lnSpc>
            </a:pPr>
            <a:r>
              <a:rPr lang="en-US" dirty="0" smtClean="0"/>
              <a:t>Possible harms related to screening include:</a:t>
            </a:r>
          </a:p>
          <a:p>
            <a:pPr lvl="1">
              <a:lnSpc>
                <a:spcPct val="150000"/>
              </a:lnSpc>
            </a:pPr>
            <a:r>
              <a:rPr lang="en-US" dirty="0" smtClean="0"/>
              <a:t>False positives that could result from the </a:t>
            </a:r>
            <a:r>
              <a:rPr lang="en-US" dirty="0" err="1" smtClean="0"/>
              <a:t>MoCA</a:t>
            </a:r>
            <a:r>
              <a:rPr lang="en-US" dirty="0" smtClean="0"/>
              <a:t> or MMSE</a:t>
            </a:r>
          </a:p>
          <a:p>
            <a:pPr lvl="1">
              <a:lnSpc>
                <a:spcPct val="150000"/>
              </a:lnSpc>
            </a:pPr>
            <a:r>
              <a:rPr lang="en-US" dirty="0" smtClean="0"/>
              <a:t>The cost of conducting unnecessary medical care </a:t>
            </a:r>
          </a:p>
          <a:p>
            <a:pPr lvl="1">
              <a:lnSpc>
                <a:spcPct val="150000"/>
              </a:lnSpc>
            </a:pPr>
            <a:r>
              <a:rPr lang="en-US" dirty="0" smtClean="0"/>
              <a:t>Opportunity </a:t>
            </a:r>
            <a:r>
              <a:rPr lang="en-US" dirty="0"/>
              <a:t>cost lost because practitioners could spend their time instead on interventions that have been proven to be </a:t>
            </a:r>
            <a:r>
              <a:rPr lang="en-US" dirty="0" smtClean="0"/>
              <a:t>effective</a:t>
            </a:r>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26</a:t>
            </a:fld>
            <a:endParaRPr lang="en-US"/>
          </a:p>
        </p:txBody>
      </p:sp>
    </p:spTree>
    <p:extLst>
      <p:ext uri="{BB962C8B-B14F-4D97-AF65-F5344CB8AC3E}">
        <p14:creationId xmlns:p14="http://schemas.microsoft.com/office/powerpoint/2010/main" val="1854338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8A780CCC-0884-406B-BE59-551ABC002DE7}" type="slidenum">
              <a:rPr lang="en-US" smtClean="0"/>
              <a:pPr>
                <a:defRPr/>
              </a:pPr>
              <a:t>27</a:t>
            </a:fld>
            <a:endParaRPr lang="en-US" dirty="0"/>
          </a:p>
        </p:txBody>
      </p:sp>
      <p:sp>
        <p:nvSpPr>
          <p:cNvPr id="2867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chemeClr val="tx1"/>
                </a:solidFill>
                <a:effectLst/>
                <a:latin typeface="Arial" pitchFamily="34" charset="0"/>
                <a:cs typeface="Arial" pitchFamily="34" charset="0"/>
              </a:rPr>
              <a:t/>
            </a:r>
            <a:br>
              <a:rPr kumimoji="0" lang="en-CA" sz="1800" b="0" i="0" u="none" strike="noStrike" cap="none" normalizeH="0" baseline="0" smtClean="0">
                <a:ln>
                  <a:noFill/>
                </a:ln>
                <a:solidFill>
                  <a:schemeClr val="tx1"/>
                </a:solidFill>
                <a:effectLst/>
                <a:latin typeface="Arial" pitchFamily="34" charset="0"/>
                <a:cs typeface="Arial" pitchFamily="34" charset="0"/>
              </a:rPr>
            </a:br>
            <a:endParaRPr kumimoji="0" lang="en-CA"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685800" y="1981200"/>
            <a:ext cx="8134672" cy="4040088"/>
          </a:xfrm>
        </p:spPr>
        <p:txBody>
          <a:bodyPr/>
          <a:lstStyle/>
          <a:p>
            <a:r>
              <a:rPr lang="en-CA" dirty="0"/>
              <a:t>Our recommendations on </a:t>
            </a:r>
            <a:r>
              <a:rPr lang="en-CA" dirty="0" smtClean="0"/>
              <a:t>screening are </a:t>
            </a:r>
            <a:r>
              <a:rPr lang="en-CA" dirty="0"/>
              <a:t>consistent with those of other international guideline groups who recommend </a:t>
            </a:r>
            <a:r>
              <a:rPr lang="en-CA" dirty="0" smtClean="0"/>
              <a:t>to </a:t>
            </a:r>
            <a:r>
              <a:rPr lang="en-CA" b="1" dirty="0" smtClean="0"/>
              <a:t>not screen </a:t>
            </a:r>
            <a:r>
              <a:rPr lang="en-CA" dirty="0" smtClean="0"/>
              <a:t>for cognitive impairment in asymptomatic adults:</a:t>
            </a:r>
          </a:p>
          <a:p>
            <a:pPr marL="0" indent="0">
              <a:buNone/>
            </a:pPr>
            <a:endParaRPr lang="en-CA" sz="1000" dirty="0" smtClean="0"/>
          </a:p>
          <a:p>
            <a:pPr lvl="2">
              <a:buFont typeface="Arial"/>
              <a:buChar char="•"/>
            </a:pPr>
            <a:r>
              <a:rPr lang="en-CA" sz="2000" dirty="0" smtClean="0"/>
              <a:t>NICE (2011)</a:t>
            </a:r>
          </a:p>
          <a:p>
            <a:pPr lvl="2">
              <a:buFont typeface="Arial"/>
              <a:buChar char="•"/>
            </a:pPr>
            <a:r>
              <a:rPr lang="en-CA" sz="2000" dirty="0" smtClean="0"/>
              <a:t>BC Ministry of Health (2014)</a:t>
            </a:r>
          </a:p>
          <a:p>
            <a:pPr lvl="2">
              <a:buFont typeface="Arial"/>
              <a:buChar char="•"/>
            </a:pPr>
            <a:r>
              <a:rPr lang="en-CA" sz="2000" dirty="0" smtClean="0"/>
              <a:t>USPSTF (2014)</a:t>
            </a:r>
          </a:p>
        </p:txBody>
      </p:sp>
      <p:sp>
        <p:nvSpPr>
          <p:cNvPr id="6" name="Title 1"/>
          <p:cNvSpPr>
            <a:spLocks noGrp="1"/>
          </p:cNvSpPr>
          <p:nvPr>
            <p:ph type="title"/>
          </p:nvPr>
        </p:nvSpPr>
        <p:spPr>
          <a:xfrm>
            <a:off x="228600" y="152400"/>
            <a:ext cx="8915400" cy="1219200"/>
          </a:xfrm>
        </p:spPr>
        <p:txBody>
          <a:bodyPr/>
          <a:lstStyle/>
          <a:p>
            <a:r>
              <a:rPr lang="en-CA" sz="3600" dirty="0"/>
              <a:t>Comparison of </a:t>
            </a:r>
            <a:r>
              <a:rPr lang="en-CA" sz="3600" dirty="0" smtClean="0"/>
              <a:t>Screening for Cognitive Impairment Recommendations </a:t>
            </a:r>
            <a:endParaRPr lang="en-US" sz="3600" b="1" dirty="0"/>
          </a:p>
        </p:txBody>
      </p:sp>
    </p:spTree>
    <p:extLst>
      <p:ext uri="{BB962C8B-B14F-4D97-AF65-F5344CB8AC3E}">
        <p14:creationId xmlns:p14="http://schemas.microsoft.com/office/powerpoint/2010/main" val="3328500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1187624" y="3212976"/>
            <a:ext cx="6769100" cy="1362075"/>
          </a:xfrm>
        </p:spPr>
        <p:txBody>
          <a:bodyPr/>
          <a:lstStyle/>
          <a:p>
            <a:r>
              <a:rPr lang="fr-CA" cap="none" dirty="0" smtClean="0"/>
              <a:t>IMPLEMENTATION OF RECOMMENDATIONS</a:t>
            </a:r>
            <a:endParaRPr lang="en-US" cap="none" dirty="0" smtClean="0"/>
          </a:p>
        </p:txBody>
      </p:sp>
      <p:sp>
        <p:nvSpPr>
          <p:cNvPr id="5123" name="Text Placeholder 5"/>
          <p:cNvSpPr>
            <a:spLocks noGrp="1"/>
          </p:cNvSpPr>
          <p:nvPr>
            <p:ph type="body" idx="1"/>
          </p:nvPr>
        </p:nvSpPr>
        <p:spPr>
          <a:xfrm>
            <a:off x="1258888" y="1628775"/>
            <a:ext cx="7129462" cy="1500188"/>
          </a:xfrm>
        </p:spPr>
        <p:txBody>
          <a:bodyPr/>
          <a:lstStyle/>
          <a:p>
            <a:r>
              <a:rPr lang="en-CA" sz="2400" b="1" dirty="0" smtClean="0"/>
              <a:t>Screening for Cognitive Impairment</a:t>
            </a:r>
            <a:endParaRPr lang="en-US" sz="2400" b="1" dirty="0" smtClean="0"/>
          </a:p>
        </p:txBody>
      </p:sp>
      <p:sp>
        <p:nvSpPr>
          <p:cNvPr id="5124" name="Slide Number Placeholder 3"/>
          <p:cNvSpPr>
            <a:spLocks noGrp="1"/>
          </p:cNvSpPr>
          <p:nvPr>
            <p:ph type="sldNum" sz="quarter" idx="10"/>
          </p:nvPr>
        </p:nvSpPr>
        <p:spPr>
          <a:noFill/>
        </p:spPr>
        <p:txBody>
          <a:bodyPr/>
          <a:lstStyle/>
          <a:p>
            <a:fld id="{A5D30EE3-C5FB-43EF-9F82-DDB3AC1E898F}" type="slidenum">
              <a:rPr lang="en-US" smtClean="0">
                <a:latin typeface="Arial" charset="0"/>
              </a:rPr>
              <a:pPr/>
              <a:t>28</a:t>
            </a:fld>
            <a:endParaRPr lang="en-US" smtClean="0">
              <a:latin typeface="Arial" charset="0"/>
            </a:endParaRPr>
          </a:p>
        </p:txBody>
      </p:sp>
    </p:spTree>
    <p:extLst>
      <p:ext uri="{BB962C8B-B14F-4D97-AF65-F5344CB8AC3E}">
        <p14:creationId xmlns:p14="http://schemas.microsoft.com/office/powerpoint/2010/main" val="3663222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Values and Preferences </a:t>
            </a:r>
            <a:endParaRPr lang="en-US" sz="3600" b="1" dirty="0"/>
          </a:p>
        </p:txBody>
      </p:sp>
      <p:sp>
        <p:nvSpPr>
          <p:cNvPr id="3" name="Content Placeholder 2"/>
          <p:cNvSpPr>
            <a:spLocks noGrp="1"/>
          </p:cNvSpPr>
          <p:nvPr>
            <p:ph idx="1"/>
          </p:nvPr>
        </p:nvSpPr>
        <p:spPr>
          <a:xfrm>
            <a:off x="539552" y="1700808"/>
            <a:ext cx="7772400" cy="4896544"/>
          </a:xfrm>
        </p:spPr>
        <p:txBody>
          <a:bodyPr/>
          <a:lstStyle/>
          <a:p>
            <a:r>
              <a:rPr lang="en-US" sz="2400" dirty="0" smtClean="0"/>
              <a:t>Limited evidence available: </a:t>
            </a:r>
            <a:r>
              <a:rPr lang="en-US" dirty="0" smtClean="0"/>
              <a:t>one international study examined the </a:t>
            </a:r>
            <a:r>
              <a:rPr lang="en-CA" dirty="0"/>
              <a:t>willingness to be screened among first-degree relatives of persons with Alzheimer’s disease </a:t>
            </a:r>
            <a:endParaRPr lang="en-US" dirty="0" smtClean="0"/>
          </a:p>
          <a:p>
            <a:pPr marL="0" indent="0">
              <a:buNone/>
            </a:pPr>
            <a:endParaRPr lang="en-US" sz="1000" dirty="0" smtClean="0"/>
          </a:p>
          <a:p>
            <a:r>
              <a:rPr lang="en-US" sz="2400" dirty="0" smtClean="0"/>
              <a:t>32% were willing to be screening within the next year, 42% during the next 5 years </a:t>
            </a:r>
          </a:p>
          <a:p>
            <a:pPr lvl="1"/>
            <a:r>
              <a:rPr lang="en-US" sz="1800" dirty="0" smtClean="0"/>
              <a:t>Willingness mainly related to obtaining help to prepare for the future</a:t>
            </a:r>
          </a:p>
          <a:p>
            <a:pPr marL="457200" lvl="1" indent="0">
              <a:buNone/>
            </a:pPr>
            <a:endParaRPr lang="en-US" sz="1000" dirty="0" smtClean="0"/>
          </a:p>
          <a:p>
            <a:r>
              <a:rPr lang="en-US" sz="2400" dirty="0" smtClean="0"/>
              <a:t>Factors that influenced participants’ willingness to be screened included: </a:t>
            </a:r>
          </a:p>
          <a:p>
            <a:pPr lvl="1"/>
            <a:r>
              <a:rPr lang="en-US" sz="1800" dirty="0" smtClean="0"/>
              <a:t>Planning for future treatments and planning for their life </a:t>
            </a:r>
          </a:p>
          <a:p>
            <a:pPr lvl="1"/>
            <a:r>
              <a:rPr lang="en-US" sz="1800" dirty="0" smtClean="0"/>
              <a:t>Dealing with the problem if there was one </a:t>
            </a:r>
          </a:p>
          <a:p>
            <a:pPr lvl="1"/>
            <a:r>
              <a:rPr lang="en-US" sz="1800" dirty="0" smtClean="0"/>
              <a:t>Cost of evaluation and time</a:t>
            </a:r>
            <a:endParaRPr lang="en-US" sz="1800"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29</a:t>
            </a:fld>
            <a:endParaRPr lang="en-US"/>
          </a:p>
        </p:txBody>
      </p:sp>
    </p:spTree>
    <p:extLst>
      <p:ext uri="{BB962C8B-B14F-4D97-AF65-F5344CB8AC3E}">
        <p14:creationId xmlns:p14="http://schemas.microsoft.com/office/powerpoint/2010/main" val="2320495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 </a:t>
            </a:r>
            <a:r>
              <a:rPr lang="en-US" dirty="0"/>
              <a:t>How can I participate today?</a:t>
            </a:r>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3</a:t>
            </a:fld>
            <a:endParaRPr lang="en-US"/>
          </a:p>
        </p:txBody>
      </p:sp>
      <p:sp>
        <p:nvSpPr>
          <p:cNvPr id="6" name="Content Placeholder 5"/>
          <p:cNvSpPr>
            <a:spLocks noGrp="1"/>
          </p:cNvSpPr>
          <p:nvPr>
            <p:ph idx="1"/>
          </p:nvPr>
        </p:nvSpPr>
        <p:spPr>
          <a:xfrm>
            <a:off x="107504" y="1844824"/>
            <a:ext cx="4248472" cy="4467200"/>
          </a:xfrm>
        </p:spPr>
        <p:txBody>
          <a:bodyPr/>
          <a:lstStyle/>
          <a:p>
            <a:pPr marL="0" indent="0">
              <a:buNone/>
            </a:pPr>
            <a:r>
              <a:rPr lang="en-US" b="1" dirty="0" smtClean="0"/>
              <a:t>Chat Box option</a:t>
            </a:r>
            <a:r>
              <a:rPr lang="en-US" dirty="0" smtClean="0"/>
              <a:t>- you can also type your questions or comments into the chat box. </a:t>
            </a:r>
          </a:p>
          <a:p>
            <a:pPr marL="0" indent="0">
              <a:buNone/>
            </a:pPr>
            <a:endParaRPr lang="en-US" dirty="0" smtClean="0"/>
          </a:p>
          <a:p>
            <a:pPr marL="457200" indent="-457200">
              <a:buFont typeface="+mj-lt"/>
              <a:buAutoNum type="arabicPeriod"/>
            </a:pPr>
            <a:r>
              <a:rPr lang="en-US" dirty="0" smtClean="0"/>
              <a:t>You can send comments to everyone</a:t>
            </a:r>
          </a:p>
          <a:p>
            <a:pPr marL="457200" indent="-457200">
              <a:buFont typeface="+mj-lt"/>
              <a:buAutoNum type="arabicPeriod"/>
            </a:pPr>
            <a:r>
              <a:rPr lang="en-US" dirty="0" smtClean="0"/>
              <a:t>You can send comments directly to the KT moderator (to read to the group) or to individual participants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268760"/>
            <a:ext cx="4032448" cy="5445225"/>
          </a:xfrm>
          <a:prstGeom prst="rect">
            <a:avLst/>
          </a:prstGeom>
        </p:spPr>
      </p:pic>
      <p:sp>
        <p:nvSpPr>
          <p:cNvPr id="5" name="Down Arrow 4"/>
          <p:cNvSpPr/>
          <p:nvPr/>
        </p:nvSpPr>
        <p:spPr bwMode="auto">
          <a:xfrm>
            <a:off x="4788024" y="5733256"/>
            <a:ext cx="216024"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
        <p:nvSpPr>
          <p:cNvPr id="7" name="Down Arrow 6"/>
          <p:cNvSpPr/>
          <p:nvPr/>
        </p:nvSpPr>
        <p:spPr bwMode="auto">
          <a:xfrm>
            <a:off x="4654727" y="3086673"/>
            <a:ext cx="216024"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38716379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3600" dirty="0" smtClean="0"/>
              <a:t>Knowledge Translation Tools</a:t>
            </a:r>
            <a:endParaRPr lang="en-US" sz="3600" dirty="0"/>
          </a:p>
        </p:txBody>
      </p:sp>
      <p:sp>
        <p:nvSpPr>
          <p:cNvPr id="3" name="Content Placeholder 2"/>
          <p:cNvSpPr>
            <a:spLocks noGrp="1"/>
          </p:cNvSpPr>
          <p:nvPr>
            <p:ph idx="1"/>
          </p:nvPr>
        </p:nvSpPr>
        <p:spPr>
          <a:xfrm>
            <a:off x="685800" y="1772816"/>
            <a:ext cx="7772400" cy="4114800"/>
          </a:xfrm>
        </p:spPr>
        <p:txBody>
          <a:bodyPr/>
          <a:lstStyle/>
          <a:p>
            <a:r>
              <a:rPr lang="en-US" sz="2400" dirty="0" smtClean="0"/>
              <a:t>The </a:t>
            </a:r>
            <a:r>
              <a:rPr lang="en-US" sz="2400" dirty="0"/>
              <a:t>CTFPHC creates KT tools to support the implementation of guidelines into clinical practice</a:t>
            </a:r>
          </a:p>
          <a:p>
            <a:endParaRPr lang="en-US" sz="2400" dirty="0"/>
          </a:p>
          <a:p>
            <a:r>
              <a:rPr lang="en-US" sz="2400" dirty="0" smtClean="0"/>
              <a:t>A clinician FAQ </a:t>
            </a:r>
            <a:r>
              <a:rPr lang="en-US" sz="2400" dirty="0"/>
              <a:t>has been developed for the </a:t>
            </a:r>
            <a:r>
              <a:rPr lang="en-US" sz="2400" dirty="0" smtClean="0"/>
              <a:t>cognitive impairment guideline</a:t>
            </a:r>
            <a:endParaRPr lang="en-US" sz="2400" dirty="0"/>
          </a:p>
          <a:p>
            <a:endParaRPr lang="en-US" sz="2400" dirty="0"/>
          </a:p>
          <a:p>
            <a:r>
              <a:rPr lang="en-US" sz="2400" dirty="0" smtClean="0"/>
              <a:t>After </a:t>
            </a:r>
            <a:r>
              <a:rPr lang="en-US" sz="2400" dirty="0"/>
              <a:t>the public release, these tools will be freely available for download in both French and English on the website: </a:t>
            </a:r>
            <a:r>
              <a:rPr lang="en-US" sz="2400" dirty="0" smtClean="0">
                <a:hlinkClick r:id="rId2"/>
              </a:rPr>
              <a:t>www.canadiantaskforce.ca</a:t>
            </a:r>
            <a:r>
              <a:rPr lang="en-US" sz="2400" dirty="0" smtClean="0"/>
              <a:t> </a:t>
            </a:r>
            <a:endParaRPr lang="en-CA" sz="2400" dirty="0" smtClean="0"/>
          </a:p>
        </p:txBody>
      </p:sp>
      <p:sp>
        <p:nvSpPr>
          <p:cNvPr id="4" name="Slide Number Placeholder 3"/>
          <p:cNvSpPr>
            <a:spLocks noGrp="1"/>
          </p:cNvSpPr>
          <p:nvPr>
            <p:ph type="sldNum" sz="quarter" idx="10"/>
          </p:nvPr>
        </p:nvSpPr>
        <p:spPr/>
        <p:txBody>
          <a:bodyPr/>
          <a:lstStyle/>
          <a:p>
            <a:fld id="{8A780CCC-0884-406B-BE59-551ABC002DE7}" type="slidenum">
              <a:rPr lang="en-US" smtClean="0"/>
              <a:pPr/>
              <a:t>30</a:t>
            </a:fld>
            <a:endParaRPr lang="en-US"/>
          </a:p>
        </p:txBody>
      </p:sp>
    </p:spTree>
    <p:extLst>
      <p:ext uri="{BB962C8B-B14F-4D97-AF65-F5344CB8AC3E}">
        <p14:creationId xmlns:p14="http://schemas.microsoft.com/office/powerpoint/2010/main" val="3005424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1258888" y="3213100"/>
            <a:ext cx="6769100" cy="1362075"/>
          </a:xfrm>
        </p:spPr>
        <p:txBody>
          <a:bodyPr/>
          <a:lstStyle/>
          <a:p>
            <a:r>
              <a:rPr lang="fr-CA" cap="none" dirty="0" smtClean="0"/>
              <a:t>CONCLUSIONS </a:t>
            </a:r>
            <a:endParaRPr lang="en-US" cap="none" dirty="0" smtClean="0"/>
          </a:p>
        </p:txBody>
      </p:sp>
      <p:sp>
        <p:nvSpPr>
          <p:cNvPr id="12291" name="Text Placeholder 5"/>
          <p:cNvSpPr>
            <a:spLocks noGrp="1"/>
          </p:cNvSpPr>
          <p:nvPr>
            <p:ph type="body" idx="1"/>
          </p:nvPr>
        </p:nvSpPr>
        <p:spPr>
          <a:xfrm>
            <a:off x="1258888" y="1628775"/>
            <a:ext cx="7129462" cy="1500188"/>
          </a:xfrm>
        </p:spPr>
        <p:txBody>
          <a:bodyPr/>
          <a:lstStyle/>
          <a:p>
            <a:endParaRPr lang="en-US" sz="2400" b="1" dirty="0" smtClean="0"/>
          </a:p>
          <a:p>
            <a:endParaRPr lang="en-US" sz="2400" b="1" dirty="0"/>
          </a:p>
          <a:p>
            <a:r>
              <a:rPr lang="en-CA" sz="2400" b="1" dirty="0"/>
              <a:t>Screening for Cognitive Impairment</a:t>
            </a:r>
            <a:endParaRPr lang="en-US" sz="2400" b="1" dirty="0"/>
          </a:p>
        </p:txBody>
      </p:sp>
      <p:sp>
        <p:nvSpPr>
          <p:cNvPr id="12292" name="Slide Number Placeholder 3"/>
          <p:cNvSpPr>
            <a:spLocks noGrp="1"/>
          </p:cNvSpPr>
          <p:nvPr>
            <p:ph type="sldNum" sz="quarter" idx="10"/>
          </p:nvPr>
        </p:nvSpPr>
        <p:spPr>
          <a:noFill/>
        </p:spPr>
        <p:txBody>
          <a:bodyPr/>
          <a:lstStyle/>
          <a:p>
            <a:fld id="{853EA911-F831-4A46-9B80-382B42A28B35}" type="slidenum">
              <a:rPr lang="en-US" smtClean="0">
                <a:solidFill>
                  <a:srgbClr val="FFFFFF"/>
                </a:solidFill>
                <a:latin typeface="Arial" charset="0"/>
              </a:rPr>
              <a:pPr/>
              <a:t>31</a:t>
            </a:fld>
            <a:endParaRPr lang="en-US" smtClean="0">
              <a:solidFill>
                <a:srgbClr val="FFFFFF"/>
              </a:solidFill>
              <a:latin typeface="Arial" charset="0"/>
            </a:endParaRPr>
          </a:p>
        </p:txBody>
      </p:sp>
    </p:spTree>
    <p:extLst>
      <p:ext uri="{BB962C8B-B14F-4D97-AF65-F5344CB8AC3E}">
        <p14:creationId xmlns:p14="http://schemas.microsoft.com/office/powerpoint/2010/main" val="4074736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3600" dirty="0" smtClean="0"/>
              <a:t>Conclusions</a:t>
            </a:r>
            <a:endParaRPr lang="en-US" sz="3600" dirty="0"/>
          </a:p>
        </p:txBody>
      </p:sp>
      <p:sp>
        <p:nvSpPr>
          <p:cNvPr id="3" name="Content Placeholder 2"/>
          <p:cNvSpPr>
            <a:spLocks noGrp="1"/>
          </p:cNvSpPr>
          <p:nvPr>
            <p:ph idx="1"/>
          </p:nvPr>
        </p:nvSpPr>
        <p:spPr>
          <a:xfrm>
            <a:off x="685800" y="1772816"/>
            <a:ext cx="7772400" cy="4752528"/>
          </a:xfrm>
        </p:spPr>
        <p:txBody>
          <a:bodyPr/>
          <a:lstStyle/>
          <a:p>
            <a:r>
              <a:rPr lang="en-CA" dirty="0"/>
              <a:t>The </a:t>
            </a:r>
            <a:r>
              <a:rPr lang="en-CA" dirty="0" smtClean="0"/>
              <a:t>CTFPHC recommends physicians to remain alert when patient, family members, or </a:t>
            </a:r>
            <a:r>
              <a:rPr lang="en-CA" dirty="0">
                <a:ea typeface="Calibri"/>
                <a:cs typeface="Calibri"/>
              </a:rPr>
              <a:t>caregivers express concern about possible cognitive impairment and undertake appropriate diagnostic inquiry as warranted</a:t>
            </a:r>
            <a:endParaRPr lang="en-CA" dirty="0" smtClean="0"/>
          </a:p>
          <a:p>
            <a:pPr marL="0" indent="0">
              <a:buNone/>
            </a:pPr>
            <a:endParaRPr lang="en-CA" sz="1000" dirty="0" smtClean="0"/>
          </a:p>
          <a:p>
            <a:r>
              <a:rPr lang="en-CA" dirty="0" smtClean="0">
                <a:ea typeface="Calibri"/>
                <a:cs typeface="Calibri"/>
              </a:rPr>
              <a:t>There is a lack </a:t>
            </a:r>
            <a:r>
              <a:rPr lang="en-CA" dirty="0">
                <a:ea typeface="Calibri"/>
                <a:cs typeface="Calibri"/>
              </a:rPr>
              <a:t>of direct evidence concerning the benefits of screening for cognitive impairment in asymptomatic </a:t>
            </a:r>
            <a:r>
              <a:rPr lang="en-CA" dirty="0" smtClean="0">
                <a:ea typeface="Calibri"/>
                <a:cs typeface="Calibri"/>
              </a:rPr>
              <a:t>adults</a:t>
            </a:r>
          </a:p>
          <a:p>
            <a:endParaRPr lang="en-CA" sz="1000" dirty="0" smtClean="0">
              <a:ea typeface="Calibri"/>
              <a:cs typeface="Calibri"/>
            </a:endParaRPr>
          </a:p>
          <a:p>
            <a:r>
              <a:rPr lang="en-CA" dirty="0" smtClean="0">
                <a:ea typeface="Calibri"/>
                <a:cs typeface="Calibri"/>
              </a:rPr>
              <a:t>There is an absence </a:t>
            </a:r>
            <a:r>
              <a:rPr lang="en-CA" dirty="0">
                <a:ea typeface="Calibri"/>
                <a:cs typeface="Calibri"/>
              </a:rPr>
              <a:t>of effective treatments for mild cognitive </a:t>
            </a:r>
            <a:r>
              <a:rPr lang="en-CA" dirty="0" smtClean="0">
                <a:ea typeface="Calibri"/>
                <a:cs typeface="Calibri"/>
              </a:rPr>
              <a:t>impairment</a:t>
            </a:r>
          </a:p>
          <a:p>
            <a:pPr marL="0" indent="0">
              <a:buNone/>
            </a:pPr>
            <a:endParaRPr lang="en-CA" sz="1000" dirty="0"/>
          </a:p>
          <a:p>
            <a:r>
              <a:rPr lang="en-CA" dirty="0" smtClean="0"/>
              <a:t>Improved screening </a:t>
            </a:r>
            <a:r>
              <a:rPr lang="en-CA" dirty="0"/>
              <a:t>tools for mild cognitive impairment are needed. </a:t>
            </a:r>
            <a:endParaRPr lang="en-CA" dirty="0" smtClean="0"/>
          </a:p>
          <a:p>
            <a:pPr lvl="1"/>
            <a:r>
              <a:rPr lang="en-CA" sz="1800" dirty="0" smtClean="0"/>
              <a:t>Available </a:t>
            </a:r>
            <a:r>
              <a:rPr lang="en-CA" sz="1800" dirty="0"/>
              <a:t>screening tools for mild cognitive impairment may incorrectly classify individuals as positive </a:t>
            </a:r>
            <a:endParaRPr lang="en-CA" sz="700" dirty="0" smtClean="0"/>
          </a:p>
        </p:txBody>
      </p:sp>
      <p:sp>
        <p:nvSpPr>
          <p:cNvPr id="4" name="Slide Number Placeholder 3"/>
          <p:cNvSpPr>
            <a:spLocks noGrp="1"/>
          </p:cNvSpPr>
          <p:nvPr>
            <p:ph type="sldNum" sz="quarter" idx="10"/>
          </p:nvPr>
        </p:nvSpPr>
        <p:spPr/>
        <p:txBody>
          <a:bodyPr/>
          <a:lstStyle/>
          <a:p>
            <a:fld id="{8A780CCC-0884-406B-BE59-551ABC002DE7}" type="slidenum">
              <a:rPr lang="en-US" smtClean="0"/>
              <a:pPr/>
              <a:t>32</a:t>
            </a:fld>
            <a:endParaRPr lang="en-US"/>
          </a:p>
        </p:txBody>
      </p:sp>
    </p:spTree>
    <p:extLst>
      <p:ext uri="{BB962C8B-B14F-4D97-AF65-F5344CB8AC3E}">
        <p14:creationId xmlns:p14="http://schemas.microsoft.com/office/powerpoint/2010/main" val="16428552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Update: CTFPHC Mobile App Now Available</a:t>
            </a:r>
            <a:endParaRPr lang="en-US" sz="3600" dirty="0"/>
          </a:p>
        </p:txBody>
      </p:sp>
      <p:sp>
        <p:nvSpPr>
          <p:cNvPr id="8" name="Content Placeholder 7"/>
          <p:cNvSpPr>
            <a:spLocks noGrp="1"/>
          </p:cNvSpPr>
          <p:nvPr>
            <p:ph sz="quarter" idx="4"/>
          </p:nvPr>
        </p:nvSpPr>
        <p:spPr/>
        <p:txBody>
          <a:bodyPr/>
          <a:lstStyle/>
          <a:p>
            <a:r>
              <a:rPr lang="en-US" sz="2000" dirty="0" smtClean="0"/>
              <a:t>The </a:t>
            </a:r>
            <a:r>
              <a:rPr lang="en-US" sz="2000" dirty="0"/>
              <a:t>app contains guideline and recommendation summaries, knowledge translation tools, and links to additional </a:t>
            </a:r>
            <a:r>
              <a:rPr lang="en-US" sz="2000" dirty="0" smtClean="0"/>
              <a:t>resources.</a:t>
            </a:r>
          </a:p>
          <a:p>
            <a:pPr marL="0" indent="0">
              <a:buNone/>
            </a:pPr>
            <a:endParaRPr lang="en-US" sz="2000" dirty="0" smtClean="0"/>
          </a:p>
          <a:p>
            <a:r>
              <a:rPr lang="en-US" sz="2000" dirty="0" smtClean="0"/>
              <a:t>Key </a:t>
            </a:r>
            <a:r>
              <a:rPr lang="en-US" sz="2000" dirty="0"/>
              <a:t>features include the ability to bookmark sections for easy access, display content in either English or French, and change the font size of text</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33</a:t>
            </a:fld>
            <a:endParaRPr lang="en-US"/>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55576" y="1700808"/>
            <a:ext cx="3038814" cy="4558221"/>
          </a:xfrm>
        </p:spPr>
      </p:pic>
    </p:spTree>
    <p:extLst>
      <p:ext uri="{BB962C8B-B14F-4D97-AF65-F5344CB8AC3E}">
        <p14:creationId xmlns:p14="http://schemas.microsoft.com/office/powerpoint/2010/main" val="587106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Update: CTFPHC on Social Media</a:t>
            </a:r>
            <a:endParaRPr lang="en-US" sz="3600" dirty="0"/>
          </a:p>
        </p:txBody>
      </p:sp>
      <p:sp>
        <p:nvSpPr>
          <p:cNvPr id="8" name="Content Placeholder 7"/>
          <p:cNvSpPr>
            <a:spLocks noGrp="1"/>
          </p:cNvSpPr>
          <p:nvPr>
            <p:ph sz="half" idx="1"/>
          </p:nvPr>
        </p:nvSpPr>
        <p:spPr>
          <a:xfrm>
            <a:off x="683568" y="1988840"/>
            <a:ext cx="5832648" cy="4536504"/>
          </a:xfrm>
        </p:spPr>
        <p:txBody>
          <a:bodyPr/>
          <a:lstStyle/>
          <a:p>
            <a:r>
              <a:rPr lang="en-US" sz="2400" dirty="0" smtClean="0"/>
              <a:t>The CTFPHC is venturing into social media! </a:t>
            </a:r>
          </a:p>
          <a:p>
            <a:pPr marL="0" indent="0">
              <a:buNone/>
            </a:pPr>
            <a:endParaRPr lang="en-US" sz="1200" dirty="0"/>
          </a:p>
          <a:p>
            <a:r>
              <a:rPr lang="en-US" sz="2400" dirty="0" smtClean="0"/>
              <a:t>A Twitter policy and strategy is currently being developed </a:t>
            </a:r>
          </a:p>
          <a:p>
            <a:pPr marL="0" indent="0">
              <a:buNone/>
            </a:pPr>
            <a:endParaRPr lang="en-US" sz="1200" dirty="0"/>
          </a:p>
          <a:p>
            <a:r>
              <a:rPr lang="en-US" sz="2400" dirty="0" smtClean="0"/>
              <a:t>CTFPHC Twitter is expected to be released late 2015/early 2016</a:t>
            </a:r>
          </a:p>
          <a:p>
            <a:endParaRPr lang="en-US" sz="1200" dirty="0"/>
          </a:p>
          <a:p>
            <a:r>
              <a:rPr lang="en-US" sz="2400" dirty="0" smtClean="0"/>
              <a:t>Please check the CTFPHC website for updates: </a:t>
            </a:r>
            <a:r>
              <a:rPr lang="en-US" sz="2400" dirty="0" smtClean="0">
                <a:hlinkClick r:id="rId2"/>
              </a:rPr>
              <a:t>http</a:t>
            </a:r>
            <a:r>
              <a:rPr lang="en-US" sz="2400" dirty="0">
                <a:hlinkClick r:id="rId2"/>
              </a:rPr>
              <a:t>://canadiantaskforce.ca</a:t>
            </a:r>
            <a:r>
              <a:rPr lang="en-US" sz="2400" dirty="0" smtClean="0">
                <a:hlinkClick r:id="rId2"/>
              </a:rPr>
              <a:t>/</a:t>
            </a:r>
            <a:r>
              <a:rPr lang="en-US" sz="2400" dirty="0" smtClean="0"/>
              <a:t> </a:t>
            </a:r>
            <a:endParaRPr lang="en-US" sz="2400" dirty="0"/>
          </a:p>
          <a:p>
            <a:endParaRPr lang="en-US" sz="2400" dirty="0" smtClean="0"/>
          </a:p>
        </p:txBody>
      </p:sp>
      <p:sp>
        <p:nvSpPr>
          <p:cNvPr id="7" name="Slide Number Placeholder 6"/>
          <p:cNvSpPr>
            <a:spLocks noGrp="1"/>
          </p:cNvSpPr>
          <p:nvPr>
            <p:ph type="sldNum" sz="quarter" idx="10"/>
          </p:nvPr>
        </p:nvSpPr>
        <p:spPr/>
        <p:txBody>
          <a:bodyPr/>
          <a:lstStyle/>
          <a:p>
            <a:pPr>
              <a:defRPr/>
            </a:pPr>
            <a:fld id="{E7C4F3C9-1CDD-446A-9344-59E10C476BDC}" type="slidenum">
              <a:rPr lang="en-US" smtClean="0"/>
              <a:pPr>
                <a:defRPr/>
              </a:pPr>
              <a:t>34</a:t>
            </a:fld>
            <a:endParaRPr lang="en-US"/>
          </a:p>
        </p:txBody>
      </p:sp>
      <p:pic>
        <p:nvPicPr>
          <p:cNvPr id="1032" name="Picture 8" descr="https://g.twimg.com/Twitter_logo_blue.pn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2924944"/>
            <a:ext cx="2037142"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438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More Information</a:t>
            </a:r>
            <a:endParaRPr lang="en-US" sz="3600" dirty="0"/>
          </a:p>
        </p:txBody>
      </p:sp>
      <p:sp>
        <p:nvSpPr>
          <p:cNvPr id="3" name="Content Placeholder 2"/>
          <p:cNvSpPr>
            <a:spLocks noGrp="1"/>
          </p:cNvSpPr>
          <p:nvPr>
            <p:ph idx="1"/>
          </p:nvPr>
        </p:nvSpPr>
        <p:spPr/>
        <p:txBody>
          <a:bodyPr/>
          <a:lstStyle/>
          <a:p>
            <a:pPr marL="0" indent="0">
              <a:buNone/>
            </a:pPr>
            <a:r>
              <a:rPr lang="en-US" sz="2400" dirty="0" smtClean="0"/>
              <a:t>For more information on the details of this guideline please see:</a:t>
            </a:r>
          </a:p>
          <a:p>
            <a:pPr marL="0" indent="0">
              <a:buNone/>
            </a:pPr>
            <a:endParaRPr lang="en-US" sz="2400" dirty="0" smtClean="0"/>
          </a:p>
          <a:p>
            <a:pPr>
              <a:spcAft>
                <a:spcPts val="0"/>
              </a:spcAft>
            </a:pPr>
            <a:r>
              <a:rPr lang="en-CA" sz="2400" dirty="0">
                <a:ea typeface="Cambria"/>
                <a:cs typeface="Times New Roman"/>
              </a:rPr>
              <a:t>Canadian Task Force for Preventive Health Care website: </a:t>
            </a:r>
            <a:r>
              <a:rPr lang="en-CA" sz="2400" dirty="0">
                <a:ea typeface="Cambria"/>
                <a:cs typeface="Times New Roman"/>
                <a:hlinkClick r:id="rId2"/>
              </a:rPr>
              <a:t>http://canadiantaskforce.ca/?content=pcp</a:t>
            </a:r>
            <a:endParaRPr lang="en-CA" sz="2400" dirty="0">
              <a:ea typeface="Cambria"/>
              <a:cs typeface="Times New Roman"/>
            </a:endParaRPr>
          </a:p>
          <a:p>
            <a:pPr marL="0" indent="0" algn="just">
              <a:spcAft>
                <a:spcPts val="0"/>
              </a:spcAft>
              <a:buNone/>
            </a:pPr>
            <a:endParaRPr lang="en-CA" dirty="0">
              <a:ea typeface="Cambria"/>
              <a:cs typeface="Times New Roman"/>
            </a:endParaRPr>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solidFill>
                  <a:srgbClr val="FFFFFF"/>
                </a:solidFill>
              </a:rPr>
              <a:pPr>
                <a:defRPr/>
              </a:pPr>
              <a:t>35</a:t>
            </a:fld>
            <a:endParaRPr lang="en-US" dirty="0">
              <a:solidFill>
                <a:srgbClr val="FFFFFF"/>
              </a:solidFill>
            </a:endParaRPr>
          </a:p>
        </p:txBody>
      </p:sp>
    </p:spTree>
    <p:extLst>
      <p:ext uri="{BB962C8B-B14F-4D97-AF65-F5344CB8AC3E}">
        <p14:creationId xmlns:p14="http://schemas.microsoft.com/office/powerpoint/2010/main" val="3785600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sz="3600" dirty="0">
                <a:cs typeface="+mj-cs"/>
              </a:rPr>
              <a:t>Questions &amp; </a:t>
            </a:r>
            <a:r>
              <a:rPr lang="en-CA" sz="3600" dirty="0" smtClean="0">
                <a:cs typeface="+mj-cs"/>
              </a:rPr>
              <a:t>Answers</a:t>
            </a:r>
            <a:endParaRPr lang="en-CA" sz="3600" dirty="0" smtClean="0"/>
          </a:p>
        </p:txBody>
      </p:sp>
      <p:sp>
        <p:nvSpPr>
          <p:cNvPr id="3" name="Content Placeholder 2"/>
          <p:cNvSpPr>
            <a:spLocks noGrp="1"/>
          </p:cNvSpPr>
          <p:nvPr>
            <p:ph idx="1"/>
          </p:nvPr>
        </p:nvSpPr>
        <p:spPr>
          <a:xfrm>
            <a:off x="467544" y="2060848"/>
            <a:ext cx="7772400" cy="4114800"/>
          </a:xfrm>
        </p:spPr>
        <p:txBody>
          <a:bodyPr/>
          <a:lstStyle/>
          <a:p>
            <a:pPr algn="ctr">
              <a:buFontTx/>
              <a:buNone/>
              <a:defRPr/>
            </a:pPr>
            <a:endParaRPr lang="en-CA" sz="3600" b="1" dirty="0" smtClean="0">
              <a:solidFill>
                <a:srgbClr val="90214A"/>
              </a:solidFill>
              <a:ea typeface="+mj-ea"/>
              <a:cs typeface="+mj-cs"/>
            </a:endParaRPr>
          </a:p>
          <a:p>
            <a:pPr algn="ctr">
              <a:buFontTx/>
              <a:buNone/>
              <a:defRPr/>
            </a:pPr>
            <a:endParaRPr lang="en-CA" sz="3600" b="1" dirty="0">
              <a:solidFill>
                <a:srgbClr val="90214A"/>
              </a:solidFill>
              <a:ea typeface="+mj-ea"/>
              <a:cs typeface="+mj-cs"/>
            </a:endParaRPr>
          </a:p>
          <a:p>
            <a:pPr algn="ctr">
              <a:buFontTx/>
              <a:buNone/>
              <a:defRPr/>
            </a:pPr>
            <a:r>
              <a:rPr lang="en-CA" sz="5500" b="1" dirty="0" smtClean="0">
                <a:solidFill>
                  <a:srgbClr val="90214A"/>
                </a:solidFill>
                <a:ea typeface="+mj-ea"/>
                <a:cs typeface="+mj-cs"/>
              </a:rPr>
              <a:t>Thank you</a:t>
            </a:r>
          </a:p>
        </p:txBody>
      </p:sp>
      <p:sp>
        <p:nvSpPr>
          <p:cNvPr id="21508" name="Slide Number Placeholder 3"/>
          <p:cNvSpPr>
            <a:spLocks noGrp="1"/>
          </p:cNvSpPr>
          <p:nvPr>
            <p:ph type="sldNum" sz="quarter" idx="10"/>
          </p:nvPr>
        </p:nvSpPr>
        <p:spPr>
          <a:noFill/>
        </p:spPr>
        <p:txBody>
          <a:bodyPr/>
          <a:lstStyle/>
          <a:p>
            <a:fld id="{F6E2572D-80B5-4924-9A8F-355B503388BE}" type="slidenum">
              <a:rPr lang="en-US" smtClean="0">
                <a:latin typeface="Arial" charset="0"/>
              </a:rPr>
              <a:pPr/>
              <a:t>36</a:t>
            </a:fld>
            <a:endParaRPr lang="en-US" smtClean="0">
              <a:latin typeface="Arial" charset="0"/>
            </a:endParaRPr>
          </a:p>
        </p:txBody>
      </p:sp>
    </p:spTree>
    <p:extLst>
      <p:ext uri="{BB962C8B-B14F-4D97-AF65-F5344CB8AC3E}">
        <p14:creationId xmlns:p14="http://schemas.microsoft.com/office/powerpoint/2010/main" val="3409664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Use of slide deck</a:t>
            </a:r>
            <a:endParaRPr lang="en-CA" sz="3600" dirty="0"/>
          </a:p>
        </p:txBody>
      </p:sp>
      <p:sp>
        <p:nvSpPr>
          <p:cNvPr id="3" name="Content Placeholder 2"/>
          <p:cNvSpPr>
            <a:spLocks noGrp="1"/>
          </p:cNvSpPr>
          <p:nvPr>
            <p:ph idx="1"/>
          </p:nvPr>
        </p:nvSpPr>
        <p:spPr>
          <a:xfrm>
            <a:off x="395536" y="1988840"/>
            <a:ext cx="8136904" cy="3384376"/>
          </a:xfrm>
        </p:spPr>
        <p:txBody>
          <a:bodyPr/>
          <a:lstStyle/>
          <a:p>
            <a:r>
              <a:rPr lang="en-US" dirty="0"/>
              <a:t>These slides are made </a:t>
            </a:r>
            <a:r>
              <a:rPr lang="en-US" dirty="0" smtClean="0"/>
              <a:t>available publicly as an educational </a:t>
            </a:r>
            <a:r>
              <a:rPr lang="en-US" dirty="0"/>
              <a:t>support to assist with the dissemination, uptake and implementation of the guidelines into primary care practice. </a:t>
            </a:r>
            <a:endParaRPr lang="en-US" dirty="0" smtClean="0"/>
          </a:p>
          <a:p>
            <a:endParaRPr lang="en-US" sz="1000" dirty="0"/>
          </a:p>
          <a:p>
            <a:r>
              <a:rPr lang="en-US" dirty="0"/>
              <a:t>Some or all of the </a:t>
            </a:r>
            <a:r>
              <a:rPr lang="en-US" dirty="0" smtClean="0"/>
              <a:t>slides in this slide deck </a:t>
            </a:r>
            <a:r>
              <a:rPr lang="en-US" dirty="0"/>
              <a:t>may be used </a:t>
            </a:r>
            <a:r>
              <a:rPr lang="en-US" dirty="0" smtClean="0"/>
              <a:t>in </a:t>
            </a:r>
            <a:r>
              <a:rPr lang="en-US" dirty="0"/>
              <a:t>educational  contexts.   </a:t>
            </a:r>
          </a:p>
          <a:p>
            <a:pPr marL="0" indent="0">
              <a:buNone/>
            </a:pPr>
            <a:endParaRPr lang="en-US" sz="1000" dirty="0"/>
          </a:p>
          <a:p>
            <a:r>
              <a:rPr lang="en-US" dirty="0" smtClean="0"/>
              <a:t>The Screening for Cognitive Impairment Guideline was </a:t>
            </a:r>
            <a:r>
              <a:rPr lang="en-US" dirty="0"/>
              <a:t>published </a:t>
            </a:r>
            <a:r>
              <a:rPr lang="en-US"/>
              <a:t>online </a:t>
            </a:r>
            <a:r>
              <a:rPr lang="en-US" smtClean="0"/>
              <a:t>November </a:t>
            </a:r>
            <a:r>
              <a:rPr lang="en-US" dirty="0" smtClean="0"/>
              <a:t>2015.</a:t>
            </a:r>
            <a:endParaRPr lang="en-US" dirty="0"/>
          </a:p>
          <a:p>
            <a:pPr marL="457200" lvl="1" indent="0" algn="just">
              <a:buNone/>
            </a:pPr>
            <a:endParaRPr lang="en-CA" sz="2000" dirty="0" smtClean="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4</a:t>
            </a:fld>
            <a:endParaRPr lang="en-US" dirty="0"/>
          </a:p>
        </p:txBody>
      </p:sp>
    </p:spTree>
    <p:extLst>
      <p:ext uri="{BB962C8B-B14F-4D97-AF65-F5344CB8AC3E}">
        <p14:creationId xmlns:p14="http://schemas.microsoft.com/office/powerpoint/2010/main" val="3250923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Cognitive Impairment Working Group</a:t>
            </a:r>
            <a:endParaRPr lang="en-CA" sz="3600" dirty="0"/>
          </a:p>
        </p:txBody>
      </p:sp>
      <p:sp>
        <p:nvSpPr>
          <p:cNvPr id="3" name="Content Placeholder 2"/>
          <p:cNvSpPr>
            <a:spLocks noGrp="1"/>
          </p:cNvSpPr>
          <p:nvPr>
            <p:ph idx="1"/>
          </p:nvPr>
        </p:nvSpPr>
        <p:spPr>
          <a:xfrm>
            <a:off x="323528" y="1556792"/>
            <a:ext cx="7776864" cy="4536504"/>
          </a:xfrm>
        </p:spPr>
        <p:txBody>
          <a:bodyPr numCol="2"/>
          <a:lstStyle/>
          <a:p>
            <a:pPr marL="0" indent="0">
              <a:buNone/>
            </a:pPr>
            <a:r>
              <a:rPr lang="en-CA" b="1" dirty="0" smtClean="0"/>
              <a:t>CTFPHC Members:</a:t>
            </a:r>
          </a:p>
          <a:p>
            <a:r>
              <a:rPr lang="en-CA" dirty="0" smtClean="0"/>
              <a:t>Kevin </a:t>
            </a:r>
            <a:r>
              <a:rPr lang="en-CA" dirty="0" err="1" smtClean="0"/>
              <a:t>Pottie</a:t>
            </a:r>
            <a:r>
              <a:rPr lang="en-CA" dirty="0" smtClean="0"/>
              <a:t> (Chair)</a:t>
            </a:r>
          </a:p>
          <a:p>
            <a:r>
              <a:rPr lang="en-CA" dirty="0" smtClean="0"/>
              <a:t>Richard </a:t>
            </a:r>
            <a:r>
              <a:rPr lang="en-CA" dirty="0" err="1" smtClean="0"/>
              <a:t>Birtwhistle</a:t>
            </a:r>
            <a:endParaRPr lang="en-CA" dirty="0" smtClean="0"/>
          </a:p>
          <a:p>
            <a:r>
              <a:rPr lang="en-CA" dirty="0" smtClean="0"/>
              <a:t>Marcello </a:t>
            </a:r>
            <a:r>
              <a:rPr lang="en-CA" dirty="0" err="1" smtClean="0"/>
              <a:t>Tonelli</a:t>
            </a:r>
            <a:endParaRPr lang="en-CA" dirty="0" smtClean="0"/>
          </a:p>
          <a:p>
            <a:r>
              <a:rPr lang="en-CA" dirty="0" smtClean="0"/>
              <a:t>Maria Bacchus</a:t>
            </a:r>
          </a:p>
          <a:p>
            <a:r>
              <a:rPr lang="en-CA" dirty="0" smtClean="0"/>
              <a:t>Neil Bell</a:t>
            </a:r>
          </a:p>
          <a:p>
            <a:r>
              <a:rPr lang="en-CA" dirty="0" err="1" smtClean="0"/>
              <a:t>Ainsley</a:t>
            </a:r>
            <a:r>
              <a:rPr lang="en-CA" dirty="0" smtClean="0"/>
              <a:t> Moore*</a:t>
            </a:r>
            <a:endParaRPr lang="en-CA" dirty="0"/>
          </a:p>
          <a:p>
            <a:pPr marL="0" indent="0">
              <a:buFontTx/>
              <a:buNone/>
            </a:pPr>
            <a:endParaRPr lang="en-CA" b="1" dirty="0" smtClean="0"/>
          </a:p>
          <a:p>
            <a:pPr marL="0" indent="0">
              <a:buFontTx/>
              <a:buNone/>
            </a:pPr>
            <a:r>
              <a:rPr lang="en-CA" b="1" dirty="0" smtClean="0"/>
              <a:t>Public </a:t>
            </a:r>
            <a:r>
              <a:rPr lang="en-CA" b="1" dirty="0"/>
              <a:t>Health Agency:</a:t>
            </a:r>
          </a:p>
          <a:p>
            <a:r>
              <a:rPr lang="en-CA" dirty="0" smtClean="0"/>
              <a:t>Alejandra Jaramillo*</a:t>
            </a:r>
          </a:p>
          <a:p>
            <a:pPr marL="0" indent="0">
              <a:buNone/>
            </a:pPr>
            <a:endParaRPr lang="en-CA" dirty="0" smtClean="0"/>
          </a:p>
          <a:p>
            <a:pPr marL="0" indent="0">
              <a:buNone/>
            </a:pPr>
            <a:endParaRPr lang="en-US" dirty="0"/>
          </a:p>
          <a:p>
            <a:pPr marL="0" indent="0">
              <a:buNone/>
            </a:pPr>
            <a:r>
              <a:rPr lang="en-CA" b="1" dirty="0" smtClean="0"/>
              <a:t>Evidence </a:t>
            </a:r>
            <a:r>
              <a:rPr lang="en-CA" b="1" dirty="0"/>
              <a:t>Review and </a:t>
            </a:r>
          </a:p>
          <a:p>
            <a:pPr marL="0" indent="0">
              <a:buNone/>
            </a:pPr>
            <a:r>
              <a:rPr lang="en-CA" b="1" dirty="0"/>
              <a:t>Synthesis Centre:</a:t>
            </a:r>
          </a:p>
          <a:p>
            <a:r>
              <a:rPr lang="en-CA" dirty="0" smtClean="0"/>
              <a:t>Donna </a:t>
            </a:r>
            <a:r>
              <a:rPr lang="en-CA" dirty="0"/>
              <a:t>Fitzpatrick-Lewis*</a:t>
            </a:r>
          </a:p>
          <a:p>
            <a:r>
              <a:rPr lang="en-CA" dirty="0" smtClean="0"/>
              <a:t>Rachel Warren*</a:t>
            </a:r>
            <a:endParaRPr lang="en-CA" dirty="0"/>
          </a:p>
          <a:p>
            <a:endParaRPr lang="en-CA" dirty="0" smtClean="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5</a:t>
            </a:fld>
            <a:endParaRPr lang="en-US" dirty="0"/>
          </a:p>
        </p:txBody>
      </p:sp>
      <p:sp>
        <p:nvSpPr>
          <p:cNvPr id="7" name="TextBox 6"/>
          <p:cNvSpPr txBox="1"/>
          <p:nvPr/>
        </p:nvSpPr>
        <p:spPr>
          <a:xfrm>
            <a:off x="4139952" y="3717032"/>
            <a:ext cx="3240360" cy="338554"/>
          </a:xfrm>
          <a:prstGeom prst="rect">
            <a:avLst/>
          </a:prstGeom>
          <a:noFill/>
        </p:spPr>
        <p:txBody>
          <a:bodyPr wrap="square" rtlCol="0">
            <a:spAutoFit/>
          </a:bodyPr>
          <a:lstStyle/>
          <a:p>
            <a:r>
              <a:rPr lang="en-CA" sz="1600" dirty="0" smtClean="0"/>
              <a:t>*</a:t>
            </a:r>
            <a:r>
              <a:rPr lang="en-CA" sz="1600" i="1" dirty="0" smtClean="0"/>
              <a:t>non-voting member</a:t>
            </a:r>
            <a:endParaRPr lang="en-CA" sz="1600" i="1" dirty="0"/>
          </a:p>
        </p:txBody>
      </p:sp>
    </p:spTree>
    <p:extLst>
      <p:ext uri="{BB962C8B-B14F-4D97-AF65-F5344CB8AC3E}">
        <p14:creationId xmlns:p14="http://schemas.microsoft.com/office/powerpoint/2010/main" val="3312234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8640"/>
            <a:ext cx="8915400" cy="1219200"/>
          </a:xfrm>
        </p:spPr>
        <p:txBody>
          <a:bodyPr/>
          <a:lstStyle/>
          <a:p>
            <a:r>
              <a:rPr lang="en-US" sz="3600" dirty="0" smtClean="0"/>
              <a:t>Overview of Presentation</a:t>
            </a:r>
            <a:endParaRPr lang="en-US" sz="3600" dirty="0"/>
          </a:p>
        </p:txBody>
      </p:sp>
      <p:sp>
        <p:nvSpPr>
          <p:cNvPr id="3" name="Content Placeholder 2"/>
          <p:cNvSpPr>
            <a:spLocks noGrp="1"/>
          </p:cNvSpPr>
          <p:nvPr>
            <p:ph idx="1"/>
          </p:nvPr>
        </p:nvSpPr>
        <p:spPr/>
        <p:txBody>
          <a:bodyPr/>
          <a:lstStyle/>
          <a:p>
            <a:r>
              <a:rPr lang="en-US" sz="2400" dirty="0" smtClean="0"/>
              <a:t>Background on Cognitive Impairment</a:t>
            </a:r>
          </a:p>
          <a:p>
            <a:pPr marL="0" indent="0">
              <a:buNone/>
            </a:pPr>
            <a:endParaRPr lang="en-US" sz="1000" dirty="0" smtClean="0"/>
          </a:p>
          <a:p>
            <a:r>
              <a:rPr lang="en-US" sz="2400" dirty="0" smtClean="0"/>
              <a:t>Methods of the CTFPHC</a:t>
            </a:r>
          </a:p>
          <a:p>
            <a:pPr marL="0" indent="0">
              <a:buNone/>
            </a:pPr>
            <a:endParaRPr lang="en-US" sz="1000" dirty="0" smtClean="0"/>
          </a:p>
          <a:p>
            <a:r>
              <a:rPr lang="en-US" sz="2400" dirty="0" smtClean="0"/>
              <a:t>Recommendations and Key Findings</a:t>
            </a:r>
          </a:p>
          <a:p>
            <a:pPr marL="0" indent="0">
              <a:buNone/>
            </a:pPr>
            <a:endParaRPr lang="en-US" sz="1000" dirty="0" smtClean="0"/>
          </a:p>
          <a:p>
            <a:r>
              <a:rPr lang="en-US" sz="2400" dirty="0" smtClean="0"/>
              <a:t>Implementation of Recommendations</a:t>
            </a:r>
          </a:p>
          <a:p>
            <a:pPr marL="0" indent="0">
              <a:buNone/>
            </a:pPr>
            <a:endParaRPr lang="en-US" sz="1000" dirty="0" smtClean="0"/>
          </a:p>
          <a:p>
            <a:r>
              <a:rPr lang="en-US" sz="2400" dirty="0" smtClean="0"/>
              <a:t>Conclusions </a:t>
            </a:r>
          </a:p>
          <a:p>
            <a:pPr marL="0" indent="0">
              <a:buNone/>
            </a:pPr>
            <a:endParaRPr lang="en-US" sz="1000" dirty="0" smtClean="0"/>
          </a:p>
          <a:p>
            <a:r>
              <a:rPr lang="en-US" sz="2400" dirty="0" smtClean="0"/>
              <a:t>Questions and Answers</a:t>
            </a:r>
            <a:endParaRPr lang="en-US" sz="2400"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6</a:t>
            </a:fld>
            <a:endParaRPr lang="en-US"/>
          </a:p>
        </p:txBody>
      </p:sp>
    </p:spTree>
    <p:extLst>
      <p:ext uri="{BB962C8B-B14F-4D97-AF65-F5344CB8AC3E}">
        <p14:creationId xmlns:p14="http://schemas.microsoft.com/office/powerpoint/2010/main" val="998490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1258888" y="3213100"/>
            <a:ext cx="6769100" cy="1362075"/>
          </a:xfrm>
        </p:spPr>
        <p:txBody>
          <a:bodyPr/>
          <a:lstStyle/>
          <a:p>
            <a:r>
              <a:rPr lang="fr-CA" cap="none" dirty="0" smtClean="0"/>
              <a:t>BACKGROUND</a:t>
            </a:r>
            <a:endParaRPr lang="en-US" cap="none" dirty="0" smtClean="0"/>
          </a:p>
        </p:txBody>
      </p:sp>
      <p:sp>
        <p:nvSpPr>
          <p:cNvPr id="5123" name="Text Placeholder 5"/>
          <p:cNvSpPr>
            <a:spLocks noGrp="1"/>
          </p:cNvSpPr>
          <p:nvPr>
            <p:ph type="body" idx="1"/>
          </p:nvPr>
        </p:nvSpPr>
        <p:spPr>
          <a:xfrm>
            <a:off x="1258888" y="1628775"/>
            <a:ext cx="7129462" cy="1500188"/>
          </a:xfrm>
        </p:spPr>
        <p:txBody>
          <a:bodyPr/>
          <a:lstStyle/>
          <a:p>
            <a:r>
              <a:rPr lang="en-CA" sz="2400" b="1" dirty="0" smtClean="0"/>
              <a:t>Screening for Cognitive Impairment</a:t>
            </a:r>
            <a:endParaRPr lang="en-US" sz="2400" b="1" dirty="0" smtClean="0"/>
          </a:p>
        </p:txBody>
      </p:sp>
      <p:sp>
        <p:nvSpPr>
          <p:cNvPr id="5124" name="Slide Number Placeholder 3"/>
          <p:cNvSpPr>
            <a:spLocks noGrp="1"/>
          </p:cNvSpPr>
          <p:nvPr>
            <p:ph type="sldNum" sz="quarter" idx="10"/>
          </p:nvPr>
        </p:nvSpPr>
        <p:spPr>
          <a:noFill/>
        </p:spPr>
        <p:txBody>
          <a:bodyPr/>
          <a:lstStyle/>
          <a:p>
            <a:fld id="{A5D30EE3-C5FB-43EF-9F82-DDB3AC1E898F}" type="slidenum">
              <a:rPr lang="en-US" smtClean="0">
                <a:latin typeface="Arial" charset="0"/>
              </a:rPr>
              <a:pPr/>
              <a:t>7</a:t>
            </a:fld>
            <a:endParaRPr lang="en-US" smtClean="0">
              <a:latin typeface="Arial" charset="0"/>
            </a:endParaRPr>
          </a:p>
        </p:txBody>
      </p:sp>
    </p:spTree>
    <p:extLst>
      <p:ext uri="{BB962C8B-B14F-4D97-AF65-F5344CB8AC3E}">
        <p14:creationId xmlns:p14="http://schemas.microsoft.com/office/powerpoint/2010/main" val="469164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Background</a:t>
            </a:r>
            <a:endParaRPr lang="en-CA" sz="3600" dirty="0"/>
          </a:p>
        </p:txBody>
      </p:sp>
      <p:sp>
        <p:nvSpPr>
          <p:cNvPr id="3" name="Content Placeholder 2"/>
          <p:cNvSpPr>
            <a:spLocks noGrp="1"/>
          </p:cNvSpPr>
          <p:nvPr>
            <p:ph idx="1"/>
          </p:nvPr>
        </p:nvSpPr>
        <p:spPr>
          <a:xfrm>
            <a:off x="323528" y="1844824"/>
            <a:ext cx="8280920" cy="4536504"/>
          </a:xfrm>
        </p:spPr>
        <p:txBody>
          <a:bodyPr/>
          <a:lstStyle/>
          <a:p>
            <a:r>
              <a:rPr lang="en-CA" dirty="0"/>
              <a:t>Cognitive impairment occurs on a continuum that includes aging related cognitive decline, mild cognitive impairment (MCI), and </a:t>
            </a:r>
            <a:r>
              <a:rPr lang="en-CA" dirty="0" smtClean="0"/>
              <a:t>dementia</a:t>
            </a:r>
          </a:p>
          <a:p>
            <a:pPr marL="0" indent="0">
              <a:buNone/>
            </a:pPr>
            <a:endParaRPr lang="en-CA" sz="1000" dirty="0" smtClean="0"/>
          </a:p>
          <a:p>
            <a:r>
              <a:rPr lang="en-CA" dirty="0" smtClean="0"/>
              <a:t>Studies </a:t>
            </a:r>
            <a:r>
              <a:rPr lang="en-CA" dirty="0"/>
              <a:t>from the United States have reported prevalence </a:t>
            </a:r>
            <a:r>
              <a:rPr lang="en-CA" dirty="0" smtClean="0"/>
              <a:t>of MCI </a:t>
            </a:r>
            <a:r>
              <a:rPr lang="en-CA" dirty="0"/>
              <a:t>ranging from 9.9% to 35.2% for adults aged 70 or </a:t>
            </a:r>
            <a:r>
              <a:rPr lang="en-CA" dirty="0" smtClean="0"/>
              <a:t>older</a:t>
            </a:r>
          </a:p>
          <a:p>
            <a:endParaRPr lang="en-CA" sz="1000" dirty="0" smtClean="0"/>
          </a:p>
          <a:p>
            <a:r>
              <a:rPr lang="en-CA" dirty="0" smtClean="0"/>
              <a:t>The </a:t>
            </a:r>
            <a:r>
              <a:rPr lang="en-CA" dirty="0"/>
              <a:t>incidence of dementia in Canadian adults aged 65 to 79 years is 43 per 1000 persons and rises with age (to 212 per 1000 in Canadians aged 85 and older</a:t>
            </a:r>
            <a:r>
              <a:rPr lang="en-CA" dirty="0" smtClean="0"/>
              <a:t>)</a:t>
            </a:r>
          </a:p>
          <a:p>
            <a:endParaRPr lang="en-CA" sz="1000" dirty="0" smtClean="0"/>
          </a:p>
          <a:p>
            <a:r>
              <a:rPr lang="en-CA" dirty="0" smtClean="0"/>
              <a:t>Available treatments for cognitive impairment include medications (e.g., cholinesterase inhibitors), dietary </a:t>
            </a:r>
            <a:r>
              <a:rPr lang="en-CA" dirty="0"/>
              <a:t>supplements/vitamins and non-pharmacological </a:t>
            </a:r>
            <a:r>
              <a:rPr lang="en-CA" dirty="0" smtClean="0"/>
              <a:t>interventions</a:t>
            </a:r>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8</a:t>
            </a:fld>
            <a:endParaRPr lang="en-US" dirty="0"/>
          </a:p>
        </p:txBody>
      </p:sp>
    </p:spTree>
    <p:extLst>
      <p:ext uri="{BB962C8B-B14F-4D97-AF65-F5344CB8AC3E}">
        <p14:creationId xmlns:p14="http://schemas.microsoft.com/office/powerpoint/2010/main" val="4158838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Screening Tools for Cognitive Impairment </a:t>
            </a:r>
            <a:endParaRPr lang="en-US" sz="3600" dirty="0"/>
          </a:p>
        </p:txBody>
      </p:sp>
      <p:sp>
        <p:nvSpPr>
          <p:cNvPr id="3" name="Content Placeholder 2"/>
          <p:cNvSpPr>
            <a:spLocks noGrp="1"/>
          </p:cNvSpPr>
          <p:nvPr>
            <p:ph idx="1"/>
          </p:nvPr>
        </p:nvSpPr>
        <p:spPr>
          <a:xfrm>
            <a:off x="683568" y="1700808"/>
            <a:ext cx="7772400" cy="4616152"/>
          </a:xfrm>
        </p:spPr>
        <p:txBody>
          <a:bodyPr/>
          <a:lstStyle/>
          <a:p>
            <a:r>
              <a:rPr lang="en-US" dirty="0" smtClean="0"/>
              <a:t>Mini Mental State Examination (MMSE)</a:t>
            </a:r>
          </a:p>
          <a:p>
            <a:pPr lvl="1"/>
            <a:r>
              <a:rPr lang="en-US" dirty="0" smtClean="0"/>
              <a:t>A 30-point questionnaire available with a fee ($68.00 US for 50 test forms)</a:t>
            </a:r>
          </a:p>
          <a:p>
            <a:pPr lvl="1"/>
            <a:r>
              <a:rPr lang="en-CA" dirty="0" smtClean="0"/>
              <a:t>Scored out of 30, cut-point varies based on age and education level:</a:t>
            </a:r>
          </a:p>
          <a:p>
            <a:pPr lvl="2"/>
            <a:r>
              <a:rPr lang="en-CA" dirty="0" smtClean="0"/>
              <a:t>Cognitive impairment = below </a:t>
            </a:r>
            <a:r>
              <a:rPr lang="en-CA" dirty="0"/>
              <a:t>23 </a:t>
            </a:r>
            <a:endParaRPr lang="en-CA" dirty="0" smtClean="0"/>
          </a:p>
          <a:p>
            <a:pPr marL="914400" lvl="2" indent="0">
              <a:buNone/>
            </a:pPr>
            <a:endParaRPr lang="en-US" sz="500" dirty="0" smtClean="0"/>
          </a:p>
          <a:p>
            <a:r>
              <a:rPr lang="en-US" dirty="0" smtClean="0"/>
              <a:t>Montreal Cognitive Assessment (</a:t>
            </a:r>
            <a:r>
              <a:rPr lang="en-US" dirty="0" err="1" smtClean="0"/>
              <a:t>MoCA</a:t>
            </a:r>
            <a:r>
              <a:rPr lang="en-US" dirty="0" smtClean="0"/>
              <a:t>)</a:t>
            </a:r>
          </a:p>
          <a:p>
            <a:pPr lvl="1"/>
            <a:r>
              <a:rPr lang="en-US" dirty="0" smtClean="0"/>
              <a:t>A free, quick test that assesses different cognitive domains</a:t>
            </a:r>
          </a:p>
          <a:p>
            <a:pPr lvl="1"/>
            <a:r>
              <a:rPr lang="en-CA" dirty="0" smtClean="0"/>
              <a:t>Scored </a:t>
            </a:r>
            <a:r>
              <a:rPr lang="en-CA" dirty="0"/>
              <a:t>out of 30 and provides interpretive guidance as follows: </a:t>
            </a:r>
            <a:endParaRPr lang="en-CA" dirty="0" smtClean="0"/>
          </a:p>
          <a:p>
            <a:pPr lvl="2"/>
            <a:r>
              <a:rPr lang="en-CA" dirty="0" smtClean="0"/>
              <a:t>Mild </a:t>
            </a:r>
            <a:r>
              <a:rPr lang="en-CA" dirty="0"/>
              <a:t>cognitive impairment </a:t>
            </a:r>
            <a:r>
              <a:rPr lang="en-CA" dirty="0" smtClean="0"/>
              <a:t>= between 18-26</a:t>
            </a:r>
          </a:p>
          <a:p>
            <a:pPr lvl="2"/>
            <a:r>
              <a:rPr lang="en-CA" dirty="0" smtClean="0"/>
              <a:t>Moderate </a:t>
            </a:r>
            <a:r>
              <a:rPr lang="en-CA" dirty="0"/>
              <a:t>cognitive impairment </a:t>
            </a:r>
            <a:r>
              <a:rPr lang="en-CA" dirty="0" smtClean="0"/>
              <a:t>= between 10-17</a:t>
            </a:r>
          </a:p>
          <a:p>
            <a:pPr lvl="2"/>
            <a:r>
              <a:rPr lang="en-CA" dirty="0" smtClean="0"/>
              <a:t>Severe </a:t>
            </a:r>
            <a:r>
              <a:rPr lang="en-CA" dirty="0"/>
              <a:t>impairment </a:t>
            </a:r>
            <a:r>
              <a:rPr lang="en-CA" dirty="0" smtClean="0"/>
              <a:t>= less </a:t>
            </a:r>
            <a:r>
              <a:rPr lang="en-CA" dirty="0"/>
              <a:t>than </a:t>
            </a:r>
            <a:r>
              <a:rPr lang="en-CA" dirty="0" smtClean="0"/>
              <a:t>10</a:t>
            </a:r>
            <a:endParaRPr lang="en-US" dirty="0" smtClean="0"/>
          </a:p>
          <a:p>
            <a:pPr marL="914400" lvl="2" indent="0">
              <a:buNone/>
            </a:pPr>
            <a:endParaRPr lang="en-US" sz="500" dirty="0" smtClean="0"/>
          </a:p>
          <a:p>
            <a:r>
              <a:rPr lang="en-US" dirty="0" smtClean="0"/>
              <a:t>Alzheimer’s Disease Assessment Scale cognition subscale (ADAS-Cog)</a:t>
            </a:r>
          </a:p>
          <a:p>
            <a:pPr lvl="1"/>
            <a:r>
              <a:rPr lang="en-CA" dirty="0" smtClean="0">
                <a:solidFill>
                  <a:srgbClr val="000000"/>
                </a:solidFill>
                <a:ea typeface="Calibri"/>
                <a:cs typeface="Helv"/>
              </a:rPr>
              <a:t>Often </a:t>
            </a:r>
            <a:r>
              <a:rPr lang="en-CA" dirty="0">
                <a:solidFill>
                  <a:srgbClr val="000000"/>
                </a:solidFill>
                <a:ea typeface="Calibri"/>
                <a:cs typeface="Helv"/>
              </a:rPr>
              <a:t>used in clinical </a:t>
            </a:r>
            <a:r>
              <a:rPr lang="en-CA" dirty="0" smtClean="0">
                <a:solidFill>
                  <a:srgbClr val="000000"/>
                </a:solidFill>
                <a:ea typeface="Calibri"/>
                <a:cs typeface="Helv"/>
              </a:rPr>
              <a:t>trials, consists of 11 tasks measuring disturbances </a:t>
            </a:r>
            <a:r>
              <a:rPr lang="en-CA" dirty="0"/>
              <a:t>of memory, language, </a:t>
            </a:r>
            <a:r>
              <a:rPr lang="en-CA" dirty="0" smtClean="0"/>
              <a:t>praxis, </a:t>
            </a:r>
            <a:r>
              <a:rPr lang="en-CA" dirty="0"/>
              <a:t>attention and other cognitive </a:t>
            </a:r>
            <a:r>
              <a:rPr lang="en-CA" dirty="0" smtClean="0"/>
              <a:t>abilities</a:t>
            </a:r>
          </a:p>
          <a:p>
            <a:pPr lvl="1"/>
            <a:r>
              <a:rPr lang="en-CA" dirty="0" smtClean="0">
                <a:solidFill>
                  <a:srgbClr val="000000"/>
                </a:solidFill>
                <a:ea typeface="Calibri"/>
                <a:cs typeface="Helv"/>
              </a:rPr>
              <a:t>Takes up to 45 minutes to conduct</a:t>
            </a:r>
          </a:p>
          <a:p>
            <a:pPr lvl="1"/>
            <a:endParaRPr lang="en-US" dirty="0"/>
          </a:p>
        </p:txBody>
      </p:sp>
      <p:sp>
        <p:nvSpPr>
          <p:cNvPr id="4" name="Slide Number Placeholder 3"/>
          <p:cNvSpPr>
            <a:spLocks noGrp="1"/>
          </p:cNvSpPr>
          <p:nvPr>
            <p:ph type="sldNum" sz="quarter" idx="10"/>
          </p:nvPr>
        </p:nvSpPr>
        <p:spPr/>
        <p:txBody>
          <a:bodyPr/>
          <a:lstStyle/>
          <a:p>
            <a:pPr>
              <a:defRPr/>
            </a:pPr>
            <a:fld id="{8A780CCC-0884-406B-BE59-551ABC002DE7}" type="slidenum">
              <a:rPr lang="en-US" smtClean="0"/>
              <a:pPr>
                <a:defRPr/>
              </a:pPr>
              <a:t>9</a:t>
            </a:fld>
            <a:endParaRPr lang="en-US"/>
          </a:p>
        </p:txBody>
      </p:sp>
    </p:spTree>
    <p:extLst>
      <p:ext uri="{BB962C8B-B14F-4D97-AF65-F5344CB8AC3E}">
        <p14:creationId xmlns:p14="http://schemas.microsoft.com/office/powerpoint/2010/main" val="427474854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26620</TotalTime>
  <Words>2230</Words>
  <Application>Microsoft Office PowerPoint</Application>
  <PresentationFormat>On-screen Show (4:3)</PresentationFormat>
  <Paragraphs>449</Paragraphs>
  <Slides>36</Slides>
  <Notes>21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Blank Presentation</vt:lpstr>
      <vt:lpstr>2_Blank Presentation</vt:lpstr>
      <vt:lpstr>    Recommendations on Screening for Cognitive Impairment in Older Adults 2015   Canadian Task Force on Preventive Health Care (CTFPHC)        </vt:lpstr>
      <vt:lpstr>WebEx – How can I participate today?</vt:lpstr>
      <vt:lpstr>WebEx – How can I participate today?</vt:lpstr>
      <vt:lpstr>Use of slide deck</vt:lpstr>
      <vt:lpstr>Cognitive Impairment Working Group</vt:lpstr>
      <vt:lpstr>Overview of Presentation</vt:lpstr>
      <vt:lpstr>BACKGROUND</vt:lpstr>
      <vt:lpstr>Background</vt:lpstr>
      <vt:lpstr>Screening Tools for Cognitive Impairment </vt:lpstr>
      <vt:lpstr>Cognitive Impairment 2015 Guidelines</vt:lpstr>
      <vt:lpstr>METHODS</vt:lpstr>
      <vt:lpstr>Methods of the CTFPHC</vt:lpstr>
      <vt:lpstr>Methods of the CTFPHC</vt:lpstr>
      <vt:lpstr>CTFPHC Review Process</vt:lpstr>
      <vt:lpstr>Research Questions </vt:lpstr>
      <vt:lpstr>Analytical Framework: Screening</vt:lpstr>
      <vt:lpstr>Eligible Study Types</vt:lpstr>
      <vt:lpstr> How is Evidence Graded?  </vt:lpstr>
      <vt:lpstr>How is the Strength of Recommendations Determined?</vt:lpstr>
      <vt:lpstr>Interpretation of Recommendations</vt:lpstr>
      <vt:lpstr>RECOMMENDATIONS &amp; KEY FINDINGS</vt:lpstr>
      <vt:lpstr>Screening For Cognitive Impairment</vt:lpstr>
      <vt:lpstr>Efficacy of Screening Tools</vt:lpstr>
      <vt:lpstr>Benefits of Treatment for MCI on Cognition: Effect measured with ADAS-Cog</vt:lpstr>
      <vt:lpstr>Benefits of Treatment for MCI on Cognition: Effect measured with MMSE</vt:lpstr>
      <vt:lpstr>Harms and Benefits for Screening and Treatment</vt:lpstr>
      <vt:lpstr>Comparison of Screening for Cognitive Impairment Recommendations </vt:lpstr>
      <vt:lpstr>IMPLEMENTATION OF RECOMMENDATIONS</vt:lpstr>
      <vt:lpstr>Values and Preferences </vt:lpstr>
      <vt:lpstr>Knowledge Translation Tools</vt:lpstr>
      <vt:lpstr>CONCLUSIONS </vt:lpstr>
      <vt:lpstr>Conclusions</vt:lpstr>
      <vt:lpstr>Update: CTFPHC Mobile App Now Available</vt:lpstr>
      <vt:lpstr>Update: CTFPHC on Social Media</vt:lpstr>
      <vt:lpstr>More Information</vt:lpstr>
      <vt:lpstr>Questions &amp; Answers</vt:lpstr>
    </vt:vector>
  </TitlesOfParts>
  <Company>DEMO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dc:creator>
  <cp:lastModifiedBy>Kaylyn Kretschmer</cp:lastModifiedBy>
  <cp:revision>1534</cp:revision>
  <dcterms:created xsi:type="dcterms:W3CDTF">2013-03-14T16:26:39Z</dcterms:created>
  <dcterms:modified xsi:type="dcterms:W3CDTF">2015-12-08T20:51:15Z</dcterms:modified>
</cp:coreProperties>
</file>