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52" r:id="rId2"/>
  </p:sldMasterIdLst>
  <p:notesMasterIdLst>
    <p:notesMasterId r:id="rId50"/>
  </p:notesMasterIdLst>
  <p:handoutMasterIdLst>
    <p:handoutMasterId r:id="rId51"/>
  </p:handoutMasterIdLst>
  <p:sldIdLst>
    <p:sldId id="256" r:id="rId3"/>
    <p:sldId id="558" r:id="rId4"/>
    <p:sldId id="665" r:id="rId5"/>
    <p:sldId id="664" r:id="rId6"/>
    <p:sldId id="595" r:id="rId7"/>
    <p:sldId id="649" r:id="rId8"/>
    <p:sldId id="594" r:id="rId9"/>
    <p:sldId id="526" r:id="rId10"/>
    <p:sldId id="639" r:id="rId11"/>
    <p:sldId id="654" r:id="rId12"/>
    <p:sldId id="336" r:id="rId13"/>
    <p:sldId id="285" r:id="rId14"/>
    <p:sldId id="527" r:id="rId15"/>
    <p:sldId id="645" r:id="rId16"/>
    <p:sldId id="673" r:id="rId17"/>
    <p:sldId id="674" r:id="rId18"/>
    <p:sldId id="675" r:id="rId19"/>
    <p:sldId id="677" r:id="rId20"/>
    <p:sldId id="678" r:id="rId21"/>
    <p:sldId id="680" r:id="rId22"/>
    <p:sldId id="679" r:id="rId23"/>
    <p:sldId id="666" r:id="rId24"/>
    <p:sldId id="667" r:id="rId25"/>
    <p:sldId id="344" r:id="rId26"/>
    <p:sldId id="562" r:id="rId27"/>
    <p:sldId id="683" r:id="rId28"/>
    <p:sldId id="655" r:id="rId29"/>
    <p:sldId id="657" r:id="rId30"/>
    <p:sldId id="682" r:id="rId31"/>
    <p:sldId id="656" r:id="rId32"/>
    <p:sldId id="635" r:id="rId33"/>
    <p:sldId id="642" r:id="rId34"/>
    <p:sldId id="658" r:id="rId35"/>
    <p:sldId id="569" r:id="rId36"/>
    <p:sldId id="660" r:id="rId37"/>
    <p:sldId id="659" r:id="rId38"/>
    <p:sldId id="661" r:id="rId39"/>
    <p:sldId id="663" r:id="rId40"/>
    <p:sldId id="588" r:id="rId41"/>
    <p:sldId id="670" r:id="rId42"/>
    <p:sldId id="612" r:id="rId43"/>
    <p:sldId id="611" r:id="rId44"/>
    <p:sldId id="671" r:id="rId45"/>
    <p:sldId id="618" r:id="rId46"/>
    <p:sldId id="615" r:id="rId47"/>
    <p:sldId id="614" r:id="rId48"/>
    <p:sldId id="427"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14A"/>
    <a:srgbClr val="AE161A"/>
    <a:srgbClr val="CDCDDE"/>
    <a:srgbClr val="E8E8EF"/>
    <a:srgbClr val="FBC35D"/>
    <a:srgbClr val="FFFFCC"/>
    <a:srgbClr val="DDD9C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8125" autoAdjust="0"/>
  </p:normalViewPr>
  <p:slideViewPr>
    <p:cSldViewPr>
      <p:cViewPr>
        <p:scale>
          <a:sx n="60" d="100"/>
          <a:sy n="60" d="100"/>
        </p:scale>
        <p:origin x="-3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06"/>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7EC5A4E4-3A0B-4225-8C34-F32B910D369E}" type="datetime1">
              <a:rPr lang="en-CA"/>
              <a:pPr>
                <a:defRPr/>
              </a:pPr>
              <a:t>16/06/2016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D3FD5478-2CD4-44B5-960B-B248AEE39EA3}" type="slidenum">
              <a:rPr lang="en-CA"/>
              <a:pPr>
                <a:defRPr/>
              </a:pPr>
              <a:t>‹#›</a:t>
            </a:fld>
            <a:endParaRPr lang="en-CA"/>
          </a:p>
        </p:txBody>
      </p:sp>
    </p:spTree>
    <p:extLst>
      <p:ext uri="{BB962C8B-B14F-4D97-AF65-F5344CB8AC3E}">
        <p14:creationId xmlns:p14="http://schemas.microsoft.com/office/powerpoint/2010/main" val="33412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F1449EAB-47C9-40B6-84E6-434174A138F9}" type="datetime1">
              <a:rPr lang="en-CA"/>
              <a:pPr>
                <a:defRPr/>
              </a:pPr>
              <a:t>16/06/2016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A231C5EF-ED64-47F4-8DF2-15EBFB4BC66C}" type="slidenum">
              <a:rPr lang="en-CA"/>
              <a:pPr>
                <a:defRPr/>
              </a:pPr>
              <a:t>‹#›</a:t>
            </a:fld>
            <a:endParaRPr lang="en-CA"/>
          </a:p>
        </p:txBody>
      </p:sp>
    </p:spTree>
    <p:extLst>
      <p:ext uri="{BB962C8B-B14F-4D97-AF65-F5344CB8AC3E}">
        <p14:creationId xmlns:p14="http://schemas.microsoft.com/office/powerpoint/2010/main" val="575116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03167F5-EE72-4C9E-A9BE-E0F807B82308}" type="slidenum">
              <a:rPr lang="en-CA" altLang="en-US" smtClean="0">
                <a:latin typeface="Arial" pitchFamily="34" charset="0"/>
              </a:rPr>
              <a:pPr>
                <a:spcBef>
                  <a:spcPct val="0"/>
                </a:spcBef>
              </a:pPr>
              <a:t>1</a:t>
            </a:fld>
            <a:endParaRPr lang="en-CA"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F714B792-FCA3-4694-AD64-B82BCEC93A35}" type="slidenum">
              <a:rPr lang="en-CA" altLang="en-US" smtClean="0">
                <a:latin typeface="Arial" pitchFamily="34" charset="0"/>
              </a:rPr>
              <a:pPr>
                <a:spcBef>
                  <a:spcPct val="0"/>
                </a:spcBef>
              </a:pPr>
              <a:t>10</a:t>
            </a:fld>
            <a:endParaRPr lang="en-CA"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11</a:t>
            </a:fld>
            <a:endParaRPr lang="en-CA"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2C95D3C-9B4C-46E5-985A-ED3B4211F7EC}" type="slidenum">
              <a:rPr lang="en-CA" altLang="en-US" smtClean="0">
                <a:latin typeface="Arial" pitchFamily="34" charset="0"/>
              </a:rPr>
              <a:pPr>
                <a:spcBef>
                  <a:spcPct val="0"/>
                </a:spcBef>
              </a:pPr>
              <a:t>12</a:t>
            </a:fld>
            <a:endParaRPr lang="en-CA"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dirty="0" smtClean="0">
              <a:ea typeface="ヒラギノ角ゴ Pro W3" charset="-128"/>
            </a:endParaRPr>
          </a:p>
          <a:p>
            <a:endParaRPr lang="en-US" altLang="en-US" sz="1400" dirty="0" smtClean="0">
              <a:ea typeface="ヒラギノ角ゴ Pro W3" charset="-128"/>
            </a:endParaRPr>
          </a:p>
          <a:p>
            <a:endParaRPr lang="en-US" altLang="en-US" dirty="0" smtClean="0">
              <a:ea typeface="ヒラギノ角ゴ Pro W3"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B74273B-1299-4F51-A802-AFAAA8FE3C8C}" type="slidenum">
              <a:rPr lang="en-CA" altLang="en-US" smtClean="0">
                <a:latin typeface="Arial" pitchFamily="34" charset="0"/>
              </a:rPr>
              <a:pPr>
                <a:spcBef>
                  <a:spcPct val="0"/>
                </a:spcBef>
              </a:pPr>
              <a:t>13</a:t>
            </a:fld>
            <a:endParaRPr lang="en-CA"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11BFE53-0CC0-4F6A-8309-4D34A08F2704}" type="slidenum">
              <a:rPr lang="en-CA" altLang="en-US" smtClean="0">
                <a:latin typeface="Arial" pitchFamily="34" charset="0"/>
              </a:rPr>
              <a:pPr>
                <a:spcBef>
                  <a:spcPct val="0"/>
                </a:spcBef>
              </a:pPr>
              <a:t>14</a:t>
            </a:fld>
            <a:endParaRPr lang="en-CA"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B718404-38DD-4E4E-B06F-12C2C3AB3BE0}" type="slidenum">
              <a:rPr lang="en-CA" altLang="en-US" smtClean="0">
                <a:latin typeface="Arial" pitchFamily="34" charset="0"/>
              </a:rPr>
              <a:pPr>
                <a:spcBef>
                  <a:spcPct val="0"/>
                </a:spcBef>
              </a:pPr>
              <a:t>16</a:t>
            </a:fld>
            <a:endParaRPr lang="en-CA"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F1AF235B-3BA3-431B-9351-0EAAC7270113}" type="slidenum">
              <a:rPr lang="en-CA" altLang="en-US" smtClean="0">
                <a:latin typeface="Arial" pitchFamily="34" charset="0"/>
              </a:rPr>
              <a:pPr>
                <a:spcBef>
                  <a:spcPct val="0"/>
                </a:spcBef>
              </a:pPr>
              <a:t>18</a:t>
            </a:fld>
            <a:endParaRPr lang="en-CA"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68CFC104-9977-4427-9587-BAE662041870}" type="slidenum">
              <a:rPr lang="en-CA" altLang="en-US" smtClean="0">
                <a:latin typeface="Arial" pitchFamily="34" charset="0"/>
              </a:rPr>
              <a:pPr>
                <a:spcBef>
                  <a:spcPct val="0"/>
                </a:spcBef>
              </a:pPr>
              <a:t>20</a:t>
            </a:fld>
            <a:endParaRPr lang="en-CA"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B4BE846F-E7DA-479F-BA3E-07B1CFA83399}" type="slidenum">
              <a:rPr lang="en-CA" altLang="en-US" smtClean="0">
                <a:latin typeface="Arial" pitchFamily="34" charset="0"/>
              </a:rPr>
              <a:pPr>
                <a:spcBef>
                  <a:spcPct val="0"/>
                </a:spcBef>
              </a:pPr>
              <a:t>22</a:t>
            </a:fld>
            <a:endParaRPr lang="en-CA"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5143BC1D-AEF8-4BE6-9ED1-F8E5AD9CEA4E}" type="slidenum">
              <a:rPr lang="en-CA" altLang="en-US" smtClean="0">
                <a:latin typeface="Arial" pitchFamily="34" charset="0"/>
              </a:rPr>
              <a:pPr>
                <a:spcBef>
                  <a:spcPct val="0"/>
                </a:spcBef>
              </a:pPr>
              <a:t>23</a:t>
            </a:fld>
            <a:endParaRPr lang="en-CA"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DBC28DC-DAAE-46F2-A018-39355D5B85A0}" type="slidenum">
              <a:rPr lang="en-CA" altLang="en-US" smtClean="0">
                <a:latin typeface="Arial" pitchFamily="34" charset="0"/>
              </a:rPr>
              <a:pPr>
                <a:spcBef>
                  <a:spcPct val="0"/>
                </a:spcBef>
              </a:pPr>
              <a:t>2</a:t>
            </a:fld>
            <a:endParaRPr lang="en-CA"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8012B692-E2C4-4D25-90D1-E08441EAA932}" type="slidenum">
              <a:rPr lang="en-CA" altLang="en-US" smtClean="0">
                <a:latin typeface="Arial" pitchFamily="34" charset="0"/>
              </a:rPr>
              <a:pPr>
                <a:spcBef>
                  <a:spcPct val="0"/>
                </a:spcBef>
              </a:pPr>
              <a:t>24</a:t>
            </a:fld>
            <a:endParaRPr lang="en-CA"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6F12EE2B-9A37-433F-BB42-BC7CC35B97F1}" type="slidenum">
              <a:rPr lang="en-CA" altLang="en-US" smtClean="0">
                <a:latin typeface="Arial" pitchFamily="34" charset="0"/>
              </a:rPr>
              <a:pPr>
                <a:spcBef>
                  <a:spcPct val="0"/>
                </a:spcBef>
              </a:pPr>
              <a:t>25</a:t>
            </a:fld>
            <a:endParaRPr lang="en-CA"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ea typeface="ヒラギノ角ゴ Pro W3"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05F17823-8613-40B1-88CE-3AD6FEB4D769}" type="slidenum">
              <a:rPr lang="en-CA" altLang="en-US" smtClean="0">
                <a:latin typeface="Arial" pitchFamily="34" charset="0"/>
              </a:rPr>
              <a:pPr>
                <a:spcBef>
                  <a:spcPct val="0"/>
                </a:spcBef>
              </a:pPr>
              <a:t>26</a:t>
            </a:fld>
            <a:endParaRPr lang="en-CA"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ea typeface="ヒラギノ角ゴ Pro W3"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7785704-414B-46FF-B305-E40DEEC3DE63}" type="slidenum">
              <a:rPr lang="en-CA" altLang="en-US" smtClean="0">
                <a:latin typeface="Arial" pitchFamily="34" charset="0"/>
              </a:rPr>
              <a:pPr>
                <a:spcBef>
                  <a:spcPct val="0"/>
                </a:spcBef>
              </a:pPr>
              <a:t>27</a:t>
            </a:fld>
            <a:endParaRPr lang="en-CA"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ea typeface="ヒラギノ角ゴ Pro W3"/>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04BF539A-BCF3-4945-AFCC-AD11674F3C6A}" type="slidenum">
              <a:rPr lang="en-CA" altLang="en-US" smtClean="0">
                <a:latin typeface="Arial" pitchFamily="34" charset="0"/>
              </a:rPr>
              <a:pPr>
                <a:spcBef>
                  <a:spcPct val="0"/>
                </a:spcBef>
              </a:pPr>
              <a:t>28</a:t>
            </a:fld>
            <a:endParaRPr lang="en-CA"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en-US" dirty="0" smtClean="0">
              <a:ea typeface="ヒラギノ角ゴ Pro W3"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1275112-542E-405C-9C6A-06D87759B5EB}" type="slidenum">
              <a:rPr lang="en-CA" altLang="en-US" smtClean="0">
                <a:latin typeface="Arial" pitchFamily="34" charset="0"/>
              </a:rPr>
              <a:pPr>
                <a:spcBef>
                  <a:spcPct val="0"/>
                </a:spcBef>
              </a:pPr>
              <a:t>30</a:t>
            </a:fld>
            <a:endParaRPr lang="en-CA"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C3A3D05-92F9-406E-80AB-54E79BFD5B68}" type="slidenum">
              <a:rPr lang="en-CA" altLang="en-US" smtClean="0">
                <a:latin typeface="Arial" pitchFamily="34" charset="0"/>
              </a:rPr>
              <a:pPr>
                <a:spcBef>
                  <a:spcPct val="0"/>
                </a:spcBef>
              </a:pPr>
              <a:t>31</a:t>
            </a:fld>
            <a:endParaRPr lang="en-CA"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63261278-AC60-4576-BD4E-961057CDBA30}" type="slidenum">
              <a:rPr lang="en-CA" altLang="en-US" smtClean="0">
                <a:latin typeface="Arial" pitchFamily="34" charset="0"/>
              </a:rPr>
              <a:pPr>
                <a:spcBef>
                  <a:spcPct val="0"/>
                </a:spcBef>
              </a:pPr>
              <a:t>32</a:t>
            </a:fld>
            <a:endParaRPr lang="en-CA"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6FDC3515-D7CB-4F8C-8532-9B7BDCE0372C}" type="slidenum">
              <a:rPr lang="en-CA" altLang="en-US" smtClean="0">
                <a:latin typeface="Arial" pitchFamily="34" charset="0"/>
              </a:rPr>
              <a:pPr>
                <a:spcBef>
                  <a:spcPct val="0"/>
                </a:spcBef>
              </a:pPr>
              <a:t>36</a:t>
            </a:fld>
            <a:endParaRPr lang="en-CA"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F322601-862B-4E8C-AC55-EF1621C340AF}" type="slidenum">
              <a:rPr lang="en-CA" altLang="en-US" smtClean="0">
                <a:latin typeface="Arial" pitchFamily="34" charset="0"/>
              </a:rPr>
              <a:pPr>
                <a:spcBef>
                  <a:spcPct val="0"/>
                </a:spcBef>
              </a:pPr>
              <a:t>37</a:t>
            </a:fld>
            <a:endParaRPr lang="en-CA"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9AFA2BA8-34C7-47F0-BE46-93D7972D7E70}" type="slidenum">
              <a:rPr lang="en-CA" altLang="en-US" smtClean="0">
                <a:latin typeface="Arial" pitchFamily="34" charset="0"/>
              </a:rPr>
              <a:pPr>
                <a:spcBef>
                  <a:spcPct val="0"/>
                </a:spcBef>
              </a:pPr>
              <a:t>3</a:t>
            </a:fld>
            <a:endParaRPr lang="en-CA"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1B3B1111-8481-473C-90DE-2B5A9E2BB956}" type="slidenum">
              <a:rPr lang="en-CA" altLang="en-US" smtClean="0">
                <a:latin typeface="Arial" pitchFamily="34" charset="0"/>
              </a:rPr>
              <a:pPr>
                <a:spcBef>
                  <a:spcPct val="0"/>
                </a:spcBef>
              </a:pPr>
              <a:t>38</a:t>
            </a:fld>
            <a:endParaRPr lang="en-CA"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en-CA" altLang="en-US" smtClean="0">
                <a:latin typeface="Arial" pitchFamily="34" charset="0"/>
              </a:rPr>
              <a:pPr>
                <a:spcBef>
                  <a:spcPct val="0"/>
                </a:spcBef>
              </a:pPr>
              <a:t>39</a:t>
            </a:fld>
            <a:endParaRPr lang="en-CA"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8BB9A64-F098-4179-B46D-72D1EFC9F03E}" type="slidenum">
              <a:rPr lang="en-CA" altLang="en-US" smtClean="0">
                <a:latin typeface="Arial" pitchFamily="34" charset="0"/>
              </a:rPr>
              <a:pPr>
                <a:spcBef>
                  <a:spcPct val="0"/>
                </a:spcBef>
              </a:pPr>
              <a:t>40</a:t>
            </a:fld>
            <a:endParaRPr lang="en-CA"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46F5400-C18D-47D9-8BFA-C0733130E742}" type="slidenum">
              <a:rPr lang="en-CA" altLang="en-US" smtClean="0">
                <a:solidFill>
                  <a:srgbClr val="000000"/>
                </a:solidFill>
                <a:latin typeface="Arial" pitchFamily="34" charset="0"/>
              </a:rPr>
              <a:pPr>
                <a:spcBef>
                  <a:spcPct val="0"/>
                </a:spcBef>
              </a:pPr>
              <a:t>42</a:t>
            </a:fld>
            <a:endParaRPr lang="en-CA" altLang="en-US" smtClean="0">
              <a:solidFill>
                <a:srgbClr val="000000"/>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0E8AD0B9-CD62-45A7-A3C5-BECBE5635A0A}" type="slidenum">
              <a:rPr lang="en-CA" altLang="en-US" smtClean="0">
                <a:latin typeface="Arial" pitchFamily="34" charset="0"/>
              </a:rPr>
              <a:pPr>
                <a:spcBef>
                  <a:spcPct val="0"/>
                </a:spcBef>
              </a:pPr>
              <a:t>43</a:t>
            </a:fld>
            <a:endParaRPr lang="en-CA"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ACAF65C5-6741-4F47-B7BB-58844E75BAFF}" type="slidenum">
              <a:rPr lang="en-CA" altLang="en-US" smtClean="0">
                <a:latin typeface="Arial" pitchFamily="34" charset="0"/>
              </a:rPr>
              <a:pPr>
                <a:spcBef>
                  <a:spcPct val="0"/>
                </a:spcBef>
              </a:pPr>
              <a:t>4</a:t>
            </a:fld>
            <a:endParaRPr lang="en-CA"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BD3B0A1-D1E1-4AC0-9AD8-D09626FA2A01}" type="slidenum">
              <a:rPr lang="en-CA" altLang="en-US" smtClean="0">
                <a:latin typeface="Arial" pitchFamily="34" charset="0"/>
              </a:rPr>
              <a:pPr>
                <a:spcBef>
                  <a:spcPct val="0"/>
                </a:spcBef>
              </a:pPr>
              <a:t>5</a:t>
            </a:fld>
            <a:endParaRPr lang="en-CA"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ea typeface="ヒラギノ角ゴ Pro W3" charset="-128"/>
            </a:endParaRPr>
          </a:p>
          <a:p>
            <a:endParaRPr lang="en-US" altLang="en-US" dirty="0" smtClean="0">
              <a:ea typeface="ヒラギノ角ゴ Pro W3"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0772F16-AC43-4BFF-BB9B-F49600A36F1D}" type="slidenum">
              <a:rPr lang="en-CA" altLang="en-US" smtClean="0">
                <a:latin typeface="Arial" pitchFamily="34" charset="0"/>
              </a:rPr>
              <a:pPr>
                <a:spcBef>
                  <a:spcPct val="0"/>
                </a:spcBef>
              </a:pPr>
              <a:t>6</a:t>
            </a:fld>
            <a:endParaRPr lang="en-CA"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ヒラギノ角ゴ Pro W3"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BA28F363-59BD-40FD-B4B4-B3CB5602BA06}" type="slidenum">
              <a:rPr lang="en-CA" altLang="en-US" smtClean="0">
                <a:latin typeface="Arial" pitchFamily="34" charset="0"/>
              </a:rPr>
              <a:pPr>
                <a:spcBef>
                  <a:spcPct val="0"/>
                </a:spcBef>
              </a:pPr>
              <a:t>7</a:t>
            </a:fld>
            <a:endParaRPr lang="en-CA"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65014552-098D-41BD-A503-0F0867349518}" type="slidenum">
              <a:rPr lang="en-CA" altLang="en-US" smtClean="0">
                <a:latin typeface="Arial" pitchFamily="34" charset="0"/>
              </a:rPr>
              <a:pPr>
                <a:spcBef>
                  <a:spcPct val="0"/>
                </a:spcBef>
              </a:pPr>
              <a:t>8</a:t>
            </a:fld>
            <a:endParaRPr lang="en-CA"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8617D3C4-1C7D-40A6-85DA-CCD1C2DF4766}" type="slidenum">
              <a:rPr lang="en-CA" altLang="en-US" smtClean="0">
                <a:latin typeface="Arial" pitchFamily="34" charset="0"/>
              </a:rPr>
              <a:pPr>
                <a:spcBef>
                  <a:spcPct val="0"/>
                </a:spcBef>
              </a:pPr>
              <a:t>9</a:t>
            </a:fld>
            <a:endParaRPr lang="en-CA"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D5367B4-7A64-4F37-9702-B06FCE998D3E}" type="slidenum">
              <a:rPr lang="en-US"/>
              <a:pPr>
                <a:defRPr/>
              </a:pPr>
              <a:t>‹#›</a:t>
            </a:fld>
            <a:endParaRPr lang="en-US"/>
          </a:p>
        </p:txBody>
      </p:sp>
    </p:spTree>
    <p:extLst>
      <p:ext uri="{BB962C8B-B14F-4D97-AF65-F5344CB8AC3E}">
        <p14:creationId xmlns:p14="http://schemas.microsoft.com/office/powerpoint/2010/main" val="272211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122E7C01-8F5E-4EB3-8A0B-FFA670B5B98C}" type="slidenum">
              <a:rPr lang="en-US"/>
              <a:pPr>
                <a:defRPr/>
              </a:pPr>
              <a:t>‹#›</a:t>
            </a:fld>
            <a:endParaRPr lang="en-US"/>
          </a:p>
        </p:txBody>
      </p:sp>
    </p:spTree>
    <p:extLst>
      <p:ext uri="{BB962C8B-B14F-4D97-AF65-F5344CB8AC3E}">
        <p14:creationId xmlns:p14="http://schemas.microsoft.com/office/powerpoint/2010/main" val="256048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941718C5-08F8-4FD4-8A06-9978FA9219E6}" type="slidenum">
              <a:rPr lang="en-US"/>
              <a:pPr>
                <a:defRPr/>
              </a:pPr>
              <a:t>‹#›</a:t>
            </a:fld>
            <a:endParaRPr lang="en-US"/>
          </a:p>
        </p:txBody>
      </p:sp>
    </p:spTree>
    <p:extLst>
      <p:ext uri="{BB962C8B-B14F-4D97-AF65-F5344CB8AC3E}">
        <p14:creationId xmlns:p14="http://schemas.microsoft.com/office/powerpoint/2010/main" val="271604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CA" smtClean="0"/>
              <a:t>Click to edit Master title style</a:t>
            </a:r>
            <a:endParaRPr lang="en-US"/>
          </a:p>
        </p:txBody>
      </p:sp>
      <p:sp>
        <p:nvSpPr>
          <p:cNvPr id="7" name="Content Placeholder 5"/>
          <p:cNvSpPr>
            <a:spLocks noGrp="1"/>
          </p:cNvSpPr>
          <p:nvPr>
            <p:ph idx="1"/>
          </p:nvPr>
        </p:nvSpPr>
        <p:spPr>
          <a:xfrm>
            <a:off x="304800" y="1600200"/>
            <a:ext cx="8610600" cy="4525963"/>
          </a:xfrm>
        </p:spPr>
        <p:txBody>
          <a:bodyPr/>
          <a:lstStyle/>
          <a:p>
            <a:endParaRPr lang="en-US"/>
          </a:p>
        </p:txBody>
      </p:sp>
    </p:spTree>
    <p:extLst>
      <p:ext uri="{BB962C8B-B14F-4D97-AF65-F5344CB8AC3E}">
        <p14:creationId xmlns:p14="http://schemas.microsoft.com/office/powerpoint/2010/main" val="183561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B52CCFFA-E526-4471-BC31-E67C04C6F293}" type="slidenum">
              <a:rPr lang="en-US"/>
              <a:pPr>
                <a:defRPr/>
              </a:pPr>
              <a:t>‹#›</a:t>
            </a:fld>
            <a:endParaRPr lang="en-US" dirty="0"/>
          </a:p>
        </p:txBody>
      </p:sp>
    </p:spTree>
    <p:extLst>
      <p:ext uri="{BB962C8B-B14F-4D97-AF65-F5344CB8AC3E}">
        <p14:creationId xmlns:p14="http://schemas.microsoft.com/office/powerpoint/2010/main" val="102969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1402DDEE-E8B5-4A26-9C32-07BEA206B5F9}" type="slidenum">
              <a:rPr lang="en-US"/>
              <a:pPr>
                <a:defRPr/>
              </a:pPr>
              <a:t>‹#›</a:t>
            </a:fld>
            <a:endParaRPr lang="en-US" dirty="0"/>
          </a:p>
        </p:txBody>
      </p:sp>
    </p:spTree>
    <p:extLst>
      <p:ext uri="{BB962C8B-B14F-4D97-AF65-F5344CB8AC3E}">
        <p14:creationId xmlns:p14="http://schemas.microsoft.com/office/powerpoint/2010/main" val="2682453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603CA87-6016-4BFF-BDD7-72C1AAD87F07}" type="slidenum">
              <a:rPr lang="en-US"/>
              <a:pPr>
                <a:defRPr/>
              </a:pPr>
              <a:t>‹#›</a:t>
            </a:fld>
            <a:endParaRPr lang="en-US" dirty="0"/>
          </a:p>
        </p:txBody>
      </p:sp>
    </p:spTree>
    <p:extLst>
      <p:ext uri="{BB962C8B-B14F-4D97-AF65-F5344CB8AC3E}">
        <p14:creationId xmlns:p14="http://schemas.microsoft.com/office/powerpoint/2010/main" val="341822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65B6B28F-BE84-42E5-8327-F473A065A89D}" type="slidenum">
              <a:rPr lang="en-US"/>
              <a:pPr>
                <a:defRPr/>
              </a:pPr>
              <a:t>‹#›</a:t>
            </a:fld>
            <a:endParaRPr lang="en-US" dirty="0"/>
          </a:p>
        </p:txBody>
      </p:sp>
    </p:spTree>
    <p:extLst>
      <p:ext uri="{BB962C8B-B14F-4D97-AF65-F5344CB8AC3E}">
        <p14:creationId xmlns:p14="http://schemas.microsoft.com/office/powerpoint/2010/main" val="304971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D8D61EA9-12CA-4CA4-BD8E-CB73B773A764}" type="slidenum">
              <a:rPr lang="en-US"/>
              <a:pPr>
                <a:defRPr/>
              </a:pPr>
              <a:t>‹#›</a:t>
            </a:fld>
            <a:endParaRPr lang="en-US" dirty="0"/>
          </a:p>
        </p:txBody>
      </p:sp>
    </p:spTree>
    <p:extLst>
      <p:ext uri="{BB962C8B-B14F-4D97-AF65-F5344CB8AC3E}">
        <p14:creationId xmlns:p14="http://schemas.microsoft.com/office/powerpoint/2010/main" val="110374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45930C04-4742-454B-B550-28973F117490}" type="slidenum">
              <a:rPr lang="en-US"/>
              <a:pPr>
                <a:defRPr/>
              </a:pPr>
              <a:t>‹#›</a:t>
            </a:fld>
            <a:endParaRPr lang="en-US" dirty="0"/>
          </a:p>
        </p:txBody>
      </p:sp>
    </p:spTree>
    <p:extLst>
      <p:ext uri="{BB962C8B-B14F-4D97-AF65-F5344CB8AC3E}">
        <p14:creationId xmlns:p14="http://schemas.microsoft.com/office/powerpoint/2010/main" val="232008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AAEFC161-BFE3-47DB-AF36-C5160A33BC3F}" type="slidenum">
              <a:rPr lang="en-US"/>
              <a:pPr>
                <a:defRPr/>
              </a:pPr>
              <a:t>‹#›</a:t>
            </a:fld>
            <a:endParaRPr lang="en-US" dirty="0"/>
          </a:p>
        </p:txBody>
      </p:sp>
    </p:spTree>
    <p:extLst>
      <p:ext uri="{BB962C8B-B14F-4D97-AF65-F5344CB8AC3E}">
        <p14:creationId xmlns:p14="http://schemas.microsoft.com/office/powerpoint/2010/main" val="31449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6BD234DC-527F-42FF-B2AD-26FFDBEB7CCD}" type="slidenum">
              <a:rPr lang="en-US"/>
              <a:pPr>
                <a:defRPr/>
              </a:pPr>
              <a:t>‹#›</a:t>
            </a:fld>
            <a:endParaRPr lang="en-US"/>
          </a:p>
        </p:txBody>
      </p:sp>
    </p:spTree>
    <p:extLst>
      <p:ext uri="{BB962C8B-B14F-4D97-AF65-F5344CB8AC3E}">
        <p14:creationId xmlns:p14="http://schemas.microsoft.com/office/powerpoint/2010/main" val="179164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4D0DF05C-C39C-43FA-81B6-6DBDB37FCE8B}" type="slidenum">
              <a:rPr lang="en-US"/>
              <a:pPr>
                <a:defRPr/>
              </a:pPr>
              <a:t>‹#›</a:t>
            </a:fld>
            <a:endParaRPr lang="en-US" dirty="0"/>
          </a:p>
        </p:txBody>
      </p:sp>
    </p:spTree>
    <p:extLst>
      <p:ext uri="{BB962C8B-B14F-4D97-AF65-F5344CB8AC3E}">
        <p14:creationId xmlns:p14="http://schemas.microsoft.com/office/powerpoint/2010/main" val="50242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A537E272-C93F-4A99-A414-DD8BC4F88E22}" type="slidenum">
              <a:rPr lang="en-US"/>
              <a:pPr>
                <a:defRPr/>
              </a:pPr>
              <a:t>‹#›</a:t>
            </a:fld>
            <a:endParaRPr lang="en-US" dirty="0"/>
          </a:p>
        </p:txBody>
      </p:sp>
    </p:spTree>
    <p:extLst>
      <p:ext uri="{BB962C8B-B14F-4D97-AF65-F5344CB8AC3E}">
        <p14:creationId xmlns:p14="http://schemas.microsoft.com/office/powerpoint/2010/main" val="414021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1A7558D-C7A9-44D0-9C4C-71EA1857A6BC}" type="slidenum">
              <a:rPr lang="en-US"/>
              <a:pPr>
                <a:defRPr/>
              </a:pPr>
              <a:t>‹#›</a:t>
            </a:fld>
            <a:endParaRPr lang="en-US" dirty="0"/>
          </a:p>
        </p:txBody>
      </p:sp>
    </p:spTree>
    <p:extLst>
      <p:ext uri="{BB962C8B-B14F-4D97-AF65-F5344CB8AC3E}">
        <p14:creationId xmlns:p14="http://schemas.microsoft.com/office/powerpoint/2010/main" val="966571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9D0B63C-81A9-4D88-B7CD-3271C7F181FE}" type="slidenum">
              <a:rPr lang="en-US"/>
              <a:pPr>
                <a:defRPr/>
              </a:pPr>
              <a:t>‹#›</a:t>
            </a:fld>
            <a:endParaRPr lang="en-US" dirty="0"/>
          </a:p>
        </p:txBody>
      </p:sp>
    </p:spTree>
    <p:extLst>
      <p:ext uri="{BB962C8B-B14F-4D97-AF65-F5344CB8AC3E}">
        <p14:creationId xmlns:p14="http://schemas.microsoft.com/office/powerpoint/2010/main" val="27935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F5D30A-C8B7-4AB3-A3B0-4BD8A826FFAF}" type="slidenum">
              <a:rPr lang="en-US"/>
              <a:pPr>
                <a:defRPr/>
              </a:pPr>
              <a:t>‹#›</a:t>
            </a:fld>
            <a:endParaRPr lang="en-US"/>
          </a:p>
        </p:txBody>
      </p:sp>
    </p:spTree>
    <p:extLst>
      <p:ext uri="{BB962C8B-B14F-4D97-AF65-F5344CB8AC3E}">
        <p14:creationId xmlns:p14="http://schemas.microsoft.com/office/powerpoint/2010/main" val="363328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0D867D1D-2FFF-47FF-9321-5FD7BB25F25F}" type="slidenum">
              <a:rPr lang="en-US"/>
              <a:pPr>
                <a:defRPr/>
              </a:pPr>
              <a:t>‹#›</a:t>
            </a:fld>
            <a:endParaRPr lang="en-US"/>
          </a:p>
        </p:txBody>
      </p:sp>
    </p:spTree>
    <p:extLst>
      <p:ext uri="{BB962C8B-B14F-4D97-AF65-F5344CB8AC3E}">
        <p14:creationId xmlns:p14="http://schemas.microsoft.com/office/powerpoint/2010/main" val="39936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673EA851-2C41-44EE-BD2F-D4353B1C274C}" type="slidenum">
              <a:rPr lang="en-US"/>
              <a:pPr>
                <a:defRPr/>
              </a:pPr>
              <a:t>‹#›</a:t>
            </a:fld>
            <a:endParaRPr lang="en-US"/>
          </a:p>
        </p:txBody>
      </p:sp>
    </p:spTree>
    <p:extLst>
      <p:ext uri="{BB962C8B-B14F-4D97-AF65-F5344CB8AC3E}">
        <p14:creationId xmlns:p14="http://schemas.microsoft.com/office/powerpoint/2010/main" val="385657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230E97F4-4ECE-4EA8-BA6C-D4CDD634F356}" type="slidenum">
              <a:rPr lang="en-US"/>
              <a:pPr>
                <a:defRPr/>
              </a:pPr>
              <a:t>‹#›</a:t>
            </a:fld>
            <a:endParaRPr lang="en-US"/>
          </a:p>
        </p:txBody>
      </p:sp>
    </p:spTree>
    <p:extLst>
      <p:ext uri="{BB962C8B-B14F-4D97-AF65-F5344CB8AC3E}">
        <p14:creationId xmlns:p14="http://schemas.microsoft.com/office/powerpoint/2010/main" val="55458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469AD04-036B-4CC1-A499-783CCB44EAA4}" type="slidenum">
              <a:rPr lang="en-US"/>
              <a:pPr>
                <a:defRPr/>
              </a:pPr>
              <a:t>‹#›</a:t>
            </a:fld>
            <a:endParaRPr lang="en-US"/>
          </a:p>
        </p:txBody>
      </p:sp>
    </p:spTree>
    <p:extLst>
      <p:ext uri="{BB962C8B-B14F-4D97-AF65-F5344CB8AC3E}">
        <p14:creationId xmlns:p14="http://schemas.microsoft.com/office/powerpoint/2010/main" val="50797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22B638-90E7-4351-9158-2018B4C2705D}" type="slidenum">
              <a:rPr lang="en-US"/>
              <a:pPr>
                <a:defRPr/>
              </a:pPr>
              <a:t>‹#›</a:t>
            </a:fld>
            <a:endParaRPr lang="en-US"/>
          </a:p>
        </p:txBody>
      </p:sp>
    </p:spTree>
    <p:extLst>
      <p:ext uri="{BB962C8B-B14F-4D97-AF65-F5344CB8AC3E}">
        <p14:creationId xmlns:p14="http://schemas.microsoft.com/office/powerpoint/2010/main" val="26684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3AC7BE3-6D17-4423-A57C-6A8C3D28D843}" type="slidenum">
              <a:rPr lang="en-US"/>
              <a:pPr>
                <a:defRPr/>
              </a:pPr>
              <a:t>‹#›</a:t>
            </a:fld>
            <a:endParaRPr lang="en-US"/>
          </a:p>
        </p:txBody>
      </p:sp>
    </p:spTree>
    <p:extLst>
      <p:ext uri="{BB962C8B-B14F-4D97-AF65-F5344CB8AC3E}">
        <p14:creationId xmlns:p14="http://schemas.microsoft.com/office/powerpoint/2010/main" val="246915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0_006_Template_Powerpoint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152400"/>
            <a:ext cx="891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Arial" pitchFamily="34" charset="0"/>
                <a:ea typeface="ヒラギノ角ゴ Pro W3" pitchFamily="-84" charset="-128"/>
                <a:cs typeface="+mn-cs"/>
              </a:defRPr>
            </a:lvl1pPr>
          </a:lstStyle>
          <a:p>
            <a:pPr>
              <a:defRPr/>
            </a:pPr>
            <a:fld id="{8EA29C36-530F-4FA8-A9A5-308D7842F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hf hdr="0" ftr="0" dt="0"/>
  <p:txStyles>
    <p:titleStyle>
      <a:lvl1pPr algn="l" rtl="0" eaLnBrk="0" fontAlgn="base" hangingPunct="0">
        <a:spcBef>
          <a:spcPct val="0"/>
        </a:spcBef>
        <a:spcAft>
          <a:spcPct val="0"/>
        </a:spcAft>
        <a:defRPr sz="3000">
          <a:solidFill>
            <a:srgbClr val="90214A"/>
          </a:solidFill>
          <a:latin typeface="+mn-lt"/>
          <a:ea typeface="+mj-ea"/>
          <a:cs typeface="ヒラギノ角ゴ Pro W3" pitchFamily="-84" charset="-128"/>
        </a:defRPr>
      </a:lvl1pPr>
      <a:lvl2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2pPr>
      <a:lvl3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3pPr>
      <a:lvl4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4pPr>
      <a:lvl5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5pPr>
      <a:lvl6pPr marL="457200" algn="l" rtl="0" fontAlgn="base">
        <a:spcBef>
          <a:spcPct val="0"/>
        </a:spcBef>
        <a:spcAft>
          <a:spcPct val="0"/>
        </a:spcAft>
        <a:defRPr sz="3000">
          <a:solidFill>
            <a:srgbClr val="90214A"/>
          </a:solidFill>
          <a:latin typeface="Times" pitchFamily="1" charset="0"/>
          <a:ea typeface="ヒラギノ角ゴ Pro W3" pitchFamily="1" charset="-128"/>
        </a:defRPr>
      </a:lvl6pPr>
      <a:lvl7pPr marL="914400" algn="l" rtl="0" fontAlgn="base">
        <a:spcBef>
          <a:spcPct val="0"/>
        </a:spcBef>
        <a:spcAft>
          <a:spcPct val="0"/>
        </a:spcAft>
        <a:defRPr sz="3000">
          <a:solidFill>
            <a:srgbClr val="90214A"/>
          </a:solidFill>
          <a:latin typeface="Times" pitchFamily="1" charset="0"/>
          <a:ea typeface="ヒラギノ角ゴ Pro W3" pitchFamily="1" charset="-128"/>
        </a:defRPr>
      </a:lvl7pPr>
      <a:lvl8pPr marL="1371600" algn="l" rtl="0" fontAlgn="base">
        <a:spcBef>
          <a:spcPct val="0"/>
        </a:spcBef>
        <a:spcAft>
          <a:spcPct val="0"/>
        </a:spcAft>
        <a:defRPr sz="3000">
          <a:solidFill>
            <a:srgbClr val="90214A"/>
          </a:solidFill>
          <a:latin typeface="Times" pitchFamily="1" charset="0"/>
          <a:ea typeface="ヒラギノ角ゴ Pro W3" pitchFamily="1" charset="-128"/>
        </a:defRPr>
      </a:lvl8pPr>
      <a:lvl9pPr marL="1828800" algn="l" rtl="0" fontAlgn="base">
        <a:spcBef>
          <a:spcPct val="0"/>
        </a:spcBef>
        <a:spcAft>
          <a:spcPct val="0"/>
        </a:spcAft>
        <a:defRPr sz="3000">
          <a:solidFill>
            <a:srgbClr val="90214A"/>
          </a:solidFill>
          <a:latin typeface="Times" pitchFamily="1"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10_006_Template_Powerpoint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152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charset="0"/>
                <a:ea typeface="ヒラギノ角ゴ Pro W3" pitchFamily="-128" charset="-128"/>
                <a:cs typeface="+mn-cs"/>
              </a:defRPr>
            </a:lvl1pPr>
          </a:lstStyle>
          <a:p>
            <a:pPr>
              <a:defRPr/>
            </a:pPr>
            <a:fld id="{90ABFC59-D3F1-4521-AEB5-0E5561A652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l" rtl="0" eaLnBrk="0" fontAlgn="base" hangingPunct="0">
        <a:spcBef>
          <a:spcPct val="0"/>
        </a:spcBef>
        <a:spcAft>
          <a:spcPct val="0"/>
        </a:spcAft>
        <a:defRPr sz="3000">
          <a:solidFill>
            <a:srgbClr val="90214A"/>
          </a:solidFill>
          <a:latin typeface="+mj-lt"/>
          <a:ea typeface="+mj-ea"/>
          <a:cs typeface="ヒラギノ角ゴ Pro W3"/>
        </a:defRPr>
      </a:lvl1pPr>
      <a:lvl2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2pPr>
      <a:lvl3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3pPr>
      <a:lvl4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4pPr>
      <a:lvl5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5pPr>
      <a:lvl6pPr marL="457200" algn="l" rtl="0" fontAlgn="base">
        <a:spcBef>
          <a:spcPct val="0"/>
        </a:spcBef>
        <a:spcAft>
          <a:spcPct val="0"/>
        </a:spcAft>
        <a:defRPr sz="3000">
          <a:solidFill>
            <a:srgbClr val="90214A"/>
          </a:solidFill>
          <a:latin typeface="Times" pitchFamily="-128" charset="0"/>
          <a:ea typeface="ヒラギノ角ゴ Pro W3" pitchFamily="-128" charset="-128"/>
        </a:defRPr>
      </a:lvl6pPr>
      <a:lvl7pPr marL="914400" algn="l" rtl="0" fontAlgn="base">
        <a:spcBef>
          <a:spcPct val="0"/>
        </a:spcBef>
        <a:spcAft>
          <a:spcPct val="0"/>
        </a:spcAft>
        <a:defRPr sz="3000">
          <a:solidFill>
            <a:srgbClr val="90214A"/>
          </a:solidFill>
          <a:latin typeface="Times" pitchFamily="-128" charset="0"/>
          <a:ea typeface="ヒラギノ角ゴ Pro W3" pitchFamily="-128" charset="-128"/>
        </a:defRPr>
      </a:lvl7pPr>
      <a:lvl8pPr marL="1371600" algn="l" rtl="0" fontAlgn="base">
        <a:spcBef>
          <a:spcPct val="0"/>
        </a:spcBef>
        <a:spcAft>
          <a:spcPct val="0"/>
        </a:spcAft>
        <a:defRPr sz="3000">
          <a:solidFill>
            <a:srgbClr val="90214A"/>
          </a:solidFill>
          <a:latin typeface="Times" pitchFamily="-128" charset="0"/>
          <a:ea typeface="ヒラギノ角ゴ Pro W3" pitchFamily="-128" charset="-128"/>
        </a:defRPr>
      </a:lvl8pPr>
      <a:lvl9pPr marL="1828800" algn="l" rtl="0" fontAlgn="base">
        <a:spcBef>
          <a:spcPct val="0"/>
        </a:spcBef>
        <a:spcAft>
          <a:spcPct val="0"/>
        </a:spcAft>
        <a:defRPr sz="3000">
          <a:solidFill>
            <a:srgbClr val="90214A"/>
          </a:solidFill>
          <a:latin typeface="Times" pitchFamily="-128" charset="0"/>
          <a:ea typeface="ヒラギノ角ゴ Pro W3" pitchFamily="-12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nadiantaskforce.c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anadiantaskforce.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canadiantaskforce.ca/?content=pc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descr="10_006_Template_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2"/>
          <p:cNvSpPr txBox="1">
            <a:spLocks noChangeArrowheads="1"/>
          </p:cNvSpPr>
          <p:nvPr/>
        </p:nvSpPr>
        <p:spPr bwMode="auto">
          <a:xfrm>
            <a:off x="684213" y="4652963"/>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spcAft>
                <a:spcPts val="1013"/>
              </a:spcAft>
              <a:buFontTx/>
              <a:buNone/>
            </a:pPr>
            <a:r>
              <a:rPr lang="en-US" altLang="en-US" sz="1700">
                <a:solidFill>
                  <a:schemeClr val="bg2"/>
                </a:solidFill>
              </a:rPr>
              <a:t>Putting Prevention</a:t>
            </a:r>
            <a:br>
              <a:rPr lang="en-US" altLang="en-US" sz="1700">
                <a:solidFill>
                  <a:schemeClr val="bg2"/>
                </a:solidFill>
              </a:rPr>
            </a:br>
            <a:r>
              <a:rPr lang="en-US" altLang="en-US" sz="1700">
                <a:solidFill>
                  <a:schemeClr val="bg2"/>
                </a:solidFill>
              </a:rPr>
              <a:t>into Practice</a:t>
            </a:r>
            <a:endParaRPr lang="en-US" altLang="en-US" sz="2400"/>
          </a:p>
        </p:txBody>
      </p:sp>
      <p:sp>
        <p:nvSpPr>
          <p:cNvPr id="15364" name="Text Box 13"/>
          <p:cNvSpPr txBox="1">
            <a:spLocks noChangeArrowheads="1"/>
          </p:cNvSpPr>
          <p:nvPr/>
        </p:nvSpPr>
        <p:spPr bwMode="auto">
          <a:xfrm>
            <a:off x="3581400" y="5562600"/>
            <a:ext cx="5257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a:spcBef>
                <a:spcPct val="0"/>
              </a:spcBef>
              <a:spcAft>
                <a:spcPts val="1263"/>
              </a:spcAft>
              <a:buFontTx/>
              <a:buNone/>
            </a:pPr>
            <a:r>
              <a:rPr lang="en-US" altLang="en-US" sz="1500">
                <a:solidFill>
                  <a:schemeClr val="bg1"/>
                </a:solidFill>
              </a:rPr>
              <a:t>Canadian Task Force on Preventive Health Care</a:t>
            </a:r>
            <a:br>
              <a:rPr lang="en-US" altLang="en-US" sz="1500">
                <a:solidFill>
                  <a:schemeClr val="bg1"/>
                </a:solidFill>
              </a:rPr>
            </a:br>
            <a:r>
              <a:rPr lang="en-US" altLang="en-US" sz="1500">
                <a:solidFill>
                  <a:schemeClr val="bg1"/>
                </a:solidFill>
              </a:rPr>
              <a:t>Groupe d’étude canadien sur les soins de santé préventifs</a:t>
            </a:r>
          </a:p>
          <a:p>
            <a:pPr algn="r">
              <a:spcBef>
                <a:spcPct val="0"/>
              </a:spcBef>
              <a:spcAft>
                <a:spcPts val="1263"/>
              </a:spcAft>
              <a:buFontTx/>
              <a:buNone/>
            </a:pPr>
            <a:endParaRPr lang="en-US" altLang="en-US" sz="1200">
              <a:solidFill>
                <a:schemeClr val="bg1"/>
              </a:solidFill>
              <a:latin typeface="Times" pitchFamily="18" charset="0"/>
            </a:endParaRPr>
          </a:p>
        </p:txBody>
      </p:sp>
      <p:sp>
        <p:nvSpPr>
          <p:cNvPr id="15365" name="Rectangle 14"/>
          <p:cNvSpPr>
            <a:spLocks noGrp="1" noChangeArrowheads="1"/>
          </p:cNvSpPr>
          <p:nvPr>
            <p:ph type="ctrTitle"/>
          </p:nvPr>
        </p:nvSpPr>
        <p:spPr>
          <a:xfrm>
            <a:off x="442913" y="1628775"/>
            <a:ext cx="8424862" cy="1152525"/>
          </a:xfrm>
        </p:spPr>
        <p:txBody>
          <a:bodyPr/>
          <a:lstStyle/>
          <a:p>
            <a:pPr eaLnBrk="1" hangingPunct="1">
              <a:spcBef>
                <a:spcPts val="600"/>
              </a:spcBef>
              <a:spcAft>
                <a:spcPts val="1200"/>
              </a:spcAft>
            </a:pP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b="1" dirty="0" smtClean="0"/>
              <a:t>Screening for Developmental Delay in Early Childhood 2016</a:t>
            </a:r>
            <a:br>
              <a:rPr lang="en-US" altLang="en-US" b="1" dirty="0" smtClean="0"/>
            </a:br>
            <a:r>
              <a:rPr lang="en-US" altLang="en-US" dirty="0" smtClean="0"/>
              <a:t/>
            </a:r>
            <a:br>
              <a:rPr lang="en-US" altLang="en-US" dirty="0" smtClean="0"/>
            </a:br>
            <a:r>
              <a:rPr lang="en-US" altLang="en-US" sz="2800" dirty="0" smtClean="0"/>
              <a:t>Canadian Task Force on Preventive Health Care (CTFPHC)</a:t>
            </a:r>
            <a:br>
              <a:rPr lang="en-US" altLang="en-US" sz="2800" dirty="0" smtClean="0"/>
            </a:br>
            <a:r>
              <a:rPr lang="en-US" altLang="en-US" sz="2800" dirty="0" smtClean="0"/>
              <a:t/>
            </a:r>
            <a:br>
              <a:rPr lang="en-US" altLang="en-US" sz="2800" dirty="0" smtClean="0"/>
            </a:br>
            <a:r>
              <a:rPr lang="en-US" altLang="en-US" sz="2400" dirty="0" smtClean="0"/>
              <a:t>Dr. Patricia </a:t>
            </a:r>
            <a:r>
              <a:rPr lang="en-US" altLang="en-US" sz="2400" dirty="0" err="1" smtClean="0"/>
              <a:t>Parkin</a:t>
            </a:r>
            <a:r>
              <a:rPr lang="en-US" altLang="en-US" sz="2000" dirty="0" smtClean="0"/>
              <a:t/>
            </a:r>
            <a:br>
              <a:rPr lang="en-US" altLang="en-US" sz="2000" dirty="0" smtClean="0"/>
            </a:br>
            <a:r>
              <a:rPr lang="en-US" altLang="en-US" sz="3200" dirty="0" smtClean="0"/>
              <a:t/>
            </a:r>
            <a:br>
              <a:rPr lang="en-US" altLang="en-US" sz="3200" dirty="0" smtClean="0"/>
            </a:br>
            <a:r>
              <a:rPr lang="en-CA" altLang="en-US" sz="3200" dirty="0" smtClean="0"/>
              <a:t/>
            </a:r>
            <a:br>
              <a:rPr lang="en-CA" altLang="en-US" sz="3200" dirty="0" smtClean="0"/>
            </a:br>
            <a:r>
              <a:rPr lang="en-US" altLang="en-US" sz="3200" dirty="0" smtClean="0"/>
              <a:t/>
            </a:r>
            <a:br>
              <a:rPr lang="en-US" altLang="en-US" sz="3200" dirty="0" smtClean="0"/>
            </a:br>
            <a:r>
              <a:rPr lang="en-US" altLang="en-US" sz="3200" dirty="0" smtClean="0"/>
              <a:t> </a:t>
            </a:r>
            <a:br>
              <a:rPr lang="en-US" altLang="en-US" sz="3200" dirty="0" smtClean="0"/>
            </a:br>
            <a:r>
              <a:rPr lang="en-US" altLang="en-US" sz="3200" dirty="0" smtClean="0"/>
              <a:t/>
            </a:r>
            <a:br>
              <a:rPr lang="en-US" altLang="en-US" sz="3200" dirty="0" smtClean="0"/>
            </a:br>
            <a:endParaRPr lang="en-US" alt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sz="3600" smtClean="0"/>
              <a:t>Developmental Delay 2016 </a:t>
            </a:r>
            <a:r>
              <a:rPr lang="en-CA" altLang="en-US" sz="3600" smtClean="0"/>
              <a:t>Guideline</a:t>
            </a:r>
            <a:endParaRPr lang="en-CA" altLang="en-US" sz="3600" smtClean="0"/>
          </a:p>
        </p:txBody>
      </p:sp>
      <p:sp>
        <p:nvSpPr>
          <p:cNvPr id="24579" name="Content Placeholder 2"/>
          <p:cNvSpPr>
            <a:spLocks noGrp="1"/>
          </p:cNvSpPr>
          <p:nvPr>
            <p:ph idx="1"/>
          </p:nvPr>
        </p:nvSpPr>
        <p:spPr>
          <a:xfrm>
            <a:off x="395536" y="1700808"/>
            <a:ext cx="8135938" cy="4895850"/>
          </a:xfrm>
        </p:spPr>
        <p:txBody>
          <a:bodyPr/>
          <a:lstStyle/>
          <a:p>
            <a:pPr marL="365760">
              <a:spcBef>
                <a:spcPts val="0"/>
              </a:spcBef>
              <a:spcAft>
                <a:spcPts val="0"/>
              </a:spcAft>
              <a:defRPr/>
            </a:pPr>
            <a:r>
              <a:rPr lang="en-CA" altLang="en-US" dirty="0" smtClean="0"/>
              <a:t>This guideline provides recommendations on </a:t>
            </a:r>
            <a:r>
              <a:rPr lang="en-CA" altLang="en-US" i="1" u="sng" dirty="0" smtClean="0"/>
              <a:t>screening</a:t>
            </a:r>
            <a:r>
              <a:rPr lang="en-CA" altLang="en-US" dirty="0" smtClean="0"/>
              <a:t>  for developmental  delay in a primary care settings</a:t>
            </a:r>
          </a:p>
          <a:p>
            <a:pPr marL="640080" lvl="1" algn="just">
              <a:spcBef>
                <a:spcPts val="0"/>
              </a:spcBef>
              <a:spcAft>
                <a:spcPts val="1200"/>
              </a:spcAft>
              <a:defRPr/>
            </a:pPr>
            <a:r>
              <a:rPr lang="en-CA" altLang="en-US" dirty="0" smtClean="0"/>
              <a:t>It does not offer guidance about surveillance, case finding or diagnosis</a:t>
            </a:r>
          </a:p>
          <a:p>
            <a:pPr marL="365760">
              <a:spcBef>
                <a:spcPts val="0"/>
              </a:spcBef>
              <a:spcAft>
                <a:spcPts val="0"/>
              </a:spcAft>
              <a:defRPr/>
            </a:pPr>
            <a:r>
              <a:rPr lang="en-CA" altLang="en-US" dirty="0" smtClean="0"/>
              <a:t>This guideline applies to screening children aged 1 to 4 years </a:t>
            </a:r>
            <a:r>
              <a:rPr lang="en-CA" dirty="0" smtClean="0"/>
              <a:t>with  no apparent signs of DD and whose parents and clinicians have no concerns about development</a:t>
            </a:r>
            <a:r>
              <a:rPr lang="en-CA" altLang="en-US" dirty="0" smtClean="0"/>
              <a:t>.  </a:t>
            </a:r>
          </a:p>
          <a:p>
            <a:pPr marL="640080" algn="just">
              <a:spcBef>
                <a:spcPts val="0"/>
              </a:spcBef>
              <a:buFont typeface="Arial" pitchFamily="34" charset="0"/>
              <a:buChar char="–"/>
              <a:defRPr/>
            </a:pPr>
            <a:r>
              <a:rPr lang="en-US" sz="1600" dirty="0" smtClean="0"/>
              <a:t>These are children </a:t>
            </a:r>
            <a:r>
              <a:rPr lang="en-US" sz="1600" dirty="0"/>
              <a:t>for whom there is no concern about </a:t>
            </a:r>
            <a:r>
              <a:rPr lang="en-US" sz="1600" dirty="0" smtClean="0"/>
              <a:t>sequential acquirement of </a:t>
            </a:r>
            <a:r>
              <a:rPr lang="en-US" sz="1600" dirty="0"/>
              <a:t>age-appropriate developmental milestones for gross and fine motor, social/emotional, language, and cognitive domains. </a:t>
            </a:r>
          </a:p>
          <a:p>
            <a:pPr marL="640080" algn="just">
              <a:spcBef>
                <a:spcPts val="0"/>
              </a:spcBef>
              <a:spcAft>
                <a:spcPts val="1200"/>
              </a:spcAft>
              <a:buFont typeface="Arial" pitchFamily="34" charset="0"/>
              <a:buChar char="–"/>
              <a:defRPr/>
            </a:pPr>
            <a:r>
              <a:rPr lang="en-US" sz="1600" dirty="0" smtClean="0"/>
              <a:t>Milestone </a:t>
            </a:r>
            <a:r>
              <a:rPr lang="en-US" sz="1600" dirty="0"/>
              <a:t>ages should be based on the oldest age by which the skill should have been </a:t>
            </a:r>
            <a:r>
              <a:rPr lang="en-US" sz="1600" dirty="0" smtClean="0"/>
              <a:t>achieve</a:t>
            </a:r>
            <a:endParaRPr lang="en-CA" sz="1600" dirty="0"/>
          </a:p>
          <a:p>
            <a:pPr marL="0" algn="just">
              <a:spcBef>
                <a:spcPts val="0"/>
              </a:spcBef>
              <a:spcAft>
                <a:spcPts val="0"/>
              </a:spcAft>
              <a:defRPr/>
            </a:pPr>
            <a:r>
              <a:rPr lang="en-CA" altLang="en-US" dirty="0" smtClean="0"/>
              <a:t>This guideline does not apply to children:</a:t>
            </a:r>
          </a:p>
          <a:p>
            <a:pPr marL="640080" lvl="1">
              <a:buFont typeface="Arial" pitchFamily="34" charset="0"/>
              <a:buChar char="−"/>
              <a:defRPr/>
            </a:pPr>
            <a:r>
              <a:rPr lang="en-CA" altLang="en-US" dirty="0" smtClean="0"/>
              <a:t>Whose development is being closely monitored because of risk factors such as premature birth or low birth weight </a:t>
            </a:r>
          </a:p>
          <a:p>
            <a:pPr marL="640080" lvl="1">
              <a:buFont typeface="Arial" pitchFamily="34" charset="0"/>
              <a:buChar char="−"/>
              <a:defRPr/>
            </a:pPr>
            <a:r>
              <a:rPr lang="en-CA" altLang="en-US" dirty="0" smtClean="0"/>
              <a:t>Whose parents, caregivers or clinicians suspect there may be a delay in development or atypical development </a:t>
            </a:r>
          </a:p>
          <a:p>
            <a:pPr marL="640080" lvl="1">
              <a:buFont typeface="Arial" pitchFamily="34" charset="0"/>
              <a:buChar char="−"/>
              <a:defRPr/>
            </a:pPr>
            <a:r>
              <a:rPr lang="en-CA" altLang="en-US" dirty="0" smtClean="0"/>
              <a:t>Have signs suggestive of developmental delay </a:t>
            </a: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436A7710-3563-470A-8A67-371521D910A3}" type="slidenum">
              <a:rPr lang="en-US" altLang="en-US" sz="1400" smtClean="0">
                <a:solidFill>
                  <a:schemeClr val="bg1"/>
                </a:solidFill>
              </a:rPr>
              <a:pPr>
                <a:spcBef>
                  <a:spcPct val="0"/>
                </a:spcBef>
                <a:buFontTx/>
                <a:buNone/>
              </a:pPr>
              <a:t>10</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1258888" y="3213100"/>
            <a:ext cx="6769100" cy="1362075"/>
          </a:xfrm>
        </p:spPr>
        <p:txBody>
          <a:bodyPr/>
          <a:lstStyle/>
          <a:p>
            <a:r>
              <a:rPr lang="fr-CA" altLang="en-US" cap="none" smtClean="0"/>
              <a:t>METHODS</a:t>
            </a:r>
            <a:endParaRPr lang="en-US" altLang="en-US" cap="none" smtClean="0"/>
          </a:p>
        </p:txBody>
      </p:sp>
      <p:sp>
        <p:nvSpPr>
          <p:cNvPr id="27651" name="Text Placeholder 5"/>
          <p:cNvSpPr>
            <a:spLocks noGrp="1"/>
          </p:cNvSpPr>
          <p:nvPr>
            <p:ph type="body" idx="1"/>
          </p:nvPr>
        </p:nvSpPr>
        <p:spPr>
          <a:xfrm>
            <a:off x="1258888" y="1628775"/>
            <a:ext cx="7129462" cy="1500188"/>
          </a:xfrm>
        </p:spPr>
        <p:txBody>
          <a:bodyPr/>
          <a:lstStyle/>
          <a:p>
            <a:r>
              <a:rPr lang="en-CA" altLang="en-US" sz="2400" b="1" smtClean="0"/>
              <a:t>Screening for Developmental Delay</a:t>
            </a:r>
            <a:endParaRPr lang="en-US" altLang="en-US" sz="2400" b="1" smtClean="0"/>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11</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600" smtClean="0">
                <a:cs typeface="Arial" pitchFamily="34" charset="0"/>
              </a:rPr>
              <a:t>Methods for DD Guideline </a:t>
            </a:r>
          </a:p>
        </p:txBody>
      </p:sp>
      <p:sp>
        <p:nvSpPr>
          <p:cNvPr id="28675" name="Content Placeholder 2"/>
          <p:cNvSpPr>
            <a:spLocks noGrp="1"/>
          </p:cNvSpPr>
          <p:nvPr>
            <p:ph idx="1"/>
          </p:nvPr>
        </p:nvSpPr>
        <p:spPr>
          <a:xfrm>
            <a:off x="0" y="1773238"/>
            <a:ext cx="8675688" cy="4895850"/>
          </a:xfrm>
        </p:spPr>
        <p:txBody>
          <a:bodyPr/>
          <a:lstStyle/>
          <a:p>
            <a:pPr marL="640080">
              <a:spcBef>
                <a:spcPts val="600"/>
              </a:spcBef>
              <a:defRPr/>
            </a:pPr>
            <a:r>
              <a:rPr lang="en-CA" altLang="en-US" dirty="0" smtClean="0"/>
              <a:t>Work lead by Developmental Delay Work Group 5 CTFPHC members    &amp; </a:t>
            </a:r>
            <a:r>
              <a:rPr lang="en-CA" altLang="en-US" dirty="0"/>
              <a:t>1 member of Canadian Paediatric </a:t>
            </a:r>
            <a:r>
              <a:rPr lang="en-CA" altLang="en-US" dirty="0" smtClean="0"/>
              <a:t>Society </a:t>
            </a:r>
            <a:r>
              <a:rPr lang="en-CA" altLang="en-US" sz="1400" dirty="0" smtClean="0"/>
              <a:t>(1 CTFPHC member also with CPS)</a:t>
            </a:r>
            <a:endParaRPr lang="en-CA" altLang="en-US" sz="1400" dirty="0"/>
          </a:p>
          <a:p>
            <a:pPr marL="640080">
              <a:spcBef>
                <a:spcPts val="600"/>
              </a:spcBef>
              <a:defRPr/>
            </a:pPr>
            <a:r>
              <a:rPr lang="en-US" altLang="en-US" dirty="0" smtClean="0"/>
              <a:t>Established key questions, analytic framework, clinical and patient important outcomes (research protocol)</a:t>
            </a:r>
          </a:p>
          <a:p>
            <a:pPr marL="640080">
              <a:spcBef>
                <a:spcPts val="600"/>
              </a:spcBef>
              <a:defRPr/>
            </a:pPr>
            <a:r>
              <a:rPr lang="en-CA" altLang="en-US" dirty="0" smtClean="0"/>
              <a:t>Commissioned an independent systematic review  &amp; quality assessment of  evidence </a:t>
            </a:r>
          </a:p>
          <a:p>
            <a:pPr marL="640080">
              <a:spcBef>
                <a:spcPts val="600"/>
              </a:spcBef>
              <a:defRPr/>
            </a:pPr>
            <a:r>
              <a:rPr lang="en-CA" altLang="en-US" kern="1200" dirty="0" smtClean="0"/>
              <a:t>Formulated recommendations based on a comprehensive assessment of the </a:t>
            </a:r>
            <a:r>
              <a:rPr lang="en-CA" kern="1200" dirty="0" smtClean="0"/>
              <a:t>balance of benefits and harms of screening, treatment, accuracy of screening tests, patient values and preferences, and resource considerations</a:t>
            </a:r>
          </a:p>
          <a:p>
            <a:pPr marL="640080">
              <a:spcBef>
                <a:spcPts val="600"/>
              </a:spcBef>
              <a:defRPr/>
            </a:pPr>
            <a:r>
              <a:rPr lang="en-CA" altLang="en-US" kern="1200" dirty="0" smtClean="0"/>
              <a:t>All members of CTFPHC reviewed and approved each phase of guideline development process</a:t>
            </a:r>
          </a:p>
          <a:p>
            <a:pPr marL="640080">
              <a:spcBef>
                <a:spcPts val="600"/>
              </a:spcBef>
              <a:defRPr/>
            </a:pPr>
            <a:r>
              <a:rPr lang="en-CA" altLang="en-US" kern="1200" dirty="0" smtClean="0"/>
              <a:t>CTFPHC sent guideline for external peer and stakeholder review</a:t>
            </a:r>
          </a:p>
          <a:p>
            <a:pPr marL="640080">
              <a:spcBef>
                <a:spcPts val="600"/>
              </a:spcBef>
              <a:defRPr/>
            </a:pPr>
            <a:r>
              <a:rPr lang="en-US" dirty="0" smtClean="0"/>
              <a:t>CMAJ also carried out </a:t>
            </a:r>
            <a:r>
              <a:rPr lang="en-US" dirty="0"/>
              <a:t>an independent peer review </a:t>
            </a:r>
            <a:r>
              <a:rPr lang="en-US" dirty="0" smtClean="0"/>
              <a:t>process</a:t>
            </a:r>
            <a:endParaRPr lang="en-CA" altLang="en-US" kern="1200" dirty="0" smtClean="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1E215434-31F9-43B8-B68D-2B8DDC0FE676}" type="slidenum">
              <a:rPr lang="en-US" altLang="en-US" sz="1400" smtClean="0">
                <a:solidFill>
                  <a:schemeClr val="bg1"/>
                </a:solidFill>
              </a:rPr>
              <a:pPr>
                <a:spcBef>
                  <a:spcPct val="0"/>
                </a:spcBef>
                <a:buFontTx/>
                <a:buNone/>
              </a:pPr>
              <a:t>12</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188913"/>
            <a:ext cx="8153400" cy="1219200"/>
          </a:xfrm>
        </p:spPr>
        <p:txBody>
          <a:bodyPr/>
          <a:lstStyle/>
          <a:p>
            <a:pPr>
              <a:defRPr/>
            </a:pPr>
            <a:r>
              <a:rPr lang="en-US" altLang="en-US" sz="3600" dirty="0" smtClean="0">
                <a:latin typeface="+mn-lt"/>
                <a:cs typeface="+mj-cs"/>
              </a:rPr>
              <a:t>Research Questions </a:t>
            </a:r>
            <a:endParaRPr lang="en-US" altLang="en-US" sz="3600" b="1" dirty="0" smtClean="0">
              <a:latin typeface="+mn-lt"/>
              <a:cs typeface="+mj-cs"/>
            </a:endParaRPr>
          </a:p>
        </p:txBody>
      </p:sp>
      <p:sp>
        <p:nvSpPr>
          <p:cNvPr id="3" name="Content Placeholder 2"/>
          <p:cNvSpPr>
            <a:spLocks noGrp="1"/>
          </p:cNvSpPr>
          <p:nvPr>
            <p:ph idx="1"/>
          </p:nvPr>
        </p:nvSpPr>
        <p:spPr>
          <a:xfrm>
            <a:off x="179388" y="1773238"/>
            <a:ext cx="8856662" cy="4824412"/>
          </a:xfrm>
        </p:spPr>
        <p:txBody>
          <a:bodyPr/>
          <a:lstStyle/>
          <a:p>
            <a:pPr>
              <a:defRPr/>
            </a:pPr>
            <a:r>
              <a:rPr lang="en-US" dirty="0" smtClean="0">
                <a:cs typeface="+mn-cs"/>
              </a:rPr>
              <a:t>The systematic review for screening and treatment of developmental delay included:</a:t>
            </a:r>
          </a:p>
          <a:p>
            <a:pPr lvl="1">
              <a:defRPr/>
            </a:pPr>
            <a:r>
              <a:rPr lang="en-US" sz="2000" dirty="0" smtClean="0"/>
              <a:t>5 key research questions</a:t>
            </a:r>
          </a:p>
          <a:p>
            <a:pPr lvl="2">
              <a:defRPr/>
            </a:pPr>
            <a:r>
              <a:rPr lang="en-US" sz="2000" dirty="0" smtClean="0"/>
              <a:t>Effectiveness of screening, incidence of harms of screening, effectiveness of treatment, etc.</a:t>
            </a:r>
          </a:p>
          <a:p>
            <a:pPr lvl="1">
              <a:defRPr/>
            </a:pPr>
            <a:r>
              <a:rPr lang="en-CA" sz="2400" dirty="0" smtClean="0"/>
              <a:t>3 contextual questions </a:t>
            </a:r>
          </a:p>
          <a:p>
            <a:pPr lvl="2">
              <a:defRPr/>
            </a:pPr>
            <a:r>
              <a:rPr lang="en-CA" sz="2000" dirty="0" smtClean="0"/>
              <a:t>Cost effectiveness and feasibility, values and preferences of primary caregivers, etc.</a:t>
            </a:r>
          </a:p>
          <a:p>
            <a:pPr>
              <a:defRPr/>
            </a:pPr>
            <a:r>
              <a:rPr lang="en-CA" dirty="0"/>
              <a:t>Outcomes of interest:</a:t>
            </a:r>
          </a:p>
          <a:p>
            <a:pPr lvl="1">
              <a:defRPr/>
            </a:pPr>
            <a:r>
              <a:rPr lang="en-CA" sz="2000" dirty="0"/>
              <a:t>improvement to gross and fine motor skills, speech-language, and cognition and performance, academic performance, adaptive functioning, overall quality of life, mental health, survival, and  functionality as an adult</a:t>
            </a:r>
            <a:r>
              <a:rPr lang="en-CA" sz="1800" dirty="0"/>
              <a:t>. </a:t>
            </a:r>
            <a:endParaRPr lang="en-US" sz="2000" dirty="0"/>
          </a:p>
          <a:p>
            <a:pPr>
              <a:defRPr/>
            </a:pPr>
            <a:r>
              <a:rPr lang="en-US" dirty="0" smtClean="0"/>
              <a:t>For </a:t>
            </a:r>
            <a:r>
              <a:rPr lang="en-US" dirty="0"/>
              <a:t>more detailed information please access </a:t>
            </a:r>
            <a:r>
              <a:rPr lang="en-US" dirty="0" smtClean="0"/>
              <a:t>: </a:t>
            </a:r>
            <a:r>
              <a:rPr lang="en-US" dirty="0" smtClean="0">
                <a:hlinkClick r:id="rId3"/>
              </a:rPr>
              <a:t>www.canadiantaskforce.ca</a:t>
            </a:r>
            <a:r>
              <a:rPr lang="en-US" dirty="0" smtClean="0"/>
              <a:t>  </a:t>
            </a:r>
            <a:endParaRPr lang="en-US" dirty="0"/>
          </a:p>
          <a:p>
            <a:pPr marL="457200" lvl="1" indent="0">
              <a:buFontTx/>
              <a:buNone/>
              <a:defRPr/>
            </a:pPr>
            <a:endParaRPr lang="en-US" sz="1800" dirty="0" smtClean="0"/>
          </a:p>
        </p:txBody>
      </p:sp>
      <p:sp>
        <p:nvSpPr>
          <p:cNvPr id="29700"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66E27C8A-71E1-42D2-9B45-60497B47C9F8}" type="slidenum">
              <a:rPr lang="en-US" altLang="en-US" sz="1400" smtClean="0">
                <a:solidFill>
                  <a:srgbClr val="FFFFFF"/>
                </a:solidFill>
              </a:rPr>
              <a:pPr eaLnBrk="1" hangingPunct="1">
                <a:spcBef>
                  <a:spcPct val="0"/>
                </a:spcBef>
                <a:buFontTx/>
                <a:buNone/>
              </a:pPr>
              <a:t>13</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sz="3200" smtClean="0"/>
              <a:t>Evidence Review Analytic Framework</a:t>
            </a:r>
            <a:endParaRPr lang="en-US" altLang="en-US" smtClean="0"/>
          </a:p>
        </p:txBody>
      </p:sp>
      <p:sp>
        <p:nvSpPr>
          <p:cNvPr id="3072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717768A8-1110-4156-8FC9-A5C647116AA2}" type="slidenum">
              <a:rPr lang="en-US" altLang="en-US" sz="1400" smtClean="0">
                <a:solidFill>
                  <a:schemeClr val="bg1"/>
                </a:solidFill>
              </a:rPr>
              <a:pPr>
                <a:spcBef>
                  <a:spcPct val="0"/>
                </a:spcBef>
                <a:buFontTx/>
                <a:buNone/>
              </a:pPr>
              <a:t>14</a:t>
            </a:fld>
            <a:endParaRPr lang="en-US" altLang="en-US" sz="1400" smtClean="0">
              <a:solidFill>
                <a:schemeClr val="bg1"/>
              </a:solidFill>
            </a:endParaRPr>
          </a:p>
        </p:txBody>
      </p:sp>
      <p:pic>
        <p:nvPicPr>
          <p:cNvPr id="307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700213"/>
            <a:ext cx="7932738" cy="4932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1547664" y="1839062"/>
            <a:ext cx="459482" cy="229232"/>
          </a:xfrm>
          <a:prstGeom prst="ellipse">
            <a:avLst/>
          </a:prstGeom>
          <a:solidFill>
            <a:srgbClr val="FFFFFF"/>
          </a:solidFill>
          <a:ln w="12700">
            <a:solidFill>
              <a:srgbClr val="000000"/>
            </a:solidFill>
            <a:round/>
            <a:headEnd/>
            <a:tailEnd/>
          </a:ln>
        </p:spPr>
        <p:txBody>
          <a:bodyPr rot="0" vert="horz" wrap="square" lIns="0" tIns="0" rIns="0" bIns="0" anchor="ctr" anchorCtr="0" upright="1">
            <a:noAutofit/>
          </a:bodyPr>
          <a:lstStyle/>
          <a:p>
            <a:pPr algn="ctr">
              <a:lnSpc>
                <a:spcPct val="115000"/>
              </a:lnSpc>
              <a:spcAft>
                <a:spcPts val="0"/>
              </a:spcAft>
            </a:pPr>
            <a:r>
              <a:rPr lang="en-CA" sz="800" b="1" dirty="0">
                <a:effectLst/>
                <a:latin typeface="Calibri"/>
                <a:ea typeface="Calibri"/>
                <a:cs typeface="Times New Roman"/>
              </a:rPr>
              <a:t>KQ1</a:t>
            </a:r>
            <a:endParaRPr lang="en-CA" sz="1100" dirty="0">
              <a:effectLst/>
              <a:latin typeface="Calibri"/>
              <a:ea typeface="Calibri"/>
              <a:cs typeface="Times New Roman"/>
            </a:endParaRPr>
          </a:p>
        </p:txBody>
      </p:sp>
      <p:sp>
        <p:nvSpPr>
          <p:cNvPr id="2" name="TextBox 1"/>
          <p:cNvSpPr txBox="1"/>
          <p:nvPr/>
        </p:nvSpPr>
        <p:spPr>
          <a:xfrm>
            <a:off x="755576" y="5573003"/>
            <a:ext cx="3456384" cy="1107996"/>
          </a:xfrm>
          <a:prstGeom prst="rect">
            <a:avLst/>
          </a:prstGeom>
          <a:noFill/>
        </p:spPr>
        <p:txBody>
          <a:bodyPr wrap="square" rtlCol="0">
            <a:spAutoFit/>
          </a:bodyPr>
          <a:lstStyle/>
          <a:p>
            <a:r>
              <a:rPr lang="en-CA" sz="1400" dirty="0">
                <a:latin typeface="Calibri" panose="020F0502020204030204" pitchFamily="34" charset="0"/>
              </a:rPr>
              <a:t>Stage </a:t>
            </a:r>
            <a:r>
              <a:rPr lang="en-CA" sz="1400" dirty="0" smtClean="0">
                <a:latin typeface="Calibri" panose="020F0502020204030204" pitchFamily="34" charset="0"/>
              </a:rPr>
              <a:t>I </a:t>
            </a:r>
            <a:r>
              <a:rPr lang="en-CA" sz="1400" dirty="0">
                <a:latin typeface="Calibri" panose="020F0502020204030204" pitchFamily="34" charset="0"/>
              </a:rPr>
              <a:t>- Screening - KQ1 and KQ2</a:t>
            </a:r>
          </a:p>
          <a:p>
            <a:r>
              <a:rPr lang="en-CA" sz="1400" dirty="0">
                <a:latin typeface="Calibri" panose="020F0502020204030204" pitchFamily="34" charset="0"/>
              </a:rPr>
              <a:t>Stage </a:t>
            </a:r>
            <a:r>
              <a:rPr lang="en-CA" sz="1400" dirty="0" smtClean="0">
                <a:latin typeface="Calibri" panose="020F0502020204030204" pitchFamily="34" charset="0"/>
              </a:rPr>
              <a:t>II </a:t>
            </a:r>
            <a:r>
              <a:rPr lang="en-CA" sz="1400" dirty="0">
                <a:latin typeface="Calibri" panose="020F0502020204030204" pitchFamily="34" charset="0"/>
              </a:rPr>
              <a:t>- Treatment - KQ3 and KQ4</a:t>
            </a:r>
          </a:p>
          <a:p>
            <a:r>
              <a:rPr lang="en-CA" sz="1400" dirty="0">
                <a:latin typeface="Calibri" panose="020F0502020204030204" pitchFamily="34" charset="0"/>
              </a:rPr>
              <a:t>Stage </a:t>
            </a:r>
            <a:r>
              <a:rPr lang="en-CA" sz="1400" dirty="0" smtClean="0">
                <a:latin typeface="Calibri" panose="020F0502020204030204" pitchFamily="34" charset="0"/>
              </a:rPr>
              <a:t>III - </a:t>
            </a:r>
            <a:r>
              <a:rPr lang="en-CA" sz="1400" dirty="0">
                <a:latin typeface="Calibri" panose="020F0502020204030204" pitchFamily="34" charset="0"/>
              </a:rPr>
              <a:t>Test Properties - KQ5</a:t>
            </a:r>
          </a:p>
          <a:p>
            <a:r>
              <a:rPr lang="en-CA"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latin typeface="+mn-lt"/>
              </a:rPr>
              <a:t>Stage I: Screening</a:t>
            </a:r>
            <a:endParaRPr lang="en-US" dirty="0">
              <a:latin typeface="+mn-lt"/>
            </a:endParaRPr>
          </a:p>
        </p:txBody>
      </p:sp>
      <p:sp>
        <p:nvSpPr>
          <p:cNvPr id="3" name="Content Placeholder 2"/>
          <p:cNvSpPr>
            <a:spLocks noGrp="1"/>
          </p:cNvSpPr>
          <p:nvPr>
            <p:ph idx="1"/>
          </p:nvPr>
        </p:nvSpPr>
        <p:spPr/>
        <p:txBody>
          <a:bodyPr/>
          <a:lstStyle/>
          <a:p>
            <a:pPr marL="0" indent="0">
              <a:buFontTx/>
              <a:buNone/>
              <a:defRPr/>
            </a:pPr>
            <a:r>
              <a:rPr lang="en-US" dirty="0" smtClean="0"/>
              <a:t>KQ1.  What </a:t>
            </a:r>
            <a:r>
              <a:rPr lang="en-US" dirty="0"/>
              <a:t>is the effectiveness of screening children aged 1 to 4 years without suspected DD to improve outcomes? </a:t>
            </a:r>
          </a:p>
          <a:p>
            <a:pPr marL="457200" indent="-457200">
              <a:spcAft>
                <a:spcPts val="600"/>
              </a:spcAft>
              <a:buFontTx/>
              <a:buAutoNum type="alphaLcPeriod"/>
              <a:defRPr/>
            </a:pPr>
            <a:r>
              <a:rPr lang="en-US" dirty="0" smtClean="0"/>
              <a:t>What </a:t>
            </a:r>
            <a:r>
              <a:rPr lang="en-US" dirty="0"/>
              <a:t>is the optimal interval for screening for </a:t>
            </a:r>
            <a:r>
              <a:rPr lang="en-US" dirty="0" smtClean="0"/>
              <a:t>DD</a:t>
            </a:r>
            <a:endParaRPr lang="en-US" dirty="0"/>
          </a:p>
          <a:p>
            <a:pPr marL="0" indent="0">
              <a:buFontTx/>
              <a:buNone/>
              <a:defRPr/>
            </a:pPr>
            <a:r>
              <a:rPr lang="en-US" dirty="0" smtClean="0"/>
              <a:t>Outcomes </a:t>
            </a:r>
            <a:r>
              <a:rPr lang="en-US" dirty="0"/>
              <a:t>of interest: </a:t>
            </a:r>
            <a:endParaRPr lang="en-US" dirty="0" smtClean="0"/>
          </a:p>
          <a:p>
            <a:pPr marL="400050" lvl="1" indent="0">
              <a:buFontTx/>
              <a:buNone/>
              <a:defRPr/>
            </a:pPr>
            <a:r>
              <a:rPr lang="en-US" sz="2000" u="sng" dirty="0" smtClean="0"/>
              <a:t>Process outcomes</a:t>
            </a:r>
            <a:r>
              <a:rPr lang="en-US" sz="2000" dirty="0" smtClean="0"/>
              <a:t>: referral </a:t>
            </a:r>
            <a:r>
              <a:rPr lang="en-US" sz="2000" dirty="0"/>
              <a:t>rates for early intervention; time to referral </a:t>
            </a:r>
            <a:r>
              <a:rPr lang="en-US" sz="2000" dirty="0" smtClean="0"/>
              <a:t>to </a:t>
            </a:r>
            <a:r>
              <a:rPr lang="en-US" sz="2000" dirty="0"/>
              <a:t>early intervention; </a:t>
            </a:r>
            <a:endParaRPr lang="en-US" sz="2000" dirty="0" smtClean="0"/>
          </a:p>
          <a:p>
            <a:pPr marL="400050" lvl="1" indent="0">
              <a:buFontTx/>
              <a:buNone/>
              <a:defRPr/>
            </a:pPr>
            <a:r>
              <a:rPr lang="en-US" sz="2000" u="sng" dirty="0" smtClean="0"/>
              <a:t>Clinical outcomes</a:t>
            </a:r>
            <a:r>
              <a:rPr lang="en-US" sz="2000" dirty="0" smtClean="0"/>
              <a:t>: cognitive </a:t>
            </a:r>
            <a:r>
              <a:rPr lang="en-US" sz="2000" dirty="0"/>
              <a:t>function; academic performance; incidence of mental health conditions; overall quality of life; </a:t>
            </a:r>
            <a:r>
              <a:rPr lang="en-US" sz="2000" dirty="0" smtClean="0"/>
              <a:t>survival</a:t>
            </a:r>
            <a:r>
              <a:rPr lang="en-US" sz="2000" dirty="0"/>
              <a:t>; functionality as an </a:t>
            </a:r>
            <a:r>
              <a:rPr lang="en-US" sz="2000" dirty="0" smtClean="0"/>
              <a:t>adult</a:t>
            </a:r>
          </a:p>
          <a:p>
            <a:pPr marL="400050" lvl="1" indent="0">
              <a:buFontTx/>
              <a:buNone/>
              <a:defRPr/>
            </a:pPr>
            <a:endParaRPr lang="en-US" sz="2000" dirty="0"/>
          </a:p>
          <a:p>
            <a:pPr marL="0" lvl="1" indent="0">
              <a:buFontTx/>
              <a:buNone/>
              <a:defRPr/>
            </a:pPr>
            <a:r>
              <a:rPr lang="en-US" sz="2000" dirty="0" smtClean="0"/>
              <a:t>KQ2.  What </a:t>
            </a:r>
            <a:r>
              <a:rPr lang="en-US" sz="2000" dirty="0"/>
              <a:t>is the incidence of harms of screening children aged 1 to 4 years without suspected DD?</a:t>
            </a:r>
          </a:p>
          <a:p>
            <a:pPr marL="400050" lvl="1" indent="0">
              <a:buFontTx/>
              <a:buNone/>
              <a:defRPr/>
            </a:pPr>
            <a:endParaRPr lang="en-US" sz="2000" dirty="0" smtClean="0"/>
          </a:p>
        </p:txBody>
      </p:sp>
      <p:sp>
        <p:nvSpPr>
          <p:cNvPr id="317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01AC0E96-2C5A-4973-81F4-AF21E759E70F}" type="slidenum">
              <a:rPr lang="en-US" altLang="en-US" sz="1400" smtClean="0">
                <a:solidFill>
                  <a:srgbClr val="FFFFFF"/>
                </a:solidFill>
              </a:rPr>
              <a:pPr eaLnBrk="1" hangingPunct="1">
                <a:spcBef>
                  <a:spcPct val="0"/>
                </a:spcBef>
                <a:buFontTx/>
                <a:buNone/>
              </a:pPr>
              <a:t>15</a:t>
            </a:fld>
            <a:endParaRPr lang="en-US" altLang="en-US" sz="1400" smtClea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52400"/>
            <a:ext cx="7847012" cy="1219200"/>
          </a:xfrm>
        </p:spPr>
        <p:txBody>
          <a:bodyPr/>
          <a:lstStyle/>
          <a:p>
            <a:pPr>
              <a:defRPr/>
            </a:pPr>
            <a:r>
              <a:rPr lang="en-CA" dirty="0" smtClean="0">
                <a:latin typeface="+mn-lt"/>
              </a:rPr>
              <a:t>Eligible Study Types: Screening KQ1 &amp; KQ2</a:t>
            </a:r>
            <a:endParaRPr lang="en-US" dirty="0">
              <a:latin typeface="+mn-lt"/>
            </a:endParaRPr>
          </a:p>
        </p:txBody>
      </p:sp>
      <p:sp>
        <p:nvSpPr>
          <p:cNvPr id="3" name="Content Placeholder 2"/>
          <p:cNvSpPr>
            <a:spLocks noGrp="1"/>
          </p:cNvSpPr>
          <p:nvPr>
            <p:ph idx="1"/>
          </p:nvPr>
        </p:nvSpPr>
        <p:spPr>
          <a:xfrm>
            <a:off x="323850" y="1628775"/>
            <a:ext cx="8424863" cy="5040313"/>
          </a:xfrm>
        </p:spPr>
        <p:txBody>
          <a:bodyPr/>
          <a:lstStyle/>
          <a:p>
            <a:pPr marL="0" indent="0">
              <a:spcBef>
                <a:spcPts val="0"/>
              </a:spcBef>
              <a:spcAft>
                <a:spcPts val="0"/>
              </a:spcAft>
              <a:buFontTx/>
              <a:buNone/>
              <a:defRPr/>
            </a:pPr>
            <a:r>
              <a:rPr lang="en-CA" b="1" dirty="0"/>
              <a:t>Population</a:t>
            </a:r>
            <a:r>
              <a:rPr lang="en-CA" dirty="0"/>
              <a:t>: </a:t>
            </a:r>
            <a:r>
              <a:rPr lang="en-US" dirty="0"/>
              <a:t>children aged 1-4 years of age </a:t>
            </a:r>
            <a:r>
              <a:rPr lang="en-US" dirty="0" smtClean="0"/>
              <a:t>not at high risk* or suspected of having DD</a:t>
            </a:r>
            <a:r>
              <a:rPr lang="en-US" dirty="0"/>
              <a:t>. </a:t>
            </a:r>
            <a:endParaRPr lang="en-US" dirty="0" smtClean="0"/>
          </a:p>
          <a:p>
            <a:pPr marL="582930" lvl="1" indent="-182880">
              <a:spcBef>
                <a:spcPts val="0"/>
              </a:spcBef>
              <a:spcAft>
                <a:spcPts val="0"/>
              </a:spcAft>
              <a:buFont typeface="Arial" pitchFamily="34" charset="0"/>
              <a:buChar char="*"/>
              <a:defRPr/>
            </a:pPr>
            <a:r>
              <a:rPr lang="en-US" dirty="0" smtClean="0"/>
              <a:t>High </a:t>
            </a:r>
            <a:r>
              <a:rPr lang="en-US" dirty="0"/>
              <a:t>risk has been defined as those born prematurely </a:t>
            </a:r>
            <a:r>
              <a:rPr lang="en-US" dirty="0" smtClean="0"/>
              <a:t>(</a:t>
            </a:r>
            <a:r>
              <a:rPr lang="en-US" dirty="0"/>
              <a:t>gestational age less than 37 completed weeks at birth) or </a:t>
            </a:r>
            <a:r>
              <a:rPr lang="en-US" dirty="0" smtClean="0"/>
              <a:t>with </a:t>
            </a:r>
            <a:r>
              <a:rPr lang="en-US" dirty="0"/>
              <a:t>low birth weight (birth weight less than 2,500 g) and/or </a:t>
            </a:r>
            <a:r>
              <a:rPr lang="en-US" dirty="0" smtClean="0"/>
              <a:t>children </a:t>
            </a:r>
            <a:r>
              <a:rPr lang="en-US" dirty="0"/>
              <a:t>with other known disorders that may be associated </a:t>
            </a:r>
            <a:r>
              <a:rPr lang="en-US" dirty="0" smtClean="0"/>
              <a:t>with </a:t>
            </a:r>
            <a:r>
              <a:rPr lang="en-US" dirty="0"/>
              <a:t>or affect development. </a:t>
            </a:r>
          </a:p>
          <a:p>
            <a:pPr marL="0" indent="0">
              <a:buFontTx/>
              <a:buNone/>
              <a:defRPr/>
            </a:pPr>
            <a:r>
              <a:rPr lang="en-CA" b="1" dirty="0"/>
              <a:t>Intervention:  </a:t>
            </a:r>
            <a:r>
              <a:rPr lang="en-CA" dirty="0"/>
              <a:t>developmental screening </a:t>
            </a:r>
            <a:r>
              <a:rPr lang="en-CA" dirty="0" smtClean="0"/>
              <a:t>tools</a:t>
            </a:r>
          </a:p>
          <a:p>
            <a:pPr marL="0" indent="0">
              <a:spcBef>
                <a:spcPts val="600"/>
              </a:spcBef>
              <a:spcAft>
                <a:spcPts val="0"/>
              </a:spcAft>
              <a:buFontTx/>
              <a:buNone/>
              <a:defRPr/>
            </a:pPr>
            <a:r>
              <a:rPr lang="en-CA" b="1" dirty="0" smtClean="0"/>
              <a:t>Comparator: </a:t>
            </a:r>
            <a:r>
              <a:rPr lang="en-CA" dirty="0" smtClean="0"/>
              <a:t>no screening/ standard care</a:t>
            </a:r>
            <a:endParaRPr lang="en-US" b="1" dirty="0" smtClean="0"/>
          </a:p>
          <a:p>
            <a:pPr marL="0" indent="0">
              <a:spcBef>
                <a:spcPts val="600"/>
              </a:spcBef>
              <a:spcAft>
                <a:spcPts val="0"/>
              </a:spcAft>
              <a:buFontTx/>
              <a:buNone/>
              <a:defRPr/>
            </a:pPr>
            <a:r>
              <a:rPr lang="en-US" b="1" dirty="0" smtClean="0"/>
              <a:t>Study </a:t>
            </a:r>
            <a:r>
              <a:rPr lang="en-US" b="1" dirty="0"/>
              <a:t>type: </a:t>
            </a:r>
            <a:r>
              <a:rPr lang="en-US" dirty="0"/>
              <a:t>Randomized control trials (RCTs</a:t>
            </a:r>
            <a:r>
              <a:rPr lang="en-US" dirty="0" smtClean="0"/>
              <a:t>), </a:t>
            </a:r>
            <a:r>
              <a:rPr lang="en-CA" dirty="0" smtClean="0"/>
              <a:t>controlled trials, controlled cohort studies, </a:t>
            </a:r>
            <a:r>
              <a:rPr lang="en-US" dirty="0" smtClean="0"/>
              <a:t>with </a:t>
            </a:r>
            <a:r>
              <a:rPr lang="en-US" dirty="0"/>
              <a:t>at least 6 months of follow-up data from baseline</a:t>
            </a:r>
          </a:p>
          <a:p>
            <a:pPr marL="0" indent="0">
              <a:spcBef>
                <a:spcPts val="600"/>
              </a:spcBef>
              <a:spcAft>
                <a:spcPts val="0"/>
              </a:spcAft>
              <a:buFontTx/>
              <a:buNone/>
              <a:defRPr/>
            </a:pPr>
            <a:r>
              <a:rPr lang="en-CA" b="1" dirty="0" smtClean="0"/>
              <a:t>Setting: </a:t>
            </a:r>
            <a:r>
              <a:rPr lang="en-CA" dirty="0" smtClean="0"/>
              <a:t>primary care or public health setting</a:t>
            </a:r>
            <a:endParaRPr lang="en-US" b="1" dirty="0" smtClean="0"/>
          </a:p>
          <a:p>
            <a:pPr marL="0" indent="0">
              <a:spcBef>
                <a:spcPts val="600"/>
              </a:spcBef>
              <a:spcAft>
                <a:spcPts val="0"/>
              </a:spcAft>
              <a:buFontTx/>
              <a:buNone/>
              <a:defRPr/>
            </a:pPr>
            <a:r>
              <a:rPr lang="en-US" b="1" dirty="0" smtClean="0"/>
              <a:t>Outcomes</a:t>
            </a:r>
            <a:r>
              <a:rPr lang="en-US" b="1" dirty="0"/>
              <a:t>: </a:t>
            </a:r>
            <a:r>
              <a:rPr lang="en-US" dirty="0"/>
              <a:t>patient important outcomes and the scales used to measure such outcomes were based on those selected and prioritized by Canadian clinicians and policymakers (clinical and process outcomes</a:t>
            </a:r>
            <a:r>
              <a:rPr lang="en-US" dirty="0" smtClean="0"/>
              <a:t>)</a:t>
            </a:r>
          </a:p>
          <a:p>
            <a:pPr marL="0" indent="0">
              <a:spcBef>
                <a:spcPts val="600"/>
              </a:spcBef>
              <a:spcAft>
                <a:spcPts val="0"/>
              </a:spcAft>
              <a:buFontTx/>
              <a:buNone/>
              <a:defRPr/>
            </a:pPr>
            <a:r>
              <a:rPr lang="en-US" b="1" dirty="0" smtClean="0"/>
              <a:t>Language: </a:t>
            </a:r>
            <a:r>
              <a:rPr lang="en-US" dirty="0" smtClean="0"/>
              <a:t>English, French</a:t>
            </a:r>
          </a:p>
          <a:p>
            <a:pPr marL="0" indent="0">
              <a:spcBef>
                <a:spcPts val="600"/>
              </a:spcBef>
              <a:spcAft>
                <a:spcPts val="0"/>
              </a:spcAft>
              <a:buFontTx/>
              <a:buNone/>
              <a:defRPr/>
            </a:pPr>
            <a:endParaRPr lang="en-US" dirty="0"/>
          </a:p>
          <a:p>
            <a:pPr>
              <a:defRPr/>
            </a:pPr>
            <a:endParaRPr lang="en-US" dirty="0"/>
          </a:p>
          <a:p>
            <a:pPr>
              <a:defRPr/>
            </a:pPr>
            <a:r>
              <a:rPr lang="en-US" dirty="0"/>
              <a:t/>
            </a:r>
            <a:br>
              <a:rPr lang="en-US" dirty="0"/>
            </a:br>
            <a:r>
              <a:rPr lang="en-US" dirty="0"/>
              <a:t> </a:t>
            </a:r>
          </a:p>
          <a:p>
            <a:pPr>
              <a:defRPr/>
            </a:pPr>
            <a:endParaRPr lang="en-US" dirty="0"/>
          </a:p>
        </p:txBody>
      </p:sp>
      <p:sp>
        <p:nvSpPr>
          <p:cNvPr id="3277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195ACC6D-3A19-4220-8A06-01C6D5E1800F}" type="slidenum">
              <a:rPr lang="en-US" altLang="en-US" sz="1400" smtClean="0">
                <a:solidFill>
                  <a:srgbClr val="FFFFFF"/>
                </a:solidFill>
              </a:rPr>
              <a:pPr eaLnBrk="1" hangingPunct="1">
                <a:spcBef>
                  <a:spcPct val="0"/>
                </a:spcBef>
                <a:buFontTx/>
                <a:buNone/>
              </a:pPr>
              <a:t>16</a:t>
            </a:fld>
            <a:endParaRPr lang="en-US" altLang="en-US" sz="1400" smtClea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latin typeface="+mn-lt"/>
              </a:rPr>
              <a:t>Stage II:  Treatment </a:t>
            </a:r>
            <a:endParaRPr lang="en-US" dirty="0">
              <a:latin typeface="+mn-lt"/>
            </a:endParaRPr>
          </a:p>
        </p:txBody>
      </p:sp>
      <p:sp>
        <p:nvSpPr>
          <p:cNvPr id="3" name="Content Placeholder 2"/>
          <p:cNvSpPr>
            <a:spLocks noGrp="1"/>
          </p:cNvSpPr>
          <p:nvPr>
            <p:ph idx="1"/>
          </p:nvPr>
        </p:nvSpPr>
        <p:spPr/>
        <p:txBody>
          <a:bodyPr/>
          <a:lstStyle/>
          <a:p>
            <a:pPr marL="0" indent="0">
              <a:buFontTx/>
              <a:buNone/>
              <a:defRPr/>
            </a:pPr>
            <a:r>
              <a:rPr lang="en-US" dirty="0" smtClean="0"/>
              <a:t>KQ3.  What </a:t>
            </a:r>
            <a:r>
              <a:rPr lang="en-US" dirty="0"/>
              <a:t>is the effectiveness of treatment for children diagnosed with DD to improve outcomes? </a:t>
            </a:r>
            <a:endParaRPr lang="en-US" dirty="0" smtClean="0"/>
          </a:p>
          <a:p>
            <a:pPr marL="0" indent="0">
              <a:buFontTx/>
              <a:buNone/>
              <a:defRPr/>
            </a:pPr>
            <a:r>
              <a:rPr lang="en-US" dirty="0"/>
              <a:t>Outcomes of interest: </a:t>
            </a:r>
          </a:p>
          <a:p>
            <a:pPr marL="400050" lvl="1" indent="0">
              <a:buFontTx/>
              <a:buNone/>
              <a:defRPr/>
            </a:pPr>
            <a:r>
              <a:rPr lang="en-US" sz="2000" u="sng" dirty="0" smtClean="0"/>
              <a:t>Clinical outcomes</a:t>
            </a:r>
            <a:r>
              <a:rPr lang="en-US" sz="2000" dirty="0" smtClean="0"/>
              <a:t>: cognitive function; academic performance; incidence of mental health conditions; overall quality of life; survival; functionality as an adult; and </a:t>
            </a:r>
            <a:r>
              <a:rPr lang="en-CA" sz="2000" dirty="0"/>
              <a:t>improvement to gross and fine motor skills, language, adaptive functioning, and cognition and performance (for domain specific delays</a:t>
            </a:r>
            <a:r>
              <a:rPr lang="en-CA" sz="2000" dirty="0" smtClean="0"/>
              <a:t>)</a:t>
            </a:r>
            <a:endParaRPr lang="en-US" dirty="0" smtClean="0"/>
          </a:p>
          <a:p>
            <a:pPr marL="0" indent="0">
              <a:buFontTx/>
              <a:buNone/>
              <a:defRPr/>
            </a:pPr>
            <a:endParaRPr lang="en-US" dirty="0" smtClean="0"/>
          </a:p>
          <a:p>
            <a:pPr marL="0" indent="0">
              <a:buFontTx/>
              <a:buNone/>
              <a:defRPr/>
            </a:pPr>
            <a:r>
              <a:rPr lang="en-US" dirty="0" smtClean="0"/>
              <a:t>KQ4.What </a:t>
            </a:r>
            <a:r>
              <a:rPr lang="en-US" dirty="0"/>
              <a:t>is the incidence of harms of treatment for children diagnosed with DD?</a:t>
            </a:r>
          </a:p>
          <a:p>
            <a:pPr>
              <a:defRPr/>
            </a:pPr>
            <a:endParaRPr lang="en-US" dirty="0"/>
          </a:p>
        </p:txBody>
      </p:sp>
      <p:sp>
        <p:nvSpPr>
          <p:cNvPr id="3379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F859AD0B-53C8-49B0-A162-5B61EE13B36B}" type="slidenum">
              <a:rPr lang="en-US" altLang="en-US" sz="1400" smtClean="0">
                <a:solidFill>
                  <a:srgbClr val="FFFFFF"/>
                </a:solidFill>
              </a:rPr>
              <a:pPr eaLnBrk="1" hangingPunct="1">
                <a:spcBef>
                  <a:spcPct val="0"/>
                </a:spcBef>
                <a:buFontTx/>
                <a:buNone/>
              </a:pPr>
              <a:t>17</a:t>
            </a:fld>
            <a:endParaRPr lang="en-US" altLang="en-US" sz="1400" smtClean="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latin typeface="+mn-lt"/>
              </a:rPr>
              <a:t>Eligible Study Types: </a:t>
            </a:r>
            <a:r>
              <a:rPr lang="en-CA" dirty="0" smtClean="0">
                <a:latin typeface="+mn-lt"/>
              </a:rPr>
              <a:t>Treatment KQ3 </a:t>
            </a:r>
            <a:r>
              <a:rPr lang="en-CA" dirty="0">
                <a:latin typeface="+mn-lt"/>
              </a:rPr>
              <a:t>&amp; </a:t>
            </a:r>
            <a:r>
              <a:rPr lang="en-CA" dirty="0" smtClean="0">
                <a:latin typeface="+mn-lt"/>
              </a:rPr>
              <a:t>KQ4</a:t>
            </a:r>
            <a:endParaRPr lang="en-US" dirty="0">
              <a:latin typeface="+mn-lt"/>
            </a:endParaRPr>
          </a:p>
        </p:txBody>
      </p:sp>
      <p:sp>
        <p:nvSpPr>
          <p:cNvPr id="3" name="Content Placeholder 2"/>
          <p:cNvSpPr>
            <a:spLocks noGrp="1"/>
          </p:cNvSpPr>
          <p:nvPr>
            <p:ph idx="1"/>
          </p:nvPr>
        </p:nvSpPr>
        <p:spPr>
          <a:xfrm>
            <a:off x="468313" y="1700213"/>
            <a:ext cx="8135937" cy="4681537"/>
          </a:xfrm>
        </p:spPr>
        <p:txBody>
          <a:bodyPr/>
          <a:lstStyle/>
          <a:p>
            <a:pPr marL="0" indent="0">
              <a:buFontTx/>
              <a:buNone/>
              <a:defRPr/>
            </a:pPr>
            <a:r>
              <a:rPr lang="en-CA" b="1" dirty="0"/>
              <a:t>Population: </a:t>
            </a:r>
            <a:r>
              <a:rPr lang="en-US" dirty="0" smtClean="0"/>
              <a:t>Children aged 1 to 6 diagnosed </a:t>
            </a:r>
            <a:r>
              <a:rPr lang="en-US" dirty="0"/>
              <a:t>with domain specific developmental delay (DD) in one or more of the domains (gross and fine motor skills; speech and language; social and personal activities of daily living; performance and cognition). </a:t>
            </a:r>
            <a:endParaRPr lang="en-US" dirty="0" smtClean="0"/>
          </a:p>
          <a:p>
            <a:pPr marL="585216" lvl="1" indent="-182880">
              <a:buFont typeface="Arial" pitchFamily="34" charset="0"/>
              <a:buChar char="*"/>
              <a:defRPr/>
            </a:pPr>
            <a:r>
              <a:rPr lang="en-US" dirty="0"/>
              <a:t>T</a:t>
            </a:r>
            <a:r>
              <a:rPr lang="en-US" dirty="0" smtClean="0"/>
              <a:t>reatment </a:t>
            </a:r>
            <a:r>
              <a:rPr lang="en-US" dirty="0"/>
              <a:t>intervention had to have been initiated between the ages of 1-6 years.</a:t>
            </a:r>
            <a:endParaRPr lang="en-US" dirty="0" smtClean="0"/>
          </a:p>
          <a:p>
            <a:pPr marL="0" indent="0">
              <a:buFontTx/>
              <a:buNone/>
              <a:defRPr/>
            </a:pPr>
            <a:r>
              <a:rPr lang="en-CA" b="1" dirty="0" smtClean="0"/>
              <a:t>Interventions</a:t>
            </a:r>
            <a:r>
              <a:rPr lang="en-CA" b="1" dirty="0"/>
              <a:t>:</a:t>
            </a:r>
            <a:r>
              <a:rPr lang="en-CA" dirty="0"/>
              <a:t> any </a:t>
            </a:r>
            <a:r>
              <a:rPr lang="en-US" dirty="0"/>
              <a:t>behavioral, </a:t>
            </a:r>
            <a:r>
              <a:rPr lang="en-US" dirty="0" smtClean="0"/>
              <a:t>psychological, or pharmacological</a:t>
            </a:r>
          </a:p>
          <a:p>
            <a:pPr marL="0" indent="0">
              <a:buFontTx/>
              <a:buNone/>
              <a:defRPr/>
            </a:pPr>
            <a:r>
              <a:rPr lang="en-CA" b="1" dirty="0"/>
              <a:t>Comparator: </a:t>
            </a:r>
            <a:r>
              <a:rPr lang="en-CA" dirty="0"/>
              <a:t>no treatment or standard </a:t>
            </a:r>
            <a:r>
              <a:rPr lang="en-CA" dirty="0" smtClean="0"/>
              <a:t>care</a:t>
            </a:r>
            <a:endParaRPr lang="en-US" dirty="0" smtClean="0"/>
          </a:p>
          <a:p>
            <a:pPr marL="0" indent="0">
              <a:buFontTx/>
              <a:buNone/>
              <a:defRPr/>
            </a:pPr>
            <a:r>
              <a:rPr lang="en-CA" b="1" dirty="0" smtClean="0"/>
              <a:t>Study </a:t>
            </a:r>
            <a:r>
              <a:rPr lang="en-CA" b="1" dirty="0"/>
              <a:t>Design and Comparison Groups: </a:t>
            </a:r>
            <a:r>
              <a:rPr lang="en-CA" dirty="0"/>
              <a:t>Systematic reviews and RCTs using comparison groups receiving usual care or no intervention were considered. </a:t>
            </a:r>
            <a:endParaRPr lang="en-US" dirty="0"/>
          </a:p>
          <a:p>
            <a:pPr marL="0" indent="0">
              <a:buFontTx/>
              <a:buNone/>
              <a:defRPr/>
            </a:pPr>
            <a:r>
              <a:rPr lang="en-CA" b="1" dirty="0"/>
              <a:t>Outcomes:</a:t>
            </a:r>
            <a:r>
              <a:rPr lang="en-US" dirty="0"/>
              <a:t> patient important outcomes and the scales used to measure such outcomes were based on those selected and prioritized by Canadian clinicians and </a:t>
            </a:r>
            <a:r>
              <a:rPr lang="en-US" dirty="0" smtClean="0"/>
              <a:t>policymakers</a:t>
            </a:r>
          </a:p>
          <a:p>
            <a:pPr marL="0" indent="0">
              <a:buFontTx/>
              <a:buNone/>
              <a:defRPr/>
            </a:pPr>
            <a:r>
              <a:rPr lang="en-CA" b="1" dirty="0" smtClean="0"/>
              <a:t>Language:</a:t>
            </a:r>
            <a:r>
              <a:rPr lang="en-US" dirty="0" smtClean="0"/>
              <a:t> English or French. </a:t>
            </a:r>
          </a:p>
          <a:p>
            <a:pPr>
              <a:defRPr/>
            </a:pPr>
            <a:endParaRPr lang="en-US" dirty="0"/>
          </a:p>
          <a:p>
            <a:pPr>
              <a:defRPr/>
            </a:pPr>
            <a:r>
              <a:rPr lang="en-US" dirty="0"/>
              <a:t> </a:t>
            </a:r>
          </a:p>
          <a:p>
            <a:pPr>
              <a:defRPr/>
            </a:pPr>
            <a:endParaRPr lang="en-US" dirty="0"/>
          </a:p>
        </p:txBody>
      </p:sp>
      <p:sp>
        <p:nvSpPr>
          <p:cNvPr id="348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DECF2B46-CDA0-40F8-9EEA-2C6D7F1F76B7}" type="slidenum">
              <a:rPr lang="en-US" altLang="en-US" sz="1400" smtClean="0">
                <a:solidFill>
                  <a:srgbClr val="FFFFFF"/>
                </a:solidFill>
              </a:rPr>
              <a:pPr eaLnBrk="1" hangingPunct="1">
                <a:spcBef>
                  <a:spcPct val="0"/>
                </a:spcBef>
                <a:buFontTx/>
                <a:buNone/>
              </a:pPr>
              <a:t>18</a:t>
            </a:fld>
            <a:endParaRPr lang="en-US" altLang="en-US" sz="1400"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Stage </a:t>
            </a:r>
            <a:r>
              <a:rPr lang="en-US" dirty="0">
                <a:latin typeface="+mn-lt"/>
              </a:rPr>
              <a:t>III </a:t>
            </a:r>
            <a:r>
              <a:rPr lang="en-US" dirty="0" smtClean="0">
                <a:latin typeface="+mn-lt"/>
              </a:rPr>
              <a:t>- Test Properties KQ5</a:t>
            </a:r>
            <a:endParaRPr lang="en-US" dirty="0">
              <a:latin typeface="+mn-lt"/>
            </a:endParaRPr>
          </a:p>
        </p:txBody>
      </p:sp>
      <p:sp>
        <p:nvSpPr>
          <p:cNvPr id="35843" name="Content Placeholder 2"/>
          <p:cNvSpPr>
            <a:spLocks noGrp="1"/>
          </p:cNvSpPr>
          <p:nvPr>
            <p:ph idx="1"/>
          </p:nvPr>
        </p:nvSpPr>
        <p:spPr>
          <a:xfrm>
            <a:off x="611188" y="1844675"/>
            <a:ext cx="7772400" cy="4114800"/>
          </a:xfrm>
        </p:spPr>
        <p:txBody>
          <a:bodyPr/>
          <a:lstStyle/>
          <a:p>
            <a:pPr marL="0" indent="0">
              <a:spcBef>
                <a:spcPct val="0"/>
              </a:spcBef>
              <a:spcAft>
                <a:spcPts val="600"/>
              </a:spcAft>
              <a:buFontTx/>
              <a:buNone/>
            </a:pPr>
            <a:r>
              <a:rPr lang="en-CA" altLang="en-US" smtClean="0"/>
              <a:t>KQ5 . </a:t>
            </a:r>
            <a:r>
              <a:rPr lang="en-US" altLang="en-US" smtClean="0"/>
              <a:t>What is the sensitivity, specificity, positive and negative predictive values, and likelihood ratios of the various screening tests to assess DD in children aged 1 to 4 years who are not already suspected of having DD?</a:t>
            </a:r>
            <a:r>
              <a:rPr lang="en-CA" altLang="en-US" smtClean="0"/>
              <a:t> </a:t>
            </a:r>
          </a:p>
          <a:p>
            <a:pPr marL="0" indent="0">
              <a:spcBef>
                <a:spcPct val="0"/>
              </a:spcBef>
              <a:spcAft>
                <a:spcPts val="600"/>
              </a:spcAft>
              <a:buFontTx/>
              <a:buNone/>
            </a:pPr>
            <a:endParaRPr lang="en-CA" altLang="en-US" sz="2400" b="1" u="sng" smtClean="0"/>
          </a:p>
          <a:p>
            <a:pPr marL="0" indent="0">
              <a:buFontTx/>
              <a:buNone/>
            </a:pPr>
            <a:endParaRPr lang="en-US" altLang="en-US" smtClean="0"/>
          </a:p>
        </p:txBody>
      </p:sp>
      <p:sp>
        <p:nvSpPr>
          <p:cNvPr id="358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155382C4-4FF1-42A6-964B-71CE809834A9}" type="slidenum">
              <a:rPr lang="en-US" altLang="en-US" sz="1400" smtClean="0">
                <a:solidFill>
                  <a:srgbClr val="FFFFFF"/>
                </a:solidFill>
              </a:rPr>
              <a:pPr eaLnBrk="1" hangingPunct="1">
                <a:spcBef>
                  <a:spcPct val="0"/>
                </a:spcBef>
                <a:buFontTx/>
                <a:buNone/>
              </a:pPr>
              <a:t>19</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altLang="en-US" sz="3600" smtClean="0"/>
              <a:t>Use of slide deck</a:t>
            </a:r>
          </a:p>
        </p:txBody>
      </p:sp>
      <p:sp>
        <p:nvSpPr>
          <p:cNvPr id="3" name="Content Placeholder 2"/>
          <p:cNvSpPr>
            <a:spLocks noGrp="1"/>
          </p:cNvSpPr>
          <p:nvPr>
            <p:ph idx="1"/>
          </p:nvPr>
        </p:nvSpPr>
        <p:spPr>
          <a:xfrm>
            <a:off x="395288" y="1989138"/>
            <a:ext cx="8137525" cy="3600450"/>
          </a:xfrm>
        </p:spPr>
        <p:txBody>
          <a:bodyPr/>
          <a:lstStyle/>
          <a:p>
            <a:pPr>
              <a:defRPr/>
            </a:pPr>
            <a:r>
              <a:rPr lang="en-US" dirty="0"/>
              <a:t>These slides are made </a:t>
            </a:r>
            <a:r>
              <a:rPr lang="en-US" dirty="0" smtClean="0"/>
              <a:t>available publicly as an educational </a:t>
            </a:r>
            <a:r>
              <a:rPr lang="en-US" dirty="0"/>
              <a:t>support to assist with the dissemination, uptake and implementation of the guidelines into primary care practice. </a:t>
            </a:r>
            <a:endParaRPr lang="en-US" dirty="0" smtClean="0"/>
          </a:p>
          <a:p>
            <a:pPr>
              <a:defRPr/>
            </a:pPr>
            <a:endParaRPr lang="en-US" sz="1000" dirty="0"/>
          </a:p>
          <a:p>
            <a:pPr>
              <a:defRPr/>
            </a:pPr>
            <a:r>
              <a:rPr lang="en-US" dirty="0"/>
              <a:t>Some or all of the </a:t>
            </a:r>
            <a:r>
              <a:rPr lang="en-US" dirty="0" smtClean="0"/>
              <a:t>slides in this slide deck </a:t>
            </a:r>
            <a:r>
              <a:rPr lang="en-US" dirty="0"/>
              <a:t>may be used </a:t>
            </a:r>
            <a:r>
              <a:rPr lang="en-US" dirty="0" smtClean="0"/>
              <a:t>in </a:t>
            </a:r>
            <a:r>
              <a:rPr lang="en-US" dirty="0"/>
              <a:t>educational  contexts.   </a:t>
            </a:r>
          </a:p>
          <a:p>
            <a:pPr marL="0" indent="0">
              <a:buFontTx/>
              <a:buNone/>
              <a:defRPr/>
            </a:pPr>
            <a:endParaRPr lang="en-US" sz="1000" dirty="0"/>
          </a:p>
          <a:p>
            <a:pPr>
              <a:defRPr/>
            </a:pPr>
            <a:r>
              <a:rPr lang="en-US" dirty="0" smtClean="0"/>
              <a:t>The Screening for Developmental Delay Guideline was published </a:t>
            </a:r>
            <a:r>
              <a:rPr lang="en-US" dirty="0"/>
              <a:t>online </a:t>
            </a:r>
            <a:r>
              <a:rPr lang="en-US" dirty="0" smtClean="0"/>
              <a:t>March 28, 2016</a:t>
            </a:r>
            <a:r>
              <a:rPr lang="en-US" b="1" dirty="0" smtClean="0"/>
              <a:t>.</a:t>
            </a:r>
          </a:p>
          <a:p>
            <a:pPr marL="0" indent="0">
              <a:buNone/>
              <a:defRPr/>
            </a:pPr>
            <a:endParaRPr lang="en-CA" b="1" dirty="0"/>
          </a:p>
          <a:p>
            <a:pPr>
              <a:defRPr/>
            </a:pPr>
            <a:r>
              <a:rPr lang="en-CA" dirty="0" smtClean="0"/>
              <a:t>Guideline is also available in Canadian Medical Association Journal  and on CTFPHC website: </a:t>
            </a:r>
            <a:r>
              <a:rPr lang="en-CA" dirty="0" smtClean="0">
                <a:hlinkClick r:id="rId3"/>
              </a:rPr>
              <a:t>http://canadiantaskforce.ca/</a:t>
            </a:r>
            <a:endParaRPr lang="en-CA" dirty="0" smtClean="0"/>
          </a:p>
          <a:p>
            <a:pPr>
              <a:defRPr/>
            </a:pPr>
            <a:endParaRPr lang="en-CA" dirty="0" smtClean="0"/>
          </a:p>
          <a:p>
            <a:pPr>
              <a:defRPr/>
            </a:pPr>
            <a:endParaRPr lang="en-US" b="1" dirty="0"/>
          </a:p>
          <a:p>
            <a:pPr marL="457200" lvl="1" indent="0" algn="just">
              <a:buFontTx/>
              <a:buNone/>
              <a:defRPr/>
            </a:pPr>
            <a:endParaRPr lang="en-CA" sz="2000" dirty="0" smtClean="0"/>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FB0E405F-B2C1-4492-B961-4F57339DA6A5}" type="slidenum">
              <a:rPr lang="en-US" altLang="en-US" sz="1400" smtClean="0">
                <a:solidFill>
                  <a:schemeClr val="bg1"/>
                </a:solidFill>
              </a:rPr>
              <a:pPr>
                <a:spcBef>
                  <a:spcPct val="0"/>
                </a:spcBef>
                <a:buFontTx/>
                <a:buNone/>
              </a:pPr>
              <a:t>2</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latin typeface="+mn-lt"/>
              </a:rPr>
              <a:t>Eligible Study </a:t>
            </a:r>
            <a:r>
              <a:rPr lang="en-CA" dirty="0" smtClean="0">
                <a:latin typeface="+mn-lt"/>
              </a:rPr>
              <a:t>Types – Test Properties KQ5</a:t>
            </a:r>
            <a:endParaRPr lang="en-US" dirty="0">
              <a:latin typeface="+mn-lt"/>
            </a:endParaRPr>
          </a:p>
        </p:txBody>
      </p:sp>
      <p:sp>
        <p:nvSpPr>
          <p:cNvPr id="36867" name="Content Placeholder 2"/>
          <p:cNvSpPr>
            <a:spLocks noGrp="1"/>
          </p:cNvSpPr>
          <p:nvPr>
            <p:ph idx="1"/>
          </p:nvPr>
        </p:nvSpPr>
        <p:spPr>
          <a:xfrm>
            <a:off x="250825" y="1557338"/>
            <a:ext cx="8642350" cy="4967287"/>
          </a:xfrm>
        </p:spPr>
        <p:txBody>
          <a:bodyPr/>
          <a:lstStyle/>
          <a:p>
            <a:pPr marL="0" indent="0">
              <a:spcBef>
                <a:spcPct val="0"/>
              </a:spcBef>
              <a:spcAft>
                <a:spcPts val="600"/>
              </a:spcAft>
              <a:buFontTx/>
              <a:buNone/>
              <a:defRPr/>
            </a:pPr>
            <a:r>
              <a:rPr lang="en-CA" b="1" dirty="0" smtClean="0"/>
              <a:t>Population: </a:t>
            </a:r>
            <a:r>
              <a:rPr lang="en-CA" dirty="0" smtClean="0"/>
              <a:t>children aged 1 to 4 without suspected DD</a:t>
            </a:r>
            <a:endParaRPr lang="en-CA" b="1" dirty="0" smtClean="0"/>
          </a:p>
          <a:p>
            <a:pPr marL="0" indent="0">
              <a:spcBef>
                <a:spcPts val="0"/>
              </a:spcBef>
              <a:buFontTx/>
              <a:buNone/>
              <a:defRPr/>
            </a:pPr>
            <a:r>
              <a:rPr lang="en-CA" b="1" dirty="0" smtClean="0"/>
              <a:t>Intervention: </a:t>
            </a:r>
            <a:r>
              <a:rPr lang="en-CA" dirty="0" smtClean="0"/>
              <a:t>any short screening test,  tool  or questionnaire that could be administered in a primary care setting  or currently in use in Canada: </a:t>
            </a:r>
          </a:p>
          <a:p>
            <a:pPr marL="457200" lvl="1" indent="-274320">
              <a:spcBef>
                <a:spcPts val="0"/>
              </a:spcBef>
              <a:spcAft>
                <a:spcPts val="600"/>
              </a:spcAft>
              <a:defRPr/>
            </a:pPr>
            <a:r>
              <a:rPr lang="en-CA" kern="1200" dirty="0" smtClean="0"/>
              <a:t>Ex. Ages and Stages Questionnaire (ASQ););</a:t>
            </a:r>
            <a:r>
              <a:rPr lang="en-CA" dirty="0"/>
              <a:t> Parents’ Evaluation of Developmental </a:t>
            </a:r>
            <a:r>
              <a:rPr lang="en-CA" dirty="0" smtClean="0"/>
              <a:t>(PEDS); </a:t>
            </a:r>
            <a:r>
              <a:rPr lang="en-CA" dirty="0"/>
              <a:t>Nipissing District Developmental Screen </a:t>
            </a:r>
            <a:r>
              <a:rPr lang="en-CA" dirty="0" smtClean="0"/>
              <a:t>(</a:t>
            </a:r>
            <a:r>
              <a:rPr lang="en-CA" kern="1200" dirty="0" smtClean="0"/>
              <a:t>NDDS); </a:t>
            </a:r>
          </a:p>
          <a:p>
            <a:pPr marL="0" indent="0">
              <a:spcBef>
                <a:spcPts val="0"/>
              </a:spcBef>
              <a:spcAft>
                <a:spcPts val="600"/>
              </a:spcAft>
              <a:buFontTx/>
              <a:buNone/>
              <a:defRPr/>
            </a:pPr>
            <a:r>
              <a:rPr lang="en-CA" sz="1800" b="1" dirty="0" smtClean="0"/>
              <a:t>Study design: </a:t>
            </a:r>
            <a:r>
              <a:rPr lang="en-CA" sz="1800" dirty="0" smtClean="0"/>
              <a:t>RCTs, cohort and case-control studies;  </a:t>
            </a:r>
            <a:r>
              <a:rPr lang="en-CA" altLang="en-US" sz="1800" dirty="0">
                <a:ea typeface="ヒラギノ角ゴ Pro W3" charset="-128"/>
              </a:rPr>
              <a:t>I</a:t>
            </a:r>
            <a:r>
              <a:rPr lang="en-US" altLang="en-US" sz="1800" dirty="0" err="1">
                <a:ea typeface="ヒラギノ角ゴ Pro W3" charset="-128"/>
              </a:rPr>
              <a:t>ndex</a:t>
            </a:r>
            <a:r>
              <a:rPr lang="en-US" altLang="en-US" sz="1800" dirty="0">
                <a:ea typeface="ヒラギノ角ゴ Pro W3" charset="-128"/>
              </a:rPr>
              <a:t> and reference tests administered concurrently or within a brief time interval; </a:t>
            </a:r>
            <a:endParaRPr lang="en-CA" sz="1800" dirty="0" smtClean="0"/>
          </a:p>
          <a:p>
            <a:pPr marL="0" indent="0">
              <a:spcBef>
                <a:spcPts val="0"/>
              </a:spcBef>
              <a:spcAft>
                <a:spcPts val="600"/>
              </a:spcAft>
              <a:buFontTx/>
              <a:buNone/>
              <a:defRPr/>
            </a:pPr>
            <a:r>
              <a:rPr lang="en-CA" sz="1800" b="1" dirty="0" smtClean="0"/>
              <a:t>Reference </a:t>
            </a:r>
            <a:r>
              <a:rPr lang="en-CA" sz="1800" b="1" dirty="0"/>
              <a:t>Standard</a:t>
            </a:r>
            <a:r>
              <a:rPr lang="en-US" sz="1800" dirty="0"/>
              <a:t>: </a:t>
            </a:r>
            <a:r>
              <a:rPr lang="en-US" dirty="0" smtClean="0"/>
              <a:t>clinical </a:t>
            </a:r>
            <a:r>
              <a:rPr lang="en-US" dirty="0"/>
              <a:t>or diagnostic </a:t>
            </a:r>
            <a:r>
              <a:rPr lang="en-US" dirty="0" smtClean="0"/>
              <a:t>evaluations using</a:t>
            </a:r>
            <a:r>
              <a:rPr lang="en-CA" dirty="0" smtClean="0"/>
              <a:t>: </a:t>
            </a:r>
          </a:p>
          <a:p>
            <a:pPr marL="457200" lvl="1" indent="-274320">
              <a:spcBef>
                <a:spcPts val="0"/>
              </a:spcBef>
              <a:spcAft>
                <a:spcPts val="600"/>
              </a:spcAft>
              <a:defRPr/>
            </a:pPr>
            <a:r>
              <a:rPr lang="en-US" dirty="0" smtClean="0"/>
              <a:t>Ex. Bayley Scale of Infant Development (BSID) or BSID-II; Wechsler Preschool and Primary Scale of Intelligence (WPPSI); Vineland Adaptive Behavior Scale (VABS);</a:t>
            </a:r>
          </a:p>
          <a:p>
            <a:pPr marL="182880" lvl="1" indent="0">
              <a:spcBef>
                <a:spcPts val="0"/>
              </a:spcBef>
              <a:spcAft>
                <a:spcPts val="600"/>
              </a:spcAft>
              <a:buNone/>
              <a:defRPr/>
            </a:pPr>
            <a:endParaRPr lang="en-US" dirty="0" smtClean="0"/>
          </a:p>
          <a:p>
            <a:pPr marL="0" lvl="1" indent="0">
              <a:spcBef>
                <a:spcPts val="0"/>
              </a:spcBef>
              <a:spcAft>
                <a:spcPts val="600"/>
              </a:spcAft>
              <a:buNone/>
              <a:defRPr/>
            </a:pPr>
            <a:r>
              <a:rPr lang="en-CA" sz="1800" b="1" dirty="0" smtClean="0"/>
              <a:t>Language: </a:t>
            </a:r>
            <a:r>
              <a:rPr lang="en-CA" sz="1800" dirty="0" smtClean="0"/>
              <a:t>English or French </a:t>
            </a:r>
          </a:p>
          <a:p>
            <a:pPr marL="0" lvl="1" indent="0">
              <a:spcBef>
                <a:spcPts val="0"/>
              </a:spcBef>
              <a:spcAft>
                <a:spcPts val="600"/>
              </a:spcAft>
              <a:buNone/>
              <a:defRPr/>
            </a:pPr>
            <a:endParaRPr lang="en-CA" sz="1800" dirty="0"/>
          </a:p>
          <a:p>
            <a:pPr marL="0" lvl="1" indent="0">
              <a:spcBef>
                <a:spcPts val="0"/>
              </a:spcBef>
              <a:spcAft>
                <a:spcPts val="600"/>
              </a:spcAft>
              <a:buNone/>
              <a:defRPr/>
            </a:pPr>
            <a:r>
              <a:rPr lang="en-CA" altLang="en-US" sz="1800" b="1" dirty="0">
                <a:ea typeface="ヒラギノ角ゴ Pro W3" charset="-128"/>
              </a:rPr>
              <a:t>Exclusions: </a:t>
            </a:r>
            <a:r>
              <a:rPr lang="en-CA" altLang="en-US" sz="1800" dirty="0">
                <a:ea typeface="ヒラギノ角ゴ Pro W3" charset="-128"/>
              </a:rPr>
              <a:t>prognostic tools, predictive tools, diagnostic tools</a:t>
            </a:r>
            <a:endParaRPr lang="en-US" altLang="en-US" sz="1800" dirty="0">
              <a:ea typeface="ヒラギノ角ゴ Pro W3" charset="-128"/>
            </a:endParaRPr>
          </a:p>
          <a:p>
            <a:pPr marL="0" lvl="1" indent="0">
              <a:spcBef>
                <a:spcPts val="0"/>
              </a:spcBef>
              <a:spcAft>
                <a:spcPts val="600"/>
              </a:spcAft>
              <a:buNone/>
              <a:defRPr/>
            </a:pPr>
            <a:endParaRPr lang="en-CA" sz="1800" dirty="0" smtClean="0"/>
          </a:p>
          <a:p>
            <a:pPr marL="0" indent="0">
              <a:buFontTx/>
              <a:buNone/>
              <a:defRPr/>
            </a:pPr>
            <a:endParaRPr lang="en-US" sz="1800" dirty="0" smtClean="0"/>
          </a:p>
        </p:txBody>
      </p:sp>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69CF50A4-647D-470D-AD5B-18D151F7CF27}" type="slidenum">
              <a:rPr lang="en-US" altLang="en-US" sz="1400" smtClean="0">
                <a:solidFill>
                  <a:srgbClr val="FFFFFF"/>
                </a:solidFill>
              </a:rPr>
              <a:pPr eaLnBrk="1" hangingPunct="1">
                <a:spcBef>
                  <a:spcPct val="0"/>
                </a:spcBef>
                <a:buFontTx/>
                <a:buNone/>
              </a:pPr>
              <a:t>20</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latin typeface="+mn-lt"/>
              </a:rPr>
              <a:t>Contextual Questions </a:t>
            </a:r>
            <a:endParaRPr lang="en-US" dirty="0">
              <a:latin typeface="+mn-lt"/>
            </a:endParaRPr>
          </a:p>
        </p:txBody>
      </p:sp>
      <p:sp>
        <p:nvSpPr>
          <p:cNvPr id="3" name="Content Placeholder 2"/>
          <p:cNvSpPr>
            <a:spLocks noGrp="1"/>
          </p:cNvSpPr>
          <p:nvPr>
            <p:ph idx="1"/>
          </p:nvPr>
        </p:nvSpPr>
        <p:spPr/>
        <p:txBody>
          <a:bodyPr/>
          <a:lstStyle/>
          <a:p>
            <a:pPr marL="0" indent="0">
              <a:spcBef>
                <a:spcPts val="600"/>
              </a:spcBef>
              <a:spcAft>
                <a:spcPts val="600"/>
              </a:spcAft>
              <a:buFontTx/>
              <a:buNone/>
              <a:defRPr/>
            </a:pPr>
            <a:r>
              <a:rPr lang="en-CA" sz="2400" dirty="0" smtClean="0"/>
              <a:t>Three Contextual Questions:</a:t>
            </a:r>
          </a:p>
          <a:p>
            <a:pPr>
              <a:spcBef>
                <a:spcPts val="600"/>
              </a:spcBef>
              <a:spcAft>
                <a:spcPts val="600"/>
              </a:spcAft>
              <a:defRPr/>
            </a:pPr>
            <a:r>
              <a:rPr lang="en-CA" dirty="0" smtClean="0"/>
              <a:t>What is the cost-effectiveness and feasibility of screening for DD in children aged 1- 4?</a:t>
            </a:r>
          </a:p>
          <a:p>
            <a:pPr>
              <a:spcBef>
                <a:spcPts val="600"/>
              </a:spcBef>
              <a:spcAft>
                <a:spcPts val="600"/>
              </a:spcAft>
              <a:defRPr/>
            </a:pPr>
            <a:r>
              <a:rPr lang="en-CA" dirty="0" smtClean="0"/>
              <a:t>What are parent/care givers values and preferences for screening?</a:t>
            </a:r>
          </a:p>
          <a:p>
            <a:pPr>
              <a:spcBef>
                <a:spcPts val="600"/>
              </a:spcBef>
              <a:spcAft>
                <a:spcPts val="600"/>
              </a:spcAft>
              <a:defRPr/>
            </a:pPr>
            <a:r>
              <a:rPr lang="en-CA" dirty="0" smtClean="0"/>
              <a:t>What is the evidence for higher burden of disease, differential performance for screening and/or treatment response for DD or barriers to implementation of screening in subgroups</a:t>
            </a:r>
          </a:p>
          <a:p>
            <a:pPr>
              <a:spcBef>
                <a:spcPts val="600"/>
              </a:spcBef>
              <a:spcAft>
                <a:spcPts val="600"/>
              </a:spcAft>
              <a:defRPr/>
            </a:pPr>
            <a:endParaRPr lang="en-US" dirty="0"/>
          </a:p>
        </p:txBody>
      </p:sp>
      <p:sp>
        <p:nvSpPr>
          <p:cNvPr id="378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fld id="{BCB29CF2-5018-4045-869A-857C966104AD}" type="slidenum">
              <a:rPr lang="en-US" altLang="en-US" sz="1400" smtClean="0">
                <a:solidFill>
                  <a:srgbClr val="FFFFFF"/>
                </a:solidFill>
              </a:rPr>
              <a:pPr eaLnBrk="1" hangingPunct="1">
                <a:spcBef>
                  <a:spcPct val="0"/>
                </a:spcBef>
                <a:buFontTx/>
                <a:buNone/>
              </a:pPr>
              <a:t>21</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800" smtClean="0"/>
              <a:t/>
            </a:r>
            <a:br>
              <a:rPr lang="en-US" altLang="en-US" sz="2800" smtClean="0"/>
            </a:br>
            <a:r>
              <a:rPr lang="en-US" altLang="en-US" sz="3600" smtClean="0"/>
              <a:t>How is Evidence Graded? </a:t>
            </a:r>
            <a:br>
              <a:rPr lang="en-US" altLang="en-US" sz="3600" smtClean="0"/>
            </a:br>
            <a:endParaRPr lang="en-US" altLang="en-US" smtClean="0"/>
          </a:p>
        </p:txBody>
      </p:sp>
      <p:sp>
        <p:nvSpPr>
          <p:cNvPr id="3" name="Content Placeholder 2"/>
          <p:cNvSpPr>
            <a:spLocks noGrp="1"/>
          </p:cNvSpPr>
          <p:nvPr>
            <p:ph idx="1"/>
          </p:nvPr>
        </p:nvSpPr>
        <p:spPr>
          <a:xfrm>
            <a:off x="468313" y="1828800"/>
            <a:ext cx="7989887" cy="4913313"/>
          </a:xfrm>
        </p:spPr>
        <p:txBody>
          <a:bodyPr/>
          <a:lstStyle/>
          <a:p>
            <a:pPr>
              <a:buFontTx/>
              <a:buNone/>
              <a:defRPr/>
            </a:pPr>
            <a:r>
              <a:rPr lang="en-US" sz="1800" dirty="0" smtClean="0"/>
              <a:t>The “</a:t>
            </a:r>
            <a:r>
              <a:rPr lang="en-US" sz="1800" b="1" dirty="0" smtClean="0"/>
              <a:t>GRADE</a:t>
            </a:r>
            <a:r>
              <a:rPr lang="en-US" sz="1800" dirty="0" smtClean="0"/>
              <a:t>” System:</a:t>
            </a:r>
          </a:p>
          <a:p>
            <a:pPr>
              <a:buFont typeface="Arial" charset="0"/>
              <a:buChar char="•"/>
              <a:defRPr/>
            </a:pPr>
            <a:r>
              <a:rPr lang="en-US" sz="1800" b="1" dirty="0" smtClean="0">
                <a:cs typeface="Arial" pitchFamily="34" charset="0"/>
              </a:rPr>
              <a:t>G</a:t>
            </a:r>
            <a:r>
              <a:rPr lang="en-US" sz="1800" dirty="0" smtClean="0">
                <a:cs typeface="Arial" pitchFamily="34" charset="0"/>
              </a:rPr>
              <a:t>rading </a:t>
            </a:r>
            <a:r>
              <a:rPr lang="en-US" sz="1800" dirty="0">
                <a:cs typeface="Arial" pitchFamily="34" charset="0"/>
              </a:rPr>
              <a:t>of </a:t>
            </a:r>
            <a:r>
              <a:rPr lang="en-US" sz="1800" b="1" dirty="0">
                <a:cs typeface="Arial" pitchFamily="34" charset="0"/>
              </a:rPr>
              <a:t>R</a:t>
            </a:r>
            <a:r>
              <a:rPr lang="en-US" sz="1800" dirty="0">
                <a:cs typeface="Arial" pitchFamily="34" charset="0"/>
              </a:rPr>
              <a:t>ecommendations, </a:t>
            </a:r>
            <a:r>
              <a:rPr lang="en-US" sz="1800" b="1" dirty="0">
                <a:cs typeface="Arial" pitchFamily="34" charset="0"/>
              </a:rPr>
              <a:t>A</a:t>
            </a:r>
            <a:r>
              <a:rPr lang="en-US" sz="1800" dirty="0">
                <a:cs typeface="Arial" pitchFamily="34" charset="0"/>
              </a:rPr>
              <a:t>ssessment, </a:t>
            </a:r>
            <a:r>
              <a:rPr lang="en-US" sz="1800" b="1" dirty="0">
                <a:cs typeface="Arial" pitchFamily="34" charset="0"/>
              </a:rPr>
              <a:t>D</a:t>
            </a:r>
            <a:r>
              <a:rPr lang="en-US" sz="1800" dirty="0">
                <a:cs typeface="Arial" pitchFamily="34" charset="0"/>
              </a:rPr>
              <a:t>evelopment </a:t>
            </a:r>
            <a:r>
              <a:rPr lang="en-US" sz="1800" dirty="0" smtClean="0">
                <a:cs typeface="Arial" pitchFamily="34" charset="0"/>
              </a:rPr>
              <a:t>&amp; </a:t>
            </a:r>
            <a:r>
              <a:rPr lang="en-US" sz="1800" b="1" dirty="0" smtClean="0">
                <a:cs typeface="Arial" pitchFamily="34" charset="0"/>
              </a:rPr>
              <a:t>E</a:t>
            </a:r>
            <a:r>
              <a:rPr lang="en-US" sz="1800" dirty="0" smtClean="0">
                <a:cs typeface="Arial" pitchFamily="34" charset="0"/>
              </a:rPr>
              <a:t>valuation</a:t>
            </a:r>
          </a:p>
          <a:p>
            <a:pPr marL="0" indent="0">
              <a:buFontTx/>
              <a:buNone/>
              <a:defRPr/>
            </a:pPr>
            <a:endParaRPr lang="en-CA" sz="1000" dirty="0" smtClean="0"/>
          </a:p>
          <a:p>
            <a:pPr>
              <a:buFontTx/>
              <a:buNone/>
              <a:defRPr/>
            </a:pPr>
            <a:r>
              <a:rPr lang="en-CA" sz="1800" dirty="0" smtClean="0"/>
              <a:t>What are we grading?</a:t>
            </a:r>
          </a:p>
          <a:p>
            <a:pPr marL="0" indent="0">
              <a:buFontTx/>
              <a:buNone/>
              <a:defRPr/>
            </a:pPr>
            <a:r>
              <a:rPr lang="en-US" sz="1800" b="1" dirty="0" smtClean="0"/>
              <a:t>1. Quality of Evidence </a:t>
            </a:r>
          </a:p>
          <a:p>
            <a:pPr lvl="1">
              <a:defRPr/>
            </a:pPr>
            <a:r>
              <a:rPr lang="en-CA" sz="1800" dirty="0">
                <a:solidFill>
                  <a:prstClr val="black"/>
                </a:solidFill>
                <a:cs typeface="Arial" pitchFamily="34" charset="0"/>
              </a:rPr>
              <a:t>Degree of confidence that the available evidence correctly reflects the theoretical true effect of the intervention or service.</a:t>
            </a:r>
            <a:endParaRPr lang="en-CA" sz="1800" dirty="0">
              <a:solidFill>
                <a:prstClr val="black"/>
              </a:solidFill>
            </a:endParaRPr>
          </a:p>
          <a:p>
            <a:pPr lvl="1">
              <a:defRPr/>
            </a:pPr>
            <a:r>
              <a:rPr lang="en-US" sz="1800" dirty="0" smtClean="0"/>
              <a:t>high, moderate, low, very low</a:t>
            </a:r>
          </a:p>
          <a:p>
            <a:pPr lvl="1">
              <a:lnSpc>
                <a:spcPct val="40000"/>
              </a:lnSpc>
              <a:defRPr/>
            </a:pPr>
            <a:endParaRPr lang="en-US" sz="1800" dirty="0" smtClean="0"/>
          </a:p>
          <a:p>
            <a:pPr marL="0" indent="0">
              <a:buFontTx/>
              <a:buNone/>
              <a:defRPr/>
            </a:pPr>
            <a:r>
              <a:rPr lang="en-US" sz="1800" b="1" dirty="0" smtClean="0"/>
              <a:t>2. Strength of Recommendation	</a:t>
            </a:r>
          </a:p>
          <a:p>
            <a:pPr lvl="1">
              <a:defRPr/>
            </a:pPr>
            <a:r>
              <a:rPr lang="en-CA" sz="1800" dirty="0" smtClean="0">
                <a:solidFill>
                  <a:prstClr val="black"/>
                </a:solidFill>
                <a:cs typeface="Arial" pitchFamily="34" charset="0"/>
              </a:rPr>
              <a:t>the </a:t>
            </a:r>
            <a:r>
              <a:rPr lang="en-CA" sz="1800" dirty="0">
                <a:solidFill>
                  <a:prstClr val="black"/>
                </a:solidFill>
                <a:cs typeface="Arial" pitchFamily="34" charset="0"/>
              </a:rPr>
              <a:t>balance between desirable and undesirable effects; the variability or uncertainty in values and preferences of citizens; and whether or not the intervention represents a wise use of resources</a:t>
            </a:r>
            <a:r>
              <a:rPr lang="en-CA" sz="1800" dirty="0" smtClean="0">
                <a:solidFill>
                  <a:prstClr val="black"/>
                </a:solidFill>
                <a:cs typeface="Arial" pitchFamily="34" charset="0"/>
              </a:rPr>
              <a:t>.</a:t>
            </a:r>
          </a:p>
          <a:p>
            <a:pPr lvl="1">
              <a:defRPr/>
            </a:pPr>
            <a:r>
              <a:rPr lang="en-US" sz="1800" dirty="0"/>
              <a:t>strong and weak</a:t>
            </a:r>
          </a:p>
          <a:p>
            <a:pPr lvl="1">
              <a:defRPr/>
            </a:pPr>
            <a:endParaRPr lang="en-CA" sz="2000" dirty="0">
              <a:solidFill>
                <a:prstClr val="black"/>
              </a:solidFill>
              <a:cs typeface="Arial" pitchFamily="34" charset="0"/>
            </a:endParaRPr>
          </a:p>
          <a:p>
            <a:pPr lvl="1">
              <a:defRPr/>
            </a:pPr>
            <a:endParaRPr lang="en-US" sz="2000" dirty="0" smtClean="0">
              <a:effectLst>
                <a:outerShdw blurRad="38100" dist="38100" dir="2700000" algn="tl">
                  <a:srgbClr val="C0C0C0"/>
                </a:outerShdw>
              </a:effectLst>
            </a:endParaRPr>
          </a:p>
          <a:p>
            <a:pPr>
              <a:defRPr/>
            </a:pPr>
            <a:endParaRPr lang="en-US" dirty="0"/>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F667316-3D4E-4659-9887-499657F22095}" type="slidenum">
              <a:rPr lang="en-US" altLang="en-US" sz="1400" smtClean="0">
                <a:solidFill>
                  <a:schemeClr val="bg1"/>
                </a:solidFill>
              </a:rPr>
              <a:pPr>
                <a:spcBef>
                  <a:spcPct val="0"/>
                </a:spcBef>
                <a:buFontTx/>
                <a:buNone/>
              </a:pPr>
              <a:t>22</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ltLang="en-US" sz="3600" smtClean="0"/>
              <a:t>How is the Strength of Recommendations Determined?</a:t>
            </a:r>
          </a:p>
        </p:txBody>
      </p:sp>
      <p:sp>
        <p:nvSpPr>
          <p:cNvPr id="9219" name="Content Placeholder 2"/>
          <p:cNvSpPr>
            <a:spLocks noGrp="1"/>
          </p:cNvSpPr>
          <p:nvPr>
            <p:ph idx="1"/>
          </p:nvPr>
        </p:nvSpPr>
        <p:spPr>
          <a:xfrm>
            <a:off x="395288" y="1844675"/>
            <a:ext cx="4464050" cy="4752975"/>
          </a:xfrm>
        </p:spPr>
        <p:txBody>
          <a:bodyPr/>
          <a:lstStyle/>
          <a:p>
            <a:pPr marL="0" indent="0">
              <a:buFontTx/>
              <a:buNone/>
              <a:defRPr/>
            </a:pPr>
            <a:r>
              <a:rPr lang="en-US" dirty="0" smtClean="0"/>
              <a:t>The strength of the recommendations (strong or weak) are based on four factors:</a:t>
            </a:r>
          </a:p>
          <a:p>
            <a:pPr marL="0" indent="0">
              <a:buFontTx/>
              <a:buNone/>
              <a:defRPr/>
            </a:pPr>
            <a:endParaRPr lang="en-US" sz="1000" dirty="0" smtClean="0"/>
          </a:p>
          <a:p>
            <a:pPr>
              <a:buFont typeface="Arial" charset="0"/>
              <a:buChar char="•"/>
              <a:defRPr/>
            </a:pPr>
            <a:r>
              <a:rPr lang="en-US" b="1" dirty="0" smtClean="0"/>
              <a:t>Quality</a:t>
            </a:r>
            <a:r>
              <a:rPr lang="en-US" dirty="0" smtClean="0"/>
              <a:t> of supporting evidence </a:t>
            </a:r>
          </a:p>
          <a:p>
            <a:pPr marL="0" indent="0">
              <a:buFontTx/>
              <a:buNone/>
              <a:defRPr/>
            </a:pPr>
            <a:endParaRPr lang="en-US" sz="1000" dirty="0"/>
          </a:p>
          <a:p>
            <a:pPr>
              <a:buFont typeface="Arial" charset="0"/>
              <a:buChar char="•"/>
              <a:defRPr/>
            </a:pPr>
            <a:r>
              <a:rPr lang="en-US" dirty="0" smtClean="0"/>
              <a:t>Certainty about the </a:t>
            </a:r>
            <a:r>
              <a:rPr lang="en-US" b="1" dirty="0" smtClean="0"/>
              <a:t>balance between desirable and undesirable</a:t>
            </a:r>
            <a:r>
              <a:rPr lang="en-US" dirty="0" smtClean="0"/>
              <a:t> effects </a:t>
            </a:r>
          </a:p>
          <a:p>
            <a:pPr marL="0" indent="0">
              <a:buFontTx/>
              <a:buNone/>
              <a:defRPr/>
            </a:pPr>
            <a:endParaRPr lang="en-US" sz="1000" dirty="0" smtClean="0"/>
          </a:p>
          <a:p>
            <a:pPr>
              <a:buFont typeface="Arial" charset="0"/>
              <a:buChar char="•"/>
              <a:defRPr/>
            </a:pPr>
            <a:r>
              <a:rPr lang="en-US" dirty="0" smtClean="0"/>
              <a:t>Certainty / variability in </a:t>
            </a:r>
            <a:r>
              <a:rPr lang="en-US" b="1" dirty="0" smtClean="0"/>
              <a:t>values and preferences </a:t>
            </a:r>
            <a:r>
              <a:rPr lang="en-US" dirty="0" smtClean="0"/>
              <a:t>of individuals</a:t>
            </a:r>
          </a:p>
          <a:p>
            <a:pPr marL="0" indent="0">
              <a:buFontTx/>
              <a:buNone/>
              <a:defRPr/>
            </a:pPr>
            <a:endParaRPr lang="en-US" sz="1000" dirty="0" smtClean="0"/>
          </a:p>
          <a:p>
            <a:pPr>
              <a:buFont typeface="Arial" charset="0"/>
              <a:buChar char="•"/>
              <a:defRPr/>
            </a:pPr>
            <a:r>
              <a:rPr lang="en-US" dirty="0" smtClean="0"/>
              <a:t>Certainty about whether the intervention represents a </a:t>
            </a:r>
            <a:r>
              <a:rPr lang="en-US" b="1" dirty="0" smtClean="0"/>
              <a:t>wise use of resources </a:t>
            </a:r>
          </a:p>
          <a:p>
            <a:pPr lvl="1">
              <a:buFontTx/>
              <a:buNone/>
              <a:defRPr/>
            </a:pPr>
            <a:endParaRPr lang="en-US" sz="1800" dirty="0" smtClean="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1E9450C-D25E-41FC-A066-82227D0AFCB9}" type="slidenum">
              <a:rPr lang="en-US" altLang="en-US" sz="1400" smtClean="0">
                <a:solidFill>
                  <a:schemeClr val="bg1"/>
                </a:solidFill>
              </a:rPr>
              <a:pPr>
                <a:spcBef>
                  <a:spcPct val="0"/>
                </a:spcBef>
                <a:buFontTx/>
                <a:buNone/>
              </a:pPr>
              <a:t>23</a:t>
            </a:fld>
            <a:endParaRPr lang="en-US" altLang="en-US" sz="1400" smtClean="0">
              <a:solidFill>
                <a:schemeClr val="bg1"/>
              </a:solidFill>
            </a:endParaRPr>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178050"/>
            <a:ext cx="417036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0"/>
            <a:ext cx="8915400" cy="1196975"/>
          </a:xfrm>
        </p:spPr>
        <p:txBody>
          <a:bodyPr/>
          <a:lstStyle/>
          <a:p>
            <a:r>
              <a:rPr lang="en-CA" altLang="en-US" sz="3600" smtClean="0"/>
              <a:t>Interpretation of Recommendations</a:t>
            </a:r>
          </a:p>
        </p:txBody>
      </p:sp>
      <p:graphicFrame>
        <p:nvGraphicFramePr>
          <p:cNvPr id="5" name="Content Placeholder 4"/>
          <p:cNvGraphicFramePr>
            <a:graphicFrameLocks noGrp="1"/>
          </p:cNvGraphicFramePr>
          <p:nvPr>
            <p:ph idx="1"/>
          </p:nvPr>
        </p:nvGraphicFramePr>
        <p:xfrm>
          <a:off x="107950" y="1268413"/>
          <a:ext cx="8928100" cy="5133976"/>
        </p:xfrm>
        <a:graphic>
          <a:graphicData uri="http://schemas.openxmlformats.org/drawingml/2006/table">
            <a:tbl>
              <a:tblPr/>
              <a:tblGrid>
                <a:gridCol w="1649921"/>
                <a:gridCol w="3151377"/>
                <a:gridCol w="4126802"/>
              </a:tblGrid>
              <a:tr h="6604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pitchFamily="34" charset="0"/>
                          <a:ea typeface="ヒラギノ角ゴ Pro W3" pitchFamily="-84" charset="-128"/>
                        </a:rPr>
                        <a:t>Implications</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pitchFamily="34" charset="0"/>
                          <a:ea typeface="ヒラギノ角ゴ Pro W3" pitchFamily="-84" charset="-128"/>
                        </a:rPr>
                        <a:t>Strong Recommendation</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pitchFamily="34" charset="0"/>
                          <a:ea typeface="ヒラギノ角ゴ Pro W3" pitchFamily="-84" charset="-128"/>
                        </a:rPr>
                        <a:t>Weak Recommendations</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509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For patients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Most individuals would want the recommended course of action;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only a small proportion would not.</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The majority of individuals in this situation would want the suggested course of action but many would not.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737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pitchFamily="34" charset="0"/>
                          <a:ea typeface="ヒラギノ角ゴ Pro W3" pitchFamily="-84" charset="-128"/>
                        </a:rPr>
                        <a:t>For clinicians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Most individuals should receive the intervention.</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Recognize that different choices will be appropriate for individual patients;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Clinicians must help patients make  management decisions consistent with values and preferences.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26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For policy makers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The recommendation can be adapted as policy in most situations.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1800" b="0" i="0" u="none" strike="noStrike" cap="none" normalizeH="0" baseline="0" dirty="0" smtClean="0">
                          <a:ln>
                            <a:noFill/>
                          </a:ln>
                          <a:solidFill>
                            <a:srgbClr val="000000"/>
                          </a:solidFill>
                          <a:effectLst/>
                          <a:latin typeface="Arial" pitchFamily="34" charset="0"/>
                          <a:ea typeface="ヒラギノ角ゴ Pro W3" pitchFamily="-84" charset="-128"/>
                        </a:rPr>
                        <a:t>Policy making will require substantial debate and involvement of various stakeholders.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4098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A6137B54-7AC3-49F8-A60D-1470E96AF17A}" type="slidenum">
              <a:rPr lang="en-US" altLang="en-US" sz="1400" smtClean="0">
                <a:solidFill>
                  <a:schemeClr val="bg1"/>
                </a:solidFill>
              </a:rPr>
              <a:pPr>
                <a:spcBef>
                  <a:spcPct val="0"/>
                </a:spcBef>
                <a:buFontTx/>
                <a:buNone/>
              </a:pPr>
              <a:t>24</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258888" y="3213100"/>
            <a:ext cx="6769100" cy="1362075"/>
          </a:xfrm>
        </p:spPr>
        <p:txBody>
          <a:bodyPr/>
          <a:lstStyle/>
          <a:p>
            <a:r>
              <a:rPr lang="fr-CA" altLang="en-US" cap="none" smtClean="0"/>
              <a:t>KEY FINDINGS &amp; RECOMMENDATIONS </a:t>
            </a:r>
            <a:endParaRPr lang="en-US" altLang="en-US" cap="none" smtClean="0"/>
          </a:p>
        </p:txBody>
      </p:sp>
      <p:sp>
        <p:nvSpPr>
          <p:cNvPr id="41987" name="Text Placeholder 5"/>
          <p:cNvSpPr>
            <a:spLocks noGrp="1"/>
          </p:cNvSpPr>
          <p:nvPr>
            <p:ph type="body" idx="1"/>
          </p:nvPr>
        </p:nvSpPr>
        <p:spPr>
          <a:xfrm>
            <a:off x="1258888" y="1628775"/>
            <a:ext cx="7129462" cy="1500188"/>
          </a:xfrm>
        </p:spPr>
        <p:txBody>
          <a:bodyPr/>
          <a:lstStyle/>
          <a:p>
            <a:r>
              <a:rPr lang="en-CA" altLang="en-US" sz="2400" b="1" smtClean="0"/>
              <a:t>Screening for Developmental Delay </a:t>
            </a:r>
            <a:endParaRPr lang="en-US" altLang="en-US" sz="2400" b="1" smtClean="0"/>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635EEF99-C298-40E0-AEFA-EEF54756E944}" type="slidenum">
              <a:rPr lang="en-US" altLang="en-US" sz="1400" smtClean="0">
                <a:solidFill>
                  <a:schemeClr val="bg1"/>
                </a:solidFill>
              </a:rPr>
              <a:pPr>
                <a:spcBef>
                  <a:spcPct val="0"/>
                </a:spcBef>
                <a:buFontTx/>
                <a:buNone/>
              </a:pPr>
              <a:t>25</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800" smtClean="0"/>
              <a:t>Evidence: Screening for DD</a:t>
            </a:r>
            <a:endParaRPr lang="en-US" altLang="en-US" smtClean="0"/>
          </a:p>
        </p:txBody>
      </p:sp>
      <p:sp>
        <p:nvSpPr>
          <p:cNvPr id="45059" name="Content Placeholder 2"/>
          <p:cNvSpPr>
            <a:spLocks noGrp="1"/>
          </p:cNvSpPr>
          <p:nvPr>
            <p:ph idx="1"/>
          </p:nvPr>
        </p:nvSpPr>
        <p:spPr>
          <a:xfrm>
            <a:off x="250825" y="1557338"/>
            <a:ext cx="8424863" cy="5111750"/>
          </a:xfrm>
        </p:spPr>
        <p:txBody>
          <a:bodyPr/>
          <a:lstStyle/>
          <a:p>
            <a:pPr>
              <a:defRPr/>
            </a:pPr>
            <a:r>
              <a:rPr lang="en-CA" altLang="en-US" sz="1800" dirty="0" smtClean="0"/>
              <a:t>One moderate quality American study (n=</a:t>
            </a:r>
            <a:r>
              <a:rPr lang="en-US" altLang="en-US" sz="1800" dirty="0" smtClean="0"/>
              <a:t>2,103)</a:t>
            </a:r>
            <a:r>
              <a:rPr lang="en-CA" altLang="en-US" sz="1800" dirty="0" smtClean="0"/>
              <a:t> measured whether screening  for DD improves time to referral, percentage of early referrals, and eligibility for early intervention services (process outcomes)</a:t>
            </a:r>
          </a:p>
          <a:p>
            <a:pPr lvl="1">
              <a:defRPr/>
            </a:pPr>
            <a:r>
              <a:rPr lang="en-CA" altLang="en-US" sz="1400" dirty="0" smtClean="0"/>
              <a:t>Compared children screening (with and without office support) using ASQ-II at 9, 18, 30 months and M-CHAT at 18 &amp; 24 months </a:t>
            </a:r>
            <a:r>
              <a:rPr lang="en-CA" altLang="en-US" sz="1400" dirty="0"/>
              <a:t> </a:t>
            </a:r>
            <a:r>
              <a:rPr lang="en-CA" altLang="en-US" sz="1400" dirty="0" smtClean="0"/>
              <a:t>with usual care (age appropriate milestones were assessed at well child visits)</a:t>
            </a:r>
          </a:p>
          <a:p>
            <a:pPr>
              <a:defRPr/>
            </a:pPr>
            <a:endParaRPr lang="en-US" altLang="en-US" sz="1800" dirty="0" smtClean="0"/>
          </a:p>
          <a:p>
            <a:pPr>
              <a:defRPr/>
            </a:pPr>
            <a:endParaRPr lang="en-US" altLang="en-US" sz="1800" dirty="0" smtClean="0"/>
          </a:p>
          <a:p>
            <a:pPr>
              <a:defRPr/>
            </a:pPr>
            <a:endParaRPr lang="en-US" altLang="en-US" sz="1800" dirty="0" smtClean="0"/>
          </a:p>
          <a:p>
            <a:pPr>
              <a:defRPr/>
            </a:pPr>
            <a:endParaRPr lang="en-US" altLang="en-US" sz="1800" dirty="0" smtClean="0"/>
          </a:p>
          <a:p>
            <a:pPr>
              <a:defRPr/>
            </a:pPr>
            <a:endParaRPr lang="en-US" altLang="en-US" sz="1800" dirty="0" smtClean="0"/>
          </a:p>
          <a:p>
            <a:pPr>
              <a:defRPr/>
            </a:pPr>
            <a:endParaRPr lang="en-US" altLang="en-US" sz="1800" dirty="0"/>
          </a:p>
          <a:p>
            <a:pPr>
              <a:defRPr/>
            </a:pPr>
            <a:endParaRPr lang="en-US" altLang="en-US" sz="1800" dirty="0"/>
          </a:p>
          <a:p>
            <a:pPr>
              <a:defRPr/>
            </a:pPr>
            <a:endParaRPr lang="en-US" altLang="en-US" sz="1800" dirty="0" smtClean="0"/>
          </a:p>
          <a:p>
            <a:pPr marL="0" indent="0">
              <a:buFontTx/>
              <a:buNone/>
              <a:defRPr/>
            </a:pPr>
            <a:r>
              <a:rPr lang="en-US" altLang="en-US" sz="1400" b="1" dirty="0" smtClean="0"/>
              <a:t>* </a:t>
            </a:r>
            <a:r>
              <a:rPr lang="en-US" altLang="en-US" sz="1200" b="1" dirty="0" smtClean="0"/>
              <a:t>NB </a:t>
            </a:r>
            <a:r>
              <a:rPr lang="en-CA" sz="1200" b="1" dirty="0" smtClean="0"/>
              <a:t>early intervention refers to programs offered in </a:t>
            </a:r>
            <a:r>
              <a:rPr lang="en-CA" sz="1200" b="1" dirty="0"/>
              <a:t>the US as part of American </a:t>
            </a:r>
            <a:r>
              <a:rPr lang="en-CA" sz="1200" b="1" dirty="0" smtClean="0"/>
              <a:t>Individuals with Disability </a:t>
            </a:r>
            <a:r>
              <a:rPr lang="en-CA" sz="1200" b="1" dirty="0"/>
              <a:t>Education </a:t>
            </a:r>
            <a:r>
              <a:rPr lang="en-CA" sz="1200" b="1" dirty="0" smtClean="0"/>
              <a:t>Act,</a:t>
            </a:r>
            <a:r>
              <a:rPr lang="en-CA" sz="1200" dirty="0" smtClean="0"/>
              <a:t> intended to ensure that children with disabilities have access to free individualized public education programs and interventions. Due </a:t>
            </a:r>
            <a:r>
              <a:rPr lang="en-CA" sz="1200" dirty="0"/>
              <a:t>to potential differences in </a:t>
            </a:r>
            <a:r>
              <a:rPr lang="en-CA" sz="1200" dirty="0" smtClean="0"/>
              <a:t>legislation and the </a:t>
            </a:r>
            <a:r>
              <a:rPr lang="en-CA" sz="1200" dirty="0"/>
              <a:t>availability of programs and services in different countries results related to early intervention may not be </a:t>
            </a:r>
            <a:r>
              <a:rPr lang="en-CA" sz="1200" dirty="0" smtClean="0"/>
              <a:t>generalizable.</a:t>
            </a:r>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337063A-8FF8-4F9E-B2C0-F2F54BAF958A}" type="slidenum">
              <a:rPr lang="en-US" altLang="en-US" sz="1400" smtClean="0">
                <a:solidFill>
                  <a:schemeClr val="bg1"/>
                </a:solidFill>
              </a:rPr>
              <a:pPr>
                <a:spcBef>
                  <a:spcPct val="0"/>
                </a:spcBef>
                <a:buFontTx/>
                <a:buNone/>
              </a:pPr>
              <a:t>26</a:t>
            </a:fld>
            <a:endParaRPr lang="en-US" altLang="en-US" sz="1400" smtClean="0">
              <a:solidFill>
                <a:schemeClr val="bg1"/>
              </a:solidFill>
            </a:endParaRPr>
          </a:p>
        </p:txBody>
      </p:sp>
      <p:pic>
        <p:nvPicPr>
          <p:cNvPr id="430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70238"/>
            <a:ext cx="7920037"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t>Evidence: Screening for DD</a:t>
            </a:r>
          </a:p>
        </p:txBody>
      </p:sp>
      <p:sp>
        <p:nvSpPr>
          <p:cNvPr id="3" name="Content Placeholder 2"/>
          <p:cNvSpPr>
            <a:spLocks noGrp="1"/>
          </p:cNvSpPr>
          <p:nvPr>
            <p:ph idx="1"/>
          </p:nvPr>
        </p:nvSpPr>
        <p:spPr>
          <a:xfrm>
            <a:off x="107504" y="1268760"/>
            <a:ext cx="8713788" cy="5445224"/>
          </a:xfrm>
        </p:spPr>
        <p:txBody>
          <a:bodyPr/>
          <a:lstStyle/>
          <a:p>
            <a:pPr>
              <a:defRPr/>
            </a:pPr>
            <a:endParaRPr lang="en-CA" sz="1800" dirty="0" smtClean="0"/>
          </a:p>
          <a:p>
            <a:pPr>
              <a:defRPr/>
            </a:pPr>
            <a:r>
              <a:rPr lang="en-CA" sz="1800" dirty="0" smtClean="0"/>
              <a:t>One low quality cluster RCT conducted in the Netherlands</a:t>
            </a:r>
            <a:r>
              <a:rPr lang="en-CA" sz="1800" dirty="0"/>
              <a:t> </a:t>
            </a:r>
            <a:r>
              <a:rPr lang="en-CA" sz="1800" dirty="0" smtClean="0"/>
              <a:t>reported on academic outcomes of children screened for language delay </a:t>
            </a:r>
          </a:p>
          <a:p>
            <a:pPr>
              <a:defRPr/>
            </a:pPr>
            <a:r>
              <a:rPr lang="en-CA" sz="1800" dirty="0" smtClean="0"/>
              <a:t>Compared outcomes at 8 years of age for children screened at 15-18 </a:t>
            </a:r>
            <a:r>
              <a:rPr lang="en-CA" sz="1800" dirty="0"/>
              <a:t>months and 24 </a:t>
            </a:r>
            <a:r>
              <a:rPr lang="en-CA" sz="1800" dirty="0" smtClean="0"/>
              <a:t>months using the</a:t>
            </a:r>
            <a:r>
              <a:rPr lang="en-US" sz="1800" dirty="0"/>
              <a:t> </a:t>
            </a:r>
            <a:r>
              <a:rPr lang="en-US" sz="1800" dirty="0" err="1"/>
              <a:t>VroegTijdige</a:t>
            </a:r>
            <a:r>
              <a:rPr lang="en-US" sz="1800" dirty="0"/>
              <a:t> </a:t>
            </a:r>
            <a:r>
              <a:rPr lang="en-US" sz="1800" dirty="0" err="1"/>
              <a:t>Onderkenning</a:t>
            </a:r>
            <a:r>
              <a:rPr lang="en-US" sz="1800" dirty="0"/>
              <a:t> </a:t>
            </a:r>
            <a:r>
              <a:rPr lang="en-US" sz="1800" dirty="0" err="1"/>
              <a:t>Ontwikkelingsstoornissen</a:t>
            </a:r>
            <a:r>
              <a:rPr lang="en-US" sz="1800" dirty="0"/>
              <a:t> (VTO) Language Screening</a:t>
            </a:r>
            <a:r>
              <a:rPr lang="en-CA" sz="1800" dirty="0" smtClean="0"/>
              <a:t> instrument with control group (standard care)</a:t>
            </a:r>
          </a:p>
          <a:p>
            <a:pPr lvl="1">
              <a:defRPr/>
            </a:pPr>
            <a:r>
              <a:rPr lang="en-US" sz="1400" dirty="0" smtClean="0"/>
              <a:t>Post-screening</a:t>
            </a:r>
            <a:r>
              <a:rPr lang="en-US" sz="1400" dirty="0"/>
              <a:t>, the study did not offer an intervention and did not indicate whether children received interventions </a:t>
            </a:r>
            <a:r>
              <a:rPr lang="en-US" sz="1400" dirty="0" smtClean="0"/>
              <a:t>elsewhere</a:t>
            </a:r>
            <a:endParaRPr lang="en-CA" sz="1400" dirty="0"/>
          </a:p>
          <a:p>
            <a:pPr lvl="1">
              <a:defRPr/>
            </a:pPr>
            <a:r>
              <a:rPr lang="en-CA" sz="1800" dirty="0" smtClean="0"/>
              <a:t>no significant differences in educational attainment between children identified with language delay through screening or through usual care (no screening). </a:t>
            </a:r>
          </a:p>
          <a:p>
            <a:pPr lvl="2">
              <a:defRPr/>
            </a:pPr>
            <a:r>
              <a:rPr lang="en-CA" sz="1800" dirty="0" smtClean="0"/>
              <a:t>RR 0.99 for repeating a grade (95% CI 0.81, 1.21)</a:t>
            </a:r>
          </a:p>
          <a:p>
            <a:pPr lvl="1">
              <a:defRPr/>
            </a:pPr>
            <a:r>
              <a:rPr lang="en-CA" sz="1800" dirty="0" smtClean="0"/>
              <a:t>Little difference in performance on standardized tests between screened and non-screened children</a:t>
            </a:r>
          </a:p>
          <a:p>
            <a:pPr lvl="2">
              <a:defRPr/>
            </a:pPr>
            <a:r>
              <a:rPr lang="en-CA" sz="1800" dirty="0" smtClean="0"/>
              <a:t>RR 0.88 for performance on oral tests &lt;10</a:t>
            </a:r>
            <a:r>
              <a:rPr lang="en-CA" sz="1800" baseline="30000" dirty="0" smtClean="0"/>
              <a:t>th</a:t>
            </a:r>
            <a:r>
              <a:rPr lang="en-CA" sz="1800" dirty="0" smtClean="0"/>
              <a:t> percentile (95% CI 0.63, 1.2) </a:t>
            </a:r>
          </a:p>
          <a:p>
            <a:pPr lvl="2">
              <a:defRPr/>
            </a:pPr>
            <a:r>
              <a:rPr lang="en-CA" sz="1800" dirty="0" smtClean="0"/>
              <a:t>RR 1.00 (95% CI 0.72, 1.40) for reading tests &lt;10</a:t>
            </a:r>
            <a:r>
              <a:rPr lang="en-CA" sz="1800" baseline="30000" dirty="0" smtClean="0"/>
              <a:t>th</a:t>
            </a:r>
            <a:r>
              <a:rPr lang="en-CA" sz="1800" dirty="0" smtClean="0"/>
              <a:t> percentile</a:t>
            </a:r>
          </a:p>
          <a:p>
            <a:pPr lvl="1">
              <a:defRPr/>
            </a:pPr>
            <a:r>
              <a:rPr lang="en-US" sz="2000" dirty="0" smtClean="0"/>
              <a:t>Some difference in performance on standardized spelling test</a:t>
            </a:r>
          </a:p>
          <a:p>
            <a:pPr lvl="2">
              <a:defRPr/>
            </a:pPr>
            <a:r>
              <a:rPr lang="en-US" sz="1800" dirty="0" smtClean="0"/>
              <a:t> RR 0.68 </a:t>
            </a:r>
            <a:r>
              <a:rPr lang="en-US" sz="1800" dirty="0"/>
              <a:t>(95% CI 0.41 </a:t>
            </a:r>
            <a:r>
              <a:rPr lang="en-US" sz="1800" dirty="0" smtClean="0"/>
              <a:t>to1.13) </a:t>
            </a:r>
            <a:r>
              <a:rPr lang="en-CA" sz="1800" dirty="0"/>
              <a:t>for </a:t>
            </a:r>
            <a:r>
              <a:rPr lang="en-CA" sz="1800" dirty="0" smtClean="0"/>
              <a:t>spelling </a:t>
            </a:r>
            <a:r>
              <a:rPr lang="en-CA" sz="1800" dirty="0"/>
              <a:t>tests &lt;10</a:t>
            </a:r>
            <a:r>
              <a:rPr lang="en-CA" sz="1800" baseline="30000" dirty="0"/>
              <a:t>th</a:t>
            </a:r>
            <a:r>
              <a:rPr lang="en-CA" sz="1800" dirty="0"/>
              <a:t> percentile</a:t>
            </a:r>
            <a:endParaRPr lang="en-US" sz="1800" dirty="0"/>
          </a:p>
          <a:p>
            <a:pPr lvl="2">
              <a:defRPr/>
            </a:pPr>
            <a:endParaRPr lang="en-CA" sz="2000" dirty="0" smtClean="0"/>
          </a:p>
          <a:p>
            <a:pPr lvl="1">
              <a:defRPr/>
            </a:pPr>
            <a:endParaRPr lang="en-CA" sz="2200" dirty="0" smtClean="0"/>
          </a:p>
          <a:p>
            <a:pPr lvl="1">
              <a:defRPr/>
            </a:pPr>
            <a:endParaRPr lang="en-CA" sz="2200" dirty="0" smtClean="0"/>
          </a:p>
          <a:p>
            <a:pPr>
              <a:defRPr/>
            </a:pPr>
            <a:endParaRPr lang="en-US" dirty="0"/>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767030F5-867F-4F6F-89A6-468F32060B5A}" type="slidenum">
              <a:rPr lang="en-US" altLang="en-US" sz="1400" smtClean="0">
                <a:solidFill>
                  <a:schemeClr val="bg1"/>
                </a:solidFill>
              </a:rPr>
              <a:pPr>
                <a:spcBef>
                  <a:spcPct val="0"/>
                </a:spcBef>
                <a:buFontTx/>
                <a:buNone/>
              </a:pPr>
              <a:t>27</a:t>
            </a:fld>
            <a:endParaRPr lang="en-US" altLang="en-US" sz="14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smtClean="0"/>
              <a:t>Evidence: Treatment of DD</a:t>
            </a:r>
          </a:p>
        </p:txBody>
      </p:sp>
      <p:sp>
        <p:nvSpPr>
          <p:cNvPr id="3" name="Content Placeholder 2"/>
          <p:cNvSpPr>
            <a:spLocks noGrp="1"/>
          </p:cNvSpPr>
          <p:nvPr>
            <p:ph idx="1"/>
          </p:nvPr>
        </p:nvSpPr>
        <p:spPr>
          <a:xfrm>
            <a:off x="179388" y="1773238"/>
            <a:ext cx="8785225" cy="4751387"/>
          </a:xfrm>
        </p:spPr>
        <p:txBody>
          <a:bodyPr/>
          <a:lstStyle/>
          <a:p>
            <a:pPr>
              <a:spcAft>
                <a:spcPts val="0"/>
              </a:spcAft>
              <a:defRPr/>
            </a:pPr>
            <a:r>
              <a:rPr lang="en-CA" sz="1800" dirty="0" smtClean="0"/>
              <a:t>3 structured </a:t>
            </a:r>
            <a:r>
              <a:rPr lang="en-CA" sz="1800" dirty="0"/>
              <a:t>language-based </a:t>
            </a:r>
            <a:r>
              <a:rPr lang="en-CA" sz="1800" dirty="0" smtClean="0"/>
              <a:t>interventions (n=239 total) </a:t>
            </a:r>
            <a:r>
              <a:rPr lang="en-CA" sz="1800" dirty="0"/>
              <a:t>for </a:t>
            </a:r>
            <a:r>
              <a:rPr lang="en-CA" sz="1800" dirty="0" smtClean="0"/>
              <a:t>children </a:t>
            </a:r>
            <a:r>
              <a:rPr lang="en-CA" sz="1800" dirty="0"/>
              <a:t>with speech/language </a:t>
            </a:r>
            <a:r>
              <a:rPr lang="en-CA" sz="1800" dirty="0" smtClean="0"/>
              <a:t>impairments offered some improvement </a:t>
            </a:r>
          </a:p>
          <a:p>
            <a:pPr lvl="1">
              <a:spcAft>
                <a:spcPts val="0"/>
              </a:spcAft>
              <a:defRPr/>
            </a:pPr>
            <a:r>
              <a:rPr lang="en-CA" sz="1800" dirty="0" smtClean="0"/>
              <a:t>Standard Mean Difference (SMD) of 0.81 [95%CI 0.02, 1.60]</a:t>
            </a:r>
            <a:endParaRPr lang="en-US" sz="1800" dirty="0" smtClean="0"/>
          </a:p>
          <a:p>
            <a:pPr>
              <a:spcBef>
                <a:spcPts val="432"/>
              </a:spcBef>
              <a:spcAft>
                <a:spcPts val="0"/>
              </a:spcAft>
              <a:defRPr/>
            </a:pPr>
            <a:r>
              <a:rPr lang="en-CA" sz="1800" dirty="0" smtClean="0"/>
              <a:t>2 systematic reviews examining intensive </a:t>
            </a:r>
            <a:r>
              <a:rPr lang="en-CA" sz="1800" dirty="0"/>
              <a:t>behavioural interventions improved cognitive function in children with known DD due to </a:t>
            </a:r>
            <a:r>
              <a:rPr lang="en-CA" sz="1800" dirty="0" smtClean="0"/>
              <a:t>ASD </a:t>
            </a:r>
            <a:endParaRPr lang="en-CA" sz="1800" dirty="0"/>
          </a:p>
          <a:p>
            <a:pPr lvl="1">
              <a:spcBef>
                <a:spcPts val="432"/>
              </a:spcBef>
              <a:spcAft>
                <a:spcPts val="0"/>
              </a:spcAft>
              <a:defRPr/>
            </a:pPr>
            <a:r>
              <a:rPr lang="en-CA" sz="1800" dirty="0" smtClean="0"/>
              <a:t>Applied Behavioural Analysis (n=129) showed an SMD of 1.34 (0.60, 2.08))</a:t>
            </a:r>
          </a:p>
          <a:p>
            <a:pPr lvl="1">
              <a:spcBef>
                <a:spcPts val="432"/>
              </a:spcBef>
              <a:spcAft>
                <a:spcPts val="0"/>
              </a:spcAft>
              <a:defRPr/>
            </a:pPr>
            <a:r>
              <a:rPr lang="en-CA" sz="1800" dirty="0" smtClean="0"/>
              <a:t>Early </a:t>
            </a:r>
            <a:r>
              <a:rPr lang="en-CA" sz="1800" dirty="0"/>
              <a:t>Intensive Behavioural Intervention (n=172) showed an SMD of 0.76 (95% CI 0.04 to 1.11</a:t>
            </a:r>
            <a:r>
              <a:rPr lang="en-CA" sz="1800" dirty="0" smtClean="0"/>
              <a:t>).</a:t>
            </a:r>
            <a:endParaRPr lang="en-CA" sz="1800" dirty="0"/>
          </a:p>
          <a:p>
            <a:pPr>
              <a:spcBef>
                <a:spcPts val="1200"/>
              </a:spcBef>
              <a:spcAft>
                <a:spcPts val="600"/>
              </a:spcAft>
              <a:defRPr/>
            </a:pPr>
            <a:r>
              <a:rPr lang="en-CA" sz="1800" dirty="0" smtClean="0"/>
              <a:t>1 systematic review of parent-mediated interventions had no effect on cognitive outcomes</a:t>
            </a:r>
          </a:p>
          <a:p>
            <a:pPr>
              <a:spcBef>
                <a:spcPts val="1200"/>
              </a:spcBef>
              <a:spcAft>
                <a:spcPts val="600"/>
              </a:spcAft>
              <a:defRPr/>
            </a:pPr>
            <a:r>
              <a:rPr lang="en-CA" sz="1800" dirty="0" smtClean="0"/>
              <a:t>No harms from treatment identified</a:t>
            </a:r>
          </a:p>
          <a:p>
            <a:pPr marL="347472" indent="-347472">
              <a:spcBef>
                <a:spcPts val="600"/>
              </a:spcBef>
              <a:spcAft>
                <a:spcPts val="600"/>
              </a:spcAft>
              <a:buFont typeface="Arial" panose="020B0604020202020204" pitchFamily="34" charset="0"/>
              <a:buChar char="•"/>
              <a:defRPr/>
            </a:pPr>
            <a:r>
              <a:rPr lang="en-CA" sz="1800" dirty="0" smtClean="0"/>
              <a:t>Treatment findings based </a:t>
            </a:r>
            <a:r>
              <a:rPr lang="en-CA" sz="1800" dirty="0"/>
              <a:t>on </a:t>
            </a:r>
            <a:r>
              <a:rPr lang="en-US" sz="1800" dirty="0"/>
              <a:t>non-screen detected </a:t>
            </a:r>
            <a:r>
              <a:rPr lang="en-US" sz="1800" dirty="0" smtClean="0"/>
              <a:t>DD</a:t>
            </a:r>
          </a:p>
          <a:p>
            <a:pPr marL="347472" indent="-347472">
              <a:spcBef>
                <a:spcPts val="600"/>
              </a:spcBef>
              <a:spcAft>
                <a:spcPts val="600"/>
              </a:spcAft>
              <a:buFont typeface="Arial" panose="020B0604020202020204" pitchFamily="34" charset="0"/>
              <a:buChar char="•"/>
              <a:defRPr/>
            </a:pPr>
            <a:r>
              <a:rPr lang="en-CA" sz="1800" kern="1200" dirty="0" smtClean="0"/>
              <a:t>No </a:t>
            </a:r>
            <a:r>
              <a:rPr lang="en-CA" sz="1800" kern="1200" dirty="0"/>
              <a:t>studies </a:t>
            </a:r>
            <a:r>
              <a:rPr lang="en-CA" sz="1800" kern="1200" dirty="0" smtClean="0"/>
              <a:t>identified </a:t>
            </a:r>
            <a:r>
              <a:rPr lang="en-CA" sz="1800" kern="1200" dirty="0"/>
              <a:t>that reported on treatment outcomes for academic </a:t>
            </a:r>
            <a:r>
              <a:rPr lang="en-CA" sz="1800" kern="1200" dirty="0" smtClean="0"/>
              <a:t>performance, fine and/or gross motor skills, mental health, adaptive function, social skills, survival</a:t>
            </a:r>
            <a:r>
              <a:rPr lang="en-CA" sz="1800" kern="1200" dirty="0"/>
              <a:t>, or functionality as an </a:t>
            </a:r>
            <a:r>
              <a:rPr lang="en-CA" sz="1800" kern="1200" dirty="0" smtClean="0"/>
              <a:t>adult</a:t>
            </a:r>
            <a:endParaRPr lang="en-US" sz="1800" dirty="0"/>
          </a:p>
          <a:p>
            <a:pPr marL="0" indent="0">
              <a:buFontTx/>
              <a:buNone/>
              <a:defRPr/>
            </a:pPr>
            <a:endParaRPr lang="en-CA" sz="1800" dirty="0" smtClean="0"/>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53D68731-AD39-4E65-B800-14ED62C4E465}" type="slidenum">
              <a:rPr lang="en-US" altLang="en-US" sz="1400" smtClean="0">
                <a:solidFill>
                  <a:schemeClr val="bg1"/>
                </a:solidFill>
              </a:rPr>
              <a:pPr>
                <a:spcBef>
                  <a:spcPct val="0"/>
                </a:spcBef>
                <a:buFontTx/>
                <a:buNone/>
              </a:pPr>
              <a:t>28</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200" smtClean="0"/>
              <a:t>Evidence: Treatment of DD</a:t>
            </a:r>
            <a:endParaRPr lang="en-US" altLang="en-US" smtClean="0"/>
          </a:p>
        </p:txBody>
      </p:sp>
      <p:sp>
        <p:nvSpPr>
          <p:cNvPr id="46083" name="Content Placeholder 2"/>
          <p:cNvSpPr>
            <a:spLocks noGrp="1"/>
          </p:cNvSpPr>
          <p:nvPr>
            <p:ph idx="1"/>
          </p:nvPr>
        </p:nvSpPr>
        <p:spPr>
          <a:xfrm>
            <a:off x="179388" y="1700213"/>
            <a:ext cx="8280400" cy="4395787"/>
          </a:xfrm>
        </p:spPr>
        <p:txBody>
          <a:bodyPr/>
          <a:lstStyle/>
          <a:p>
            <a:r>
              <a:rPr lang="en-CA" altLang="en-US" dirty="0" smtClean="0"/>
              <a:t>CTFPHC also reviewed evidence from 5 systematic reviews on treatment for ASD </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FE0A046D-E245-47B3-ACA1-18BABBCCAF19}" type="slidenum">
              <a:rPr lang="en-US" altLang="en-US" sz="1400" smtClean="0">
                <a:solidFill>
                  <a:schemeClr val="bg1"/>
                </a:solidFill>
              </a:rPr>
              <a:pPr>
                <a:spcBef>
                  <a:spcPct val="0"/>
                </a:spcBef>
                <a:buFontTx/>
                <a:buNone/>
              </a:pPr>
              <a:t>29</a:t>
            </a:fld>
            <a:endParaRPr lang="en-US" altLang="en-US" sz="1400" smtClean="0">
              <a:solidFill>
                <a:schemeClr val="bg1"/>
              </a:solidFill>
            </a:endParaRPr>
          </a:p>
        </p:txBody>
      </p:sp>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03" y="2492896"/>
            <a:ext cx="8278813"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122238"/>
            <a:ext cx="8915400" cy="1219200"/>
          </a:xfrm>
        </p:spPr>
        <p:txBody>
          <a:bodyPr/>
          <a:lstStyle/>
          <a:p>
            <a:r>
              <a:rPr lang="en-CA" altLang="en-US" smtClean="0"/>
              <a:t>CTFPHC DD Working Group Members</a:t>
            </a:r>
          </a:p>
        </p:txBody>
      </p:sp>
      <p:sp>
        <p:nvSpPr>
          <p:cNvPr id="3" name="Content Placeholder 2"/>
          <p:cNvSpPr>
            <a:spLocks noGrp="1"/>
          </p:cNvSpPr>
          <p:nvPr>
            <p:ph idx="1"/>
          </p:nvPr>
        </p:nvSpPr>
        <p:spPr>
          <a:xfrm>
            <a:off x="468313" y="1628775"/>
            <a:ext cx="4271962" cy="4211638"/>
          </a:xfrm>
        </p:spPr>
        <p:txBody>
          <a:bodyPr/>
          <a:lstStyle/>
          <a:p>
            <a:pPr marL="0" indent="0">
              <a:spcBef>
                <a:spcPts val="600"/>
              </a:spcBef>
              <a:buFontTx/>
              <a:buNone/>
              <a:defRPr/>
            </a:pPr>
            <a:r>
              <a:rPr lang="en-CA" b="1" dirty="0"/>
              <a:t>Task Force Members</a:t>
            </a:r>
            <a:r>
              <a:rPr lang="en-CA" b="1" dirty="0" smtClean="0"/>
              <a:t>:               </a:t>
            </a:r>
          </a:p>
          <a:p>
            <a:pPr>
              <a:spcBef>
                <a:spcPts val="600"/>
              </a:spcBef>
              <a:defRPr/>
            </a:pPr>
            <a:r>
              <a:rPr lang="en-CA" dirty="0" smtClean="0"/>
              <a:t>Marcello </a:t>
            </a:r>
            <a:r>
              <a:rPr lang="en-CA" dirty="0" err="1"/>
              <a:t>Tonelli</a:t>
            </a:r>
            <a:r>
              <a:rPr lang="en-CA" dirty="0"/>
              <a:t> </a:t>
            </a:r>
            <a:r>
              <a:rPr lang="en-CA" dirty="0" smtClean="0"/>
              <a:t>(Chair)</a:t>
            </a:r>
          </a:p>
          <a:p>
            <a:pPr>
              <a:defRPr/>
            </a:pPr>
            <a:r>
              <a:rPr lang="en-CA" dirty="0" smtClean="0"/>
              <a:t>Patricia </a:t>
            </a:r>
            <a:r>
              <a:rPr lang="en-CA" dirty="0" err="1" smtClean="0"/>
              <a:t>Parkin</a:t>
            </a:r>
            <a:endParaRPr lang="en-CA" dirty="0" smtClean="0"/>
          </a:p>
          <a:p>
            <a:pPr>
              <a:defRPr/>
            </a:pPr>
            <a:r>
              <a:rPr lang="en-CA" dirty="0" smtClean="0"/>
              <a:t>Brett </a:t>
            </a:r>
            <a:r>
              <a:rPr lang="en-CA" dirty="0" err="1" smtClean="0"/>
              <a:t>Thombs</a:t>
            </a:r>
            <a:endParaRPr lang="en-CA" dirty="0" smtClean="0"/>
          </a:p>
          <a:p>
            <a:pPr>
              <a:defRPr/>
            </a:pPr>
            <a:r>
              <a:rPr lang="en-CA" dirty="0" smtClean="0"/>
              <a:t>Paula </a:t>
            </a:r>
            <a:r>
              <a:rPr lang="en-CA" dirty="0" err="1" smtClean="0"/>
              <a:t>Brauer</a:t>
            </a:r>
            <a:r>
              <a:rPr lang="en-CA" dirty="0" smtClean="0"/>
              <a:t> </a:t>
            </a:r>
          </a:p>
          <a:p>
            <a:pPr>
              <a:defRPr/>
            </a:pPr>
            <a:r>
              <a:rPr lang="en-CA" dirty="0" smtClean="0"/>
              <a:t>Kevin </a:t>
            </a:r>
            <a:r>
              <a:rPr lang="en-CA" dirty="0" err="1" smtClean="0"/>
              <a:t>Pottie</a:t>
            </a:r>
            <a:endParaRPr lang="en-CA" dirty="0" smtClean="0"/>
          </a:p>
          <a:p>
            <a:pPr marL="0" indent="0">
              <a:spcBef>
                <a:spcPts val="1800"/>
              </a:spcBef>
              <a:buFontTx/>
              <a:buNone/>
              <a:defRPr/>
            </a:pPr>
            <a:r>
              <a:rPr lang="en-CA" b="1" dirty="0" smtClean="0"/>
              <a:t>Canadian Paediatric Society </a:t>
            </a:r>
          </a:p>
          <a:p>
            <a:pPr>
              <a:spcBef>
                <a:spcPts val="0"/>
              </a:spcBef>
              <a:defRPr/>
            </a:pPr>
            <a:r>
              <a:rPr lang="en-CA" dirty="0" smtClean="0"/>
              <a:t>Denis Leduc*</a:t>
            </a:r>
          </a:p>
          <a:p>
            <a:pPr>
              <a:spcBef>
                <a:spcPts val="0"/>
              </a:spcBef>
              <a:defRPr/>
            </a:pPr>
            <a:endParaRPr lang="en-CA" dirty="0"/>
          </a:p>
          <a:p>
            <a:pPr marL="0" indent="0">
              <a:spcBef>
                <a:spcPts val="0"/>
              </a:spcBef>
              <a:buFontTx/>
              <a:buNone/>
              <a:defRPr/>
            </a:pPr>
            <a:endParaRPr lang="en-CA" dirty="0"/>
          </a:p>
          <a:p>
            <a:pPr marL="0" indent="0">
              <a:buFontTx/>
              <a:buNone/>
              <a:defRPr/>
            </a:pPr>
            <a:r>
              <a:rPr lang="en-CA" sz="1800" dirty="0" smtClean="0"/>
              <a:t> *</a:t>
            </a:r>
            <a:r>
              <a:rPr lang="en-CA" sz="1800" i="1" dirty="0"/>
              <a:t>non-voting members</a:t>
            </a:r>
            <a:endParaRPr lang="en-CA" sz="1800" dirty="0"/>
          </a:p>
          <a:p>
            <a:pPr marL="0" indent="0">
              <a:buFontTx/>
              <a:buNone/>
              <a:defRPr/>
            </a:pPr>
            <a:endParaRPr lang="en-CA" sz="1800" b="1" dirty="0" smtClean="0"/>
          </a:p>
          <a:p>
            <a:pPr>
              <a:defRPr/>
            </a:pPr>
            <a:endParaRPr lang="en-CA" sz="1800" dirty="0" smtClean="0"/>
          </a:p>
          <a:p>
            <a:pPr>
              <a:defRPr/>
            </a:pPr>
            <a:endParaRPr lang="en-CA" dirty="0" smtClean="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B410EF2-E517-4DF9-94A0-779F09BF03A7}" type="slidenum">
              <a:rPr lang="en-US" altLang="en-US" sz="1400" smtClean="0">
                <a:solidFill>
                  <a:schemeClr val="bg1"/>
                </a:solidFill>
              </a:rPr>
              <a:pPr>
                <a:spcBef>
                  <a:spcPct val="0"/>
                </a:spcBef>
                <a:buFontTx/>
                <a:buNone/>
              </a:pPr>
              <a:t>3</a:t>
            </a:fld>
            <a:endParaRPr lang="en-US" altLang="en-US" sz="1400" smtClean="0">
              <a:solidFill>
                <a:schemeClr val="bg1"/>
              </a:solidFill>
            </a:endParaRPr>
          </a:p>
        </p:txBody>
      </p:sp>
      <p:sp>
        <p:nvSpPr>
          <p:cNvPr id="19461" name="TextBox 4"/>
          <p:cNvSpPr txBox="1">
            <a:spLocks noChangeArrowheads="1"/>
          </p:cNvSpPr>
          <p:nvPr/>
        </p:nvSpPr>
        <p:spPr bwMode="auto">
          <a:xfrm>
            <a:off x="4284663" y="1654175"/>
            <a:ext cx="4751387" cy="382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ts val="1200"/>
              </a:spcBef>
              <a:buFontTx/>
              <a:buNone/>
            </a:pPr>
            <a:r>
              <a:rPr lang="en-CA" altLang="en-US" b="1" dirty="0"/>
              <a:t>Public Health Agency of Canada:</a:t>
            </a:r>
            <a:endParaRPr lang="en-CA" altLang="en-US" dirty="0"/>
          </a:p>
          <a:p>
            <a:pPr eaLnBrk="1" hangingPunct="1">
              <a:spcBef>
                <a:spcPts val="600"/>
              </a:spcBef>
            </a:pPr>
            <a:r>
              <a:rPr lang="en-CA" altLang="en-US" dirty="0"/>
              <a:t>Anne-Marie </a:t>
            </a:r>
            <a:r>
              <a:rPr lang="en-CA" altLang="en-US" dirty="0" err="1"/>
              <a:t>Ugnat</a:t>
            </a:r>
            <a:r>
              <a:rPr lang="en-CA" altLang="en-US" dirty="0"/>
              <a:t>* </a:t>
            </a:r>
          </a:p>
          <a:p>
            <a:pPr eaLnBrk="1" hangingPunct="1">
              <a:spcBef>
                <a:spcPts val="600"/>
              </a:spcBef>
            </a:pPr>
            <a:r>
              <a:rPr lang="en-CA" altLang="en-US" dirty="0"/>
              <a:t>Alejandra Jaramillo Garcia* </a:t>
            </a:r>
          </a:p>
          <a:p>
            <a:pPr eaLnBrk="1" hangingPunct="1">
              <a:spcBef>
                <a:spcPts val="300"/>
              </a:spcBef>
            </a:pPr>
            <a:r>
              <a:rPr lang="en-CA" altLang="en-US" dirty="0"/>
              <a:t>Wendy Martin* </a:t>
            </a:r>
          </a:p>
          <a:p>
            <a:pPr eaLnBrk="1" hangingPunct="1">
              <a:spcBef>
                <a:spcPts val="300"/>
              </a:spcBef>
            </a:pPr>
            <a:r>
              <a:rPr lang="en-CA" altLang="en-US" dirty="0"/>
              <a:t>Marianna </a:t>
            </a:r>
            <a:r>
              <a:rPr lang="en-CA" altLang="en-US" dirty="0" err="1"/>
              <a:t>Ofner</a:t>
            </a:r>
            <a:r>
              <a:rPr lang="en-CA" altLang="en-US" dirty="0"/>
              <a:t> </a:t>
            </a:r>
            <a:r>
              <a:rPr lang="en-CA" altLang="en-US" dirty="0" smtClean="0"/>
              <a:t>*</a:t>
            </a:r>
            <a:r>
              <a:rPr lang="en-CA" altLang="en-US" sz="1400" dirty="0" smtClean="0"/>
              <a:t>(part of ASD-GC &amp; ASD-AC)</a:t>
            </a:r>
            <a:endParaRPr lang="en-CA" altLang="en-US" sz="1400" dirty="0"/>
          </a:p>
          <a:p>
            <a:pPr eaLnBrk="1" hangingPunct="1">
              <a:spcBef>
                <a:spcPts val="300"/>
              </a:spcBef>
            </a:pPr>
            <a:r>
              <a:rPr lang="en-CA" altLang="en-US" dirty="0"/>
              <a:t>Sarah Connor </a:t>
            </a:r>
            <a:r>
              <a:rPr lang="en-CA" altLang="en-US" dirty="0" err="1"/>
              <a:t>Gorber</a:t>
            </a:r>
            <a:r>
              <a:rPr lang="en-CA" altLang="en-US" dirty="0"/>
              <a:t>* </a:t>
            </a:r>
            <a:r>
              <a:rPr lang="en-CA" altLang="en-US" sz="1400" dirty="0"/>
              <a:t>(PHAC/CIHR)</a:t>
            </a:r>
          </a:p>
          <a:p>
            <a:pPr eaLnBrk="1" hangingPunct="1">
              <a:spcBef>
                <a:spcPts val="300"/>
              </a:spcBef>
            </a:pPr>
            <a:r>
              <a:rPr lang="en-CA" altLang="en-US" dirty="0"/>
              <a:t>Lesley </a:t>
            </a:r>
            <a:r>
              <a:rPr lang="en-CA" altLang="en-US" dirty="0" err="1"/>
              <a:t>Dunfield</a:t>
            </a:r>
            <a:r>
              <a:rPr lang="en-CA" altLang="en-US" dirty="0"/>
              <a:t> </a:t>
            </a:r>
            <a:r>
              <a:rPr lang="en-CA" altLang="en-US" sz="1400" dirty="0"/>
              <a:t>(previously with PHAC)</a:t>
            </a:r>
          </a:p>
          <a:p>
            <a:pPr eaLnBrk="1" hangingPunct="1">
              <a:spcBef>
                <a:spcPts val="300"/>
              </a:spcBef>
            </a:pPr>
            <a:endParaRPr lang="en-CA" altLang="en-US" dirty="0"/>
          </a:p>
          <a:p>
            <a:pPr eaLnBrk="1" hangingPunct="1">
              <a:spcBef>
                <a:spcPct val="0"/>
              </a:spcBef>
              <a:buFontTx/>
              <a:buNone/>
            </a:pPr>
            <a:endParaRPr lang="en-CA" altLang="en-US" dirty="0"/>
          </a:p>
          <a:p>
            <a:pPr eaLnBrk="1" hangingPunct="1">
              <a:spcBef>
                <a:spcPct val="0"/>
              </a:spcBef>
              <a:buFontTx/>
              <a:buNone/>
            </a:pPr>
            <a:endParaRPr lang="en-CA" altLang="en-US" dirty="0"/>
          </a:p>
          <a:p>
            <a:pPr eaLnBrk="1" hangingPunct="1">
              <a:spcBef>
                <a:spcPct val="0"/>
              </a:spcBef>
              <a:buFontTx/>
              <a:buNone/>
            </a:pPr>
            <a:endParaRPr lang="en-CA"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Evidence: Diagnostic Accuracy of Screening Tests</a:t>
            </a:r>
            <a:r>
              <a:rPr lang="en-US" altLang="en-US" sz="2800" baseline="30000" dirty="0" smtClean="0">
                <a:solidFill>
                  <a:schemeClr val="tx1"/>
                </a:solidFill>
              </a:rPr>
              <a:t>1</a:t>
            </a:r>
          </a:p>
        </p:txBody>
      </p:sp>
      <p:sp>
        <p:nvSpPr>
          <p:cNvPr id="3" name="Content Placeholder 2"/>
          <p:cNvSpPr>
            <a:spLocks noGrp="1"/>
          </p:cNvSpPr>
          <p:nvPr>
            <p:ph idx="1"/>
          </p:nvPr>
        </p:nvSpPr>
        <p:spPr>
          <a:xfrm>
            <a:off x="323850" y="1557338"/>
            <a:ext cx="8640763" cy="5300662"/>
          </a:xfrm>
        </p:spPr>
        <p:txBody>
          <a:bodyPr/>
          <a:lstStyle/>
          <a:p>
            <a:pPr>
              <a:defRPr/>
            </a:pPr>
            <a:r>
              <a:rPr lang="en-CA" sz="1800" dirty="0" smtClean="0"/>
              <a:t>Commonly used screening tests were found to have </a:t>
            </a:r>
            <a:r>
              <a:rPr lang="en-CA" sz="1800" dirty="0"/>
              <a:t>inconsistent accuracy and </a:t>
            </a:r>
            <a:r>
              <a:rPr lang="en-CA" sz="1800" dirty="0" smtClean="0"/>
              <a:t>moderate to low </a:t>
            </a:r>
            <a:r>
              <a:rPr lang="en-CA" sz="1800" dirty="0"/>
              <a:t>specificity </a:t>
            </a:r>
            <a:endParaRPr lang="en-CA" sz="1800" dirty="0" smtClean="0"/>
          </a:p>
          <a:p>
            <a:pPr>
              <a:spcBef>
                <a:spcPts val="1200"/>
              </a:spcBef>
              <a:defRPr/>
            </a:pPr>
            <a:r>
              <a:rPr lang="en-US" sz="1800" dirty="0"/>
              <a:t>Ages and Stages Questionnaire (ASQ)</a:t>
            </a:r>
          </a:p>
          <a:p>
            <a:pPr lvl="1">
              <a:spcBef>
                <a:spcPts val="0"/>
              </a:spcBef>
              <a:defRPr/>
            </a:pPr>
            <a:r>
              <a:rPr lang="en-CA" dirty="0" smtClean="0"/>
              <a:t>n= 331 </a:t>
            </a:r>
            <a:r>
              <a:rPr lang="en-CA" dirty="0"/>
              <a:t>children (34 cases, 297 non-cases) aged 12 to 60 months without a </a:t>
            </a:r>
            <a:r>
              <a:rPr lang="en-CA" dirty="0" smtClean="0"/>
              <a:t>documented </a:t>
            </a:r>
            <a:r>
              <a:rPr lang="en-CA" dirty="0"/>
              <a:t>history of DD in general primary care </a:t>
            </a:r>
            <a:r>
              <a:rPr lang="en-CA" dirty="0" smtClean="0"/>
              <a:t>settings</a:t>
            </a:r>
          </a:p>
          <a:p>
            <a:pPr lvl="1">
              <a:spcBef>
                <a:spcPts val="0"/>
              </a:spcBef>
              <a:defRPr/>
            </a:pPr>
            <a:r>
              <a:rPr lang="en-CA" dirty="0" smtClean="0">
                <a:solidFill>
                  <a:srgbClr val="90214A"/>
                </a:solidFill>
              </a:rPr>
              <a:t>sensitivity </a:t>
            </a:r>
            <a:r>
              <a:rPr lang="en-CA" dirty="0">
                <a:solidFill>
                  <a:srgbClr val="90214A"/>
                </a:solidFill>
              </a:rPr>
              <a:t>82</a:t>
            </a:r>
            <a:r>
              <a:rPr lang="en-CA" dirty="0" smtClean="0">
                <a:solidFill>
                  <a:srgbClr val="90214A"/>
                </a:solidFill>
              </a:rPr>
              <a:t>%; specificity </a:t>
            </a:r>
            <a:r>
              <a:rPr lang="en-CA" dirty="0">
                <a:solidFill>
                  <a:srgbClr val="90214A"/>
                </a:solidFill>
              </a:rPr>
              <a:t>78% (22% false positive rate)</a:t>
            </a:r>
          </a:p>
          <a:p>
            <a:pPr lvl="1">
              <a:spcBef>
                <a:spcPts val="0"/>
              </a:spcBef>
              <a:defRPr/>
            </a:pPr>
            <a:r>
              <a:rPr lang="en-CA" dirty="0" smtClean="0"/>
              <a:t>n= 565 </a:t>
            </a:r>
            <a:r>
              <a:rPr lang="en-CA" dirty="0"/>
              <a:t>children (13 cases) aged 18 to 42 months </a:t>
            </a:r>
            <a:endParaRPr lang="en-US" dirty="0" smtClean="0"/>
          </a:p>
          <a:p>
            <a:pPr lvl="1">
              <a:spcBef>
                <a:spcPts val="0"/>
              </a:spcBef>
              <a:defRPr/>
            </a:pPr>
            <a:r>
              <a:rPr lang="en-CA" dirty="0" smtClean="0">
                <a:solidFill>
                  <a:srgbClr val="90214A"/>
                </a:solidFill>
              </a:rPr>
              <a:t>sensitivity </a:t>
            </a:r>
            <a:r>
              <a:rPr lang="en-CA" dirty="0">
                <a:solidFill>
                  <a:srgbClr val="90214A"/>
                </a:solidFill>
              </a:rPr>
              <a:t>of 62</a:t>
            </a:r>
            <a:r>
              <a:rPr lang="en-CA" dirty="0" smtClean="0">
                <a:solidFill>
                  <a:srgbClr val="90214A"/>
                </a:solidFill>
              </a:rPr>
              <a:t>%; specificity </a:t>
            </a:r>
            <a:r>
              <a:rPr lang="en-CA" dirty="0">
                <a:solidFill>
                  <a:srgbClr val="90214A"/>
                </a:solidFill>
              </a:rPr>
              <a:t>of 84% (16% false positive rate</a:t>
            </a:r>
            <a:r>
              <a:rPr lang="en-CA" dirty="0" smtClean="0">
                <a:solidFill>
                  <a:srgbClr val="90214A"/>
                </a:solidFill>
              </a:rPr>
              <a:t>)</a:t>
            </a:r>
            <a:endParaRPr lang="en-US" dirty="0">
              <a:solidFill>
                <a:srgbClr val="90214A"/>
              </a:solidFill>
            </a:endParaRPr>
          </a:p>
          <a:p>
            <a:pPr>
              <a:spcBef>
                <a:spcPts val="1200"/>
              </a:spcBef>
              <a:defRPr/>
            </a:pPr>
            <a:r>
              <a:rPr lang="en-US" sz="1800" dirty="0"/>
              <a:t>Parents’ Evaluation of Developmental Status (PEDS)</a:t>
            </a:r>
          </a:p>
          <a:p>
            <a:pPr lvl="1">
              <a:spcBef>
                <a:spcPts val="0"/>
              </a:spcBef>
              <a:defRPr/>
            </a:pPr>
            <a:r>
              <a:rPr lang="en-CA" dirty="0" smtClean="0"/>
              <a:t>n= 331 </a:t>
            </a:r>
            <a:r>
              <a:rPr lang="en-CA" dirty="0"/>
              <a:t>children (34 cases, 297 non-cases) aged 12 to 60 months </a:t>
            </a:r>
            <a:endParaRPr lang="en-CA" dirty="0" smtClean="0"/>
          </a:p>
          <a:p>
            <a:pPr lvl="1">
              <a:spcBef>
                <a:spcPts val="0"/>
              </a:spcBef>
              <a:defRPr/>
            </a:pPr>
            <a:r>
              <a:rPr lang="en-US" dirty="0">
                <a:solidFill>
                  <a:srgbClr val="90214A"/>
                </a:solidFill>
              </a:rPr>
              <a:t>s</a:t>
            </a:r>
            <a:r>
              <a:rPr lang="en-US" dirty="0" smtClean="0">
                <a:solidFill>
                  <a:srgbClr val="90214A"/>
                </a:solidFill>
              </a:rPr>
              <a:t>ensitivity </a:t>
            </a:r>
            <a:r>
              <a:rPr lang="en-US" dirty="0">
                <a:solidFill>
                  <a:srgbClr val="90214A"/>
                </a:solidFill>
              </a:rPr>
              <a:t>74%; Specificity 64% (36% false positive rate</a:t>
            </a:r>
            <a:r>
              <a:rPr lang="en-US" dirty="0" smtClean="0">
                <a:solidFill>
                  <a:srgbClr val="90214A"/>
                </a:solidFill>
              </a:rPr>
              <a:t>)</a:t>
            </a:r>
            <a:endParaRPr lang="en-US" dirty="0"/>
          </a:p>
          <a:p>
            <a:pPr>
              <a:spcBef>
                <a:spcPts val="1200"/>
              </a:spcBef>
              <a:defRPr/>
            </a:pPr>
            <a:r>
              <a:rPr lang="en-US" sz="1800" dirty="0"/>
              <a:t>Nipissing District Development Screen (NDDS</a:t>
            </a:r>
            <a:r>
              <a:rPr lang="en-US" sz="1800" dirty="0" smtClean="0"/>
              <a:t>)</a:t>
            </a:r>
          </a:p>
          <a:p>
            <a:pPr lvl="1">
              <a:spcBef>
                <a:spcPts val="0"/>
              </a:spcBef>
              <a:defRPr/>
            </a:pPr>
            <a:r>
              <a:rPr lang="en-US" dirty="0"/>
              <a:t>n</a:t>
            </a:r>
            <a:r>
              <a:rPr lang="en-US" dirty="0" smtClean="0"/>
              <a:t>= 812 (31 cases)</a:t>
            </a:r>
            <a:endParaRPr lang="en-US" dirty="0"/>
          </a:p>
          <a:p>
            <a:pPr lvl="1">
              <a:spcBef>
                <a:spcPts val="0"/>
              </a:spcBef>
              <a:defRPr/>
            </a:pPr>
            <a:r>
              <a:rPr lang="en-US" dirty="0" smtClean="0"/>
              <a:t>moderate </a:t>
            </a:r>
            <a:r>
              <a:rPr lang="en-US" dirty="0"/>
              <a:t>re-test reliability (78</a:t>
            </a:r>
            <a:r>
              <a:rPr lang="en-US" dirty="0" smtClean="0"/>
              <a:t>%) </a:t>
            </a:r>
            <a:endParaRPr lang="en-US" dirty="0"/>
          </a:p>
          <a:p>
            <a:pPr lvl="1">
              <a:spcBef>
                <a:spcPts val="0"/>
              </a:spcBef>
              <a:defRPr/>
            </a:pPr>
            <a:r>
              <a:rPr lang="en-US" dirty="0">
                <a:solidFill>
                  <a:srgbClr val="90214A"/>
                </a:solidFill>
              </a:rPr>
              <a:t>s</a:t>
            </a:r>
            <a:r>
              <a:rPr lang="en-US" dirty="0" smtClean="0">
                <a:solidFill>
                  <a:srgbClr val="90214A"/>
                </a:solidFill>
              </a:rPr>
              <a:t>ensitivity </a:t>
            </a:r>
            <a:r>
              <a:rPr lang="en-US" dirty="0">
                <a:solidFill>
                  <a:srgbClr val="90214A"/>
                </a:solidFill>
              </a:rPr>
              <a:t>29-63%; </a:t>
            </a:r>
            <a:r>
              <a:rPr lang="en-US" dirty="0" smtClean="0">
                <a:solidFill>
                  <a:srgbClr val="90214A"/>
                </a:solidFill>
              </a:rPr>
              <a:t>specificity </a:t>
            </a:r>
            <a:r>
              <a:rPr lang="en-US" dirty="0">
                <a:solidFill>
                  <a:srgbClr val="90214A"/>
                </a:solidFill>
              </a:rPr>
              <a:t>65-88% (12-35% false positive rate</a:t>
            </a:r>
            <a:r>
              <a:rPr lang="en-US" dirty="0" smtClean="0">
                <a:solidFill>
                  <a:srgbClr val="90214A"/>
                </a:solidFill>
              </a:rPr>
              <a:t>)</a:t>
            </a:r>
          </a:p>
          <a:p>
            <a:pPr lvl="1">
              <a:spcBef>
                <a:spcPts val="0"/>
              </a:spcBef>
              <a:defRPr/>
            </a:pPr>
            <a:r>
              <a:rPr lang="en-US" dirty="0" smtClean="0"/>
              <a:t>varies </a:t>
            </a:r>
            <a:r>
              <a:rPr lang="en-US" dirty="0"/>
              <a:t>based on age and cut-points </a:t>
            </a:r>
            <a:r>
              <a:rPr lang="en-US" dirty="0" smtClean="0"/>
              <a:t>used</a:t>
            </a:r>
            <a:endParaRPr lang="en-US" dirty="0">
              <a:solidFill>
                <a:srgbClr val="90214A"/>
              </a:solidFill>
            </a:endParaRPr>
          </a:p>
          <a:p>
            <a:pPr lvl="1">
              <a:spcBef>
                <a:spcPts val="0"/>
              </a:spcBef>
              <a:buFont typeface="Arial" pitchFamily="34" charset="0"/>
              <a:buChar char="•"/>
              <a:defRPr/>
            </a:pPr>
            <a:r>
              <a:rPr lang="en-US" dirty="0" smtClean="0"/>
              <a:t>currently no peer reviewed studies on NDDS</a:t>
            </a:r>
          </a:p>
          <a:p>
            <a:pPr marL="0" lvl="1" indent="0">
              <a:spcBef>
                <a:spcPts val="1500"/>
              </a:spcBef>
              <a:buFontTx/>
              <a:buNone/>
              <a:defRPr/>
            </a:pPr>
            <a:r>
              <a:rPr lang="en-US" altLang="en-US" b="1" baseline="30000" dirty="0" smtClean="0"/>
              <a:t>1</a:t>
            </a:r>
            <a:r>
              <a:rPr lang="en-US" altLang="en-US" sz="1400" b="1" dirty="0" smtClean="0"/>
              <a:t> </a:t>
            </a:r>
            <a:r>
              <a:rPr lang="en-US" altLang="en-US" sz="1400" dirty="0" smtClean="0"/>
              <a:t>based on reports from the primary studies </a:t>
            </a:r>
          </a:p>
          <a:p>
            <a:pPr marL="0" lvl="1" indent="0">
              <a:spcBef>
                <a:spcPts val="1500"/>
              </a:spcBef>
              <a:buFontTx/>
              <a:buNone/>
              <a:defRPr/>
            </a:pPr>
            <a:endParaRPr lang="en-US" sz="1400" dirty="0"/>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39B0FD10-BD15-49BE-9170-114DDBB3E229}" type="slidenum">
              <a:rPr lang="en-US" altLang="en-US" sz="1400" smtClean="0">
                <a:solidFill>
                  <a:schemeClr val="bg1"/>
                </a:solidFill>
              </a:rPr>
              <a:pPr>
                <a:spcBef>
                  <a:spcPct val="0"/>
                </a:spcBef>
                <a:buFontTx/>
                <a:buNone/>
              </a:pPr>
              <a:t>30</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3600" smtClean="0"/>
              <a:t>Summary: Harms &amp; Benefits of Screening</a:t>
            </a:r>
          </a:p>
        </p:txBody>
      </p:sp>
      <p:sp>
        <p:nvSpPr>
          <p:cNvPr id="3" name="Content Placeholder 2"/>
          <p:cNvSpPr>
            <a:spLocks noGrp="1"/>
          </p:cNvSpPr>
          <p:nvPr>
            <p:ph idx="1"/>
          </p:nvPr>
        </p:nvSpPr>
        <p:spPr>
          <a:xfrm>
            <a:off x="685800" y="1628775"/>
            <a:ext cx="7772400" cy="4467225"/>
          </a:xfrm>
        </p:spPr>
        <p:txBody>
          <a:bodyPr/>
          <a:lstStyle/>
          <a:p>
            <a:pPr>
              <a:defRPr/>
            </a:pPr>
            <a:r>
              <a:rPr lang="en-CA" dirty="0" smtClean="0"/>
              <a:t>Lack of RCT evidence demonstrating any clinical benefits associated with screening for DD </a:t>
            </a:r>
          </a:p>
          <a:p>
            <a:pPr>
              <a:defRPr/>
            </a:pPr>
            <a:endParaRPr lang="en-CA" dirty="0" smtClean="0"/>
          </a:p>
          <a:p>
            <a:pPr>
              <a:defRPr/>
            </a:pPr>
            <a:r>
              <a:rPr lang="en-US" dirty="0"/>
              <a:t>Possible harms related to screening </a:t>
            </a:r>
            <a:r>
              <a:rPr lang="en-US" dirty="0" smtClean="0"/>
              <a:t>include:</a:t>
            </a:r>
          </a:p>
          <a:p>
            <a:pPr lvl="1">
              <a:defRPr/>
            </a:pPr>
            <a:r>
              <a:rPr lang="en-US" sz="2000" dirty="0" smtClean="0"/>
              <a:t>False </a:t>
            </a:r>
            <a:r>
              <a:rPr lang="en-US" sz="2000" dirty="0"/>
              <a:t>positives among children without </a:t>
            </a:r>
            <a:r>
              <a:rPr lang="en-US" sz="2000" dirty="0" smtClean="0"/>
              <a:t>DD</a:t>
            </a:r>
          </a:p>
          <a:p>
            <a:pPr lvl="1">
              <a:defRPr/>
            </a:pPr>
            <a:r>
              <a:rPr lang="en-CA" sz="2000" dirty="0" smtClean="0"/>
              <a:t>Anxiety </a:t>
            </a:r>
            <a:r>
              <a:rPr lang="en-CA" sz="2000" dirty="0"/>
              <a:t>and labelling among children without DD </a:t>
            </a:r>
            <a:endParaRPr lang="en-US" sz="2000" dirty="0" smtClean="0"/>
          </a:p>
          <a:p>
            <a:pPr lvl="1">
              <a:defRPr/>
            </a:pPr>
            <a:r>
              <a:rPr lang="en-US" sz="2000" dirty="0" smtClean="0"/>
              <a:t>The </a:t>
            </a:r>
            <a:r>
              <a:rPr lang="en-US" sz="2000" dirty="0"/>
              <a:t>cost of conducting unnecessary medical care (e.g., investigation, referral, treatment) </a:t>
            </a:r>
            <a:endParaRPr lang="en-US" sz="2000" dirty="0" smtClean="0"/>
          </a:p>
          <a:p>
            <a:pPr marL="457200" lvl="1" indent="0">
              <a:buFontTx/>
              <a:buNone/>
              <a:defRPr/>
            </a:pPr>
            <a:endParaRPr lang="en-US" sz="2000" dirty="0"/>
          </a:p>
          <a:p>
            <a:pPr marL="457200" lvl="1" indent="0">
              <a:buFontTx/>
              <a:buNone/>
              <a:defRPr/>
            </a:pPr>
            <a:endParaRPr lang="en-CA" dirty="0" smtClean="0"/>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62EA74B2-75AD-418C-877E-D9D34A541456}" type="slidenum">
              <a:rPr lang="en-US" altLang="en-US" sz="1400" smtClean="0">
                <a:solidFill>
                  <a:schemeClr val="bg1"/>
                </a:solidFill>
              </a:rPr>
              <a:pPr>
                <a:spcBef>
                  <a:spcPct val="0"/>
                </a:spcBef>
                <a:buFontTx/>
                <a:buNone/>
              </a:pPr>
              <a:t>31</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600" smtClean="0"/>
              <a:t>Summary Harms &amp; Benefits of Treatment</a:t>
            </a:r>
          </a:p>
        </p:txBody>
      </p:sp>
      <p:sp>
        <p:nvSpPr>
          <p:cNvPr id="3" name="Content Placeholder 2"/>
          <p:cNvSpPr>
            <a:spLocks noGrp="1"/>
          </p:cNvSpPr>
          <p:nvPr>
            <p:ph idx="1"/>
          </p:nvPr>
        </p:nvSpPr>
        <p:spPr>
          <a:xfrm>
            <a:off x="684213" y="1989138"/>
            <a:ext cx="7772400" cy="4035425"/>
          </a:xfrm>
        </p:spPr>
        <p:txBody>
          <a:bodyPr/>
          <a:lstStyle/>
          <a:p>
            <a:pPr>
              <a:defRPr/>
            </a:pPr>
            <a:r>
              <a:rPr lang="en-CA" dirty="0" smtClean="0"/>
              <a:t>Some evidence suggesting that treatment of certain types of DD is beneficial compared with no treatment</a:t>
            </a:r>
          </a:p>
          <a:p>
            <a:pPr lvl="1">
              <a:defRPr/>
            </a:pPr>
            <a:r>
              <a:rPr lang="en-CA" sz="2000" dirty="0" smtClean="0"/>
              <a:t>there was no evidence that screening was necessary to obtain this benefit</a:t>
            </a:r>
          </a:p>
          <a:p>
            <a:pPr marL="457200" lvl="1" indent="0">
              <a:buFontTx/>
              <a:buNone/>
              <a:defRPr/>
            </a:pPr>
            <a:endParaRPr lang="en-CA" dirty="0" smtClean="0"/>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8766C8-63A7-499A-B8AF-A5C99CFA2481}" type="slidenum">
              <a:rPr lang="en-US" altLang="en-US" sz="1400" smtClean="0">
                <a:solidFill>
                  <a:schemeClr val="bg1"/>
                </a:solidFill>
              </a:rPr>
              <a:pPr>
                <a:spcBef>
                  <a:spcPct val="0"/>
                </a:spcBef>
                <a:buFontTx/>
                <a:buNone/>
              </a:pPr>
              <a:t>32</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ltLang="en-US" smtClean="0"/>
              <a:t>Evidence: Contextual Questions</a:t>
            </a:r>
            <a:endParaRPr lang="en-US" altLang="en-US" smtClean="0"/>
          </a:p>
        </p:txBody>
      </p:sp>
      <p:sp>
        <p:nvSpPr>
          <p:cNvPr id="3" name="Content Placeholder 2"/>
          <p:cNvSpPr>
            <a:spLocks noGrp="1"/>
          </p:cNvSpPr>
          <p:nvPr>
            <p:ph idx="1"/>
          </p:nvPr>
        </p:nvSpPr>
        <p:spPr/>
        <p:txBody>
          <a:bodyPr/>
          <a:lstStyle/>
          <a:p>
            <a:pPr>
              <a:defRPr/>
            </a:pPr>
            <a:r>
              <a:rPr lang="en-CA" dirty="0" smtClean="0"/>
              <a:t>The systematic review was unable to locate any studies reporting on parents values, preferences or willingness to have their children screened</a:t>
            </a:r>
          </a:p>
          <a:p>
            <a:pPr>
              <a:defRPr/>
            </a:pPr>
            <a:endParaRPr lang="en-CA" dirty="0" smtClean="0"/>
          </a:p>
          <a:p>
            <a:pPr>
              <a:defRPr/>
            </a:pPr>
            <a:r>
              <a:rPr lang="en-CA" dirty="0" smtClean="0"/>
              <a:t>No evidence reporting on the cost-effectiveness </a:t>
            </a:r>
            <a:r>
              <a:rPr lang="en-CA" dirty="0"/>
              <a:t>and feasibility of screening for DD in </a:t>
            </a:r>
            <a:r>
              <a:rPr lang="en-CA" dirty="0" smtClean="0"/>
              <a:t>children was identified in the evidence review</a:t>
            </a:r>
          </a:p>
          <a:p>
            <a:pPr>
              <a:defRPr/>
            </a:pPr>
            <a:endParaRPr lang="en-CA" dirty="0" smtClean="0"/>
          </a:p>
          <a:p>
            <a:pPr>
              <a:defRPr/>
            </a:pPr>
            <a:r>
              <a:rPr lang="en-CA" dirty="0" smtClean="0"/>
              <a:t>The evidence review did not find any studies reporting on higher </a:t>
            </a:r>
            <a:r>
              <a:rPr lang="en-CA" dirty="0"/>
              <a:t>burden of disease, differential performance for screening and/or treatment response for DD or barriers to implementation of screening in </a:t>
            </a:r>
            <a:r>
              <a:rPr lang="en-CA" dirty="0" smtClean="0"/>
              <a:t>subgroups</a:t>
            </a:r>
          </a:p>
          <a:p>
            <a:pPr marL="0" indent="0">
              <a:buFontTx/>
              <a:buNone/>
              <a:defRPr/>
            </a:pPr>
            <a:endParaRPr lang="en-US" dirty="0"/>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785DFFD-616B-4C79-9433-0E5A7740DE64}" type="slidenum">
              <a:rPr lang="en-US" altLang="en-US" sz="1400" smtClean="0">
                <a:solidFill>
                  <a:schemeClr val="bg1"/>
                </a:solidFill>
              </a:rPr>
              <a:pPr>
                <a:spcBef>
                  <a:spcPct val="0"/>
                </a:spcBef>
                <a:buFontTx/>
                <a:buNone/>
              </a:pPr>
              <a:t>33</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3600" smtClean="0"/>
              <a:t>Values and Preferences </a:t>
            </a:r>
            <a:endParaRPr lang="en-US" altLang="en-US" sz="3600" b="1" smtClean="0"/>
          </a:p>
        </p:txBody>
      </p:sp>
      <p:sp>
        <p:nvSpPr>
          <p:cNvPr id="51203" name="Content Placeholder 2"/>
          <p:cNvSpPr>
            <a:spLocks noGrp="1"/>
          </p:cNvSpPr>
          <p:nvPr>
            <p:ph idx="1"/>
          </p:nvPr>
        </p:nvSpPr>
        <p:spPr>
          <a:xfrm>
            <a:off x="539750" y="1700213"/>
            <a:ext cx="7772400" cy="4897437"/>
          </a:xfrm>
        </p:spPr>
        <p:txBody>
          <a:bodyPr/>
          <a:lstStyle/>
          <a:p>
            <a:r>
              <a:rPr lang="en-CA" altLang="en-US" sz="2400" dirty="0" smtClean="0"/>
              <a:t>The evidence review did not find any studies investigating the values and preferences of parents or primary caregivers about screening for Developmental Delay.</a:t>
            </a:r>
            <a:endParaRPr lang="en-US" altLang="en-US" sz="1800" dirty="0" smtClean="0"/>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747089D-042A-4874-BDA8-CD119EEAA04B}" type="slidenum">
              <a:rPr lang="en-US" altLang="en-US" sz="1400" smtClean="0">
                <a:solidFill>
                  <a:schemeClr val="bg1"/>
                </a:solidFill>
              </a:rPr>
              <a:pPr>
                <a:spcBef>
                  <a:spcPct val="0"/>
                </a:spcBef>
                <a:buFontTx/>
                <a:buNone/>
              </a:pPr>
              <a:t>34</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altLang="en-US" smtClean="0"/>
              <a:t>CTFPHC Recommendation:</a:t>
            </a:r>
            <a:endParaRPr lang="en-US" altLang="en-US" smtClean="0"/>
          </a:p>
        </p:txBody>
      </p:sp>
      <p:sp>
        <p:nvSpPr>
          <p:cNvPr id="3" name="Content Placeholder 2"/>
          <p:cNvSpPr>
            <a:spLocks noGrp="1"/>
          </p:cNvSpPr>
          <p:nvPr>
            <p:ph idx="1"/>
          </p:nvPr>
        </p:nvSpPr>
        <p:spPr>
          <a:xfrm>
            <a:off x="395288" y="1700213"/>
            <a:ext cx="8424862" cy="4324350"/>
          </a:xfrm>
        </p:spPr>
        <p:txBody>
          <a:bodyPr/>
          <a:lstStyle/>
          <a:p>
            <a:pPr marL="0" indent="0">
              <a:buFontTx/>
              <a:buNone/>
              <a:defRPr/>
            </a:pPr>
            <a:r>
              <a:rPr lang="en-CA" b="1" dirty="0">
                <a:solidFill>
                  <a:srgbClr val="90214A"/>
                </a:solidFill>
              </a:rPr>
              <a:t>Recommendation: </a:t>
            </a:r>
            <a:r>
              <a:rPr lang="en-CA" b="1" dirty="0" smtClean="0"/>
              <a:t>We recommend against screening for developmental delay using standardized tools in children aged 1 to 4 years with no </a:t>
            </a:r>
            <a:r>
              <a:rPr lang="en-CA" b="1" dirty="0"/>
              <a:t>apparent signs of DD and whose parents and clinicians have no concerns about development</a:t>
            </a:r>
            <a:endParaRPr lang="en-US" b="1" dirty="0" smtClean="0"/>
          </a:p>
          <a:p>
            <a:pPr marL="0" indent="0">
              <a:spcAft>
                <a:spcPts val="600"/>
              </a:spcAft>
              <a:buFontTx/>
              <a:buNone/>
              <a:defRPr/>
            </a:pPr>
            <a:r>
              <a:rPr lang="en-US" i="1" dirty="0" smtClean="0"/>
              <a:t>Strong </a:t>
            </a:r>
            <a:r>
              <a:rPr lang="en-US" i="1" dirty="0"/>
              <a:t>recommendation; low quality </a:t>
            </a:r>
            <a:r>
              <a:rPr lang="en-US" i="1" dirty="0" smtClean="0"/>
              <a:t>evidence</a:t>
            </a:r>
            <a:endParaRPr lang="en-US" sz="1800" dirty="0"/>
          </a:p>
          <a:p>
            <a:pPr marL="0" indent="0">
              <a:spcBef>
                <a:spcPts val="600"/>
              </a:spcBef>
              <a:spcAft>
                <a:spcPts val="600"/>
              </a:spcAft>
              <a:buFontTx/>
              <a:buNone/>
              <a:defRPr/>
            </a:pPr>
            <a:r>
              <a:rPr lang="en-CA" sz="1800" dirty="0"/>
              <a:t>This recommendation </a:t>
            </a:r>
            <a:r>
              <a:rPr lang="en-CA" sz="1800" b="1" u="sng" dirty="0"/>
              <a:t>applies to </a:t>
            </a:r>
            <a:r>
              <a:rPr lang="en-CA" sz="1800" dirty="0" smtClean="0"/>
              <a:t>children* </a:t>
            </a:r>
            <a:r>
              <a:rPr lang="en-CA" sz="1800" dirty="0"/>
              <a:t>aged 1 to 4 years </a:t>
            </a:r>
            <a:r>
              <a:rPr lang="en-CA" sz="1800" dirty="0" smtClean="0"/>
              <a:t>with no apparent signs of DD and whose </a:t>
            </a:r>
            <a:r>
              <a:rPr lang="en-CA" sz="1800" dirty="0"/>
              <a:t>parents or clinicians have no concerns about development. </a:t>
            </a:r>
          </a:p>
          <a:p>
            <a:pPr marL="457200" lvl="1" indent="0">
              <a:buFontTx/>
              <a:buNone/>
              <a:defRPr/>
            </a:pPr>
            <a:r>
              <a:rPr lang="en-US" dirty="0" smtClean="0"/>
              <a:t>*These </a:t>
            </a:r>
            <a:r>
              <a:rPr lang="en-US" dirty="0"/>
              <a:t>are children whose age-appropriate developmental milestones have been sequentially acquired for gross and fine motor, social/emotional, language, and cognitive domains. Milestone ages should be based on the oldest age by which the skill should have </a:t>
            </a:r>
            <a:r>
              <a:rPr lang="en-US" dirty="0" smtClean="0"/>
              <a:t>been achieved.</a:t>
            </a:r>
            <a:endParaRPr lang="en-US" sz="1800" dirty="0"/>
          </a:p>
          <a:p>
            <a:pPr marL="0" indent="0">
              <a:spcBef>
                <a:spcPts val="600"/>
              </a:spcBef>
              <a:spcAft>
                <a:spcPts val="1200"/>
              </a:spcAft>
              <a:buFontTx/>
              <a:buNone/>
              <a:defRPr/>
            </a:pPr>
            <a:r>
              <a:rPr lang="en-CA" sz="1800" dirty="0" smtClean="0"/>
              <a:t>This </a:t>
            </a:r>
            <a:r>
              <a:rPr lang="en-CA" sz="1800" dirty="0"/>
              <a:t>recommendation </a:t>
            </a:r>
            <a:r>
              <a:rPr lang="en-CA" sz="1800" b="1" u="sng" dirty="0"/>
              <a:t>does not apply</a:t>
            </a:r>
            <a:r>
              <a:rPr lang="en-CA" sz="1800" dirty="0"/>
              <a:t> to children who present with signs, symptoms, or parental concern that could indicate developmental delay; or </a:t>
            </a:r>
            <a:r>
              <a:rPr lang="en-US" sz="1800" dirty="0"/>
              <a:t>whose development is being closely monitored because of identified risk factors such as premature birth or low birth weight</a:t>
            </a:r>
            <a:r>
              <a:rPr lang="en-CA" sz="1800" dirty="0" smtClean="0"/>
              <a:t>.</a:t>
            </a:r>
            <a:endParaRPr lang="en-US" sz="1800" dirty="0"/>
          </a:p>
          <a:p>
            <a:pPr>
              <a:defRPr/>
            </a:pPr>
            <a:endParaRPr lang="en-US" dirty="0"/>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3C8AA9A8-6123-4ED2-9170-EBEFC8212BF1}" type="slidenum">
              <a:rPr lang="en-US" altLang="en-US" sz="1400" smtClean="0">
                <a:solidFill>
                  <a:schemeClr val="bg1"/>
                </a:solidFill>
              </a:rPr>
              <a:pPr>
                <a:spcBef>
                  <a:spcPct val="0"/>
                </a:spcBef>
                <a:buFontTx/>
                <a:buNone/>
              </a:pPr>
              <a:t>35</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p:txBody>
          <a:bodyPr/>
          <a:lstStyle/>
          <a:p>
            <a:r>
              <a:rPr lang="en-CA" altLang="en-US" sz="3600" smtClean="0"/>
              <a:t>Basis for the recommendation</a:t>
            </a:r>
            <a:endParaRPr lang="en-CA" altLang="en-US" sz="3200" smtClean="0"/>
          </a:p>
        </p:txBody>
      </p:sp>
      <p:sp>
        <p:nvSpPr>
          <p:cNvPr id="2" name="Content Placeholder 1"/>
          <p:cNvSpPr>
            <a:spLocks noGrp="1"/>
          </p:cNvSpPr>
          <p:nvPr>
            <p:ph idx="1"/>
          </p:nvPr>
        </p:nvSpPr>
        <p:spPr>
          <a:xfrm>
            <a:off x="179388" y="1700213"/>
            <a:ext cx="8856662" cy="4968875"/>
          </a:xfrm>
        </p:spPr>
        <p:txBody>
          <a:bodyPr/>
          <a:lstStyle/>
          <a:p>
            <a:pPr>
              <a:defRPr/>
            </a:pPr>
            <a:r>
              <a:rPr lang="en-CA" sz="1600" dirty="0" smtClean="0"/>
              <a:t>No </a:t>
            </a:r>
            <a:r>
              <a:rPr lang="en-CA" sz="1600" dirty="0"/>
              <a:t>evidence from RCTs that screening children for developmental delay improves health </a:t>
            </a:r>
            <a:r>
              <a:rPr lang="en-CA" sz="1600" dirty="0" smtClean="0"/>
              <a:t>outcomes</a:t>
            </a:r>
            <a:endParaRPr lang="en-CA" sz="1600" dirty="0"/>
          </a:p>
          <a:p>
            <a:pPr>
              <a:defRPr/>
            </a:pPr>
            <a:r>
              <a:rPr lang="en-CA" sz="1600" dirty="0"/>
              <a:t>No evidence that </a:t>
            </a:r>
            <a:r>
              <a:rPr lang="en-CA" sz="1600" dirty="0" smtClean="0"/>
              <a:t>screening </a:t>
            </a:r>
            <a:r>
              <a:rPr lang="en-CA" sz="1600" dirty="0"/>
              <a:t>tools would consistently identify otherwise unrecognized </a:t>
            </a:r>
            <a:r>
              <a:rPr lang="en-CA" sz="1600" dirty="0" smtClean="0"/>
              <a:t>cases</a:t>
            </a:r>
          </a:p>
          <a:p>
            <a:pPr>
              <a:spcAft>
                <a:spcPts val="1200"/>
              </a:spcAft>
              <a:defRPr/>
            </a:pPr>
            <a:r>
              <a:rPr lang="en-CA" sz="1600" dirty="0"/>
              <a:t>E</a:t>
            </a:r>
            <a:r>
              <a:rPr lang="en-CA" sz="1600" dirty="0" smtClean="0"/>
              <a:t>vidence </a:t>
            </a:r>
            <a:r>
              <a:rPr lang="en-CA" sz="1600" dirty="0"/>
              <a:t>that </a:t>
            </a:r>
            <a:r>
              <a:rPr lang="en-CA" sz="1600" dirty="0" smtClean="0"/>
              <a:t> the low </a:t>
            </a:r>
            <a:r>
              <a:rPr lang="en-CA" sz="1600" dirty="0"/>
              <a:t>specificity would lead to a high </a:t>
            </a:r>
            <a:r>
              <a:rPr lang="en-CA" sz="1600" dirty="0" smtClean="0"/>
              <a:t>number of </a:t>
            </a:r>
            <a:r>
              <a:rPr lang="en-CA" sz="1600" dirty="0"/>
              <a:t>false positive </a:t>
            </a:r>
            <a:r>
              <a:rPr lang="en-CA" sz="1600" dirty="0" smtClean="0"/>
              <a:t>tests</a:t>
            </a:r>
          </a:p>
          <a:p>
            <a:pPr>
              <a:defRPr/>
            </a:pPr>
            <a:r>
              <a:rPr lang="en-CA" sz="1600" dirty="0" smtClean="0"/>
              <a:t>CTFPHC places a relatively</a:t>
            </a:r>
            <a:r>
              <a:rPr lang="en-CA" sz="1600" b="1" i="1" dirty="0" smtClean="0"/>
              <a:t> </a:t>
            </a:r>
            <a:r>
              <a:rPr lang="en-CA" sz="1600" b="1" i="1" u="sng" dirty="0" smtClean="0"/>
              <a:t>higher</a:t>
            </a:r>
            <a:r>
              <a:rPr lang="en-CA" sz="1600" b="1" i="1" dirty="0" smtClean="0"/>
              <a:t> </a:t>
            </a:r>
            <a:r>
              <a:rPr lang="en-CA" sz="1600" dirty="0" smtClean="0"/>
              <a:t>value on the  </a:t>
            </a:r>
            <a:r>
              <a:rPr lang="en-CA" sz="1600" kern="1200" dirty="0" smtClean="0"/>
              <a:t>absence </a:t>
            </a:r>
            <a:r>
              <a:rPr lang="en-CA" sz="1600" kern="1200" dirty="0"/>
              <a:t>of evidence showing that screening is beneficial, the poor diagnostic accuracy of screening tests, the risk of false positives that could result from screening, and the potential for screening to divert resources from the treatment of children with clinically evident </a:t>
            </a:r>
            <a:r>
              <a:rPr lang="en-CA" sz="1600" kern="1200" dirty="0" smtClean="0"/>
              <a:t>DD</a:t>
            </a:r>
          </a:p>
          <a:p>
            <a:pPr>
              <a:defRPr/>
            </a:pPr>
            <a:r>
              <a:rPr lang="en-CA" sz="1600" kern="1200" dirty="0" smtClean="0"/>
              <a:t>The </a:t>
            </a:r>
            <a:r>
              <a:rPr lang="en-CA" sz="1600" kern="1200" dirty="0"/>
              <a:t>CTFPHC places a relatively </a:t>
            </a:r>
            <a:r>
              <a:rPr lang="en-CA" sz="1600" b="1" i="1" u="sng" kern="1200" dirty="0"/>
              <a:t>lower</a:t>
            </a:r>
            <a:r>
              <a:rPr lang="en-CA" sz="1600" i="1" kern="1200" dirty="0"/>
              <a:t> </a:t>
            </a:r>
            <a:r>
              <a:rPr lang="en-CA" sz="1600" kern="1200" dirty="0"/>
              <a:t>value on the few relatively small studies that suggest a benefit of treating certain forms of clinically evident DD, and on the lack of evidence on harms and parents/caregivers preferences and values in relation to </a:t>
            </a:r>
            <a:r>
              <a:rPr lang="en-CA" sz="1600" kern="1200" dirty="0" smtClean="0"/>
              <a:t>screening </a:t>
            </a:r>
          </a:p>
          <a:p>
            <a:pPr>
              <a:defRPr/>
            </a:pPr>
            <a:r>
              <a:rPr lang="en-CA" sz="1600" kern="1200" dirty="0"/>
              <a:t>The evidence supporting this recommendation is rated overall as </a:t>
            </a:r>
            <a:r>
              <a:rPr lang="en-CA" sz="1600" i="1" kern="1200" dirty="0"/>
              <a:t>low </a:t>
            </a:r>
            <a:r>
              <a:rPr lang="en-CA" sz="1600" i="1" kern="1200" dirty="0" smtClean="0"/>
              <a:t>quality</a:t>
            </a:r>
            <a:r>
              <a:rPr lang="en-CA" sz="1600" kern="1200" dirty="0" smtClean="0"/>
              <a:t>:</a:t>
            </a:r>
          </a:p>
          <a:p>
            <a:pPr lvl="1">
              <a:defRPr/>
            </a:pPr>
            <a:r>
              <a:rPr lang="en-CA" sz="1400" kern="1200" dirty="0" smtClean="0"/>
              <a:t>The systematic </a:t>
            </a:r>
            <a:r>
              <a:rPr lang="en-CA" sz="1400" kern="1200" dirty="0"/>
              <a:t>review found low quality evidence examining the effect of screening on academic </a:t>
            </a:r>
            <a:r>
              <a:rPr lang="en-CA" sz="1400" kern="1200" dirty="0" smtClean="0"/>
              <a:t>performance; and no evidence reporting on the other clinical outcomes</a:t>
            </a:r>
          </a:p>
          <a:p>
            <a:pPr lvl="1">
              <a:defRPr/>
            </a:pPr>
            <a:r>
              <a:rPr lang="en-CA" sz="1400" kern="1200" dirty="0" smtClean="0"/>
              <a:t>A small number of moderate </a:t>
            </a:r>
            <a:r>
              <a:rPr lang="en-CA" sz="1400" kern="1200" dirty="0"/>
              <a:t>quality </a:t>
            </a:r>
            <a:r>
              <a:rPr lang="en-CA" sz="1400" kern="1200" dirty="0" smtClean="0"/>
              <a:t>studies examining </a:t>
            </a:r>
            <a:r>
              <a:rPr lang="en-CA" sz="1400" kern="1200" dirty="0"/>
              <a:t>the effect of treatment on language impairment and </a:t>
            </a:r>
            <a:r>
              <a:rPr lang="en-CA" sz="1400" kern="1200" dirty="0" smtClean="0"/>
              <a:t>cognition</a:t>
            </a:r>
          </a:p>
          <a:p>
            <a:pPr lvl="1">
              <a:defRPr/>
            </a:pPr>
            <a:r>
              <a:rPr lang="en-CA" sz="1400" kern="1200" dirty="0" smtClean="0"/>
              <a:t>The review </a:t>
            </a:r>
            <a:r>
              <a:rPr lang="en-CA" sz="1400" kern="1200" dirty="0"/>
              <a:t>did not identify any evidence for the remaining 6 </a:t>
            </a:r>
            <a:r>
              <a:rPr lang="en-CA" sz="1400" kern="1200" dirty="0" smtClean="0"/>
              <a:t>outcomes: </a:t>
            </a:r>
            <a:r>
              <a:rPr lang="en-CA" sz="1400" kern="1200" dirty="0"/>
              <a:t>improvement to gross and fine motor skills, </a:t>
            </a:r>
            <a:r>
              <a:rPr lang="en-CA" sz="1400" kern="1200" dirty="0" smtClean="0"/>
              <a:t>adaptive </a:t>
            </a:r>
            <a:r>
              <a:rPr lang="en-CA" sz="1400" kern="1200" dirty="0"/>
              <a:t>functioning, </a:t>
            </a:r>
            <a:r>
              <a:rPr lang="en-CA" sz="1400" kern="1200" dirty="0" smtClean="0"/>
              <a:t>incidence </a:t>
            </a:r>
            <a:r>
              <a:rPr lang="en-CA" sz="1400" kern="1200" dirty="0"/>
              <a:t>of mental health </a:t>
            </a:r>
            <a:r>
              <a:rPr lang="en-CA" sz="1400" kern="1200" dirty="0" smtClean="0"/>
              <a:t>conditions, overall </a:t>
            </a:r>
            <a:r>
              <a:rPr lang="en-CA" sz="1400" kern="1200" dirty="0"/>
              <a:t>quality of life, </a:t>
            </a:r>
            <a:r>
              <a:rPr lang="en-CA" sz="1400" kern="1200" dirty="0" smtClean="0"/>
              <a:t>survival</a:t>
            </a:r>
            <a:r>
              <a:rPr lang="en-CA" sz="1400" kern="1200" dirty="0"/>
              <a:t>, and </a:t>
            </a:r>
            <a:r>
              <a:rPr lang="en-CA" sz="1400" kern="1200" dirty="0" smtClean="0"/>
              <a:t>functionality </a:t>
            </a:r>
            <a:r>
              <a:rPr lang="en-CA" sz="1400" kern="1200" dirty="0"/>
              <a:t>as an adult. </a:t>
            </a:r>
            <a:endParaRPr lang="en-US" sz="1400" kern="1200" dirty="0"/>
          </a:p>
          <a:p>
            <a:pPr>
              <a:defRPr/>
            </a:pPr>
            <a:endParaRPr lang="en-US" dirty="0"/>
          </a:p>
          <a:p>
            <a:pPr lvl="1">
              <a:defRPr/>
            </a:pPr>
            <a:endParaRPr lang="en-CA" sz="1200" i="1" dirty="0"/>
          </a:p>
          <a:p>
            <a:pPr marL="0" indent="0">
              <a:spcBef>
                <a:spcPts val="0"/>
              </a:spcBef>
              <a:buFontTx/>
              <a:buNone/>
              <a:defRPr/>
            </a:pPr>
            <a:endParaRPr lang="en-CA" sz="2400" dirty="0"/>
          </a:p>
          <a:p>
            <a:pPr marL="0" indent="0">
              <a:spcBef>
                <a:spcPts val="0"/>
              </a:spcBef>
              <a:buFontTx/>
              <a:buNone/>
              <a:defRPr/>
            </a:pPr>
            <a:endParaRPr lang="en-CA" sz="2400" dirty="0"/>
          </a:p>
          <a:p>
            <a:pPr>
              <a:spcBef>
                <a:spcPts val="0"/>
              </a:spcBef>
              <a:buFontTx/>
              <a:buNone/>
              <a:defRPr/>
            </a:pPr>
            <a:endParaRPr lang="en-CA" sz="1600" dirty="0"/>
          </a:p>
          <a:p>
            <a:pPr lvl="1">
              <a:defRPr/>
            </a:pPr>
            <a:endParaRPr lang="en-CA" sz="1400" dirty="0"/>
          </a:p>
          <a:p>
            <a:pPr lvl="1">
              <a:spcBef>
                <a:spcPts val="0"/>
              </a:spcBef>
              <a:buFont typeface="Arial" charset="0"/>
              <a:buChar char="•"/>
              <a:defRPr/>
            </a:pPr>
            <a:endParaRPr lang="en-CA" sz="2000" i="1" dirty="0" smtClean="0"/>
          </a:p>
          <a:p>
            <a:pPr marL="0" indent="0">
              <a:spcBef>
                <a:spcPts val="0"/>
              </a:spcBef>
              <a:buFontTx/>
              <a:buNone/>
              <a:defRPr/>
            </a:pPr>
            <a:endParaRPr lang="en-CA" i="1" dirty="0" smtClean="0"/>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79ABDAB-2165-48E6-BB5F-A3BAF099F8DA}" type="slidenum">
              <a:rPr lang="en-US" altLang="en-US" sz="1400" smtClean="0">
                <a:solidFill>
                  <a:schemeClr val="bg1"/>
                </a:solidFill>
              </a:rPr>
              <a:pPr>
                <a:spcBef>
                  <a:spcPct val="0"/>
                </a:spcBef>
                <a:buFontTx/>
                <a:buNone/>
              </a:pPr>
              <a:t>36</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altLang="en-US" smtClean="0"/>
              <a:t>Research Gaps</a:t>
            </a:r>
          </a:p>
        </p:txBody>
      </p:sp>
      <p:sp>
        <p:nvSpPr>
          <p:cNvPr id="3" name="Content Placeholder 2"/>
          <p:cNvSpPr>
            <a:spLocks noGrp="1"/>
          </p:cNvSpPr>
          <p:nvPr>
            <p:ph idx="1"/>
          </p:nvPr>
        </p:nvSpPr>
        <p:spPr>
          <a:xfrm>
            <a:off x="395288" y="1916113"/>
            <a:ext cx="8064500" cy="4105275"/>
          </a:xfrm>
        </p:spPr>
        <p:txBody>
          <a:bodyPr/>
          <a:lstStyle/>
          <a:p>
            <a:pPr>
              <a:defRPr/>
            </a:pPr>
            <a:r>
              <a:rPr lang="en-CA" kern="1200" dirty="0"/>
              <a:t>H</a:t>
            </a:r>
            <a:r>
              <a:rPr lang="en-CA" kern="1200" dirty="0" smtClean="0"/>
              <a:t>igh </a:t>
            </a:r>
            <a:r>
              <a:rPr lang="en-CA" kern="1200" dirty="0"/>
              <a:t>quality studies examining the benefits of screening for DD and the long-term effectiveness of treatment are </a:t>
            </a:r>
            <a:r>
              <a:rPr lang="en-CA" kern="1200" dirty="0" smtClean="0"/>
              <a:t>lacking</a:t>
            </a:r>
          </a:p>
          <a:p>
            <a:pPr marL="0" indent="0">
              <a:buFontTx/>
              <a:buNone/>
              <a:defRPr/>
            </a:pPr>
            <a:endParaRPr lang="en-CA" dirty="0" smtClean="0"/>
          </a:p>
          <a:p>
            <a:pPr>
              <a:defRPr/>
            </a:pPr>
            <a:r>
              <a:rPr lang="en-CA" dirty="0" smtClean="0"/>
              <a:t>Rigorous, controlled studies evaluating the effects of various treatment programs for children with known DD should be an urgent priority </a:t>
            </a:r>
          </a:p>
          <a:p>
            <a:pPr marL="0" indent="0">
              <a:buFontTx/>
              <a:buNone/>
              <a:defRPr/>
            </a:pPr>
            <a:endParaRPr lang="en-CA" dirty="0" smtClean="0"/>
          </a:p>
          <a:p>
            <a:pPr>
              <a:defRPr/>
            </a:pPr>
            <a:r>
              <a:rPr lang="en-CA" dirty="0" smtClean="0"/>
              <a:t>Further research to needed to determine the most effective methods and tools for identifying DD</a:t>
            </a:r>
          </a:p>
          <a:p>
            <a:pPr>
              <a:defRPr/>
            </a:pPr>
            <a:endParaRPr lang="en-CA" dirty="0"/>
          </a:p>
          <a:p>
            <a:pPr marL="0" indent="0">
              <a:buFontTx/>
              <a:buNone/>
              <a:defRPr/>
            </a:pPr>
            <a:endParaRPr lang="en-CA" dirty="0" smtClean="0"/>
          </a:p>
          <a:p>
            <a:pPr marL="0" indent="0">
              <a:buFontTx/>
              <a:buNone/>
              <a:defRPr/>
            </a:pPr>
            <a:endParaRPr lang="en-CA" dirty="0"/>
          </a:p>
          <a:p>
            <a:pPr marL="0" indent="0">
              <a:buFontTx/>
              <a:buNone/>
              <a:defRPr/>
            </a:pPr>
            <a:endParaRPr lang="en-CA" dirty="0" smtClean="0"/>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9E74484-C435-456E-ACAA-F3E7BD602987}" type="slidenum">
              <a:rPr lang="en-US" altLang="en-US" sz="1400" smtClean="0">
                <a:solidFill>
                  <a:schemeClr val="bg1"/>
                </a:solidFill>
              </a:rPr>
              <a:pPr>
                <a:spcBef>
                  <a:spcPct val="0"/>
                </a:spcBef>
                <a:buFontTx/>
                <a:buNone/>
              </a:pPr>
              <a:t>37</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1B55340-8A46-43B0-8DCB-87DB4209D962}" type="slidenum">
              <a:rPr lang="en-US" altLang="en-US" sz="1400" smtClean="0">
                <a:solidFill>
                  <a:schemeClr val="bg1"/>
                </a:solidFill>
              </a:rPr>
              <a:pPr>
                <a:spcBef>
                  <a:spcPct val="0"/>
                </a:spcBef>
                <a:buFontTx/>
                <a:buNone/>
              </a:pPr>
              <a:t>38</a:t>
            </a:fld>
            <a:endParaRPr lang="en-US" altLang="en-US" sz="1400" smtClean="0">
              <a:solidFill>
                <a:schemeClr val="bg1"/>
              </a:solidFill>
            </a:endParaRPr>
          </a:p>
        </p:txBody>
      </p:sp>
      <p:sp>
        <p:nvSpPr>
          <p:cNvPr id="55299"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buFontTx/>
              <a:buNone/>
            </a:pPr>
            <a:r>
              <a:rPr lang="en-CA" altLang="en-US" sz="1800">
                <a:cs typeface="Arial" pitchFamily="34" charset="0"/>
              </a:rPr>
              <a:t/>
            </a:r>
            <a:br>
              <a:rPr lang="en-CA" altLang="en-US" sz="1800">
                <a:cs typeface="Arial" pitchFamily="34" charset="0"/>
              </a:rPr>
            </a:br>
            <a:endParaRPr lang="en-CA" altLang="en-US" sz="1800">
              <a:cs typeface="Arial" pitchFamily="34" charset="0"/>
            </a:endParaRPr>
          </a:p>
        </p:txBody>
      </p:sp>
      <p:sp>
        <p:nvSpPr>
          <p:cNvPr id="55300" name="Title 1"/>
          <p:cNvSpPr>
            <a:spLocks noGrp="1"/>
          </p:cNvSpPr>
          <p:nvPr>
            <p:ph type="title"/>
          </p:nvPr>
        </p:nvSpPr>
        <p:spPr/>
        <p:txBody>
          <a:bodyPr/>
          <a:lstStyle/>
          <a:p>
            <a:r>
              <a:rPr lang="en-CA" altLang="en-US" sz="3600" smtClean="0"/>
              <a:t>Comparison of Other Guidelines</a:t>
            </a:r>
            <a:endParaRPr lang="en-US" altLang="en-US" sz="3600" b="1" smtClean="0"/>
          </a:p>
        </p:txBody>
      </p:sp>
      <p:sp>
        <p:nvSpPr>
          <p:cNvPr id="55301" name="Content Placeholder 1"/>
          <p:cNvSpPr>
            <a:spLocks noGrp="1"/>
          </p:cNvSpPr>
          <p:nvPr>
            <p:ph idx="1"/>
          </p:nvPr>
        </p:nvSpPr>
        <p:spPr/>
        <p:txBody>
          <a:bodyPr/>
          <a:lstStyle/>
          <a:p>
            <a:pPr marL="0" indent="0">
              <a:buFontTx/>
              <a:buNone/>
            </a:pPr>
            <a:endParaRPr lang="en-CA" altLang="en-US" smtClean="0"/>
          </a:p>
        </p:txBody>
      </p:sp>
      <p:graphicFrame>
        <p:nvGraphicFramePr>
          <p:cNvPr id="5" name="Table 4"/>
          <p:cNvGraphicFramePr>
            <a:graphicFrameLocks noGrp="1"/>
          </p:cNvGraphicFramePr>
          <p:nvPr>
            <p:extLst>
              <p:ext uri="{D42A27DB-BD31-4B8C-83A1-F6EECF244321}">
                <p14:modId xmlns:p14="http://schemas.microsoft.com/office/powerpoint/2010/main" val="2972596716"/>
              </p:ext>
            </p:extLst>
          </p:nvPr>
        </p:nvGraphicFramePr>
        <p:xfrm>
          <a:off x="611188" y="1754188"/>
          <a:ext cx="8137525" cy="4808537"/>
        </p:xfrm>
        <a:graphic>
          <a:graphicData uri="http://schemas.openxmlformats.org/drawingml/2006/table">
            <a:tbl>
              <a:tblPr/>
              <a:tblGrid>
                <a:gridCol w="2063750"/>
                <a:gridCol w="6073775"/>
              </a:tblGrid>
              <a:tr h="21031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200" b="1" i="0" u="none" strike="noStrike" cap="none" normalizeH="0" baseline="0" dirty="0" smtClean="0">
                          <a:ln>
                            <a:noFill/>
                          </a:ln>
                          <a:solidFill>
                            <a:srgbClr val="000000"/>
                          </a:solidFill>
                          <a:effectLst/>
                          <a:latin typeface="Arial" pitchFamily="34" charset="0"/>
                          <a:ea typeface="ヒラギノ角ゴ Pro W3" pitchFamily="1" charset="-128"/>
                        </a:rPr>
                        <a:t>Source</a:t>
                      </a:r>
                      <a:endParaRPr kumimoji="0" lang="en-CA"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200" b="1" i="0" u="none" strike="noStrike" cap="none" normalizeH="0" baseline="0" dirty="0" smtClean="0">
                          <a:ln>
                            <a:noFill/>
                          </a:ln>
                          <a:solidFill>
                            <a:srgbClr val="000000"/>
                          </a:solidFill>
                          <a:effectLst/>
                          <a:latin typeface="Arial" pitchFamily="34" charset="0"/>
                          <a:ea typeface="ヒラギノ角ゴ Pro W3" pitchFamily="1" charset="-128"/>
                        </a:rPr>
                        <a:t>Recommendation</a:t>
                      </a:r>
                      <a:endParaRPr kumimoji="0" lang="en-CA"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98146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dirty="0" smtClean="0">
                          <a:ln>
                            <a:noFill/>
                          </a:ln>
                          <a:solidFill>
                            <a:srgbClr val="000000"/>
                          </a:solidFill>
                          <a:effectLst/>
                          <a:latin typeface="Arial" pitchFamily="34" charset="0"/>
                          <a:ea typeface="ヒラギノ角ゴ Pro W3" pitchFamily="1" charset="-128"/>
                          <a:cs typeface="Calibri" pitchFamily="34" charset="0"/>
                        </a:rPr>
                        <a:t>CTFPHC, 1994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ヒラギノ角ゴ Pro W3" pitchFamily="1" charset="-128"/>
                        </a:rPr>
                        <a:t>Recommended assessing developmental milestones at each visit. Recommended against the use of Denver Developmental Screening Test; Insufficient evidence to support the inclusion or exclusion of other screening instruments</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49073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dirty="0" smtClean="0">
                          <a:ln>
                            <a:noFill/>
                          </a:ln>
                          <a:solidFill>
                            <a:srgbClr val="000000"/>
                          </a:solidFill>
                          <a:effectLst/>
                          <a:latin typeface="Arial" pitchFamily="34" charset="0"/>
                          <a:ea typeface="ヒラギノ角ゴ Pro W3" pitchFamily="1" charset="-128"/>
                          <a:cs typeface="Calibri" pitchFamily="34" charset="0"/>
                        </a:rPr>
                        <a:t>Canadian Paediatric Society, 2011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rPr>
                        <a:t>Recommends screening for DD using a standardized tool such as NDDS at 18 month well baby visit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223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dirty="0" smtClean="0">
                          <a:ln>
                            <a:noFill/>
                          </a:ln>
                          <a:solidFill>
                            <a:srgbClr val="000000"/>
                          </a:solidFill>
                          <a:effectLst/>
                          <a:latin typeface="Arial" pitchFamily="34" charset="0"/>
                          <a:ea typeface="ヒラギノ角ゴ Pro W3" pitchFamily="1" charset="-128"/>
                          <a:cs typeface="Calibri" pitchFamily="34" charset="0"/>
                        </a:rPr>
                        <a:t>USPSTF, 2015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ヒラギノ角ゴ Pro W3" pitchFamily="1" charset="-128"/>
                        </a:rPr>
                        <a:t>Insufficient evidence to assess the balance of benefits and harms of screening for screening for Speech &amp; Language Delay</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57627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dirty="0" smtClean="0">
                          <a:ln>
                            <a:noFill/>
                          </a:ln>
                          <a:solidFill>
                            <a:srgbClr val="000000"/>
                          </a:solidFill>
                          <a:effectLst/>
                          <a:latin typeface="Arial" pitchFamily="34" charset="0"/>
                          <a:ea typeface="ヒラギノ角ゴ Pro W3" pitchFamily="1" charset="-128"/>
                          <a:cs typeface="Calibri" pitchFamily="34" charset="0"/>
                        </a:rPr>
                        <a:t>USPSTF, 2016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rPr>
                        <a:t>ASD Guideline - </a:t>
                      </a:r>
                      <a:r>
                        <a:rPr kumimoji="0" lang="en-CA" sz="1400" b="0" i="0" u="none" strike="noStrike" cap="none" normalizeH="0" baseline="0" dirty="0" smtClean="0">
                          <a:ln>
                            <a:noFill/>
                          </a:ln>
                          <a:solidFill>
                            <a:srgbClr val="000000"/>
                          </a:solidFill>
                          <a:effectLst/>
                          <a:latin typeface="+mn-lt"/>
                          <a:ea typeface="ヒラギノ角ゴ Pro W3" pitchFamily="1" charset="-128"/>
                          <a:cs typeface="Times New Roman" pitchFamily="18" charset="0"/>
                        </a:rPr>
                        <a:t>insufficient evidence to assess the balance of benefits and harms of screening for screening for ASD</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477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1400" b="1" kern="1200" dirty="0" smtClean="0">
                          <a:solidFill>
                            <a:schemeClr val="tx1"/>
                          </a:solidFill>
                          <a:effectLst/>
                          <a:latin typeface="+mn-lt"/>
                          <a:ea typeface="+mn-ea"/>
                          <a:cs typeface="+mn-cs"/>
                        </a:rPr>
                        <a:t>American Academy of Pediatrics, </a:t>
                      </a:r>
                      <a:r>
                        <a:rPr kumimoji="0" lang="en-CA" sz="1400" b="1" i="0" u="none" strike="noStrike" cap="none" normalizeH="0" baseline="0" dirty="0" smtClean="0">
                          <a:ln>
                            <a:noFill/>
                          </a:ln>
                          <a:solidFill>
                            <a:srgbClr val="000000"/>
                          </a:solidFill>
                          <a:effectLst/>
                          <a:latin typeface="Arial" pitchFamily="34" charset="0"/>
                          <a:ea typeface="ヒラギノ角ゴ Pro W3" pitchFamily="1" charset="-128"/>
                          <a:cs typeface="Calibri" pitchFamily="34" charset="0"/>
                        </a:rPr>
                        <a:t>2016 (2006)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ヒラギノ角ゴ Pro W3" pitchFamily="1" charset="-128"/>
                        </a:rPr>
                        <a:t>Recommends screenings  for DD using a standardized screening tool at 9, 18 and 30 month pediatric visits; screening for ASD at 18, 24 months</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66199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smtClean="0">
                          <a:ln>
                            <a:noFill/>
                          </a:ln>
                          <a:solidFill>
                            <a:srgbClr val="000000"/>
                          </a:solidFill>
                          <a:effectLst/>
                          <a:latin typeface="Arial" pitchFamily="34" charset="0"/>
                          <a:ea typeface="ヒラギノ角ゴ Pro W3" pitchFamily="1" charset="-128"/>
                          <a:cs typeface="Calibri" pitchFamily="34" charset="0"/>
                        </a:rPr>
                        <a:t>NICE (UK), 2011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ヒラギノ角ゴ Pro W3" pitchFamily="1" charset="-128"/>
                        </a:rPr>
                        <a:t>No guidance on developmental delay; recommends against population-based screening for autism spectrum disorder</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1773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1" i="0" u="none" strike="noStrike" cap="none" normalizeH="0" baseline="0" smtClean="0">
                          <a:ln>
                            <a:noFill/>
                          </a:ln>
                          <a:solidFill>
                            <a:srgbClr val="000000"/>
                          </a:solidFill>
                          <a:effectLst/>
                          <a:latin typeface="Arial" pitchFamily="34" charset="0"/>
                          <a:ea typeface="ヒラギノ角ゴ Pro W3" pitchFamily="1" charset="-128"/>
                          <a:cs typeface="Calibri" pitchFamily="34" charset="0"/>
                        </a:rPr>
                        <a:t>SIGN (Scotland), 2007</a:t>
                      </a:r>
                    </a:p>
                    <a:p>
                      <a:pPr marL="0" marR="0" lvl="0" indent="0" algn="l" defTabSz="914400" rtl="0" eaLnBrk="1" fontAlgn="base" latinLnBrk="0" hangingPunct="1">
                        <a:lnSpc>
                          <a:spcPct val="115000"/>
                        </a:lnSpc>
                        <a:spcBef>
                          <a:spcPct val="0"/>
                        </a:spcBef>
                        <a:spcAft>
                          <a:spcPts val="1000"/>
                        </a:spcAft>
                        <a:buClrTx/>
                        <a:buSzTx/>
                        <a:buFontTx/>
                        <a:buNone/>
                        <a:tabLst/>
                      </a:pPr>
                      <a:endParaRPr kumimoji="0" lang="en-CA" sz="1400" b="1" i="0" u="none" strike="noStrike" cap="none" normalizeH="0" baseline="0" smtClean="0">
                        <a:ln>
                          <a:noFill/>
                        </a:ln>
                        <a:solidFill>
                          <a:srgbClr val="000000"/>
                        </a:solidFill>
                        <a:effectLst/>
                        <a:latin typeface="Arial" pitchFamily="34" charset="0"/>
                        <a:ea typeface="ヒラギノ角ゴ Pro W3" pitchFamily="1" charset="-128"/>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1400" b="0" i="0" u="none" strike="noStrike" cap="none" normalizeH="0" baseline="0" dirty="0" smtClean="0">
                          <a:ln>
                            <a:noFill/>
                          </a:ln>
                          <a:solidFill>
                            <a:srgbClr val="000000"/>
                          </a:solidFill>
                          <a:effectLst/>
                          <a:latin typeface="+mn-lt"/>
                          <a:ea typeface="ヒラギノ角ゴ Pro W3" pitchFamily="1" charset="-128"/>
                        </a:rPr>
                        <a:t>No guidance on developmental delay; population-based screening for autism spectrum disorder is not recommended.</a:t>
                      </a:r>
                      <a:endParaRPr kumimoji="0" lang="en-CA"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1187450" y="3213100"/>
            <a:ext cx="6769100" cy="1362075"/>
          </a:xfrm>
        </p:spPr>
        <p:txBody>
          <a:bodyPr/>
          <a:lstStyle/>
          <a:p>
            <a:r>
              <a:rPr lang="fr-CA" altLang="en-US" cap="none" smtClean="0"/>
              <a:t>IMPLEMENTATION OF RECOMMENDATIONS</a:t>
            </a:r>
            <a:endParaRPr lang="en-US" altLang="en-US" cap="none" smtClean="0"/>
          </a:p>
        </p:txBody>
      </p:sp>
      <p:sp>
        <p:nvSpPr>
          <p:cNvPr id="56323" name="Text Placeholder 5"/>
          <p:cNvSpPr>
            <a:spLocks noGrp="1"/>
          </p:cNvSpPr>
          <p:nvPr>
            <p:ph type="body" idx="1"/>
          </p:nvPr>
        </p:nvSpPr>
        <p:spPr>
          <a:xfrm>
            <a:off x="1258888" y="1628775"/>
            <a:ext cx="7129462" cy="1500188"/>
          </a:xfrm>
        </p:spPr>
        <p:txBody>
          <a:bodyPr/>
          <a:lstStyle/>
          <a:p>
            <a:r>
              <a:rPr lang="en-CA" altLang="en-US" sz="2400" b="1" smtClean="0"/>
              <a:t>Screening for Developmental Delay</a:t>
            </a:r>
            <a:endParaRPr lang="en-US" altLang="en-US" sz="2400" b="1" smtClean="0"/>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F51FB7B-900C-49CD-B98C-34B4E3771128}" type="slidenum">
              <a:rPr lang="en-US" altLang="en-US" sz="1400" smtClean="0">
                <a:solidFill>
                  <a:schemeClr val="bg1"/>
                </a:solidFill>
              </a:rPr>
              <a:pPr>
                <a:spcBef>
                  <a:spcPct val="0"/>
                </a:spcBef>
                <a:buFontTx/>
                <a:buNone/>
              </a:pPr>
              <a:t>39</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altLang="en-US" smtClean="0"/>
              <a:t>CTFPHC DD Working Group Acknowledgements</a:t>
            </a:r>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E0B6276-A747-40B0-9CC7-F015B637CDA5}" type="slidenum">
              <a:rPr lang="en-US" altLang="en-US" sz="1400" smtClean="0">
                <a:solidFill>
                  <a:schemeClr val="bg1"/>
                </a:solidFill>
              </a:rPr>
              <a:pPr>
                <a:spcBef>
                  <a:spcPct val="0"/>
                </a:spcBef>
                <a:buFontTx/>
                <a:buNone/>
              </a:pPr>
              <a:t>4</a:t>
            </a:fld>
            <a:endParaRPr lang="en-US" altLang="en-US" sz="1400" smtClean="0">
              <a:solidFill>
                <a:schemeClr val="bg1"/>
              </a:solidFill>
            </a:endParaRPr>
          </a:p>
        </p:txBody>
      </p:sp>
      <p:sp>
        <p:nvSpPr>
          <p:cNvPr id="20484" name="TextBox 4"/>
          <p:cNvSpPr txBox="1">
            <a:spLocks noChangeArrowheads="1"/>
          </p:cNvSpPr>
          <p:nvPr/>
        </p:nvSpPr>
        <p:spPr bwMode="auto">
          <a:xfrm>
            <a:off x="395288" y="1363663"/>
            <a:ext cx="856773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eaLnBrk="1" hangingPunct="1">
              <a:spcBef>
                <a:spcPct val="0"/>
              </a:spcBef>
              <a:spcAft>
                <a:spcPts val="600"/>
              </a:spcAft>
              <a:buFontTx/>
              <a:buNone/>
            </a:pPr>
            <a:endParaRPr lang="en-CA" altLang="en-US" sz="1600" b="1"/>
          </a:p>
          <a:p>
            <a:pPr eaLnBrk="1" hangingPunct="1">
              <a:spcBef>
                <a:spcPct val="0"/>
              </a:spcBef>
              <a:spcAft>
                <a:spcPts val="600"/>
              </a:spcAft>
              <a:buFontTx/>
              <a:buNone/>
            </a:pPr>
            <a:r>
              <a:rPr lang="en-CA" altLang="en-US" sz="1800" b="1"/>
              <a:t>Members of the McMaster Evidence Review and Synthesis Centre:</a:t>
            </a:r>
          </a:p>
          <a:p>
            <a:pPr eaLnBrk="1" hangingPunct="1">
              <a:spcBef>
                <a:spcPct val="0"/>
              </a:spcBef>
            </a:pPr>
            <a:r>
              <a:rPr lang="en-CA" altLang="en-US" sz="1800"/>
              <a:t>Rachel Warren</a:t>
            </a:r>
          </a:p>
          <a:p>
            <a:pPr eaLnBrk="1" hangingPunct="1">
              <a:spcBef>
                <a:spcPct val="0"/>
              </a:spcBef>
            </a:pPr>
            <a:r>
              <a:rPr lang="en-CA" altLang="en-US" sz="1800"/>
              <a:t>Meghan Kenny</a:t>
            </a:r>
          </a:p>
          <a:p>
            <a:pPr eaLnBrk="1" hangingPunct="1">
              <a:spcBef>
                <a:spcPct val="0"/>
              </a:spcBef>
            </a:pPr>
            <a:r>
              <a:rPr lang="en-CA" altLang="en-US" sz="1800"/>
              <a:t>Donna Fitzpatrick-Lewis</a:t>
            </a:r>
          </a:p>
          <a:p>
            <a:pPr eaLnBrk="1" hangingPunct="1">
              <a:spcBef>
                <a:spcPct val="0"/>
              </a:spcBef>
            </a:pPr>
            <a:r>
              <a:rPr lang="en-CA" altLang="en-US" sz="1800"/>
              <a:t>Maureen Rice</a:t>
            </a:r>
          </a:p>
          <a:p>
            <a:pPr eaLnBrk="1" hangingPunct="1">
              <a:spcBef>
                <a:spcPct val="0"/>
              </a:spcBef>
            </a:pPr>
            <a:r>
              <a:rPr lang="en-CA" altLang="en-US" sz="1800"/>
              <a:t>Muhammad Usman Ali</a:t>
            </a:r>
          </a:p>
          <a:p>
            <a:pPr eaLnBrk="1" hangingPunct="1">
              <a:spcBef>
                <a:spcPct val="0"/>
              </a:spcBef>
            </a:pPr>
            <a:r>
              <a:rPr lang="en-CA" altLang="en-US" sz="1800"/>
              <a:t>Andy Bayer</a:t>
            </a:r>
          </a:p>
          <a:p>
            <a:pPr eaLnBrk="1" hangingPunct="1">
              <a:spcBef>
                <a:spcPct val="0"/>
              </a:spcBef>
            </a:pPr>
            <a:r>
              <a:rPr lang="en-CA" altLang="en-US" sz="1800"/>
              <a:t>Sharon Peck-Reid</a:t>
            </a:r>
          </a:p>
          <a:p>
            <a:pPr eaLnBrk="1" hangingPunct="1">
              <a:spcBef>
                <a:spcPct val="0"/>
              </a:spcBef>
            </a:pPr>
            <a:r>
              <a:rPr lang="en-CA" altLang="en-US" sz="1800"/>
              <a:t>Donna Ciliska</a:t>
            </a:r>
          </a:p>
          <a:p>
            <a:pPr eaLnBrk="1" hangingPunct="1">
              <a:spcBef>
                <a:spcPct val="0"/>
              </a:spcBef>
            </a:pPr>
            <a:r>
              <a:rPr lang="en-CA" altLang="en-US" sz="1800"/>
              <a:t>Diana Sherifali</a:t>
            </a:r>
          </a:p>
          <a:p>
            <a:pPr eaLnBrk="1" hangingPunct="1">
              <a:spcBef>
                <a:spcPct val="0"/>
              </a:spcBef>
            </a:pPr>
            <a:r>
              <a:rPr lang="en-CA" altLang="en-US" sz="1800"/>
              <a:t>Parminder Raina</a:t>
            </a:r>
          </a:p>
          <a:p>
            <a:pPr eaLnBrk="1" hangingPunct="1">
              <a:spcBef>
                <a:spcPct val="0"/>
              </a:spcBef>
              <a:buFontTx/>
              <a:buNone/>
            </a:pPr>
            <a:endParaRPr lang="en-CA" altLang="en-US" sz="1800"/>
          </a:p>
          <a:p>
            <a:pPr eaLnBrk="1" hangingPunct="1">
              <a:spcBef>
                <a:spcPct val="0"/>
              </a:spcBef>
            </a:pPr>
            <a:r>
              <a:rPr lang="en-CA" altLang="en-US" sz="1800"/>
              <a:t>Clinical expert: Dr. Teresa Bennett </a:t>
            </a:r>
          </a:p>
          <a:p>
            <a:pPr eaLnBrk="1" hangingPunct="1">
              <a:spcBef>
                <a:spcPct val="0"/>
              </a:spcBef>
            </a:pPr>
            <a:endParaRPr lang="en-CA" altLang="en-US" sz="1800"/>
          </a:p>
          <a:p>
            <a:pPr eaLnBrk="1" hangingPunct="1">
              <a:spcBef>
                <a:spcPct val="0"/>
              </a:spcBef>
            </a:pPr>
            <a:r>
              <a:rPr lang="en-CA" altLang="en-US" sz="1800"/>
              <a:t>ERSC Peer-reviewers:  </a:t>
            </a:r>
            <a:r>
              <a:rPr lang="en-US" altLang="en-US" sz="1800"/>
              <a:t>Dr. Alice Carter, Dr. Sharon Smile, Dr. Isabel  Smith,  </a:t>
            </a:r>
          </a:p>
          <a:p>
            <a:pPr eaLnBrk="1" hangingPunct="1">
              <a:spcBef>
                <a:spcPct val="0"/>
              </a:spcBef>
              <a:buFontTx/>
              <a:buNone/>
            </a:pPr>
            <a:r>
              <a:rPr lang="en-US" altLang="en-US" sz="1800"/>
              <a:t>    Dr. Lisa Hartling, Dr. Brian Reichow, Dr. Leslie Anne Campbell </a:t>
            </a:r>
            <a:endParaRPr lang="en-CA" altLang="en-US" sz="1800"/>
          </a:p>
          <a:p>
            <a:pPr eaLnBrk="1" hangingPunct="1">
              <a:spcBef>
                <a:spcPct val="0"/>
              </a:spcBef>
              <a:buFontTx/>
              <a:buNone/>
            </a:pPr>
            <a:endParaRPr lang="en-CA" altLang="en-US" sz="1600"/>
          </a:p>
          <a:p>
            <a:pPr eaLnBrk="1" hangingPunct="1">
              <a:spcBef>
                <a:spcPct val="0"/>
              </a:spcBef>
              <a:buFontTx/>
              <a:buNone/>
            </a:pPr>
            <a:endParaRPr lang="en-CA" altLang="en-US" sz="1600"/>
          </a:p>
          <a:p>
            <a:pPr eaLnBrk="1" hangingPunct="1">
              <a:spcBef>
                <a:spcPct val="0"/>
              </a:spcBef>
              <a:buFontTx/>
              <a:buNone/>
            </a:pPr>
            <a:endParaRPr lang="en-CA" altLang="en-US"/>
          </a:p>
          <a:p>
            <a:pPr eaLnBrk="1" hangingPunct="1">
              <a:spcBef>
                <a:spcPct val="0"/>
              </a:spcBef>
              <a:buFontTx/>
              <a:buNone/>
            </a:pPr>
            <a:endParaRPr lang="en-CA" altLang="en-US"/>
          </a:p>
          <a:p>
            <a:pPr eaLnBrk="1" hangingPunct="1">
              <a:spcBef>
                <a:spcPct val="0"/>
              </a:spcBef>
              <a:buFontTx/>
              <a:buNone/>
            </a:pPr>
            <a:endParaRPr lang="en-CA"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Implementation in Practice</a:t>
            </a:r>
          </a:p>
        </p:txBody>
      </p:sp>
      <p:sp>
        <p:nvSpPr>
          <p:cNvPr id="3" name="Content Placeholder 2"/>
          <p:cNvSpPr>
            <a:spLocks noGrp="1"/>
          </p:cNvSpPr>
          <p:nvPr>
            <p:ph idx="1"/>
          </p:nvPr>
        </p:nvSpPr>
        <p:spPr>
          <a:xfrm>
            <a:off x="468313" y="1773238"/>
            <a:ext cx="7772400" cy="4394200"/>
          </a:xfrm>
        </p:spPr>
        <p:txBody>
          <a:bodyPr/>
          <a:lstStyle/>
          <a:p>
            <a:pPr>
              <a:defRPr/>
            </a:pPr>
            <a:r>
              <a:rPr lang="en-US" dirty="0" smtClean="0"/>
              <a:t>Clinicians should continue ongoing monitoring of development including:</a:t>
            </a:r>
          </a:p>
          <a:p>
            <a:pPr lvl="1">
              <a:defRPr/>
            </a:pPr>
            <a:r>
              <a:rPr lang="en-CA" dirty="0" smtClean="0"/>
              <a:t>identifying </a:t>
            </a:r>
            <a:r>
              <a:rPr lang="en-CA" dirty="0"/>
              <a:t>risk factors for </a:t>
            </a:r>
            <a:r>
              <a:rPr lang="en-CA" dirty="0" smtClean="0"/>
              <a:t>DD (e.g., low birth weight, family history of DD)</a:t>
            </a:r>
          </a:p>
          <a:p>
            <a:pPr lvl="1">
              <a:defRPr/>
            </a:pPr>
            <a:r>
              <a:rPr lang="en-CA" dirty="0" smtClean="0"/>
              <a:t>remaining </a:t>
            </a:r>
            <a:r>
              <a:rPr lang="en-CA" dirty="0"/>
              <a:t>alert to </a:t>
            </a:r>
            <a:r>
              <a:rPr lang="en-CA" kern="1200" dirty="0"/>
              <a:t>any social, economic or environmental factors </a:t>
            </a:r>
            <a:r>
              <a:rPr lang="en-CA" kern="1200" dirty="0" smtClean="0"/>
              <a:t>(e.g., maternal education, mental illness, neglect)</a:t>
            </a:r>
            <a:endParaRPr lang="en-CA" dirty="0"/>
          </a:p>
          <a:p>
            <a:pPr lvl="1">
              <a:defRPr/>
            </a:pPr>
            <a:r>
              <a:rPr lang="en-CA" dirty="0"/>
              <a:t>talking with parents about their child’s development and eliciting any parental concerns </a:t>
            </a:r>
          </a:p>
          <a:p>
            <a:pPr lvl="1">
              <a:defRPr/>
            </a:pPr>
            <a:r>
              <a:rPr lang="en-CA" dirty="0" smtClean="0"/>
              <a:t>being </a:t>
            </a:r>
            <a:r>
              <a:rPr lang="en-CA" dirty="0"/>
              <a:t>alert to signs of </a:t>
            </a:r>
            <a:r>
              <a:rPr lang="en-CA" dirty="0" smtClean="0"/>
              <a:t>DD (i.e., delays in a developmental domain)</a:t>
            </a:r>
          </a:p>
          <a:p>
            <a:pPr marL="457200" lvl="1" indent="0">
              <a:buFontTx/>
              <a:buNone/>
              <a:defRPr/>
            </a:pPr>
            <a:endParaRPr lang="en-CA" dirty="0" smtClean="0"/>
          </a:p>
          <a:p>
            <a:pPr>
              <a:defRPr/>
            </a:pPr>
            <a:r>
              <a:rPr lang="en-CA" dirty="0" smtClean="0"/>
              <a:t>Clinicians should proceed </a:t>
            </a:r>
            <a:r>
              <a:rPr lang="en-CA" dirty="0"/>
              <a:t>with case finding for children they believe may be at risk of DD </a:t>
            </a:r>
            <a:endParaRPr lang="en-CA" dirty="0" smtClean="0"/>
          </a:p>
          <a:p>
            <a:pPr marL="0" indent="0">
              <a:buFontTx/>
              <a:buNone/>
              <a:defRPr/>
            </a:pPr>
            <a:endParaRPr lang="en-CA" dirty="0"/>
          </a:p>
          <a:p>
            <a:pPr>
              <a:defRPr/>
            </a:pPr>
            <a:r>
              <a:rPr lang="en-CA" dirty="0" smtClean="0"/>
              <a:t>Clinicians should proceed with clinical </a:t>
            </a:r>
            <a:r>
              <a:rPr lang="en-CA" dirty="0"/>
              <a:t>evaluation when possible signs of DD are detected in individual patients</a:t>
            </a:r>
          </a:p>
          <a:p>
            <a:pPr lvl="1">
              <a:defRPr/>
            </a:pPr>
            <a:r>
              <a:rPr lang="en-CA" dirty="0" smtClean="0"/>
              <a:t>referring </a:t>
            </a:r>
            <a:r>
              <a:rPr lang="en-CA" dirty="0"/>
              <a:t>children for specialist evaluation as clinically indicated </a:t>
            </a:r>
          </a:p>
          <a:p>
            <a:pPr lvl="1">
              <a:defRPr/>
            </a:pPr>
            <a:endParaRPr lang="en-CA" dirty="0"/>
          </a:p>
          <a:p>
            <a:pPr>
              <a:defRPr/>
            </a:pPr>
            <a:endParaRPr lang="en-US" dirty="0"/>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43D146FF-84C3-42AB-BD7B-1C5017171ED0}" type="slidenum">
              <a:rPr lang="en-US" altLang="en-US" sz="1400" smtClean="0">
                <a:solidFill>
                  <a:schemeClr val="bg1"/>
                </a:solidFill>
              </a:rPr>
              <a:pPr>
                <a:spcBef>
                  <a:spcPct val="0"/>
                </a:spcBef>
                <a:buFontTx/>
                <a:buNone/>
              </a:pPr>
              <a:t>40</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600" smtClean="0"/>
              <a:t>Knowledge Translation Tools</a:t>
            </a:r>
            <a:endParaRPr lang="en-US" altLang="en-US" sz="3600" smtClean="0"/>
          </a:p>
        </p:txBody>
      </p:sp>
      <p:sp>
        <p:nvSpPr>
          <p:cNvPr id="58371" name="Content Placeholder 2"/>
          <p:cNvSpPr>
            <a:spLocks noGrp="1"/>
          </p:cNvSpPr>
          <p:nvPr>
            <p:ph idx="1"/>
          </p:nvPr>
        </p:nvSpPr>
        <p:spPr>
          <a:xfrm>
            <a:off x="685800" y="1773238"/>
            <a:ext cx="7772400" cy="4114800"/>
          </a:xfrm>
        </p:spPr>
        <p:txBody>
          <a:bodyPr/>
          <a:lstStyle/>
          <a:p>
            <a:r>
              <a:rPr lang="en-US" altLang="en-US" sz="2400" smtClean="0"/>
              <a:t>The CTFPHC creates KT tools to support the implementation of guidelines into clinical practice</a:t>
            </a:r>
          </a:p>
          <a:p>
            <a:endParaRPr lang="en-US" altLang="en-US" sz="2400" smtClean="0"/>
          </a:p>
          <a:p>
            <a:r>
              <a:rPr lang="en-US" altLang="en-US" sz="2400" smtClean="0"/>
              <a:t>A clinician FAQ has been developed for the developmental delay guideline.</a:t>
            </a:r>
          </a:p>
          <a:p>
            <a:endParaRPr lang="en-US" altLang="en-US" sz="2400" smtClean="0"/>
          </a:p>
          <a:p>
            <a:r>
              <a:rPr lang="en-US" altLang="en-US" sz="2400" smtClean="0"/>
              <a:t>After the public release, these tools will be freely available for download in both French and English on the website: </a:t>
            </a:r>
            <a:r>
              <a:rPr lang="en-US" altLang="en-US" sz="2400" smtClean="0">
                <a:hlinkClick r:id="rId2"/>
              </a:rPr>
              <a:t>www.canadiantaskforce.ca</a:t>
            </a:r>
            <a:r>
              <a:rPr lang="en-US" altLang="en-US" sz="2400" smtClean="0"/>
              <a:t> </a:t>
            </a:r>
            <a:endParaRPr lang="en-CA" altLang="en-US" sz="2400" smtClean="0"/>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solidFill>
                  <a:schemeClr val="bg1"/>
                </a:solidFill>
              </a:rPr>
              <a:pPr>
                <a:spcBef>
                  <a:spcPct val="0"/>
                </a:spcBef>
                <a:buFontTx/>
                <a:buNone/>
              </a:pPr>
              <a:t>41</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1258888" y="3213100"/>
            <a:ext cx="6769100" cy="1362075"/>
          </a:xfrm>
        </p:spPr>
        <p:txBody>
          <a:bodyPr/>
          <a:lstStyle/>
          <a:p>
            <a:r>
              <a:rPr lang="fr-CA" altLang="en-US" cap="none" smtClean="0"/>
              <a:t>CONCLUSIONS </a:t>
            </a:r>
            <a:endParaRPr lang="en-US" altLang="en-US" cap="none" smtClean="0"/>
          </a:p>
        </p:txBody>
      </p:sp>
      <p:sp>
        <p:nvSpPr>
          <p:cNvPr id="59395" name="Text Placeholder 5"/>
          <p:cNvSpPr>
            <a:spLocks noGrp="1"/>
          </p:cNvSpPr>
          <p:nvPr>
            <p:ph type="body" idx="1"/>
          </p:nvPr>
        </p:nvSpPr>
        <p:spPr>
          <a:xfrm>
            <a:off x="1258888" y="1628775"/>
            <a:ext cx="7129462" cy="1500188"/>
          </a:xfrm>
        </p:spPr>
        <p:txBody>
          <a:bodyPr/>
          <a:lstStyle/>
          <a:p>
            <a:endParaRPr lang="en-US" altLang="en-US" sz="2400" b="1" smtClean="0"/>
          </a:p>
          <a:p>
            <a:endParaRPr lang="en-US" altLang="en-US" sz="2400" b="1" smtClean="0"/>
          </a:p>
          <a:p>
            <a:r>
              <a:rPr lang="en-CA" altLang="en-US" sz="2400" b="1" smtClean="0"/>
              <a:t>Screening for Developmental Delay</a:t>
            </a:r>
            <a:endParaRPr lang="en-US" altLang="en-US" sz="2400" b="1" smtClean="0"/>
          </a:p>
        </p:txBody>
      </p:sp>
      <p:sp>
        <p:nvSpPr>
          <p:cNvPr id="59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B6CD757C-0584-4C2F-885D-511274208C69}" type="slidenum">
              <a:rPr lang="en-US" altLang="en-US" sz="1400" smtClean="0">
                <a:solidFill>
                  <a:srgbClr val="FFFFFF"/>
                </a:solidFill>
              </a:rPr>
              <a:pPr>
                <a:spcBef>
                  <a:spcPct val="0"/>
                </a:spcBef>
                <a:buFontTx/>
                <a:buNone/>
              </a:pPr>
              <a:t>42</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152400"/>
            <a:ext cx="8915400" cy="1404938"/>
          </a:xfrm>
        </p:spPr>
        <p:txBody>
          <a:bodyPr/>
          <a:lstStyle/>
          <a:p>
            <a:r>
              <a:rPr lang="en-CA" altLang="en-US" smtClean="0"/>
              <a:t>Key Points</a:t>
            </a:r>
          </a:p>
        </p:txBody>
      </p:sp>
      <p:sp>
        <p:nvSpPr>
          <p:cNvPr id="3" name="Content Placeholder 2"/>
          <p:cNvSpPr>
            <a:spLocks noGrp="1"/>
          </p:cNvSpPr>
          <p:nvPr>
            <p:ph idx="1"/>
          </p:nvPr>
        </p:nvSpPr>
        <p:spPr>
          <a:xfrm>
            <a:off x="179388" y="1628775"/>
            <a:ext cx="8640762" cy="4679950"/>
          </a:xfrm>
        </p:spPr>
        <p:txBody>
          <a:bodyPr/>
          <a:lstStyle/>
          <a:p>
            <a:pPr>
              <a:spcBef>
                <a:spcPts val="600"/>
              </a:spcBef>
              <a:defRPr/>
            </a:pPr>
            <a:r>
              <a:rPr lang="en-CA" sz="1800" b="1" dirty="0" smtClean="0"/>
              <a:t>CTFPHC recommends against </a:t>
            </a:r>
            <a:r>
              <a:rPr lang="en-CA" sz="1800" b="1" dirty="0"/>
              <a:t>screening for developmental delay </a:t>
            </a:r>
            <a:r>
              <a:rPr lang="en-CA" sz="1800" b="1" dirty="0" smtClean="0"/>
              <a:t>using </a:t>
            </a:r>
            <a:r>
              <a:rPr lang="en-CA" sz="1800" b="1" dirty="0"/>
              <a:t>standardized tools in </a:t>
            </a:r>
            <a:r>
              <a:rPr lang="en-CA" sz="1800" b="1" dirty="0" smtClean="0"/>
              <a:t>children aged 1 to 4 years with </a:t>
            </a:r>
            <a:r>
              <a:rPr lang="en-CA" sz="1800" b="1" dirty="0"/>
              <a:t>no apparent signs of DD and whose parents and clinicians have no concerns about </a:t>
            </a:r>
            <a:r>
              <a:rPr lang="en-CA" sz="1800" b="1" dirty="0" smtClean="0"/>
              <a:t>development.    Strong recommendation; low quality evidence</a:t>
            </a:r>
            <a:endParaRPr lang="en-US" sz="1800" b="1" dirty="0" smtClean="0"/>
          </a:p>
          <a:p>
            <a:pPr lvl="1">
              <a:spcBef>
                <a:spcPts val="600"/>
              </a:spcBef>
              <a:defRPr/>
            </a:pPr>
            <a:r>
              <a:rPr lang="en-CA" dirty="0" smtClean="0"/>
              <a:t>No RCT evidence to suggest that population-based screening for developmental delay (DD) improves health outcomes</a:t>
            </a:r>
          </a:p>
          <a:p>
            <a:pPr lvl="1">
              <a:defRPr/>
            </a:pPr>
            <a:r>
              <a:rPr lang="en-CA" dirty="0" smtClean="0"/>
              <a:t>No </a:t>
            </a:r>
            <a:r>
              <a:rPr lang="en-CA" dirty="0"/>
              <a:t>evidence that </a:t>
            </a:r>
            <a:r>
              <a:rPr lang="en-CA" dirty="0" smtClean="0"/>
              <a:t>screening </a:t>
            </a:r>
            <a:r>
              <a:rPr lang="en-CA" dirty="0"/>
              <a:t>tools would consistently identify otherwise unrecognized </a:t>
            </a:r>
            <a:r>
              <a:rPr lang="en-CA" dirty="0" smtClean="0"/>
              <a:t>cases; there is evidence that low specificity would lead to high proportion of false positive tests</a:t>
            </a:r>
          </a:p>
          <a:p>
            <a:pPr lvl="1">
              <a:defRPr/>
            </a:pPr>
            <a:r>
              <a:rPr lang="en-CA" dirty="0"/>
              <a:t>High-quality RCT evidence on treatment </a:t>
            </a:r>
            <a:r>
              <a:rPr lang="en-CA" dirty="0" smtClean="0"/>
              <a:t>for known DD is lacking; A few </a:t>
            </a:r>
            <a:r>
              <a:rPr lang="en-CA" dirty="0"/>
              <a:t>small trials </a:t>
            </a:r>
            <a:r>
              <a:rPr lang="en-CA" dirty="0" smtClean="0"/>
              <a:t>suggest that speech </a:t>
            </a:r>
            <a:r>
              <a:rPr lang="en-CA" dirty="0"/>
              <a:t>and language therapy may improve language impairment and that treatment of autism may improve cognitive </a:t>
            </a:r>
            <a:r>
              <a:rPr lang="en-CA" dirty="0" smtClean="0"/>
              <a:t>function</a:t>
            </a:r>
            <a:endParaRPr lang="en-CA" sz="1400" dirty="0" smtClean="0"/>
          </a:p>
          <a:p>
            <a:pPr>
              <a:spcBef>
                <a:spcPts val="600"/>
              </a:spcBef>
              <a:defRPr/>
            </a:pPr>
            <a:r>
              <a:rPr lang="en-CA" sz="1800" dirty="0"/>
              <a:t>P</a:t>
            </a:r>
            <a:r>
              <a:rPr lang="en-CA" sz="1800" dirty="0" smtClean="0"/>
              <a:t>rimary care providers are encouraged to continue with standard </a:t>
            </a:r>
            <a:r>
              <a:rPr lang="en-CA" sz="1800" dirty="0"/>
              <a:t>clinical practice, including the identification of risk factors for DD, being alert to signs and symptoms of DD, and eliciting any parental concerns about </a:t>
            </a:r>
            <a:r>
              <a:rPr lang="en-CA" sz="1800" dirty="0" smtClean="0"/>
              <a:t>development</a:t>
            </a:r>
          </a:p>
          <a:p>
            <a:pPr>
              <a:spcBef>
                <a:spcPts val="600"/>
              </a:spcBef>
              <a:defRPr/>
            </a:pPr>
            <a:r>
              <a:rPr lang="en-CA" sz="1800" dirty="0" smtClean="0"/>
              <a:t>Clinicians </a:t>
            </a:r>
            <a:r>
              <a:rPr lang="en-CA" sz="1800" dirty="0"/>
              <a:t>should proceed with case finding for children they believe may be at risk of DD and clinical evaluation when possible signs of DD are detected in individual </a:t>
            </a:r>
            <a:r>
              <a:rPr lang="en-CA" sz="1800" dirty="0" smtClean="0"/>
              <a:t>patients</a:t>
            </a:r>
            <a:endParaRPr lang="en-US" sz="1800" dirty="0"/>
          </a:p>
          <a:p>
            <a:pPr>
              <a:defRPr/>
            </a:pPr>
            <a:endParaRPr lang="en-CA" sz="2400" dirty="0"/>
          </a:p>
          <a:p>
            <a:pPr marL="0" indent="0">
              <a:spcBef>
                <a:spcPts val="0"/>
              </a:spcBef>
              <a:buFontTx/>
              <a:buNone/>
              <a:defRPr/>
            </a:pPr>
            <a:endParaRPr lang="en-CA" sz="2400" dirty="0"/>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3957543C-D783-4BFF-9D73-1C6CF213E54B}" type="slidenum">
              <a:rPr lang="en-US" altLang="en-US" sz="1400" smtClean="0">
                <a:solidFill>
                  <a:schemeClr val="bg1"/>
                </a:solidFill>
              </a:rPr>
              <a:pPr>
                <a:spcBef>
                  <a:spcPct val="0"/>
                </a:spcBef>
                <a:buFontTx/>
                <a:buNone/>
              </a:pPr>
              <a:t>43</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CA" altLang="en-US" sz="3600" smtClean="0"/>
              <a:t>Conclusions</a:t>
            </a:r>
            <a:endParaRPr lang="en-US" altLang="en-US" sz="3600" smtClean="0"/>
          </a:p>
        </p:txBody>
      </p:sp>
      <p:sp>
        <p:nvSpPr>
          <p:cNvPr id="61443" name="Content Placeholder 2"/>
          <p:cNvSpPr>
            <a:spLocks noGrp="1"/>
          </p:cNvSpPr>
          <p:nvPr>
            <p:ph idx="1"/>
          </p:nvPr>
        </p:nvSpPr>
        <p:spPr>
          <a:xfrm>
            <a:off x="685800" y="1773238"/>
            <a:ext cx="7772400" cy="4751387"/>
          </a:xfrm>
        </p:spPr>
        <p:txBody>
          <a:bodyPr/>
          <a:lstStyle/>
          <a:p>
            <a:r>
              <a:rPr lang="en-CA" altLang="en-US" smtClean="0"/>
              <a:t>The CTFPHC recommends physicians to remain vigilant in </a:t>
            </a:r>
            <a:r>
              <a:rPr lang="en-CA" altLang="en-US" u="sng" smtClean="0"/>
              <a:t>monitoring</a:t>
            </a:r>
            <a:r>
              <a:rPr lang="en-CA" altLang="en-US" smtClean="0"/>
              <a:t> a child’s development at each clinical encounter and focus on confirming the diagnosis of DD among children in whom it is suspected</a:t>
            </a:r>
          </a:p>
          <a:p>
            <a:endParaRPr lang="en-CA" altLang="en-US" sz="1000" smtClean="0"/>
          </a:p>
          <a:p>
            <a:r>
              <a:rPr lang="en-CA" altLang="en-US" smtClean="0"/>
              <a:t>Studies examining the benefits of screening for developmental delay and the long-term effectiveness of treatment are lacking</a:t>
            </a:r>
          </a:p>
          <a:p>
            <a:endParaRPr lang="en-CA" altLang="en-US" sz="1000" smtClean="0"/>
          </a:p>
          <a:p>
            <a:r>
              <a:rPr lang="en-CA" altLang="en-US" smtClean="0"/>
              <a:t>Studies evaluating the best ways to treat children with known DD should be an urgent priority –especially given the promising findings about the potential benefits of treating diagnosed DD</a:t>
            </a:r>
          </a:p>
          <a:p>
            <a:endParaRPr lang="en-CA" altLang="en-US" sz="1000" smtClean="0"/>
          </a:p>
        </p:txBody>
      </p:sp>
      <p:sp>
        <p:nvSpPr>
          <p:cNvPr id="61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solidFill>
                  <a:schemeClr val="bg1"/>
                </a:solidFill>
              </a:rPr>
              <a:pPr>
                <a:spcBef>
                  <a:spcPct val="0"/>
                </a:spcBef>
                <a:buFontTx/>
                <a:buNone/>
              </a:pPr>
              <a:t>44</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600" smtClean="0"/>
              <a:t>Update: CTFPHC Mobile App Now Available</a:t>
            </a:r>
          </a:p>
        </p:txBody>
      </p:sp>
      <p:sp>
        <p:nvSpPr>
          <p:cNvPr id="8" name="Content Placeholder 7"/>
          <p:cNvSpPr>
            <a:spLocks noGrp="1"/>
          </p:cNvSpPr>
          <p:nvPr>
            <p:ph sz="quarter" idx="4"/>
          </p:nvPr>
        </p:nvSpPr>
        <p:spPr/>
        <p:txBody>
          <a:bodyPr/>
          <a:lstStyle/>
          <a:p>
            <a:pPr>
              <a:defRPr/>
            </a:pPr>
            <a:r>
              <a:rPr lang="en-US" sz="2000" dirty="0" smtClean="0"/>
              <a:t>The </a:t>
            </a:r>
            <a:r>
              <a:rPr lang="en-US" sz="2000" dirty="0"/>
              <a:t>app contains guideline and recommendation summaries, knowledge translation tools, and links to additional </a:t>
            </a:r>
            <a:r>
              <a:rPr lang="en-US" sz="2000" dirty="0" smtClean="0"/>
              <a:t>resources.</a:t>
            </a:r>
          </a:p>
          <a:p>
            <a:pPr marL="0" indent="0">
              <a:buFontTx/>
              <a:buNone/>
              <a:defRPr/>
            </a:pPr>
            <a:endParaRPr lang="en-US" sz="2000" dirty="0" smtClean="0"/>
          </a:p>
          <a:p>
            <a:pPr>
              <a:defRPr/>
            </a:pPr>
            <a:r>
              <a:rPr lang="en-US" sz="2000" dirty="0" smtClean="0"/>
              <a:t>Key </a:t>
            </a:r>
            <a:r>
              <a:rPr lang="en-US" sz="2000" dirty="0"/>
              <a:t>features include the ability to bookmark sections for easy access, display content in either English or French, and change the font size of text</a:t>
            </a:r>
            <a:r>
              <a:rPr lang="en-US" sz="2000" dirty="0" smtClean="0"/>
              <a:t>.</a:t>
            </a:r>
            <a:endParaRPr lang="en-US" sz="2000" dirty="0"/>
          </a:p>
        </p:txBody>
      </p:sp>
      <p:sp>
        <p:nvSpPr>
          <p:cNvPr id="62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97489AF-D6FF-406B-9153-D38BA3DA56FF}" type="slidenum">
              <a:rPr lang="en-US" altLang="en-US" sz="1400" smtClean="0">
                <a:solidFill>
                  <a:schemeClr val="bg1"/>
                </a:solidFill>
              </a:rPr>
              <a:pPr>
                <a:spcBef>
                  <a:spcPct val="0"/>
                </a:spcBef>
                <a:buFontTx/>
                <a:buNone/>
              </a:pPr>
              <a:t>45</a:t>
            </a:fld>
            <a:endParaRPr lang="en-US" altLang="en-US" sz="1400" smtClean="0">
              <a:solidFill>
                <a:schemeClr val="bg1"/>
              </a:solidFill>
            </a:endParaRPr>
          </a:p>
        </p:txBody>
      </p:sp>
      <p:pic>
        <p:nvPicPr>
          <p:cNvPr id="62469"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700213"/>
            <a:ext cx="3038475" cy="45593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600" smtClean="0"/>
              <a:t>More Information</a:t>
            </a:r>
          </a:p>
        </p:txBody>
      </p:sp>
      <p:sp>
        <p:nvSpPr>
          <p:cNvPr id="3" name="Content Placeholder 2"/>
          <p:cNvSpPr>
            <a:spLocks noGrp="1"/>
          </p:cNvSpPr>
          <p:nvPr>
            <p:ph idx="1"/>
          </p:nvPr>
        </p:nvSpPr>
        <p:spPr/>
        <p:txBody>
          <a:bodyPr/>
          <a:lstStyle/>
          <a:p>
            <a:pPr marL="0" indent="0">
              <a:buFontTx/>
              <a:buNone/>
              <a:defRPr/>
            </a:pPr>
            <a:r>
              <a:rPr lang="en-US" sz="2400" dirty="0" smtClean="0"/>
              <a:t>For more information on the details of this guideline please see:</a:t>
            </a:r>
          </a:p>
          <a:p>
            <a:pPr marL="0" indent="0">
              <a:buFontTx/>
              <a:buNone/>
              <a:defRPr/>
            </a:pPr>
            <a:endParaRPr lang="en-US" sz="2400" dirty="0" smtClean="0"/>
          </a:p>
          <a:p>
            <a:pPr>
              <a:spcAft>
                <a:spcPts val="0"/>
              </a:spcAft>
              <a:defRPr/>
            </a:pPr>
            <a:r>
              <a:rPr lang="en-CA" sz="2400" dirty="0">
                <a:ea typeface="Cambria"/>
                <a:cs typeface="Times New Roman"/>
              </a:rPr>
              <a:t>Canadian Task Force for Preventive Health Care website: </a:t>
            </a:r>
            <a:r>
              <a:rPr lang="en-CA" sz="2400" dirty="0">
                <a:ea typeface="Cambria"/>
                <a:cs typeface="Times New Roman"/>
                <a:hlinkClick r:id="rId2"/>
              </a:rPr>
              <a:t>http://canadiantaskforce.ca/?content=pcp</a:t>
            </a:r>
            <a:endParaRPr lang="en-CA" sz="2400" dirty="0">
              <a:ea typeface="Cambria"/>
              <a:cs typeface="Times New Roman"/>
            </a:endParaRPr>
          </a:p>
          <a:p>
            <a:pPr marL="0" indent="0" algn="just">
              <a:spcAft>
                <a:spcPts val="0"/>
              </a:spcAft>
              <a:buFontTx/>
              <a:buNone/>
              <a:defRPr/>
            </a:pPr>
            <a:endParaRPr lang="en-CA" dirty="0">
              <a:ea typeface="Cambria"/>
              <a:cs typeface="Times New Roman"/>
            </a:endParaRPr>
          </a:p>
        </p:txBody>
      </p:sp>
      <p:sp>
        <p:nvSpPr>
          <p:cNvPr id="64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5179668-FD96-4177-9117-B4ADA841293A}" type="slidenum">
              <a:rPr lang="en-US" altLang="en-US" sz="1400" smtClean="0">
                <a:solidFill>
                  <a:srgbClr val="FFFFFF"/>
                </a:solidFill>
              </a:rPr>
              <a:pPr>
                <a:spcBef>
                  <a:spcPct val="0"/>
                </a:spcBef>
                <a:buFontTx/>
                <a:buNone/>
              </a:pPr>
              <a:t>46</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CA" sz="3600" dirty="0">
                <a:cs typeface="+mj-cs"/>
              </a:rPr>
              <a:t>Questions &amp; </a:t>
            </a:r>
            <a:r>
              <a:rPr lang="en-CA" sz="3600" dirty="0" smtClean="0">
                <a:cs typeface="+mj-cs"/>
              </a:rPr>
              <a:t>Answers</a:t>
            </a:r>
            <a:endParaRPr lang="en-CA" sz="3600" dirty="0" smtClean="0"/>
          </a:p>
        </p:txBody>
      </p:sp>
      <p:sp>
        <p:nvSpPr>
          <p:cNvPr id="3" name="Content Placeholder 2"/>
          <p:cNvSpPr>
            <a:spLocks noGrp="1"/>
          </p:cNvSpPr>
          <p:nvPr>
            <p:ph idx="1"/>
          </p:nvPr>
        </p:nvSpPr>
        <p:spPr>
          <a:xfrm>
            <a:off x="468313" y="2060575"/>
            <a:ext cx="7772400" cy="4114800"/>
          </a:xfrm>
        </p:spPr>
        <p:txBody>
          <a:bodyPr/>
          <a:lstStyle/>
          <a:p>
            <a:pPr algn="ctr">
              <a:buFontTx/>
              <a:buNone/>
              <a:defRPr/>
            </a:pPr>
            <a:endParaRPr lang="en-CA" sz="3600" b="1" dirty="0" smtClean="0">
              <a:solidFill>
                <a:srgbClr val="90214A"/>
              </a:solidFill>
              <a:ea typeface="+mj-ea"/>
              <a:cs typeface="+mj-cs"/>
            </a:endParaRPr>
          </a:p>
          <a:p>
            <a:pPr algn="ctr">
              <a:buFontTx/>
              <a:buNone/>
              <a:defRPr/>
            </a:pPr>
            <a:endParaRPr lang="en-CA" sz="3600" b="1" dirty="0">
              <a:solidFill>
                <a:srgbClr val="90214A"/>
              </a:solidFill>
              <a:ea typeface="+mj-ea"/>
              <a:cs typeface="+mj-cs"/>
            </a:endParaRPr>
          </a:p>
          <a:p>
            <a:pPr algn="ctr">
              <a:buFontTx/>
              <a:buNone/>
              <a:defRPr/>
            </a:pPr>
            <a:r>
              <a:rPr lang="en-CA" sz="5500" b="1" dirty="0" smtClean="0">
                <a:solidFill>
                  <a:srgbClr val="90214A"/>
                </a:solidFill>
                <a:ea typeface="+mj-ea"/>
                <a:cs typeface="+mj-cs"/>
              </a:rPr>
              <a:t>Thank you</a:t>
            </a:r>
          </a:p>
        </p:txBody>
      </p:sp>
      <p:sp>
        <p:nvSpPr>
          <p:cNvPr id="655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FA00CF-CE43-4537-828A-626B3BF74B0F}" type="slidenum">
              <a:rPr lang="en-US" altLang="en-US" sz="1400" smtClean="0">
                <a:solidFill>
                  <a:schemeClr val="bg1"/>
                </a:solidFill>
              </a:rPr>
              <a:pPr>
                <a:spcBef>
                  <a:spcPct val="0"/>
                </a:spcBef>
                <a:buFontTx/>
                <a:buNone/>
              </a:pPr>
              <a:t>47</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88913"/>
            <a:ext cx="8915400" cy="1219200"/>
          </a:xfrm>
        </p:spPr>
        <p:txBody>
          <a:bodyPr/>
          <a:lstStyle/>
          <a:p>
            <a:r>
              <a:rPr lang="en-US" altLang="en-US" sz="3600" smtClean="0"/>
              <a:t>Overview of Presentation</a:t>
            </a:r>
          </a:p>
        </p:txBody>
      </p:sp>
      <p:sp>
        <p:nvSpPr>
          <p:cNvPr id="3" name="Content Placeholder 2"/>
          <p:cNvSpPr>
            <a:spLocks noGrp="1"/>
          </p:cNvSpPr>
          <p:nvPr>
            <p:ph idx="1"/>
          </p:nvPr>
        </p:nvSpPr>
        <p:spPr/>
        <p:txBody>
          <a:bodyPr/>
          <a:lstStyle/>
          <a:p>
            <a:pPr>
              <a:spcAft>
                <a:spcPts val="1200"/>
              </a:spcAft>
              <a:defRPr/>
            </a:pPr>
            <a:r>
              <a:rPr lang="en-CA" sz="2400" dirty="0" smtClean="0"/>
              <a:t>Introduction to CTFPHC</a:t>
            </a:r>
            <a:endParaRPr lang="en-US" sz="2400" dirty="0" smtClean="0"/>
          </a:p>
          <a:p>
            <a:pPr>
              <a:defRPr/>
            </a:pPr>
            <a:r>
              <a:rPr lang="en-US" sz="2400" dirty="0" smtClean="0"/>
              <a:t>Background on Developmental Delay</a:t>
            </a:r>
          </a:p>
          <a:p>
            <a:pPr marL="0" indent="0">
              <a:buFontTx/>
              <a:buNone/>
              <a:defRPr/>
            </a:pPr>
            <a:endParaRPr lang="en-US" sz="1000" dirty="0" smtClean="0"/>
          </a:p>
          <a:p>
            <a:pPr>
              <a:defRPr/>
            </a:pPr>
            <a:r>
              <a:rPr lang="en-US" sz="2400" dirty="0" smtClean="0"/>
              <a:t>Methods for Guideline Development </a:t>
            </a:r>
          </a:p>
          <a:p>
            <a:pPr marL="0" indent="0">
              <a:buFontTx/>
              <a:buNone/>
              <a:defRPr/>
            </a:pPr>
            <a:endParaRPr lang="en-US" sz="1000" dirty="0" smtClean="0"/>
          </a:p>
          <a:p>
            <a:pPr>
              <a:defRPr/>
            </a:pPr>
            <a:r>
              <a:rPr lang="en-US" sz="2400" dirty="0" smtClean="0"/>
              <a:t>Recommendations and Key Findings</a:t>
            </a:r>
          </a:p>
          <a:p>
            <a:pPr marL="0" indent="0">
              <a:buFontTx/>
              <a:buNone/>
              <a:defRPr/>
            </a:pPr>
            <a:endParaRPr lang="en-US" sz="1000" dirty="0" smtClean="0"/>
          </a:p>
          <a:p>
            <a:pPr>
              <a:defRPr/>
            </a:pPr>
            <a:r>
              <a:rPr lang="en-US" sz="2400" dirty="0" smtClean="0"/>
              <a:t>Implementation of Recommendations</a:t>
            </a:r>
          </a:p>
          <a:p>
            <a:pPr marL="0" indent="0">
              <a:buFontTx/>
              <a:buNone/>
              <a:defRPr/>
            </a:pPr>
            <a:endParaRPr lang="en-US" sz="1000" dirty="0" smtClean="0"/>
          </a:p>
          <a:p>
            <a:pPr>
              <a:defRPr/>
            </a:pPr>
            <a:r>
              <a:rPr lang="en-US" sz="2400" dirty="0" smtClean="0"/>
              <a:t>Conclusions </a:t>
            </a:r>
          </a:p>
          <a:p>
            <a:pPr marL="0" indent="0">
              <a:buFontTx/>
              <a:buNone/>
              <a:defRPr/>
            </a:pPr>
            <a:endParaRPr lang="en-US" sz="1000" dirty="0" smtClean="0"/>
          </a:p>
          <a:p>
            <a:pPr>
              <a:defRPr/>
            </a:pPr>
            <a:r>
              <a:rPr lang="en-US" sz="2400" dirty="0" smtClean="0"/>
              <a:t>Questions and Answers</a:t>
            </a:r>
            <a:endParaRPr lang="en-US" sz="2400" dirty="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566B349-6916-4104-847B-4F20B1F41CEF}" type="slidenum">
              <a:rPr lang="en-US" altLang="en-US" sz="1400" smtClean="0">
                <a:solidFill>
                  <a:schemeClr val="bg1"/>
                </a:solidFill>
              </a:rPr>
              <a:pPr>
                <a:spcBef>
                  <a:spcPct val="0"/>
                </a:spcBef>
                <a:buFontTx/>
                <a:buNone/>
              </a:pPr>
              <a:t>5</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b="1" smtClean="0"/>
              <a:t>Canadian Task Force on Preventive Health</a:t>
            </a:r>
            <a:endParaRPr lang="en-US" altLang="en-US" b="1" smtClean="0"/>
          </a:p>
        </p:txBody>
      </p:sp>
      <p:sp>
        <p:nvSpPr>
          <p:cNvPr id="22531" name="Content Placeholder 2"/>
          <p:cNvSpPr>
            <a:spLocks noGrp="1"/>
          </p:cNvSpPr>
          <p:nvPr>
            <p:ph idx="1"/>
          </p:nvPr>
        </p:nvSpPr>
        <p:spPr>
          <a:xfrm>
            <a:off x="250825" y="1700213"/>
            <a:ext cx="8642350" cy="4824412"/>
          </a:xfrm>
        </p:spPr>
        <p:txBody>
          <a:bodyPr/>
          <a:lstStyle/>
          <a:p>
            <a:r>
              <a:rPr lang="en-CA" altLang="en-US" smtClean="0"/>
              <a:t>The CTFPHC is an independent panel of primary care clinicians and methodologists that develop recommendations on clinical preventive services in primary care</a:t>
            </a:r>
          </a:p>
          <a:p>
            <a:pPr marL="639763" lvl="3" indent="-342900"/>
            <a:r>
              <a:rPr lang="en-CA" altLang="en-US" sz="1800" smtClean="0"/>
              <a:t>Expertise in </a:t>
            </a:r>
            <a:r>
              <a:rPr lang="en-US" altLang="en-US" sz="1800" smtClean="0"/>
              <a:t>prevention, primary care, literature synthesis, critical appraisal</a:t>
            </a:r>
          </a:p>
          <a:p>
            <a:r>
              <a:rPr lang="en-CA" altLang="en-US" smtClean="0"/>
              <a:t>Mandate is to </a:t>
            </a:r>
            <a:r>
              <a:rPr lang="en-US" altLang="en-US" smtClean="0"/>
              <a:t>develop and disseminate clinical practice guidelines for primary and preventive care, based on systematic analysis of scientific evidence </a:t>
            </a:r>
          </a:p>
          <a:p>
            <a:pPr marL="639763" lvl="1"/>
            <a:r>
              <a:rPr lang="en-CA" altLang="en-US" sz="1800" smtClean="0"/>
              <a:t>Intended to </a:t>
            </a:r>
            <a:r>
              <a:rPr lang="en-US" altLang="en-US" sz="1800" smtClean="0"/>
              <a:t>support application of evidence to practice and policy</a:t>
            </a:r>
          </a:p>
          <a:p>
            <a:pPr marL="639763" lvl="1"/>
            <a:r>
              <a:rPr lang="en-US" altLang="en-US" smtClean="0"/>
              <a:t>The CTFPHC recommendations focus on primary and secondary preventive services </a:t>
            </a:r>
            <a:r>
              <a:rPr lang="en-CA" altLang="en-US" sz="1800" smtClean="0"/>
              <a:t>Primary prevention: prevention of a target condition in healthy patients</a:t>
            </a:r>
          </a:p>
          <a:p>
            <a:pPr marL="639763" lvl="1"/>
            <a:r>
              <a:rPr lang="en-US" altLang="en-US" sz="1800" smtClean="0"/>
              <a:t>Secondary prevention: directed to asymptomatic individuals who have risk factors for a condition or preclinical disease but who do not have clinically evident disease</a:t>
            </a:r>
            <a:endParaRPr lang="en-US" altLang="en-US" smtClean="0"/>
          </a:p>
          <a:p>
            <a:r>
              <a:rPr lang="en-CA" altLang="en-US" smtClean="0"/>
              <a:t>CTFPHC uses a standard, transparent process </a:t>
            </a:r>
            <a:r>
              <a:rPr lang="en-US" altLang="en-US" smtClean="0"/>
              <a:t>to review and synthesize evidence, weigh the balance of benefits and harms, and make recommendations (GRADE system)</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62399B26-DF87-427C-B875-F43B14EB459A}" type="slidenum">
              <a:rPr lang="en-US" altLang="en-US" sz="1400" smtClean="0">
                <a:solidFill>
                  <a:schemeClr val="bg1"/>
                </a:solidFill>
              </a:rPr>
              <a:pPr>
                <a:spcBef>
                  <a:spcPct val="0"/>
                </a:spcBef>
                <a:buFontTx/>
                <a:buNone/>
              </a:pPr>
              <a:t>6</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258888" y="3213100"/>
            <a:ext cx="6769100" cy="1362075"/>
          </a:xfrm>
        </p:spPr>
        <p:txBody>
          <a:bodyPr/>
          <a:lstStyle/>
          <a:p>
            <a:r>
              <a:rPr lang="fr-CA" altLang="en-US" cap="none" smtClean="0"/>
              <a:t>BACKGROUND</a:t>
            </a:r>
            <a:endParaRPr lang="en-US" altLang="en-US" cap="none" smtClean="0"/>
          </a:p>
        </p:txBody>
      </p:sp>
      <p:sp>
        <p:nvSpPr>
          <p:cNvPr id="23555" name="Text Placeholder 5"/>
          <p:cNvSpPr>
            <a:spLocks noGrp="1"/>
          </p:cNvSpPr>
          <p:nvPr>
            <p:ph type="body" idx="1"/>
          </p:nvPr>
        </p:nvSpPr>
        <p:spPr>
          <a:xfrm>
            <a:off x="1258888" y="1628775"/>
            <a:ext cx="7129462" cy="1500188"/>
          </a:xfrm>
        </p:spPr>
        <p:txBody>
          <a:bodyPr/>
          <a:lstStyle/>
          <a:p>
            <a:r>
              <a:rPr lang="en-CA" altLang="en-US" sz="2400" b="1" smtClean="0"/>
              <a:t>Screening for Developmental Delay </a:t>
            </a:r>
            <a:endParaRPr lang="en-US" altLang="en-US" sz="2400" b="1" smtClean="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3376DC4E-2252-4BC9-8E03-E1B9A44EF086}" type="slidenum">
              <a:rPr lang="en-US" altLang="en-US" sz="1400" smtClean="0">
                <a:solidFill>
                  <a:schemeClr val="bg1"/>
                </a:solidFill>
              </a:rPr>
              <a:pPr>
                <a:spcBef>
                  <a:spcPct val="0"/>
                </a:spcBef>
                <a:buFontTx/>
                <a:buNone/>
              </a:pPr>
              <a:t>7</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sz="3600" smtClean="0"/>
              <a:t>Background Developmental Delay Guideline</a:t>
            </a:r>
          </a:p>
        </p:txBody>
      </p:sp>
      <p:sp>
        <p:nvSpPr>
          <p:cNvPr id="24579" name="Content Placeholder 2"/>
          <p:cNvSpPr>
            <a:spLocks noGrp="1"/>
          </p:cNvSpPr>
          <p:nvPr>
            <p:ph idx="1"/>
          </p:nvPr>
        </p:nvSpPr>
        <p:spPr>
          <a:xfrm>
            <a:off x="395288" y="1773238"/>
            <a:ext cx="8208962" cy="4824412"/>
          </a:xfrm>
        </p:spPr>
        <p:txBody>
          <a:bodyPr/>
          <a:lstStyle/>
          <a:p>
            <a:r>
              <a:rPr lang="en-US" altLang="en-US" dirty="0" smtClean="0"/>
              <a:t>Developmental delay (DD) refers to significant delay in achieving age-expected norms  within </a:t>
            </a:r>
            <a:r>
              <a:rPr lang="en-US" altLang="en-US" b="1" u="sng" dirty="0" smtClean="0"/>
              <a:t>any</a:t>
            </a:r>
            <a:r>
              <a:rPr lang="en-US" altLang="en-US" dirty="0" smtClean="0"/>
              <a:t> of the following domains:  gross &amp; fine motor skills, speech-language, cognition , social and personal skills, and activities of daily living</a:t>
            </a:r>
          </a:p>
          <a:p>
            <a:r>
              <a:rPr lang="en-US" altLang="en-US" dirty="0" smtClean="0"/>
              <a:t>DD may be transitory or sustained</a:t>
            </a:r>
          </a:p>
          <a:p>
            <a:r>
              <a:rPr lang="en-US" altLang="en-US" dirty="0" smtClean="0"/>
              <a:t>Children with sustained DD are at higher risk for learning difficulties, </a:t>
            </a:r>
            <a:r>
              <a:rPr lang="en-US" altLang="en-US" dirty="0" err="1" smtClean="0"/>
              <a:t>behavioural</a:t>
            </a:r>
            <a:r>
              <a:rPr lang="en-US" altLang="en-US" dirty="0" smtClean="0"/>
              <a:t> problems, and functional impairments later in life</a:t>
            </a:r>
          </a:p>
          <a:p>
            <a:r>
              <a:rPr lang="en-US" altLang="en-US" dirty="0" smtClean="0"/>
              <a:t>There is considerable interest in the possibility that early identification and intervention might improve health outcomes among children with DD</a:t>
            </a:r>
          </a:p>
          <a:p>
            <a:r>
              <a:rPr lang="en-CA" altLang="en-US" dirty="0" smtClean="0"/>
              <a:t>Therefore, the CTFPHC assessed the evidence on:</a:t>
            </a:r>
          </a:p>
          <a:p>
            <a:pPr marL="639763" lvl="1"/>
            <a:r>
              <a:rPr lang="en-CA" altLang="en-US" sz="1800" dirty="0" smtClean="0"/>
              <a:t>the effectiveness of population-based screening for DD in primary care </a:t>
            </a:r>
          </a:p>
          <a:p>
            <a:pPr marL="639763" lvl="1"/>
            <a:r>
              <a:rPr lang="en-CA" altLang="en-US" sz="1800" dirty="0" smtClean="0"/>
              <a:t>the accuracy of screening tools to identify undetected DD, and </a:t>
            </a:r>
          </a:p>
          <a:p>
            <a:pPr marL="639763" lvl="1"/>
            <a:r>
              <a:rPr lang="en-CA" altLang="en-US" sz="1800" dirty="0" smtClean="0"/>
              <a:t>the effectiveness of behavioural interventions for DD.</a:t>
            </a:r>
            <a:endParaRPr lang="en-US" altLang="en-US" sz="1800" dirty="0" smtClean="0"/>
          </a:p>
          <a:p>
            <a:endParaRPr lang="en-US" altLang="en-US" dirty="0" smtClean="0"/>
          </a:p>
          <a:p>
            <a:endParaRPr lang="en-US" altLang="en-US" sz="1000" dirty="0" smtClean="0"/>
          </a:p>
          <a:p>
            <a:endParaRPr lang="en-CA" altLang="en-US" sz="1000" dirty="0" smtClean="0"/>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0D9C9EEE-BCD9-45E7-A84E-125CE4AEB04D}" type="slidenum">
              <a:rPr lang="en-US" altLang="en-US" sz="1400" smtClean="0">
                <a:solidFill>
                  <a:schemeClr val="bg1"/>
                </a:solidFill>
              </a:rPr>
              <a:pPr>
                <a:spcBef>
                  <a:spcPct val="0"/>
                </a:spcBef>
                <a:buFontTx/>
                <a:buNone/>
              </a:pPr>
              <a:t>8</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smtClean="0"/>
              <a:t>Screening, Surveillance and Case Finding</a:t>
            </a:r>
          </a:p>
        </p:txBody>
      </p:sp>
      <p:sp>
        <p:nvSpPr>
          <p:cNvPr id="25603" name="Content Placeholder 2"/>
          <p:cNvSpPr>
            <a:spLocks noGrp="1"/>
          </p:cNvSpPr>
          <p:nvPr>
            <p:ph idx="1"/>
          </p:nvPr>
        </p:nvSpPr>
        <p:spPr>
          <a:xfrm>
            <a:off x="468313" y="1557338"/>
            <a:ext cx="7772400" cy="3970337"/>
          </a:xfrm>
        </p:spPr>
        <p:txBody>
          <a:bodyPr/>
          <a:lstStyle/>
          <a:p>
            <a:pPr marL="179388" indent="-179388">
              <a:spcBef>
                <a:spcPts val="600"/>
              </a:spcBef>
              <a:spcAft>
                <a:spcPts val="600"/>
              </a:spcAft>
            </a:pPr>
            <a:r>
              <a:rPr lang="en-CA" altLang="en-US" sz="1800" dirty="0" smtClean="0"/>
              <a:t>There is a great variation in terminology related to the detection of developmental delay which can lead to misunderstandings  </a:t>
            </a:r>
            <a:endParaRPr lang="en-CA" altLang="en-US" sz="1800" b="1" i="1" dirty="0" smtClean="0"/>
          </a:p>
          <a:p>
            <a:pPr marL="179388" indent="-179388">
              <a:spcBef>
                <a:spcPts val="600"/>
              </a:spcBef>
              <a:spcAft>
                <a:spcPts val="600"/>
              </a:spcAft>
            </a:pPr>
            <a:r>
              <a:rPr lang="en-CA" altLang="en-US" sz="1800" b="1" i="1" dirty="0" smtClean="0"/>
              <a:t>Screening:</a:t>
            </a:r>
            <a:r>
              <a:rPr lang="en-CA" altLang="en-US" sz="1800" dirty="0" smtClean="0"/>
              <a:t> refers to the use of a standardized tool to detect developmental delay in populations where there are no overt signs suggestive of possible DD and no concerns about development</a:t>
            </a:r>
          </a:p>
          <a:p>
            <a:pPr marL="179388" indent="-179388">
              <a:spcBef>
                <a:spcPts val="600"/>
              </a:spcBef>
              <a:spcAft>
                <a:spcPts val="600"/>
              </a:spcAft>
            </a:pPr>
            <a:r>
              <a:rPr lang="en-CA" altLang="en-US" sz="1800" b="1" i="1" dirty="0" smtClean="0"/>
              <a:t>Developmental surveillance:</a:t>
            </a:r>
            <a:r>
              <a:rPr lang="en-CA" altLang="en-US" sz="1800" b="1" dirty="0" smtClean="0"/>
              <a:t> </a:t>
            </a:r>
            <a:r>
              <a:rPr lang="en-CA" altLang="en-US" sz="1800" dirty="0" smtClean="0"/>
              <a:t>is often used to describe the ongoing monitoring of development, identification of risk factors, and elicitation of parental concerns       </a:t>
            </a:r>
            <a:endParaRPr lang="en-CA" altLang="en-US" sz="1800" b="1" i="1" dirty="0" smtClean="0"/>
          </a:p>
          <a:p>
            <a:pPr marL="179388" indent="-179388">
              <a:spcBef>
                <a:spcPts val="600"/>
              </a:spcBef>
              <a:spcAft>
                <a:spcPts val="600"/>
              </a:spcAft>
            </a:pPr>
            <a:r>
              <a:rPr lang="en-CA" altLang="en-US" sz="1800" b="1" i="1" dirty="0" smtClean="0"/>
              <a:t>Case finding:</a:t>
            </a:r>
            <a:r>
              <a:rPr lang="en-CA" altLang="en-US" sz="1800" b="1" dirty="0" smtClean="0"/>
              <a:t> </a:t>
            </a:r>
            <a:r>
              <a:rPr lang="en-CA" altLang="en-US" sz="1800" dirty="0" smtClean="0"/>
              <a:t>refers to the identification of DD in populations that are at increased risk of developmental delays and often does not involve the use of a specific tool</a:t>
            </a:r>
          </a:p>
          <a:p>
            <a:pPr marL="179388" indent="-179388">
              <a:spcBef>
                <a:spcPts val="600"/>
              </a:spcBef>
              <a:spcAft>
                <a:spcPts val="600"/>
              </a:spcAft>
            </a:pPr>
            <a:r>
              <a:rPr lang="en-CA" altLang="en-US" sz="1800" dirty="0" smtClean="0"/>
              <a:t>Developmental surveillance, though a common term in developmental paediatrics, is what the CTFPHC would normally consider to be part of standard clinical practice for children </a:t>
            </a:r>
          </a:p>
          <a:p>
            <a:pPr marL="179388" indent="-179388">
              <a:spcBef>
                <a:spcPct val="0"/>
              </a:spcBef>
            </a:pPr>
            <a:endParaRPr lang="en-US" altLang="en-US" sz="1800" dirty="0" smtClean="0"/>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87BCC797-4A53-45F3-A45F-317CBF55C4E1}" type="slidenum">
              <a:rPr lang="en-US" altLang="en-US" sz="1400" smtClean="0">
                <a:solidFill>
                  <a:schemeClr val="bg1"/>
                </a:solidFill>
              </a:rPr>
              <a:pPr>
                <a:spcBef>
                  <a:spcPct val="0"/>
                </a:spcBef>
                <a:buFontTx/>
                <a:buNone/>
              </a:pPr>
              <a:t>9</a:t>
            </a:fld>
            <a:endParaRPr lang="en-US" altLang="en-US" sz="1400" smtClean="0">
              <a:solidFill>
                <a:schemeClr val="bg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28332</TotalTime>
  <Words>4168</Words>
  <Application>Microsoft Office PowerPoint</Application>
  <PresentationFormat>On-screen Show (4:3)</PresentationFormat>
  <Paragraphs>473</Paragraphs>
  <Slides>47</Slides>
  <Notes>34</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Blank Presentation</vt:lpstr>
      <vt:lpstr>2_Blank Presentation</vt:lpstr>
      <vt:lpstr>      Screening for Developmental Delay in Early Childhood 2016  Canadian Task Force on Preventive Health Care (CTFPHC)  Dr. Patricia Parkin       </vt:lpstr>
      <vt:lpstr>Use of slide deck</vt:lpstr>
      <vt:lpstr>CTFPHC DD Working Group Members</vt:lpstr>
      <vt:lpstr>CTFPHC DD Working Group Acknowledgements</vt:lpstr>
      <vt:lpstr>Overview of Presentation</vt:lpstr>
      <vt:lpstr>Canadian Task Force on Preventive Health</vt:lpstr>
      <vt:lpstr>BACKGROUND</vt:lpstr>
      <vt:lpstr>Background Developmental Delay Guideline</vt:lpstr>
      <vt:lpstr>Screening, Surveillance and Case Finding</vt:lpstr>
      <vt:lpstr>Developmental Delay 2016 Guideline</vt:lpstr>
      <vt:lpstr>METHODS</vt:lpstr>
      <vt:lpstr>Methods for DD Guideline </vt:lpstr>
      <vt:lpstr>Research Questions </vt:lpstr>
      <vt:lpstr>Evidence Review Analytic Framework</vt:lpstr>
      <vt:lpstr>Stage I: Screening</vt:lpstr>
      <vt:lpstr>Eligible Study Types: Screening KQ1 &amp; KQ2</vt:lpstr>
      <vt:lpstr>Stage II:  Treatment </vt:lpstr>
      <vt:lpstr>Eligible Study Types: Treatment KQ3 &amp; KQ4</vt:lpstr>
      <vt:lpstr>Stage III - Test Properties KQ5</vt:lpstr>
      <vt:lpstr>Eligible Study Types – Test Properties KQ5</vt:lpstr>
      <vt:lpstr>Contextual Questions </vt:lpstr>
      <vt:lpstr> How is Evidence Graded?  </vt:lpstr>
      <vt:lpstr>How is the Strength of Recommendations Determined?</vt:lpstr>
      <vt:lpstr>Interpretation of Recommendations</vt:lpstr>
      <vt:lpstr>KEY FINDINGS &amp; RECOMMENDATIONS </vt:lpstr>
      <vt:lpstr>Evidence: Screening for DD</vt:lpstr>
      <vt:lpstr>Evidence: Screening for DD</vt:lpstr>
      <vt:lpstr>Evidence: Treatment of DD</vt:lpstr>
      <vt:lpstr>Evidence: Treatment of DD</vt:lpstr>
      <vt:lpstr>Evidence: Diagnostic Accuracy of Screening Tests1</vt:lpstr>
      <vt:lpstr>Summary: Harms &amp; Benefits of Screening</vt:lpstr>
      <vt:lpstr>Summary Harms &amp; Benefits of Treatment</vt:lpstr>
      <vt:lpstr>Evidence: Contextual Questions</vt:lpstr>
      <vt:lpstr>Values and Preferences </vt:lpstr>
      <vt:lpstr>CTFPHC Recommendation:</vt:lpstr>
      <vt:lpstr>Basis for the recommendation</vt:lpstr>
      <vt:lpstr>Research Gaps</vt:lpstr>
      <vt:lpstr>Comparison of Other Guidelines</vt:lpstr>
      <vt:lpstr>IMPLEMENTATION OF RECOMMENDATIONS</vt:lpstr>
      <vt:lpstr>Implementation in Practice</vt:lpstr>
      <vt:lpstr>Knowledge Translation Tools</vt:lpstr>
      <vt:lpstr>CONCLUSIONS </vt:lpstr>
      <vt:lpstr>Key Points</vt:lpstr>
      <vt:lpstr>Conclusions</vt:lpstr>
      <vt:lpstr>Update: CTFPHC Mobile App Now Available</vt:lpstr>
      <vt:lpstr>More Information</vt:lpstr>
      <vt:lpstr>Questions &amp; Answers</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dc:creator>
  <cp:lastModifiedBy>Kavitha Thiyagarajah</cp:lastModifiedBy>
  <cp:revision>1666</cp:revision>
  <dcterms:created xsi:type="dcterms:W3CDTF">2013-03-14T16:26:39Z</dcterms:created>
  <dcterms:modified xsi:type="dcterms:W3CDTF">2016-06-16T15:56:42Z</dcterms:modified>
</cp:coreProperties>
</file>