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4">
  <p:sldMasterIdLst>
    <p:sldMasterId id="2147483648" r:id="rId1"/>
  </p:sldMasterIdLst>
  <p:notesMasterIdLst>
    <p:notesMasterId r:id="rId36"/>
  </p:notesMasterIdLst>
  <p:handoutMasterIdLst>
    <p:handoutMasterId r:id="rId37"/>
  </p:handoutMasterIdLst>
  <p:sldIdLst>
    <p:sldId id="256" r:id="rId2"/>
    <p:sldId id="532" r:id="rId3"/>
    <p:sldId id="516" r:id="rId4"/>
    <p:sldId id="531" r:id="rId5"/>
    <p:sldId id="529" r:id="rId6"/>
    <p:sldId id="528" r:id="rId7"/>
    <p:sldId id="533" r:id="rId8"/>
    <p:sldId id="517" r:id="rId9"/>
    <p:sldId id="534" r:id="rId10"/>
    <p:sldId id="518" r:id="rId11"/>
    <p:sldId id="519" r:id="rId12"/>
    <p:sldId id="344" r:id="rId13"/>
    <p:sldId id="537" r:id="rId14"/>
    <p:sldId id="507" r:id="rId15"/>
    <p:sldId id="276" r:id="rId16"/>
    <p:sldId id="506" r:id="rId17"/>
    <p:sldId id="535" r:id="rId18"/>
    <p:sldId id="362" r:id="rId19"/>
    <p:sldId id="536" r:id="rId20"/>
    <p:sldId id="491" r:id="rId21"/>
    <p:sldId id="373" r:id="rId22"/>
    <p:sldId id="490" r:id="rId23"/>
    <p:sldId id="505" r:id="rId24"/>
    <p:sldId id="497" r:id="rId25"/>
    <p:sldId id="521" r:id="rId26"/>
    <p:sldId id="495" r:id="rId27"/>
    <p:sldId id="496" r:id="rId28"/>
    <p:sldId id="444" r:id="rId29"/>
    <p:sldId id="493" r:id="rId30"/>
    <p:sldId id="445" r:id="rId31"/>
    <p:sldId id="522" r:id="rId32"/>
    <p:sldId id="538" r:id="rId33"/>
    <p:sldId id="512" r:id="rId34"/>
    <p:sldId id="513" r:id="rId3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ヒラギノ角ゴ Pro W3" pitchFamily="-84" charset="-128"/>
        <a:cs typeface="+mn-cs"/>
      </a:defRPr>
    </a:lvl1pPr>
    <a:lvl2pPr marL="457200" algn="l" rtl="0" fontAlgn="base">
      <a:spcBef>
        <a:spcPct val="0"/>
      </a:spcBef>
      <a:spcAft>
        <a:spcPct val="0"/>
      </a:spcAft>
      <a:defRPr sz="2400" kern="1200">
        <a:solidFill>
          <a:schemeClr val="tx1"/>
        </a:solidFill>
        <a:latin typeface="Arial" charset="0"/>
        <a:ea typeface="ヒラギノ角ゴ Pro W3" pitchFamily="-84" charset="-128"/>
        <a:cs typeface="+mn-cs"/>
      </a:defRPr>
    </a:lvl2pPr>
    <a:lvl3pPr marL="914400" algn="l" rtl="0" fontAlgn="base">
      <a:spcBef>
        <a:spcPct val="0"/>
      </a:spcBef>
      <a:spcAft>
        <a:spcPct val="0"/>
      </a:spcAft>
      <a:defRPr sz="2400" kern="1200">
        <a:solidFill>
          <a:schemeClr val="tx1"/>
        </a:solidFill>
        <a:latin typeface="Arial" charset="0"/>
        <a:ea typeface="ヒラギノ角ゴ Pro W3" pitchFamily="-84" charset="-128"/>
        <a:cs typeface="+mn-cs"/>
      </a:defRPr>
    </a:lvl3pPr>
    <a:lvl4pPr marL="1371600" algn="l" rtl="0" fontAlgn="base">
      <a:spcBef>
        <a:spcPct val="0"/>
      </a:spcBef>
      <a:spcAft>
        <a:spcPct val="0"/>
      </a:spcAft>
      <a:defRPr sz="2400" kern="1200">
        <a:solidFill>
          <a:schemeClr val="tx1"/>
        </a:solidFill>
        <a:latin typeface="Arial" charset="0"/>
        <a:ea typeface="ヒラギノ角ゴ Pro W3" pitchFamily="-84" charset="-128"/>
        <a:cs typeface="+mn-cs"/>
      </a:defRPr>
    </a:lvl4pPr>
    <a:lvl5pPr marL="1828800" algn="l" rtl="0" fontAlgn="base">
      <a:spcBef>
        <a:spcPct val="0"/>
      </a:spcBef>
      <a:spcAft>
        <a:spcPct val="0"/>
      </a:spcAft>
      <a:defRPr sz="2400" kern="1200">
        <a:solidFill>
          <a:schemeClr val="tx1"/>
        </a:solidFill>
        <a:latin typeface="Arial" charset="0"/>
        <a:ea typeface="ヒラギノ角ゴ Pro W3" pitchFamily="-84" charset="-128"/>
        <a:cs typeface="+mn-cs"/>
      </a:defRPr>
    </a:lvl5pPr>
    <a:lvl6pPr marL="2286000" algn="l" defTabSz="914400" rtl="0" eaLnBrk="1" latinLnBrk="0" hangingPunct="1">
      <a:defRPr sz="2400" kern="1200">
        <a:solidFill>
          <a:schemeClr val="tx1"/>
        </a:solidFill>
        <a:latin typeface="Arial" charset="0"/>
        <a:ea typeface="ヒラギノ角ゴ Pro W3" pitchFamily="-84" charset="-128"/>
        <a:cs typeface="+mn-cs"/>
      </a:defRPr>
    </a:lvl6pPr>
    <a:lvl7pPr marL="2743200" algn="l" defTabSz="914400" rtl="0" eaLnBrk="1" latinLnBrk="0" hangingPunct="1">
      <a:defRPr sz="2400" kern="1200">
        <a:solidFill>
          <a:schemeClr val="tx1"/>
        </a:solidFill>
        <a:latin typeface="Arial" charset="0"/>
        <a:ea typeface="ヒラギノ角ゴ Pro W3" pitchFamily="-84" charset="-128"/>
        <a:cs typeface="+mn-cs"/>
      </a:defRPr>
    </a:lvl7pPr>
    <a:lvl8pPr marL="3200400" algn="l" defTabSz="914400" rtl="0" eaLnBrk="1" latinLnBrk="0" hangingPunct="1">
      <a:defRPr sz="2400" kern="1200">
        <a:solidFill>
          <a:schemeClr val="tx1"/>
        </a:solidFill>
        <a:latin typeface="Arial" charset="0"/>
        <a:ea typeface="ヒラギノ角ゴ Pro W3" pitchFamily="-84" charset="-128"/>
        <a:cs typeface="+mn-cs"/>
      </a:defRPr>
    </a:lvl8pPr>
    <a:lvl9pPr marL="3657600" algn="l" defTabSz="914400" rtl="0" eaLnBrk="1" latinLnBrk="0" hangingPunct="1">
      <a:defRPr sz="2400" kern="1200">
        <a:solidFill>
          <a:schemeClr val="tx1"/>
        </a:solidFill>
        <a:latin typeface="Arial" charset="0"/>
        <a:ea typeface="ヒラギノ角ゴ Pro W3" pitchFamily="-8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cuser" initials="h" lastIdx="9" clrIdx="0"/>
  <p:cmAuthor id="1" name="Alejandra Jaramillo" initials="AJ" lastIdx="3" clrIdx="1"/>
  <p:cmAuthor id="2" name="KAREN GRIMSRUD" initials="KG" lastIdx="9" clrIdx="2"/>
  <p:cmAuthor id="3" name="Michel Joffres" initials="" lastIdx="2" clrIdx="3"/>
  <p:cmAuthor id="4" name="Alex Hanin" initials="AH" lastIdx="2" clrIdx="4">
    <p:extLst>
      <p:ext uri="{19B8F6BF-5375-455C-9EA6-DF929625EA0E}">
        <p15:presenceInfo xmlns:p15="http://schemas.microsoft.com/office/powerpoint/2012/main" userId="98b40379500b9f2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9C4"/>
    <a:srgbClr val="90214A"/>
    <a:srgbClr val="E8E8EF"/>
    <a:srgbClr val="FFFFCC"/>
    <a:srgbClr val="CDCDDE"/>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00" autoAdjust="0"/>
    <p:restoredTop sz="75542" autoAdjust="0"/>
  </p:normalViewPr>
  <p:slideViewPr>
    <p:cSldViewPr>
      <p:cViewPr varScale="1">
        <p:scale>
          <a:sx n="65" d="100"/>
          <a:sy n="65" d="100"/>
        </p:scale>
        <p:origin x="998"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1" d="100"/>
        <a:sy n="171" d="100"/>
      </p:scale>
      <p:origin x="0" y="628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4" dt="2016-08-09T15:45:25.621" idx="1">
    <p:pos x="4815" y="1248"/>
    <p:text>The word 'screening' is missing in the source text</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atin typeface="Arial" charset="0"/>
                <a:ea typeface="ヒラギノ角ゴ Pro W3" pitchFamily="1" charset="-128"/>
                <a:cs typeface="+mn-cs"/>
              </a:defRPr>
            </a:lvl1pPr>
          </a:lstStyle>
          <a:p>
            <a:pPr>
              <a:defRPr/>
            </a:pPr>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84A980AB-C3ED-484D-B70A-31E96233451C}" type="datetime1">
              <a:rPr lang="en-CA"/>
              <a:pPr>
                <a:defRPr/>
              </a:pPr>
              <a:t>26/08/2016</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0" hangingPunct="0">
              <a:defRPr sz="1200">
                <a:latin typeface="Arial" charset="0"/>
                <a:ea typeface="ヒラギノ角ゴ Pro W3" pitchFamily="1" charset="-128"/>
                <a:cs typeface="+mn-cs"/>
              </a:defRPr>
            </a:lvl1pPr>
          </a:lstStyle>
          <a:p>
            <a:pPr>
              <a:defRPr/>
            </a:pPr>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D1C39367-581C-4010-9991-4A9489DEA98B}" type="slidenum">
              <a:rPr lang="en-CA"/>
              <a:pPr>
                <a:defRPr/>
              </a:pPr>
              <a:t>‹#›</a:t>
            </a:fld>
            <a:endParaRPr lang="en-CA"/>
          </a:p>
        </p:txBody>
      </p:sp>
    </p:spTree>
    <p:extLst>
      <p:ext uri="{BB962C8B-B14F-4D97-AF65-F5344CB8AC3E}">
        <p14:creationId xmlns:p14="http://schemas.microsoft.com/office/powerpoint/2010/main" val="239599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atin typeface="Arial" charset="0"/>
                <a:ea typeface="ヒラギノ角ゴ Pro W3" pitchFamily="1" charset="-128"/>
                <a:cs typeface="+mn-cs"/>
              </a:defRPr>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CEFEAE63-3ADD-4954-B93B-FE1839718735}" type="datetime1">
              <a:rPr lang="en-CA"/>
              <a:pPr>
                <a:defRPr/>
              </a:pPr>
              <a:t>26/08/2016</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latin typeface="Arial" charset="0"/>
                <a:ea typeface="ヒラギノ角ゴ Pro W3" pitchFamily="1" charset="-128"/>
                <a:cs typeface="+mn-cs"/>
              </a:defRPr>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81AD1317-4783-461E-AF84-900747DF5B71}" type="slidenum">
              <a:rPr lang="en-CA"/>
              <a:pPr>
                <a:defRPr/>
              </a:pPr>
              <a:t>‹#›</a:t>
            </a:fld>
            <a:endParaRPr lang="en-CA"/>
          </a:p>
        </p:txBody>
      </p:sp>
    </p:spTree>
    <p:extLst>
      <p:ext uri="{BB962C8B-B14F-4D97-AF65-F5344CB8AC3E}">
        <p14:creationId xmlns:p14="http://schemas.microsoft.com/office/powerpoint/2010/main" val="6940165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ヒラギノ角ゴ Pro W3" pitchFamily="-84" charset="-128"/>
                <a:cs typeface="+mn-cs"/>
              </a:rPr>
              <a:t>In May 2013 the Canadian Task Force on Preventive Health Care (CTFPHC) updated their guidelines on screening for depression in adults. This presentation will provide</a:t>
            </a:r>
            <a:r>
              <a:rPr lang="en-US" sz="1200" kern="1200" baseline="0" dirty="0" smtClean="0">
                <a:solidFill>
                  <a:schemeClr val="tx1"/>
                </a:solidFill>
                <a:effectLst/>
                <a:latin typeface="+mn-lt"/>
                <a:ea typeface="ヒラギノ角ゴ Pro W3" pitchFamily="-84" charset="-128"/>
                <a:cs typeface="+mn-cs"/>
              </a:rPr>
              <a:t> a</a:t>
            </a:r>
            <a:r>
              <a:rPr lang="en-US" sz="1200" kern="1200" dirty="0" smtClean="0">
                <a:solidFill>
                  <a:schemeClr val="tx1"/>
                </a:solidFill>
                <a:effectLst/>
                <a:latin typeface="+mn-lt"/>
                <a:ea typeface="ヒラギノ角ゴ Pro W3" pitchFamily="-84" charset="-128"/>
                <a:cs typeface="+mn-cs"/>
              </a:rPr>
              <a:t> review the guidelines and the scientific methods used to develop the guidelines.</a:t>
            </a:r>
          </a:p>
          <a:p>
            <a:endParaRPr lang="en-CA" dirty="0" smtClean="0">
              <a:solidFill>
                <a:srgbClr val="FF0000"/>
              </a:solidFill>
            </a:endParaRPr>
          </a:p>
          <a:p>
            <a:endParaRPr lang="fr-FR" dirty="0"/>
          </a:p>
        </p:txBody>
      </p:sp>
      <p:sp>
        <p:nvSpPr>
          <p:cNvPr id="23556" name="Slide Number Placeholder 3"/>
          <p:cNvSpPr>
            <a:spLocks noGrp="1"/>
          </p:cNvSpPr>
          <p:nvPr>
            <p:ph type="sldNum" sz="quarter" idx="5"/>
          </p:nvPr>
        </p:nvSpPr>
        <p:spPr bwMode="auto">
          <a:noFill/>
          <a:ln>
            <a:miter lim="800000"/>
            <a:headEnd/>
            <a:tailEnd/>
          </a:ln>
        </p:spPr>
        <p:txBody>
          <a:bodyPr/>
          <a:lstStyle/>
          <a:p>
            <a:pPr algn="l" rtl="0"/>
            <a:fld id="{D17D40B7-C83D-4E78-B61F-047D1E62FB3C}" type="slidenum">
              <a:rPr>
                <a:latin typeface="Arial" charset="0"/>
              </a:rPr>
              <a:pPr/>
              <a:t>1</a:t>
            </a:fld>
            <a:endParaRPr lang="fr-FR" smtClean="0">
              <a:latin typeface="Arial" charset="0"/>
            </a:endParaRPr>
          </a:p>
        </p:txBody>
      </p:sp>
    </p:spTree>
    <p:extLst>
      <p:ext uri="{BB962C8B-B14F-4D97-AF65-F5344CB8AC3E}">
        <p14:creationId xmlns:p14="http://schemas.microsoft.com/office/powerpoint/2010/main" val="3467628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p>
            <a:pPr eaLnBrk="1" hangingPunct="1">
              <a:lnSpc>
                <a:spcPct val="90000"/>
              </a:lnSpc>
              <a:spcBef>
                <a:spcPct val="0"/>
              </a:spcBef>
            </a:pPr>
            <a:r>
              <a:rPr lang="en-US" b="1" dirty="0" smtClean="0">
                <a:latin typeface="Calibri" charset="0"/>
                <a:ea typeface="ＭＳ Ｐゴシック" charset="0"/>
                <a:cs typeface="ＭＳ Ｐゴシック" charset="0"/>
              </a:rPr>
              <a:t>GRADE: HOW IS EVIDENCE GRADED?</a:t>
            </a:r>
          </a:p>
          <a:p>
            <a:pPr eaLnBrk="1" hangingPunct="1">
              <a:lnSpc>
                <a:spcPct val="90000"/>
              </a:lnSpc>
              <a:spcBef>
                <a:spcPct val="0"/>
              </a:spcBef>
            </a:pPr>
            <a:endParaRPr lang="en-US" dirty="0" smtClean="0">
              <a:latin typeface="Calibri" charset="0"/>
              <a:ea typeface="ＭＳ Ｐゴシック" charset="0"/>
              <a:cs typeface="ＭＳ Ｐゴシック" charset="0"/>
            </a:endParaRPr>
          </a:p>
          <a:p>
            <a:pPr eaLnBrk="1" hangingPunct="1">
              <a:lnSpc>
                <a:spcPct val="90000"/>
              </a:lnSpc>
              <a:spcBef>
                <a:spcPct val="0"/>
              </a:spcBef>
            </a:pPr>
            <a:r>
              <a:rPr lang="en-US" b="1" dirty="0" smtClean="0">
                <a:latin typeface="Calibri" charset="0"/>
                <a:ea typeface="ＭＳ Ｐゴシック" charset="0"/>
                <a:cs typeface="ＭＳ Ｐゴシック" charset="0"/>
              </a:rPr>
              <a:t>Using GRADE (Grading of Recommendations Assessment, Development and Evaluation), evidence was deemed to be of either High, Moderate or Low quality.</a:t>
            </a:r>
          </a:p>
          <a:p>
            <a:pPr eaLnBrk="1" hangingPunct="1">
              <a:lnSpc>
                <a:spcPct val="90000"/>
              </a:lnSpc>
              <a:spcBef>
                <a:spcPct val="0"/>
              </a:spcBef>
            </a:pPr>
            <a:endParaRPr lang="en-US" dirty="0" smtClean="0">
              <a:latin typeface="Calibri" charset="0"/>
              <a:ea typeface="ＭＳ Ｐゴシック" charset="0"/>
              <a:cs typeface="ＭＳ Ｐゴシック" charset="0"/>
            </a:endParaRPr>
          </a:p>
          <a:p>
            <a:pPr eaLnBrk="1" hangingPunct="1">
              <a:lnSpc>
                <a:spcPct val="90000"/>
              </a:lnSpc>
              <a:spcBef>
                <a:spcPct val="0"/>
              </a:spcBef>
            </a:pPr>
            <a:r>
              <a:rPr lang="en-US" u="sng" dirty="0" smtClean="0">
                <a:latin typeface="Calibri" charset="0"/>
                <a:ea typeface="ＭＳ Ｐゴシック" charset="0"/>
                <a:cs typeface="ＭＳ Ｐゴシック" charset="0"/>
              </a:rPr>
              <a:t>Evidence was judged as </a:t>
            </a:r>
            <a:r>
              <a:rPr lang="en-US" b="1" u="sng" dirty="0" smtClean="0">
                <a:latin typeface="Calibri" charset="0"/>
                <a:ea typeface="ＭＳ Ｐゴシック" charset="0"/>
                <a:cs typeface="ＭＳ Ｐゴシック" charset="0"/>
              </a:rPr>
              <a:t>high quality</a:t>
            </a:r>
            <a:r>
              <a:rPr lang="en-US" u="sng" dirty="0" smtClean="0">
                <a:latin typeface="Calibri" charset="0"/>
                <a:ea typeface="ＭＳ Ｐゴシック" charset="0"/>
                <a:cs typeface="ＭＳ Ｐゴシック" charset="0"/>
              </a:rPr>
              <a:t> </a:t>
            </a:r>
            <a:r>
              <a:rPr lang="en-US" dirty="0" smtClean="0">
                <a:latin typeface="Calibri" charset="0"/>
                <a:ea typeface="ＭＳ Ｐゴシック" charset="0"/>
                <a:cs typeface="ＭＳ Ｐゴシック" charset="0"/>
              </a:rPr>
              <a:t>when there was high confidence that the true effect lies close to that of the estimate of the effect.</a:t>
            </a:r>
          </a:p>
          <a:p>
            <a:pPr eaLnBrk="1" hangingPunct="1">
              <a:lnSpc>
                <a:spcPct val="90000"/>
              </a:lnSpc>
              <a:spcBef>
                <a:spcPct val="0"/>
              </a:spcBef>
            </a:pPr>
            <a:endParaRPr lang="en-US" dirty="0" smtClean="0">
              <a:latin typeface="Calibri" charset="0"/>
              <a:ea typeface="ＭＳ Ｐゴシック" charset="0"/>
              <a:cs typeface="ＭＳ Ｐゴシック" charset="0"/>
            </a:endParaRPr>
          </a:p>
          <a:p>
            <a:pPr eaLnBrk="1" hangingPunct="1">
              <a:lnSpc>
                <a:spcPct val="90000"/>
              </a:lnSpc>
              <a:spcBef>
                <a:spcPct val="0"/>
              </a:spcBef>
            </a:pPr>
            <a:r>
              <a:rPr lang="en-US" dirty="0" smtClean="0">
                <a:latin typeface="Calibri" charset="0"/>
                <a:ea typeface="ＭＳ Ｐゴシック" charset="0"/>
                <a:cs typeface="ＭＳ Ｐゴシック" charset="0"/>
              </a:rPr>
              <a:t>For example, evidence is judged as high quality if all of the following apply: </a:t>
            </a:r>
          </a:p>
          <a:p>
            <a:pPr eaLnBrk="1" hangingPunct="1">
              <a:lnSpc>
                <a:spcPct val="90000"/>
              </a:lnSpc>
              <a:spcBef>
                <a:spcPct val="0"/>
              </a:spcBef>
              <a:buFontTx/>
              <a:buChar char="•"/>
            </a:pPr>
            <a:r>
              <a:rPr lang="en-US" dirty="0" smtClean="0">
                <a:latin typeface="Calibri" charset="0"/>
                <a:ea typeface="ＭＳ Ｐゴシック" charset="0"/>
                <a:cs typeface="ＭＳ Ｐゴシック" charset="0"/>
              </a:rPr>
              <a:t>  there is a wide range of studies included in the analyses with no major limitations.</a:t>
            </a:r>
          </a:p>
          <a:p>
            <a:pPr eaLnBrk="1" hangingPunct="1">
              <a:lnSpc>
                <a:spcPct val="90000"/>
              </a:lnSpc>
              <a:spcBef>
                <a:spcPct val="0"/>
              </a:spcBef>
              <a:buFontTx/>
              <a:buChar char="•"/>
            </a:pPr>
            <a:r>
              <a:rPr lang="en-US" dirty="0" smtClean="0">
                <a:latin typeface="Calibri" charset="0"/>
                <a:ea typeface="ＭＳ Ｐゴシック" charset="0"/>
                <a:cs typeface="ＭＳ Ｐゴシック" charset="0"/>
              </a:rPr>
              <a:t>  there is little variation between studies, and the summary estimate has a narrow confidence interval.</a:t>
            </a:r>
          </a:p>
          <a:p>
            <a:pPr eaLnBrk="1" hangingPunct="1">
              <a:lnSpc>
                <a:spcPct val="90000"/>
              </a:lnSpc>
              <a:spcBef>
                <a:spcPct val="0"/>
              </a:spcBef>
            </a:pPr>
            <a:endParaRPr lang="en-US" dirty="0" smtClean="0">
              <a:latin typeface="Calibri" charset="0"/>
              <a:ea typeface="ＭＳ Ｐゴシック" charset="0"/>
              <a:cs typeface="ＭＳ Ｐゴシック" charset="0"/>
            </a:endParaRPr>
          </a:p>
          <a:p>
            <a:pPr eaLnBrk="1" hangingPunct="1">
              <a:lnSpc>
                <a:spcPct val="90000"/>
              </a:lnSpc>
              <a:spcBef>
                <a:spcPct val="0"/>
              </a:spcBef>
            </a:pPr>
            <a:endParaRPr lang="en-US" dirty="0" smtClean="0">
              <a:latin typeface="Calibri" charset="0"/>
              <a:ea typeface="ＭＳ Ｐゴシック" charset="0"/>
              <a:cs typeface="ＭＳ Ｐゴシック" charset="0"/>
            </a:endParaRPr>
          </a:p>
          <a:p>
            <a:pPr eaLnBrk="1" hangingPunct="1">
              <a:lnSpc>
                <a:spcPct val="90000"/>
              </a:lnSpc>
              <a:spcBef>
                <a:spcPct val="0"/>
              </a:spcBef>
            </a:pPr>
            <a:r>
              <a:rPr lang="en-US" u="sng" dirty="0" smtClean="0">
                <a:latin typeface="Calibri" charset="0"/>
                <a:ea typeface="ＭＳ Ｐゴシック" charset="0"/>
                <a:cs typeface="ＭＳ Ｐゴシック" charset="0"/>
              </a:rPr>
              <a:t>Evidence was judged as </a:t>
            </a:r>
            <a:r>
              <a:rPr lang="en-US" b="1" u="sng" dirty="0" smtClean="0">
                <a:latin typeface="Calibri" charset="0"/>
                <a:ea typeface="ＭＳ Ｐゴシック" charset="0"/>
                <a:cs typeface="ＭＳ Ｐゴシック" charset="0"/>
              </a:rPr>
              <a:t>moderate quality</a:t>
            </a:r>
            <a:r>
              <a:rPr lang="en-US" dirty="0" smtClean="0">
                <a:latin typeface="Calibri" charset="0"/>
                <a:ea typeface="ＭＳ Ｐゴシック" charset="0"/>
                <a:cs typeface="ＭＳ Ｐゴシック" charset="0"/>
              </a:rPr>
              <a:t> when it was considered that the true effect was likely to be close to the estimate of the effect, but there is a possibility that it is substantially different. </a:t>
            </a:r>
          </a:p>
          <a:p>
            <a:pPr eaLnBrk="1" hangingPunct="1">
              <a:lnSpc>
                <a:spcPct val="90000"/>
              </a:lnSpc>
              <a:spcBef>
                <a:spcPct val="0"/>
              </a:spcBef>
            </a:pPr>
            <a:endParaRPr lang="en-US" dirty="0" smtClean="0">
              <a:latin typeface="Calibri" charset="0"/>
              <a:ea typeface="ＭＳ Ｐゴシック" charset="0"/>
              <a:cs typeface="ＭＳ Ｐゴシック" charset="0"/>
            </a:endParaRPr>
          </a:p>
          <a:p>
            <a:pPr eaLnBrk="1" hangingPunct="1">
              <a:lnSpc>
                <a:spcPct val="90000"/>
              </a:lnSpc>
              <a:spcBef>
                <a:spcPct val="0"/>
              </a:spcBef>
            </a:pPr>
            <a:r>
              <a:rPr lang="en-US" dirty="0" smtClean="0">
                <a:latin typeface="Calibri" charset="0"/>
                <a:ea typeface="ＭＳ Ｐゴシック" charset="0"/>
                <a:cs typeface="ＭＳ Ｐゴシック" charset="0"/>
              </a:rPr>
              <a:t>For example, evidence might be judged as moderate quality if any of the following applies: </a:t>
            </a:r>
          </a:p>
          <a:p>
            <a:pPr eaLnBrk="1" hangingPunct="1">
              <a:lnSpc>
                <a:spcPct val="90000"/>
              </a:lnSpc>
              <a:spcBef>
                <a:spcPct val="0"/>
              </a:spcBef>
              <a:buFontTx/>
              <a:buChar char="•"/>
            </a:pPr>
            <a:r>
              <a:rPr lang="en-US" dirty="0" smtClean="0">
                <a:latin typeface="Calibri" charset="0"/>
                <a:ea typeface="ＭＳ Ｐゴシック" charset="0"/>
                <a:cs typeface="ＭＳ Ｐゴシック" charset="0"/>
              </a:rPr>
              <a:t>  there are only a few studies and some have limitations but not major flaws</a:t>
            </a:r>
          </a:p>
          <a:p>
            <a:pPr eaLnBrk="1" hangingPunct="1">
              <a:lnSpc>
                <a:spcPct val="90000"/>
              </a:lnSpc>
              <a:spcBef>
                <a:spcPct val="0"/>
              </a:spcBef>
              <a:buFontTx/>
              <a:buChar char="•"/>
            </a:pPr>
            <a:r>
              <a:rPr lang="en-US" dirty="0" smtClean="0">
                <a:latin typeface="Calibri" charset="0"/>
                <a:ea typeface="ＭＳ Ｐゴシック" charset="0"/>
                <a:cs typeface="ＭＳ Ｐゴシック" charset="0"/>
              </a:rPr>
              <a:t>  there is some variation between studies</a:t>
            </a:r>
          </a:p>
          <a:p>
            <a:pPr eaLnBrk="1" hangingPunct="1">
              <a:lnSpc>
                <a:spcPct val="90000"/>
              </a:lnSpc>
              <a:spcBef>
                <a:spcPct val="0"/>
              </a:spcBef>
              <a:buFontTx/>
              <a:buChar char="•"/>
            </a:pPr>
            <a:r>
              <a:rPr lang="en-US" dirty="0" smtClean="0">
                <a:latin typeface="Calibri" charset="0"/>
                <a:ea typeface="ＭＳ Ｐゴシック" charset="0"/>
                <a:cs typeface="ＭＳ Ｐゴシック" charset="0"/>
              </a:rPr>
              <a:t>  the confidence interval of the summary estimate is wide.</a:t>
            </a:r>
          </a:p>
          <a:p>
            <a:pPr eaLnBrk="1" hangingPunct="1">
              <a:lnSpc>
                <a:spcPct val="90000"/>
              </a:lnSpc>
              <a:spcBef>
                <a:spcPct val="0"/>
              </a:spcBef>
            </a:pPr>
            <a:endParaRPr lang="en-US" dirty="0" smtClean="0">
              <a:latin typeface="Calibri" charset="0"/>
              <a:ea typeface="ＭＳ Ｐゴシック" charset="0"/>
              <a:cs typeface="ＭＳ Ｐゴシック" charset="0"/>
            </a:endParaRPr>
          </a:p>
          <a:p>
            <a:pPr eaLnBrk="1" hangingPunct="1">
              <a:lnSpc>
                <a:spcPct val="90000"/>
              </a:lnSpc>
              <a:spcBef>
                <a:spcPct val="0"/>
              </a:spcBef>
            </a:pPr>
            <a:endParaRPr lang="en-US" dirty="0" smtClean="0">
              <a:latin typeface="Calibri" charset="0"/>
              <a:ea typeface="ＭＳ Ｐゴシック" charset="0"/>
              <a:cs typeface="ＭＳ Ｐゴシック" charset="0"/>
            </a:endParaRPr>
          </a:p>
          <a:p>
            <a:pPr eaLnBrk="1" hangingPunct="1">
              <a:lnSpc>
                <a:spcPct val="90000"/>
              </a:lnSpc>
              <a:spcBef>
                <a:spcPct val="0"/>
              </a:spcBef>
            </a:pPr>
            <a:r>
              <a:rPr lang="en-US" u="sng" dirty="0" smtClean="0">
                <a:latin typeface="Calibri" charset="0"/>
                <a:ea typeface="ＭＳ Ｐゴシック" charset="0"/>
                <a:cs typeface="ＭＳ Ｐゴシック" charset="0"/>
              </a:rPr>
              <a:t>Evidence was judged to be </a:t>
            </a:r>
            <a:r>
              <a:rPr lang="en-US" b="1" u="sng" dirty="0" smtClean="0">
                <a:latin typeface="Calibri" charset="0"/>
                <a:ea typeface="ＭＳ Ｐゴシック" charset="0"/>
                <a:cs typeface="ＭＳ Ｐゴシック" charset="0"/>
              </a:rPr>
              <a:t>low quality</a:t>
            </a:r>
            <a:r>
              <a:rPr lang="en-US" u="sng" dirty="0" smtClean="0">
                <a:latin typeface="Calibri" charset="0"/>
                <a:ea typeface="ＭＳ Ｐゴシック" charset="0"/>
                <a:cs typeface="ＭＳ Ｐゴシック" charset="0"/>
              </a:rPr>
              <a:t> </a:t>
            </a:r>
            <a:r>
              <a:rPr lang="en-US" dirty="0" smtClean="0">
                <a:latin typeface="Calibri" charset="0"/>
                <a:ea typeface="ＭＳ Ｐゴシック" charset="0"/>
                <a:cs typeface="ＭＳ Ｐゴシック" charset="0"/>
              </a:rPr>
              <a:t>when it was deemed that the true effect may have been substantially different from the estimate of the effect. </a:t>
            </a:r>
          </a:p>
          <a:p>
            <a:pPr eaLnBrk="1" hangingPunct="1">
              <a:lnSpc>
                <a:spcPct val="90000"/>
              </a:lnSpc>
              <a:spcBef>
                <a:spcPct val="0"/>
              </a:spcBef>
            </a:pPr>
            <a:endParaRPr lang="en-US" dirty="0" smtClean="0">
              <a:latin typeface="Calibri" charset="0"/>
              <a:ea typeface="ＭＳ Ｐゴシック" charset="0"/>
              <a:cs typeface="ＭＳ Ｐゴシック" charset="0"/>
            </a:endParaRPr>
          </a:p>
          <a:p>
            <a:pPr eaLnBrk="1" hangingPunct="1">
              <a:lnSpc>
                <a:spcPct val="90000"/>
              </a:lnSpc>
              <a:spcBef>
                <a:spcPct val="0"/>
              </a:spcBef>
            </a:pPr>
            <a:r>
              <a:rPr lang="en-US" dirty="0" smtClean="0">
                <a:latin typeface="Calibri" charset="0"/>
                <a:ea typeface="ＭＳ Ｐゴシック" charset="0"/>
                <a:cs typeface="ＭＳ Ｐゴシック" charset="0"/>
              </a:rPr>
              <a:t>For example, evidence might be judged as low quality if any of the following applies: </a:t>
            </a:r>
          </a:p>
          <a:p>
            <a:pPr eaLnBrk="1" hangingPunct="1">
              <a:lnSpc>
                <a:spcPct val="90000"/>
              </a:lnSpc>
              <a:spcBef>
                <a:spcPct val="0"/>
              </a:spcBef>
              <a:buFontTx/>
              <a:buChar char="•"/>
            </a:pPr>
            <a:r>
              <a:rPr lang="en-US" dirty="0" smtClean="0">
                <a:latin typeface="Calibri" charset="0"/>
                <a:ea typeface="ＭＳ Ｐゴシック" charset="0"/>
                <a:cs typeface="ＭＳ Ｐゴシック" charset="0"/>
              </a:rPr>
              <a:t>  the studies have major flaws</a:t>
            </a:r>
          </a:p>
          <a:p>
            <a:pPr eaLnBrk="1" hangingPunct="1">
              <a:lnSpc>
                <a:spcPct val="90000"/>
              </a:lnSpc>
              <a:spcBef>
                <a:spcPct val="0"/>
              </a:spcBef>
              <a:buFontTx/>
              <a:buChar char="•"/>
            </a:pPr>
            <a:r>
              <a:rPr lang="en-US" dirty="0" smtClean="0">
                <a:latin typeface="Calibri" charset="0"/>
                <a:ea typeface="ＭＳ Ｐゴシック" charset="0"/>
                <a:cs typeface="ＭＳ Ｐゴシック" charset="0"/>
              </a:rPr>
              <a:t>  there is important variation between studies</a:t>
            </a:r>
          </a:p>
          <a:p>
            <a:pPr eaLnBrk="1" hangingPunct="1">
              <a:lnSpc>
                <a:spcPct val="90000"/>
              </a:lnSpc>
              <a:spcBef>
                <a:spcPct val="0"/>
              </a:spcBef>
              <a:buFontTx/>
              <a:buChar char="•"/>
            </a:pPr>
            <a:r>
              <a:rPr lang="en-US" dirty="0" smtClean="0">
                <a:latin typeface="Calibri" charset="0"/>
                <a:ea typeface="ＭＳ Ｐゴシック" charset="0"/>
                <a:cs typeface="ＭＳ Ｐゴシック" charset="0"/>
              </a:rPr>
              <a:t>  the confidence interval of the summary estimate is very wide.</a:t>
            </a:r>
          </a:p>
          <a:p>
            <a:pPr eaLnBrk="1" hangingPunct="1">
              <a:lnSpc>
                <a:spcPct val="90000"/>
              </a:lnSpc>
              <a:spcBef>
                <a:spcPct val="0"/>
              </a:spcBef>
            </a:pPr>
            <a:endParaRPr lang="en-US" dirty="0" smtClean="0">
              <a:latin typeface="Calibri" charset="0"/>
              <a:ea typeface="ＭＳ Ｐゴシック" charset="0"/>
              <a:cs typeface="ＭＳ Ｐゴシック" charset="0"/>
            </a:endParaRPr>
          </a:p>
          <a:p>
            <a:pPr eaLnBrk="1" hangingPunct="1">
              <a:lnSpc>
                <a:spcPct val="90000"/>
              </a:lnSpc>
              <a:spcBef>
                <a:spcPct val="0"/>
              </a:spcBef>
            </a:pPr>
            <a:endParaRPr lang="en-US" dirty="0" smtClean="0">
              <a:latin typeface="Calibri" charset="0"/>
              <a:ea typeface="ＭＳ Ｐゴシック" charset="0"/>
              <a:cs typeface="ＭＳ Ｐゴシック" charset="0"/>
            </a:endParaRPr>
          </a:p>
          <a:p>
            <a:pPr eaLnBrk="1" hangingPunct="1">
              <a:lnSpc>
                <a:spcPct val="90000"/>
              </a:lnSpc>
              <a:spcBef>
                <a:spcPct val="0"/>
              </a:spcBef>
            </a:pPr>
            <a:r>
              <a:rPr lang="en-US" u="sng" dirty="0" smtClean="0">
                <a:latin typeface="Calibri" charset="0"/>
                <a:ea typeface="ＭＳ Ｐゴシック" charset="0"/>
                <a:cs typeface="ＭＳ Ｐゴシック" charset="0"/>
              </a:rPr>
              <a:t>Evidence was judged to be </a:t>
            </a:r>
            <a:r>
              <a:rPr lang="en-US" b="1" u="sng" dirty="0" smtClean="0">
                <a:latin typeface="Calibri" charset="0"/>
                <a:ea typeface="ＭＳ Ｐゴシック" charset="0"/>
                <a:cs typeface="ＭＳ Ｐゴシック" charset="0"/>
              </a:rPr>
              <a:t>very low quality</a:t>
            </a:r>
            <a:r>
              <a:rPr lang="en-US" dirty="0" smtClean="0">
                <a:latin typeface="Calibri" charset="0"/>
                <a:ea typeface="ＭＳ Ｐゴシック" charset="0"/>
                <a:cs typeface="ＭＳ Ｐゴシック" charset="0"/>
              </a:rPr>
              <a:t> when it was deemed that any estimate of effect is very uncertain.</a:t>
            </a:r>
          </a:p>
          <a:p>
            <a:pPr eaLnBrk="1" hangingPunct="1">
              <a:lnSpc>
                <a:spcPct val="90000"/>
              </a:lnSpc>
              <a:spcBef>
                <a:spcPct val="0"/>
              </a:spcBef>
            </a:pPr>
            <a:endParaRPr lang="en-US" dirty="0" smtClean="0">
              <a:latin typeface="Calibri" charset="0"/>
              <a:ea typeface="ＭＳ Ｐゴシック" charset="0"/>
              <a:cs typeface="ＭＳ Ｐゴシック" charset="0"/>
            </a:endParaRPr>
          </a:p>
          <a:p>
            <a:pPr algn="l" rtl="0" eaLnBrk="1" hangingPunct="1">
              <a:lnSpc>
                <a:spcPct val="90000"/>
              </a:lnSpc>
              <a:spcBef>
                <a:spcPct val="0"/>
              </a:spcBef>
            </a:pPr>
            <a:endParaRPr lang="fr-FR" dirty="0"/>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30171" indent="-280835" eaLnBrk="0" hangingPunct="0">
              <a:defRPr sz="2400">
                <a:solidFill>
                  <a:schemeClr val="tx1"/>
                </a:solidFill>
                <a:latin typeface="Arial" charset="0"/>
                <a:ea typeface="ＭＳ Ｐゴシック" charset="0"/>
              </a:defRPr>
            </a:lvl2pPr>
            <a:lvl3pPr marL="1123340" indent="-224668" eaLnBrk="0" hangingPunct="0">
              <a:defRPr sz="2400">
                <a:solidFill>
                  <a:schemeClr val="tx1"/>
                </a:solidFill>
                <a:latin typeface="Arial" charset="0"/>
                <a:ea typeface="ＭＳ Ｐゴシック" charset="0"/>
              </a:defRPr>
            </a:lvl3pPr>
            <a:lvl4pPr marL="1572677" indent="-224668" eaLnBrk="0" hangingPunct="0">
              <a:defRPr sz="2400">
                <a:solidFill>
                  <a:schemeClr val="tx1"/>
                </a:solidFill>
                <a:latin typeface="Arial" charset="0"/>
                <a:ea typeface="ＭＳ Ｐゴシック" charset="0"/>
              </a:defRPr>
            </a:lvl4pPr>
            <a:lvl5pPr marL="2022013" indent="-224668" eaLnBrk="0" hangingPunct="0">
              <a:defRPr sz="2400">
                <a:solidFill>
                  <a:schemeClr val="tx1"/>
                </a:solidFill>
                <a:latin typeface="Arial" charset="0"/>
                <a:ea typeface="ＭＳ Ｐゴシック" charset="0"/>
              </a:defRPr>
            </a:lvl5pPr>
            <a:lvl6pPr marL="2471349" indent="-224668" eaLnBrk="0" fontAlgn="base" hangingPunct="0">
              <a:spcBef>
                <a:spcPct val="0"/>
              </a:spcBef>
              <a:spcAft>
                <a:spcPct val="0"/>
              </a:spcAft>
              <a:defRPr sz="2400">
                <a:solidFill>
                  <a:schemeClr val="tx1"/>
                </a:solidFill>
                <a:latin typeface="Arial" charset="0"/>
                <a:ea typeface="ＭＳ Ｐゴシック" charset="0"/>
              </a:defRPr>
            </a:lvl6pPr>
            <a:lvl7pPr marL="2920685" indent="-224668" eaLnBrk="0" fontAlgn="base" hangingPunct="0">
              <a:spcBef>
                <a:spcPct val="0"/>
              </a:spcBef>
              <a:spcAft>
                <a:spcPct val="0"/>
              </a:spcAft>
              <a:defRPr sz="2400">
                <a:solidFill>
                  <a:schemeClr val="tx1"/>
                </a:solidFill>
                <a:latin typeface="Arial" charset="0"/>
                <a:ea typeface="ＭＳ Ｐゴシック" charset="0"/>
              </a:defRPr>
            </a:lvl7pPr>
            <a:lvl8pPr marL="3370021" indent="-224668" eaLnBrk="0" fontAlgn="base" hangingPunct="0">
              <a:spcBef>
                <a:spcPct val="0"/>
              </a:spcBef>
              <a:spcAft>
                <a:spcPct val="0"/>
              </a:spcAft>
              <a:defRPr sz="2400">
                <a:solidFill>
                  <a:schemeClr val="tx1"/>
                </a:solidFill>
                <a:latin typeface="Arial" charset="0"/>
                <a:ea typeface="ＭＳ Ｐゴシック" charset="0"/>
              </a:defRPr>
            </a:lvl8pPr>
            <a:lvl9pPr marL="3819357" indent="-224668" eaLnBrk="0" fontAlgn="base" hangingPunct="0">
              <a:spcBef>
                <a:spcPct val="0"/>
              </a:spcBef>
              <a:spcAft>
                <a:spcPct val="0"/>
              </a:spcAft>
              <a:defRPr sz="2400">
                <a:solidFill>
                  <a:schemeClr val="tx1"/>
                </a:solidFill>
                <a:latin typeface="Arial" charset="0"/>
                <a:ea typeface="ＭＳ Ｐゴシック" charset="0"/>
              </a:defRPr>
            </a:lvl9pPr>
          </a:lstStyle>
          <a:p>
            <a:pPr algn="l" rtl="0" eaLnBrk="1" hangingPunct="1"/>
            <a:fld id="{23237606-09CF-5B4F-9F79-8DAFA9C063E0}" type="slidenum">
              <a:rPr sz="1200"/>
              <a:pPr eaLnBrk="1" hangingPunct="1"/>
              <a:t>10</a:t>
            </a:fld>
            <a:endParaRPr lang="fr-FR" sz="1200"/>
          </a:p>
        </p:txBody>
      </p:sp>
    </p:spTree>
    <p:extLst>
      <p:ext uri="{BB962C8B-B14F-4D97-AF65-F5344CB8AC3E}">
        <p14:creationId xmlns:p14="http://schemas.microsoft.com/office/powerpoint/2010/main" val="1147116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 name="Notes Placeholder 2"/>
          <p:cNvSpPr>
            <a:spLocks noGrp="1"/>
          </p:cNvSpPr>
          <p:nvPr>
            <p:ph type="body" idx="1"/>
          </p:nvPr>
        </p:nvSpPr>
        <p:spPr/>
        <p:txBody>
          <a:bodyPr rtlCol="0">
            <a:normAutofit fontScale="85000" lnSpcReduction="20000"/>
          </a:bodyPr>
          <a:lstStyle/>
          <a:p>
            <a:pPr eaLnBrk="1" fontAlgn="auto" hangingPunct="1">
              <a:spcBef>
                <a:spcPts val="0"/>
              </a:spcBef>
              <a:spcAft>
                <a:spcPts val="0"/>
              </a:spcAft>
              <a:defRPr/>
            </a:pPr>
            <a:r>
              <a:rPr lang="en-US" sz="1200" b="1" kern="1200" dirty="0" smtClean="0">
                <a:solidFill>
                  <a:schemeClr val="tx1"/>
                </a:solidFill>
                <a:latin typeface="+mn-lt"/>
                <a:ea typeface="ヒラギノ角ゴ Pro W3" pitchFamily="-84" charset="-128"/>
                <a:cs typeface="+mn-cs"/>
              </a:rPr>
              <a:t>GRADE: HOW IS THE STRENGTH OF RECOMMENDATIONS GRADED?</a:t>
            </a:r>
          </a:p>
          <a:p>
            <a:pPr eaLnBrk="1" fontAlgn="auto" hangingPunct="1">
              <a:spcBef>
                <a:spcPts val="0"/>
              </a:spcBef>
              <a:spcAft>
                <a:spcPts val="0"/>
              </a:spcAft>
              <a:defRPr/>
            </a:pPr>
            <a:endParaRPr lang="en-US" sz="1200" b="1" kern="1200" dirty="0" smtClean="0">
              <a:solidFill>
                <a:schemeClr val="tx1"/>
              </a:solidFill>
              <a:latin typeface="+mn-lt"/>
              <a:ea typeface="ヒラギノ角ゴ Pro W3" pitchFamily="-84" charset="-128"/>
              <a:cs typeface="+mn-cs"/>
            </a:endParaRPr>
          </a:p>
          <a:p>
            <a:pPr eaLnBrk="1" fontAlgn="auto" hangingPunct="1">
              <a:spcBef>
                <a:spcPts val="0"/>
              </a:spcBef>
              <a:spcAft>
                <a:spcPts val="0"/>
              </a:spcAft>
              <a:defRPr/>
            </a:pPr>
            <a:r>
              <a:rPr lang="en-US" sz="1200" b="1" kern="1200" dirty="0" smtClean="0">
                <a:solidFill>
                  <a:schemeClr val="tx1"/>
                </a:solidFill>
                <a:latin typeface="+mn-lt"/>
                <a:ea typeface="ヒラギノ角ゴ Pro W3" pitchFamily="-84" charset="-128"/>
                <a:cs typeface="+mn-cs"/>
              </a:rPr>
              <a:t>After review of the evidence the Working Group developed their recommendations.  The recommendations are graded as either </a:t>
            </a:r>
            <a:r>
              <a:rPr lang="en-US" sz="1200" b="1" u="sng" kern="1200" dirty="0" smtClean="0">
                <a:solidFill>
                  <a:schemeClr val="tx1"/>
                </a:solidFill>
                <a:latin typeface="+mn-lt"/>
                <a:ea typeface="ヒラギノ角ゴ Pro W3" pitchFamily="-84" charset="-128"/>
                <a:cs typeface="+mn-cs"/>
              </a:rPr>
              <a:t>strong</a:t>
            </a:r>
            <a:r>
              <a:rPr lang="en-US" sz="1200" b="1" kern="1200" dirty="0" smtClean="0">
                <a:solidFill>
                  <a:schemeClr val="tx1"/>
                </a:solidFill>
                <a:latin typeface="+mn-lt"/>
                <a:ea typeface="ヒラギノ角ゴ Pro W3" pitchFamily="-84" charset="-128"/>
                <a:cs typeface="+mn-cs"/>
              </a:rPr>
              <a:t> or </a:t>
            </a:r>
            <a:r>
              <a:rPr lang="en-US" sz="1200" b="1" u="sng" kern="1200" dirty="0" smtClean="0">
                <a:solidFill>
                  <a:schemeClr val="tx1"/>
                </a:solidFill>
                <a:latin typeface="+mn-lt"/>
                <a:ea typeface="ヒラギノ角ゴ Pro W3" pitchFamily="-84" charset="-128"/>
                <a:cs typeface="+mn-cs"/>
              </a:rPr>
              <a:t>weak</a:t>
            </a:r>
            <a:r>
              <a:rPr lang="en-US" sz="1200" b="1" kern="1200" dirty="0" smtClean="0">
                <a:solidFill>
                  <a:schemeClr val="tx1"/>
                </a:solidFill>
                <a:latin typeface="+mn-lt"/>
                <a:ea typeface="ヒラギノ角ゴ Pro W3" pitchFamily="-84" charset="-128"/>
                <a:cs typeface="+mn-cs"/>
              </a:rPr>
              <a:t>.</a:t>
            </a:r>
          </a:p>
          <a:p>
            <a:pPr eaLnBrk="1" fontAlgn="auto" hangingPunct="1">
              <a:spcBef>
                <a:spcPts val="0"/>
              </a:spcBef>
              <a:spcAft>
                <a:spcPts val="0"/>
              </a:spcAft>
              <a:defRPr/>
            </a:pPr>
            <a:endParaRPr lang="en-US" sz="1200" kern="1200" dirty="0" smtClean="0">
              <a:solidFill>
                <a:schemeClr val="tx1"/>
              </a:solidFill>
              <a:latin typeface="+mn-lt"/>
              <a:ea typeface="ヒラギノ角ゴ Pro W3" pitchFamily="-84" charset="-128"/>
              <a:cs typeface="+mn-cs"/>
            </a:endParaRPr>
          </a:p>
          <a:p>
            <a:pPr eaLnBrk="1" fontAlgn="auto" hangingPunct="1">
              <a:spcBef>
                <a:spcPts val="0"/>
              </a:spcBef>
              <a:spcAft>
                <a:spcPts val="0"/>
              </a:spcAft>
              <a:defRPr/>
            </a:pPr>
            <a:r>
              <a:rPr lang="en-US" sz="1200" b="1" kern="1200" dirty="0" smtClean="0">
                <a:solidFill>
                  <a:schemeClr val="tx1"/>
                </a:solidFill>
                <a:latin typeface="+mn-lt"/>
                <a:ea typeface="ヒラギノ角ゴ Pro W3" pitchFamily="-84" charset="-128"/>
                <a:cs typeface="+mn-cs"/>
              </a:rPr>
              <a:t>The strength of the recommendations is based on 4 factors:</a:t>
            </a:r>
          </a:p>
          <a:p>
            <a:pPr eaLnBrk="1" fontAlgn="auto" hangingPunct="1">
              <a:spcBef>
                <a:spcPts val="0"/>
              </a:spcBef>
              <a:spcAft>
                <a:spcPts val="0"/>
              </a:spcAft>
              <a:buFont typeface="Arial"/>
              <a:buChar char="•"/>
              <a:defRPr/>
            </a:pPr>
            <a:r>
              <a:rPr lang="en-US" sz="1200" kern="1200" dirty="0" smtClean="0">
                <a:solidFill>
                  <a:schemeClr val="tx1"/>
                </a:solidFill>
                <a:latin typeface="+mn-lt"/>
                <a:ea typeface="ヒラギノ角ゴ Pro W3" pitchFamily="-84" charset="-128"/>
                <a:cs typeface="+mn-cs"/>
              </a:rPr>
              <a:t>  The quality of the supporting evidence</a:t>
            </a:r>
          </a:p>
          <a:p>
            <a:pPr eaLnBrk="1" fontAlgn="auto" hangingPunct="1">
              <a:spcBef>
                <a:spcPts val="0"/>
              </a:spcBef>
              <a:spcAft>
                <a:spcPts val="0"/>
              </a:spcAft>
              <a:buFont typeface="Arial"/>
              <a:buChar char="•"/>
              <a:defRPr/>
            </a:pPr>
            <a:r>
              <a:rPr lang="en-US" sz="1200" kern="1200" dirty="0" smtClean="0">
                <a:solidFill>
                  <a:schemeClr val="tx1"/>
                </a:solidFill>
                <a:latin typeface="+mn-lt"/>
                <a:ea typeface="ヒラギノ角ゴ Pro W3" pitchFamily="-84" charset="-128"/>
                <a:cs typeface="+mn-cs"/>
              </a:rPr>
              <a:t>  The degree of uncertainty about the balance between desirable and undesirable effects</a:t>
            </a:r>
          </a:p>
          <a:p>
            <a:pPr eaLnBrk="1" fontAlgn="auto" hangingPunct="1">
              <a:spcBef>
                <a:spcPts val="0"/>
              </a:spcBef>
              <a:spcAft>
                <a:spcPts val="0"/>
              </a:spcAft>
              <a:buFont typeface="Arial"/>
              <a:buChar char="•"/>
              <a:defRPr/>
            </a:pPr>
            <a:r>
              <a:rPr lang="en-US" sz="1200" kern="1200" dirty="0" smtClean="0">
                <a:solidFill>
                  <a:schemeClr val="tx1"/>
                </a:solidFill>
                <a:latin typeface="+mn-lt"/>
                <a:ea typeface="ヒラギノ角ゴ Pro W3" pitchFamily="-84" charset="-128"/>
                <a:cs typeface="+mn-cs"/>
              </a:rPr>
              <a:t>  The uncertainty or variability in values and preferences of citizens</a:t>
            </a:r>
          </a:p>
          <a:p>
            <a:pPr eaLnBrk="1" fontAlgn="auto" hangingPunct="1">
              <a:spcBef>
                <a:spcPts val="0"/>
              </a:spcBef>
              <a:spcAft>
                <a:spcPts val="0"/>
              </a:spcAft>
              <a:buFont typeface="Arial"/>
              <a:buChar char="•"/>
              <a:defRPr/>
            </a:pPr>
            <a:r>
              <a:rPr lang="en-US" sz="1200" kern="1200" dirty="0" smtClean="0">
                <a:solidFill>
                  <a:schemeClr val="tx1"/>
                </a:solidFill>
                <a:latin typeface="+mn-lt"/>
                <a:ea typeface="ヒラギノ角ゴ Pro W3" pitchFamily="-84" charset="-128"/>
                <a:cs typeface="+mn-cs"/>
              </a:rPr>
              <a:t>  Uncertainty about whether the intervention represents a wise use of resources</a:t>
            </a:r>
          </a:p>
          <a:p>
            <a:pPr eaLnBrk="1" fontAlgn="auto" hangingPunct="1">
              <a:spcBef>
                <a:spcPts val="0"/>
              </a:spcBef>
              <a:spcAft>
                <a:spcPts val="0"/>
              </a:spcAft>
              <a:defRPr/>
            </a:pPr>
            <a:endParaRPr lang="en-US" sz="1200" kern="1200" dirty="0" smtClean="0">
              <a:solidFill>
                <a:schemeClr val="tx1"/>
              </a:solidFill>
              <a:latin typeface="+mn-lt"/>
              <a:ea typeface="ヒラギノ角ゴ Pro W3" pitchFamily="-84" charset="-128"/>
              <a:cs typeface="+mn-cs"/>
            </a:endParaRPr>
          </a:p>
          <a:p>
            <a:pPr eaLnBrk="1" fontAlgn="auto" hangingPunct="1">
              <a:spcBef>
                <a:spcPts val="0"/>
              </a:spcBef>
              <a:spcAft>
                <a:spcPts val="0"/>
              </a:spcAft>
              <a:defRPr/>
            </a:pPr>
            <a:endParaRPr lang="en-US" sz="1200" kern="1200" dirty="0" smtClean="0">
              <a:solidFill>
                <a:schemeClr val="tx1"/>
              </a:solidFill>
              <a:latin typeface="+mn-lt"/>
              <a:ea typeface="ヒラギノ角ゴ Pro W3" pitchFamily="-84" charset="-128"/>
              <a:cs typeface="+mn-cs"/>
            </a:endParaRPr>
          </a:p>
          <a:p>
            <a:pPr marL="224668" indent="-224668" eaLnBrk="1" fontAlgn="auto" hangingPunct="1">
              <a:spcBef>
                <a:spcPts val="0"/>
              </a:spcBef>
              <a:spcAft>
                <a:spcPts val="0"/>
              </a:spcAft>
              <a:buFont typeface="+mj-lt"/>
              <a:buAutoNum type="arabicPeriod"/>
              <a:defRPr/>
            </a:pPr>
            <a:r>
              <a:rPr lang="en-US" sz="1200" b="1" kern="1200" dirty="0" smtClean="0">
                <a:solidFill>
                  <a:schemeClr val="tx1"/>
                </a:solidFill>
                <a:latin typeface="+mn-lt"/>
                <a:ea typeface="ヒラギノ角ゴ Pro W3" pitchFamily="-84" charset="-128"/>
                <a:cs typeface="+mn-cs"/>
              </a:rPr>
              <a:t>**Strong recommendations are more likely when:</a:t>
            </a:r>
          </a:p>
          <a:p>
            <a:pPr lvl="1" eaLnBrk="1" fontAlgn="auto" hangingPunct="1">
              <a:spcBef>
                <a:spcPts val="0"/>
              </a:spcBef>
              <a:spcAft>
                <a:spcPts val="0"/>
              </a:spcAft>
              <a:buFont typeface="Arial"/>
              <a:buChar char="•"/>
              <a:defRPr/>
            </a:pPr>
            <a:r>
              <a:rPr lang="en-US" sz="1200" kern="1200" dirty="0" smtClean="0">
                <a:solidFill>
                  <a:schemeClr val="tx1"/>
                </a:solidFill>
                <a:latin typeface="+mn-lt"/>
                <a:ea typeface="ヒラギノ角ゴ Pro W3" pitchFamily="-84" charset="-128"/>
                <a:cs typeface="+mn-cs"/>
              </a:rPr>
              <a:t> there is a large difference between the benefits and harms and certainty around that difference</a:t>
            </a:r>
          </a:p>
          <a:p>
            <a:pPr lvl="1" eaLnBrk="1" fontAlgn="auto" hangingPunct="1">
              <a:spcBef>
                <a:spcPts val="0"/>
              </a:spcBef>
              <a:spcAft>
                <a:spcPts val="0"/>
              </a:spcAft>
              <a:buFont typeface="Arial"/>
              <a:buChar char="•"/>
              <a:defRPr/>
            </a:pPr>
            <a:r>
              <a:rPr lang="en-US" sz="1200" kern="1200" dirty="0" smtClean="0">
                <a:solidFill>
                  <a:schemeClr val="tx1"/>
                </a:solidFill>
                <a:latin typeface="+mn-lt"/>
                <a:ea typeface="ヒラギノ角ゴ Pro W3" pitchFamily="-84" charset="-128"/>
                <a:cs typeface="+mn-cs"/>
              </a:rPr>
              <a:t> there is greater certainty or similarity in values and preferences</a:t>
            </a:r>
          </a:p>
          <a:p>
            <a:pPr lvl="1" eaLnBrk="1" fontAlgn="auto" hangingPunct="1">
              <a:spcBef>
                <a:spcPts val="0"/>
              </a:spcBef>
              <a:spcAft>
                <a:spcPts val="0"/>
              </a:spcAft>
              <a:buFont typeface="Arial"/>
              <a:buChar char="•"/>
              <a:defRPr/>
            </a:pPr>
            <a:r>
              <a:rPr lang="en-US" sz="1200" kern="1200" dirty="0" smtClean="0">
                <a:solidFill>
                  <a:schemeClr val="tx1"/>
                </a:solidFill>
                <a:latin typeface="+mn-lt"/>
                <a:ea typeface="ヒラギノ角ゴ Pro W3" pitchFamily="-84" charset="-128"/>
                <a:cs typeface="+mn-cs"/>
              </a:rPr>
              <a:t> when the evidence quality is higher. </a:t>
            </a:r>
          </a:p>
          <a:p>
            <a:pPr eaLnBrk="1" fontAlgn="auto" hangingPunct="1">
              <a:spcBef>
                <a:spcPts val="0"/>
              </a:spcBef>
              <a:spcAft>
                <a:spcPts val="0"/>
              </a:spcAft>
              <a:defRPr/>
            </a:pPr>
            <a:endParaRPr lang="en-US" sz="1200" kern="1200" dirty="0" smtClean="0">
              <a:solidFill>
                <a:schemeClr val="tx1"/>
              </a:solidFill>
              <a:latin typeface="+mn-lt"/>
              <a:ea typeface="ヒラギノ角ゴ Pro W3" pitchFamily="-84" charset="-128"/>
              <a:cs typeface="+mn-cs"/>
            </a:endParaRPr>
          </a:p>
          <a:p>
            <a:pPr marL="224668" indent="-224668" eaLnBrk="1" fontAlgn="auto" hangingPunct="1">
              <a:spcBef>
                <a:spcPts val="0"/>
              </a:spcBef>
              <a:spcAft>
                <a:spcPts val="0"/>
              </a:spcAft>
              <a:buFont typeface="+mj-lt"/>
              <a:buAutoNum type="arabicPeriod"/>
              <a:defRPr/>
            </a:pPr>
            <a:r>
              <a:rPr lang="en-US" sz="1200" b="1" kern="1200" dirty="0" smtClean="0">
                <a:solidFill>
                  <a:schemeClr val="tx1"/>
                </a:solidFill>
                <a:latin typeface="+mn-lt"/>
                <a:ea typeface="ヒラギノ角ゴ Pro W3" pitchFamily="-84" charset="-128"/>
                <a:cs typeface="+mn-cs"/>
              </a:rPr>
              <a:t>Weak recommendations indicate that greater uncertainty exists. </a:t>
            </a:r>
          </a:p>
          <a:p>
            <a:pPr eaLnBrk="1" fontAlgn="auto" hangingPunct="1">
              <a:spcBef>
                <a:spcPts val="0"/>
              </a:spcBef>
              <a:spcAft>
                <a:spcPts val="0"/>
              </a:spcAft>
              <a:defRPr/>
            </a:pPr>
            <a:endParaRPr lang="en-US" sz="1200" kern="1200" dirty="0" smtClean="0">
              <a:solidFill>
                <a:schemeClr val="tx1"/>
              </a:solidFill>
              <a:latin typeface="+mn-lt"/>
              <a:ea typeface="ヒラギノ角ゴ Pro W3" pitchFamily="-84" charset="-128"/>
              <a:cs typeface="+mn-cs"/>
            </a:endParaRPr>
          </a:p>
          <a:p>
            <a:pPr eaLnBrk="1" fontAlgn="auto" hangingPunct="1">
              <a:spcBef>
                <a:spcPts val="0"/>
              </a:spcBef>
              <a:spcAft>
                <a:spcPts val="0"/>
              </a:spcAft>
              <a:defRPr/>
            </a:pPr>
            <a:endParaRPr lang="en-US" sz="1200" kern="1200" dirty="0" smtClean="0">
              <a:solidFill>
                <a:schemeClr val="tx1"/>
              </a:solidFill>
              <a:latin typeface="+mn-lt"/>
              <a:ea typeface="ヒラギノ角ゴ Pro W3" pitchFamily="-84" charset="-128"/>
              <a:cs typeface="+mn-cs"/>
            </a:endParaRPr>
          </a:p>
          <a:p>
            <a:pPr eaLnBrk="1" fontAlgn="auto" hangingPunct="1">
              <a:spcBef>
                <a:spcPts val="0"/>
              </a:spcBef>
              <a:spcAft>
                <a:spcPts val="0"/>
              </a:spcAft>
              <a:defRPr/>
            </a:pPr>
            <a:r>
              <a:rPr lang="en-US" sz="1200" kern="1200" dirty="0" smtClean="0">
                <a:solidFill>
                  <a:schemeClr val="tx1"/>
                </a:solidFill>
                <a:latin typeface="+mn-lt"/>
                <a:ea typeface="ヒラギノ角ゴ Pro W3" pitchFamily="-84" charset="-128"/>
                <a:cs typeface="+mn-cs"/>
              </a:rPr>
              <a:t>Strong recommendations can be made even with low quality evidence assuming that the balance between benefits and harms is clear and values and preferences are consistent while weak recommendations can be made based on high quality evidence. </a:t>
            </a:r>
          </a:p>
          <a:p>
            <a:pPr eaLnBrk="1" fontAlgn="auto" hangingPunct="1">
              <a:spcBef>
                <a:spcPts val="0"/>
              </a:spcBef>
              <a:spcAft>
                <a:spcPts val="0"/>
              </a:spcAft>
              <a:defRPr/>
            </a:pPr>
            <a:endParaRPr lang="en-US" sz="1200" kern="1200" dirty="0" smtClean="0">
              <a:solidFill>
                <a:schemeClr val="tx1"/>
              </a:solidFill>
              <a:latin typeface="+mn-lt"/>
              <a:ea typeface="ヒラギノ角ゴ Pro W3" pitchFamily="-84" charset="-128"/>
              <a:cs typeface="+mn-cs"/>
            </a:endParaRPr>
          </a:p>
          <a:p>
            <a:pPr eaLnBrk="1" fontAlgn="auto" hangingPunct="1">
              <a:spcBef>
                <a:spcPts val="0"/>
              </a:spcBef>
              <a:spcAft>
                <a:spcPts val="0"/>
              </a:spcAft>
              <a:defRPr/>
            </a:pPr>
            <a:r>
              <a:rPr lang="en-US" sz="1200" kern="1200" dirty="0" smtClean="0">
                <a:solidFill>
                  <a:schemeClr val="tx1"/>
                </a:solidFill>
                <a:latin typeface="+mn-lt"/>
                <a:ea typeface="ヒラギノ角ゴ Pro W3" pitchFamily="-84" charset="-128"/>
                <a:cs typeface="+mn-cs"/>
              </a:rPr>
              <a:t>As an example, although only anecdotal evidence (low quality) suggests that parachutes are an effective intervention to reduce morbidity and mortality associated with jumping from an airplane, the recommendation to use a parachute would be classified as strong. </a:t>
            </a:r>
          </a:p>
          <a:p>
            <a:pPr eaLnBrk="1" fontAlgn="auto" hangingPunct="1">
              <a:spcBef>
                <a:spcPts val="0"/>
              </a:spcBef>
              <a:spcAft>
                <a:spcPts val="0"/>
              </a:spcAft>
              <a:defRPr/>
            </a:pPr>
            <a:endParaRPr lang="en-US" sz="1200" i="1" kern="1200" dirty="0" smtClean="0">
              <a:solidFill>
                <a:schemeClr val="tx1"/>
              </a:solidFill>
              <a:latin typeface="+mn-lt"/>
              <a:ea typeface="ヒラギノ角ゴ Pro W3" pitchFamily="-84" charset="-128"/>
              <a:cs typeface="+mn-cs"/>
            </a:endParaRPr>
          </a:p>
          <a:p>
            <a:pPr eaLnBrk="1" fontAlgn="auto" hangingPunct="1">
              <a:spcBef>
                <a:spcPts val="0"/>
              </a:spcBef>
              <a:spcAft>
                <a:spcPts val="0"/>
              </a:spcAft>
              <a:defRPr/>
            </a:pPr>
            <a:r>
              <a:rPr lang="en-US" sz="1200" i="1" kern="1200" dirty="0" smtClean="0">
                <a:solidFill>
                  <a:schemeClr val="tx1"/>
                </a:solidFill>
                <a:latin typeface="Arial"/>
                <a:ea typeface="ヒラギノ角ゴ Pro W3" pitchFamily="-84" charset="-128"/>
                <a:cs typeface="Arial"/>
              </a:rPr>
              <a:t>**Bell N, Connor </a:t>
            </a:r>
            <a:r>
              <a:rPr lang="en-US" sz="1200" i="1" kern="1200" dirty="0" err="1" smtClean="0">
                <a:solidFill>
                  <a:schemeClr val="tx1"/>
                </a:solidFill>
                <a:latin typeface="Arial"/>
                <a:ea typeface="ヒラギノ角ゴ Pro W3" pitchFamily="-84" charset="-128"/>
                <a:cs typeface="Arial"/>
              </a:rPr>
              <a:t>Gorber</a:t>
            </a:r>
            <a:r>
              <a:rPr lang="en-US" sz="1200" i="1" kern="1200" dirty="0" smtClean="0">
                <a:solidFill>
                  <a:schemeClr val="tx1"/>
                </a:solidFill>
                <a:latin typeface="Arial"/>
                <a:ea typeface="ヒラギノ角ゴ Pro W3" pitchFamily="-84" charset="-128"/>
                <a:cs typeface="Arial"/>
              </a:rPr>
              <a:t> S, Shaw L, et al. From ABCs to GRADE: The Canadian Task Force on Preventive Health Care’s New Rating System for Clinical Practice Guidelines. Canadian Family Physician.</a:t>
            </a:r>
          </a:p>
          <a:p>
            <a:pPr algn="l" rtl="0" eaLnBrk="1" fontAlgn="auto" hangingPunct="1">
              <a:spcBef>
                <a:spcPts val="0"/>
              </a:spcBef>
              <a:spcAft>
                <a:spcPts val="0"/>
              </a:spcAft>
              <a:defRPr/>
            </a:pPr>
            <a:endParaRPr lang="fr-FR" dirty="0"/>
          </a:p>
        </p:txBody>
      </p:sp>
      <p:sp>
        <p:nvSpPr>
          <p:cNvPr id="368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30171" indent="-280835" eaLnBrk="0" hangingPunct="0">
              <a:defRPr sz="2400">
                <a:solidFill>
                  <a:schemeClr val="tx1"/>
                </a:solidFill>
                <a:latin typeface="Arial" charset="0"/>
                <a:ea typeface="ＭＳ Ｐゴシック" charset="0"/>
              </a:defRPr>
            </a:lvl2pPr>
            <a:lvl3pPr marL="1123340" indent="-224668" eaLnBrk="0" hangingPunct="0">
              <a:defRPr sz="2400">
                <a:solidFill>
                  <a:schemeClr val="tx1"/>
                </a:solidFill>
                <a:latin typeface="Arial" charset="0"/>
                <a:ea typeface="ＭＳ Ｐゴシック" charset="0"/>
              </a:defRPr>
            </a:lvl3pPr>
            <a:lvl4pPr marL="1572677" indent="-224668" eaLnBrk="0" hangingPunct="0">
              <a:defRPr sz="2400">
                <a:solidFill>
                  <a:schemeClr val="tx1"/>
                </a:solidFill>
                <a:latin typeface="Arial" charset="0"/>
                <a:ea typeface="ＭＳ Ｐゴシック" charset="0"/>
              </a:defRPr>
            </a:lvl4pPr>
            <a:lvl5pPr marL="2022013" indent="-224668" eaLnBrk="0" hangingPunct="0">
              <a:defRPr sz="2400">
                <a:solidFill>
                  <a:schemeClr val="tx1"/>
                </a:solidFill>
                <a:latin typeface="Arial" charset="0"/>
                <a:ea typeface="ＭＳ Ｐゴシック" charset="0"/>
              </a:defRPr>
            </a:lvl5pPr>
            <a:lvl6pPr marL="2471349" indent="-224668" eaLnBrk="0" fontAlgn="base" hangingPunct="0">
              <a:spcBef>
                <a:spcPct val="0"/>
              </a:spcBef>
              <a:spcAft>
                <a:spcPct val="0"/>
              </a:spcAft>
              <a:defRPr sz="2400">
                <a:solidFill>
                  <a:schemeClr val="tx1"/>
                </a:solidFill>
                <a:latin typeface="Arial" charset="0"/>
                <a:ea typeface="ＭＳ Ｐゴシック" charset="0"/>
              </a:defRPr>
            </a:lvl6pPr>
            <a:lvl7pPr marL="2920685" indent="-224668" eaLnBrk="0" fontAlgn="base" hangingPunct="0">
              <a:spcBef>
                <a:spcPct val="0"/>
              </a:spcBef>
              <a:spcAft>
                <a:spcPct val="0"/>
              </a:spcAft>
              <a:defRPr sz="2400">
                <a:solidFill>
                  <a:schemeClr val="tx1"/>
                </a:solidFill>
                <a:latin typeface="Arial" charset="0"/>
                <a:ea typeface="ＭＳ Ｐゴシック" charset="0"/>
              </a:defRPr>
            </a:lvl7pPr>
            <a:lvl8pPr marL="3370021" indent="-224668" eaLnBrk="0" fontAlgn="base" hangingPunct="0">
              <a:spcBef>
                <a:spcPct val="0"/>
              </a:spcBef>
              <a:spcAft>
                <a:spcPct val="0"/>
              </a:spcAft>
              <a:defRPr sz="2400">
                <a:solidFill>
                  <a:schemeClr val="tx1"/>
                </a:solidFill>
                <a:latin typeface="Arial" charset="0"/>
                <a:ea typeface="ＭＳ Ｐゴシック" charset="0"/>
              </a:defRPr>
            </a:lvl8pPr>
            <a:lvl9pPr marL="3819357" indent="-224668" eaLnBrk="0" fontAlgn="base" hangingPunct="0">
              <a:spcBef>
                <a:spcPct val="0"/>
              </a:spcBef>
              <a:spcAft>
                <a:spcPct val="0"/>
              </a:spcAft>
              <a:defRPr sz="2400">
                <a:solidFill>
                  <a:schemeClr val="tx1"/>
                </a:solidFill>
                <a:latin typeface="Arial" charset="0"/>
                <a:ea typeface="ＭＳ Ｐゴシック" charset="0"/>
              </a:defRPr>
            </a:lvl9pPr>
          </a:lstStyle>
          <a:p>
            <a:pPr algn="l" rtl="0" eaLnBrk="1" hangingPunct="1"/>
            <a:fld id="{9922EEB4-F5FC-D24C-A5DF-7B11FDBC6BCB}" type="slidenum">
              <a:rPr sz="1200"/>
              <a:pPr eaLnBrk="1" hangingPunct="1"/>
              <a:t>11</a:t>
            </a:fld>
            <a:endParaRPr lang="fr-FR" sz="1200"/>
          </a:p>
        </p:txBody>
      </p:sp>
    </p:spTree>
    <p:extLst>
      <p:ext uri="{BB962C8B-B14F-4D97-AF65-F5344CB8AC3E}">
        <p14:creationId xmlns:p14="http://schemas.microsoft.com/office/powerpoint/2010/main" val="368852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a:normAutofit fontScale="77500" lnSpcReduction="20000"/>
          </a:bodyPr>
          <a:lstStyle/>
          <a:p>
            <a:pPr eaLnBrk="1" fontAlgn="auto" hangingPunct="1">
              <a:spcBef>
                <a:spcPts val="0"/>
              </a:spcBef>
              <a:spcAft>
                <a:spcPts val="0"/>
              </a:spcAft>
              <a:defRPr/>
            </a:pPr>
            <a:r>
              <a:rPr lang="en-US" sz="1200" b="1" kern="1200" dirty="0" smtClean="0">
                <a:solidFill>
                  <a:schemeClr val="tx1"/>
                </a:solidFill>
                <a:latin typeface="+mn-lt"/>
                <a:ea typeface="ヒラギノ角ゴ Pro W3" pitchFamily="-84" charset="-128"/>
                <a:cs typeface="+mn-cs"/>
              </a:rPr>
              <a:t>GRADE: INTERPRETATION OF RECOMMENDATIONS</a:t>
            </a:r>
          </a:p>
          <a:p>
            <a:pPr eaLnBrk="1" fontAlgn="auto" hangingPunct="1">
              <a:spcBef>
                <a:spcPts val="0"/>
              </a:spcBef>
              <a:spcAft>
                <a:spcPts val="0"/>
              </a:spcAft>
              <a:defRPr/>
            </a:pPr>
            <a:endParaRPr lang="en-US" sz="1200" b="1" kern="1200" dirty="0" smtClean="0">
              <a:solidFill>
                <a:schemeClr val="tx1"/>
              </a:solidFill>
              <a:latin typeface="+mn-lt"/>
              <a:ea typeface="ヒラギノ角ゴ Pro W3" pitchFamily="-84" charset="-128"/>
              <a:cs typeface="+mn-cs"/>
            </a:endParaRPr>
          </a:p>
          <a:p>
            <a:pPr eaLnBrk="1" fontAlgn="auto" hangingPunct="1">
              <a:spcBef>
                <a:spcPts val="0"/>
              </a:spcBef>
              <a:spcAft>
                <a:spcPts val="0"/>
              </a:spcAft>
              <a:defRPr/>
            </a:pPr>
            <a:r>
              <a:rPr lang="en-US" sz="1200" b="1" kern="1200" dirty="0" smtClean="0">
                <a:solidFill>
                  <a:schemeClr val="tx1"/>
                </a:solidFill>
                <a:latin typeface="+mn-lt"/>
                <a:ea typeface="ヒラギノ角ゴ Pro W3" pitchFamily="-84" charset="-128"/>
                <a:cs typeface="+mn-cs"/>
              </a:rPr>
              <a:t>How does the strength of the recommendation translate into clinical practice?</a:t>
            </a:r>
          </a:p>
          <a:p>
            <a:pPr eaLnBrk="1" fontAlgn="auto" hangingPunct="1">
              <a:spcBef>
                <a:spcPts val="0"/>
              </a:spcBef>
              <a:spcAft>
                <a:spcPts val="0"/>
              </a:spcAft>
              <a:defRPr/>
            </a:pPr>
            <a:endParaRPr lang="en-US" sz="1200" kern="1200" dirty="0" smtClean="0">
              <a:solidFill>
                <a:schemeClr val="tx1"/>
              </a:solidFill>
              <a:latin typeface="+mn-lt"/>
              <a:ea typeface="ヒラギノ角ゴ Pro W3" pitchFamily="-84" charset="-128"/>
              <a:cs typeface="+mn-cs"/>
            </a:endParaRPr>
          </a:p>
          <a:p>
            <a:pPr eaLnBrk="1" fontAlgn="auto" hangingPunct="1">
              <a:spcBef>
                <a:spcPts val="0"/>
              </a:spcBef>
              <a:spcAft>
                <a:spcPts val="0"/>
              </a:spcAft>
              <a:defRPr/>
            </a:pPr>
            <a:r>
              <a:rPr lang="en-US" sz="1200" kern="1200" dirty="0" smtClean="0">
                <a:solidFill>
                  <a:schemeClr val="tx1"/>
                </a:solidFill>
                <a:latin typeface="+mn-lt"/>
                <a:ea typeface="ヒラギノ角ゴ Pro W3" pitchFamily="-84" charset="-128"/>
                <a:cs typeface="+mn-cs"/>
              </a:rPr>
              <a:t>Ŧ</a:t>
            </a:r>
            <a:r>
              <a:rPr lang="en-US" sz="1200" b="1" kern="1200" dirty="0" smtClean="0">
                <a:solidFill>
                  <a:schemeClr val="tx1"/>
                </a:solidFill>
                <a:latin typeface="+mn-lt"/>
                <a:ea typeface="ヒラギノ角ゴ Pro W3" pitchFamily="-84" charset="-128"/>
                <a:cs typeface="+mn-cs"/>
              </a:rPr>
              <a:t> Strong recommendations</a:t>
            </a:r>
            <a:r>
              <a:rPr lang="en-US" sz="1200" kern="1200" dirty="0" smtClean="0">
                <a:solidFill>
                  <a:schemeClr val="tx1"/>
                </a:solidFill>
                <a:latin typeface="+mn-lt"/>
                <a:ea typeface="ヒラギノ角ゴ Pro W3" pitchFamily="-84" charset="-128"/>
                <a:cs typeface="+mn-cs"/>
              </a:rPr>
              <a:t> are those for which </a:t>
            </a:r>
            <a:r>
              <a:rPr lang="en-US" sz="1200" b="1" i="1" kern="1200" dirty="0" smtClean="0">
                <a:solidFill>
                  <a:schemeClr val="tx1"/>
                </a:solidFill>
                <a:latin typeface="+mn-lt"/>
                <a:ea typeface="ヒラギノ角ゴ Pro W3" pitchFamily="-84" charset="-128"/>
                <a:cs typeface="+mn-cs"/>
              </a:rPr>
              <a:t>we are confident</a:t>
            </a:r>
            <a:r>
              <a:rPr lang="en-US" sz="1200" kern="1200" dirty="0" smtClean="0">
                <a:solidFill>
                  <a:schemeClr val="tx1"/>
                </a:solidFill>
                <a:latin typeface="+mn-lt"/>
                <a:ea typeface="ヒラギノ角ゴ Pro W3" pitchFamily="-84" charset="-128"/>
                <a:cs typeface="+mn-cs"/>
              </a:rPr>
              <a:t> that the desirable effects of an intervention outweigh its undesirable effects (strong recommendation</a:t>
            </a:r>
            <a:r>
              <a:rPr lang="en-US" sz="1200" b="1" kern="1200" dirty="0" smtClean="0">
                <a:solidFill>
                  <a:schemeClr val="tx1"/>
                </a:solidFill>
                <a:latin typeface="+mn-lt"/>
                <a:ea typeface="ヒラギノ角ゴ Pro W3" pitchFamily="-84" charset="-128"/>
                <a:cs typeface="+mn-cs"/>
              </a:rPr>
              <a:t> for </a:t>
            </a:r>
            <a:r>
              <a:rPr lang="en-US" sz="1200" kern="1200" dirty="0" smtClean="0">
                <a:solidFill>
                  <a:schemeClr val="tx1"/>
                </a:solidFill>
                <a:latin typeface="+mn-lt"/>
                <a:ea typeface="ヒラギノ角ゴ Pro W3" pitchFamily="-84" charset="-128"/>
                <a:cs typeface="+mn-cs"/>
              </a:rPr>
              <a:t>an intervention) </a:t>
            </a:r>
            <a:r>
              <a:rPr lang="en-US" sz="1200" b="1" i="1" kern="1200" dirty="0" smtClean="0">
                <a:solidFill>
                  <a:schemeClr val="tx1"/>
                </a:solidFill>
                <a:latin typeface="+mn-lt"/>
                <a:ea typeface="ヒラギノ角ゴ Pro W3" pitchFamily="-84" charset="-128"/>
                <a:cs typeface="+mn-cs"/>
              </a:rPr>
              <a:t>or</a:t>
            </a:r>
            <a:r>
              <a:rPr lang="en-US" sz="1200" kern="1200" dirty="0" smtClean="0">
                <a:solidFill>
                  <a:schemeClr val="tx1"/>
                </a:solidFill>
                <a:latin typeface="+mn-lt"/>
                <a:ea typeface="ヒラギノ角ゴ Pro W3" pitchFamily="-84" charset="-128"/>
                <a:cs typeface="+mn-cs"/>
              </a:rPr>
              <a:t> that the undesirable effects of an intervention outweigh its desirable effects (strong recommendation </a:t>
            </a:r>
            <a:r>
              <a:rPr lang="en-US" sz="1200" b="1" kern="1200" dirty="0" smtClean="0">
                <a:solidFill>
                  <a:schemeClr val="tx1"/>
                </a:solidFill>
                <a:latin typeface="+mn-lt"/>
                <a:ea typeface="ヒラギノ角ゴ Pro W3" pitchFamily="-84" charset="-128"/>
                <a:cs typeface="+mn-cs"/>
              </a:rPr>
              <a:t>against</a:t>
            </a:r>
            <a:r>
              <a:rPr lang="en-US" sz="1200" kern="1200" dirty="0" smtClean="0">
                <a:solidFill>
                  <a:schemeClr val="tx1"/>
                </a:solidFill>
                <a:latin typeface="+mn-lt"/>
                <a:ea typeface="ヒラギノ角ゴ Pro W3" pitchFamily="-84" charset="-128"/>
                <a:cs typeface="+mn-cs"/>
              </a:rPr>
              <a:t> an intervention). </a:t>
            </a:r>
          </a:p>
          <a:p>
            <a:pPr eaLnBrk="1" fontAlgn="auto" hangingPunct="1">
              <a:spcBef>
                <a:spcPts val="0"/>
              </a:spcBef>
              <a:spcAft>
                <a:spcPts val="0"/>
              </a:spcAft>
              <a:defRPr/>
            </a:pPr>
            <a:endParaRPr lang="en-US" sz="1200" kern="1200" dirty="0" smtClean="0">
              <a:solidFill>
                <a:schemeClr val="tx1"/>
              </a:solidFill>
              <a:latin typeface="+mn-lt"/>
              <a:ea typeface="ヒラギノ角ゴ Pro W3" pitchFamily="-84" charset="-128"/>
              <a:cs typeface="+mn-cs"/>
            </a:endParaRPr>
          </a:p>
          <a:p>
            <a:pPr eaLnBrk="1" fontAlgn="auto" hangingPunct="1">
              <a:spcBef>
                <a:spcPts val="0"/>
              </a:spcBef>
              <a:spcAft>
                <a:spcPts val="0"/>
              </a:spcAft>
              <a:defRPr/>
            </a:pPr>
            <a:r>
              <a:rPr lang="en-US" sz="1200" b="1" kern="1200" dirty="0" smtClean="0">
                <a:solidFill>
                  <a:schemeClr val="tx1"/>
                </a:solidFill>
                <a:latin typeface="+mn-lt"/>
                <a:ea typeface="ヒラギノ角ゴ Pro W3" pitchFamily="-84" charset="-128"/>
                <a:cs typeface="+mn-cs"/>
              </a:rPr>
              <a:t>A strong recommendation implies that most individuals will be best served by the recommended course of action.</a:t>
            </a:r>
          </a:p>
          <a:p>
            <a:pPr eaLnBrk="1" fontAlgn="auto" hangingPunct="1">
              <a:spcBef>
                <a:spcPts val="0"/>
              </a:spcBef>
              <a:spcAft>
                <a:spcPts val="0"/>
              </a:spcAft>
              <a:defRPr/>
            </a:pPr>
            <a:endParaRPr lang="en-US" sz="1200" kern="1200" dirty="0" smtClean="0">
              <a:solidFill>
                <a:schemeClr val="tx1"/>
              </a:solidFill>
              <a:latin typeface="+mn-lt"/>
              <a:ea typeface="ヒラギノ角ゴ Pro W3" pitchFamily="-84" charset="-128"/>
              <a:cs typeface="+mn-cs"/>
            </a:endParaRPr>
          </a:p>
          <a:p>
            <a:pPr eaLnBrk="1" fontAlgn="auto" hangingPunct="1">
              <a:spcBef>
                <a:spcPts val="0"/>
              </a:spcBef>
              <a:spcAft>
                <a:spcPts val="0"/>
              </a:spcAft>
              <a:defRPr/>
            </a:pPr>
            <a:endParaRPr lang="en-US" sz="1200" kern="1200" dirty="0" smtClean="0">
              <a:solidFill>
                <a:schemeClr val="tx1"/>
              </a:solidFill>
              <a:latin typeface="+mn-lt"/>
              <a:ea typeface="ヒラギノ角ゴ Pro W3" pitchFamily="-84" charset="-128"/>
              <a:cs typeface="+mn-cs"/>
            </a:endParaRPr>
          </a:p>
          <a:p>
            <a:pPr eaLnBrk="1" fontAlgn="auto" hangingPunct="1">
              <a:spcBef>
                <a:spcPts val="0"/>
              </a:spcBef>
              <a:spcAft>
                <a:spcPts val="0"/>
              </a:spcAft>
              <a:defRPr/>
            </a:pPr>
            <a:r>
              <a:rPr lang="en-US" sz="1200" b="1" kern="1200" dirty="0" smtClean="0">
                <a:solidFill>
                  <a:schemeClr val="tx1"/>
                </a:solidFill>
                <a:latin typeface="+mn-lt"/>
                <a:ea typeface="ヒラギノ角ゴ Pro W3" pitchFamily="-84" charset="-128"/>
                <a:cs typeface="+mn-cs"/>
              </a:rPr>
              <a:t>Weak recommendations</a:t>
            </a:r>
            <a:r>
              <a:rPr lang="en-US" sz="1200" kern="1200" dirty="0" smtClean="0">
                <a:solidFill>
                  <a:schemeClr val="tx1"/>
                </a:solidFill>
                <a:latin typeface="+mn-lt"/>
                <a:ea typeface="ヒラギノ角ゴ Pro W3" pitchFamily="-84" charset="-128"/>
                <a:cs typeface="+mn-cs"/>
              </a:rPr>
              <a:t> are those for which the desirable effects </a:t>
            </a:r>
            <a:r>
              <a:rPr lang="en-US" sz="1200" b="1" i="1" kern="1200" dirty="0" smtClean="0">
                <a:solidFill>
                  <a:schemeClr val="tx1"/>
                </a:solidFill>
                <a:latin typeface="+mn-lt"/>
                <a:ea typeface="ヒラギノ角ゴ Pro W3" pitchFamily="-84" charset="-128"/>
                <a:cs typeface="+mn-cs"/>
              </a:rPr>
              <a:t>probably</a:t>
            </a:r>
            <a:r>
              <a:rPr lang="en-US" sz="1200" kern="1200" dirty="0" smtClean="0">
                <a:solidFill>
                  <a:schemeClr val="tx1"/>
                </a:solidFill>
                <a:latin typeface="+mn-lt"/>
                <a:ea typeface="ヒラギノ角ゴ Pro W3" pitchFamily="-84" charset="-128"/>
                <a:cs typeface="+mn-cs"/>
              </a:rPr>
              <a:t> outweigh the undesirable effects (weak recommendation</a:t>
            </a:r>
            <a:r>
              <a:rPr lang="en-US" sz="1200" b="1" kern="1200" dirty="0" smtClean="0">
                <a:solidFill>
                  <a:schemeClr val="tx1"/>
                </a:solidFill>
                <a:latin typeface="+mn-lt"/>
                <a:ea typeface="ヒラギノ角ゴ Pro W3" pitchFamily="-84" charset="-128"/>
                <a:cs typeface="+mn-cs"/>
              </a:rPr>
              <a:t> for </a:t>
            </a:r>
            <a:r>
              <a:rPr lang="en-US" sz="1200" kern="1200" dirty="0" smtClean="0">
                <a:solidFill>
                  <a:schemeClr val="tx1"/>
                </a:solidFill>
                <a:latin typeface="+mn-lt"/>
                <a:ea typeface="ヒラギノ角ゴ Pro W3" pitchFamily="-84" charset="-128"/>
                <a:cs typeface="+mn-cs"/>
              </a:rPr>
              <a:t>an intervention) </a:t>
            </a:r>
            <a:r>
              <a:rPr lang="en-US" sz="1200" b="1" i="1" kern="1200" dirty="0" smtClean="0">
                <a:solidFill>
                  <a:schemeClr val="tx1"/>
                </a:solidFill>
                <a:latin typeface="+mn-lt"/>
                <a:ea typeface="ヒラギノ角ゴ Pro W3" pitchFamily="-84" charset="-128"/>
                <a:cs typeface="+mn-cs"/>
              </a:rPr>
              <a:t>or</a:t>
            </a:r>
            <a:r>
              <a:rPr lang="en-US" sz="1200" kern="1200" dirty="0" smtClean="0">
                <a:solidFill>
                  <a:schemeClr val="tx1"/>
                </a:solidFill>
                <a:latin typeface="+mn-lt"/>
                <a:ea typeface="ヒラギノ角ゴ Pro W3" pitchFamily="-84" charset="-128"/>
                <a:cs typeface="+mn-cs"/>
              </a:rPr>
              <a:t> undesirable effects probably outweigh the desirable effects (weak recommendation </a:t>
            </a:r>
            <a:r>
              <a:rPr lang="en-US" sz="1200" b="1" kern="1200" dirty="0" smtClean="0">
                <a:solidFill>
                  <a:schemeClr val="tx1"/>
                </a:solidFill>
                <a:latin typeface="+mn-lt"/>
                <a:ea typeface="ヒラギノ角ゴ Pro W3" pitchFamily="-84" charset="-128"/>
                <a:cs typeface="+mn-cs"/>
              </a:rPr>
              <a:t>against</a:t>
            </a:r>
            <a:r>
              <a:rPr lang="en-US" sz="1200" kern="1200" dirty="0" smtClean="0">
                <a:solidFill>
                  <a:schemeClr val="tx1"/>
                </a:solidFill>
                <a:latin typeface="+mn-lt"/>
                <a:ea typeface="ヒラギノ角ゴ Pro W3" pitchFamily="-84" charset="-128"/>
                <a:cs typeface="+mn-cs"/>
              </a:rPr>
              <a:t> an intervention) but uncertainty exists. </a:t>
            </a:r>
          </a:p>
          <a:p>
            <a:pPr eaLnBrk="1" fontAlgn="auto" hangingPunct="1">
              <a:spcBef>
                <a:spcPts val="0"/>
              </a:spcBef>
              <a:spcAft>
                <a:spcPts val="0"/>
              </a:spcAft>
              <a:defRPr/>
            </a:pPr>
            <a:endParaRPr lang="en-US" sz="1200" kern="1200" dirty="0" smtClean="0">
              <a:solidFill>
                <a:schemeClr val="tx1"/>
              </a:solidFill>
              <a:latin typeface="+mn-lt"/>
              <a:ea typeface="ヒラギノ角ゴ Pro W3" pitchFamily="-84" charset="-128"/>
              <a:cs typeface="+mn-cs"/>
            </a:endParaRPr>
          </a:p>
          <a:p>
            <a:pPr eaLnBrk="1" fontAlgn="auto" hangingPunct="1">
              <a:spcBef>
                <a:spcPts val="0"/>
              </a:spcBef>
              <a:spcAft>
                <a:spcPts val="0"/>
              </a:spcAft>
              <a:defRPr/>
            </a:pPr>
            <a:r>
              <a:rPr lang="en-US" sz="1200" b="1" kern="1200" dirty="0" smtClean="0">
                <a:solidFill>
                  <a:schemeClr val="tx1"/>
                </a:solidFill>
                <a:latin typeface="+mn-lt"/>
                <a:ea typeface="ヒラギノ角ゴ Pro W3" pitchFamily="-84" charset="-128"/>
                <a:cs typeface="+mn-cs"/>
              </a:rPr>
              <a:t>A weak recommendation implies that we believe most people would want the recommended course of action but that many would not. </a:t>
            </a:r>
          </a:p>
          <a:p>
            <a:pPr eaLnBrk="1" fontAlgn="auto" hangingPunct="1">
              <a:spcBef>
                <a:spcPts val="0"/>
              </a:spcBef>
              <a:spcAft>
                <a:spcPts val="0"/>
              </a:spcAft>
              <a:defRPr/>
            </a:pPr>
            <a:endParaRPr lang="en-US" sz="1200" b="1" kern="1200" dirty="0" smtClean="0">
              <a:solidFill>
                <a:schemeClr val="tx1"/>
              </a:solidFill>
              <a:latin typeface="+mn-lt"/>
              <a:ea typeface="ヒラギノ角ゴ Pro W3" pitchFamily="-84" charset="-128"/>
              <a:cs typeface="+mn-cs"/>
            </a:endParaRPr>
          </a:p>
          <a:p>
            <a:pPr eaLnBrk="1" fontAlgn="auto" hangingPunct="1">
              <a:spcBef>
                <a:spcPts val="0"/>
              </a:spcBef>
              <a:spcAft>
                <a:spcPts val="0"/>
              </a:spcAft>
              <a:defRPr/>
            </a:pPr>
            <a:r>
              <a:rPr lang="en-US" sz="1200" b="1" kern="1200" dirty="0" smtClean="0">
                <a:solidFill>
                  <a:schemeClr val="tx1"/>
                </a:solidFill>
                <a:latin typeface="+mn-lt"/>
                <a:ea typeface="ヒラギノ角ゴ Pro W3" pitchFamily="-84" charset="-128"/>
                <a:cs typeface="+mn-cs"/>
              </a:rPr>
              <a:t>For clinicians, this means they must recognize that different choices will be appropriate for different individuals, and they must support each person in reaching a management decision consistent with his/her values and preferences. </a:t>
            </a:r>
          </a:p>
          <a:p>
            <a:pPr eaLnBrk="1" fontAlgn="auto" hangingPunct="1">
              <a:spcBef>
                <a:spcPts val="0"/>
              </a:spcBef>
              <a:spcAft>
                <a:spcPts val="0"/>
              </a:spcAft>
              <a:defRPr/>
            </a:pPr>
            <a:endParaRPr lang="en-US" sz="1200" kern="1200" dirty="0" smtClean="0">
              <a:solidFill>
                <a:schemeClr val="tx1"/>
              </a:solidFill>
              <a:latin typeface="+mn-lt"/>
              <a:ea typeface="ヒラギノ角ゴ Pro W3" pitchFamily="-84" charset="-128"/>
              <a:cs typeface="+mn-cs"/>
            </a:endParaRPr>
          </a:p>
          <a:p>
            <a:pPr eaLnBrk="1" fontAlgn="auto" hangingPunct="1">
              <a:spcBef>
                <a:spcPts val="0"/>
              </a:spcBef>
              <a:spcAft>
                <a:spcPts val="0"/>
              </a:spcAft>
              <a:defRPr/>
            </a:pPr>
            <a:endParaRPr lang="en-US" sz="1000" kern="1200" dirty="0" smtClean="0">
              <a:solidFill>
                <a:schemeClr val="tx1"/>
              </a:solidFill>
              <a:latin typeface="Arial"/>
              <a:ea typeface="ヒラギノ角ゴ Pro W3" pitchFamily="-84" charset="-128"/>
              <a:cs typeface="Arial"/>
            </a:endParaRPr>
          </a:p>
          <a:p>
            <a:pPr eaLnBrk="1" fontAlgn="auto" hangingPunct="1">
              <a:spcBef>
                <a:spcPts val="0"/>
              </a:spcBef>
              <a:spcAft>
                <a:spcPts val="0"/>
              </a:spcAft>
              <a:defRPr/>
            </a:pPr>
            <a:r>
              <a:rPr lang="en-US" sz="1000" i="1" kern="1200" dirty="0" smtClean="0">
                <a:solidFill>
                  <a:schemeClr val="tx1"/>
                </a:solidFill>
                <a:latin typeface="Arial"/>
                <a:ea typeface="ヒラギノ角ゴ Pro W3" pitchFamily="-84" charset="-128"/>
                <a:cs typeface="Arial"/>
              </a:rPr>
              <a:t>Ŧ GRADES of Recommendation, Assessment, Development, and Evaluation (GRADE) Working Group, 2011</a:t>
            </a:r>
          </a:p>
          <a:p>
            <a:pPr eaLnBrk="1" fontAlgn="auto" hangingPunct="1">
              <a:spcBef>
                <a:spcPts val="0"/>
              </a:spcBef>
              <a:spcAft>
                <a:spcPts val="0"/>
              </a:spcAft>
              <a:defRPr/>
            </a:pPr>
            <a:endParaRPr lang="en-US" sz="1000" i="1" kern="1200" dirty="0" smtClean="0">
              <a:solidFill>
                <a:schemeClr val="tx1"/>
              </a:solidFill>
              <a:latin typeface="Arial"/>
              <a:ea typeface="ヒラギノ角ゴ Pro W3" pitchFamily="-84" charset="-128"/>
              <a:cs typeface="Arial"/>
            </a:endParaRPr>
          </a:p>
          <a:p>
            <a:pPr eaLnBrk="1" fontAlgn="auto" hangingPunct="1">
              <a:spcBef>
                <a:spcPts val="0"/>
              </a:spcBef>
              <a:spcAft>
                <a:spcPts val="0"/>
              </a:spcAft>
              <a:defRPr/>
            </a:pPr>
            <a:r>
              <a:rPr lang="en-US" sz="1000" b="1" kern="1200" dirty="0" smtClean="0">
                <a:solidFill>
                  <a:schemeClr val="tx1"/>
                </a:solidFill>
                <a:latin typeface="Arial"/>
                <a:ea typeface="ヒラギノ角ゴ Pro W3" pitchFamily="-84" charset="-128"/>
                <a:cs typeface="Arial"/>
              </a:rPr>
              <a:t>It should be noted that preferences and values, and resource allocation may also play a role in determining certainty and may impact the strength of the recommendation.</a:t>
            </a:r>
          </a:p>
          <a:p>
            <a:pPr eaLnBrk="1" fontAlgn="auto" hangingPunct="1">
              <a:spcBef>
                <a:spcPts val="0"/>
              </a:spcBef>
              <a:spcAft>
                <a:spcPts val="0"/>
              </a:spcAft>
              <a:defRPr/>
            </a:pPr>
            <a:endParaRPr lang="en-US" sz="1000" b="1" kern="1200" dirty="0" smtClean="0">
              <a:solidFill>
                <a:schemeClr val="tx1"/>
              </a:solidFill>
              <a:latin typeface="Arial"/>
              <a:ea typeface="ヒラギノ角ゴ Pro W3" pitchFamily="-84" charset="-128"/>
              <a:cs typeface="Arial"/>
            </a:endParaRPr>
          </a:p>
          <a:p>
            <a:pPr>
              <a:defRPr/>
            </a:pPr>
            <a:r>
              <a:rPr lang="en-US" sz="1000" dirty="0" smtClean="0"/>
              <a:t>≠</a:t>
            </a:r>
            <a:r>
              <a:rPr lang="en-US" dirty="0" smtClean="0"/>
              <a:t>The more values and preferences vary, or the greater the uncertainty in values and preferences, the higher the likelihood that a weak recommendation is warranted.</a:t>
            </a:r>
          </a:p>
          <a:p>
            <a:pPr eaLnBrk="1" fontAlgn="auto" hangingPunct="1">
              <a:spcBef>
                <a:spcPts val="0"/>
              </a:spcBef>
              <a:spcAft>
                <a:spcPts val="0"/>
              </a:spcAft>
              <a:defRPr/>
            </a:pPr>
            <a:endParaRPr lang="en-US" sz="1000" kern="1200" dirty="0" smtClean="0">
              <a:solidFill>
                <a:schemeClr val="tx1"/>
              </a:solidFill>
              <a:latin typeface="Arial"/>
              <a:ea typeface="ヒラギノ角ゴ Pro W3" pitchFamily="-84" charset="-128"/>
              <a:cs typeface="Arial"/>
            </a:endParaRPr>
          </a:p>
          <a:p>
            <a:pPr eaLnBrk="1" fontAlgn="auto" hangingPunct="1">
              <a:spcBef>
                <a:spcPts val="0"/>
              </a:spcBef>
              <a:spcAft>
                <a:spcPts val="0"/>
              </a:spcAft>
              <a:defRPr/>
            </a:pPr>
            <a:r>
              <a:rPr lang="en-US" sz="1000" dirty="0" smtClean="0"/>
              <a:t>The higher the cost of treatment, the less likely a strong recommendation.</a:t>
            </a:r>
            <a:endParaRPr lang="en-US" sz="1000" kern="1200" dirty="0" smtClean="0">
              <a:solidFill>
                <a:schemeClr val="tx1"/>
              </a:solidFill>
              <a:latin typeface="Arial"/>
              <a:ea typeface="ヒラギノ角ゴ Pro W3" pitchFamily="-84" charset="-128"/>
              <a:cs typeface="Arial"/>
            </a:endParaRPr>
          </a:p>
          <a:p>
            <a:pPr eaLnBrk="1" fontAlgn="auto" hangingPunct="1">
              <a:spcBef>
                <a:spcPts val="0"/>
              </a:spcBef>
              <a:spcAft>
                <a:spcPts val="0"/>
              </a:spcAft>
              <a:defRPr/>
            </a:pPr>
            <a:endParaRPr lang="en-US" sz="1000" kern="1200" dirty="0" smtClean="0">
              <a:solidFill>
                <a:schemeClr val="tx1"/>
              </a:solidFill>
              <a:latin typeface="Arial"/>
              <a:ea typeface="ヒラギノ角ゴ Pro W3" pitchFamily="-84" charset="-128"/>
              <a:cs typeface="Arial"/>
            </a:endParaRPr>
          </a:p>
          <a:p>
            <a:pPr eaLnBrk="1" fontAlgn="auto" hangingPunct="1">
              <a:spcBef>
                <a:spcPts val="0"/>
              </a:spcBef>
              <a:spcAft>
                <a:spcPts val="0"/>
              </a:spcAft>
              <a:defRPr/>
            </a:pPr>
            <a:r>
              <a:rPr lang="en-US" sz="1000" kern="1200" dirty="0" smtClean="0">
                <a:solidFill>
                  <a:schemeClr val="tx1"/>
                </a:solidFill>
                <a:latin typeface="Arial"/>
                <a:ea typeface="ヒラギノ角ゴ Pro W3" pitchFamily="-84" charset="-128"/>
                <a:cs typeface="Arial"/>
              </a:rPr>
              <a:t>≠</a:t>
            </a:r>
            <a:r>
              <a:rPr lang="en-US" sz="1000" i="1" kern="1200" dirty="0" err="1" smtClean="0">
                <a:solidFill>
                  <a:schemeClr val="tx1"/>
                </a:solidFill>
                <a:latin typeface="Arial"/>
                <a:ea typeface="ヒラギノ角ゴ Pro W3" pitchFamily="-84" charset="-128"/>
                <a:cs typeface="Arial"/>
              </a:rPr>
              <a:t>Guyatt</a:t>
            </a:r>
            <a:r>
              <a:rPr lang="en-US" sz="1000" i="1" kern="1200" dirty="0" smtClean="0">
                <a:solidFill>
                  <a:schemeClr val="tx1"/>
                </a:solidFill>
                <a:latin typeface="Arial"/>
                <a:ea typeface="ヒラギノ角ゴ Pro W3" pitchFamily="-84" charset="-128"/>
                <a:cs typeface="Arial"/>
              </a:rPr>
              <a:t> G, </a:t>
            </a:r>
            <a:r>
              <a:rPr lang="en-US" sz="1000" i="1" kern="1200" dirty="0" err="1" smtClean="0">
                <a:solidFill>
                  <a:schemeClr val="tx1"/>
                </a:solidFill>
                <a:latin typeface="Arial"/>
                <a:ea typeface="ヒラギノ角ゴ Pro W3" pitchFamily="-84" charset="-128"/>
                <a:cs typeface="Arial"/>
              </a:rPr>
              <a:t>Oxmann</a:t>
            </a:r>
            <a:r>
              <a:rPr lang="en-US" sz="1000" i="1" kern="1200" dirty="0" smtClean="0">
                <a:solidFill>
                  <a:schemeClr val="tx1"/>
                </a:solidFill>
                <a:latin typeface="Arial"/>
                <a:ea typeface="ヒラギノ角ゴ Pro W3" pitchFamily="-84" charset="-128"/>
                <a:cs typeface="Arial"/>
              </a:rPr>
              <a:t> A, </a:t>
            </a:r>
            <a:r>
              <a:rPr lang="en-US" sz="1000" i="1" kern="1200" dirty="0" err="1" smtClean="0">
                <a:solidFill>
                  <a:schemeClr val="tx1"/>
                </a:solidFill>
                <a:latin typeface="Arial"/>
                <a:ea typeface="ヒラギノ角ゴ Pro W3" pitchFamily="-84" charset="-128"/>
                <a:cs typeface="Arial"/>
              </a:rPr>
              <a:t>Kinz</a:t>
            </a:r>
            <a:r>
              <a:rPr lang="en-US" sz="1000" i="1" kern="1200" dirty="0" smtClean="0">
                <a:solidFill>
                  <a:schemeClr val="tx1"/>
                </a:solidFill>
                <a:latin typeface="Arial"/>
                <a:ea typeface="ヒラギノ角ゴ Pro W3" pitchFamily="-84" charset="-128"/>
                <a:cs typeface="Arial"/>
              </a:rPr>
              <a:t> R, et al. GRADE: going from evidence to recommendations. </a:t>
            </a:r>
          </a:p>
          <a:p>
            <a:endParaRPr lang="en-CA" dirty="0" smtClean="0"/>
          </a:p>
          <a:p>
            <a:endParaRPr lang="fr-FR" dirty="0"/>
          </a:p>
        </p:txBody>
      </p:sp>
      <p:sp>
        <p:nvSpPr>
          <p:cNvPr id="30724" name="Slide Number Placeholder 3"/>
          <p:cNvSpPr>
            <a:spLocks noGrp="1"/>
          </p:cNvSpPr>
          <p:nvPr>
            <p:ph type="sldNum" sz="quarter" idx="5"/>
          </p:nvPr>
        </p:nvSpPr>
        <p:spPr bwMode="auto">
          <a:noFill/>
          <a:ln>
            <a:miter lim="800000"/>
            <a:headEnd/>
            <a:tailEnd/>
          </a:ln>
        </p:spPr>
        <p:txBody>
          <a:bodyPr/>
          <a:lstStyle/>
          <a:p>
            <a:pPr algn="l" rtl="0"/>
            <a:fld id="{3659F06F-66D4-41E2-8F8D-D498EAD7E341}" type="slidenum">
              <a:rPr>
                <a:latin typeface="Arial" charset="0"/>
              </a:rPr>
              <a:pPr/>
              <a:t>12</a:t>
            </a:fld>
            <a:endParaRPr lang="fr-FR" smtClean="0">
              <a:latin typeface="Arial" charset="0"/>
            </a:endParaRPr>
          </a:p>
        </p:txBody>
      </p:sp>
    </p:spTree>
    <p:extLst>
      <p:ext uri="{BB962C8B-B14F-4D97-AF65-F5344CB8AC3E}">
        <p14:creationId xmlns:p14="http://schemas.microsoft.com/office/powerpoint/2010/main" val="27216559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a:lstStyle/>
          <a:p>
            <a:endParaRPr lang="fr-FR" dirty="0" smtClean="0">
              <a:solidFill>
                <a:srgbClr val="FF0000"/>
              </a:solidFill>
            </a:endParaRPr>
          </a:p>
        </p:txBody>
      </p:sp>
      <p:sp>
        <p:nvSpPr>
          <p:cNvPr id="23556" name="Slide Number Placeholder 3"/>
          <p:cNvSpPr>
            <a:spLocks noGrp="1"/>
          </p:cNvSpPr>
          <p:nvPr>
            <p:ph type="sldNum" sz="quarter" idx="5"/>
          </p:nvPr>
        </p:nvSpPr>
        <p:spPr bwMode="auto">
          <a:noFill/>
          <a:ln>
            <a:miter lim="800000"/>
            <a:headEnd/>
            <a:tailEnd/>
          </a:ln>
        </p:spPr>
        <p:txBody>
          <a:bodyPr/>
          <a:lstStyle/>
          <a:p>
            <a:pPr algn="l" rtl="0"/>
            <a:fld id="{D17D40B7-C83D-4E78-B61F-047D1E62FB3C}" type="slidenum">
              <a:rPr>
                <a:latin typeface="Arial" charset="0"/>
              </a:rPr>
              <a:pPr/>
              <a:t>13</a:t>
            </a:fld>
            <a:endParaRPr lang="fr-FR" smtClean="0">
              <a:latin typeface="Arial" charset="0"/>
            </a:endParaRPr>
          </a:p>
        </p:txBody>
      </p:sp>
    </p:spTree>
    <p:extLst>
      <p:ext uri="{BB962C8B-B14F-4D97-AF65-F5344CB8AC3E}">
        <p14:creationId xmlns:p14="http://schemas.microsoft.com/office/powerpoint/2010/main" val="17196011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1" dirty="0" smtClean="0"/>
              <a:t>DEFINITION OF SCREENING</a:t>
            </a:r>
            <a:endParaRPr lang="en-US" b="0" dirty="0" smtClean="0"/>
          </a:p>
          <a:p>
            <a:endParaRPr lang="en-US" b="1" dirty="0" smtClean="0"/>
          </a:p>
          <a:p>
            <a:r>
              <a:rPr lang="en-US" sz="1200" kern="1200" dirty="0" smtClean="0">
                <a:solidFill>
                  <a:schemeClr val="tx1"/>
                </a:solidFill>
                <a:effectLst/>
                <a:latin typeface="+mn-lt"/>
                <a:ea typeface="ヒラギノ角ゴ Pro W3" pitchFamily="-84" charset="-128"/>
                <a:cs typeface="+mn-cs"/>
              </a:rPr>
              <a:t>For these guidelines screening is defined as:</a:t>
            </a:r>
          </a:p>
          <a:p>
            <a:endParaRPr lang="en-US" sz="1200" kern="1200" dirty="0" smtClean="0">
              <a:solidFill>
                <a:schemeClr val="tx1"/>
              </a:solidFill>
              <a:effectLst/>
              <a:latin typeface="+mn-lt"/>
              <a:ea typeface="ヒラギノ角ゴ Pro W3" pitchFamily="-84" charset="-128"/>
              <a:cs typeface="+mn-cs"/>
            </a:endParaRPr>
          </a:p>
          <a:p>
            <a:pPr marL="171450" indent="-171450">
              <a:buFont typeface="Arial"/>
              <a:buChar char="•"/>
            </a:pPr>
            <a:r>
              <a:rPr lang="en-US" sz="1200" kern="1200" dirty="0" smtClean="0">
                <a:solidFill>
                  <a:schemeClr val="tx1"/>
                </a:solidFill>
                <a:effectLst/>
                <a:latin typeface="+mn-lt"/>
                <a:ea typeface="ヒラギノ角ゴ Pro W3" pitchFamily="-84" charset="-128"/>
                <a:cs typeface="+mn-cs"/>
              </a:rPr>
              <a:t> methods used to identify only new cases of depression. </a:t>
            </a:r>
          </a:p>
          <a:p>
            <a:pPr marL="0" indent="0">
              <a:buFont typeface="Arial"/>
              <a:buNone/>
            </a:pPr>
            <a:r>
              <a:rPr lang="en-US" sz="1200" b="1" kern="1200" baseline="0" dirty="0" smtClean="0">
                <a:solidFill>
                  <a:schemeClr val="tx1"/>
                </a:solidFill>
                <a:effectLst/>
                <a:latin typeface="+mn-lt"/>
                <a:ea typeface="ヒラギノ角ゴ Pro W3" pitchFamily="-84" charset="-128"/>
                <a:cs typeface="+mn-cs"/>
              </a:rPr>
              <a:t>      </a:t>
            </a:r>
            <a:r>
              <a:rPr lang="en-US" sz="1200" b="1" kern="1200" dirty="0" smtClean="0">
                <a:solidFill>
                  <a:schemeClr val="tx1"/>
                </a:solidFill>
                <a:effectLst/>
                <a:latin typeface="+mn-lt"/>
                <a:ea typeface="ヒラギノ角ゴ Pro W3" pitchFamily="-84" charset="-128"/>
                <a:cs typeface="+mn-cs"/>
              </a:rPr>
              <a:t>Screening</a:t>
            </a:r>
            <a:r>
              <a:rPr lang="en-US" sz="1200" kern="1200" dirty="0" smtClean="0">
                <a:solidFill>
                  <a:schemeClr val="tx1"/>
                </a:solidFill>
                <a:effectLst/>
                <a:latin typeface="+mn-lt"/>
                <a:ea typeface="ヒラギノ角ゴ Pro W3" pitchFamily="-84" charset="-128"/>
                <a:cs typeface="+mn-cs"/>
              </a:rPr>
              <a:t> </a:t>
            </a:r>
            <a:r>
              <a:rPr lang="en-US" sz="1200" b="1" u="sng" kern="1200" dirty="0" smtClean="0">
                <a:solidFill>
                  <a:schemeClr val="tx1"/>
                </a:solidFill>
                <a:effectLst/>
                <a:latin typeface="+mn-lt"/>
                <a:ea typeface="ヒラギノ角ゴ Pro W3" pitchFamily="-84" charset="-128"/>
                <a:cs typeface="+mn-cs"/>
              </a:rPr>
              <a:t>does not</a:t>
            </a:r>
            <a:r>
              <a:rPr lang="en-US" sz="1200" b="0" u="sng" kern="1200" dirty="0" smtClean="0">
                <a:solidFill>
                  <a:schemeClr val="tx1"/>
                </a:solidFill>
                <a:effectLst/>
                <a:latin typeface="+mn-lt"/>
                <a:ea typeface="ヒラギノ角ゴ Pro W3" pitchFamily="-84" charset="-128"/>
                <a:cs typeface="+mn-cs"/>
              </a:rPr>
              <a:t> </a:t>
            </a:r>
            <a:r>
              <a:rPr lang="en-US" sz="1200" b="1" kern="1200" dirty="0" smtClean="0">
                <a:solidFill>
                  <a:schemeClr val="tx1"/>
                </a:solidFill>
                <a:effectLst/>
                <a:latin typeface="+mn-lt"/>
                <a:ea typeface="ヒラギノ角ゴ Pro W3" pitchFamily="-84" charset="-128"/>
                <a:cs typeface="+mn-cs"/>
              </a:rPr>
              <a:t>apply</a:t>
            </a:r>
            <a:r>
              <a:rPr lang="en-US" sz="1200" b="1" kern="1200" baseline="0" dirty="0" smtClean="0">
                <a:solidFill>
                  <a:schemeClr val="tx1"/>
                </a:solidFill>
                <a:effectLst/>
                <a:latin typeface="+mn-lt"/>
                <a:ea typeface="ヒラギノ角ゴ Pro W3" pitchFamily="-84" charset="-128"/>
                <a:cs typeface="+mn-cs"/>
              </a:rPr>
              <a:t> to patients who are known to have depression, have a history of depression or are receiving              </a:t>
            </a:r>
          </a:p>
          <a:p>
            <a:pPr marL="0" indent="0">
              <a:buFont typeface="Arial"/>
              <a:buNone/>
            </a:pPr>
            <a:r>
              <a:rPr lang="en-US" sz="1200" b="1" kern="1200" baseline="0" dirty="0" smtClean="0">
                <a:solidFill>
                  <a:schemeClr val="tx1"/>
                </a:solidFill>
                <a:effectLst/>
                <a:latin typeface="+mn-lt"/>
                <a:ea typeface="ヒラギノ角ゴ Pro W3" pitchFamily="-84" charset="-128"/>
                <a:cs typeface="+mn-cs"/>
              </a:rPr>
              <a:t>      treatment for depression.</a:t>
            </a:r>
          </a:p>
          <a:p>
            <a:pPr marL="171450" indent="-171450">
              <a:buFont typeface="Arial"/>
              <a:buChar char="•"/>
            </a:pPr>
            <a:endParaRPr lang="en-US" sz="1200" kern="1200" dirty="0" smtClean="0">
              <a:solidFill>
                <a:schemeClr val="tx1"/>
              </a:solidFill>
              <a:effectLst/>
              <a:latin typeface="+mn-lt"/>
              <a:ea typeface="ヒラギノ角ゴ Pro W3" pitchFamily="-84" charset="-128"/>
              <a:cs typeface="+mn-cs"/>
            </a:endParaRPr>
          </a:p>
          <a:p>
            <a:pPr marL="171450" indent="-171450">
              <a:buFont typeface="Arial"/>
              <a:buChar char="•"/>
            </a:pPr>
            <a:r>
              <a:rPr lang="en-US" sz="1200" kern="1200" dirty="0" smtClean="0">
                <a:solidFill>
                  <a:schemeClr val="tx1"/>
                </a:solidFill>
                <a:effectLst/>
                <a:latin typeface="+mn-lt"/>
                <a:ea typeface="ヒラギノ角ゴ Pro W3" pitchFamily="-84" charset="-128"/>
                <a:cs typeface="+mn-cs"/>
              </a:rPr>
              <a:t>performed</a:t>
            </a:r>
            <a:r>
              <a:rPr lang="en-US" sz="1200" kern="1200" baseline="0" dirty="0" smtClean="0">
                <a:solidFill>
                  <a:schemeClr val="tx1"/>
                </a:solidFill>
                <a:effectLst/>
                <a:latin typeface="+mn-lt"/>
                <a:ea typeface="ヒラギノ角ゴ Pro W3" pitchFamily="-84" charset="-128"/>
                <a:cs typeface="+mn-cs"/>
              </a:rPr>
              <a:t> in individuals with no apparent symptoms, with the aim of detecting those individuals with a high probability of having a disease before the disease manifests itself (early identification)</a:t>
            </a:r>
          </a:p>
          <a:p>
            <a:pPr marL="171450" indent="-171450">
              <a:buFont typeface="Arial"/>
              <a:buChar char="•"/>
            </a:pPr>
            <a:endParaRPr lang="en-US" sz="1200" kern="1200" baseline="0" dirty="0" smtClean="0">
              <a:solidFill>
                <a:schemeClr val="tx1"/>
              </a:solidFill>
              <a:effectLst/>
              <a:latin typeface="+mn-lt"/>
              <a:ea typeface="ヒラギノ角ゴ Pro W3" pitchFamily="-84" charset="-128"/>
              <a:cs typeface="+mn-cs"/>
            </a:endParaRPr>
          </a:p>
          <a:p>
            <a:r>
              <a:rPr lang="en-US" sz="1200" kern="1200" dirty="0" smtClean="0">
                <a:solidFill>
                  <a:schemeClr val="tx1"/>
                </a:solidFill>
                <a:effectLst/>
                <a:latin typeface="+mn-lt"/>
                <a:ea typeface="ヒラギノ角ゴ Pro W3" pitchFamily="-84" charset="-128"/>
                <a:cs typeface="+mn-cs"/>
              </a:rPr>
              <a:t>Those identified through screening would undergo further testing to confirm the presence of the disease (i.e. diagnostic testing). If confirmed, they may be offered disease treatment. </a:t>
            </a:r>
          </a:p>
          <a:p>
            <a:endParaRPr lang="en-US" sz="1200" kern="1200" dirty="0" smtClean="0">
              <a:solidFill>
                <a:schemeClr val="tx1"/>
              </a:solidFill>
              <a:effectLst/>
              <a:latin typeface="+mn-lt"/>
              <a:ea typeface="ヒラギノ角ゴ Pro W3" pitchFamily="-84" charset="-128"/>
              <a:cs typeface="+mn-cs"/>
            </a:endParaRPr>
          </a:p>
          <a:p>
            <a:endParaRPr lang="en-US" sz="1200" kern="1200" dirty="0" smtClean="0">
              <a:solidFill>
                <a:schemeClr val="tx1"/>
              </a:solidFill>
              <a:effectLst/>
              <a:latin typeface="+mn-lt"/>
              <a:ea typeface="ヒラギノ角ゴ Pro W3" pitchFamily="-84" charset="-128"/>
              <a:cs typeface="+mn-cs"/>
            </a:endParaRPr>
          </a:p>
          <a:p>
            <a:r>
              <a:rPr lang="en-US" sz="1200" b="1" kern="1200" dirty="0" smtClean="0">
                <a:solidFill>
                  <a:schemeClr val="tx1"/>
                </a:solidFill>
                <a:effectLst/>
                <a:latin typeface="+mn-lt"/>
                <a:ea typeface="ヒラギノ角ゴ Pro W3" pitchFamily="-84" charset="-128"/>
                <a:cs typeface="+mn-cs"/>
              </a:rPr>
              <a:t>The net benefit of screening depends on early identification and successful treatment, and requires that the benefits of such treatment outweigh any harm, such as side effects of medication</a:t>
            </a:r>
          </a:p>
          <a:p>
            <a:endParaRPr lang="en-US" b="1" dirty="0" smtClean="0"/>
          </a:p>
          <a:p>
            <a:endParaRPr lang="fr-FR" dirty="0"/>
          </a:p>
        </p:txBody>
      </p:sp>
      <p:sp>
        <p:nvSpPr>
          <p:cNvPr id="4" name="Slide Number Placeholder 3"/>
          <p:cNvSpPr>
            <a:spLocks noGrp="1"/>
          </p:cNvSpPr>
          <p:nvPr>
            <p:ph type="sldNum" sz="quarter" idx="10"/>
          </p:nvPr>
        </p:nvSpPr>
        <p:spPr/>
        <p:txBody>
          <a:bodyPr/>
          <a:lstStyle/>
          <a:p>
            <a:pPr algn="l" rtl="0">
              <a:defRPr/>
            </a:pPr>
            <a:fld id="{81AD1317-4783-461E-AF84-900747DF5B71}" type="slidenum">
              <a:rPr/>
              <a:pPr>
                <a:defRPr/>
              </a:pPr>
              <a:t>14</a:t>
            </a:fld>
            <a:endParaRPr lang="fr-FR"/>
          </a:p>
        </p:txBody>
      </p:sp>
    </p:spTree>
    <p:extLst>
      <p:ext uri="{BB962C8B-B14F-4D97-AF65-F5344CB8AC3E}">
        <p14:creationId xmlns:p14="http://schemas.microsoft.com/office/powerpoint/2010/main" val="52433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a:normAutofit fontScale="77500" lnSpcReduction="20000"/>
          </a:bodyPr>
          <a:lstStyle/>
          <a:p>
            <a:pPr>
              <a:buFontTx/>
              <a:buNone/>
            </a:pPr>
            <a:r>
              <a:rPr lang="en-US" sz="2400" b="1" dirty="0" smtClean="0"/>
              <a:t>Considerations</a:t>
            </a:r>
          </a:p>
          <a:p>
            <a:pPr>
              <a:buFontTx/>
              <a:buNone/>
            </a:pPr>
            <a:endParaRPr lang="en-US" sz="2400" dirty="0" smtClean="0"/>
          </a:p>
          <a:p>
            <a:pPr>
              <a:buFontTx/>
              <a:buNone/>
            </a:pPr>
            <a:r>
              <a:rPr lang="en-US" sz="2400" dirty="0" smtClean="0"/>
              <a:t>These recommendations </a:t>
            </a:r>
            <a:r>
              <a:rPr lang="en-US" sz="2400" u="sng" dirty="0" smtClean="0"/>
              <a:t>apply to </a:t>
            </a:r>
            <a:r>
              <a:rPr lang="en-US" sz="2400" dirty="0" smtClean="0"/>
              <a:t>adults who: </a:t>
            </a:r>
          </a:p>
          <a:p>
            <a:pPr lvl="1"/>
            <a:r>
              <a:rPr lang="en-US" sz="1800" dirty="0" smtClean="0"/>
              <a:t>are 18+ years of age</a:t>
            </a:r>
          </a:p>
          <a:p>
            <a:pPr lvl="1"/>
            <a:r>
              <a:rPr lang="en-US" sz="1800" dirty="0" smtClean="0"/>
              <a:t>with no apparent symptoms of depression</a:t>
            </a:r>
          </a:p>
          <a:p>
            <a:pPr lvl="1"/>
            <a:r>
              <a:rPr lang="en-US" sz="1800" dirty="0" smtClean="0"/>
              <a:t>are at average risk or increased risk for depression</a:t>
            </a:r>
          </a:p>
          <a:p>
            <a:pPr lvl="1"/>
            <a:endParaRPr lang="en-US" sz="1800" dirty="0" smtClean="0"/>
          </a:p>
          <a:p>
            <a:pPr lvl="1">
              <a:buNone/>
            </a:pPr>
            <a:endParaRPr lang="en-US" sz="1800" dirty="0" smtClean="0"/>
          </a:p>
          <a:p>
            <a:pPr marL="0" indent="0">
              <a:buNone/>
            </a:pPr>
            <a:r>
              <a:rPr lang="en-US" sz="2400" dirty="0" smtClean="0"/>
              <a:t>These recommendations </a:t>
            </a:r>
            <a:r>
              <a:rPr lang="en-US" sz="2400" i="1" u="sng" dirty="0" smtClean="0">
                <a:solidFill>
                  <a:srgbClr val="90214A"/>
                </a:solidFill>
              </a:rPr>
              <a:t>do not</a:t>
            </a:r>
            <a:r>
              <a:rPr lang="en-US" sz="2400" u="sng" dirty="0" smtClean="0">
                <a:solidFill>
                  <a:srgbClr val="90214A"/>
                </a:solidFill>
              </a:rPr>
              <a:t> </a:t>
            </a:r>
            <a:r>
              <a:rPr lang="en-US" sz="2400" u="sng" dirty="0" smtClean="0"/>
              <a:t>apply to </a:t>
            </a:r>
            <a:r>
              <a:rPr lang="en-US" sz="2400" dirty="0" smtClean="0"/>
              <a:t>people:</a:t>
            </a:r>
          </a:p>
          <a:p>
            <a:pPr lvl="1"/>
            <a:r>
              <a:rPr lang="en-US" sz="1800" dirty="0" smtClean="0"/>
              <a:t>with known depression</a:t>
            </a:r>
          </a:p>
          <a:p>
            <a:pPr lvl="1"/>
            <a:r>
              <a:rPr lang="en-US" sz="1800" dirty="0" smtClean="0"/>
              <a:t>with past history of depression</a:t>
            </a:r>
          </a:p>
          <a:p>
            <a:pPr lvl="1"/>
            <a:r>
              <a:rPr lang="en-US" sz="1800" dirty="0" smtClean="0"/>
              <a:t>or people in treatment for depression</a:t>
            </a:r>
            <a:endParaRPr lang="en-CA" sz="1800" dirty="0" smtClean="0"/>
          </a:p>
          <a:p>
            <a:endParaRPr lang="en-CA"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CA" sz="1200" kern="1200" dirty="0" smtClean="0">
                <a:solidFill>
                  <a:schemeClr val="tx1"/>
                </a:solidFill>
                <a:effectLst/>
                <a:latin typeface="+mn-lt"/>
                <a:ea typeface="ヒラギノ角ゴ Pro W3" pitchFamily="-84" charset="-128"/>
                <a:cs typeface="+mn-cs"/>
              </a:rPr>
              <a:t>Clinicians can use symptoms of depression (for example, insomnia, low </a:t>
            </a:r>
            <a:r>
              <a:rPr lang="en-CA" sz="1200" kern="1200" dirty="0" err="1" smtClean="0">
                <a:solidFill>
                  <a:schemeClr val="tx1"/>
                </a:solidFill>
                <a:effectLst/>
                <a:latin typeface="+mn-lt"/>
                <a:ea typeface="ヒラギノ角ゴ Pro W3" pitchFamily="-84" charset="-128"/>
                <a:cs typeface="+mn-cs"/>
              </a:rPr>
              <a:t>modd</a:t>
            </a:r>
            <a:r>
              <a:rPr lang="en-CA" sz="1200" kern="1200" dirty="0" smtClean="0">
                <a:solidFill>
                  <a:schemeClr val="tx1"/>
                </a:solidFill>
                <a:effectLst/>
                <a:latin typeface="+mn-lt"/>
                <a:ea typeface="ヒラギノ角ゴ Pro W3" pitchFamily="-84" charset="-128"/>
                <a:cs typeface="+mn-cs"/>
              </a:rPr>
              <a:t>, anhedonia and suicidal thoughts) to identify patients with potential depression. Evidence suggests that detecting depression based on clinical symptoms tends to identify patients with more severe depression who may be more likely to benefit from treatment.  Clinicians should be alert to the possibility of depression in patients with clinical clues, especially those at increased risk of depression and implement treatment as appropriate when depression is diagnosed.</a:t>
            </a:r>
            <a:endParaRPr lang="en-US" sz="1200" kern="1200" dirty="0" smtClean="0">
              <a:solidFill>
                <a:schemeClr val="tx1"/>
              </a:solidFill>
              <a:effectLst/>
              <a:latin typeface="+mn-lt"/>
              <a:ea typeface="ヒラギノ角ゴ Pro W3" pitchFamily="-84" charset="-128"/>
              <a:cs typeface="+mn-cs"/>
            </a:endParaRPr>
          </a:p>
          <a:p>
            <a:endParaRPr lang="en-CA" dirty="0" smtClean="0"/>
          </a:p>
          <a:p>
            <a:endParaRPr lang="fr-FR" dirty="0"/>
          </a:p>
        </p:txBody>
      </p:sp>
      <p:sp>
        <p:nvSpPr>
          <p:cNvPr id="33796" name="Slide Number Placeholder 3"/>
          <p:cNvSpPr>
            <a:spLocks noGrp="1"/>
          </p:cNvSpPr>
          <p:nvPr>
            <p:ph type="sldNum" sz="quarter" idx="5"/>
          </p:nvPr>
        </p:nvSpPr>
        <p:spPr bwMode="auto">
          <a:noFill/>
          <a:ln>
            <a:miter lim="800000"/>
            <a:headEnd/>
            <a:tailEnd/>
          </a:ln>
        </p:spPr>
        <p:txBody>
          <a:bodyPr/>
          <a:lstStyle/>
          <a:p>
            <a:pPr algn="l" rtl="0"/>
            <a:fld id="{1BC736EF-A3AF-4577-AF6C-2C59C25CDEC2}" type="slidenum">
              <a:rPr>
                <a:latin typeface="Arial" charset="0"/>
              </a:rPr>
              <a:pPr/>
              <a:t>15</a:t>
            </a:fld>
            <a:endParaRPr lang="fr-FR" smtClean="0">
              <a:latin typeface="Arial" charset="0"/>
            </a:endParaRPr>
          </a:p>
        </p:txBody>
      </p:sp>
    </p:spTree>
    <p:extLst>
      <p:ext uri="{BB962C8B-B14F-4D97-AF65-F5344CB8AC3E}">
        <p14:creationId xmlns:p14="http://schemas.microsoft.com/office/powerpoint/2010/main" val="41827023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AVERAGE AND INCREASED RISK POPULATIONS</a:t>
            </a:r>
          </a:p>
          <a:p>
            <a:endParaRPr lang="en-US" b="0" baseline="0" dirty="0" smtClean="0"/>
          </a:p>
          <a:p>
            <a:r>
              <a:rPr lang="en-US" b="0" baseline="0" dirty="0" smtClean="0"/>
              <a:t>For the purpose of these guidelines:</a:t>
            </a:r>
          </a:p>
          <a:p>
            <a:endParaRPr lang="en-US" b="0" baseline="0" dirty="0" smtClean="0"/>
          </a:p>
          <a:p>
            <a:r>
              <a:rPr lang="en-US" b="0" baseline="0" dirty="0" smtClean="0"/>
              <a:t>The </a:t>
            </a:r>
            <a:r>
              <a:rPr lang="en-US" b="1" baseline="0" dirty="0" smtClean="0"/>
              <a:t>Average Risk </a:t>
            </a:r>
            <a:r>
              <a:rPr lang="en-US" b="0" baseline="0" dirty="0" smtClean="0"/>
              <a:t> population is the general population including all individuals 18 years of age and older with no apparent symptoms of depression.</a:t>
            </a:r>
          </a:p>
          <a:p>
            <a:endParaRPr lang="en-US" b="0" baseline="0" dirty="0" smtClean="0"/>
          </a:p>
          <a:p>
            <a:endParaRPr lang="en-US" b="0" baseline="0" dirty="0" smtClean="0"/>
          </a:p>
          <a:p>
            <a:r>
              <a:rPr lang="en-US" b="0" baseline="0" dirty="0" smtClean="0"/>
              <a:t>Population at </a:t>
            </a:r>
            <a:r>
              <a:rPr lang="en-US" b="1" baseline="0" dirty="0" smtClean="0"/>
              <a:t>Increased Risk</a:t>
            </a:r>
            <a:r>
              <a:rPr lang="en-US" b="0" baseline="0" dirty="0" smtClean="0"/>
              <a:t> of depression include:</a:t>
            </a:r>
          </a:p>
          <a:p>
            <a:pPr marL="171450" indent="-171450">
              <a:buFont typeface="Arial"/>
              <a:buChar char="•"/>
            </a:pPr>
            <a:r>
              <a:rPr lang="en-US" b="0" baseline="0" dirty="0" smtClean="0"/>
              <a:t>family history of depression</a:t>
            </a:r>
          </a:p>
          <a:p>
            <a:pPr marL="171450" indent="-171450">
              <a:buFont typeface="Arial"/>
              <a:buChar char="•"/>
            </a:pPr>
            <a:r>
              <a:rPr lang="en-US" b="0" baseline="0" dirty="0" smtClean="0"/>
              <a:t>traumatic experiences as a child</a:t>
            </a:r>
          </a:p>
          <a:p>
            <a:pPr marL="171450" indent="-171450">
              <a:buFont typeface="Arial"/>
              <a:buChar char="•"/>
            </a:pPr>
            <a:r>
              <a:rPr lang="en-US" b="0" baseline="0" dirty="0" smtClean="0"/>
              <a:t>recent traumatic life events</a:t>
            </a:r>
          </a:p>
          <a:p>
            <a:pPr marL="171450" indent="-171450">
              <a:buFont typeface="Arial"/>
              <a:buChar char="•"/>
            </a:pPr>
            <a:r>
              <a:rPr lang="en-US" b="0" baseline="0" dirty="0" smtClean="0"/>
              <a:t>chronic health problems</a:t>
            </a:r>
          </a:p>
          <a:p>
            <a:pPr marL="171450" indent="-171450">
              <a:buFont typeface="Arial"/>
              <a:buChar char="•"/>
            </a:pPr>
            <a:r>
              <a:rPr lang="en-US" b="0" baseline="0" dirty="0" smtClean="0"/>
              <a:t>substance misuse</a:t>
            </a:r>
          </a:p>
          <a:p>
            <a:pPr marL="171450" indent="-171450">
              <a:buFont typeface="Arial"/>
              <a:buChar char="•"/>
            </a:pPr>
            <a:r>
              <a:rPr lang="en-US" b="0" baseline="0" dirty="0" smtClean="0"/>
              <a:t>perinatal and post-partum status</a:t>
            </a:r>
          </a:p>
          <a:p>
            <a:pPr marL="171450" indent="-171450">
              <a:buFont typeface="Arial"/>
              <a:buChar char="•"/>
            </a:pPr>
            <a:r>
              <a:rPr lang="en-US" b="0" baseline="0" dirty="0" smtClean="0"/>
              <a:t>aboriginal origin </a:t>
            </a:r>
            <a:endParaRPr lang="en-US" b="0" dirty="0" smtClean="0"/>
          </a:p>
          <a:p>
            <a:endParaRPr lang="fr-FR" dirty="0"/>
          </a:p>
        </p:txBody>
      </p:sp>
      <p:sp>
        <p:nvSpPr>
          <p:cNvPr id="4" name="Slide Number Placeholder 3"/>
          <p:cNvSpPr>
            <a:spLocks noGrp="1"/>
          </p:cNvSpPr>
          <p:nvPr>
            <p:ph type="sldNum" sz="quarter" idx="10"/>
          </p:nvPr>
        </p:nvSpPr>
        <p:spPr/>
        <p:txBody>
          <a:bodyPr/>
          <a:lstStyle/>
          <a:p>
            <a:pPr algn="l" rtl="0">
              <a:defRPr/>
            </a:pPr>
            <a:fld id="{81AD1317-4783-461E-AF84-900747DF5B71}" type="slidenum">
              <a:rPr/>
              <a:pPr>
                <a:defRPr/>
              </a:pPr>
              <a:t>16</a:t>
            </a:fld>
            <a:endParaRPr lang="fr-FR"/>
          </a:p>
        </p:txBody>
      </p:sp>
    </p:spTree>
    <p:extLst>
      <p:ext uri="{BB962C8B-B14F-4D97-AF65-F5344CB8AC3E}">
        <p14:creationId xmlns:p14="http://schemas.microsoft.com/office/powerpoint/2010/main" val="28189740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49336" indent="-449336"/>
            <a:r>
              <a:rPr lang="en-US" b="1" dirty="0" smtClean="0">
                <a:latin typeface="Arial" charset="0"/>
                <a:ea typeface="ＭＳ Ｐゴシック" charset="0"/>
                <a:cs typeface="ＭＳ Ｐゴシック" charset="0"/>
              </a:rPr>
              <a:t>CTFPHC RECOMMENDATION: </a:t>
            </a:r>
            <a:r>
              <a:rPr lang="fr-CA" b="1" i="1" dirty="0" smtClean="0">
                <a:latin typeface="Arial" charset="0"/>
                <a:ea typeface="ＭＳ Ｐゴシック" charset="0"/>
                <a:cs typeface="ＭＳ Ｐゴシック" charset="0"/>
              </a:rPr>
              <a:t>AVERAGE</a:t>
            </a:r>
            <a:r>
              <a:rPr lang="fr-CA" b="1" i="1" baseline="0" dirty="0" smtClean="0">
                <a:latin typeface="Arial" charset="0"/>
                <a:ea typeface="ＭＳ Ｐゴシック" charset="0"/>
                <a:cs typeface="ＭＳ Ｐゴシック" charset="0"/>
              </a:rPr>
              <a:t> RISK POPULATION</a:t>
            </a:r>
            <a:endParaRPr lang="en-US" b="1" dirty="0" smtClean="0">
              <a:solidFill>
                <a:schemeClr val="bg1"/>
              </a:solidFill>
              <a:latin typeface="Calibri" charset="0"/>
              <a:ea typeface="ＭＳ Ｐゴシック" charset="0"/>
              <a:cs typeface="Calibri" charset="0"/>
            </a:endParaRPr>
          </a:p>
          <a:p>
            <a:pPr marL="449336" indent="-449336"/>
            <a:endParaRPr lang="en-US" b="1" dirty="0" smtClean="0">
              <a:solidFill>
                <a:schemeClr val="bg1"/>
              </a:solidFill>
              <a:latin typeface="Calibri" charset="0"/>
              <a:ea typeface="ＭＳ Ｐゴシック" charset="0"/>
              <a:cs typeface="Calibri" charset="0"/>
            </a:endParaRPr>
          </a:p>
          <a:p>
            <a:pPr marL="449336" indent="-449336"/>
            <a:endParaRPr lang="en-US" b="1" dirty="0" smtClean="0">
              <a:solidFill>
                <a:schemeClr val="bg1"/>
              </a:solidFill>
              <a:latin typeface="Calibri" charset="0"/>
              <a:ea typeface="ＭＳ Ｐゴシック" charset="0"/>
              <a:cs typeface="Calibri" charset="0"/>
            </a:endParaRPr>
          </a:p>
          <a:p>
            <a:pPr marL="449336" indent="-449336"/>
            <a:r>
              <a:rPr lang="en-US" b="1" dirty="0" smtClean="0">
                <a:solidFill>
                  <a:schemeClr val="bg1"/>
                </a:solidFill>
                <a:latin typeface="Calibri" charset="0"/>
                <a:ea typeface="ＭＳ Ｐゴシック" charset="0"/>
                <a:cs typeface="Calibri" charset="0"/>
              </a:rPr>
              <a:t>For</a:t>
            </a:r>
            <a:r>
              <a:rPr lang="en-US" b="1" baseline="0" dirty="0" smtClean="0">
                <a:solidFill>
                  <a:schemeClr val="bg1"/>
                </a:solidFill>
                <a:latin typeface="Calibri" charset="0"/>
                <a:ea typeface="ＭＳ Ｐゴシック" charset="0"/>
                <a:cs typeface="Calibri" charset="0"/>
              </a:rPr>
              <a:t> adults at average risk for depression we recommend </a:t>
            </a:r>
            <a:r>
              <a:rPr lang="en-US" b="1" u="sng" baseline="0" dirty="0" smtClean="0">
                <a:solidFill>
                  <a:schemeClr val="bg1"/>
                </a:solidFill>
                <a:latin typeface="Calibri" charset="0"/>
                <a:ea typeface="ＭＳ Ｐゴシック" charset="0"/>
                <a:cs typeface="Calibri" charset="0"/>
              </a:rPr>
              <a:t>not routinely screening</a:t>
            </a:r>
            <a:r>
              <a:rPr lang="en-US" b="1" u="none" baseline="0" dirty="0" smtClean="0">
                <a:solidFill>
                  <a:schemeClr val="bg1"/>
                </a:solidFill>
                <a:latin typeface="Calibri" charset="0"/>
                <a:ea typeface="ＭＳ Ｐゴシック" charset="0"/>
                <a:cs typeface="Calibri" charset="0"/>
              </a:rPr>
              <a:t> for depression.</a:t>
            </a:r>
          </a:p>
          <a:p>
            <a:pPr marL="449336" indent="-449336"/>
            <a:endParaRPr lang="en-US" b="1" u="none" baseline="0" dirty="0" smtClean="0">
              <a:solidFill>
                <a:schemeClr val="bg1"/>
              </a:solidFill>
              <a:latin typeface="Calibri" charset="0"/>
              <a:ea typeface="ＭＳ Ｐゴシック" charset="0"/>
              <a:cs typeface="Calibri" charset="0"/>
            </a:endParaRPr>
          </a:p>
          <a:p>
            <a:pPr marL="449336" indent="-449336"/>
            <a:r>
              <a:rPr lang="en-US" b="0" u="none" baseline="0" dirty="0" smtClean="0">
                <a:solidFill>
                  <a:schemeClr val="bg1"/>
                </a:solidFill>
                <a:latin typeface="Calibri" charset="0"/>
                <a:ea typeface="ＭＳ Ｐゴシック" charset="0"/>
                <a:cs typeface="Calibri" charset="0"/>
              </a:rPr>
              <a:t>This is a weak recommendation based on very low quality evidence.</a:t>
            </a:r>
            <a:endParaRPr lang="en-US" b="0" dirty="0" smtClean="0">
              <a:solidFill>
                <a:schemeClr val="bg1"/>
              </a:solidFill>
              <a:latin typeface="Calibri" charset="0"/>
              <a:ea typeface="ＭＳ Ｐゴシック" charset="0"/>
              <a:cs typeface="Calibri" charset="0"/>
            </a:endParaRPr>
          </a:p>
          <a:p>
            <a:pPr marL="449336" indent="-449336" algn="l" rtl="0"/>
            <a:endParaRPr lang="fr-FR" dirty="0"/>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30171" indent="-280835" eaLnBrk="0" hangingPunct="0">
              <a:defRPr sz="2400">
                <a:solidFill>
                  <a:schemeClr val="tx1"/>
                </a:solidFill>
                <a:latin typeface="Arial" charset="0"/>
                <a:ea typeface="ＭＳ Ｐゴシック" charset="0"/>
              </a:defRPr>
            </a:lvl2pPr>
            <a:lvl3pPr marL="1123340" indent="-224668" eaLnBrk="0" hangingPunct="0">
              <a:defRPr sz="2400">
                <a:solidFill>
                  <a:schemeClr val="tx1"/>
                </a:solidFill>
                <a:latin typeface="Arial" charset="0"/>
                <a:ea typeface="ＭＳ Ｐゴシック" charset="0"/>
              </a:defRPr>
            </a:lvl3pPr>
            <a:lvl4pPr marL="1572677" indent="-224668" eaLnBrk="0" hangingPunct="0">
              <a:defRPr sz="2400">
                <a:solidFill>
                  <a:schemeClr val="tx1"/>
                </a:solidFill>
                <a:latin typeface="Arial" charset="0"/>
                <a:ea typeface="ＭＳ Ｐゴシック" charset="0"/>
              </a:defRPr>
            </a:lvl4pPr>
            <a:lvl5pPr marL="2022013" indent="-224668" eaLnBrk="0" hangingPunct="0">
              <a:defRPr sz="2400">
                <a:solidFill>
                  <a:schemeClr val="tx1"/>
                </a:solidFill>
                <a:latin typeface="Arial" charset="0"/>
                <a:ea typeface="ＭＳ Ｐゴシック" charset="0"/>
              </a:defRPr>
            </a:lvl5pPr>
            <a:lvl6pPr marL="2471349" indent="-224668" eaLnBrk="0" fontAlgn="base" hangingPunct="0">
              <a:spcBef>
                <a:spcPct val="0"/>
              </a:spcBef>
              <a:spcAft>
                <a:spcPct val="0"/>
              </a:spcAft>
              <a:defRPr sz="2400">
                <a:solidFill>
                  <a:schemeClr val="tx1"/>
                </a:solidFill>
                <a:latin typeface="Arial" charset="0"/>
                <a:ea typeface="ＭＳ Ｐゴシック" charset="0"/>
              </a:defRPr>
            </a:lvl6pPr>
            <a:lvl7pPr marL="2920685" indent="-224668" eaLnBrk="0" fontAlgn="base" hangingPunct="0">
              <a:spcBef>
                <a:spcPct val="0"/>
              </a:spcBef>
              <a:spcAft>
                <a:spcPct val="0"/>
              </a:spcAft>
              <a:defRPr sz="2400">
                <a:solidFill>
                  <a:schemeClr val="tx1"/>
                </a:solidFill>
                <a:latin typeface="Arial" charset="0"/>
                <a:ea typeface="ＭＳ Ｐゴシック" charset="0"/>
              </a:defRPr>
            </a:lvl7pPr>
            <a:lvl8pPr marL="3370021" indent="-224668" eaLnBrk="0" fontAlgn="base" hangingPunct="0">
              <a:spcBef>
                <a:spcPct val="0"/>
              </a:spcBef>
              <a:spcAft>
                <a:spcPct val="0"/>
              </a:spcAft>
              <a:defRPr sz="2400">
                <a:solidFill>
                  <a:schemeClr val="tx1"/>
                </a:solidFill>
                <a:latin typeface="Arial" charset="0"/>
                <a:ea typeface="ＭＳ Ｐゴシック" charset="0"/>
              </a:defRPr>
            </a:lvl8pPr>
            <a:lvl9pPr marL="3819357" indent="-224668" eaLnBrk="0" fontAlgn="base" hangingPunct="0">
              <a:spcBef>
                <a:spcPct val="0"/>
              </a:spcBef>
              <a:spcAft>
                <a:spcPct val="0"/>
              </a:spcAft>
              <a:defRPr sz="2400">
                <a:solidFill>
                  <a:schemeClr val="tx1"/>
                </a:solidFill>
                <a:latin typeface="Arial" charset="0"/>
                <a:ea typeface="ＭＳ Ｐゴシック" charset="0"/>
              </a:defRPr>
            </a:lvl9pPr>
          </a:lstStyle>
          <a:p>
            <a:pPr algn="l" rtl="0" eaLnBrk="1" hangingPunct="1"/>
            <a:fld id="{C566DFAC-F5BF-1F46-A8CE-E8F912913694}" type="slidenum">
              <a:rPr sz="1200"/>
              <a:pPr eaLnBrk="1" hangingPunct="1"/>
              <a:t>17</a:t>
            </a:fld>
            <a:endParaRPr lang="fr-FR" sz="1200"/>
          </a:p>
        </p:txBody>
      </p:sp>
    </p:spTree>
    <p:extLst>
      <p:ext uri="{BB962C8B-B14F-4D97-AF65-F5344CB8AC3E}">
        <p14:creationId xmlns:p14="http://schemas.microsoft.com/office/powerpoint/2010/main" val="350260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normAutofit fontScale="92500" lnSpcReduction="20000"/>
          </a:bodyPr>
          <a:lstStyle/>
          <a:p>
            <a:r>
              <a:rPr lang="en-CA" b="1" dirty="0" smtClean="0"/>
              <a:t>RECOMMENDATION: AVERAGE RISK POPULATION</a:t>
            </a:r>
          </a:p>
          <a:p>
            <a:endParaRPr lang="en-CA" sz="1200" u="sng" kern="1200" dirty="0" smtClean="0">
              <a:solidFill>
                <a:schemeClr val="tx1"/>
              </a:solidFill>
              <a:effectLst/>
              <a:latin typeface="+mn-lt"/>
              <a:ea typeface="ヒラギノ角ゴ Pro W3" pitchFamily="-84" charset="-128"/>
              <a:cs typeface="+mn-cs"/>
            </a:endParaRPr>
          </a:p>
          <a:p>
            <a:r>
              <a:rPr lang="en-US" sz="1200" u="none" kern="1200" dirty="0" smtClean="0">
                <a:solidFill>
                  <a:schemeClr val="tx1"/>
                </a:solidFill>
                <a:effectLst/>
                <a:latin typeface="+mn-lt"/>
                <a:ea typeface="ヒラギノ角ゴ Pro W3" pitchFamily="-84" charset="-128"/>
                <a:cs typeface="+mn-cs"/>
              </a:rPr>
              <a:t>This</a:t>
            </a:r>
            <a:r>
              <a:rPr lang="en-US" sz="1200" u="none" kern="1200" baseline="0" dirty="0" smtClean="0">
                <a:solidFill>
                  <a:schemeClr val="tx1"/>
                </a:solidFill>
                <a:effectLst/>
                <a:latin typeface="+mn-lt"/>
                <a:ea typeface="ヒラギノ角ゴ Pro W3" pitchFamily="-84" charset="-128"/>
                <a:cs typeface="+mn-cs"/>
              </a:rPr>
              <a:t> recommendation is based on:</a:t>
            </a:r>
          </a:p>
          <a:p>
            <a:endParaRPr lang="en-US" sz="1200" u="none" kern="1200" dirty="0" smtClean="0">
              <a:solidFill>
                <a:schemeClr val="tx1"/>
              </a:solidFill>
              <a:effectLst/>
              <a:latin typeface="+mn-lt"/>
              <a:ea typeface="ヒラギノ角ゴ Pro W3" pitchFamily="-84" charset="-128"/>
              <a:cs typeface="+mn-cs"/>
            </a:endParaRPr>
          </a:p>
          <a:p>
            <a:pPr marL="628650" lvl="1" indent="-171450">
              <a:buFont typeface="Arial"/>
              <a:buChar char="•"/>
            </a:pPr>
            <a:r>
              <a:rPr lang="en-US" dirty="0" smtClean="0"/>
              <a:t>the</a:t>
            </a:r>
            <a:r>
              <a:rPr lang="en-US" baseline="0" dirty="0" smtClean="0"/>
              <a:t> l</a:t>
            </a:r>
            <a:r>
              <a:rPr lang="en-US" dirty="0" smtClean="0"/>
              <a:t>ack of direct evidence on the benefits of screening the average risk population</a:t>
            </a:r>
          </a:p>
          <a:p>
            <a:pPr marL="628650" lvl="1" indent="-171450">
              <a:buFont typeface="Arial"/>
              <a:buChar char="•"/>
            </a:pPr>
            <a:r>
              <a:rPr lang="en-US" dirty="0" smtClean="0"/>
              <a:t>the lack of evidence on harms of screening</a:t>
            </a:r>
          </a:p>
          <a:p>
            <a:pPr marL="628650" lvl="1" indent="-171450">
              <a:buFont typeface="Arial"/>
              <a:buChar char="•"/>
            </a:pPr>
            <a:r>
              <a:rPr lang="en-US" dirty="0" smtClean="0"/>
              <a:t>Concerns about the potential harms of screening</a:t>
            </a:r>
            <a:endParaRPr lang="en-CA" dirty="0" smtClean="0"/>
          </a:p>
          <a:p>
            <a:pPr marL="171450" lvl="0" indent="-171450">
              <a:buFont typeface="Arial"/>
              <a:buChar char="•"/>
            </a:pPr>
            <a:endParaRPr lang="en-US" sz="1200" kern="1200" baseline="0" dirty="0" smtClean="0">
              <a:solidFill>
                <a:schemeClr val="tx1"/>
              </a:solidFill>
              <a:effectLst/>
              <a:latin typeface="+mn-lt"/>
              <a:ea typeface="ヒラギノ角ゴ Pro W3" pitchFamily="-84" charset="-128"/>
              <a:cs typeface="+mn-cs"/>
            </a:endParaRPr>
          </a:p>
          <a:p>
            <a:pPr marL="0" lvl="0" indent="0">
              <a:buFont typeface="Arial"/>
              <a:buNone/>
            </a:pPr>
            <a:endParaRPr lang="en-US" sz="1200" kern="1200" dirty="0" smtClean="0">
              <a:solidFill>
                <a:schemeClr val="tx1"/>
              </a:solidFill>
              <a:effectLst/>
              <a:latin typeface="+mn-lt"/>
              <a:ea typeface="ヒラギノ角ゴ Pro W3" pitchFamily="-84" charset="-128"/>
              <a:cs typeface="+mn-cs"/>
            </a:endParaRPr>
          </a:p>
          <a:p>
            <a:r>
              <a:rPr lang="en-CA" sz="1800" i="0" u="none" dirty="0" smtClean="0"/>
              <a:t>This recommendation places a relatively high value on </a:t>
            </a:r>
            <a:r>
              <a:rPr lang="en-US" sz="1800" i="0" u="none" dirty="0" smtClean="0"/>
              <a:t>the importance of demonstrating a clear net benefit before recommending routine screening for an entire population and </a:t>
            </a:r>
            <a:r>
              <a:rPr lang="en-CA" sz="1800" i="0" u="none" dirty="0" smtClean="0"/>
              <a:t>on the potential harms that may result from screening</a:t>
            </a:r>
          </a:p>
          <a:p>
            <a:endParaRPr lang="en-CA" sz="1800" i="0" u="none" dirty="0" smtClean="0"/>
          </a:p>
          <a:p>
            <a:r>
              <a:rPr lang="en-CA" sz="1800" i="0" u="none" dirty="0" smtClean="0"/>
              <a:t>The</a:t>
            </a:r>
            <a:r>
              <a:rPr lang="en-CA" sz="1800" i="0" u="none" baseline="0" dirty="0" smtClean="0"/>
              <a:t>  recommendation places a relatively </a:t>
            </a:r>
            <a:r>
              <a:rPr lang="en-CA" sz="1800" i="0" u="none" dirty="0" smtClean="0"/>
              <a:t>low value on the unproven likelihood that early identification and subsequent treatment of people with depression may lead to better health outcomes.</a:t>
            </a:r>
          </a:p>
          <a:p>
            <a:endParaRPr lang="en-CA" b="1" dirty="0" smtClean="0"/>
          </a:p>
          <a:p>
            <a:endParaRPr lang="fr-FR" dirty="0"/>
          </a:p>
        </p:txBody>
      </p:sp>
      <p:sp>
        <p:nvSpPr>
          <p:cNvPr id="35844" name="Slide Number Placeholder 3"/>
          <p:cNvSpPr>
            <a:spLocks noGrp="1"/>
          </p:cNvSpPr>
          <p:nvPr>
            <p:ph type="sldNum" sz="quarter" idx="5"/>
          </p:nvPr>
        </p:nvSpPr>
        <p:spPr bwMode="auto">
          <a:noFill/>
          <a:ln>
            <a:miter lim="800000"/>
            <a:headEnd/>
            <a:tailEnd/>
          </a:ln>
        </p:spPr>
        <p:txBody>
          <a:bodyPr/>
          <a:lstStyle/>
          <a:p>
            <a:pPr algn="l" rtl="0"/>
            <a:fld id="{F8C82F17-891A-4597-8302-866757012189}" type="slidenum">
              <a:rPr>
                <a:latin typeface="Arial" charset="0"/>
              </a:rPr>
              <a:pPr/>
              <a:t>18</a:t>
            </a:fld>
            <a:endParaRPr lang="fr-FR" smtClean="0">
              <a:latin typeface="Arial" charset="0"/>
            </a:endParaRPr>
          </a:p>
        </p:txBody>
      </p:sp>
    </p:spTree>
    <p:extLst>
      <p:ext uri="{BB962C8B-B14F-4D97-AF65-F5344CB8AC3E}">
        <p14:creationId xmlns:p14="http://schemas.microsoft.com/office/powerpoint/2010/main" val="10617324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49336" indent="0"/>
            <a:r>
              <a:rPr lang="en-US" b="1" dirty="0" smtClean="0">
                <a:latin typeface="Arial" charset="0"/>
                <a:ea typeface="ＭＳ Ｐゴシック" charset="0"/>
                <a:cs typeface="ＭＳ Ｐゴシック" charset="0"/>
              </a:rPr>
              <a:t>CTFPHC RECOMMENDATION: </a:t>
            </a:r>
            <a:r>
              <a:rPr lang="en-CA" b="1" i="1" dirty="0" smtClean="0">
                <a:latin typeface="Arial" charset="0"/>
                <a:ea typeface="ＭＳ Ｐゴシック" charset="0"/>
                <a:cs typeface="ＭＳ Ｐゴシック" charset="0"/>
              </a:rPr>
              <a:t>HIGH</a:t>
            </a:r>
            <a:r>
              <a:rPr lang="en-CA" b="1" i="1" baseline="0" dirty="0" smtClean="0">
                <a:latin typeface="Arial" charset="0"/>
                <a:ea typeface="ＭＳ Ｐゴシック" charset="0"/>
                <a:cs typeface="ＭＳ Ｐゴシック" charset="0"/>
              </a:rPr>
              <a:t> RISK POPULATION</a:t>
            </a:r>
            <a:endParaRPr lang="en-US" b="0" i="0" dirty="0" smtClean="0">
              <a:solidFill>
                <a:schemeClr val="bg1"/>
              </a:solidFill>
              <a:latin typeface="Calibri" charset="0"/>
              <a:ea typeface="ＭＳ Ｐゴシック" charset="0"/>
              <a:cs typeface="Calibri" charset="0"/>
            </a:endParaRPr>
          </a:p>
          <a:p>
            <a:pPr marL="449336" indent="0"/>
            <a:endParaRPr lang="en-US" b="1" dirty="0" smtClean="0">
              <a:solidFill>
                <a:schemeClr val="bg1"/>
              </a:solidFill>
              <a:latin typeface="Calibri" charset="0"/>
              <a:ea typeface="ＭＳ Ｐゴシック" charset="0"/>
              <a:cs typeface="Calibri" charset="0"/>
            </a:endParaRPr>
          </a:p>
          <a:p>
            <a:pPr marL="449336" indent="0"/>
            <a:r>
              <a:rPr lang="en-US" b="0" dirty="0" smtClean="0">
                <a:solidFill>
                  <a:schemeClr val="tx1"/>
                </a:solidFill>
                <a:latin typeface="Calibri" charset="0"/>
                <a:ea typeface="ＭＳ Ｐゴシック" charset="0"/>
                <a:cs typeface="ＭＳ Ｐゴシック" charset="0"/>
              </a:rPr>
              <a:t>For</a:t>
            </a:r>
            <a:r>
              <a:rPr lang="en-US" b="0" baseline="0" dirty="0" smtClean="0">
                <a:solidFill>
                  <a:schemeClr val="tx1"/>
                </a:solidFill>
                <a:latin typeface="Calibri" charset="0"/>
                <a:ea typeface="ＭＳ Ｐゴシック" charset="0"/>
                <a:cs typeface="ＭＳ Ｐゴシック" charset="0"/>
              </a:rPr>
              <a:t> adults in subgroups of the population who may be at increased risk of depression we recommend </a:t>
            </a:r>
            <a:r>
              <a:rPr lang="en-US" b="0" u="sng" baseline="0" dirty="0" smtClean="0">
                <a:solidFill>
                  <a:schemeClr val="tx1"/>
                </a:solidFill>
                <a:latin typeface="Calibri" charset="0"/>
                <a:ea typeface="ＭＳ Ｐゴシック" charset="0"/>
                <a:cs typeface="ＭＳ Ｐゴシック" charset="0"/>
              </a:rPr>
              <a:t>not routinely screening</a:t>
            </a:r>
            <a:r>
              <a:rPr lang="en-US" b="0" u="none" baseline="0" dirty="0" smtClean="0">
                <a:solidFill>
                  <a:schemeClr val="tx1"/>
                </a:solidFill>
                <a:latin typeface="Calibri" charset="0"/>
                <a:ea typeface="ＭＳ Ｐゴシック" charset="0"/>
                <a:cs typeface="ＭＳ Ｐゴシック" charset="0"/>
              </a:rPr>
              <a:t> for depression.</a:t>
            </a:r>
            <a:endParaRPr lang="en-US" b="1" dirty="0" smtClean="0">
              <a:solidFill>
                <a:schemeClr val="bg1"/>
              </a:solidFill>
              <a:latin typeface="Calibri" charset="0"/>
              <a:ea typeface="ＭＳ Ｐゴシック" charset="0"/>
              <a:cs typeface="Calibri" charset="0"/>
            </a:endParaRPr>
          </a:p>
          <a:p>
            <a:pPr marL="449336" indent="0" algn="l" rtl="0"/>
            <a:endParaRPr lang="fr-FR" dirty="0"/>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30171" indent="-280835" eaLnBrk="0" hangingPunct="0">
              <a:defRPr sz="2400">
                <a:solidFill>
                  <a:schemeClr val="tx1"/>
                </a:solidFill>
                <a:latin typeface="Arial" charset="0"/>
                <a:ea typeface="ＭＳ Ｐゴシック" charset="0"/>
              </a:defRPr>
            </a:lvl2pPr>
            <a:lvl3pPr marL="1123340" indent="-224668" eaLnBrk="0" hangingPunct="0">
              <a:defRPr sz="2400">
                <a:solidFill>
                  <a:schemeClr val="tx1"/>
                </a:solidFill>
                <a:latin typeface="Arial" charset="0"/>
                <a:ea typeface="ＭＳ Ｐゴシック" charset="0"/>
              </a:defRPr>
            </a:lvl3pPr>
            <a:lvl4pPr marL="1572677" indent="-224668" eaLnBrk="0" hangingPunct="0">
              <a:defRPr sz="2400">
                <a:solidFill>
                  <a:schemeClr val="tx1"/>
                </a:solidFill>
                <a:latin typeface="Arial" charset="0"/>
                <a:ea typeface="ＭＳ Ｐゴシック" charset="0"/>
              </a:defRPr>
            </a:lvl4pPr>
            <a:lvl5pPr marL="2022013" indent="-224668" eaLnBrk="0" hangingPunct="0">
              <a:defRPr sz="2400">
                <a:solidFill>
                  <a:schemeClr val="tx1"/>
                </a:solidFill>
                <a:latin typeface="Arial" charset="0"/>
                <a:ea typeface="ＭＳ Ｐゴシック" charset="0"/>
              </a:defRPr>
            </a:lvl5pPr>
            <a:lvl6pPr marL="2471349" indent="-224668" eaLnBrk="0" fontAlgn="base" hangingPunct="0">
              <a:spcBef>
                <a:spcPct val="0"/>
              </a:spcBef>
              <a:spcAft>
                <a:spcPct val="0"/>
              </a:spcAft>
              <a:defRPr sz="2400">
                <a:solidFill>
                  <a:schemeClr val="tx1"/>
                </a:solidFill>
                <a:latin typeface="Arial" charset="0"/>
                <a:ea typeface="ＭＳ Ｐゴシック" charset="0"/>
              </a:defRPr>
            </a:lvl6pPr>
            <a:lvl7pPr marL="2920685" indent="-224668" eaLnBrk="0" fontAlgn="base" hangingPunct="0">
              <a:spcBef>
                <a:spcPct val="0"/>
              </a:spcBef>
              <a:spcAft>
                <a:spcPct val="0"/>
              </a:spcAft>
              <a:defRPr sz="2400">
                <a:solidFill>
                  <a:schemeClr val="tx1"/>
                </a:solidFill>
                <a:latin typeface="Arial" charset="0"/>
                <a:ea typeface="ＭＳ Ｐゴシック" charset="0"/>
              </a:defRPr>
            </a:lvl7pPr>
            <a:lvl8pPr marL="3370021" indent="-224668" eaLnBrk="0" fontAlgn="base" hangingPunct="0">
              <a:spcBef>
                <a:spcPct val="0"/>
              </a:spcBef>
              <a:spcAft>
                <a:spcPct val="0"/>
              </a:spcAft>
              <a:defRPr sz="2400">
                <a:solidFill>
                  <a:schemeClr val="tx1"/>
                </a:solidFill>
                <a:latin typeface="Arial" charset="0"/>
                <a:ea typeface="ＭＳ Ｐゴシック" charset="0"/>
              </a:defRPr>
            </a:lvl8pPr>
            <a:lvl9pPr marL="3819357" indent="-224668" eaLnBrk="0" fontAlgn="base" hangingPunct="0">
              <a:spcBef>
                <a:spcPct val="0"/>
              </a:spcBef>
              <a:spcAft>
                <a:spcPct val="0"/>
              </a:spcAft>
              <a:defRPr sz="2400">
                <a:solidFill>
                  <a:schemeClr val="tx1"/>
                </a:solidFill>
                <a:latin typeface="Arial" charset="0"/>
                <a:ea typeface="ＭＳ Ｐゴシック" charset="0"/>
              </a:defRPr>
            </a:lvl9pPr>
          </a:lstStyle>
          <a:p>
            <a:pPr algn="l" rtl="0" eaLnBrk="1" hangingPunct="1"/>
            <a:fld id="{C566DFAC-F5BF-1F46-A8CE-E8F912913694}" type="slidenum">
              <a:rPr sz="1200"/>
              <a:pPr eaLnBrk="1" hangingPunct="1"/>
              <a:t>19</a:t>
            </a:fld>
            <a:endParaRPr lang="fr-FR" sz="1200"/>
          </a:p>
        </p:txBody>
      </p:sp>
    </p:spTree>
    <p:extLst>
      <p:ext uri="{BB962C8B-B14F-4D97-AF65-F5344CB8AC3E}">
        <p14:creationId xmlns:p14="http://schemas.microsoft.com/office/powerpoint/2010/main" val="867811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b="1" dirty="0" smtClean="0">
                <a:latin typeface="Calibri" charset="0"/>
                <a:ea typeface="ＭＳ Ｐゴシック" charset="0"/>
                <a:cs typeface="ＭＳ Ｐゴシック" charset="0"/>
              </a:rPr>
              <a:t>OVERVIEW</a:t>
            </a:r>
            <a:endParaRPr lang="en-US" dirty="0" smtClean="0">
              <a:latin typeface="Calibri" charset="0"/>
              <a:ea typeface="ＭＳ Ｐゴシック" charset="0"/>
              <a:cs typeface="ＭＳ Ｐゴシック" charset="0"/>
            </a:endParaRPr>
          </a:p>
          <a:p>
            <a:pPr eaLnBrk="1" hangingPunct="1">
              <a:spcBef>
                <a:spcPct val="0"/>
              </a:spcBef>
            </a:pPr>
            <a:endParaRPr lang="en-US" dirty="0" smtClean="0">
              <a:latin typeface="Calibri" charset="0"/>
              <a:ea typeface="ＭＳ Ｐゴシック" charset="0"/>
              <a:cs typeface="ＭＳ Ｐゴシック" charset="0"/>
            </a:endParaRPr>
          </a:p>
          <a:p>
            <a:pPr eaLnBrk="1" hangingPunct="1">
              <a:spcBef>
                <a:spcPct val="0"/>
              </a:spcBef>
            </a:pPr>
            <a:r>
              <a:rPr lang="en-US" dirty="0" smtClean="0">
                <a:latin typeface="Calibri" charset="0"/>
                <a:ea typeface="ＭＳ Ｐゴシック" charset="0"/>
                <a:cs typeface="ＭＳ Ｐゴシック" charset="0"/>
              </a:rPr>
              <a:t>Today we will review the following:</a:t>
            </a:r>
          </a:p>
          <a:p>
            <a:pPr eaLnBrk="1" hangingPunct="1">
              <a:spcBef>
                <a:spcPct val="0"/>
              </a:spcBef>
            </a:pPr>
            <a:endParaRPr lang="en-US" dirty="0" smtClean="0">
              <a:latin typeface="Calibri" charset="0"/>
              <a:ea typeface="ＭＳ Ｐゴシック" charset="0"/>
              <a:cs typeface="ＭＳ Ｐゴシック" charset="0"/>
            </a:endParaRPr>
          </a:p>
          <a:p>
            <a:pPr eaLnBrk="1" hangingPunct="1">
              <a:spcBef>
                <a:spcPct val="0"/>
              </a:spcBef>
            </a:pPr>
            <a:r>
              <a:rPr lang="en-US" dirty="0" smtClean="0">
                <a:latin typeface="Calibri" charset="0"/>
                <a:ea typeface="ＭＳ Ｐゴシック" charset="0"/>
                <a:cs typeface="ＭＳ Ｐゴシック" charset="0"/>
              </a:rPr>
              <a:t>The background on The Canadian Task Force on Preventive Health Care</a:t>
            </a:r>
          </a:p>
          <a:p>
            <a:pPr eaLnBrk="1" hangingPunct="1">
              <a:spcBef>
                <a:spcPct val="0"/>
              </a:spcBef>
            </a:pPr>
            <a:endParaRPr lang="en-US" dirty="0" smtClean="0">
              <a:latin typeface="Calibri" charset="0"/>
              <a:ea typeface="ＭＳ Ｐゴシック" charset="0"/>
              <a:cs typeface="ＭＳ Ｐゴシック" charset="0"/>
            </a:endParaRPr>
          </a:p>
          <a:p>
            <a:pPr eaLnBrk="1" hangingPunct="1">
              <a:spcBef>
                <a:spcPct val="0"/>
              </a:spcBef>
            </a:pPr>
            <a:r>
              <a:rPr lang="en-US" dirty="0" smtClean="0">
                <a:latin typeface="Calibri" charset="0"/>
                <a:ea typeface="ＭＳ Ｐゴシック" charset="0"/>
                <a:cs typeface="ＭＳ Ｐゴシック" charset="0"/>
              </a:rPr>
              <a:t>An overview of current Breast Cancer screening practices</a:t>
            </a:r>
          </a:p>
          <a:p>
            <a:pPr eaLnBrk="1" hangingPunct="1">
              <a:spcBef>
                <a:spcPct val="0"/>
              </a:spcBef>
            </a:pPr>
            <a:endParaRPr lang="en-US" dirty="0" smtClean="0">
              <a:latin typeface="Calibri" charset="0"/>
              <a:ea typeface="ＭＳ Ｐゴシック" charset="0"/>
              <a:cs typeface="ＭＳ Ｐゴシック" charset="0"/>
            </a:endParaRPr>
          </a:p>
          <a:p>
            <a:pPr eaLnBrk="1" hangingPunct="1">
              <a:spcBef>
                <a:spcPct val="0"/>
              </a:spcBef>
            </a:pPr>
            <a:r>
              <a:rPr lang="en-US" dirty="0" smtClean="0">
                <a:latin typeface="Calibri" charset="0"/>
                <a:ea typeface="ＭＳ Ｐゴシック" charset="0"/>
                <a:cs typeface="ＭＳ Ｐゴシック" charset="0"/>
              </a:rPr>
              <a:t>The scientific methods used by CTFPHC to develop their guidelines</a:t>
            </a:r>
          </a:p>
          <a:p>
            <a:pPr eaLnBrk="1" hangingPunct="1">
              <a:spcBef>
                <a:spcPct val="0"/>
              </a:spcBef>
            </a:pPr>
            <a:endParaRPr lang="en-US" dirty="0" smtClean="0">
              <a:latin typeface="Calibri" charset="0"/>
              <a:ea typeface="ＭＳ Ｐゴシック" charset="0"/>
              <a:cs typeface="ＭＳ Ｐゴシック" charset="0"/>
            </a:endParaRPr>
          </a:p>
          <a:p>
            <a:pPr eaLnBrk="1" hangingPunct="1">
              <a:spcBef>
                <a:spcPct val="0"/>
              </a:spcBef>
            </a:pPr>
            <a:r>
              <a:rPr lang="en-US" dirty="0" smtClean="0">
                <a:latin typeface="Calibri" charset="0"/>
                <a:ea typeface="ＭＳ Ｐゴシック" charset="0"/>
                <a:cs typeface="ＭＳ Ｐゴシック" charset="0"/>
              </a:rPr>
              <a:t>An overview and details of CTFPHC</a:t>
            </a:r>
            <a:r>
              <a:rPr lang="ja-JP" altLang="en-US" dirty="0" smtClean="0">
                <a:latin typeface="Calibri" charset="0"/>
                <a:ea typeface="ＭＳ Ｐゴシック" charset="0"/>
                <a:cs typeface="ＭＳ Ｐゴシック" charset="0"/>
              </a:rPr>
              <a:t>’</a:t>
            </a:r>
            <a:r>
              <a:rPr lang="en-US" altLang="ja-JP" dirty="0" smtClean="0">
                <a:latin typeface="Calibri" charset="0"/>
                <a:ea typeface="ＭＳ Ｐゴシック" charset="0"/>
                <a:cs typeface="ＭＳ Ｐゴシック" charset="0"/>
              </a:rPr>
              <a:t>s Depression Screening Recommendations</a:t>
            </a:r>
          </a:p>
          <a:p>
            <a:pPr eaLnBrk="1" hangingPunct="1">
              <a:spcBef>
                <a:spcPct val="0"/>
              </a:spcBef>
            </a:pPr>
            <a:endParaRPr lang="en-US" dirty="0" smtClean="0">
              <a:latin typeface="Calibri" charset="0"/>
              <a:ea typeface="ＭＳ Ｐゴシック" charset="0"/>
              <a:cs typeface="ＭＳ Ｐゴシック" charset="0"/>
            </a:endParaRPr>
          </a:p>
          <a:p>
            <a:pPr eaLnBrk="1" hangingPunct="1">
              <a:spcBef>
                <a:spcPct val="0"/>
              </a:spcBef>
            </a:pPr>
            <a:r>
              <a:rPr lang="en-US" dirty="0" smtClean="0">
                <a:latin typeface="Calibri" charset="0"/>
                <a:ea typeface="ＭＳ Ｐゴシック" charset="0"/>
                <a:cs typeface="ＭＳ Ｐゴシック" charset="0"/>
              </a:rPr>
              <a:t>At the end of this presentation there will be an opportunity for questions and discussion</a:t>
            </a:r>
            <a:endParaRPr lang="en-US" b="1" dirty="0" smtClean="0">
              <a:latin typeface="Calibri" charset="0"/>
              <a:ea typeface="ＭＳ Ｐゴシック" charset="0"/>
              <a:cs typeface="ＭＳ Ｐゴシック" charset="0"/>
            </a:endParaRPr>
          </a:p>
          <a:p>
            <a:pPr algn="l" rtl="0" eaLnBrk="1" hangingPunct="1">
              <a:spcBef>
                <a:spcPct val="0"/>
              </a:spcBef>
            </a:pPr>
            <a:endParaRPr lang="fr-FR" dirty="0"/>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30171" indent="-280835" eaLnBrk="0" hangingPunct="0">
              <a:defRPr sz="2400">
                <a:solidFill>
                  <a:schemeClr val="tx1"/>
                </a:solidFill>
                <a:latin typeface="Arial" charset="0"/>
                <a:ea typeface="ＭＳ Ｐゴシック" charset="0"/>
              </a:defRPr>
            </a:lvl2pPr>
            <a:lvl3pPr marL="1123340" indent="-224668" eaLnBrk="0" hangingPunct="0">
              <a:defRPr sz="2400">
                <a:solidFill>
                  <a:schemeClr val="tx1"/>
                </a:solidFill>
                <a:latin typeface="Arial" charset="0"/>
                <a:ea typeface="ＭＳ Ｐゴシック" charset="0"/>
              </a:defRPr>
            </a:lvl3pPr>
            <a:lvl4pPr marL="1572677" indent="-224668" eaLnBrk="0" hangingPunct="0">
              <a:defRPr sz="2400">
                <a:solidFill>
                  <a:schemeClr val="tx1"/>
                </a:solidFill>
                <a:latin typeface="Arial" charset="0"/>
                <a:ea typeface="ＭＳ Ｐゴシック" charset="0"/>
              </a:defRPr>
            </a:lvl4pPr>
            <a:lvl5pPr marL="2022013" indent="-224668" eaLnBrk="0" hangingPunct="0">
              <a:defRPr sz="2400">
                <a:solidFill>
                  <a:schemeClr val="tx1"/>
                </a:solidFill>
                <a:latin typeface="Arial" charset="0"/>
                <a:ea typeface="ＭＳ Ｐゴシック" charset="0"/>
              </a:defRPr>
            </a:lvl5pPr>
            <a:lvl6pPr marL="2471349" indent="-224668" eaLnBrk="0" fontAlgn="base" hangingPunct="0">
              <a:spcBef>
                <a:spcPct val="0"/>
              </a:spcBef>
              <a:spcAft>
                <a:spcPct val="0"/>
              </a:spcAft>
              <a:defRPr sz="2400">
                <a:solidFill>
                  <a:schemeClr val="tx1"/>
                </a:solidFill>
                <a:latin typeface="Arial" charset="0"/>
                <a:ea typeface="ＭＳ Ｐゴシック" charset="0"/>
              </a:defRPr>
            </a:lvl6pPr>
            <a:lvl7pPr marL="2920685" indent="-224668" eaLnBrk="0" fontAlgn="base" hangingPunct="0">
              <a:spcBef>
                <a:spcPct val="0"/>
              </a:spcBef>
              <a:spcAft>
                <a:spcPct val="0"/>
              </a:spcAft>
              <a:defRPr sz="2400">
                <a:solidFill>
                  <a:schemeClr val="tx1"/>
                </a:solidFill>
                <a:latin typeface="Arial" charset="0"/>
                <a:ea typeface="ＭＳ Ｐゴシック" charset="0"/>
              </a:defRPr>
            </a:lvl7pPr>
            <a:lvl8pPr marL="3370021" indent="-224668" eaLnBrk="0" fontAlgn="base" hangingPunct="0">
              <a:spcBef>
                <a:spcPct val="0"/>
              </a:spcBef>
              <a:spcAft>
                <a:spcPct val="0"/>
              </a:spcAft>
              <a:defRPr sz="2400">
                <a:solidFill>
                  <a:schemeClr val="tx1"/>
                </a:solidFill>
                <a:latin typeface="Arial" charset="0"/>
                <a:ea typeface="ＭＳ Ｐゴシック" charset="0"/>
              </a:defRPr>
            </a:lvl8pPr>
            <a:lvl9pPr marL="3819357" indent="-224668" eaLnBrk="0" fontAlgn="base" hangingPunct="0">
              <a:spcBef>
                <a:spcPct val="0"/>
              </a:spcBef>
              <a:spcAft>
                <a:spcPct val="0"/>
              </a:spcAft>
              <a:defRPr sz="2400">
                <a:solidFill>
                  <a:schemeClr val="tx1"/>
                </a:solidFill>
                <a:latin typeface="Arial" charset="0"/>
                <a:ea typeface="ＭＳ Ｐゴシック" charset="0"/>
              </a:defRPr>
            </a:lvl9pPr>
          </a:lstStyle>
          <a:p>
            <a:pPr algn="l" rtl="0" eaLnBrk="1" hangingPunct="1"/>
            <a:fld id="{8EF24E24-6DB3-EE49-9D68-B0BBBC55601C}" type="slidenum">
              <a:rPr sz="1200"/>
              <a:pPr eaLnBrk="1" hangingPunct="1"/>
              <a:t>2</a:t>
            </a:fld>
            <a:endParaRPr lang="fr-FR" sz="1200"/>
          </a:p>
        </p:txBody>
      </p:sp>
    </p:spTree>
    <p:extLst>
      <p:ext uri="{BB962C8B-B14F-4D97-AF65-F5344CB8AC3E}">
        <p14:creationId xmlns:p14="http://schemas.microsoft.com/office/powerpoint/2010/main" val="697465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normAutofit lnSpcReduction="10000"/>
          </a:bodyPr>
          <a:lstStyle/>
          <a:p>
            <a:r>
              <a:rPr lang="en-CA" b="1" dirty="0" smtClean="0"/>
              <a:t>RECOMMENDATION:</a:t>
            </a:r>
            <a:r>
              <a:rPr lang="en-CA" b="1" baseline="0" dirty="0" smtClean="0"/>
              <a:t> HIGH RISK POPULATION</a:t>
            </a:r>
            <a:endParaRPr lang="en-CA" b="0" baseline="0" dirty="0" smtClean="0"/>
          </a:p>
          <a:p>
            <a:endParaRPr lang="en-CA" b="0" baseline="0" dirty="0" smtClean="0"/>
          </a:p>
          <a:p>
            <a:r>
              <a:rPr lang="en-US" sz="1200" u="none" kern="1200" dirty="0" smtClean="0">
                <a:solidFill>
                  <a:schemeClr val="tx1"/>
                </a:solidFill>
                <a:effectLst/>
                <a:latin typeface="+mn-lt"/>
                <a:ea typeface="ヒラギノ角ゴ Pro W3" pitchFamily="-84" charset="-128"/>
                <a:cs typeface="+mn-cs"/>
              </a:rPr>
              <a:t>This</a:t>
            </a:r>
            <a:r>
              <a:rPr lang="en-US" sz="1200" u="none" kern="1200" baseline="0" dirty="0" smtClean="0">
                <a:solidFill>
                  <a:schemeClr val="tx1"/>
                </a:solidFill>
                <a:effectLst/>
                <a:latin typeface="+mn-lt"/>
                <a:ea typeface="ヒラギノ角ゴ Pro W3" pitchFamily="-84" charset="-128"/>
                <a:cs typeface="+mn-cs"/>
              </a:rPr>
              <a:t> recommendation is also based on:</a:t>
            </a:r>
          </a:p>
          <a:p>
            <a:endParaRPr lang="en-US" sz="1200" u="none" kern="1200" dirty="0" smtClean="0">
              <a:solidFill>
                <a:schemeClr val="tx1"/>
              </a:solidFill>
              <a:effectLst/>
              <a:latin typeface="+mn-lt"/>
              <a:ea typeface="ヒラギノ角ゴ Pro W3" pitchFamily="-84" charset="-128"/>
              <a:cs typeface="+mn-cs"/>
            </a:endParaRPr>
          </a:p>
          <a:p>
            <a:pPr marL="628650" lvl="1" indent="-171450">
              <a:buFont typeface="Arial"/>
              <a:buChar char="•"/>
            </a:pPr>
            <a:r>
              <a:rPr lang="en-US" dirty="0" smtClean="0"/>
              <a:t>the</a:t>
            </a:r>
            <a:r>
              <a:rPr lang="en-US" baseline="0" dirty="0" smtClean="0"/>
              <a:t> l</a:t>
            </a:r>
            <a:r>
              <a:rPr lang="en-US" dirty="0" smtClean="0"/>
              <a:t>ack of direct evidence on the benefits of screening in populations</a:t>
            </a:r>
            <a:r>
              <a:rPr lang="en-US" baseline="0" dirty="0" smtClean="0"/>
              <a:t> who may be at increased </a:t>
            </a:r>
            <a:r>
              <a:rPr lang="en-US" dirty="0" smtClean="0"/>
              <a:t>risk population</a:t>
            </a:r>
          </a:p>
          <a:p>
            <a:pPr marL="628650" lvl="1" indent="-171450">
              <a:buFont typeface="Arial"/>
              <a:buChar char="•"/>
            </a:pPr>
            <a:r>
              <a:rPr lang="en-US" dirty="0" smtClean="0"/>
              <a:t>the lack of evidence on harms of screening</a:t>
            </a:r>
          </a:p>
          <a:p>
            <a:pPr marL="628650" lvl="1" indent="-171450">
              <a:buFont typeface="Arial"/>
              <a:buChar char="•"/>
            </a:pPr>
            <a:r>
              <a:rPr lang="en-US" dirty="0" smtClean="0"/>
              <a:t>Concerns about the potential harms of screening</a:t>
            </a:r>
            <a:endParaRPr lang="en-CA" dirty="0" smtClean="0"/>
          </a:p>
          <a:p>
            <a:endParaRPr lang="en-CA" b="0" baseline="0" dirty="0" smtClean="0"/>
          </a:p>
          <a:p>
            <a:r>
              <a:rPr lang="en-CA" b="0" baseline="0" dirty="0" smtClean="0"/>
              <a:t>The incidence of depression (and prevalence of undetected depression) may be higher in populations at increased risk, which in theory would be expected to favourably influence the potential benefit of screening.</a:t>
            </a:r>
          </a:p>
          <a:p>
            <a:endParaRPr lang="en-CA" b="0" baseline="0" dirty="0" smtClean="0"/>
          </a:p>
          <a:p>
            <a:r>
              <a:rPr lang="en-CA" b="0" baseline="0" dirty="0" smtClean="0"/>
              <a:t>However the efficacy and adverse effects of treatment, the performance of screening tools and the possibility of harms likely also differ among subgroups of the population who may be at increased risk of depression.</a:t>
            </a:r>
          </a:p>
          <a:p>
            <a:endParaRPr lang="en-CA" b="0" baseline="0" dirty="0" smtClean="0"/>
          </a:p>
          <a:p>
            <a:r>
              <a:rPr lang="en-CA" b="0" baseline="0" dirty="0" smtClean="0"/>
              <a:t>Therefore one cannot assume that screening will benefit people at increased risk simply because they may have a higher incidence and prevalence of depression.</a:t>
            </a:r>
            <a:endParaRPr lang="en-CA" b="1" dirty="0" smtClean="0"/>
          </a:p>
          <a:p>
            <a:endParaRPr lang="fr-FR" dirty="0"/>
          </a:p>
        </p:txBody>
      </p:sp>
      <p:sp>
        <p:nvSpPr>
          <p:cNvPr id="35844" name="Slide Number Placeholder 3"/>
          <p:cNvSpPr>
            <a:spLocks noGrp="1"/>
          </p:cNvSpPr>
          <p:nvPr>
            <p:ph type="sldNum" sz="quarter" idx="5"/>
          </p:nvPr>
        </p:nvSpPr>
        <p:spPr bwMode="auto">
          <a:noFill/>
          <a:ln>
            <a:miter lim="800000"/>
            <a:headEnd/>
            <a:tailEnd/>
          </a:ln>
        </p:spPr>
        <p:txBody>
          <a:bodyPr/>
          <a:lstStyle/>
          <a:p>
            <a:pPr algn="l" rtl="0"/>
            <a:fld id="{F8C82F17-891A-4597-8302-866757012189}" type="slidenum">
              <a:rPr>
                <a:latin typeface="Arial" charset="0"/>
              </a:rPr>
              <a:pPr/>
              <a:t>20</a:t>
            </a:fld>
            <a:endParaRPr lang="fr-FR" smtClean="0">
              <a:latin typeface="Arial" charset="0"/>
            </a:endParaRPr>
          </a:p>
        </p:txBody>
      </p:sp>
    </p:spTree>
    <p:extLst>
      <p:ext uri="{BB962C8B-B14F-4D97-AF65-F5344CB8AC3E}">
        <p14:creationId xmlns:p14="http://schemas.microsoft.com/office/powerpoint/2010/main" val="6645190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CA" b="1" dirty="0" smtClean="0"/>
              <a:t>FINDINGS: AVERAGE AND HIGH RISK POPULATION (1)</a:t>
            </a:r>
          </a:p>
          <a:p>
            <a:endParaRPr lang="en-CA" b="1" dirty="0" smtClean="0"/>
          </a:p>
          <a:p>
            <a:pPr marL="0" lvl="0" indent="0">
              <a:buFont typeface="Arial"/>
              <a:buNone/>
            </a:pPr>
            <a:r>
              <a:rPr lang="en-CA" sz="1200" kern="1200" dirty="0" smtClean="0">
                <a:solidFill>
                  <a:schemeClr val="tx1"/>
                </a:solidFill>
                <a:effectLst/>
                <a:latin typeface="+mn-lt"/>
                <a:ea typeface="ヒラギノ角ゴ Pro W3" pitchFamily="-84" charset="-128"/>
                <a:cs typeface="+mn-cs"/>
              </a:rPr>
              <a:t>The</a:t>
            </a:r>
            <a:r>
              <a:rPr lang="en-CA" sz="1200" kern="1200" baseline="0" dirty="0" smtClean="0">
                <a:solidFill>
                  <a:schemeClr val="tx1"/>
                </a:solidFill>
                <a:effectLst/>
                <a:latin typeface="+mn-lt"/>
                <a:ea typeface="ヒラギノ角ゴ Pro W3" pitchFamily="-84" charset="-128"/>
                <a:cs typeface="+mn-cs"/>
              </a:rPr>
              <a:t> evidence review found </a:t>
            </a:r>
            <a:r>
              <a:rPr lang="en-CA" sz="1200" kern="1200" dirty="0" smtClean="0">
                <a:solidFill>
                  <a:schemeClr val="tx1"/>
                </a:solidFill>
                <a:effectLst/>
                <a:latin typeface="+mn-lt"/>
                <a:ea typeface="ヒラギノ角ゴ Pro W3" pitchFamily="-84" charset="-128"/>
                <a:cs typeface="+mn-cs"/>
              </a:rPr>
              <a:t>5 quasi-experimental studies examined community-based depression screening in Japanese elderly adults in rural communities</a:t>
            </a:r>
            <a:r>
              <a:rPr lang="en-US" sz="1200" kern="1200" dirty="0" smtClean="0">
                <a:solidFill>
                  <a:schemeClr val="tx1"/>
                </a:solidFill>
                <a:effectLst/>
                <a:latin typeface="+mn-lt"/>
                <a:ea typeface="ヒラギノ角ゴ Pro W3" pitchFamily="-84" charset="-128"/>
                <a:cs typeface="+mn-cs"/>
              </a:rPr>
              <a:t>.</a:t>
            </a:r>
            <a:r>
              <a:rPr lang="en-US" sz="1200" kern="1200" baseline="0" dirty="0" smtClean="0">
                <a:solidFill>
                  <a:schemeClr val="tx1"/>
                </a:solidFill>
                <a:effectLst/>
                <a:latin typeface="+mn-lt"/>
                <a:ea typeface="ヒラギノ角ゴ Pro W3" pitchFamily="-84" charset="-128"/>
                <a:cs typeface="+mn-cs"/>
              </a:rPr>
              <a:t> </a:t>
            </a:r>
          </a:p>
          <a:p>
            <a:pPr marL="0" lvl="0" indent="0">
              <a:buFont typeface="Arial"/>
              <a:buNone/>
            </a:pPr>
            <a:endParaRPr lang="en-US" sz="1200" kern="1200" baseline="0" dirty="0" smtClean="0">
              <a:solidFill>
                <a:schemeClr val="tx1"/>
              </a:solidFill>
              <a:effectLst/>
              <a:latin typeface="+mn-lt"/>
              <a:ea typeface="ヒラギノ角ゴ Pro W3" pitchFamily="-84" charset="-128"/>
              <a:cs typeface="+mn-cs"/>
            </a:endParaRPr>
          </a:p>
          <a:p>
            <a:pPr marL="0" lvl="0" indent="0">
              <a:buFont typeface="Arial"/>
              <a:buNone/>
            </a:pPr>
            <a:r>
              <a:rPr lang="en-US" sz="1200" kern="1200" baseline="0" dirty="0" smtClean="0">
                <a:solidFill>
                  <a:schemeClr val="tx1"/>
                </a:solidFill>
                <a:effectLst/>
                <a:latin typeface="+mn-lt"/>
                <a:ea typeface="ヒラギノ角ゴ Pro W3" pitchFamily="-84" charset="-128"/>
                <a:cs typeface="+mn-cs"/>
              </a:rPr>
              <a:t>These s</a:t>
            </a:r>
            <a:r>
              <a:rPr lang="en-US" sz="1200" kern="1200" dirty="0" smtClean="0">
                <a:solidFill>
                  <a:schemeClr val="tx1"/>
                </a:solidFill>
                <a:effectLst/>
                <a:latin typeface="+mn-lt"/>
                <a:ea typeface="ヒラギノ角ゴ Pro W3" pitchFamily="-84" charset="-128"/>
                <a:cs typeface="+mn-cs"/>
              </a:rPr>
              <a:t>tudies showed a</a:t>
            </a:r>
            <a:r>
              <a:rPr lang="en-CA" sz="1200" kern="1200" dirty="0" smtClean="0">
                <a:solidFill>
                  <a:schemeClr val="tx1"/>
                </a:solidFill>
                <a:effectLst/>
                <a:latin typeface="+mn-lt"/>
                <a:ea typeface="ヒラギノ角ゴ Pro W3" pitchFamily="-84" charset="-128"/>
                <a:cs typeface="+mn-cs"/>
              </a:rPr>
              <a:t> reduction in the number of completed suicides (RRR=0.51, 95% CI, 0.34 to 0.75; p=0.0008) All of the studies showed a statistically significant reduction in the number of completed suicides after implementation of the program.</a:t>
            </a:r>
          </a:p>
          <a:p>
            <a:pPr marL="0" lvl="0" indent="0">
              <a:buFont typeface="Arial"/>
              <a:buNone/>
            </a:pPr>
            <a:endParaRPr lang="en-CA" sz="1200" kern="1200" dirty="0" smtClean="0">
              <a:solidFill>
                <a:schemeClr val="tx1"/>
              </a:solidFill>
              <a:effectLst/>
              <a:latin typeface="+mn-lt"/>
              <a:ea typeface="ヒラギノ角ゴ Pro W3" pitchFamily="-84" charset="-128"/>
              <a:cs typeface="+mn-cs"/>
            </a:endParaRPr>
          </a:p>
          <a:p>
            <a:pPr marL="0" lvl="0" indent="0">
              <a:buFont typeface="Arial"/>
              <a:buNone/>
            </a:pPr>
            <a:r>
              <a:rPr lang="en-CA" sz="1200" kern="1200" dirty="0" smtClean="0">
                <a:solidFill>
                  <a:schemeClr val="tx1"/>
                </a:solidFill>
                <a:effectLst/>
                <a:latin typeface="+mn-lt"/>
                <a:ea typeface="ヒラギノ角ゴ Pro W3" pitchFamily="-84" charset="-128"/>
                <a:cs typeface="+mn-cs"/>
              </a:rPr>
              <a:t>However the studies were considered as very low quality of evidence due to methodological and generalizability concerns including:</a:t>
            </a:r>
          </a:p>
          <a:p>
            <a:pPr marL="0" lvl="0" indent="0">
              <a:buFont typeface="Arial"/>
              <a:buNone/>
            </a:pPr>
            <a:endParaRPr lang="en-US" sz="1200" kern="1200" dirty="0" smtClean="0">
              <a:solidFill>
                <a:schemeClr val="tx1"/>
              </a:solidFill>
              <a:effectLst/>
              <a:latin typeface="+mn-lt"/>
              <a:ea typeface="ヒラギノ角ゴ Pro W3" pitchFamily="-84" charset="-128"/>
              <a:cs typeface="+mn-cs"/>
            </a:endParaRPr>
          </a:p>
          <a:p>
            <a:pPr marL="171450" lvl="0" indent="-171450">
              <a:buFont typeface="Arial"/>
              <a:buChar char="•"/>
            </a:pPr>
            <a:r>
              <a:rPr lang="en-US" sz="1200" kern="1200" dirty="0" smtClean="0">
                <a:solidFill>
                  <a:schemeClr val="tx1"/>
                </a:solidFill>
                <a:effectLst/>
                <a:latin typeface="+mn-lt"/>
                <a:ea typeface="ヒラギノ角ゴ Pro W3" pitchFamily="-84" charset="-128"/>
                <a:cs typeface="+mn-cs"/>
              </a:rPr>
              <a:t>It</a:t>
            </a:r>
            <a:r>
              <a:rPr lang="en-US" sz="1200" kern="1200" baseline="0" dirty="0" smtClean="0">
                <a:solidFill>
                  <a:schemeClr val="tx1"/>
                </a:solidFill>
                <a:effectLst/>
                <a:latin typeface="+mn-lt"/>
                <a:ea typeface="ヒラギノ角ゴ Pro W3" pitchFamily="-84" charset="-128"/>
                <a:cs typeface="+mn-cs"/>
              </a:rPr>
              <a:t> was uncertain what portion of the reported outcomes involved people who actually received the intervention. The number of suicides (before and after the intervention) was based on independent statistics reported by the local health agency, not a follow up of people who were screened.</a:t>
            </a:r>
          </a:p>
          <a:p>
            <a:pPr marL="0" lvl="0" indent="0">
              <a:buFont typeface="Arial"/>
              <a:buNone/>
            </a:pPr>
            <a:endParaRPr lang="en-US" sz="1200" kern="1200" baseline="0" dirty="0" smtClean="0">
              <a:solidFill>
                <a:schemeClr val="tx1"/>
              </a:solidFill>
              <a:effectLst/>
              <a:latin typeface="+mn-lt"/>
              <a:ea typeface="ヒラギノ角ゴ Pro W3" pitchFamily="-84" charset="-128"/>
              <a:cs typeface="+mn-cs"/>
            </a:endParaRPr>
          </a:p>
          <a:p>
            <a:pPr marL="171450" lvl="0" indent="-171450">
              <a:buFont typeface="Arial"/>
              <a:buChar char="•"/>
            </a:pPr>
            <a:r>
              <a:rPr lang="en-US" sz="1200" kern="1200" baseline="0" dirty="0" smtClean="0">
                <a:solidFill>
                  <a:schemeClr val="tx1"/>
                </a:solidFill>
                <a:effectLst/>
                <a:latin typeface="+mn-lt"/>
                <a:ea typeface="ヒラギノ角ゴ Pro W3" pitchFamily="-84" charset="-128"/>
                <a:cs typeface="+mn-cs"/>
              </a:rPr>
              <a:t>Because of the community-based nature of the intervention, there is a particularly high risk of bias, because the people classifying the deaths as suicides were not blinded to the group assignments. Given that the studies compared a small number of suicides in both the intervention and control groups, any influence on even a few classifications could have affected the results.</a:t>
            </a:r>
          </a:p>
          <a:p>
            <a:pPr marL="0" lvl="0" indent="0">
              <a:buFont typeface="Arial"/>
              <a:buNone/>
            </a:pPr>
            <a:endParaRPr lang="en-US" sz="1200" kern="1200" baseline="0" dirty="0" smtClean="0">
              <a:solidFill>
                <a:schemeClr val="tx1"/>
              </a:solidFill>
              <a:effectLst/>
              <a:latin typeface="+mn-lt"/>
              <a:ea typeface="ヒラギノ角ゴ Pro W3" pitchFamily="-84" charset="-128"/>
              <a:cs typeface="+mn-cs"/>
            </a:endParaRPr>
          </a:p>
          <a:p>
            <a:pPr marL="171450" lvl="0" indent="-171450">
              <a:buFont typeface="Arial"/>
              <a:buChar char="•"/>
            </a:pPr>
            <a:r>
              <a:rPr lang="en-US" sz="1200" kern="1200" baseline="0" dirty="0" smtClean="0">
                <a:solidFill>
                  <a:schemeClr val="tx1"/>
                </a:solidFill>
                <a:effectLst/>
                <a:latin typeface="+mn-lt"/>
                <a:ea typeface="ヒラギノ角ゴ Pro W3" pitchFamily="-84" charset="-128"/>
                <a:cs typeface="+mn-cs"/>
              </a:rPr>
              <a:t>The generalizability  of these results to the Canadian population is uncertain given that:</a:t>
            </a:r>
          </a:p>
          <a:p>
            <a:pPr marL="628650" lvl="1" indent="-171450">
              <a:buFont typeface="Wingdings" charset="2"/>
              <a:buChar char="Ø"/>
            </a:pPr>
            <a:r>
              <a:rPr lang="en-US" sz="1200" kern="1200" baseline="0" dirty="0" smtClean="0">
                <a:solidFill>
                  <a:schemeClr val="tx1"/>
                </a:solidFill>
                <a:effectLst/>
                <a:latin typeface="+mn-lt"/>
                <a:ea typeface="ヒラギノ角ゴ Pro W3" pitchFamily="-84" charset="-128"/>
                <a:cs typeface="+mn-cs"/>
              </a:rPr>
              <a:t> the </a:t>
            </a:r>
            <a:r>
              <a:rPr lang="en-CA" sz="1200" kern="1200" dirty="0" smtClean="0">
                <a:solidFill>
                  <a:schemeClr val="tx1"/>
                </a:solidFill>
                <a:effectLst/>
                <a:latin typeface="+mn-lt"/>
                <a:ea typeface="ヒラギノ角ゴ Pro W3" pitchFamily="-84" charset="-128"/>
                <a:cs typeface="+mn-cs"/>
              </a:rPr>
              <a:t>prevalence of depression in Japanese rural elders is 5 times higher than the elderly Canadian population as a whole  (10.4% versus 2% respectively)</a:t>
            </a:r>
          </a:p>
          <a:p>
            <a:pPr marL="628650" lvl="1" indent="-171450">
              <a:buFont typeface="Wingdings" charset="2"/>
              <a:buChar char="Ø"/>
            </a:pPr>
            <a:r>
              <a:rPr lang="en-CA" sz="1200" kern="1200" dirty="0" smtClean="0">
                <a:solidFill>
                  <a:schemeClr val="tx1"/>
                </a:solidFill>
                <a:effectLst/>
                <a:latin typeface="+mn-lt"/>
                <a:ea typeface="ヒラギノ角ゴ Pro W3" pitchFamily="-84" charset="-128"/>
                <a:cs typeface="+mn-cs"/>
              </a:rPr>
              <a:t>the </a:t>
            </a:r>
            <a:r>
              <a:rPr lang="en-US" sz="1200" kern="1200" dirty="0" smtClean="0">
                <a:solidFill>
                  <a:schemeClr val="tx1"/>
                </a:solidFill>
                <a:effectLst/>
                <a:latin typeface="+mn-lt"/>
                <a:ea typeface="ヒラギノ角ゴ Pro W3" pitchFamily="-84" charset="-128"/>
                <a:cs typeface="+mn-cs"/>
              </a:rPr>
              <a:t>suicide rate for elderly Japanese women 7 times higher than in Canadian women 75 - 84 years of age (23.4 versus 3.3 per 100,000 respectively)</a:t>
            </a:r>
          </a:p>
          <a:p>
            <a:pPr marL="171450" lvl="0" indent="-171450">
              <a:buFont typeface="Arial"/>
              <a:buChar char="•"/>
            </a:pPr>
            <a:endParaRPr lang="en-US" sz="1200" kern="1200" dirty="0" smtClean="0">
              <a:solidFill>
                <a:schemeClr val="tx1"/>
              </a:solidFill>
              <a:effectLst/>
              <a:latin typeface="+mn-lt"/>
              <a:ea typeface="ヒラギノ角ゴ Pro W3" pitchFamily="-84" charset="-128"/>
              <a:cs typeface="+mn-cs"/>
            </a:endParaRPr>
          </a:p>
          <a:p>
            <a:endParaRPr lang="en-CA" b="0" dirty="0" smtClean="0"/>
          </a:p>
          <a:p>
            <a:endParaRPr lang="fr-FR" dirty="0"/>
          </a:p>
        </p:txBody>
      </p:sp>
      <p:sp>
        <p:nvSpPr>
          <p:cNvPr id="4" name="Slide Number Placeholder 3"/>
          <p:cNvSpPr>
            <a:spLocks noGrp="1"/>
          </p:cNvSpPr>
          <p:nvPr>
            <p:ph type="sldNum" sz="quarter" idx="10"/>
          </p:nvPr>
        </p:nvSpPr>
        <p:spPr/>
        <p:txBody>
          <a:bodyPr/>
          <a:lstStyle/>
          <a:p>
            <a:pPr algn="l" rtl="0">
              <a:defRPr/>
            </a:pPr>
            <a:fld id="{81AD1317-4783-461E-AF84-900747DF5B71}" type="slidenum">
              <a:rPr/>
              <a:pPr>
                <a:defRPr/>
              </a:pPr>
              <a:t>21</a:t>
            </a:fld>
            <a:endParaRPr lang="fr-FR"/>
          </a:p>
        </p:txBody>
      </p:sp>
    </p:spTree>
    <p:extLst>
      <p:ext uri="{BB962C8B-B14F-4D97-AF65-F5344CB8AC3E}">
        <p14:creationId xmlns:p14="http://schemas.microsoft.com/office/powerpoint/2010/main" val="9357603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CA" b="1" dirty="0" smtClean="0"/>
              <a:t>FINDINGS: AVERAGE AND HIGH RISK POPULATION (2)</a:t>
            </a:r>
          </a:p>
          <a:p>
            <a:endParaRPr lang="en-CA" b="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u="sng" kern="1200" dirty="0" smtClean="0">
                <a:solidFill>
                  <a:schemeClr val="tx1"/>
                </a:solidFill>
                <a:effectLst/>
                <a:latin typeface="+mn-lt"/>
                <a:ea typeface="ヒラギノ角ゴ Pro W3" pitchFamily="-84" charset="-128"/>
                <a:cs typeface="+mn-cs"/>
              </a:rPr>
              <a:t>Evidence of harms</a:t>
            </a:r>
            <a:r>
              <a:rPr lang="en-US" sz="1200" b="1" u="sng" kern="1200" baseline="0" dirty="0" smtClean="0">
                <a:solidFill>
                  <a:schemeClr val="tx1"/>
                </a:solidFill>
                <a:effectLst/>
                <a:latin typeface="+mn-lt"/>
                <a:ea typeface="ヒラギノ角ゴ Pro W3" pitchFamily="-84" charset="-128"/>
                <a:cs typeface="+mn-cs"/>
              </a:rPr>
              <a:t> of screening</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kern="1200" dirty="0" smtClean="0">
              <a:solidFill>
                <a:schemeClr val="tx1"/>
              </a:solidFill>
              <a:effectLst/>
              <a:latin typeface="+mn-lt"/>
              <a:ea typeface="ヒラギノ角ゴ Pro W3" pitchFamily="-84" charset="-128"/>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kern="1200" dirty="0" smtClean="0">
                <a:solidFill>
                  <a:schemeClr val="tx1"/>
                </a:solidFill>
                <a:effectLst/>
                <a:latin typeface="+mn-lt"/>
                <a:ea typeface="ヒラギノ角ゴ Pro W3" pitchFamily="-84" charset="-128"/>
                <a:cs typeface="+mn-cs"/>
              </a:rPr>
              <a:t>No</a:t>
            </a:r>
            <a:r>
              <a:rPr lang="en-US" sz="1200" kern="1200" dirty="0" smtClean="0">
                <a:solidFill>
                  <a:schemeClr val="tx1"/>
                </a:solidFill>
                <a:effectLst/>
                <a:latin typeface="+mn-lt"/>
                <a:ea typeface="ヒラギノ角ゴ Pro W3" pitchFamily="-84" charset="-128"/>
                <a:cs typeface="+mn-cs"/>
              </a:rPr>
              <a:t> eligible studies measuring the harms of screening for depression were identified in the systematic</a:t>
            </a:r>
            <a:r>
              <a:rPr lang="en-US" sz="1200" kern="1200" baseline="0" dirty="0" smtClean="0">
                <a:solidFill>
                  <a:schemeClr val="tx1"/>
                </a:solidFill>
                <a:effectLst/>
                <a:latin typeface="+mn-lt"/>
                <a:ea typeface="ヒラギノ角ゴ Pro W3" pitchFamily="-84" charset="-128"/>
                <a:cs typeface="+mn-cs"/>
              </a:rPr>
              <a:t> review.</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effectLst/>
              <a:latin typeface="+mn-lt"/>
              <a:ea typeface="ヒラギノ角ゴ Pro W3" pitchFamily="-84" charset="-128"/>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effectLst/>
                <a:latin typeface="+mn-lt"/>
                <a:ea typeface="ヒラギノ角ゴ Pro W3" pitchFamily="-84" charset="-128"/>
                <a:cs typeface="+mn-cs"/>
              </a:rPr>
              <a:t>However potential harms of depression include: </a:t>
            </a:r>
          </a:p>
          <a:p>
            <a:pPr marL="171450" marR="0" lvl="0" indent="-171450" algn="l" defTabSz="914400" rtl="0" eaLnBrk="0" fontAlgn="base" latinLnBrk="0" hangingPunct="0">
              <a:lnSpc>
                <a:spcPct val="100000"/>
              </a:lnSpc>
              <a:spcBef>
                <a:spcPct val="30000"/>
              </a:spcBef>
              <a:spcAft>
                <a:spcPct val="0"/>
              </a:spcAft>
              <a:buClrTx/>
              <a:buSzTx/>
              <a:buFont typeface="Arial"/>
              <a:buChar char="•"/>
              <a:tabLst/>
              <a:defRPr/>
            </a:pPr>
            <a:r>
              <a:rPr lang="en-US" sz="1200" kern="1200" baseline="0" dirty="0" smtClean="0">
                <a:solidFill>
                  <a:schemeClr val="tx1"/>
                </a:solidFill>
                <a:effectLst/>
                <a:latin typeface="+mn-lt"/>
                <a:ea typeface="ヒラギノ角ゴ Pro W3" pitchFamily="-84" charset="-128"/>
                <a:cs typeface="+mn-cs"/>
              </a:rPr>
              <a:t>false positive diagnosis with subsequent  unnecessary treatment</a:t>
            </a:r>
          </a:p>
          <a:p>
            <a:pPr marL="171450" marR="0" lvl="0" indent="-171450" algn="l" defTabSz="914400" rtl="0" eaLnBrk="0" fontAlgn="base" latinLnBrk="0" hangingPunct="0">
              <a:lnSpc>
                <a:spcPct val="100000"/>
              </a:lnSpc>
              <a:spcBef>
                <a:spcPct val="30000"/>
              </a:spcBef>
              <a:spcAft>
                <a:spcPct val="0"/>
              </a:spcAft>
              <a:buClrTx/>
              <a:buSzTx/>
              <a:buFont typeface="Arial"/>
              <a:buChar char="•"/>
              <a:tabLst/>
              <a:defRPr/>
            </a:pPr>
            <a:r>
              <a:rPr lang="en-US" sz="1200" kern="1200" baseline="0" dirty="0" smtClean="0">
                <a:solidFill>
                  <a:schemeClr val="tx1"/>
                </a:solidFill>
                <a:effectLst/>
                <a:latin typeface="+mn-lt"/>
                <a:ea typeface="ヒラギノ角ゴ Pro W3" pitchFamily="-84" charset="-128"/>
                <a:cs typeface="+mn-cs"/>
              </a:rPr>
              <a:t>adverse effects of medical therapy among people correctly identified as having depression</a:t>
            </a:r>
          </a:p>
          <a:p>
            <a:pPr marL="171450" marR="0" lvl="0" indent="-171450" algn="l" defTabSz="914400" rtl="0" eaLnBrk="0" fontAlgn="base" latinLnBrk="0" hangingPunct="0">
              <a:lnSpc>
                <a:spcPct val="100000"/>
              </a:lnSpc>
              <a:spcBef>
                <a:spcPct val="30000"/>
              </a:spcBef>
              <a:spcAft>
                <a:spcPct val="0"/>
              </a:spcAft>
              <a:buClrTx/>
              <a:buSzTx/>
              <a:buFont typeface="Arial"/>
              <a:buChar char="•"/>
              <a:tabLst/>
              <a:defRPr/>
            </a:pPr>
            <a:r>
              <a:rPr lang="en-US" sz="1200" kern="1200" baseline="0" dirty="0" smtClean="0">
                <a:solidFill>
                  <a:schemeClr val="tx1"/>
                </a:solidFill>
                <a:effectLst/>
                <a:latin typeface="+mn-lt"/>
                <a:ea typeface="ヒラギノ角ゴ Pro W3" pitchFamily="-84" charset="-128"/>
                <a:cs typeface="+mn-cs"/>
              </a:rPr>
              <a:t>consequences of labeling and stigma</a:t>
            </a:r>
          </a:p>
          <a:p>
            <a:pPr marL="0" marR="0" lvl="0" indent="0" algn="l" defTabSz="914400" rtl="0" eaLnBrk="0" fontAlgn="base" latinLnBrk="0" hangingPunct="0">
              <a:lnSpc>
                <a:spcPct val="100000"/>
              </a:lnSpc>
              <a:spcBef>
                <a:spcPct val="30000"/>
              </a:spcBef>
              <a:spcAft>
                <a:spcPct val="0"/>
              </a:spcAft>
              <a:buClrTx/>
              <a:buSzTx/>
              <a:buFont typeface="Arial"/>
              <a:buNone/>
              <a:tabLst/>
              <a:defRPr/>
            </a:pPr>
            <a:endParaRPr lang="en-US" sz="1200" kern="1200" baseline="0" dirty="0" smtClean="0">
              <a:solidFill>
                <a:schemeClr val="tx1"/>
              </a:solidFill>
              <a:effectLst/>
              <a:latin typeface="+mn-lt"/>
              <a:ea typeface="ヒラギノ角ゴ Pro W3" pitchFamily="-84" charset="-128"/>
              <a:cs typeface="+mn-cs"/>
            </a:endParaRPr>
          </a:p>
          <a:p>
            <a:pPr marL="0" marR="0" lvl="0" indent="0" algn="l" defTabSz="914400" rtl="0" eaLnBrk="0" fontAlgn="base" latinLnBrk="0" hangingPunct="0">
              <a:lnSpc>
                <a:spcPct val="100000"/>
              </a:lnSpc>
              <a:spcBef>
                <a:spcPct val="30000"/>
              </a:spcBef>
              <a:spcAft>
                <a:spcPct val="0"/>
              </a:spcAft>
              <a:buClrTx/>
              <a:buSzTx/>
              <a:buFont typeface="Arial"/>
              <a:buNone/>
              <a:tabLst/>
              <a:defRPr/>
            </a:pPr>
            <a:endParaRPr lang="en-US" sz="1200" kern="1200" dirty="0" smtClean="0">
              <a:solidFill>
                <a:schemeClr val="tx1"/>
              </a:solidFill>
              <a:effectLst/>
              <a:latin typeface="+mn-lt"/>
              <a:ea typeface="ヒラギノ角ゴ Pro W3" pitchFamily="-84" charset="-128"/>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u="sng" kern="1200" dirty="0" smtClean="0">
                <a:solidFill>
                  <a:schemeClr val="tx1"/>
                </a:solidFill>
                <a:effectLst/>
                <a:latin typeface="+mn-lt"/>
                <a:ea typeface="ヒラギノ角ゴ Pro W3" pitchFamily="-84" charset="-128"/>
                <a:cs typeface="+mn-cs"/>
              </a:rPr>
              <a:t>Evidence on</a:t>
            </a:r>
            <a:r>
              <a:rPr lang="en-US" sz="1200" b="1" u="sng" kern="1200" baseline="0" dirty="0" smtClean="0">
                <a:solidFill>
                  <a:schemeClr val="tx1"/>
                </a:solidFill>
                <a:effectLst/>
                <a:latin typeface="+mn-lt"/>
                <a:ea typeface="ヒラギノ角ゴ Pro W3" pitchFamily="-84" charset="-128"/>
                <a:cs typeface="+mn-cs"/>
              </a:rPr>
              <a:t> patient preferences and values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u="none" kern="1200" baseline="0" dirty="0" smtClean="0">
              <a:solidFill>
                <a:schemeClr val="tx1"/>
              </a:solidFill>
              <a:effectLst/>
              <a:latin typeface="+mn-lt"/>
              <a:ea typeface="ヒラギノ角ゴ Pro W3" pitchFamily="-84" charset="-128"/>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u="none" kern="1200" baseline="0" dirty="0" smtClean="0">
                <a:solidFill>
                  <a:schemeClr val="tx1"/>
                </a:solidFill>
                <a:effectLst/>
                <a:latin typeface="+mn-lt"/>
                <a:ea typeface="ヒラギノ角ゴ Pro W3" pitchFamily="-84" charset="-128"/>
                <a:cs typeface="+mn-cs"/>
              </a:rPr>
              <a:t>Although there was a high variability in patient preferences and values, patients generally consider screening for depression to be important and the screening tools to be acceptable. However most studies of the acceptability of screening for depression that were identified in the systematic review focused on perinatal women.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u="none" kern="1200" baseline="0" dirty="0" smtClean="0">
              <a:solidFill>
                <a:schemeClr val="tx1"/>
              </a:solidFill>
              <a:effectLst/>
              <a:latin typeface="+mn-lt"/>
              <a:ea typeface="ヒラギノ角ゴ Pro W3" pitchFamily="-84" charset="-128"/>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u="none" kern="1200" baseline="0" dirty="0" smtClean="0">
                <a:solidFill>
                  <a:schemeClr val="tx1"/>
                </a:solidFill>
                <a:effectLst/>
                <a:latin typeface="+mn-lt"/>
                <a:ea typeface="ヒラギノ角ゴ Pro W3" pitchFamily="-84" charset="-128"/>
                <a:cs typeface="+mn-cs"/>
              </a:rPr>
              <a:t>There was some evidence that any treatment in identified cases should be culturally sensitive and that matching treatment to patient preferences improves outcomes.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u="none" kern="1200" baseline="0" dirty="0" smtClean="0">
              <a:solidFill>
                <a:schemeClr val="tx1"/>
              </a:solidFill>
              <a:effectLst/>
              <a:latin typeface="+mn-lt"/>
              <a:ea typeface="ヒラギノ角ゴ Pro W3" pitchFamily="-84" charset="-128"/>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u="sng" kern="1200" baseline="0" dirty="0" smtClean="0">
                <a:solidFill>
                  <a:schemeClr val="tx1"/>
                </a:solidFill>
                <a:effectLst/>
                <a:latin typeface="+mn-lt"/>
                <a:ea typeface="ヒラギノ角ゴ Pro W3" pitchFamily="-84" charset="-128"/>
                <a:cs typeface="+mn-cs"/>
              </a:rPr>
              <a:t>Evidence on resource implications</a:t>
            </a:r>
            <a:endParaRPr lang="en-US" sz="1200" b="0" u="none" kern="1200" baseline="0" dirty="0" smtClean="0">
              <a:solidFill>
                <a:schemeClr val="tx1"/>
              </a:solidFill>
              <a:effectLst/>
              <a:latin typeface="+mn-lt"/>
              <a:ea typeface="ヒラギノ角ゴ Pro W3" pitchFamily="-84" charset="-128"/>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u="none" kern="1200" baseline="0" dirty="0" smtClean="0">
                <a:solidFill>
                  <a:schemeClr val="tx1"/>
                </a:solidFill>
                <a:effectLst/>
                <a:latin typeface="+mn-lt"/>
                <a:ea typeface="ヒラギノ角ゴ Pro W3" pitchFamily="-84" charset="-128"/>
                <a:cs typeface="+mn-cs"/>
              </a:rPr>
              <a:t>Evidence from a modeling study in the United States suggested that one-time screening for depression may be cost-effective. However this conclusion was based on a low-cost screening approach (maximum $6 per person) and on high remission rates associated with treatment (settings that can achieve full remission in 45% of patient and partial remission in an additional 25%). Given the lack of support for these assumptions, the validity of this conclusion is uncertain.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u="none" kern="1200" baseline="0" dirty="0" smtClean="0">
              <a:solidFill>
                <a:schemeClr val="tx1"/>
              </a:solidFill>
              <a:effectLst/>
              <a:latin typeface="+mn-lt"/>
              <a:ea typeface="ヒラギノ角ゴ Pro W3" pitchFamily="-84" charset="-128"/>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u="none" kern="1200" baseline="0" dirty="0" smtClean="0">
                <a:solidFill>
                  <a:schemeClr val="tx1"/>
                </a:solidFill>
                <a:effectLst/>
                <a:latin typeface="+mn-lt"/>
                <a:ea typeface="ヒラギノ角ゴ Pro W3" pitchFamily="-84" charset="-128"/>
                <a:cs typeface="+mn-cs"/>
              </a:rPr>
              <a:t>The time clinicians take to screen for depression reduces their availability to deliver other services of known clinical benefit (opportunity cost.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u="none" kern="1200" baseline="0" dirty="0" smtClean="0">
              <a:solidFill>
                <a:schemeClr val="tx1"/>
              </a:solidFill>
              <a:effectLst/>
              <a:latin typeface="+mn-lt"/>
              <a:ea typeface="ヒラギノ角ゴ Pro W3" pitchFamily="-84" charset="-128"/>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u="none" kern="1200" baseline="0" dirty="0" smtClean="0">
                <a:solidFill>
                  <a:schemeClr val="tx1"/>
                </a:solidFill>
                <a:effectLst/>
                <a:latin typeface="+mn-lt"/>
                <a:ea typeface="ヒラギノ角ゴ Pro W3" pitchFamily="-84" charset="-128"/>
                <a:cs typeface="+mn-cs"/>
              </a:rPr>
              <a:t>Evidence from a Canadian modeling study suggests that routine screening to identify new cases of depression, resulting in increased rates of treatment may not reduce the burden of depression. Instead, focusing efforts on reducing episodes of relapse (e.g. through long-term treatment in patients with known depression) may be a more efficient use of resources.</a:t>
            </a:r>
            <a:endParaRPr lang="en-US" sz="1200" b="1" u="sng" kern="1200" baseline="0" dirty="0" smtClean="0">
              <a:solidFill>
                <a:schemeClr val="tx1"/>
              </a:solidFill>
              <a:effectLst/>
              <a:latin typeface="+mn-lt"/>
              <a:ea typeface="ヒラギノ角ゴ Pro W3" pitchFamily="-84" charset="-128"/>
              <a:cs typeface="+mn-cs"/>
            </a:endParaRPr>
          </a:p>
          <a:p>
            <a:endParaRPr lang="en-CA" b="1" dirty="0" smtClean="0"/>
          </a:p>
          <a:p>
            <a:endParaRPr lang="fr-FR" dirty="0"/>
          </a:p>
        </p:txBody>
      </p:sp>
      <p:sp>
        <p:nvSpPr>
          <p:cNvPr id="4" name="Slide Number Placeholder 3"/>
          <p:cNvSpPr>
            <a:spLocks noGrp="1"/>
          </p:cNvSpPr>
          <p:nvPr>
            <p:ph type="sldNum" sz="quarter" idx="10"/>
          </p:nvPr>
        </p:nvSpPr>
        <p:spPr/>
        <p:txBody>
          <a:bodyPr/>
          <a:lstStyle/>
          <a:p>
            <a:pPr algn="l" rtl="0">
              <a:defRPr/>
            </a:pPr>
            <a:fld id="{81AD1317-4783-461E-AF84-900747DF5B71}" type="slidenum">
              <a:rPr/>
              <a:pPr>
                <a:defRPr/>
              </a:pPr>
              <a:t>22</a:t>
            </a:fld>
            <a:endParaRPr lang="fr-FR"/>
          </a:p>
        </p:txBody>
      </p:sp>
    </p:spTree>
    <p:extLst>
      <p:ext uri="{BB962C8B-B14F-4D97-AF65-F5344CB8AC3E}">
        <p14:creationId xmlns:p14="http://schemas.microsoft.com/office/powerpoint/2010/main" val="9357603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1" dirty="0" smtClean="0"/>
              <a:t>RATIONALE FOR LIMITING OUR REVIEW TO DIRECT EVIDENCE (SCREEN VS. NO-SCREEN CONTROL GROUP)</a:t>
            </a:r>
          </a:p>
          <a:p>
            <a:endParaRPr lang="en-US" b="0" dirty="0" smtClean="0"/>
          </a:p>
          <a:p>
            <a:r>
              <a:rPr lang="en-US" sz="1200" kern="1200" dirty="0" smtClean="0">
                <a:solidFill>
                  <a:schemeClr val="tx1"/>
                </a:solidFill>
                <a:effectLst/>
                <a:latin typeface="+mn-lt"/>
                <a:ea typeface="ヒラギノ角ゴ Pro W3" pitchFamily="-84" charset="-128"/>
                <a:cs typeface="+mn-cs"/>
              </a:rPr>
              <a:t>Other</a:t>
            </a:r>
            <a:r>
              <a:rPr lang="en-US" sz="1200" kern="1200" baseline="0" dirty="0" smtClean="0">
                <a:solidFill>
                  <a:schemeClr val="tx1"/>
                </a:solidFill>
                <a:effectLst/>
                <a:latin typeface="+mn-lt"/>
                <a:ea typeface="ヒラギノ角ゴ Pro W3" pitchFamily="-84" charset="-128"/>
                <a:cs typeface="+mn-cs"/>
              </a:rPr>
              <a:t> reviews</a:t>
            </a:r>
            <a:r>
              <a:rPr lang="en-US" sz="1200" kern="1200" baseline="30000" dirty="0" smtClean="0">
                <a:solidFill>
                  <a:schemeClr val="tx1"/>
                </a:solidFill>
                <a:effectLst/>
                <a:latin typeface="+mn-lt"/>
                <a:ea typeface="ヒラギノ角ゴ Pro W3" pitchFamily="-84" charset="-128"/>
                <a:cs typeface="+mn-cs"/>
              </a:rPr>
              <a:t>+</a:t>
            </a:r>
            <a:r>
              <a:rPr lang="en-US" sz="1200" kern="1200" baseline="0" dirty="0" smtClean="0">
                <a:solidFill>
                  <a:schemeClr val="tx1"/>
                </a:solidFill>
                <a:effectLst/>
                <a:latin typeface="+mn-lt"/>
                <a:ea typeface="ヒラギノ角ゴ Pro W3" pitchFamily="-84" charset="-128"/>
                <a:cs typeface="+mn-cs"/>
              </a:rPr>
              <a:t> **</a:t>
            </a:r>
            <a:r>
              <a:rPr lang="en-US" sz="1200" kern="1200" baseline="30000" dirty="0" smtClean="0">
                <a:solidFill>
                  <a:schemeClr val="tx1"/>
                </a:solidFill>
                <a:effectLst/>
                <a:latin typeface="+mn-lt"/>
                <a:ea typeface="ヒラギノ角ゴ Pro W3" pitchFamily="-84" charset="-128"/>
                <a:cs typeface="+mn-cs"/>
              </a:rPr>
              <a:t> </a:t>
            </a:r>
            <a:r>
              <a:rPr lang="en-US" sz="1200" kern="1200" baseline="0" dirty="0" smtClean="0">
                <a:solidFill>
                  <a:schemeClr val="tx1"/>
                </a:solidFill>
                <a:effectLst/>
                <a:latin typeface="+mn-lt"/>
                <a:ea typeface="ヒラギノ角ゴ Pro W3" pitchFamily="-84" charset="-128"/>
                <a:cs typeface="+mn-cs"/>
              </a:rPr>
              <a:t> have included multiple studies in which both the treatment and control groups were screened, with only the former receiving treatment if depression was found. Rather than studying the effect of screening, such studies actually compared the addition of treatment to screening alone.</a:t>
            </a:r>
          </a:p>
          <a:p>
            <a:endParaRPr lang="en-US" sz="1200" kern="1200" baseline="0" dirty="0" smtClean="0">
              <a:solidFill>
                <a:schemeClr val="tx1"/>
              </a:solidFill>
              <a:effectLst/>
              <a:latin typeface="+mn-lt"/>
              <a:ea typeface="ヒラギノ角ゴ Pro W3" pitchFamily="-84" charset="-128"/>
              <a:cs typeface="+mn-cs"/>
            </a:endParaRPr>
          </a:p>
          <a:p>
            <a:r>
              <a:rPr lang="en-US" sz="1200" kern="1200" baseline="0" dirty="0" smtClean="0">
                <a:solidFill>
                  <a:schemeClr val="tx1"/>
                </a:solidFill>
                <a:effectLst/>
                <a:latin typeface="+mn-lt"/>
                <a:ea typeface="ヒラギノ角ゴ Pro W3" pitchFamily="-84" charset="-128"/>
                <a:cs typeface="+mn-cs"/>
              </a:rPr>
              <a:t>In addition, screening all participants may increase awareness of depressive symptoms, which can either overestimate or underestimate any benefits.</a:t>
            </a:r>
          </a:p>
          <a:p>
            <a:pPr marL="171450" indent="-171450">
              <a:buFont typeface="Arial"/>
              <a:buChar char="•"/>
            </a:pPr>
            <a:r>
              <a:rPr lang="en-US" sz="1200" kern="1200" baseline="0" dirty="0" smtClean="0">
                <a:solidFill>
                  <a:schemeClr val="tx1"/>
                </a:solidFill>
                <a:effectLst/>
                <a:latin typeface="+mn-lt"/>
                <a:ea typeface="ヒラギノ角ゴ Pro W3" pitchFamily="-84" charset="-128"/>
                <a:cs typeface="+mn-cs"/>
              </a:rPr>
              <a:t>If participants in the control group are more aware of their symptoms, they may present themselves as more depressed, inflating apparent differences between groups.</a:t>
            </a:r>
          </a:p>
          <a:p>
            <a:pPr marL="171450" indent="-171450">
              <a:buFont typeface="Arial"/>
              <a:buChar char="•"/>
            </a:pPr>
            <a:r>
              <a:rPr lang="en-US" sz="1200" kern="1200" baseline="0" dirty="0" smtClean="0">
                <a:solidFill>
                  <a:schemeClr val="tx1"/>
                </a:solidFill>
                <a:effectLst/>
                <a:latin typeface="+mn-lt"/>
                <a:ea typeface="ヒラギノ角ゴ Pro W3" pitchFamily="-84" charset="-128"/>
                <a:cs typeface="+mn-cs"/>
              </a:rPr>
              <a:t>If, on the other hand, screening leads to participants in the control group to engage in some form of treatment (this could be as simple as exercise or self care) the apparent differences between the 2 groups may be reduced.</a:t>
            </a:r>
          </a:p>
          <a:p>
            <a:endParaRPr lang="en-US" sz="1200" kern="1200" dirty="0" smtClean="0">
              <a:solidFill>
                <a:schemeClr val="tx1"/>
              </a:solidFill>
              <a:effectLst/>
              <a:latin typeface="+mn-lt"/>
              <a:ea typeface="ヒラギノ角ゴ Pro W3" pitchFamily="-84" charset="-128"/>
              <a:cs typeface="+mn-cs"/>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1800" dirty="0" smtClean="0"/>
              <a:t>Studies that include people with known depression, with past history of depression, or people on treatment for depression, </a:t>
            </a:r>
            <a:r>
              <a:rPr lang="en-US" sz="1800" dirty="0" smtClean="0">
                <a:solidFill>
                  <a:srgbClr val="FF0000"/>
                </a:solidFill>
              </a:rPr>
              <a:t>may bias the effect of screening in either direction dependin</a:t>
            </a:r>
            <a:r>
              <a:rPr lang="en-US" sz="1800" baseline="0" dirty="0" smtClean="0">
                <a:solidFill>
                  <a:srgbClr val="FF0000"/>
                </a:solidFill>
              </a:rPr>
              <a:t>g on the impact of treatment in this group</a:t>
            </a:r>
            <a:r>
              <a:rPr lang="en-US" sz="1800" dirty="0" smtClean="0">
                <a:solidFill>
                  <a:srgbClr val="FF0000"/>
                </a:solidFill>
              </a:rPr>
              <a:t>. Screening  does not apply to people who already have known disease.</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sz="180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sz="180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1800" baseline="30000" dirty="0" smtClean="0"/>
              <a:t>+</a:t>
            </a:r>
            <a:r>
              <a:rPr lang="en-US" sz="1800" dirty="0" smtClean="0"/>
              <a:t>O’Conner et al. </a:t>
            </a:r>
            <a:r>
              <a:rPr lang="en-US" sz="1800" i="1" dirty="0" smtClean="0"/>
              <a:t>Screening for depression in adults and older adults in primary care: an updated systematic review</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1800" i="1" baseline="30000" dirty="0" smtClean="0"/>
              <a:t>** </a:t>
            </a:r>
            <a:r>
              <a:rPr lang="en-US" sz="1800" i="0" baseline="0" dirty="0" err="1" smtClean="0"/>
              <a:t>Gilbody</a:t>
            </a:r>
            <a:r>
              <a:rPr lang="en-US" sz="1800" i="0" baseline="0" dirty="0" smtClean="0"/>
              <a:t> et al. </a:t>
            </a:r>
            <a:r>
              <a:rPr lang="en-US" sz="1800" i="1" baseline="0" dirty="0" smtClean="0"/>
              <a:t>Screening and case finding instruments for depression: a meta-analysis</a:t>
            </a:r>
            <a:endParaRPr lang="en-US" sz="1800" i="1" baseline="30000" dirty="0" smtClean="0"/>
          </a:p>
          <a:p>
            <a:endParaRPr lang="en-US" b="0" dirty="0" smtClean="0"/>
          </a:p>
          <a:p>
            <a:endParaRPr lang="fr-FR" dirty="0"/>
          </a:p>
        </p:txBody>
      </p:sp>
      <p:sp>
        <p:nvSpPr>
          <p:cNvPr id="4" name="Slide Number Placeholder 3"/>
          <p:cNvSpPr>
            <a:spLocks noGrp="1"/>
          </p:cNvSpPr>
          <p:nvPr>
            <p:ph type="sldNum" sz="quarter" idx="10"/>
          </p:nvPr>
        </p:nvSpPr>
        <p:spPr/>
        <p:txBody>
          <a:bodyPr/>
          <a:lstStyle/>
          <a:p>
            <a:pPr algn="l" rtl="0">
              <a:defRPr/>
            </a:pPr>
            <a:fld id="{81AD1317-4783-461E-AF84-900747DF5B71}" type="slidenum">
              <a:rPr/>
              <a:pPr>
                <a:defRPr/>
              </a:pPr>
              <a:t>23</a:t>
            </a:fld>
            <a:endParaRPr lang="fr-FR"/>
          </a:p>
        </p:txBody>
      </p:sp>
    </p:spTree>
    <p:extLst>
      <p:ext uri="{BB962C8B-B14F-4D97-AF65-F5344CB8AC3E}">
        <p14:creationId xmlns:p14="http://schemas.microsoft.com/office/powerpoint/2010/main" val="33797819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DIFFERENCES WITH THE CTFPHC 2005 GUIDELINES</a:t>
            </a:r>
            <a:endParaRPr lang="en-US" b="0" dirty="0" smtClean="0"/>
          </a:p>
          <a:p>
            <a:endParaRPr lang="en-US" b="0" dirty="0" smtClean="0"/>
          </a:p>
          <a:p>
            <a:r>
              <a:rPr lang="en-US" b="0" dirty="0" smtClean="0"/>
              <a:t>These</a:t>
            </a:r>
            <a:r>
              <a:rPr lang="en-US" b="0" baseline="0" dirty="0" smtClean="0"/>
              <a:t> recommendations are a change from the 2005 CTFPHC guideline, which recommended screening adults for depression in primary care settings where integrated staff-assisted systems are in place to manage treatment.</a:t>
            </a:r>
          </a:p>
          <a:p>
            <a:endParaRPr lang="en-US" b="0" baseline="0" dirty="0" smtClean="0"/>
          </a:p>
          <a:p>
            <a:r>
              <a:rPr lang="en-US" b="0" baseline="0" dirty="0" smtClean="0"/>
              <a:t>The 2005 recommendation was based on an analysis of a literature review done for the US Preventive Services Task Force in 2002 which showed that screening improved the accuracy of diagnosis of depression and that benefit was more likely in settings where screening was linked to effective follow-up and treatment.</a:t>
            </a:r>
          </a:p>
          <a:p>
            <a:endParaRPr lang="en-US" b="0" baseline="0" dirty="0" smtClean="0"/>
          </a:p>
          <a:p>
            <a:r>
              <a:rPr lang="en-US" b="0" baseline="0" dirty="0" smtClean="0"/>
              <a:t>Many trials included in the 2002 literature review did not exclude people with prior or known depression, which may have overestimated the benefits of screening.</a:t>
            </a:r>
          </a:p>
          <a:p>
            <a:endParaRPr lang="fr-FR" dirty="0"/>
          </a:p>
        </p:txBody>
      </p:sp>
      <p:sp>
        <p:nvSpPr>
          <p:cNvPr id="4" name="Slide Number Placeholder 3"/>
          <p:cNvSpPr>
            <a:spLocks noGrp="1"/>
          </p:cNvSpPr>
          <p:nvPr>
            <p:ph type="sldNum" sz="quarter" idx="10"/>
          </p:nvPr>
        </p:nvSpPr>
        <p:spPr/>
        <p:txBody>
          <a:bodyPr/>
          <a:lstStyle/>
          <a:p>
            <a:pPr algn="l" rtl="0">
              <a:defRPr/>
            </a:pPr>
            <a:fld id="{81AD1317-4783-461E-AF84-900747DF5B71}" type="slidenum">
              <a:rPr/>
              <a:pPr>
                <a:defRPr/>
              </a:pPr>
              <a:t>24</a:t>
            </a:fld>
            <a:endParaRPr lang="fr-FR"/>
          </a:p>
        </p:txBody>
      </p:sp>
    </p:spTree>
    <p:extLst>
      <p:ext uri="{BB962C8B-B14F-4D97-AF65-F5344CB8AC3E}">
        <p14:creationId xmlns:p14="http://schemas.microsoft.com/office/powerpoint/2010/main" val="38712314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1" dirty="0" smtClean="0"/>
              <a:t>2009 USPSTF REVIEW</a:t>
            </a:r>
          </a:p>
          <a:p>
            <a:r>
              <a:rPr lang="en-US" sz="1200" kern="1200" dirty="0" smtClean="0">
                <a:solidFill>
                  <a:schemeClr val="tx1"/>
                </a:solidFill>
                <a:effectLst/>
                <a:latin typeface="+mn-lt"/>
                <a:ea typeface="ヒラギノ角ゴ Pro W3" pitchFamily="-84" charset="-128"/>
                <a:cs typeface="+mn-cs"/>
              </a:rPr>
              <a:t>Several key differences exist between the 2009 USPSTF review on depression screening and the latest review conducted for the CTFPHC. The research questions and study selection criteria were different due to differing standards of admissible evidence. </a:t>
            </a:r>
          </a:p>
          <a:p>
            <a:r>
              <a:rPr lang="en-CA" sz="1200" kern="1200" dirty="0" smtClean="0">
                <a:solidFill>
                  <a:schemeClr val="tx1"/>
                </a:solidFill>
                <a:effectLst/>
                <a:latin typeface="+mn-lt"/>
                <a:ea typeface="ヒラギノ角ゴ Pro W3" pitchFamily="-84" charset="-128"/>
                <a:cs typeface="+mn-cs"/>
              </a:rPr>
              <a:t> </a:t>
            </a:r>
            <a:endParaRPr lang="en-US" sz="1200" kern="1200" dirty="0" smtClean="0">
              <a:solidFill>
                <a:schemeClr val="tx1"/>
              </a:solidFill>
              <a:effectLst/>
              <a:latin typeface="+mn-lt"/>
              <a:ea typeface="ヒラギノ角ゴ Pro W3" pitchFamily="-84" charset="-128"/>
              <a:cs typeface="+mn-cs"/>
            </a:endParaRPr>
          </a:p>
          <a:p>
            <a:r>
              <a:rPr lang="en-CA" sz="1200" kern="1200" dirty="0" smtClean="0">
                <a:solidFill>
                  <a:schemeClr val="tx1"/>
                </a:solidFill>
                <a:effectLst/>
                <a:latin typeface="+mn-lt"/>
                <a:ea typeface="ヒラギノ角ゴ Pro W3" pitchFamily="-84" charset="-128"/>
                <a:cs typeface="+mn-cs"/>
              </a:rPr>
              <a:t>The USPSTF identified one RCT that addressed the effectiveness of screening. This RCT was not eligible for inclusion in the CTFPHC’s evidence review because all participants underwent a diagnostic interview (i.e. all were screened for depression). At 3 months, only depressed patients and a random sample of non depressed patients were reassessed for DSM-III-R disorders and symptoms of depression. The study concluded that case finding leads to a modest increase in rates of recognized depression and recovery from depression, but does not have consistently positive effects on patient outcomes.</a:t>
            </a:r>
            <a:endParaRPr lang="en-US" sz="1200" kern="1200" dirty="0" smtClean="0">
              <a:solidFill>
                <a:schemeClr val="tx1"/>
              </a:solidFill>
              <a:effectLst/>
              <a:latin typeface="+mn-lt"/>
              <a:ea typeface="ヒラギノ角ゴ Pro W3" pitchFamily="-84" charset="-128"/>
              <a:cs typeface="+mn-cs"/>
            </a:endParaRPr>
          </a:p>
          <a:p>
            <a:r>
              <a:rPr lang="en-CA" sz="1200" kern="1200" dirty="0" smtClean="0">
                <a:solidFill>
                  <a:schemeClr val="tx1"/>
                </a:solidFill>
                <a:effectLst/>
                <a:latin typeface="+mn-lt"/>
                <a:ea typeface="ヒラギノ角ゴ Pro W3" pitchFamily="-84" charset="-128"/>
                <a:cs typeface="+mn-cs"/>
              </a:rPr>
              <a:t> </a:t>
            </a:r>
            <a:endParaRPr lang="en-US" sz="1200" kern="1200" dirty="0" smtClean="0">
              <a:solidFill>
                <a:schemeClr val="tx1"/>
              </a:solidFill>
              <a:effectLst/>
              <a:latin typeface="+mn-lt"/>
              <a:ea typeface="ヒラギノ角ゴ Pro W3" pitchFamily="-84" charset="-128"/>
              <a:cs typeface="+mn-cs"/>
            </a:endParaRPr>
          </a:p>
          <a:p>
            <a:r>
              <a:rPr lang="en-CA" sz="1200" kern="1200" dirty="0" smtClean="0">
                <a:solidFill>
                  <a:schemeClr val="tx1"/>
                </a:solidFill>
                <a:effectLst/>
                <a:latin typeface="+mn-lt"/>
                <a:ea typeface="ヒラギノ角ゴ Pro W3" pitchFamily="-84" charset="-128"/>
                <a:cs typeface="+mn-cs"/>
              </a:rPr>
              <a:t>The USPSTF used 8 studies</a:t>
            </a:r>
            <a:r>
              <a:rPr lang="en-CA" sz="1200" kern="1200" baseline="30000" dirty="0" smtClean="0">
                <a:solidFill>
                  <a:schemeClr val="tx1"/>
                </a:solidFill>
                <a:effectLst/>
                <a:latin typeface="+mn-lt"/>
                <a:ea typeface="ヒラギノ角ゴ Pro W3" pitchFamily="-84" charset="-128"/>
                <a:cs typeface="+mn-cs"/>
              </a:rPr>
              <a:t> </a:t>
            </a:r>
            <a:r>
              <a:rPr lang="en-CA" sz="1200" kern="1200" dirty="0" smtClean="0">
                <a:solidFill>
                  <a:schemeClr val="tx1"/>
                </a:solidFill>
                <a:effectLst/>
                <a:latin typeface="+mn-lt"/>
                <a:ea typeface="ヒラギノ角ゴ Pro W3" pitchFamily="-84" charset="-128"/>
                <a:cs typeface="+mn-cs"/>
              </a:rPr>
              <a:t>to address the question on the effectiveness of screening with feedback and support systems. These studies were excluded from the CTFPHC evidence review for several reasons:</a:t>
            </a:r>
          </a:p>
          <a:p>
            <a:pPr marL="171450" indent="-171450">
              <a:buFont typeface="Arial"/>
              <a:buChar char="•"/>
            </a:pPr>
            <a:r>
              <a:rPr lang="en-CA" sz="1200" kern="1200" dirty="0" smtClean="0">
                <a:solidFill>
                  <a:schemeClr val="tx1"/>
                </a:solidFill>
                <a:effectLst/>
                <a:latin typeface="+mn-lt"/>
                <a:ea typeface="ヒラギノ角ゴ Pro W3" pitchFamily="-84" charset="-128"/>
                <a:cs typeface="+mn-cs"/>
              </a:rPr>
              <a:t>First, the studies did not meet inclusion criteria due to a lack of an unscreened comparison group (all patients in the intervention and control groups were screened).</a:t>
            </a:r>
          </a:p>
          <a:p>
            <a:pPr marL="0" indent="0">
              <a:buFont typeface="Arial"/>
              <a:buNone/>
            </a:pPr>
            <a:endParaRPr lang="en-US" sz="1200" kern="1200" dirty="0" smtClean="0">
              <a:solidFill>
                <a:schemeClr val="tx1"/>
              </a:solidFill>
              <a:effectLst/>
              <a:latin typeface="+mn-lt"/>
              <a:ea typeface="ヒラギノ角ゴ Pro W3" pitchFamily="-84" charset="-128"/>
              <a:cs typeface="+mn-cs"/>
            </a:endParaRPr>
          </a:p>
          <a:p>
            <a:pPr marL="171450" indent="-171450">
              <a:buFont typeface="Arial"/>
              <a:buChar char="•"/>
            </a:pPr>
            <a:r>
              <a:rPr lang="en-CA" sz="1200" kern="1200" dirty="0" smtClean="0">
                <a:solidFill>
                  <a:schemeClr val="tx1"/>
                </a:solidFill>
                <a:effectLst/>
                <a:latin typeface="+mn-lt"/>
                <a:ea typeface="ヒラギノ角ゴ Pro W3" pitchFamily="-84" charset="-128"/>
                <a:cs typeface="+mn-cs"/>
              </a:rPr>
              <a:t>Second, the CTFPHC recommendations do not apply to people with known depression, with past history of depression, or people on treatment for depression. This is particularly relevant given that 4 out of the 8 studies cited in the USPSTF review included patients who were currently being treated for depression or had been recently treated.</a:t>
            </a:r>
            <a:r>
              <a:rPr lang="en-CA" sz="1200" kern="1200" baseline="30000" dirty="0" smtClean="0">
                <a:solidFill>
                  <a:schemeClr val="tx1"/>
                </a:solidFill>
                <a:effectLst/>
                <a:latin typeface="+mn-lt"/>
                <a:ea typeface="ヒラギノ角ゴ Pro W3" pitchFamily="-84" charset="-128"/>
                <a:cs typeface="+mn-cs"/>
              </a:rPr>
              <a:t> </a:t>
            </a:r>
            <a:r>
              <a:rPr lang="en-US" sz="1200" kern="1200" dirty="0" smtClean="0">
                <a:solidFill>
                  <a:schemeClr val="tx1"/>
                </a:solidFill>
                <a:effectLst/>
                <a:latin typeface="+mn-lt"/>
                <a:ea typeface="ヒラギノ角ゴ Pro W3" pitchFamily="-84" charset="-128"/>
                <a:cs typeface="+mn-cs"/>
              </a:rPr>
              <a:t>As stated in our guideline, the recommendations do not apply to people with known depression since “screening” does not apply to people who already have known disease. Including people with known depression when evaluating the effectiveness of screening can produce a bias in favor of the screening intervention. </a:t>
            </a:r>
            <a:r>
              <a:rPr lang="en-CA" sz="1200" kern="1200" dirty="0" smtClean="0">
                <a:solidFill>
                  <a:schemeClr val="tx1"/>
                </a:solidFill>
                <a:effectLst/>
                <a:latin typeface="+mn-lt"/>
                <a:ea typeface="ヒラギノ角ゴ Pro W3" pitchFamily="-84" charset="-128"/>
                <a:cs typeface="+mn-cs"/>
              </a:rPr>
              <a:t>One study included patients that had a history of depression, and 2 studies did not report the percentage of patients currently or recently treated.</a:t>
            </a:r>
          </a:p>
          <a:p>
            <a:pPr marL="0" indent="0">
              <a:buFont typeface="Arial"/>
              <a:buNone/>
            </a:pPr>
            <a:endParaRPr lang="en-US" sz="1200" kern="1200" baseline="0" dirty="0" smtClean="0">
              <a:solidFill>
                <a:schemeClr val="tx1"/>
              </a:solidFill>
              <a:effectLst/>
              <a:latin typeface="+mn-lt"/>
              <a:ea typeface="ヒラギノ角ゴ Pro W3" pitchFamily="-84" charset="-128"/>
              <a:cs typeface="+mn-cs"/>
            </a:endParaRPr>
          </a:p>
          <a:p>
            <a:pPr marL="171450" indent="-171450">
              <a:buFont typeface="Arial"/>
              <a:buChar char="•"/>
            </a:pPr>
            <a:r>
              <a:rPr lang="en-CA" sz="1200" kern="1200" dirty="0" smtClean="0">
                <a:solidFill>
                  <a:schemeClr val="tx1"/>
                </a:solidFill>
                <a:effectLst/>
                <a:latin typeface="+mn-lt"/>
                <a:ea typeface="ヒラギノ角ゴ Pro W3" pitchFamily="-84" charset="-128"/>
                <a:cs typeface="+mn-cs"/>
              </a:rPr>
              <a:t>Third, among the 8 studies included in the USPSTF review, there was substantial variability in the interventions delivered to participants with screen-detected depression – making it difficult to determine what portion of the benefit observed is attributed solely to screening and how clinicians should use the results of screening tools in practice. </a:t>
            </a:r>
            <a:endParaRPr lang="en-US" sz="1200" kern="1200" dirty="0" smtClean="0">
              <a:solidFill>
                <a:schemeClr val="tx1"/>
              </a:solidFill>
              <a:effectLst/>
              <a:latin typeface="+mn-lt"/>
              <a:ea typeface="ヒラギノ角ゴ Pro W3" pitchFamily="-84" charset="-128"/>
              <a:cs typeface="+mn-cs"/>
            </a:endParaRPr>
          </a:p>
          <a:p>
            <a:endParaRPr lang="fr-FR" dirty="0"/>
          </a:p>
        </p:txBody>
      </p:sp>
      <p:sp>
        <p:nvSpPr>
          <p:cNvPr id="4" name="Slide Number Placeholder 3"/>
          <p:cNvSpPr>
            <a:spLocks noGrp="1"/>
          </p:cNvSpPr>
          <p:nvPr>
            <p:ph type="sldNum" sz="quarter" idx="10"/>
          </p:nvPr>
        </p:nvSpPr>
        <p:spPr/>
        <p:txBody>
          <a:bodyPr/>
          <a:lstStyle/>
          <a:p>
            <a:pPr algn="l" rtl="0">
              <a:defRPr/>
            </a:pPr>
            <a:fld id="{81AD1317-4783-461E-AF84-900747DF5B71}" type="slidenum">
              <a:rPr/>
              <a:pPr>
                <a:defRPr/>
              </a:pPr>
              <a:t>25</a:t>
            </a:fld>
            <a:endParaRPr lang="fr-FR"/>
          </a:p>
        </p:txBody>
      </p:sp>
    </p:spTree>
    <p:extLst>
      <p:ext uri="{BB962C8B-B14F-4D97-AF65-F5344CB8AC3E}">
        <p14:creationId xmlns:p14="http://schemas.microsoft.com/office/powerpoint/2010/main" val="38712314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47500" lnSpcReduction="20000"/>
          </a:bodyPr>
          <a:lstStyle/>
          <a:p>
            <a:r>
              <a:rPr lang="en-CA" sz="1200" b="1" kern="1200" dirty="0" err="1" smtClean="0">
                <a:solidFill>
                  <a:schemeClr val="tx1"/>
                </a:solidFill>
                <a:effectLst/>
                <a:latin typeface="+mn-lt"/>
                <a:ea typeface="ヒラギノ角ゴ Pro W3" pitchFamily="-84" charset="-128"/>
                <a:cs typeface="+mn-cs"/>
              </a:rPr>
              <a:t>Gilbody</a:t>
            </a:r>
            <a:r>
              <a:rPr lang="en-CA" sz="1200" b="1" kern="1200" dirty="0" smtClean="0">
                <a:solidFill>
                  <a:schemeClr val="tx1"/>
                </a:solidFill>
                <a:effectLst/>
                <a:latin typeface="+mn-lt"/>
                <a:ea typeface="ヒラギノ角ゴ Pro W3" pitchFamily="-84" charset="-128"/>
                <a:cs typeface="+mn-cs"/>
              </a:rPr>
              <a:t> Review</a:t>
            </a:r>
          </a:p>
          <a:p>
            <a:endParaRPr lang="en-CA" sz="1200" kern="1200" dirty="0" smtClean="0">
              <a:solidFill>
                <a:schemeClr val="tx1"/>
              </a:solidFill>
              <a:effectLst/>
              <a:latin typeface="+mn-lt"/>
              <a:ea typeface="ヒラギノ角ゴ Pro W3" pitchFamily="-84" charset="-128"/>
              <a:cs typeface="+mn-cs"/>
            </a:endParaRPr>
          </a:p>
          <a:p>
            <a:r>
              <a:rPr lang="en-CA" sz="1200" kern="1200" dirty="0" smtClean="0">
                <a:solidFill>
                  <a:schemeClr val="tx1"/>
                </a:solidFill>
                <a:effectLst/>
                <a:latin typeface="+mn-lt"/>
                <a:ea typeface="ヒラギノ角ゴ Pro W3" pitchFamily="-84" charset="-128"/>
                <a:cs typeface="+mn-cs"/>
              </a:rPr>
              <a:t>As suggested by several external reviewers of the guideline, the 2008 </a:t>
            </a:r>
            <a:r>
              <a:rPr lang="en-CA" sz="1200" kern="1200" dirty="0" err="1" smtClean="0">
                <a:solidFill>
                  <a:schemeClr val="tx1"/>
                </a:solidFill>
                <a:effectLst/>
                <a:latin typeface="+mn-lt"/>
                <a:ea typeface="ヒラギノ角ゴ Pro W3" pitchFamily="-84" charset="-128"/>
                <a:cs typeface="+mn-cs"/>
              </a:rPr>
              <a:t>Gilbody</a:t>
            </a:r>
            <a:r>
              <a:rPr lang="en-CA" sz="1200" kern="1200" dirty="0" smtClean="0">
                <a:solidFill>
                  <a:schemeClr val="tx1"/>
                </a:solidFill>
                <a:effectLst/>
                <a:latin typeface="+mn-lt"/>
                <a:ea typeface="ヒラギノ角ゴ Pro W3" pitchFamily="-84" charset="-128"/>
                <a:cs typeface="+mn-cs"/>
              </a:rPr>
              <a:t> review was examined to determine whether it could provide any additional data on benefits and harms of screening. The results of our analysis were as follows:</a:t>
            </a:r>
            <a:endParaRPr lang="en-US" sz="1200" kern="1200" dirty="0" smtClean="0">
              <a:solidFill>
                <a:schemeClr val="tx1"/>
              </a:solidFill>
              <a:effectLst/>
              <a:latin typeface="+mn-lt"/>
              <a:ea typeface="ヒラギノ角ゴ Pro W3" pitchFamily="-84" charset="-128"/>
              <a:cs typeface="+mn-cs"/>
            </a:endParaRPr>
          </a:p>
          <a:p>
            <a:r>
              <a:rPr lang="en-CA" sz="1200" kern="1200" dirty="0" smtClean="0">
                <a:solidFill>
                  <a:schemeClr val="tx1"/>
                </a:solidFill>
                <a:effectLst/>
                <a:latin typeface="+mn-lt"/>
                <a:ea typeface="ヒラギノ角ゴ Pro W3" pitchFamily="-84" charset="-128"/>
                <a:cs typeface="+mn-cs"/>
              </a:rPr>
              <a:t> </a:t>
            </a:r>
            <a:endParaRPr lang="en-US" sz="1200" kern="1200" dirty="0" smtClean="0">
              <a:solidFill>
                <a:schemeClr val="tx1"/>
              </a:solidFill>
              <a:effectLst/>
              <a:latin typeface="+mn-lt"/>
              <a:ea typeface="ヒラギノ角ゴ Pro W3" pitchFamily="-84" charset="-128"/>
              <a:cs typeface="+mn-cs"/>
            </a:endParaRPr>
          </a:p>
          <a:p>
            <a:r>
              <a:rPr lang="en-CA" sz="1200" kern="1200" dirty="0" smtClean="0">
                <a:solidFill>
                  <a:schemeClr val="tx1"/>
                </a:solidFill>
                <a:effectLst/>
                <a:latin typeface="+mn-lt"/>
                <a:ea typeface="ヒラギノ角ゴ Pro W3" pitchFamily="-84" charset="-128"/>
                <a:cs typeface="+mn-cs"/>
              </a:rPr>
              <a:t>The </a:t>
            </a:r>
            <a:r>
              <a:rPr lang="en-CA" sz="1200" kern="1200" dirty="0" err="1" smtClean="0">
                <a:solidFill>
                  <a:schemeClr val="tx1"/>
                </a:solidFill>
                <a:effectLst/>
                <a:latin typeface="+mn-lt"/>
                <a:ea typeface="ヒラギノ角ゴ Pro W3" pitchFamily="-84" charset="-128"/>
                <a:cs typeface="+mn-cs"/>
              </a:rPr>
              <a:t>Gilbody</a:t>
            </a:r>
            <a:r>
              <a:rPr lang="en-CA" sz="1200" kern="1200" dirty="0" smtClean="0">
                <a:solidFill>
                  <a:schemeClr val="tx1"/>
                </a:solidFill>
                <a:effectLst/>
                <a:latin typeface="+mn-lt"/>
                <a:ea typeface="ヒラギノ角ゴ Pro W3" pitchFamily="-84" charset="-128"/>
                <a:cs typeface="+mn-cs"/>
              </a:rPr>
              <a:t> review examined indirect evidence.  </a:t>
            </a:r>
            <a:r>
              <a:rPr lang="en-CA" sz="1200" kern="1200" dirty="0" err="1" smtClean="0">
                <a:solidFill>
                  <a:schemeClr val="tx1"/>
                </a:solidFill>
                <a:effectLst/>
                <a:latin typeface="+mn-lt"/>
                <a:ea typeface="ヒラギノ角ゴ Pro W3" pitchFamily="-84" charset="-128"/>
                <a:cs typeface="+mn-cs"/>
              </a:rPr>
              <a:t>Gilbody</a:t>
            </a:r>
            <a:r>
              <a:rPr lang="en-CA" sz="1200" kern="1200" dirty="0" smtClean="0">
                <a:solidFill>
                  <a:schemeClr val="tx1"/>
                </a:solidFill>
                <a:effectLst/>
                <a:latin typeface="+mn-lt"/>
                <a:ea typeface="ヒラギノ角ゴ Pro W3" pitchFamily="-84" charset="-128"/>
                <a:cs typeface="+mn-cs"/>
              </a:rPr>
              <a:t> et al. analyzed 16 randomized controlled trials conducted in non-mental health settings that used case-finding or screening instruments for depression and assessed their impact on clinical outcomes. The review found no evidence that screening instruments have an effect on depression clinical outcomes (standardized mean difference –0.02, 95% CI –0.25 to 0.20). </a:t>
            </a:r>
            <a:endParaRPr lang="en-US" sz="1200" kern="1200" dirty="0" smtClean="0">
              <a:solidFill>
                <a:schemeClr val="tx1"/>
              </a:solidFill>
              <a:effectLst/>
              <a:latin typeface="+mn-lt"/>
              <a:ea typeface="ヒラギノ角ゴ Pro W3" pitchFamily="-84" charset="-128"/>
              <a:cs typeface="+mn-cs"/>
            </a:endParaRPr>
          </a:p>
          <a:p>
            <a:r>
              <a:rPr lang="en-CA" sz="1200" kern="1200" dirty="0" smtClean="0">
                <a:solidFill>
                  <a:schemeClr val="tx1"/>
                </a:solidFill>
                <a:effectLst/>
                <a:latin typeface="+mn-lt"/>
                <a:ea typeface="ヒラギノ角ゴ Pro W3" pitchFamily="-84" charset="-128"/>
                <a:cs typeface="+mn-cs"/>
              </a:rPr>
              <a:t> </a:t>
            </a:r>
            <a:endParaRPr lang="en-US" sz="1200" kern="1200" dirty="0" smtClean="0">
              <a:solidFill>
                <a:schemeClr val="tx1"/>
              </a:solidFill>
              <a:effectLst/>
              <a:latin typeface="+mn-lt"/>
              <a:ea typeface="ヒラギノ角ゴ Pro W3" pitchFamily="-84" charset="-128"/>
              <a:cs typeface="+mn-cs"/>
            </a:endParaRPr>
          </a:p>
          <a:p>
            <a:r>
              <a:rPr lang="en-CA" sz="1200" kern="1200" dirty="0" smtClean="0">
                <a:solidFill>
                  <a:schemeClr val="tx1"/>
                </a:solidFill>
                <a:effectLst/>
                <a:latin typeface="+mn-lt"/>
                <a:ea typeface="ヒラギノ角ゴ Pro W3" pitchFamily="-84" charset="-128"/>
                <a:cs typeface="+mn-cs"/>
              </a:rPr>
              <a:t>Nineteen papers were published on the 16 randomized controlled trials included in the </a:t>
            </a:r>
            <a:r>
              <a:rPr lang="en-CA" sz="1200" kern="1200" dirty="0" err="1" smtClean="0">
                <a:solidFill>
                  <a:schemeClr val="tx1"/>
                </a:solidFill>
                <a:effectLst/>
                <a:latin typeface="+mn-lt"/>
                <a:ea typeface="ヒラギノ角ゴ Pro W3" pitchFamily="-84" charset="-128"/>
                <a:cs typeface="+mn-cs"/>
              </a:rPr>
              <a:t>Gilbody</a:t>
            </a:r>
            <a:r>
              <a:rPr lang="en-CA" sz="1200" kern="1200" dirty="0" smtClean="0">
                <a:solidFill>
                  <a:schemeClr val="tx1"/>
                </a:solidFill>
                <a:effectLst/>
                <a:latin typeface="+mn-lt"/>
                <a:ea typeface="ヒラギノ角ゴ Pro W3" pitchFamily="-84" charset="-128"/>
                <a:cs typeface="+mn-cs"/>
              </a:rPr>
              <a:t> review. Sixteen of the nineteen papers were not considered further due to the following reasons:</a:t>
            </a:r>
            <a:endParaRPr lang="en-US" sz="1200" kern="1200" dirty="0" smtClean="0">
              <a:solidFill>
                <a:schemeClr val="tx1"/>
              </a:solidFill>
              <a:effectLst/>
              <a:latin typeface="+mn-lt"/>
              <a:ea typeface="ヒラギノ角ゴ Pro W3" pitchFamily="-84" charset="-128"/>
              <a:cs typeface="+mn-cs"/>
            </a:endParaRPr>
          </a:p>
          <a:p>
            <a:r>
              <a:rPr lang="en-CA" sz="1200" kern="1200" dirty="0" smtClean="0">
                <a:solidFill>
                  <a:schemeClr val="tx1"/>
                </a:solidFill>
                <a:effectLst/>
                <a:latin typeface="+mn-lt"/>
                <a:ea typeface="ヒラギノ角ゴ Pro W3" pitchFamily="-84" charset="-128"/>
                <a:cs typeface="+mn-cs"/>
              </a:rPr>
              <a:t> </a:t>
            </a:r>
            <a:endParaRPr lang="en-US" sz="1200" kern="1200" dirty="0" smtClean="0">
              <a:solidFill>
                <a:schemeClr val="tx1"/>
              </a:solidFill>
              <a:effectLst/>
              <a:latin typeface="+mn-lt"/>
              <a:ea typeface="ヒラギノ角ゴ Pro W3" pitchFamily="-84" charset="-128"/>
              <a:cs typeface="+mn-cs"/>
            </a:endParaRPr>
          </a:p>
          <a:p>
            <a:pPr marL="171450" lvl="0" indent="-171450">
              <a:buFont typeface="Arial"/>
              <a:buChar char="•"/>
            </a:pPr>
            <a:r>
              <a:rPr lang="en-US" sz="1200" kern="1200" dirty="0" smtClean="0">
                <a:solidFill>
                  <a:schemeClr val="tx1"/>
                </a:solidFill>
                <a:effectLst/>
                <a:latin typeface="+mn-lt"/>
                <a:ea typeface="ヒラギノ角ゴ Pro W3" pitchFamily="-84" charset="-128"/>
                <a:cs typeface="+mn-cs"/>
              </a:rPr>
              <a:t>Published before 1994, which is the start date of the</a:t>
            </a:r>
            <a:r>
              <a:rPr lang="en-US" sz="1200" kern="1200" baseline="0" dirty="0" smtClean="0">
                <a:solidFill>
                  <a:schemeClr val="tx1"/>
                </a:solidFill>
                <a:effectLst/>
                <a:latin typeface="+mn-lt"/>
                <a:ea typeface="ヒラギノ角ゴ Pro W3" pitchFamily="-84" charset="-128"/>
                <a:cs typeface="+mn-cs"/>
              </a:rPr>
              <a:t> CTFPHC</a:t>
            </a:r>
            <a:r>
              <a:rPr lang="en-US" sz="1200" kern="1200" dirty="0" smtClean="0">
                <a:solidFill>
                  <a:schemeClr val="tx1"/>
                </a:solidFill>
                <a:effectLst/>
                <a:latin typeface="+mn-lt"/>
                <a:ea typeface="ヒラギノ角ゴ Pro W3" pitchFamily="-84" charset="-128"/>
                <a:cs typeface="+mn-cs"/>
              </a:rPr>
              <a:t> search</a:t>
            </a:r>
            <a:r>
              <a:rPr lang="en-US" sz="1200" kern="1200" baseline="0" dirty="0" smtClean="0">
                <a:solidFill>
                  <a:schemeClr val="tx1"/>
                </a:solidFill>
                <a:effectLst/>
                <a:latin typeface="+mn-lt"/>
                <a:ea typeface="ヒラギノ角ゴ Pro W3" pitchFamily="-84" charset="-128"/>
                <a:cs typeface="+mn-cs"/>
              </a:rPr>
              <a:t> – meaning r</a:t>
            </a:r>
            <a:r>
              <a:rPr lang="en-US" sz="1200" kern="1200" dirty="0" smtClean="0">
                <a:solidFill>
                  <a:schemeClr val="tx1"/>
                </a:solidFill>
                <a:effectLst/>
                <a:latin typeface="+mn-lt"/>
                <a:ea typeface="ヒラギノ角ゴ Pro W3" pitchFamily="-84" charset="-128"/>
                <a:cs typeface="+mn-cs"/>
              </a:rPr>
              <a:t>elevant </a:t>
            </a:r>
            <a:r>
              <a:rPr lang="en-CA" sz="1200" kern="1200" dirty="0" smtClean="0">
                <a:solidFill>
                  <a:schemeClr val="tx1"/>
                </a:solidFill>
                <a:effectLst/>
                <a:latin typeface="+mn-lt"/>
                <a:ea typeface="ヒラギノ角ゴ Pro W3" pitchFamily="-84" charset="-128"/>
                <a:cs typeface="+mn-cs"/>
              </a:rPr>
              <a:t>publications prior to 1994 would have been in our search. </a:t>
            </a:r>
            <a:endParaRPr lang="en-US" sz="1200" kern="1200" dirty="0" smtClean="0">
              <a:solidFill>
                <a:schemeClr val="tx1"/>
              </a:solidFill>
              <a:effectLst/>
              <a:latin typeface="+mn-lt"/>
              <a:ea typeface="ヒラギノ角ゴ Pro W3" pitchFamily="-84" charset="-128"/>
              <a:cs typeface="+mn-cs"/>
            </a:endParaRPr>
          </a:p>
          <a:p>
            <a:pPr marL="171450" lvl="0" indent="-171450">
              <a:buFont typeface="Arial"/>
              <a:buChar char="•"/>
            </a:pPr>
            <a:r>
              <a:rPr lang="en-US" sz="1200" kern="1200" dirty="0" smtClean="0">
                <a:solidFill>
                  <a:schemeClr val="tx1"/>
                </a:solidFill>
                <a:effectLst/>
                <a:latin typeface="+mn-lt"/>
                <a:ea typeface="ヒラギノ角ゴ Pro W3" pitchFamily="-84" charset="-128"/>
                <a:cs typeface="+mn-cs"/>
              </a:rPr>
              <a:t>The population being studied included people with known depression, with past history of depression, or people in treatment for depression, which is contrary to the objective of screening: an intervention meant to be used to identify new cases of depression in an asymptomatic population.</a:t>
            </a:r>
          </a:p>
          <a:p>
            <a:pPr marL="171450" lvl="0" indent="-171450">
              <a:buFont typeface="Arial"/>
              <a:buChar char="•"/>
            </a:pPr>
            <a:r>
              <a:rPr lang="en-US" sz="1200" kern="1200" dirty="0" smtClean="0">
                <a:solidFill>
                  <a:schemeClr val="tx1"/>
                </a:solidFill>
                <a:effectLst/>
                <a:latin typeface="+mn-lt"/>
                <a:ea typeface="ヒラギノ角ゴ Pro W3" pitchFamily="-84" charset="-128"/>
                <a:cs typeface="+mn-cs"/>
              </a:rPr>
              <a:t>The outcome or setting was outside of the scope of the guideline.</a:t>
            </a:r>
          </a:p>
          <a:p>
            <a:pPr marL="171450" lvl="0" indent="-171450">
              <a:buFont typeface="Arial"/>
              <a:buChar char="•"/>
            </a:pPr>
            <a:r>
              <a:rPr lang="en-US" sz="1200" kern="1200" dirty="0" smtClean="0">
                <a:solidFill>
                  <a:schemeClr val="tx1"/>
                </a:solidFill>
                <a:effectLst/>
                <a:latin typeface="+mn-lt"/>
                <a:ea typeface="ヒラギノ角ゴ Pro W3" pitchFamily="-84" charset="-128"/>
                <a:cs typeface="+mn-cs"/>
              </a:rPr>
              <a:t>The </a:t>
            </a:r>
            <a:r>
              <a:rPr lang="en-CA" sz="1200" kern="1200" dirty="0" smtClean="0">
                <a:solidFill>
                  <a:schemeClr val="tx1"/>
                </a:solidFill>
                <a:effectLst/>
                <a:latin typeface="+mn-lt"/>
                <a:ea typeface="ヒラギノ角ゴ Pro W3" pitchFamily="-84" charset="-128"/>
                <a:cs typeface="+mn-cs"/>
              </a:rPr>
              <a:t>interventions delivered included management and treatment of depression, not only screening </a:t>
            </a:r>
            <a:r>
              <a:rPr lang="en-US" sz="1200" kern="1200" dirty="0" smtClean="0">
                <a:solidFill>
                  <a:schemeClr val="tx1"/>
                </a:solidFill>
                <a:effectLst/>
                <a:latin typeface="+mn-lt"/>
                <a:ea typeface="ヒラギノ角ゴ Pro W3" pitchFamily="-84" charset="-128"/>
                <a:cs typeface="+mn-cs"/>
              </a:rPr>
              <a:t>(e.g. case management support, training for clinicians, educational sessions for patients, scheduled follow-up visits, </a:t>
            </a:r>
            <a:r>
              <a:rPr lang="en-US" sz="1200" kern="1200" dirty="0" err="1" smtClean="0">
                <a:solidFill>
                  <a:schemeClr val="tx1"/>
                </a:solidFill>
                <a:effectLst/>
                <a:latin typeface="+mn-lt"/>
                <a:ea typeface="ヒラギノ角ゴ Pro W3" pitchFamily="-84" charset="-128"/>
                <a:cs typeface="+mn-cs"/>
              </a:rPr>
              <a:t>etc</a:t>
            </a:r>
            <a:r>
              <a:rPr lang="en-US" sz="1200" kern="1200" dirty="0" smtClean="0">
                <a:solidFill>
                  <a:schemeClr val="tx1"/>
                </a:solidFill>
                <a:effectLst/>
                <a:latin typeface="+mn-lt"/>
                <a:ea typeface="ヒラギノ角ゴ Pro W3" pitchFamily="-84" charset="-128"/>
                <a:cs typeface="+mn-cs"/>
              </a:rPr>
              <a:t>), which made it difficult to draw any particular conclusion about the impact that screening had on the outcomes.</a:t>
            </a:r>
          </a:p>
          <a:p>
            <a:r>
              <a:rPr lang="en-US" sz="1200" kern="1200" dirty="0" smtClean="0">
                <a:solidFill>
                  <a:schemeClr val="tx1"/>
                </a:solidFill>
                <a:effectLst/>
                <a:latin typeface="+mn-lt"/>
                <a:ea typeface="ヒラギノ角ゴ Pro W3" pitchFamily="-84" charset="-128"/>
                <a:cs typeface="+mn-cs"/>
              </a:rPr>
              <a:t> </a:t>
            </a:r>
          </a:p>
          <a:p>
            <a:r>
              <a:rPr lang="en-US" sz="1200" kern="1200" dirty="0" smtClean="0">
                <a:solidFill>
                  <a:schemeClr val="tx1"/>
                </a:solidFill>
                <a:effectLst/>
                <a:latin typeface="+mn-lt"/>
                <a:ea typeface="ヒラギノ角ゴ Pro W3" pitchFamily="-84" charset="-128"/>
                <a:cs typeface="+mn-cs"/>
              </a:rPr>
              <a:t>Three RCTs</a:t>
            </a:r>
            <a:r>
              <a:rPr lang="en-CA" sz="1200" kern="1200" dirty="0" smtClean="0">
                <a:solidFill>
                  <a:schemeClr val="tx1"/>
                </a:solidFill>
                <a:effectLst/>
                <a:latin typeface="+mn-lt"/>
                <a:ea typeface="ヒラギノ角ゴ Pro W3" pitchFamily="-84" charset="-128"/>
                <a:cs typeface="+mn-cs"/>
              </a:rPr>
              <a:t> </a:t>
            </a:r>
            <a:r>
              <a:rPr lang="en-US" sz="1200" kern="1200" dirty="0" smtClean="0">
                <a:solidFill>
                  <a:schemeClr val="tx1"/>
                </a:solidFill>
                <a:effectLst/>
                <a:latin typeface="+mn-lt"/>
                <a:ea typeface="ヒラギノ角ゴ Pro W3" pitchFamily="-84" charset="-128"/>
                <a:cs typeface="+mn-cs"/>
              </a:rPr>
              <a:t>included by </a:t>
            </a:r>
            <a:r>
              <a:rPr lang="en-US" sz="1200" kern="1200" dirty="0" err="1" smtClean="0">
                <a:solidFill>
                  <a:schemeClr val="tx1"/>
                </a:solidFill>
                <a:effectLst/>
                <a:latin typeface="+mn-lt"/>
                <a:ea typeface="ヒラギノ角ゴ Pro W3" pitchFamily="-84" charset="-128"/>
                <a:cs typeface="+mn-cs"/>
              </a:rPr>
              <a:t>Gilbody</a:t>
            </a:r>
            <a:r>
              <a:rPr lang="en-US" sz="1200" kern="1200" dirty="0" smtClean="0">
                <a:solidFill>
                  <a:schemeClr val="tx1"/>
                </a:solidFill>
                <a:effectLst/>
                <a:latin typeface="+mn-lt"/>
                <a:ea typeface="ヒラギノ角ゴ Pro W3" pitchFamily="-84" charset="-128"/>
                <a:cs typeface="+mn-cs"/>
              </a:rPr>
              <a:t> et al merited further analysis. </a:t>
            </a:r>
          </a:p>
          <a:p>
            <a:pPr marL="228600" indent="-228600">
              <a:buFont typeface="+mj-lt"/>
              <a:buAutoNum type="arabicPeriod"/>
            </a:pPr>
            <a:r>
              <a:rPr lang="en-CA" sz="1200" kern="1200" dirty="0" smtClean="0">
                <a:solidFill>
                  <a:schemeClr val="tx1"/>
                </a:solidFill>
                <a:effectLst/>
                <a:latin typeface="+mn-lt"/>
                <a:ea typeface="ヒラギノ角ゴ Pro W3" pitchFamily="-84" charset="-128"/>
                <a:cs typeface="+mn-cs"/>
              </a:rPr>
              <a:t>One RCT showed higher recovery rates at 3 months in depressed participants who were screened (48% intervention vs. 27% control, </a:t>
            </a:r>
            <a:r>
              <a:rPr lang="en-CA" sz="1200" i="1" kern="1200" dirty="0" smtClean="0">
                <a:solidFill>
                  <a:schemeClr val="tx1"/>
                </a:solidFill>
                <a:effectLst/>
                <a:latin typeface="+mn-lt"/>
                <a:ea typeface="ヒラギノ角ゴ Pro W3" pitchFamily="-84" charset="-128"/>
                <a:cs typeface="+mn-cs"/>
              </a:rPr>
              <a:t>P</a:t>
            </a:r>
            <a:r>
              <a:rPr lang="en-CA" sz="1200" kern="1200" dirty="0" smtClean="0">
                <a:solidFill>
                  <a:schemeClr val="tx1"/>
                </a:solidFill>
                <a:effectLst/>
                <a:latin typeface="+mn-lt"/>
                <a:ea typeface="ヒラギノ角ゴ Pro W3" pitchFamily="-84" charset="-128"/>
                <a:cs typeface="+mn-cs"/>
              </a:rPr>
              <a:t>=0.03), but the mean improvement of depression symptoms was similar to those that were not screened (1.6 intervention vs. 1.5 control, </a:t>
            </a:r>
            <a:r>
              <a:rPr lang="en-CA" sz="1200" i="1" kern="1200" dirty="0" smtClean="0">
                <a:solidFill>
                  <a:schemeClr val="tx1"/>
                </a:solidFill>
                <a:effectLst/>
                <a:latin typeface="+mn-lt"/>
                <a:ea typeface="ヒラギノ角ゴ Pro W3" pitchFamily="-84" charset="-128"/>
                <a:cs typeface="+mn-cs"/>
              </a:rPr>
              <a:t>P</a:t>
            </a:r>
            <a:r>
              <a:rPr lang="en-CA" sz="1200" kern="1200" dirty="0" smtClean="0">
                <a:solidFill>
                  <a:schemeClr val="tx1"/>
                </a:solidFill>
                <a:effectLst/>
                <a:latin typeface="+mn-lt"/>
                <a:ea typeface="ヒラギノ角ゴ Pro W3" pitchFamily="-84" charset="-128"/>
                <a:cs typeface="+mn-cs"/>
              </a:rPr>
              <a:t>= 0.21). One limitation of this study is that all participants underwent a diagnostic interview at baseline, which raised awareness amongst participants about depression symptoms and are therefore, more likely to report symptoms at later stages of the study. Put differently, this trial compared screening with intervention to screening without intervention.  Also, the analysis of clinical outcomes was only calculated for patients that were depressed at baseline and a random sample of non-depressed participants, and one site did not  participate in the follow-up.  </a:t>
            </a:r>
            <a:endParaRPr lang="en-US" sz="1200" kern="1200" dirty="0" smtClean="0">
              <a:solidFill>
                <a:schemeClr val="tx1"/>
              </a:solidFill>
              <a:effectLst/>
              <a:latin typeface="+mn-lt"/>
              <a:ea typeface="ヒラギノ角ゴ Pro W3" pitchFamily="-84" charset="-128"/>
              <a:cs typeface="+mn-cs"/>
            </a:endParaRPr>
          </a:p>
          <a:p>
            <a:pPr marL="228600" indent="-228600">
              <a:buFont typeface="+mj-lt"/>
              <a:buAutoNum type="arabicPeriod"/>
            </a:pPr>
            <a:endParaRPr lang="en-US" sz="1200" kern="1200" dirty="0" smtClean="0">
              <a:solidFill>
                <a:schemeClr val="tx1"/>
              </a:solidFill>
              <a:effectLst/>
              <a:latin typeface="+mn-lt"/>
              <a:ea typeface="ヒラギノ角ゴ Pro W3" pitchFamily="-84" charset="-128"/>
              <a:cs typeface="+mn-cs"/>
            </a:endParaRPr>
          </a:p>
          <a:p>
            <a:pPr marL="228600" indent="-228600">
              <a:buFont typeface="+mj-lt"/>
              <a:buAutoNum type="arabicPeriod"/>
            </a:pPr>
            <a:r>
              <a:rPr lang="en-CA" sz="1200" kern="1200" dirty="0" smtClean="0">
                <a:solidFill>
                  <a:schemeClr val="tx1"/>
                </a:solidFill>
                <a:effectLst/>
                <a:latin typeface="+mn-lt"/>
                <a:ea typeface="ヒラギノ角ゴ Pro W3" pitchFamily="-84" charset="-128"/>
                <a:cs typeface="+mn-cs"/>
              </a:rPr>
              <a:t>Another RCT</a:t>
            </a:r>
            <a:r>
              <a:rPr lang="en-CA" sz="1200" kern="1200" baseline="30000" dirty="0" smtClean="0">
                <a:solidFill>
                  <a:schemeClr val="tx1"/>
                </a:solidFill>
                <a:effectLst/>
                <a:latin typeface="+mn-lt"/>
                <a:ea typeface="ヒラギノ角ゴ Pro W3" pitchFamily="-84" charset="-128"/>
                <a:cs typeface="+mn-cs"/>
              </a:rPr>
              <a:t> </a:t>
            </a:r>
            <a:r>
              <a:rPr lang="en-CA" sz="1200" kern="1200" dirty="0" smtClean="0">
                <a:solidFill>
                  <a:schemeClr val="tx1"/>
                </a:solidFill>
                <a:effectLst/>
                <a:latin typeface="+mn-lt"/>
                <a:ea typeface="ヒラギノ角ゴ Pro W3" pitchFamily="-84" charset="-128"/>
                <a:cs typeface="+mn-cs"/>
              </a:rPr>
              <a:t>showed that providing the results of screening to clinicians without any further instructions did not influence depression scores. At 6 weeks the mean GHQ score was higher in the group where screening results were provided to the clinician (27.2 disclosed results vs. 26.6 withheld results, </a:t>
            </a:r>
            <a:r>
              <a:rPr lang="en-CA" sz="1200" i="1" kern="1200" dirty="0" smtClean="0">
                <a:solidFill>
                  <a:schemeClr val="tx1"/>
                </a:solidFill>
                <a:effectLst/>
                <a:latin typeface="+mn-lt"/>
                <a:ea typeface="ヒラギノ角ゴ Pro W3" pitchFamily="-84" charset="-128"/>
                <a:cs typeface="+mn-cs"/>
              </a:rPr>
              <a:t>P</a:t>
            </a:r>
            <a:r>
              <a:rPr lang="en-CA" sz="1200" kern="1200" dirty="0" smtClean="0">
                <a:solidFill>
                  <a:schemeClr val="tx1"/>
                </a:solidFill>
                <a:effectLst/>
                <a:latin typeface="+mn-lt"/>
                <a:ea typeface="ヒラギノ角ゴ Pro W3" pitchFamily="-84" charset="-128"/>
                <a:cs typeface="+mn-cs"/>
              </a:rPr>
              <a:t>=0.04). There were no statistically significant differences between groups at 3 months and 6 months. An important limitation of this study is that all participants were screened with the GHQ-12 at baseline before the consultation with their clinician, which could have led to bias: all screened subjects, whether part of the intervention or control groups, are more aware of depression symptoms and are more likely to report them if asked to complete a screening questionnaire. </a:t>
            </a:r>
            <a:endParaRPr lang="en-US" sz="1200" kern="1200" dirty="0" smtClean="0">
              <a:solidFill>
                <a:schemeClr val="tx1"/>
              </a:solidFill>
              <a:effectLst/>
              <a:latin typeface="+mn-lt"/>
              <a:ea typeface="ヒラギノ角ゴ Pro W3" pitchFamily="-84" charset="-128"/>
              <a:cs typeface="+mn-cs"/>
            </a:endParaRPr>
          </a:p>
          <a:p>
            <a:pPr marL="228600" indent="-228600">
              <a:buFont typeface="+mj-lt"/>
              <a:buAutoNum type="arabicPeriod"/>
            </a:pPr>
            <a:endParaRPr lang="en-US" sz="1200" kern="1200" dirty="0" smtClean="0">
              <a:solidFill>
                <a:schemeClr val="tx1"/>
              </a:solidFill>
              <a:effectLst/>
              <a:latin typeface="+mn-lt"/>
              <a:ea typeface="ヒラギノ角ゴ Pro W3" pitchFamily="-84" charset="-128"/>
              <a:cs typeface="+mn-cs"/>
            </a:endParaRPr>
          </a:p>
          <a:p>
            <a:pPr marL="228600" indent="-228600">
              <a:buFont typeface="+mj-lt"/>
              <a:buAutoNum type="arabicPeriod"/>
            </a:pPr>
            <a:r>
              <a:rPr lang="en-CA" sz="1200" kern="1200" dirty="0" smtClean="0">
                <a:solidFill>
                  <a:schemeClr val="tx1"/>
                </a:solidFill>
                <a:effectLst/>
                <a:latin typeface="+mn-lt"/>
                <a:ea typeface="ヒラギノ角ゴ Pro W3" pitchFamily="-84" charset="-128"/>
                <a:cs typeface="+mn-cs"/>
              </a:rPr>
              <a:t>The third RCT showed that disclosing cases of unrecognized depression to general practitioners had no effect on clinical outcomes at 6 or 12 months. Again, an important limitation of this study is that all participants completed the Beck Depression Inventory before the consultation with their clinician, which could have led to bias.</a:t>
            </a:r>
            <a:endParaRPr lang="en-US" sz="1200" kern="1200" dirty="0" smtClean="0">
              <a:solidFill>
                <a:schemeClr val="tx1"/>
              </a:solidFill>
              <a:effectLst/>
              <a:latin typeface="+mn-lt"/>
              <a:ea typeface="ヒラギノ角ゴ Pro W3" pitchFamily="-84" charset="-128"/>
              <a:cs typeface="+mn-cs"/>
            </a:endParaRPr>
          </a:p>
          <a:p>
            <a:r>
              <a:rPr lang="en-US" sz="1200" kern="1200" dirty="0" smtClean="0">
                <a:solidFill>
                  <a:schemeClr val="tx1"/>
                </a:solidFill>
                <a:effectLst/>
                <a:latin typeface="+mn-lt"/>
                <a:ea typeface="ヒラギノ角ゴ Pro W3" pitchFamily="-84" charset="-128"/>
                <a:cs typeface="+mn-cs"/>
              </a:rPr>
              <a:t> </a:t>
            </a:r>
          </a:p>
          <a:p>
            <a:r>
              <a:rPr lang="en-CA" sz="1200" kern="1200" dirty="0" smtClean="0">
                <a:solidFill>
                  <a:schemeClr val="tx1"/>
                </a:solidFill>
                <a:effectLst/>
                <a:latin typeface="+mn-lt"/>
                <a:ea typeface="ヒラギノ角ゴ Pro W3" pitchFamily="-84" charset="-128"/>
                <a:cs typeface="+mn-cs"/>
              </a:rPr>
              <a:t>Evidence from these 3 randomized controlled trials suggests that routine screening does not lead to improved clinical outcomes in the average risk population. </a:t>
            </a:r>
            <a:r>
              <a:rPr lang="en-US" sz="1200" kern="1200" dirty="0" smtClean="0">
                <a:solidFill>
                  <a:schemeClr val="tx1"/>
                </a:solidFill>
                <a:effectLst/>
                <a:latin typeface="+mn-lt"/>
                <a:ea typeface="ヒラギノ角ゴ Pro W3" pitchFamily="-84" charset="-128"/>
                <a:cs typeface="+mn-cs"/>
              </a:rPr>
              <a:t>These results led us to conclude that even if these 3 RCTs would have been included in the literature review our recommendations would not have changed. </a:t>
            </a:r>
          </a:p>
          <a:p>
            <a:endParaRPr lang="fr-FR" dirty="0"/>
          </a:p>
        </p:txBody>
      </p:sp>
      <p:sp>
        <p:nvSpPr>
          <p:cNvPr id="4" name="3 Marcador de número de diapositiva"/>
          <p:cNvSpPr>
            <a:spLocks noGrp="1"/>
          </p:cNvSpPr>
          <p:nvPr>
            <p:ph type="sldNum" sz="quarter" idx="10"/>
          </p:nvPr>
        </p:nvSpPr>
        <p:spPr/>
        <p:txBody>
          <a:bodyPr/>
          <a:lstStyle/>
          <a:p>
            <a:pPr algn="l" rtl="0"/>
            <a:fld id="{C94EEE05-6F63-4638-BD6A-C4DF2B275680}" type="slidenum">
              <a:rPr/>
              <a:pPr/>
              <a:t>26</a:t>
            </a:fld>
            <a:endParaRPr lang="fr-FR"/>
          </a:p>
        </p:txBody>
      </p:sp>
    </p:spTree>
    <p:extLst>
      <p:ext uri="{BB962C8B-B14F-4D97-AF65-F5344CB8AC3E}">
        <p14:creationId xmlns:p14="http://schemas.microsoft.com/office/powerpoint/2010/main" val="1775342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a:bodyPr>
          <a:lstStyle/>
          <a:p>
            <a:r>
              <a:rPr lang="en-CA" b="1" dirty="0" smtClean="0"/>
              <a:t>REASSESSING STUDIES MISSING A NO-SCREEN COMPARATOR</a:t>
            </a:r>
          </a:p>
          <a:p>
            <a:endParaRPr lang="en-CA" b="0" dirty="0" smtClean="0"/>
          </a:p>
          <a:p>
            <a:r>
              <a:rPr lang="en-US" sz="1200" kern="1200" dirty="0" smtClean="0">
                <a:solidFill>
                  <a:schemeClr val="tx1"/>
                </a:solidFill>
                <a:effectLst/>
                <a:latin typeface="+mn-lt"/>
                <a:ea typeface="ヒラギノ角ゴ Pro W3" pitchFamily="-84" charset="-128"/>
                <a:cs typeface="+mn-cs"/>
              </a:rPr>
              <a:t>The systematic review on</a:t>
            </a:r>
            <a:r>
              <a:rPr lang="en-US" sz="1200" kern="1200" baseline="0" dirty="0" smtClean="0">
                <a:solidFill>
                  <a:schemeClr val="tx1"/>
                </a:solidFill>
                <a:effectLst/>
                <a:latin typeface="+mn-lt"/>
                <a:ea typeface="ヒラギノ角ゴ Pro W3" pitchFamily="-84" charset="-128"/>
                <a:cs typeface="+mn-cs"/>
              </a:rPr>
              <a:t> depression screening </a:t>
            </a:r>
            <a:r>
              <a:rPr lang="en-US" sz="1200" kern="1200" dirty="0" smtClean="0">
                <a:solidFill>
                  <a:schemeClr val="tx1"/>
                </a:solidFill>
                <a:effectLst/>
                <a:latin typeface="+mn-lt"/>
                <a:ea typeface="ヒラギノ角ゴ Pro W3" pitchFamily="-84" charset="-128"/>
                <a:cs typeface="+mn-cs"/>
              </a:rPr>
              <a:t>examined only direct evidence on the effectiveness of screening. Yet, after the external review process,</a:t>
            </a:r>
            <a:r>
              <a:rPr lang="en-US" sz="1200" kern="1200" baseline="0" dirty="0" smtClean="0">
                <a:solidFill>
                  <a:schemeClr val="tx1"/>
                </a:solidFill>
                <a:effectLst/>
                <a:latin typeface="+mn-lt"/>
                <a:ea typeface="ヒラギノ角ゴ Pro W3" pitchFamily="-84" charset="-128"/>
                <a:cs typeface="+mn-cs"/>
              </a:rPr>
              <a:t> </a:t>
            </a:r>
            <a:r>
              <a:rPr lang="en-CA" sz="1200" kern="1200" dirty="0" smtClean="0">
                <a:solidFill>
                  <a:schemeClr val="tx1"/>
                </a:solidFill>
                <a:effectLst/>
                <a:latin typeface="+mn-lt"/>
                <a:ea typeface="ヒラギノ角ゴ Pro W3" pitchFamily="-84" charset="-128"/>
                <a:cs typeface="+mn-cs"/>
              </a:rPr>
              <a:t>the McMaster Evidence Review and Synthesis Center (i.e. ERSC) independently re-examined the 144 studies that were excluded due to the lack of an unscreened comparison group and to identify those that could provide high quality indirect evidence. </a:t>
            </a:r>
          </a:p>
          <a:p>
            <a:r>
              <a:rPr lang="en-CA" sz="1200" kern="1200" dirty="0" smtClean="0">
                <a:solidFill>
                  <a:schemeClr val="tx1"/>
                </a:solidFill>
                <a:effectLst/>
                <a:latin typeface="+mn-lt"/>
                <a:ea typeface="ヒラギノ角ゴ Pro W3" pitchFamily="-84" charset="-128"/>
                <a:cs typeface="+mn-cs"/>
              </a:rPr>
              <a:t> </a:t>
            </a:r>
            <a:endParaRPr lang="en-US" sz="1200" kern="1200" dirty="0" smtClean="0">
              <a:solidFill>
                <a:schemeClr val="tx1"/>
              </a:solidFill>
              <a:effectLst/>
              <a:latin typeface="+mn-lt"/>
              <a:ea typeface="ヒラギノ角ゴ Pro W3" pitchFamily="-84" charset="-128"/>
              <a:cs typeface="+mn-cs"/>
            </a:endParaRPr>
          </a:p>
          <a:p>
            <a:r>
              <a:rPr lang="en-CA" sz="1200" kern="1200" dirty="0" smtClean="0">
                <a:solidFill>
                  <a:schemeClr val="tx1"/>
                </a:solidFill>
                <a:effectLst/>
                <a:latin typeface="+mn-lt"/>
                <a:ea typeface="ヒラギノ角ゴ Pro W3" pitchFamily="-84" charset="-128"/>
                <a:cs typeface="+mn-cs"/>
              </a:rPr>
              <a:t>Only 1 RCT that could provide high quality indirect evidence was identified. The study evaluated the effectiveness of a postnatal screening programme using the Edinburgh Postnatal Depression Scale (EPDS). </a:t>
            </a:r>
          </a:p>
          <a:p>
            <a:r>
              <a:rPr lang="en-CA" sz="1200" kern="1200" dirty="0" smtClean="0">
                <a:solidFill>
                  <a:schemeClr val="tx1"/>
                </a:solidFill>
                <a:effectLst/>
                <a:latin typeface="+mn-lt"/>
                <a:ea typeface="ヒラギノ角ゴ Pro W3" pitchFamily="-84" charset="-128"/>
                <a:cs typeface="+mn-cs"/>
              </a:rPr>
              <a:t>At 6 months, fewer participants in the intervention group had EPDS scores above the cut-off (EPDS scores &gt;10) than the control group (13% vs 22%; risk ratio: 0.59; 95% CI: 0.39–0.89). However, at 18 months there were no significant differences in EPDS scores &gt;10 between the intervention and control groups (RR = 1.10, 95% CI: 0.70–1.73) but this may be due to the treatment delivered to all patients with EPDS&gt;10 in both intervention and control groups.</a:t>
            </a:r>
            <a:endParaRPr lang="en-US" sz="1200" kern="1200" dirty="0" smtClean="0">
              <a:solidFill>
                <a:schemeClr val="tx1"/>
              </a:solidFill>
              <a:effectLst/>
              <a:latin typeface="+mn-lt"/>
              <a:ea typeface="ヒラギノ角ゴ Pro W3" pitchFamily="-84" charset="-128"/>
              <a:cs typeface="+mn-cs"/>
            </a:endParaRPr>
          </a:p>
          <a:p>
            <a:r>
              <a:rPr lang="en-CA" sz="1200" kern="1200" dirty="0" smtClean="0">
                <a:solidFill>
                  <a:schemeClr val="tx1"/>
                </a:solidFill>
                <a:effectLst/>
                <a:latin typeface="+mn-lt"/>
                <a:ea typeface="ヒラギノ角ゴ Pro W3" pitchFamily="-84" charset="-128"/>
                <a:cs typeface="+mn-cs"/>
              </a:rPr>
              <a:t> </a:t>
            </a:r>
            <a:endParaRPr lang="en-US" sz="1200" kern="1200" dirty="0" smtClean="0">
              <a:solidFill>
                <a:schemeClr val="tx1"/>
              </a:solidFill>
              <a:effectLst/>
              <a:latin typeface="+mn-lt"/>
              <a:ea typeface="ヒラギノ角ゴ Pro W3" pitchFamily="-84" charset="-128"/>
              <a:cs typeface="+mn-cs"/>
            </a:endParaRPr>
          </a:p>
          <a:p>
            <a:r>
              <a:rPr lang="en-CA" sz="1200" kern="1200" dirty="0" smtClean="0">
                <a:solidFill>
                  <a:schemeClr val="tx1"/>
                </a:solidFill>
                <a:effectLst/>
                <a:latin typeface="+mn-lt"/>
                <a:ea typeface="ヒラギノ角ゴ Pro W3" pitchFamily="-84" charset="-128"/>
                <a:cs typeface="+mn-cs"/>
              </a:rPr>
              <a:t>The long-term effect of screening post-natal women is therefore uncertain. It is unlikely that the inclusion of this study would have changed the</a:t>
            </a:r>
            <a:r>
              <a:rPr lang="en-CA" sz="1200" kern="1200" baseline="0" dirty="0" smtClean="0">
                <a:solidFill>
                  <a:schemeClr val="tx1"/>
                </a:solidFill>
                <a:effectLst/>
                <a:latin typeface="+mn-lt"/>
                <a:ea typeface="ヒラギノ角ゴ Pro W3" pitchFamily="-84" charset="-128"/>
                <a:cs typeface="+mn-cs"/>
              </a:rPr>
              <a:t> CTFPHC</a:t>
            </a:r>
            <a:r>
              <a:rPr lang="en-CA" sz="1200" kern="1200" dirty="0" smtClean="0">
                <a:solidFill>
                  <a:schemeClr val="tx1"/>
                </a:solidFill>
                <a:effectLst/>
                <a:latin typeface="+mn-lt"/>
                <a:ea typeface="ヒラギノ角ゴ Pro W3" pitchFamily="-84" charset="-128"/>
                <a:cs typeface="+mn-cs"/>
              </a:rPr>
              <a:t> recommendation not to screen groups of the population thought to be at higher risk for depression.</a:t>
            </a:r>
            <a:endParaRPr lang="en-US" sz="1200" kern="1200" dirty="0" smtClean="0">
              <a:solidFill>
                <a:schemeClr val="tx1"/>
              </a:solidFill>
              <a:effectLst/>
              <a:latin typeface="+mn-lt"/>
              <a:ea typeface="ヒラギノ角ゴ Pro W3" pitchFamily="-84" charset="-128"/>
              <a:cs typeface="+mn-cs"/>
            </a:endParaRPr>
          </a:p>
          <a:p>
            <a:r>
              <a:rPr lang="en-CA" sz="1200" kern="1200" dirty="0" smtClean="0">
                <a:solidFill>
                  <a:schemeClr val="tx1"/>
                </a:solidFill>
                <a:effectLst/>
                <a:latin typeface="+mn-lt"/>
                <a:ea typeface="ヒラギノ角ゴ Pro W3" pitchFamily="-84" charset="-128"/>
                <a:cs typeface="+mn-cs"/>
              </a:rPr>
              <a:t> </a:t>
            </a:r>
            <a:endParaRPr lang="en-US" sz="1200" kern="1200" dirty="0" smtClean="0">
              <a:solidFill>
                <a:schemeClr val="tx1"/>
              </a:solidFill>
              <a:effectLst/>
              <a:latin typeface="+mn-lt"/>
              <a:ea typeface="ヒラギノ角ゴ Pro W3" pitchFamily="-84" charset="-128"/>
              <a:cs typeface="+mn-cs"/>
            </a:endParaRPr>
          </a:p>
          <a:p>
            <a:endParaRPr lang="en-CA" b="1" dirty="0" smtClean="0"/>
          </a:p>
          <a:p>
            <a:endParaRPr lang="fr-FR" dirty="0"/>
          </a:p>
        </p:txBody>
      </p:sp>
      <p:sp>
        <p:nvSpPr>
          <p:cNvPr id="4" name="3 Marcador de número de diapositiva"/>
          <p:cNvSpPr>
            <a:spLocks noGrp="1"/>
          </p:cNvSpPr>
          <p:nvPr>
            <p:ph type="sldNum" sz="quarter" idx="10"/>
          </p:nvPr>
        </p:nvSpPr>
        <p:spPr/>
        <p:txBody>
          <a:bodyPr/>
          <a:lstStyle/>
          <a:p>
            <a:pPr algn="l" rtl="0"/>
            <a:fld id="{C94EEE05-6F63-4638-BD6A-C4DF2B275680}" type="slidenum">
              <a:rPr/>
              <a:pPr/>
              <a:t>27</a:t>
            </a:fld>
            <a:endParaRPr lang="fr-FR"/>
          </a:p>
        </p:txBody>
      </p:sp>
    </p:spTree>
    <p:extLst>
      <p:ext uri="{BB962C8B-B14F-4D97-AF65-F5344CB8AC3E}">
        <p14:creationId xmlns:p14="http://schemas.microsoft.com/office/powerpoint/2010/main" val="20490833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b="1" dirty="0" smtClean="0"/>
              <a:t>CONSIDERATIONS FOR</a:t>
            </a:r>
            <a:r>
              <a:rPr lang="en-US" b="1" baseline="0" dirty="0" smtClean="0"/>
              <a:t> IMPLEMENTATION OF RECOMMENDATIONS</a:t>
            </a:r>
            <a:endParaRPr lang="en-US" b="0" baseline="0" dirty="0" smtClean="0"/>
          </a:p>
          <a:p>
            <a:pPr>
              <a:buNone/>
            </a:pPr>
            <a:endParaRPr lang="en-US" b="0" baseline="0" dirty="0" smtClean="0"/>
          </a:p>
          <a:p>
            <a:pPr>
              <a:buNone/>
            </a:pPr>
            <a:r>
              <a:rPr lang="en-US" b="0" baseline="0" dirty="0" smtClean="0"/>
              <a:t>Screening for depression refers to the detection of depression among patients with no apparent symptoms. However clinicians can use symptoms of depression (e.g. insomnia, low mood, anhedonia and suicidal thoughts) to identify patients with potential depression.</a:t>
            </a:r>
          </a:p>
          <a:p>
            <a:pPr>
              <a:buNone/>
            </a:pPr>
            <a:endParaRPr lang="en-US" b="0" baseline="0" dirty="0" smtClean="0"/>
          </a:p>
          <a:p>
            <a:pPr>
              <a:buNone/>
            </a:pPr>
            <a:r>
              <a:rPr lang="en-US" b="0" baseline="0" dirty="0" smtClean="0"/>
              <a:t>Evidence suggests that detecting depression based on clinical symptoms tends to identify patients with more severe depression who may be more likely to benefit from treatment. </a:t>
            </a:r>
          </a:p>
          <a:p>
            <a:pPr>
              <a:buNone/>
            </a:pPr>
            <a:endParaRPr lang="en-US" b="0" baseline="0" dirty="0" smtClean="0"/>
          </a:p>
          <a:p>
            <a:pPr>
              <a:buNone/>
            </a:pPr>
            <a:r>
              <a:rPr lang="en-US" b="0" baseline="0" dirty="0" smtClean="0"/>
              <a:t>Clinicians should be alert to the possibility of depression in patients with clinical clues, especially those at increased risk of depression and implement treatment as appropriate when depression is diagnosed.</a:t>
            </a:r>
            <a:endParaRPr lang="en-US" b="1" dirty="0" smtClean="0"/>
          </a:p>
          <a:p>
            <a:pPr algn="l" rtl="0">
              <a:buNone/>
            </a:pPr>
            <a:endParaRPr lang="fr-FR" dirty="0"/>
          </a:p>
        </p:txBody>
      </p:sp>
      <p:sp>
        <p:nvSpPr>
          <p:cNvPr id="4" name="Slide Number Placeholder 3"/>
          <p:cNvSpPr>
            <a:spLocks noGrp="1"/>
          </p:cNvSpPr>
          <p:nvPr>
            <p:ph type="sldNum" sz="quarter" idx="10"/>
          </p:nvPr>
        </p:nvSpPr>
        <p:spPr/>
        <p:txBody>
          <a:bodyPr/>
          <a:lstStyle/>
          <a:p>
            <a:pPr algn="l" rtl="0">
              <a:defRPr/>
            </a:pPr>
            <a:fld id="{81AD1317-4783-461E-AF84-900747DF5B71}" type="slidenum">
              <a:rPr/>
              <a:pPr>
                <a:defRPr/>
              </a:pPr>
              <a:t>28</a:t>
            </a:fld>
            <a:endParaRPr lang="fr-FR"/>
          </a:p>
        </p:txBody>
      </p:sp>
    </p:spTree>
    <p:extLst>
      <p:ext uri="{BB962C8B-B14F-4D97-AF65-F5344CB8AC3E}">
        <p14:creationId xmlns:p14="http://schemas.microsoft.com/office/powerpoint/2010/main" val="21156084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CONSIDERATIONS</a:t>
            </a:r>
            <a:r>
              <a:rPr lang="en-US" b="1" baseline="0" dirty="0" smtClean="0"/>
              <a:t> FOR IMPLEMENTATION OF RECOMMENDATIONS</a:t>
            </a:r>
          </a:p>
          <a:p>
            <a:endParaRPr lang="en-US" b="0" baseline="0" dirty="0" smtClean="0"/>
          </a:p>
          <a:p>
            <a:r>
              <a:rPr lang="en-US" b="0" baseline="0" dirty="0" smtClean="0"/>
              <a:t>The recommendations for this guideline are Graded as ‘weak’ meaning the undesirable effects probably outweigh the desirable effects but appreciable uncertainty exists.</a:t>
            </a:r>
          </a:p>
          <a:p>
            <a:endParaRPr lang="en-US" b="0" baseline="0" dirty="0" smtClean="0"/>
          </a:p>
          <a:p>
            <a:r>
              <a:rPr lang="en-US" b="0" baseline="0" dirty="0" smtClean="0"/>
              <a:t>A weak recommendations implies that most people would want the recommended course of action, in this case not screening, but many would not. </a:t>
            </a:r>
          </a:p>
          <a:p>
            <a:endParaRPr lang="en-US" b="0" baseline="0" dirty="0" smtClean="0"/>
          </a:p>
          <a:p>
            <a:pPr lvl="0"/>
            <a:r>
              <a:rPr lang="en-US" sz="1200" dirty="0" smtClean="0"/>
              <a:t>Clinicians who believe their patients, or a subset of their patients, place a high value on the potential benefits and are less concerned with potential harms would likely implement screening for these patients</a:t>
            </a:r>
            <a:endParaRPr lang="en-CA" sz="1200" dirty="0" smtClean="0"/>
          </a:p>
          <a:p>
            <a:endParaRPr lang="fr-FR" dirty="0"/>
          </a:p>
        </p:txBody>
      </p:sp>
      <p:sp>
        <p:nvSpPr>
          <p:cNvPr id="4" name="Slide Number Placeholder 3"/>
          <p:cNvSpPr>
            <a:spLocks noGrp="1"/>
          </p:cNvSpPr>
          <p:nvPr>
            <p:ph type="sldNum" sz="quarter" idx="10"/>
          </p:nvPr>
        </p:nvSpPr>
        <p:spPr/>
        <p:txBody>
          <a:bodyPr/>
          <a:lstStyle/>
          <a:p>
            <a:pPr algn="l" rtl="0">
              <a:defRPr/>
            </a:pPr>
            <a:fld id="{81AD1317-4783-461E-AF84-900747DF5B71}" type="slidenum">
              <a:rPr/>
              <a:pPr>
                <a:defRPr/>
              </a:pPr>
              <a:t>29</a:t>
            </a:fld>
            <a:endParaRPr lang="fr-FR"/>
          </a:p>
        </p:txBody>
      </p:sp>
    </p:spTree>
    <p:extLst>
      <p:ext uri="{BB962C8B-B14F-4D97-AF65-F5344CB8AC3E}">
        <p14:creationId xmlns:p14="http://schemas.microsoft.com/office/powerpoint/2010/main" val="1321872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25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47500" lnSpcReduction="20000"/>
          </a:bodyPr>
          <a:lstStyle/>
          <a:p>
            <a:pPr eaLnBrk="1" hangingPunct="1">
              <a:spcBef>
                <a:spcPct val="0"/>
              </a:spcBef>
            </a:pPr>
            <a:r>
              <a:rPr lang="en-US" b="1" dirty="0" smtClean="0">
                <a:latin typeface="Calibri" charset="0"/>
                <a:ea typeface="ＭＳ Ｐゴシック" charset="0"/>
                <a:cs typeface="ＭＳ Ｐゴシック" charset="0"/>
              </a:rPr>
              <a:t>WHO IS THE CTFPHC?</a:t>
            </a:r>
          </a:p>
          <a:p>
            <a:pPr eaLnBrk="1" hangingPunct="1">
              <a:spcBef>
                <a:spcPct val="0"/>
              </a:spcBef>
            </a:pPr>
            <a:endParaRPr lang="en-US" dirty="0" smtClean="0">
              <a:latin typeface="Calibri" charset="0"/>
              <a:ea typeface="ＭＳ Ｐゴシック" charset="0"/>
              <a:cs typeface="ＭＳ Ｐゴシック" charset="0"/>
            </a:endParaRPr>
          </a:p>
          <a:p>
            <a:pPr eaLnBrk="1" hangingPunct="1">
              <a:spcBef>
                <a:spcPct val="0"/>
              </a:spcBef>
            </a:pPr>
            <a:r>
              <a:rPr lang="en-US" dirty="0" smtClean="0">
                <a:latin typeface="Calibri" charset="0"/>
                <a:ea typeface="ＭＳ Ｐゴシック" charset="0"/>
                <a:cs typeface="ＭＳ Ｐゴシック" charset="0"/>
              </a:rPr>
              <a:t>CTFPHC (originally known as The Canadian Task Force on Periodic Health Examination) was originally established in 1976 by the Canadian Government.</a:t>
            </a:r>
          </a:p>
          <a:p>
            <a:pPr eaLnBrk="1" hangingPunct="1">
              <a:spcBef>
                <a:spcPct val="0"/>
              </a:spcBef>
            </a:pPr>
            <a:endParaRPr lang="en-US" dirty="0" smtClean="0">
              <a:latin typeface="Calibri" charset="0"/>
              <a:ea typeface="ＭＳ Ｐゴシック" charset="0"/>
              <a:cs typeface="ＭＳ Ｐゴシック" charset="0"/>
            </a:endParaRPr>
          </a:p>
          <a:p>
            <a:pPr eaLnBrk="1" hangingPunct="1">
              <a:spcBef>
                <a:spcPct val="0"/>
              </a:spcBef>
            </a:pPr>
            <a:r>
              <a:rPr lang="en-US" dirty="0" smtClean="0">
                <a:latin typeface="Calibri" charset="0"/>
                <a:ea typeface="ＭＳ Ｐゴシック" charset="0"/>
                <a:cs typeface="ＭＳ Ｐゴシック" charset="0"/>
              </a:rPr>
              <a:t>The mandate of the CTFPHC was and is to act as an </a:t>
            </a:r>
            <a:r>
              <a:rPr lang="en-US" u="sng" dirty="0" smtClean="0">
                <a:latin typeface="Calibri" charset="0"/>
                <a:ea typeface="ＭＳ Ｐゴシック" charset="0"/>
                <a:cs typeface="ＭＳ Ｐゴシック" charset="0"/>
              </a:rPr>
              <a:t>independent body </a:t>
            </a:r>
            <a:r>
              <a:rPr lang="en-US" dirty="0" smtClean="0">
                <a:latin typeface="Calibri" charset="0"/>
                <a:ea typeface="ＭＳ Ｐゴシック" charset="0"/>
                <a:cs typeface="ＭＳ Ｐゴシック" charset="0"/>
              </a:rPr>
              <a:t>to weigh scientific evidence and make recommendations for or against including preventive measures in the periodic health examination of asymptomatic people.</a:t>
            </a:r>
          </a:p>
          <a:p>
            <a:pPr marL="0" marR="0" indent="0" algn="l" defTabSz="914400" rtl="0" eaLnBrk="1" fontAlgn="base" latinLnBrk="0" hangingPunct="1">
              <a:lnSpc>
                <a:spcPct val="100000"/>
              </a:lnSpc>
              <a:spcBef>
                <a:spcPct val="0"/>
              </a:spcBef>
              <a:spcAft>
                <a:spcPct val="0"/>
              </a:spcAft>
              <a:buClrTx/>
              <a:buSzTx/>
              <a:buFontTx/>
              <a:buNone/>
              <a:tabLst/>
              <a:defRPr/>
            </a:pPr>
            <a:endParaRPr lang="en-US" dirty="0" smtClean="0">
              <a:latin typeface="Calibri" charset="0"/>
              <a:ea typeface="ＭＳ Ｐゴシック" charset="0"/>
              <a:cs typeface="ＭＳ Ｐゴシック" charset="0"/>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latin typeface="Calibri" charset="0"/>
                <a:ea typeface="ＭＳ Ｐゴシック" charset="0"/>
                <a:cs typeface="ＭＳ Ｐゴシック" charset="0"/>
              </a:rPr>
              <a:t>The</a:t>
            </a:r>
            <a:r>
              <a:rPr lang="en-US" baseline="0" dirty="0" smtClean="0">
                <a:latin typeface="Calibri" charset="0"/>
                <a:ea typeface="ＭＳ Ｐゴシック" charset="0"/>
                <a:cs typeface="ＭＳ Ｐゴシック" charset="0"/>
              </a:rPr>
              <a:t> CTFPHC also identifies gaps in evidence that need to be filled and provides guidance documents for each topic.</a:t>
            </a:r>
            <a:endParaRPr lang="en-US" dirty="0" smtClean="0">
              <a:latin typeface="Calibri" charset="0"/>
              <a:ea typeface="ＭＳ Ｐゴシック" charset="0"/>
              <a:cs typeface="ＭＳ Ｐゴシック" charset="0"/>
            </a:endParaRPr>
          </a:p>
          <a:p>
            <a:pPr eaLnBrk="1" hangingPunct="1">
              <a:spcBef>
                <a:spcPct val="0"/>
              </a:spcBef>
            </a:pPr>
            <a:endParaRPr lang="en-US" dirty="0" smtClean="0">
              <a:latin typeface="Calibri" charset="0"/>
              <a:ea typeface="ＭＳ Ｐゴシック" charset="0"/>
              <a:cs typeface="ＭＳ Ｐゴシック" charset="0"/>
            </a:endParaRPr>
          </a:p>
          <a:p>
            <a:pPr eaLnBrk="1" hangingPunct="1">
              <a:spcBef>
                <a:spcPct val="0"/>
              </a:spcBef>
            </a:pPr>
            <a:r>
              <a:rPr lang="en-US" dirty="0" smtClean="0">
                <a:latin typeface="Calibri" charset="0"/>
                <a:ea typeface="ＭＳ Ｐゴシック" charset="0"/>
                <a:cs typeface="ＭＳ Ｐゴシック" charset="0"/>
              </a:rPr>
              <a:t>The original CTFPHC was disbanded in 2005.</a:t>
            </a:r>
          </a:p>
          <a:p>
            <a:pPr eaLnBrk="1" hangingPunct="1">
              <a:spcBef>
                <a:spcPct val="0"/>
              </a:spcBef>
            </a:pPr>
            <a:endParaRPr lang="en-US" dirty="0" smtClean="0">
              <a:latin typeface="Calibri" charset="0"/>
              <a:ea typeface="ＭＳ Ｐゴシック" charset="0"/>
              <a:cs typeface="ＭＳ Ｐゴシック" charset="0"/>
            </a:endParaRPr>
          </a:p>
          <a:p>
            <a:pPr eaLnBrk="1" hangingPunct="1">
              <a:spcBef>
                <a:spcPct val="0"/>
              </a:spcBef>
            </a:pPr>
            <a:r>
              <a:rPr lang="en-US" dirty="0" smtClean="0">
                <a:latin typeface="Calibri" charset="0"/>
                <a:ea typeface="ＭＳ Ｐゴシック" charset="0"/>
                <a:cs typeface="ＭＳ Ｐゴシック" charset="0"/>
              </a:rPr>
              <a:t>In 2010 the CTFPHC was re-established with the support of the Public Health Agency of Canada (PHAC) with a renewed commitment and vision to continue it</a:t>
            </a:r>
            <a:r>
              <a:rPr lang="ja-JP" altLang="en-US" dirty="0" smtClean="0">
                <a:latin typeface="Calibri" charset="0"/>
                <a:ea typeface="ＭＳ Ｐゴシック" charset="0"/>
                <a:cs typeface="ＭＳ Ｐゴシック" charset="0"/>
              </a:rPr>
              <a:t>’</a:t>
            </a:r>
            <a:r>
              <a:rPr lang="en-US" altLang="ja-JP" dirty="0" smtClean="0">
                <a:latin typeface="Calibri" charset="0"/>
                <a:ea typeface="ＭＳ Ｐゴシック" charset="0"/>
                <a:cs typeface="ＭＳ Ｐゴシック" charset="0"/>
              </a:rPr>
              <a:t>s 25+ year history of excellence.</a:t>
            </a:r>
          </a:p>
          <a:p>
            <a:pPr eaLnBrk="1" hangingPunct="1">
              <a:spcBef>
                <a:spcPct val="0"/>
              </a:spcBef>
            </a:pPr>
            <a:endParaRPr lang="en-US" dirty="0" smtClean="0">
              <a:latin typeface="Calibri" charset="0"/>
              <a:ea typeface="ＭＳ Ｐゴシック" charset="0"/>
              <a:cs typeface="ＭＳ Ｐゴシック" charset="0"/>
            </a:endParaRPr>
          </a:p>
          <a:p>
            <a:pPr eaLnBrk="1" hangingPunct="1">
              <a:spcBef>
                <a:spcPct val="0"/>
              </a:spcBef>
            </a:pPr>
            <a:r>
              <a:rPr lang="en-US" dirty="0" smtClean="0">
                <a:latin typeface="Calibri" charset="0"/>
                <a:ea typeface="ＭＳ Ｐゴシック" charset="0"/>
                <a:cs typeface="ＭＳ Ｐゴシック" charset="0"/>
              </a:rPr>
              <a:t>The current CTFPHC is comprised of 14 primary care and prevention experts from across Canada.</a:t>
            </a:r>
          </a:p>
          <a:p>
            <a:pPr eaLnBrk="1" hangingPunct="1">
              <a:spcBef>
                <a:spcPct val="0"/>
              </a:spcBef>
            </a:pPr>
            <a:endParaRPr lang="en-US" dirty="0" smtClean="0">
              <a:latin typeface="Calibri" charset="0"/>
              <a:ea typeface="ＭＳ Ｐゴシック" charset="0"/>
              <a:cs typeface="ＭＳ Ｐゴシック" charset="0"/>
            </a:endParaRPr>
          </a:p>
          <a:p>
            <a:pPr eaLnBrk="1" hangingPunct="1">
              <a:spcBef>
                <a:spcPct val="0"/>
              </a:spcBef>
            </a:pPr>
            <a:r>
              <a:rPr lang="en-US" dirty="0" smtClean="0">
                <a:latin typeface="Calibri" charset="0"/>
                <a:ea typeface="ＭＳ Ｐゴシック" charset="0"/>
                <a:cs typeface="ＭＳ Ｐゴシック" charset="0"/>
              </a:rPr>
              <a:t>CTFPHC members service is voluntary – they are only reimbursed for their expenses to attend meetings.</a:t>
            </a:r>
          </a:p>
          <a:p>
            <a:pPr eaLnBrk="1" hangingPunct="1">
              <a:spcBef>
                <a:spcPct val="0"/>
              </a:spcBef>
            </a:pPr>
            <a:endParaRPr lang="en-US" dirty="0" smtClean="0">
              <a:latin typeface="Calibri" charset="0"/>
              <a:ea typeface="ＭＳ Ｐゴシック" charset="0"/>
              <a:cs typeface="ＭＳ Ｐゴシック" charset="0"/>
            </a:endParaRPr>
          </a:p>
          <a:p>
            <a:pPr eaLnBrk="1" hangingPunct="1">
              <a:spcBef>
                <a:spcPct val="0"/>
              </a:spcBef>
            </a:pPr>
            <a:endParaRPr lang="en-US" dirty="0" smtClean="0">
              <a:latin typeface="Calibri" charset="0"/>
              <a:ea typeface="ＭＳ Ｐゴシック" charset="0"/>
              <a:cs typeface="ＭＳ Ｐゴシック" charset="0"/>
            </a:endParaRPr>
          </a:p>
          <a:p>
            <a:pPr eaLnBrk="1" hangingPunct="1">
              <a:spcBef>
                <a:spcPct val="0"/>
              </a:spcBef>
            </a:pPr>
            <a:endParaRPr lang="en-US" dirty="0" smtClean="0">
              <a:latin typeface="Calibri" charset="0"/>
              <a:ea typeface="ＭＳ Ｐゴシック" charset="0"/>
              <a:cs typeface="ＭＳ Ｐゴシック" charset="0"/>
            </a:endParaRPr>
          </a:p>
          <a:p>
            <a:pPr eaLnBrk="1" hangingPunct="1">
              <a:spcBef>
                <a:spcPct val="0"/>
              </a:spcBef>
            </a:pPr>
            <a:r>
              <a:rPr lang="en-US" dirty="0" smtClean="0">
                <a:latin typeface="Calibri" charset="0"/>
                <a:ea typeface="ＭＳ Ｐゴシック" charset="0"/>
                <a:cs typeface="ＭＳ Ｐゴシック" charset="0"/>
              </a:rPr>
              <a:t>Additional CTFPHC background information:</a:t>
            </a:r>
          </a:p>
          <a:p>
            <a:pPr eaLnBrk="1" hangingPunct="1">
              <a:spcBef>
                <a:spcPct val="0"/>
              </a:spcBef>
            </a:pPr>
            <a:endParaRPr lang="en-US" dirty="0" smtClean="0">
              <a:latin typeface="Calibri" charset="0"/>
              <a:ea typeface="ＭＳ Ｐゴシック" charset="0"/>
              <a:cs typeface="ＭＳ Ｐゴシック" charset="0"/>
            </a:endParaRPr>
          </a:p>
          <a:p>
            <a:r>
              <a:rPr lang="en-US" dirty="0" smtClean="0">
                <a:latin typeface="Calibri" charset="0"/>
                <a:ea typeface="ＭＳ Ｐゴシック" charset="0"/>
                <a:cs typeface="ＭＳ Ｐゴシック" charset="0"/>
              </a:rPr>
              <a:t>The Canadian Task Force on Preventive Health Care (CTFPHC), previously known as the Canadian Task Force on Periodic Health Examination, was established in September 1976 by the Conference of Deputy Ministers of Health of the ten Canadian provinces. From 1976–1979, a methodology was developed for weighing scientific evidence to make recommendations for or against including preventive </a:t>
            </a:r>
            <a:r>
              <a:rPr lang="en-US" dirty="0" err="1" smtClean="0">
                <a:latin typeface="Calibri" charset="0"/>
                <a:ea typeface="ＭＳ Ｐゴシック" charset="0"/>
                <a:cs typeface="ＭＳ Ｐゴシック" charset="0"/>
              </a:rPr>
              <a:t>manoeuvres</a:t>
            </a:r>
            <a:r>
              <a:rPr lang="en-US" dirty="0" smtClean="0">
                <a:latin typeface="Calibri" charset="0"/>
                <a:ea typeface="ＭＳ Ｐゴシック" charset="0"/>
                <a:cs typeface="ＭＳ Ｐゴシック" charset="0"/>
              </a:rPr>
              <a:t> in the periodic health examination of asymptomatic people.</a:t>
            </a:r>
          </a:p>
          <a:p>
            <a:endParaRPr lang="en-US" dirty="0" smtClean="0">
              <a:latin typeface="Calibri" charset="0"/>
              <a:ea typeface="ＭＳ Ｐゴシック" charset="0"/>
              <a:cs typeface="ＭＳ Ｐゴシック" charset="0"/>
            </a:endParaRPr>
          </a:p>
          <a:p>
            <a:r>
              <a:rPr lang="en-US" dirty="0" smtClean="0">
                <a:latin typeface="Calibri" charset="0"/>
                <a:ea typeface="ＭＳ Ｐゴシック" charset="0"/>
                <a:cs typeface="ＭＳ Ｐゴシック" charset="0"/>
              </a:rPr>
              <a:t>The CTFPHC recognized then, as it does now, that in clinical practice, caregivers dealing with individual patients must make binary decisions–</a:t>
            </a:r>
            <a:r>
              <a:rPr lang="ja-JP" altLang="en-US" dirty="0" smtClean="0">
                <a:latin typeface="Calibri" charset="0"/>
                <a:ea typeface="ＭＳ Ｐゴシック" charset="0"/>
                <a:cs typeface="ＭＳ Ｐゴシック" charset="0"/>
              </a:rPr>
              <a:t>“</a:t>
            </a:r>
            <a:r>
              <a:rPr lang="en-US" altLang="ja-JP" dirty="0" smtClean="0">
                <a:latin typeface="Calibri" charset="0"/>
                <a:ea typeface="ＭＳ Ｐゴシック" charset="0"/>
                <a:cs typeface="ＭＳ Ｐゴシック" charset="0"/>
              </a:rPr>
              <a:t>do it</a:t>
            </a:r>
            <a:r>
              <a:rPr lang="ja-JP" altLang="en-US" dirty="0" smtClean="0">
                <a:latin typeface="Calibri" charset="0"/>
                <a:ea typeface="ＭＳ Ｐゴシック" charset="0"/>
                <a:cs typeface="ＭＳ Ｐゴシック" charset="0"/>
              </a:rPr>
              <a:t>”</a:t>
            </a:r>
            <a:r>
              <a:rPr lang="en-US" altLang="ja-JP" dirty="0" smtClean="0">
                <a:latin typeface="Calibri" charset="0"/>
                <a:ea typeface="ＭＳ Ｐゴシック" charset="0"/>
                <a:cs typeface="ＭＳ Ｐゴシック" charset="0"/>
              </a:rPr>
              <a:t> or </a:t>
            </a:r>
            <a:r>
              <a:rPr lang="ja-JP" altLang="en-US" dirty="0" smtClean="0">
                <a:latin typeface="Calibri" charset="0"/>
                <a:ea typeface="ＭＳ Ｐゴシック" charset="0"/>
                <a:cs typeface="ＭＳ Ｐゴシック" charset="0"/>
              </a:rPr>
              <a:t>“</a:t>
            </a:r>
            <a:r>
              <a:rPr lang="en-US" altLang="ja-JP" dirty="0" smtClean="0">
                <a:latin typeface="Calibri" charset="0"/>
                <a:ea typeface="ＭＳ Ｐゴシック" charset="0"/>
                <a:cs typeface="ＭＳ Ｐゴシック" charset="0"/>
              </a:rPr>
              <a:t>don</a:t>
            </a:r>
            <a:r>
              <a:rPr lang="ja-JP" altLang="en-US" dirty="0" smtClean="0">
                <a:latin typeface="Calibri" charset="0"/>
                <a:ea typeface="ＭＳ Ｐゴシック" charset="0"/>
                <a:cs typeface="ＭＳ Ｐゴシック" charset="0"/>
              </a:rPr>
              <a:t>’</a:t>
            </a:r>
            <a:r>
              <a:rPr lang="en-US" altLang="ja-JP" dirty="0" smtClean="0">
                <a:latin typeface="Calibri" charset="0"/>
                <a:ea typeface="ＭＳ Ｐゴシック" charset="0"/>
                <a:cs typeface="ＭＳ Ｐゴシック" charset="0"/>
              </a:rPr>
              <a:t>t do it</a:t>
            </a:r>
            <a:r>
              <a:rPr lang="ja-JP" altLang="en-US" dirty="0" smtClean="0">
                <a:latin typeface="Calibri" charset="0"/>
                <a:ea typeface="ＭＳ Ｐゴシック" charset="0"/>
                <a:cs typeface="ＭＳ Ｐゴシック" charset="0"/>
              </a:rPr>
              <a:t>”</a:t>
            </a:r>
            <a:r>
              <a:rPr lang="en-US" altLang="ja-JP" dirty="0" smtClean="0">
                <a:latin typeface="Calibri" charset="0"/>
                <a:ea typeface="ＭＳ Ｐゴシック" charset="0"/>
                <a:cs typeface="ＭＳ Ｐゴシック" charset="0"/>
              </a:rPr>
              <a:t>. It also recognizes, however, that for many preventive interventions, the scientific evidence does not lend itself to such simple two-dimensional alternatives. The particular characteristic that distinguishes the CTFPHC methodology from traditional approaches to decision-making on prevention issues is that </a:t>
            </a:r>
            <a:r>
              <a:rPr lang="en-US" altLang="ja-JP" b="1" dirty="0" smtClean="0">
                <a:latin typeface="Calibri" charset="0"/>
                <a:ea typeface="ＭＳ Ｐゴシック" charset="0"/>
                <a:cs typeface="ＭＳ Ｐゴシック" charset="0"/>
              </a:rPr>
              <a:t>evidence takes precedence over consensus</a:t>
            </a:r>
            <a:r>
              <a:rPr lang="en-US" altLang="ja-JP" dirty="0" smtClean="0">
                <a:latin typeface="Calibri" charset="0"/>
                <a:ea typeface="ＭＳ Ｐゴシック" charset="0"/>
                <a:cs typeface="ＭＳ Ｐゴシック" charset="0"/>
              </a:rPr>
              <a:t>.</a:t>
            </a:r>
          </a:p>
          <a:p>
            <a:endParaRPr lang="en-US" dirty="0" smtClean="0">
              <a:latin typeface="Calibri" charset="0"/>
              <a:ea typeface="ＭＳ Ｐゴシック" charset="0"/>
              <a:cs typeface="ＭＳ Ｐゴシック" charset="0"/>
            </a:endParaRPr>
          </a:p>
          <a:p>
            <a:r>
              <a:rPr lang="en-US" dirty="0" smtClean="0">
                <a:latin typeface="Calibri" charset="0"/>
                <a:ea typeface="ＭＳ Ｐゴシック" charset="0"/>
                <a:cs typeface="ＭＳ Ｐゴシック" charset="0"/>
              </a:rPr>
              <a:t>The first CTFPHC report, published in 1979, reviewed the scientific evidence for the preventability of 78 conditions and arrived at an important central recommendation, namely that the undefined </a:t>
            </a:r>
            <a:r>
              <a:rPr lang="ja-JP" altLang="en-US" dirty="0" smtClean="0">
                <a:latin typeface="Calibri" charset="0"/>
                <a:ea typeface="ＭＳ Ｐゴシック" charset="0"/>
                <a:cs typeface="ＭＳ Ｐゴシック" charset="0"/>
              </a:rPr>
              <a:t>“</a:t>
            </a:r>
            <a:r>
              <a:rPr lang="en-US" altLang="ja-JP" dirty="0" smtClean="0">
                <a:latin typeface="Calibri" charset="0"/>
                <a:ea typeface="ＭＳ Ｐゴシック" charset="0"/>
                <a:cs typeface="ＭＳ Ｐゴシック" charset="0"/>
              </a:rPr>
              <a:t>annual check-up</a:t>
            </a:r>
            <a:r>
              <a:rPr lang="ja-JP" altLang="en-US" dirty="0" smtClean="0">
                <a:latin typeface="Calibri" charset="0"/>
                <a:ea typeface="ＭＳ Ｐゴシック" charset="0"/>
                <a:cs typeface="ＭＳ Ｐゴシック" charset="0"/>
              </a:rPr>
              <a:t>”</a:t>
            </a:r>
            <a:r>
              <a:rPr lang="en-US" altLang="ja-JP" dirty="0" smtClean="0">
                <a:latin typeface="Calibri" charset="0"/>
                <a:ea typeface="ＭＳ Ｐゴシック" charset="0"/>
                <a:cs typeface="ＭＳ Ｐゴシック" charset="0"/>
              </a:rPr>
              <a:t> should be abandoned and replaced with a series of age-specific </a:t>
            </a:r>
            <a:r>
              <a:rPr lang="ja-JP" altLang="en-US" dirty="0" smtClean="0">
                <a:latin typeface="Calibri" charset="0"/>
                <a:ea typeface="ＭＳ Ｐゴシック" charset="0"/>
                <a:cs typeface="ＭＳ Ｐゴシック" charset="0"/>
              </a:rPr>
              <a:t>“</a:t>
            </a:r>
            <a:r>
              <a:rPr lang="en-US" altLang="ja-JP" dirty="0" smtClean="0">
                <a:latin typeface="Calibri" charset="0"/>
                <a:ea typeface="ＭＳ Ｐゴシック" charset="0"/>
                <a:cs typeface="ＭＳ Ｐゴシック" charset="0"/>
              </a:rPr>
              <a:t>health protection packages</a:t>
            </a:r>
            <a:r>
              <a:rPr lang="ja-JP" altLang="en-US" dirty="0" smtClean="0">
                <a:latin typeface="Calibri" charset="0"/>
                <a:ea typeface="ＭＳ Ｐゴシック" charset="0"/>
                <a:cs typeface="ＭＳ Ｐゴシック" charset="0"/>
              </a:rPr>
              <a:t>”</a:t>
            </a:r>
            <a:r>
              <a:rPr lang="en-US" altLang="ja-JP" dirty="0" smtClean="0">
                <a:latin typeface="Calibri" charset="0"/>
                <a:ea typeface="ＭＳ Ｐゴシック" charset="0"/>
                <a:cs typeface="ＭＳ Ｐゴシック" charset="0"/>
              </a:rPr>
              <a:t> implemented during the course of medical visits for other purposes.</a:t>
            </a:r>
          </a:p>
          <a:p>
            <a:endParaRPr lang="en-US" dirty="0" smtClean="0">
              <a:latin typeface="Calibri" charset="0"/>
              <a:ea typeface="ＭＳ Ｐゴシック" charset="0"/>
              <a:cs typeface="ＭＳ Ｐゴシック" charset="0"/>
            </a:endParaRPr>
          </a:p>
          <a:p>
            <a:r>
              <a:rPr lang="en-US" dirty="0" smtClean="0">
                <a:latin typeface="Calibri" charset="0"/>
                <a:ea typeface="ＭＳ Ｐゴシック" charset="0"/>
                <a:cs typeface="ＭＳ Ｐゴシック" charset="0"/>
              </a:rPr>
              <a:t>From 1979 to 1994, the CTFPHC published 9 updates evaluating the preventability of 19 conditions not considered previously, and revising 28 earlier reports in the light of new evidence. In 1994, it published a landmark compilation of recommendations for 81 conditions, called The Canadian Guide to Clinical Preventive Health Care. This 1009-page volume, known as </a:t>
            </a:r>
            <a:r>
              <a:rPr lang="ja-JP" altLang="en-US" dirty="0" smtClean="0">
                <a:latin typeface="Calibri" charset="0"/>
                <a:ea typeface="ＭＳ Ｐゴシック" charset="0"/>
                <a:cs typeface="ＭＳ Ｐゴシック" charset="0"/>
              </a:rPr>
              <a:t>“</a:t>
            </a:r>
            <a:r>
              <a:rPr lang="en-US" altLang="ja-JP" dirty="0" smtClean="0">
                <a:latin typeface="Calibri" charset="0"/>
                <a:ea typeface="ＭＳ Ｐゴシック" charset="0"/>
                <a:cs typeface="ＭＳ Ｐゴシック" charset="0"/>
              </a:rPr>
              <a:t>the red brick</a:t>
            </a:r>
            <a:r>
              <a:rPr lang="ja-JP" altLang="en-US" dirty="0" smtClean="0">
                <a:latin typeface="Calibri" charset="0"/>
                <a:ea typeface="ＭＳ Ｐゴシック" charset="0"/>
                <a:cs typeface="ＭＳ Ｐゴシック" charset="0"/>
              </a:rPr>
              <a:t>”</a:t>
            </a:r>
            <a:r>
              <a:rPr lang="en-US" altLang="ja-JP" dirty="0" smtClean="0">
                <a:latin typeface="Calibri" charset="0"/>
                <a:ea typeface="ＭＳ Ｐゴシック" charset="0"/>
                <a:cs typeface="ＭＳ Ｐゴシック" charset="0"/>
              </a:rPr>
              <a:t>, has become a standard reference tool for Canadian primary care clinicians. In 1995, the French version of the </a:t>
            </a:r>
            <a:r>
              <a:rPr lang="ja-JP" altLang="en-US" dirty="0" smtClean="0">
                <a:latin typeface="Calibri" charset="0"/>
                <a:ea typeface="ＭＳ Ｐゴシック" charset="0"/>
                <a:cs typeface="ＭＳ Ｐゴシック" charset="0"/>
              </a:rPr>
              <a:t>“</a:t>
            </a:r>
            <a:r>
              <a:rPr lang="en-US" altLang="ja-JP" dirty="0" smtClean="0">
                <a:latin typeface="Calibri" charset="0"/>
                <a:ea typeface="ＭＳ Ｐゴシック" charset="0"/>
                <a:cs typeface="ＭＳ Ｐゴシック" charset="0"/>
              </a:rPr>
              <a:t>red brick</a:t>
            </a:r>
            <a:r>
              <a:rPr lang="ja-JP" altLang="en-US" dirty="0" smtClean="0">
                <a:latin typeface="Calibri" charset="0"/>
                <a:ea typeface="ＭＳ Ｐゴシック" charset="0"/>
                <a:cs typeface="ＭＳ Ｐゴシック" charset="0"/>
              </a:rPr>
              <a:t>”</a:t>
            </a:r>
            <a:r>
              <a:rPr lang="en-US" altLang="ja-JP" dirty="0" smtClean="0">
                <a:latin typeface="Calibri" charset="0"/>
                <a:ea typeface="ＭＳ Ｐゴシック" charset="0"/>
                <a:cs typeface="ＭＳ Ｐゴシック" charset="0"/>
              </a:rPr>
              <a:t> won the prestigious Prix </a:t>
            </a:r>
            <a:r>
              <a:rPr lang="en-US" altLang="ja-JP" dirty="0" err="1" smtClean="0">
                <a:latin typeface="Calibri" charset="0"/>
                <a:ea typeface="ＭＳ Ｐゴシック" charset="0"/>
                <a:cs typeface="ＭＳ Ｐゴシック" charset="0"/>
              </a:rPr>
              <a:t>Prescrire</a:t>
            </a:r>
            <a:r>
              <a:rPr lang="en-US" altLang="ja-JP" dirty="0" smtClean="0">
                <a:latin typeface="Calibri" charset="0"/>
                <a:ea typeface="ＭＳ Ｐゴシック" charset="0"/>
                <a:cs typeface="ＭＳ Ｐゴシック" charset="0"/>
              </a:rPr>
              <a:t>, awarded annually by the Paris-based journal </a:t>
            </a:r>
            <a:r>
              <a:rPr lang="en-US" altLang="ja-JP" dirty="0" err="1" smtClean="0">
                <a:latin typeface="Calibri" charset="0"/>
                <a:ea typeface="ＭＳ Ｐゴシック" charset="0"/>
                <a:cs typeface="ＭＳ Ｐゴシック" charset="0"/>
              </a:rPr>
              <a:t>Prescrire</a:t>
            </a:r>
            <a:r>
              <a:rPr lang="en-US" altLang="ja-JP" dirty="0" smtClean="0">
                <a:latin typeface="Calibri" charset="0"/>
                <a:ea typeface="ＭＳ Ｐゴシック" charset="0"/>
                <a:cs typeface="ＭＳ Ｐゴシック" charset="0"/>
              </a:rPr>
              <a:t>, to a medical/pharmaceutical publication.</a:t>
            </a:r>
          </a:p>
          <a:p>
            <a:endParaRPr lang="en-US" dirty="0" smtClean="0">
              <a:latin typeface="Calibri" charset="0"/>
              <a:ea typeface="ＭＳ Ｐゴシック" charset="0"/>
              <a:cs typeface="ＭＳ Ｐゴシック" charset="0"/>
            </a:endParaRPr>
          </a:p>
          <a:p>
            <a:r>
              <a:rPr lang="en-US" dirty="0" smtClean="0">
                <a:latin typeface="Calibri" charset="0"/>
                <a:ea typeface="ＭＳ Ｐゴシック" charset="0"/>
                <a:cs typeface="ＭＳ Ｐゴシック" charset="0"/>
              </a:rPr>
              <a:t>In the 1980s the CTFPHC methodology was adopted, with minimal modification, by the United States Preventive Services Task Force (USPSTF). It has now been applied successfully by the both the Canadian and U.S. Task Forces to evaluate the preventability of over 200 conditions and has achieved international recognition as a basis for developing guidelines for clinical practice and public health policy. The Canadian and U.S. Task Forces continue to enjoy a close, constructive collaboration. Canadian, along with U.S. Preventive Services, Task Force recommendations are currently being used by the U.S. Department of Health and Human Services' </a:t>
            </a:r>
            <a:r>
              <a:rPr lang="ja-JP" altLang="en-US" dirty="0" smtClean="0">
                <a:latin typeface="Calibri" charset="0"/>
                <a:ea typeface="ＭＳ Ｐゴシック" charset="0"/>
                <a:cs typeface="ＭＳ Ｐゴシック" charset="0"/>
              </a:rPr>
              <a:t>“</a:t>
            </a:r>
            <a:r>
              <a:rPr lang="en-US" altLang="ja-JP" dirty="0" smtClean="0">
                <a:latin typeface="Calibri" charset="0"/>
                <a:ea typeface="ＭＳ Ｐゴシック" charset="0"/>
                <a:cs typeface="ＭＳ Ｐゴシック" charset="0"/>
              </a:rPr>
              <a:t>Put Prevention into Practice</a:t>
            </a:r>
            <a:r>
              <a:rPr lang="ja-JP" altLang="en-US" dirty="0" smtClean="0">
                <a:latin typeface="Calibri" charset="0"/>
                <a:ea typeface="ＭＳ Ｐゴシック" charset="0"/>
                <a:cs typeface="ＭＳ Ｐゴシック" charset="0"/>
              </a:rPr>
              <a:t>”</a:t>
            </a:r>
            <a:r>
              <a:rPr lang="en-US" altLang="ja-JP" dirty="0" smtClean="0">
                <a:latin typeface="Calibri" charset="0"/>
                <a:ea typeface="ＭＳ Ｐゴシック" charset="0"/>
                <a:cs typeface="ＭＳ Ｐゴシック" charset="0"/>
              </a:rPr>
              <a:t> initiative to create a resource for clinicians to use when considering preventive care.</a:t>
            </a:r>
          </a:p>
          <a:p>
            <a:endParaRPr lang="en-US" dirty="0" smtClean="0">
              <a:latin typeface="Calibri" charset="0"/>
              <a:ea typeface="ＭＳ Ｐゴシック" charset="0"/>
              <a:cs typeface="ＭＳ Ｐゴシック" charset="0"/>
            </a:endParaRPr>
          </a:p>
          <a:p>
            <a:r>
              <a:rPr lang="en-US" dirty="0" smtClean="0">
                <a:latin typeface="Calibri" charset="0"/>
                <a:ea typeface="ＭＳ Ｐゴシック" charset="0"/>
                <a:cs typeface="ＭＳ Ｐゴシック" charset="0"/>
              </a:rPr>
              <a:t>In 2005, the Canadian Task Force on Preventive Health Care was disbanded.</a:t>
            </a:r>
          </a:p>
          <a:p>
            <a:endParaRPr lang="en-US" dirty="0" smtClean="0">
              <a:latin typeface="Calibri" charset="0"/>
              <a:ea typeface="ＭＳ Ｐゴシック" charset="0"/>
              <a:cs typeface="ＭＳ Ｐゴシック" charset="0"/>
            </a:endParaRPr>
          </a:p>
          <a:p>
            <a:r>
              <a:rPr lang="en-US" dirty="0" smtClean="0">
                <a:latin typeface="Calibri" charset="0"/>
                <a:ea typeface="ＭＳ Ｐゴシック" charset="0"/>
                <a:cs typeface="ＭＳ Ｐゴシック" charset="0"/>
              </a:rPr>
              <a:t>In 2010, the CTFPHC was re-established with the support of the Public Health Agency of Canada (PHAC) and a renewed commitment and vision to continue its 25-year tradition of excellence.</a:t>
            </a:r>
          </a:p>
          <a:p>
            <a:pPr eaLnBrk="1" hangingPunct="1">
              <a:spcBef>
                <a:spcPct val="0"/>
              </a:spcBef>
            </a:pPr>
            <a:endParaRPr lang="en-US" dirty="0" smtClean="0">
              <a:latin typeface="Calibri" charset="0"/>
              <a:ea typeface="ＭＳ Ｐゴシック" charset="0"/>
              <a:cs typeface="ＭＳ Ｐゴシック" charset="0"/>
            </a:endParaRPr>
          </a:p>
          <a:p>
            <a:pPr algn="l" rtl="0" eaLnBrk="1" hangingPunct="1">
              <a:spcBef>
                <a:spcPct val="0"/>
              </a:spcBef>
            </a:pPr>
            <a:endParaRPr lang="fr-FR" dirty="0"/>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30171" indent="-280835" eaLnBrk="0" hangingPunct="0">
              <a:defRPr sz="2400">
                <a:solidFill>
                  <a:schemeClr val="tx1"/>
                </a:solidFill>
                <a:latin typeface="Arial" charset="0"/>
                <a:ea typeface="ＭＳ Ｐゴシック" charset="0"/>
              </a:defRPr>
            </a:lvl2pPr>
            <a:lvl3pPr marL="1123340" indent="-224668" eaLnBrk="0" hangingPunct="0">
              <a:defRPr sz="2400">
                <a:solidFill>
                  <a:schemeClr val="tx1"/>
                </a:solidFill>
                <a:latin typeface="Arial" charset="0"/>
                <a:ea typeface="ＭＳ Ｐゴシック" charset="0"/>
              </a:defRPr>
            </a:lvl3pPr>
            <a:lvl4pPr marL="1572677" indent="-224668" eaLnBrk="0" hangingPunct="0">
              <a:defRPr sz="2400">
                <a:solidFill>
                  <a:schemeClr val="tx1"/>
                </a:solidFill>
                <a:latin typeface="Arial" charset="0"/>
                <a:ea typeface="ＭＳ Ｐゴシック" charset="0"/>
              </a:defRPr>
            </a:lvl4pPr>
            <a:lvl5pPr marL="2022013" indent="-224668" eaLnBrk="0" hangingPunct="0">
              <a:defRPr sz="2400">
                <a:solidFill>
                  <a:schemeClr val="tx1"/>
                </a:solidFill>
                <a:latin typeface="Arial" charset="0"/>
                <a:ea typeface="ＭＳ Ｐゴシック" charset="0"/>
              </a:defRPr>
            </a:lvl5pPr>
            <a:lvl6pPr marL="2471349" indent="-224668" eaLnBrk="0" fontAlgn="base" hangingPunct="0">
              <a:spcBef>
                <a:spcPct val="0"/>
              </a:spcBef>
              <a:spcAft>
                <a:spcPct val="0"/>
              </a:spcAft>
              <a:defRPr sz="2400">
                <a:solidFill>
                  <a:schemeClr val="tx1"/>
                </a:solidFill>
                <a:latin typeface="Arial" charset="0"/>
                <a:ea typeface="ＭＳ Ｐゴシック" charset="0"/>
              </a:defRPr>
            </a:lvl6pPr>
            <a:lvl7pPr marL="2920685" indent="-224668" eaLnBrk="0" fontAlgn="base" hangingPunct="0">
              <a:spcBef>
                <a:spcPct val="0"/>
              </a:spcBef>
              <a:spcAft>
                <a:spcPct val="0"/>
              </a:spcAft>
              <a:defRPr sz="2400">
                <a:solidFill>
                  <a:schemeClr val="tx1"/>
                </a:solidFill>
                <a:latin typeface="Arial" charset="0"/>
                <a:ea typeface="ＭＳ Ｐゴシック" charset="0"/>
              </a:defRPr>
            </a:lvl7pPr>
            <a:lvl8pPr marL="3370021" indent="-224668" eaLnBrk="0" fontAlgn="base" hangingPunct="0">
              <a:spcBef>
                <a:spcPct val="0"/>
              </a:spcBef>
              <a:spcAft>
                <a:spcPct val="0"/>
              </a:spcAft>
              <a:defRPr sz="2400">
                <a:solidFill>
                  <a:schemeClr val="tx1"/>
                </a:solidFill>
                <a:latin typeface="Arial" charset="0"/>
                <a:ea typeface="ＭＳ Ｐゴシック" charset="0"/>
              </a:defRPr>
            </a:lvl8pPr>
            <a:lvl9pPr marL="3819357" indent="-224668" eaLnBrk="0" fontAlgn="base" hangingPunct="0">
              <a:spcBef>
                <a:spcPct val="0"/>
              </a:spcBef>
              <a:spcAft>
                <a:spcPct val="0"/>
              </a:spcAft>
              <a:defRPr sz="2400">
                <a:solidFill>
                  <a:schemeClr val="tx1"/>
                </a:solidFill>
                <a:latin typeface="Arial" charset="0"/>
                <a:ea typeface="ＭＳ Ｐゴシック" charset="0"/>
              </a:defRPr>
            </a:lvl9pPr>
          </a:lstStyle>
          <a:p>
            <a:pPr algn="l" rtl="0" eaLnBrk="1" hangingPunct="1"/>
            <a:fld id="{1B90710C-7FD3-C74F-A83B-AC90503FB884}" type="slidenum">
              <a:rPr sz="1200"/>
              <a:pPr eaLnBrk="1" hangingPunct="1"/>
              <a:t>3</a:t>
            </a:fld>
            <a:endParaRPr lang="fr-FR" sz="1200"/>
          </a:p>
        </p:txBody>
      </p:sp>
    </p:spTree>
    <p:extLst>
      <p:ext uri="{BB962C8B-B14F-4D97-AF65-F5344CB8AC3E}">
        <p14:creationId xmlns:p14="http://schemas.microsoft.com/office/powerpoint/2010/main" val="8505566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CONSIDERATIONS FO IMPLEMETATION OF RECOMMENDATIONS</a:t>
            </a:r>
          </a:p>
          <a:p>
            <a:endParaRPr lang="en-US" b="0" dirty="0" smtClean="0"/>
          </a:p>
          <a:p>
            <a:r>
              <a:rPr lang="en-US" b="0" dirty="0" smtClean="0"/>
              <a:t>Integrated</a:t>
            </a:r>
            <a:r>
              <a:rPr lang="en-US" b="0" baseline="0" dirty="0" smtClean="0"/>
              <a:t> staff-assisted systems engage case managers, care support and coordination staff or social workers, who play a central role in working with primary care physicians, mental health specialists and nurse practitioners to provide depression management and follow up.</a:t>
            </a:r>
          </a:p>
          <a:p>
            <a:endParaRPr lang="en-US" b="0" baseline="0" dirty="0" smtClean="0"/>
          </a:p>
          <a:p>
            <a:r>
              <a:rPr lang="en-US" b="0" baseline="0" dirty="0" smtClean="0"/>
              <a:t>Evidence suggests that such integrated systems may be more effective than usual care in increasing the likelihood of successful treatment of depression. </a:t>
            </a:r>
          </a:p>
          <a:p>
            <a:endParaRPr lang="en-US" b="0" baseline="0" dirty="0" smtClean="0"/>
          </a:p>
          <a:p>
            <a:r>
              <a:rPr lang="en-US" b="0" baseline="0" dirty="0" smtClean="0"/>
              <a:t>However, it is unclear whether screening is a necessary component of these programs.</a:t>
            </a:r>
          </a:p>
          <a:p>
            <a:endParaRPr lang="en-US" b="0" baseline="0" dirty="0" smtClean="0"/>
          </a:p>
          <a:p>
            <a:r>
              <a:rPr lang="en-US" b="0" baseline="0" dirty="0" smtClean="0"/>
              <a:t>Nevertheless, clinicians practicing in a setting where there are integrated staff-assisted systems may be more inclined to choose screening given that treatment is more likely to be effective in this setting.</a:t>
            </a:r>
            <a:endParaRPr lang="en-US" b="1" dirty="0" smtClean="0"/>
          </a:p>
          <a:p>
            <a:endParaRPr lang="fr-FR" dirty="0"/>
          </a:p>
        </p:txBody>
      </p:sp>
      <p:sp>
        <p:nvSpPr>
          <p:cNvPr id="4" name="Slide Number Placeholder 3"/>
          <p:cNvSpPr>
            <a:spLocks noGrp="1"/>
          </p:cNvSpPr>
          <p:nvPr>
            <p:ph type="sldNum" sz="quarter" idx="10"/>
          </p:nvPr>
        </p:nvSpPr>
        <p:spPr/>
        <p:txBody>
          <a:bodyPr/>
          <a:lstStyle/>
          <a:p>
            <a:pPr algn="l" rtl="0">
              <a:defRPr/>
            </a:pPr>
            <a:fld id="{81AD1317-4783-461E-AF84-900747DF5B71}" type="slidenum">
              <a:rPr/>
              <a:pPr>
                <a:defRPr/>
              </a:pPr>
              <a:t>30</a:t>
            </a:fld>
            <a:endParaRPr lang="fr-FR"/>
          </a:p>
        </p:txBody>
      </p:sp>
    </p:spTree>
    <p:extLst>
      <p:ext uri="{BB962C8B-B14F-4D97-AF65-F5344CB8AC3E}">
        <p14:creationId xmlns:p14="http://schemas.microsoft.com/office/powerpoint/2010/main" val="16116008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b="1" dirty="0" smtClean="0"/>
              <a:t>RECOMMENDATIONS FROM OTHER INDUSTIRALIZED COUNTRIES</a:t>
            </a:r>
            <a:endParaRPr lang="en-US" b="0" dirty="0" smtClean="0"/>
          </a:p>
          <a:p>
            <a:endParaRPr lang="en-US" b="0" dirty="0" smtClean="0"/>
          </a:p>
          <a:p>
            <a:r>
              <a:rPr lang="en-US" sz="1200" kern="1200" dirty="0" smtClean="0">
                <a:solidFill>
                  <a:schemeClr val="tx1"/>
                </a:solidFill>
                <a:effectLst/>
                <a:latin typeface="+mn-lt"/>
                <a:ea typeface="ヒラギノ角ゴ Pro W3" pitchFamily="-84" charset="-128"/>
                <a:cs typeface="+mn-cs"/>
              </a:rPr>
              <a:t>The following table displays recommendations from the National Institute for Health and Care Excellence (NICE) in the UK and the USPSTF.</a:t>
            </a:r>
          </a:p>
          <a:p>
            <a:endParaRPr lang="en-US" sz="1200" kern="1200" dirty="0" smtClean="0">
              <a:solidFill>
                <a:schemeClr val="tx1"/>
              </a:solidFill>
              <a:effectLst/>
              <a:latin typeface="+mn-lt"/>
              <a:ea typeface="ヒラギノ角ゴ Pro W3" pitchFamily="-84" charset="-128"/>
              <a:cs typeface="+mn-cs"/>
            </a:endParaRPr>
          </a:p>
          <a:p>
            <a:r>
              <a:rPr lang="en-US" sz="1200" b="1" kern="1200" dirty="0" smtClean="0">
                <a:solidFill>
                  <a:schemeClr val="tx1"/>
                </a:solidFill>
                <a:effectLst/>
                <a:latin typeface="+mn-lt"/>
                <a:ea typeface="ヒラギノ角ゴ Pro W3" pitchFamily="-84" charset="-128"/>
                <a:cs typeface="+mn-cs"/>
              </a:rPr>
              <a:t>NICE </a:t>
            </a:r>
            <a:endParaRPr lang="en-US" sz="1200" kern="1200" dirty="0" smtClean="0">
              <a:solidFill>
                <a:schemeClr val="tx1"/>
              </a:solidFill>
              <a:effectLst/>
              <a:latin typeface="+mn-lt"/>
              <a:ea typeface="ヒラギノ角ゴ Pro W3" pitchFamily="-84" charset="-128"/>
              <a:cs typeface="+mn-cs"/>
            </a:endParaRPr>
          </a:p>
          <a:p>
            <a:r>
              <a:rPr lang="en-US" sz="1200" b="1" kern="1200" dirty="0" smtClean="0">
                <a:solidFill>
                  <a:schemeClr val="tx1"/>
                </a:solidFill>
                <a:effectLst/>
                <a:latin typeface="+mn-lt"/>
                <a:ea typeface="ヒラギノ角ゴ Pro W3" pitchFamily="-84" charset="-128"/>
                <a:cs typeface="+mn-cs"/>
              </a:rPr>
              <a:t>2004 (updated) 2009 Clinical Practice Guidelines for adults</a:t>
            </a:r>
          </a:p>
          <a:p>
            <a:endParaRPr lang="en-US" sz="1200" kern="1200" dirty="0" smtClean="0">
              <a:solidFill>
                <a:schemeClr val="tx1"/>
              </a:solidFill>
              <a:effectLst/>
              <a:latin typeface="+mn-lt"/>
              <a:ea typeface="ヒラギノ角ゴ Pro W3" pitchFamily="-84" charset="-128"/>
              <a:cs typeface="+mn-cs"/>
            </a:endParaRPr>
          </a:p>
          <a:p>
            <a:r>
              <a:rPr lang="en-US" sz="1200" kern="1200" dirty="0" smtClean="0">
                <a:solidFill>
                  <a:schemeClr val="tx1"/>
                </a:solidFill>
                <a:effectLst/>
                <a:latin typeface="+mn-lt"/>
                <a:ea typeface="ヒラギノ角ゴ Pro W3" pitchFamily="-84" charset="-128"/>
                <a:cs typeface="+mn-cs"/>
              </a:rPr>
              <a:t>NICE recommended that rather then general population screening, practitioners perform targeted case identification in people with:</a:t>
            </a:r>
          </a:p>
          <a:p>
            <a:pPr marL="171450" lvl="0" indent="-171450">
              <a:buFont typeface="Arial"/>
              <a:buChar char="•"/>
            </a:pPr>
            <a:r>
              <a:rPr lang="en-US" sz="1200" kern="1200" dirty="0" smtClean="0">
                <a:solidFill>
                  <a:schemeClr val="tx1"/>
                </a:solidFill>
                <a:effectLst/>
                <a:latin typeface="+mn-lt"/>
                <a:ea typeface="ヒラギノ角ゴ Pro W3" pitchFamily="-84" charset="-128"/>
                <a:cs typeface="+mn-cs"/>
              </a:rPr>
              <a:t>a history of depression </a:t>
            </a:r>
          </a:p>
          <a:p>
            <a:pPr marL="171450" lvl="0" indent="-171450">
              <a:buFont typeface="Arial"/>
              <a:buChar char="•"/>
            </a:pPr>
            <a:r>
              <a:rPr lang="en-US" sz="1200" kern="1200" dirty="0" smtClean="0">
                <a:solidFill>
                  <a:schemeClr val="tx1"/>
                </a:solidFill>
                <a:effectLst/>
                <a:latin typeface="+mn-lt"/>
                <a:ea typeface="ヒラギノ角ゴ Pro W3" pitchFamily="-84" charset="-128"/>
                <a:cs typeface="+mn-cs"/>
              </a:rPr>
              <a:t>current chronic physical health problems and/or associated functional impairment</a:t>
            </a:r>
          </a:p>
          <a:p>
            <a:pPr marL="171450" lvl="0" indent="-171450">
              <a:buFont typeface="Arial"/>
              <a:buChar char="•"/>
            </a:pPr>
            <a:endParaRPr lang="en-US" sz="1200" kern="1200" dirty="0" smtClean="0">
              <a:solidFill>
                <a:schemeClr val="tx1"/>
              </a:solidFill>
              <a:effectLst/>
              <a:latin typeface="+mn-lt"/>
              <a:ea typeface="ヒラギノ角ゴ Pro W3" pitchFamily="-84" charset="-128"/>
              <a:cs typeface="+mn-cs"/>
            </a:endParaRPr>
          </a:p>
          <a:p>
            <a:r>
              <a:rPr lang="en-US" sz="1200" kern="1200" dirty="0" smtClean="0">
                <a:solidFill>
                  <a:schemeClr val="tx1"/>
                </a:solidFill>
                <a:effectLst/>
                <a:latin typeface="+mn-lt"/>
                <a:ea typeface="ヒラギノ角ゴ Pro W3" pitchFamily="-84" charset="-128"/>
                <a:cs typeface="+mn-cs"/>
              </a:rPr>
              <a:t>The screening tool of choice was the ‘</a:t>
            </a:r>
            <a:r>
              <a:rPr lang="en-US" sz="1200" kern="1200" dirty="0" err="1" smtClean="0">
                <a:solidFill>
                  <a:schemeClr val="tx1"/>
                </a:solidFill>
                <a:effectLst/>
                <a:latin typeface="+mn-lt"/>
                <a:ea typeface="ヒラギノ角ゴ Pro W3" pitchFamily="-84" charset="-128"/>
                <a:cs typeface="+mn-cs"/>
              </a:rPr>
              <a:t>Whooley</a:t>
            </a:r>
            <a:r>
              <a:rPr lang="en-US" sz="1200" kern="1200" dirty="0" smtClean="0">
                <a:solidFill>
                  <a:schemeClr val="tx1"/>
                </a:solidFill>
                <a:effectLst/>
                <a:latin typeface="+mn-lt"/>
                <a:ea typeface="ヒラギノ角ゴ Pro W3" pitchFamily="-84" charset="-128"/>
                <a:cs typeface="+mn-cs"/>
              </a:rPr>
              <a:t>’ questions.</a:t>
            </a:r>
          </a:p>
          <a:p>
            <a:r>
              <a:rPr lang="en-US" sz="1200" kern="1200" dirty="0" smtClean="0">
                <a:solidFill>
                  <a:schemeClr val="tx1"/>
                </a:solidFill>
                <a:effectLst/>
                <a:latin typeface="+mn-lt"/>
                <a:ea typeface="ヒラギノ角ゴ Pro W3" pitchFamily="-84" charset="-128"/>
                <a:cs typeface="+mn-cs"/>
              </a:rPr>
              <a:t> </a:t>
            </a:r>
          </a:p>
          <a:p>
            <a:endParaRPr lang="en-US" sz="1200" b="1" kern="1200" dirty="0" smtClean="0">
              <a:solidFill>
                <a:schemeClr val="tx1"/>
              </a:solidFill>
              <a:effectLst/>
              <a:latin typeface="+mn-lt"/>
              <a:ea typeface="ヒラギノ角ゴ Pro W3" pitchFamily="-84" charset="-128"/>
              <a:cs typeface="+mn-cs"/>
            </a:endParaRPr>
          </a:p>
          <a:p>
            <a:r>
              <a:rPr lang="en-US" sz="1200" b="1" kern="1200" dirty="0" smtClean="0">
                <a:solidFill>
                  <a:schemeClr val="tx1"/>
                </a:solidFill>
                <a:effectLst/>
                <a:latin typeface="+mn-lt"/>
                <a:ea typeface="ヒラギノ角ゴ Pro W3" pitchFamily="-84" charset="-128"/>
                <a:cs typeface="+mn-cs"/>
              </a:rPr>
              <a:t>NICE 2007 Clinical Practice Guidelines for perinatal women</a:t>
            </a:r>
            <a:endParaRPr lang="en-US" sz="1200" kern="1200" dirty="0" smtClean="0">
              <a:solidFill>
                <a:schemeClr val="tx1"/>
              </a:solidFill>
              <a:effectLst/>
              <a:latin typeface="+mn-lt"/>
              <a:ea typeface="ヒラギノ角ゴ Pro W3" pitchFamily="-84" charset="-128"/>
              <a:cs typeface="+mn-cs"/>
            </a:endParaRPr>
          </a:p>
          <a:p>
            <a:r>
              <a:rPr lang="en-US" sz="1200" kern="1200" dirty="0" smtClean="0">
                <a:solidFill>
                  <a:schemeClr val="tx1"/>
                </a:solidFill>
                <a:effectLst/>
                <a:latin typeface="+mn-lt"/>
                <a:ea typeface="ヒラギノ角ゴ Pro W3" pitchFamily="-84" charset="-128"/>
                <a:cs typeface="+mn-cs"/>
              </a:rPr>
              <a:t>In 2007 NICE recommended screening perinatal women with:</a:t>
            </a:r>
          </a:p>
          <a:p>
            <a:endParaRPr lang="en-US" sz="1200" kern="1200" dirty="0" smtClean="0">
              <a:solidFill>
                <a:schemeClr val="tx1"/>
              </a:solidFill>
              <a:effectLst/>
              <a:latin typeface="+mn-lt"/>
              <a:ea typeface="ヒラギノ角ゴ Pro W3" pitchFamily="-84" charset="-128"/>
              <a:cs typeface="+mn-cs"/>
            </a:endParaRPr>
          </a:p>
          <a:p>
            <a:pPr marL="171450" lvl="0" indent="-171450">
              <a:buFont typeface="Arial"/>
              <a:buChar char="•"/>
            </a:pPr>
            <a:r>
              <a:rPr lang="en-US" sz="1200" kern="1200" dirty="0" smtClean="0">
                <a:solidFill>
                  <a:schemeClr val="tx1"/>
                </a:solidFill>
                <a:effectLst/>
                <a:latin typeface="+mn-lt"/>
                <a:ea typeface="ヒラギノ角ゴ Pro W3" pitchFamily="-84" charset="-128"/>
                <a:cs typeface="+mn-cs"/>
              </a:rPr>
              <a:t>past or present severe mental illness, including schizophrenia, bipolar disorder, psychosis in the postnatal period and severe depression</a:t>
            </a:r>
          </a:p>
          <a:p>
            <a:pPr marL="0" lvl="0" indent="0">
              <a:buFont typeface="Arial"/>
              <a:buNone/>
            </a:pPr>
            <a:r>
              <a:rPr lang="en-US" sz="1200" kern="1200" dirty="0" smtClean="0">
                <a:solidFill>
                  <a:schemeClr val="tx1"/>
                </a:solidFill>
                <a:effectLst/>
                <a:latin typeface="+mn-lt"/>
                <a:ea typeface="ヒラギノ角ゴ Pro W3" pitchFamily="-84" charset="-128"/>
                <a:cs typeface="+mn-cs"/>
              </a:rPr>
              <a:t> </a:t>
            </a:r>
          </a:p>
          <a:p>
            <a:pPr marL="171450" lvl="0" indent="-171450">
              <a:buFont typeface="Arial"/>
              <a:buChar char="•"/>
            </a:pPr>
            <a:r>
              <a:rPr lang="en-US" sz="1200" kern="1200" dirty="0" smtClean="0">
                <a:solidFill>
                  <a:schemeClr val="tx1"/>
                </a:solidFill>
                <a:effectLst/>
                <a:latin typeface="+mn-lt"/>
                <a:ea typeface="ヒラギノ角ゴ Pro W3" pitchFamily="-84" charset="-128"/>
                <a:cs typeface="+mn-cs"/>
              </a:rPr>
              <a:t>previous treatment by a psychiatrist/specialist mental health team including inpatient care </a:t>
            </a:r>
          </a:p>
          <a:p>
            <a:pPr marL="171450" lvl="0" indent="-171450">
              <a:buFont typeface="Arial"/>
              <a:buChar char="•"/>
            </a:pPr>
            <a:endParaRPr lang="en-US" sz="1200" kern="1200" dirty="0" smtClean="0">
              <a:solidFill>
                <a:schemeClr val="tx1"/>
              </a:solidFill>
              <a:effectLst/>
              <a:latin typeface="+mn-lt"/>
              <a:ea typeface="ヒラギノ角ゴ Pro W3" pitchFamily="-84" charset="-128"/>
              <a:cs typeface="+mn-cs"/>
            </a:endParaRPr>
          </a:p>
          <a:p>
            <a:pPr marL="171450" lvl="0" indent="-171450">
              <a:buFont typeface="Arial"/>
              <a:buChar char="•"/>
            </a:pPr>
            <a:r>
              <a:rPr lang="en-US" sz="1200" kern="1200" dirty="0" smtClean="0">
                <a:solidFill>
                  <a:schemeClr val="tx1"/>
                </a:solidFill>
                <a:effectLst/>
                <a:latin typeface="+mn-lt"/>
                <a:ea typeface="ヒラギノ角ゴ Pro W3" pitchFamily="-84" charset="-128"/>
                <a:cs typeface="+mn-cs"/>
              </a:rPr>
              <a:t>a family history of perinatal mental illness </a:t>
            </a:r>
          </a:p>
          <a:p>
            <a:pPr marL="171450" lvl="0" indent="-171450">
              <a:buFont typeface="Arial"/>
              <a:buChar char="•"/>
            </a:pPr>
            <a:endParaRPr lang="en-US" sz="1200" kern="1200" dirty="0" smtClean="0">
              <a:solidFill>
                <a:schemeClr val="tx1"/>
              </a:solidFill>
              <a:effectLst/>
              <a:latin typeface="+mn-lt"/>
              <a:ea typeface="ヒラギノ角ゴ Pro W3" pitchFamily="-84" charset="-128"/>
              <a:cs typeface="+mn-cs"/>
            </a:endParaRPr>
          </a:p>
          <a:p>
            <a:r>
              <a:rPr lang="en-US" sz="1200" kern="1200" dirty="0" smtClean="0">
                <a:solidFill>
                  <a:schemeClr val="tx1"/>
                </a:solidFill>
                <a:effectLst/>
                <a:latin typeface="+mn-lt"/>
                <a:ea typeface="ヒラギノ角ゴ Pro W3" pitchFamily="-84" charset="-128"/>
                <a:cs typeface="+mn-cs"/>
              </a:rPr>
              <a:t>The screening tool of choice was the ‘</a:t>
            </a:r>
            <a:r>
              <a:rPr lang="en-US" sz="1200" kern="1200" dirty="0" err="1" smtClean="0">
                <a:solidFill>
                  <a:schemeClr val="tx1"/>
                </a:solidFill>
                <a:effectLst/>
                <a:latin typeface="+mn-lt"/>
                <a:ea typeface="ヒラギノ角ゴ Pro W3" pitchFamily="-84" charset="-128"/>
                <a:cs typeface="+mn-cs"/>
              </a:rPr>
              <a:t>Whooley</a:t>
            </a:r>
            <a:r>
              <a:rPr lang="en-US" sz="1200" kern="1200" dirty="0" smtClean="0">
                <a:solidFill>
                  <a:schemeClr val="tx1"/>
                </a:solidFill>
                <a:effectLst/>
                <a:latin typeface="+mn-lt"/>
                <a:ea typeface="ヒラギノ角ゴ Pro W3" pitchFamily="-84" charset="-128"/>
                <a:cs typeface="+mn-cs"/>
              </a:rPr>
              <a:t>’ questions plus a third ‘help’ question.</a:t>
            </a:r>
          </a:p>
          <a:p>
            <a:endParaRPr lang="en-US" sz="1200" kern="1200" dirty="0" smtClean="0">
              <a:solidFill>
                <a:schemeClr val="tx1"/>
              </a:solidFill>
              <a:effectLst/>
              <a:latin typeface="+mn-lt"/>
              <a:ea typeface="ヒラギノ角ゴ Pro W3" pitchFamily="-84" charset="-128"/>
              <a:cs typeface="+mn-cs"/>
            </a:endParaRPr>
          </a:p>
          <a:p>
            <a:endParaRPr lang="en-US" sz="1200" kern="1200" dirty="0" smtClean="0">
              <a:solidFill>
                <a:schemeClr val="tx1"/>
              </a:solidFill>
              <a:effectLst/>
              <a:latin typeface="+mn-lt"/>
              <a:ea typeface="ヒラギノ角ゴ Pro W3" pitchFamily="-84" charset="-128"/>
              <a:cs typeface="+mn-cs"/>
            </a:endParaRPr>
          </a:p>
          <a:p>
            <a:endParaRPr lang="en-US" sz="1200" kern="1200" dirty="0" smtClean="0">
              <a:solidFill>
                <a:schemeClr val="tx1"/>
              </a:solidFill>
              <a:effectLst/>
              <a:latin typeface="+mn-lt"/>
              <a:ea typeface="ヒラギノ角ゴ Pro W3" pitchFamily="-84" charset="-128"/>
              <a:cs typeface="+mn-cs"/>
            </a:endParaRPr>
          </a:p>
          <a:p>
            <a:r>
              <a:rPr lang="en-US" sz="1200" b="1" kern="1200" dirty="0" smtClean="0">
                <a:solidFill>
                  <a:schemeClr val="tx1"/>
                </a:solidFill>
                <a:effectLst/>
                <a:latin typeface="+mn-lt"/>
                <a:ea typeface="ヒラギノ角ゴ Pro W3" pitchFamily="-84" charset="-128"/>
                <a:cs typeface="+mn-cs"/>
              </a:rPr>
              <a:t>USPSTF 2009 Guidelines</a:t>
            </a:r>
            <a:endParaRPr lang="en-US" sz="1200" kern="1200" dirty="0" smtClean="0">
              <a:solidFill>
                <a:schemeClr val="tx1"/>
              </a:solidFill>
              <a:effectLst/>
              <a:latin typeface="+mn-lt"/>
              <a:ea typeface="ヒラギノ角ゴ Pro W3" pitchFamily="-84" charset="-128"/>
              <a:cs typeface="+mn-cs"/>
            </a:endParaRPr>
          </a:p>
          <a:p>
            <a:r>
              <a:rPr lang="en-US" sz="1200" kern="1200" dirty="0" smtClean="0">
                <a:solidFill>
                  <a:schemeClr val="tx1"/>
                </a:solidFill>
                <a:effectLst/>
                <a:latin typeface="+mn-lt"/>
                <a:ea typeface="ヒラギノ角ゴ Pro W3" pitchFamily="-84" charset="-128"/>
                <a:cs typeface="+mn-cs"/>
              </a:rPr>
              <a:t>USPSTF recommended routinely screening adults for depression in clinical practices when systems are in place to ensure accurate diagnosis and effective treatment &amp; follow up.</a:t>
            </a:r>
          </a:p>
          <a:p>
            <a:endParaRPr lang="en-US" sz="1200" kern="1200" dirty="0" smtClean="0">
              <a:solidFill>
                <a:schemeClr val="tx1"/>
              </a:solidFill>
              <a:effectLst/>
              <a:latin typeface="+mn-lt"/>
              <a:ea typeface="ヒラギノ角ゴ Pro W3" pitchFamily="-84" charset="-128"/>
              <a:cs typeface="+mn-cs"/>
            </a:endParaRPr>
          </a:p>
          <a:p>
            <a:r>
              <a:rPr lang="en-US" sz="1200" kern="1200" dirty="0" smtClean="0">
                <a:solidFill>
                  <a:schemeClr val="tx1"/>
                </a:solidFill>
                <a:effectLst/>
                <a:latin typeface="+mn-lt"/>
                <a:ea typeface="ヒラギノ角ゴ Pro W3" pitchFamily="-84" charset="-128"/>
                <a:cs typeface="+mn-cs"/>
              </a:rPr>
              <a:t>No screening tool was specifically identified.</a:t>
            </a:r>
          </a:p>
          <a:p>
            <a:endParaRPr lang="en-US" b="1" dirty="0" smtClean="0"/>
          </a:p>
          <a:p>
            <a:endParaRPr lang="fr-FR" dirty="0"/>
          </a:p>
        </p:txBody>
      </p:sp>
      <p:sp>
        <p:nvSpPr>
          <p:cNvPr id="4" name="Slide Number Placeholder 3"/>
          <p:cNvSpPr>
            <a:spLocks noGrp="1"/>
          </p:cNvSpPr>
          <p:nvPr>
            <p:ph type="sldNum" sz="quarter" idx="10"/>
          </p:nvPr>
        </p:nvSpPr>
        <p:spPr/>
        <p:txBody>
          <a:bodyPr/>
          <a:lstStyle/>
          <a:p>
            <a:pPr algn="l" rtl="0">
              <a:defRPr/>
            </a:pPr>
            <a:fld id="{81AD1317-4783-461E-AF84-900747DF5B71}" type="slidenum">
              <a:rPr/>
              <a:pPr>
                <a:defRPr/>
              </a:pPr>
              <a:t>31</a:t>
            </a:fld>
            <a:endParaRPr lang="fr-FR"/>
          </a:p>
        </p:txBody>
      </p:sp>
    </p:spTree>
    <p:extLst>
      <p:ext uri="{BB962C8B-B14F-4D97-AF65-F5344CB8AC3E}">
        <p14:creationId xmlns:p14="http://schemas.microsoft.com/office/powerpoint/2010/main" val="39574889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a:lstStyle/>
          <a:p>
            <a:endParaRPr lang="fr-FR" dirty="0" smtClean="0">
              <a:solidFill>
                <a:srgbClr val="FF0000"/>
              </a:solidFill>
            </a:endParaRPr>
          </a:p>
        </p:txBody>
      </p:sp>
      <p:sp>
        <p:nvSpPr>
          <p:cNvPr id="23556" name="Slide Number Placeholder 3"/>
          <p:cNvSpPr>
            <a:spLocks noGrp="1"/>
          </p:cNvSpPr>
          <p:nvPr>
            <p:ph type="sldNum" sz="quarter" idx="5"/>
          </p:nvPr>
        </p:nvSpPr>
        <p:spPr bwMode="auto">
          <a:noFill/>
          <a:ln>
            <a:miter lim="800000"/>
            <a:headEnd/>
            <a:tailEnd/>
          </a:ln>
        </p:spPr>
        <p:txBody>
          <a:bodyPr/>
          <a:lstStyle/>
          <a:p>
            <a:pPr algn="l" rtl="0"/>
            <a:fld id="{D17D40B7-C83D-4E78-B61F-047D1E62FB3C}" type="slidenum">
              <a:rPr>
                <a:latin typeface="Arial" charset="0"/>
              </a:rPr>
              <a:pPr/>
              <a:t>32</a:t>
            </a:fld>
            <a:endParaRPr lang="fr-FR" smtClean="0">
              <a:latin typeface="Arial" charset="0"/>
            </a:endParaRPr>
          </a:p>
        </p:txBody>
      </p:sp>
    </p:spTree>
    <p:extLst>
      <p:ext uri="{BB962C8B-B14F-4D97-AF65-F5344CB8AC3E}">
        <p14:creationId xmlns:p14="http://schemas.microsoft.com/office/powerpoint/2010/main" val="1135949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KEY POINTS</a:t>
            </a:r>
          </a:p>
          <a:p>
            <a:endParaRPr lang="en-US" b="0" dirty="0" smtClean="0"/>
          </a:p>
          <a:p>
            <a:pPr lvl="0">
              <a:lnSpc>
                <a:spcPct val="115000"/>
              </a:lnSpc>
              <a:spcAft>
                <a:spcPts val="0"/>
              </a:spcAft>
              <a:buFont typeface="+mj-lt"/>
              <a:buAutoNum type="arabicParenR"/>
            </a:pPr>
            <a:r>
              <a:rPr lang="en-CA" dirty="0" smtClean="0">
                <a:ea typeface="Times New Roman"/>
              </a:rPr>
              <a:t>The evidence review did not identify high quality evidence on the effectiveness of screening for depression.</a:t>
            </a:r>
          </a:p>
          <a:p>
            <a:pPr lvl="0">
              <a:lnSpc>
                <a:spcPct val="115000"/>
              </a:lnSpc>
              <a:spcAft>
                <a:spcPts val="0"/>
              </a:spcAft>
              <a:buNone/>
            </a:pPr>
            <a:endParaRPr lang="en-CA" sz="1100" dirty="0" smtClean="0">
              <a:ea typeface="Times New Roman"/>
            </a:endParaRPr>
          </a:p>
          <a:p>
            <a:pPr lvl="0">
              <a:lnSpc>
                <a:spcPct val="115000"/>
              </a:lnSpc>
              <a:spcAft>
                <a:spcPts val="0"/>
              </a:spcAft>
              <a:buNone/>
            </a:pPr>
            <a:r>
              <a:rPr lang="en-CA" dirty="0" smtClean="0">
                <a:ea typeface="Times New Roman"/>
              </a:rPr>
              <a:t>2) The evidence review did not identify direct evidence on the harms of screening but we remain concerned about false positives, unnecessary or inappropriate treatment, labeling and stigma, and appropriate use of limited resources.</a:t>
            </a:r>
          </a:p>
          <a:p>
            <a:pPr lvl="0">
              <a:lnSpc>
                <a:spcPct val="115000"/>
              </a:lnSpc>
              <a:spcAft>
                <a:spcPts val="0"/>
              </a:spcAft>
              <a:buNone/>
            </a:pPr>
            <a:endParaRPr lang="en-CA" sz="1100" dirty="0" smtClean="0">
              <a:ea typeface="Times New Roman"/>
            </a:endParaRPr>
          </a:p>
          <a:p>
            <a:pPr lvl="0">
              <a:lnSpc>
                <a:spcPct val="115000"/>
              </a:lnSpc>
              <a:spcAft>
                <a:spcPts val="0"/>
              </a:spcAft>
              <a:buNone/>
            </a:pPr>
            <a:r>
              <a:rPr lang="en-CA" dirty="0" smtClean="0">
                <a:ea typeface="Times New Roman"/>
              </a:rPr>
              <a:t>3) For adults with no apparent symptoms of depression, who are at average or high risk for depression, we recommend not routinely screening for depression in primary care settings.</a:t>
            </a:r>
            <a:endParaRPr lang="en-CA" sz="1100" dirty="0" smtClean="0">
              <a:ea typeface="Times New Roman"/>
            </a:endParaRPr>
          </a:p>
          <a:p>
            <a:pPr>
              <a:buNone/>
            </a:pPr>
            <a:endParaRPr lang="en-CA" dirty="0" smtClean="0"/>
          </a:p>
          <a:p>
            <a:endParaRPr lang="en-US" b="1" dirty="0" smtClean="0"/>
          </a:p>
          <a:p>
            <a:endParaRPr lang="fr-FR" dirty="0"/>
          </a:p>
        </p:txBody>
      </p:sp>
      <p:sp>
        <p:nvSpPr>
          <p:cNvPr id="4" name="Slide Number Placeholder 3"/>
          <p:cNvSpPr>
            <a:spLocks noGrp="1"/>
          </p:cNvSpPr>
          <p:nvPr>
            <p:ph type="sldNum" sz="quarter" idx="10"/>
          </p:nvPr>
        </p:nvSpPr>
        <p:spPr/>
        <p:txBody>
          <a:bodyPr/>
          <a:lstStyle/>
          <a:p>
            <a:pPr algn="l" rtl="0">
              <a:defRPr/>
            </a:pPr>
            <a:fld id="{81AD1317-4783-461E-AF84-900747DF5B71}" type="slidenum">
              <a:rPr/>
              <a:pPr>
                <a:defRPr/>
              </a:pPr>
              <a:t>33</a:t>
            </a:fld>
            <a:endParaRPr lang="fr-FR"/>
          </a:p>
        </p:txBody>
      </p:sp>
    </p:spTree>
    <p:extLst>
      <p:ext uri="{BB962C8B-B14F-4D97-AF65-F5344CB8AC3E}">
        <p14:creationId xmlns:p14="http://schemas.microsoft.com/office/powerpoint/2010/main" val="42247803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KEY POINTS (CONTINUED)</a:t>
            </a:r>
          </a:p>
          <a:p>
            <a:endParaRPr lang="en-US" b="0" dirty="0" smtClean="0"/>
          </a:p>
          <a:p>
            <a:pPr lvl="0">
              <a:buNone/>
            </a:pPr>
            <a:r>
              <a:rPr lang="en-GB" dirty="0" smtClean="0"/>
              <a:t>4) Clinicians should be alert to the possibility of depression, especially in individuals with characteristics that may increase the risk for depression. Clinicians should look for depression when there are clinical clues, such as insomnia, low mood, anhedonia, lack of motivation, and suicidal thoughts. </a:t>
            </a:r>
            <a:endParaRPr lang="en-CA" dirty="0" smtClean="0"/>
          </a:p>
          <a:p>
            <a:pPr lvl="0"/>
            <a:endParaRPr lang="en-CA" dirty="0" smtClean="0"/>
          </a:p>
          <a:p>
            <a:pPr lvl="0">
              <a:buNone/>
            </a:pPr>
            <a:r>
              <a:rPr lang="en-CA" dirty="0" smtClean="0"/>
              <a:t>5) Randomized</a:t>
            </a:r>
            <a:r>
              <a:rPr lang="en-GB" dirty="0" smtClean="0"/>
              <a:t> controlled trials with unscreened controls, evaluating the effect of screening for depression on clinically relevant outcomes should be a high research priority, especially in populations at higher risk of depression.</a:t>
            </a:r>
            <a:endParaRPr lang="en-CA" dirty="0" smtClean="0"/>
          </a:p>
          <a:p>
            <a:endParaRPr lang="en-US" b="1" dirty="0" smtClean="0"/>
          </a:p>
          <a:p>
            <a:endParaRPr lang="fr-FR" dirty="0"/>
          </a:p>
        </p:txBody>
      </p:sp>
      <p:sp>
        <p:nvSpPr>
          <p:cNvPr id="4" name="Slide Number Placeholder 3"/>
          <p:cNvSpPr>
            <a:spLocks noGrp="1"/>
          </p:cNvSpPr>
          <p:nvPr>
            <p:ph type="sldNum" sz="quarter" idx="10"/>
          </p:nvPr>
        </p:nvSpPr>
        <p:spPr/>
        <p:txBody>
          <a:bodyPr/>
          <a:lstStyle/>
          <a:p>
            <a:pPr algn="l" rtl="0">
              <a:defRPr/>
            </a:pPr>
            <a:fld id="{81AD1317-4783-461E-AF84-900747DF5B71}" type="slidenum">
              <a:rPr/>
              <a:pPr>
                <a:defRPr/>
              </a:pPr>
              <a:t>34</a:t>
            </a:fld>
            <a:endParaRPr lang="fr-FR"/>
          </a:p>
        </p:txBody>
      </p:sp>
    </p:spTree>
    <p:extLst>
      <p:ext uri="{BB962C8B-B14F-4D97-AF65-F5344CB8AC3E}">
        <p14:creationId xmlns:p14="http://schemas.microsoft.com/office/powerpoint/2010/main" val="1851765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a:lstStyle/>
          <a:p>
            <a:endParaRPr lang="fr-FR" dirty="0" smtClean="0">
              <a:solidFill>
                <a:srgbClr val="FF0000"/>
              </a:solidFill>
            </a:endParaRPr>
          </a:p>
        </p:txBody>
      </p:sp>
      <p:sp>
        <p:nvSpPr>
          <p:cNvPr id="23556" name="Slide Number Placeholder 3"/>
          <p:cNvSpPr>
            <a:spLocks noGrp="1"/>
          </p:cNvSpPr>
          <p:nvPr>
            <p:ph type="sldNum" sz="quarter" idx="5"/>
          </p:nvPr>
        </p:nvSpPr>
        <p:spPr bwMode="auto">
          <a:noFill/>
          <a:ln>
            <a:miter lim="800000"/>
            <a:headEnd/>
            <a:tailEnd/>
          </a:ln>
        </p:spPr>
        <p:txBody>
          <a:bodyPr/>
          <a:lstStyle/>
          <a:p>
            <a:pPr algn="l" rtl="0"/>
            <a:fld id="{D17D40B7-C83D-4E78-B61F-047D1E62FB3C}" type="slidenum">
              <a:rPr>
                <a:latin typeface="Arial" charset="0"/>
              </a:rPr>
              <a:pPr algn="l" rtl="0"/>
              <a:t>4</a:t>
            </a:fld>
            <a:endParaRPr lang="fr-FR" smtClean="0">
              <a:latin typeface="Arial" charset="0"/>
            </a:endParaRPr>
          </a:p>
        </p:txBody>
      </p:sp>
    </p:spTree>
    <p:extLst>
      <p:ext uri="{BB962C8B-B14F-4D97-AF65-F5344CB8AC3E}">
        <p14:creationId xmlns:p14="http://schemas.microsoft.com/office/powerpoint/2010/main" val="1045444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a:lstStyle/>
          <a:p>
            <a:r>
              <a:rPr lang="en-CA" b="1" dirty="0" smtClean="0"/>
              <a:t>BACKGROUND</a:t>
            </a:r>
          </a:p>
          <a:p>
            <a:endParaRPr lang="en-CA" b="0" dirty="0" smtClean="0"/>
          </a:p>
          <a:p>
            <a:r>
              <a:rPr lang="en-US" sz="1200" kern="1200" dirty="0" smtClean="0">
                <a:solidFill>
                  <a:schemeClr val="tx1"/>
                </a:solidFill>
                <a:effectLst/>
                <a:latin typeface="+mn-lt"/>
                <a:ea typeface="ヒラギノ角ゴ Pro W3" pitchFamily="-84" charset="-128"/>
                <a:cs typeface="+mn-cs"/>
              </a:rPr>
              <a:t>This guideline updates the previous CTFPHC 2005 guidelines.</a:t>
            </a:r>
          </a:p>
          <a:p>
            <a:endParaRPr lang="en-US" sz="1200" kern="1200" dirty="0" smtClean="0">
              <a:solidFill>
                <a:schemeClr val="tx1"/>
              </a:solidFill>
              <a:effectLst/>
              <a:latin typeface="+mn-lt"/>
              <a:ea typeface="ヒラギノ角ゴ Pro W3" pitchFamily="-84" charset="-128"/>
              <a:cs typeface="+mn-cs"/>
            </a:endParaRPr>
          </a:p>
          <a:p>
            <a:r>
              <a:rPr lang="en-US" sz="1200" kern="1200" dirty="0" smtClean="0">
                <a:solidFill>
                  <a:schemeClr val="tx1"/>
                </a:solidFill>
                <a:effectLst/>
                <a:latin typeface="+mn-lt"/>
                <a:ea typeface="ヒラギノ角ゴ Pro W3" pitchFamily="-84" charset="-128"/>
                <a:cs typeface="+mn-cs"/>
              </a:rPr>
              <a:t>The 2005 guidelines </a:t>
            </a:r>
            <a:r>
              <a:rPr lang="en-CA" sz="1200" kern="1200" dirty="0" smtClean="0">
                <a:solidFill>
                  <a:schemeClr val="tx1"/>
                </a:solidFill>
                <a:effectLst/>
                <a:latin typeface="+mn-lt"/>
                <a:ea typeface="ヒラギノ角ゴ Pro W3" pitchFamily="-84" charset="-128"/>
                <a:cs typeface="+mn-cs"/>
              </a:rPr>
              <a:t>recommended screening adults in the general population for depression in primary care settings that have integrated programs for feedback to patients and access to case management or mental health care.</a:t>
            </a:r>
          </a:p>
          <a:p>
            <a:endParaRPr lang="en-US" sz="1200" kern="1200" dirty="0" smtClean="0">
              <a:solidFill>
                <a:schemeClr val="tx1"/>
              </a:solidFill>
              <a:effectLst/>
              <a:latin typeface="+mn-lt"/>
              <a:ea typeface="ヒラギノ角ゴ Pro W3" pitchFamily="-84" charset="-128"/>
              <a:cs typeface="+mn-cs"/>
            </a:endParaRPr>
          </a:p>
          <a:p>
            <a:endParaRPr lang="fr-FR" dirty="0"/>
          </a:p>
        </p:txBody>
      </p:sp>
      <p:sp>
        <p:nvSpPr>
          <p:cNvPr id="32772" name="Slide Number Placeholder 3"/>
          <p:cNvSpPr>
            <a:spLocks noGrp="1"/>
          </p:cNvSpPr>
          <p:nvPr>
            <p:ph type="sldNum" sz="quarter" idx="5"/>
          </p:nvPr>
        </p:nvSpPr>
        <p:spPr bwMode="auto">
          <a:noFill/>
          <a:ln>
            <a:miter lim="800000"/>
            <a:headEnd/>
            <a:tailEnd/>
          </a:ln>
        </p:spPr>
        <p:txBody>
          <a:bodyPr/>
          <a:lstStyle/>
          <a:p>
            <a:pPr algn="l" rtl="0"/>
            <a:fld id="{8002CF8B-884C-479D-9A83-FA9C049BF16F}" type="slidenum">
              <a:rPr>
                <a:latin typeface="Arial" charset="0"/>
              </a:rPr>
              <a:pPr/>
              <a:t>5</a:t>
            </a:fld>
            <a:endParaRPr lang="fr-FR" smtClean="0">
              <a:latin typeface="Arial" charset="0"/>
            </a:endParaRPr>
          </a:p>
        </p:txBody>
      </p:sp>
    </p:spTree>
    <p:extLst>
      <p:ext uri="{BB962C8B-B14F-4D97-AF65-F5344CB8AC3E}">
        <p14:creationId xmlns:p14="http://schemas.microsoft.com/office/powerpoint/2010/main" val="1001710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a:t>
            </a:r>
            <a:r>
              <a:rPr lang="en-US" b="1" baseline="0" dirty="0" smtClean="0"/>
              <a:t> GOAL OF THE 2013 GUIDELINE</a:t>
            </a:r>
            <a:endParaRPr lang="en-US" b="0" baseline="0" dirty="0" smtClean="0"/>
          </a:p>
          <a:p>
            <a:endParaRPr lang="en-US" b="0" baseline="0" dirty="0" smtClean="0"/>
          </a:p>
          <a:p>
            <a:r>
              <a:rPr lang="en-US" sz="1200" kern="1200" dirty="0" smtClean="0">
                <a:solidFill>
                  <a:schemeClr val="tx1"/>
                </a:solidFill>
                <a:effectLst/>
                <a:latin typeface="+mn-lt"/>
                <a:ea typeface="ヒラギノ角ゴ Pro W3" pitchFamily="-84" charset="-128"/>
                <a:cs typeface="+mn-cs"/>
              </a:rPr>
              <a:t>CTFPHC selected this topic for update for the following reasons:</a:t>
            </a:r>
          </a:p>
          <a:p>
            <a:endParaRPr lang="en-US" sz="1200" kern="1200" dirty="0" smtClean="0">
              <a:solidFill>
                <a:schemeClr val="tx1"/>
              </a:solidFill>
              <a:effectLst/>
              <a:latin typeface="+mn-lt"/>
              <a:ea typeface="ヒラギノ角ゴ Pro W3" pitchFamily="-84" charset="-128"/>
              <a:cs typeface="+mn-cs"/>
            </a:endParaRPr>
          </a:p>
          <a:p>
            <a:pPr marL="228600" lvl="0" indent="-228600">
              <a:buFont typeface="+mj-lt"/>
              <a:buAutoNum type="arabicPeriod"/>
            </a:pPr>
            <a:r>
              <a:rPr lang="en-US" sz="1200" kern="1200" dirty="0" smtClean="0">
                <a:solidFill>
                  <a:schemeClr val="tx1"/>
                </a:solidFill>
                <a:effectLst/>
                <a:latin typeface="+mn-lt"/>
                <a:ea typeface="ヒラギノ角ゴ Pro W3" pitchFamily="-84" charset="-128"/>
                <a:cs typeface="+mn-cs"/>
              </a:rPr>
              <a:t>To address a disease with high prevalence in Canada</a:t>
            </a:r>
          </a:p>
          <a:p>
            <a:pPr marL="228600" lvl="0" indent="-228600">
              <a:buFont typeface="+mj-lt"/>
              <a:buAutoNum type="arabicPeriod"/>
            </a:pPr>
            <a:endParaRPr lang="en-US" sz="1200" kern="1200" dirty="0" smtClean="0">
              <a:solidFill>
                <a:schemeClr val="tx1"/>
              </a:solidFill>
              <a:effectLst/>
              <a:latin typeface="+mn-lt"/>
              <a:ea typeface="ヒラギノ角ゴ Pro W3" pitchFamily="-84" charset="-128"/>
              <a:cs typeface="+mn-cs"/>
            </a:endParaRPr>
          </a:p>
          <a:p>
            <a:pPr marL="228600" lvl="0" indent="-228600">
              <a:buFont typeface="+mj-lt"/>
              <a:buAutoNum type="arabicPeriod"/>
            </a:pPr>
            <a:r>
              <a:rPr lang="en-US" sz="1200" kern="1200" dirty="0" smtClean="0">
                <a:solidFill>
                  <a:schemeClr val="tx1"/>
                </a:solidFill>
                <a:effectLst/>
                <a:latin typeface="+mn-lt"/>
                <a:ea typeface="ヒラギノ角ゴ Pro W3" pitchFamily="-84" charset="-128"/>
                <a:cs typeface="+mn-cs"/>
              </a:rPr>
              <a:t>To address discrepancies between recommendations from industrialized nations</a:t>
            </a:r>
          </a:p>
          <a:p>
            <a:pPr marL="228600" lvl="0" indent="-228600">
              <a:buFont typeface="+mj-lt"/>
              <a:buAutoNum type="arabicPeriod"/>
            </a:pPr>
            <a:endParaRPr lang="en-US" sz="1200" kern="1200" dirty="0" smtClean="0">
              <a:solidFill>
                <a:schemeClr val="tx1"/>
              </a:solidFill>
              <a:effectLst/>
              <a:latin typeface="+mn-lt"/>
              <a:ea typeface="ヒラギノ角ゴ Pro W3" pitchFamily="-84" charset="-128"/>
              <a:cs typeface="+mn-cs"/>
            </a:endParaRPr>
          </a:p>
          <a:p>
            <a:r>
              <a:rPr lang="en-US" sz="1200" kern="1200" dirty="0" smtClean="0">
                <a:solidFill>
                  <a:schemeClr val="tx1"/>
                </a:solidFill>
                <a:effectLst/>
                <a:latin typeface="+mn-lt"/>
                <a:ea typeface="ヒラギノ角ゴ Pro W3" pitchFamily="-84" charset="-128"/>
                <a:cs typeface="+mn-cs"/>
              </a:rPr>
              <a:t>4.   To ensure the guidelines align with the most recent evidence from systematic review.</a:t>
            </a:r>
          </a:p>
          <a:p>
            <a:endParaRPr lang="en-US" b="1" dirty="0" smtClean="0"/>
          </a:p>
          <a:p>
            <a:endParaRPr lang="fr-FR" dirty="0"/>
          </a:p>
        </p:txBody>
      </p:sp>
      <p:sp>
        <p:nvSpPr>
          <p:cNvPr id="4" name="Slide Number Placeholder 3"/>
          <p:cNvSpPr>
            <a:spLocks noGrp="1"/>
          </p:cNvSpPr>
          <p:nvPr>
            <p:ph type="sldNum" sz="quarter" idx="10"/>
          </p:nvPr>
        </p:nvSpPr>
        <p:spPr/>
        <p:txBody>
          <a:bodyPr/>
          <a:lstStyle/>
          <a:p>
            <a:pPr algn="l" rtl="0">
              <a:defRPr/>
            </a:pPr>
            <a:fld id="{81AD1317-4783-461E-AF84-900747DF5B71}" type="slidenum">
              <a:rPr/>
              <a:pPr algn="l" rtl="0">
                <a:defRPr/>
              </a:pPr>
              <a:t>6</a:t>
            </a:fld>
            <a:endParaRPr lang="fr-FR"/>
          </a:p>
        </p:txBody>
      </p:sp>
    </p:spTree>
    <p:extLst>
      <p:ext uri="{BB962C8B-B14F-4D97-AF65-F5344CB8AC3E}">
        <p14:creationId xmlns:p14="http://schemas.microsoft.com/office/powerpoint/2010/main" val="2908826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a:lstStyle/>
          <a:p>
            <a:endParaRPr lang="fr-FR" dirty="0" smtClean="0">
              <a:solidFill>
                <a:srgbClr val="FF0000"/>
              </a:solidFill>
            </a:endParaRPr>
          </a:p>
        </p:txBody>
      </p:sp>
      <p:sp>
        <p:nvSpPr>
          <p:cNvPr id="23556" name="Slide Number Placeholder 3"/>
          <p:cNvSpPr>
            <a:spLocks noGrp="1"/>
          </p:cNvSpPr>
          <p:nvPr>
            <p:ph type="sldNum" sz="quarter" idx="5"/>
          </p:nvPr>
        </p:nvSpPr>
        <p:spPr bwMode="auto">
          <a:noFill/>
          <a:ln>
            <a:miter lim="800000"/>
            <a:headEnd/>
            <a:tailEnd/>
          </a:ln>
        </p:spPr>
        <p:txBody>
          <a:bodyPr/>
          <a:lstStyle/>
          <a:p>
            <a:pPr algn="l" rtl="0"/>
            <a:fld id="{D17D40B7-C83D-4E78-B61F-047D1E62FB3C}" type="slidenum">
              <a:rPr>
                <a:latin typeface="Arial" charset="0"/>
              </a:rPr>
              <a:pPr/>
              <a:t>7</a:t>
            </a:fld>
            <a:endParaRPr lang="fr-FR" smtClean="0">
              <a:latin typeface="Arial" charset="0"/>
            </a:endParaRPr>
          </a:p>
        </p:txBody>
      </p:sp>
    </p:spTree>
    <p:extLst>
      <p:ext uri="{BB962C8B-B14F-4D97-AF65-F5344CB8AC3E}">
        <p14:creationId xmlns:p14="http://schemas.microsoft.com/office/powerpoint/2010/main" val="4292650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20000"/>
          </a:bodyPr>
          <a:lstStyle/>
          <a:p>
            <a:pPr eaLnBrk="1" hangingPunct="1">
              <a:spcBef>
                <a:spcPct val="0"/>
              </a:spcBef>
            </a:pPr>
            <a:r>
              <a:rPr lang="en-US" b="1" dirty="0" smtClean="0">
                <a:latin typeface="Calibri" charset="0"/>
                <a:ea typeface="ＭＳ Ｐゴシック" charset="0"/>
                <a:cs typeface="ＭＳ Ｐゴシック" charset="0"/>
              </a:rPr>
              <a:t>METHODS of the CTFPHC</a:t>
            </a:r>
          </a:p>
          <a:p>
            <a:pPr eaLnBrk="1" hangingPunct="1">
              <a:spcBef>
                <a:spcPct val="0"/>
              </a:spcBef>
            </a:pPr>
            <a:endParaRPr lang="en-US" dirty="0" smtClean="0">
              <a:latin typeface="Calibri" charset="0"/>
              <a:ea typeface="ＭＳ Ｐゴシック" charset="0"/>
              <a:cs typeface="ＭＳ Ｐゴシック" charset="0"/>
            </a:endParaRPr>
          </a:p>
          <a:p>
            <a:pPr eaLnBrk="1" hangingPunct="1">
              <a:spcBef>
                <a:spcPct val="0"/>
              </a:spcBef>
              <a:buFont typeface="Calibri" charset="0"/>
              <a:buAutoNum type="arabicPeriod"/>
            </a:pPr>
            <a:r>
              <a:rPr lang="en-US" dirty="0" smtClean="0">
                <a:latin typeface="Calibri" charset="0"/>
                <a:ea typeface="ＭＳ Ｐゴシック" charset="0"/>
                <a:cs typeface="ＭＳ Ｐゴシック" charset="0"/>
              </a:rPr>
              <a:t>Work on each recommendation is led by a work group of 2 – 6 members of the CTFPHC.  The Depression Screening Guideline Working Group was comprised of 6 CTFPHC members. </a:t>
            </a:r>
          </a:p>
          <a:p>
            <a:pPr eaLnBrk="1" hangingPunct="1">
              <a:spcBef>
                <a:spcPct val="0"/>
              </a:spcBef>
              <a:buFont typeface="Calibri" charset="0"/>
              <a:buAutoNum type="arabicPeriod"/>
            </a:pPr>
            <a:endParaRPr lang="en-US" dirty="0" smtClean="0">
              <a:latin typeface="Calibri" charset="0"/>
              <a:ea typeface="ＭＳ Ｐゴシック" charset="0"/>
              <a:cs typeface="ＭＳ Ｐゴシック" charset="0"/>
            </a:endParaRPr>
          </a:p>
          <a:p>
            <a:pPr eaLnBrk="1" hangingPunct="1">
              <a:spcBef>
                <a:spcPct val="0"/>
              </a:spcBef>
              <a:buFont typeface="Calibri" charset="0"/>
              <a:buAutoNum type="arabicPeriod"/>
            </a:pPr>
            <a:r>
              <a:rPr lang="en-US" dirty="0" smtClean="0">
                <a:latin typeface="Calibri" charset="0"/>
                <a:ea typeface="ＭＳ Ｐゴシック" charset="0"/>
                <a:cs typeface="ＭＳ Ｐゴシック" charset="0"/>
              </a:rPr>
              <a:t>The working group creates key and contextual research questions and an analytical framework.</a:t>
            </a:r>
          </a:p>
          <a:p>
            <a:pPr eaLnBrk="1" hangingPunct="1">
              <a:spcBef>
                <a:spcPct val="0"/>
              </a:spcBef>
              <a:buFont typeface="Calibri" charset="0"/>
              <a:buAutoNum type="arabicPeriod"/>
            </a:pPr>
            <a:endParaRPr lang="en-US" dirty="0" smtClean="0">
              <a:latin typeface="Calibri" charset="0"/>
              <a:ea typeface="ＭＳ Ｐゴシック" charset="0"/>
              <a:cs typeface="ＭＳ Ｐゴシック" charset="0"/>
            </a:endParaRPr>
          </a:p>
          <a:p>
            <a:pPr eaLnBrk="1" hangingPunct="1">
              <a:spcBef>
                <a:spcPct val="0"/>
              </a:spcBef>
              <a:buFont typeface="Calibri" charset="0"/>
              <a:buAutoNum type="arabicPeriod"/>
            </a:pPr>
            <a:r>
              <a:rPr lang="en-US" dirty="0" smtClean="0">
                <a:latin typeface="Calibri" charset="0"/>
                <a:ea typeface="ＭＳ Ｐゴシック" charset="0"/>
                <a:cs typeface="ＭＳ Ｐゴシック" charset="0"/>
              </a:rPr>
              <a:t>A team of methodologists from the Evidence Review and Synthesis Center (ERSC) at McMaster University reviews the analytical framework and then summarizes the evidence using a systematic review and quantitative summary of relevant available evidence.</a:t>
            </a:r>
          </a:p>
          <a:p>
            <a:pPr eaLnBrk="1" hangingPunct="1">
              <a:spcBef>
                <a:spcPct val="0"/>
              </a:spcBef>
              <a:buFont typeface="Calibri" charset="0"/>
              <a:buAutoNum type="arabicPeriod"/>
            </a:pPr>
            <a:endParaRPr lang="en-US" dirty="0" smtClean="0">
              <a:latin typeface="Calibri" charset="0"/>
              <a:ea typeface="ＭＳ Ｐゴシック" charset="0"/>
              <a:cs typeface="ＭＳ Ｐゴシック" charset="0"/>
            </a:endParaRPr>
          </a:p>
          <a:p>
            <a:pPr eaLnBrk="1" hangingPunct="1">
              <a:spcBef>
                <a:spcPct val="0"/>
              </a:spcBef>
              <a:buFont typeface="Calibri" charset="0"/>
              <a:buAutoNum type="arabicPeriod"/>
            </a:pPr>
            <a:r>
              <a:rPr lang="en-US" dirty="0" smtClean="0">
                <a:latin typeface="Calibri" charset="0"/>
                <a:ea typeface="ＭＳ Ｐゴシック" charset="0"/>
                <a:cs typeface="ＭＳ Ｐゴシック" charset="0"/>
              </a:rPr>
              <a:t>The Working Group then independently conducts a detailed review of the evidence and develops recommendations by consensus.</a:t>
            </a:r>
          </a:p>
          <a:p>
            <a:pPr eaLnBrk="1" hangingPunct="1">
              <a:spcBef>
                <a:spcPct val="0"/>
              </a:spcBef>
            </a:pPr>
            <a:endParaRPr lang="en-US" dirty="0" smtClean="0">
              <a:latin typeface="Calibri" charset="0"/>
              <a:ea typeface="ＭＳ Ｐゴシック" charset="0"/>
              <a:cs typeface="ＭＳ Ｐゴシック" charset="0"/>
            </a:endParaRPr>
          </a:p>
          <a:p>
            <a:pPr eaLnBrk="1" hangingPunct="1">
              <a:spcBef>
                <a:spcPct val="0"/>
              </a:spcBef>
            </a:pPr>
            <a:endParaRPr lang="en-US" dirty="0" smtClean="0">
              <a:latin typeface="Calibri" charset="0"/>
              <a:ea typeface="ＭＳ Ｐゴシック" charset="0"/>
              <a:cs typeface="ＭＳ Ｐゴシック" charset="0"/>
            </a:endParaRPr>
          </a:p>
          <a:p>
            <a:pPr eaLnBrk="1" hangingPunct="1">
              <a:spcBef>
                <a:spcPct val="0"/>
              </a:spcBef>
            </a:pPr>
            <a:r>
              <a:rPr lang="en-US" b="1" dirty="0" smtClean="0">
                <a:latin typeface="Calibri" charset="0"/>
                <a:ea typeface="ＭＳ Ｐゴシック" charset="0"/>
                <a:cs typeface="ＭＳ Ｐゴシック" charset="0"/>
              </a:rPr>
              <a:t>When formulating recommendations, the working group considered:</a:t>
            </a:r>
          </a:p>
          <a:p>
            <a:pPr eaLnBrk="1" hangingPunct="1">
              <a:spcBef>
                <a:spcPct val="0"/>
              </a:spcBef>
            </a:pPr>
            <a:endParaRPr lang="en-US" dirty="0" smtClean="0">
              <a:latin typeface="Calibri" charset="0"/>
              <a:ea typeface="ＭＳ Ｐゴシック" charset="0"/>
              <a:cs typeface="ＭＳ Ｐゴシック" charset="0"/>
            </a:endParaRPr>
          </a:p>
          <a:p>
            <a:pPr eaLnBrk="1" hangingPunct="1">
              <a:spcBef>
                <a:spcPct val="0"/>
              </a:spcBef>
              <a:buFontTx/>
              <a:buChar char="•"/>
            </a:pPr>
            <a:r>
              <a:rPr lang="en-US" dirty="0" smtClean="0">
                <a:latin typeface="Calibri" charset="0"/>
                <a:ea typeface="ＭＳ Ｐゴシック" charset="0"/>
                <a:cs typeface="ＭＳ Ｐゴシック" charset="0"/>
              </a:rPr>
              <a:t> The benefits and harms associated with a screening test</a:t>
            </a:r>
          </a:p>
          <a:p>
            <a:pPr eaLnBrk="1" hangingPunct="1">
              <a:spcBef>
                <a:spcPct val="0"/>
              </a:spcBef>
            </a:pPr>
            <a:endParaRPr lang="en-US" sz="800" dirty="0" smtClean="0">
              <a:latin typeface="Calibri" charset="0"/>
              <a:ea typeface="ＭＳ Ｐゴシック" charset="0"/>
              <a:cs typeface="ＭＳ Ｐゴシック" charset="0"/>
            </a:endParaRPr>
          </a:p>
          <a:p>
            <a:pPr eaLnBrk="1" hangingPunct="1">
              <a:spcBef>
                <a:spcPct val="0"/>
              </a:spcBef>
              <a:buFontTx/>
              <a:buChar char="•"/>
            </a:pPr>
            <a:r>
              <a:rPr lang="en-US" dirty="0" smtClean="0">
                <a:latin typeface="Calibri" charset="0"/>
                <a:ea typeface="ＭＳ Ｐゴシック" charset="0"/>
                <a:cs typeface="ＭＳ Ｐゴシック" charset="0"/>
              </a:rPr>
              <a:t> Patient values and preferences</a:t>
            </a:r>
          </a:p>
          <a:p>
            <a:pPr eaLnBrk="1" hangingPunct="1">
              <a:spcBef>
                <a:spcPct val="0"/>
              </a:spcBef>
              <a:buFontTx/>
              <a:buChar char="•"/>
            </a:pPr>
            <a:endParaRPr lang="en-US" dirty="0" smtClean="0">
              <a:latin typeface="Calibri" charset="0"/>
              <a:ea typeface="ＭＳ Ｐゴシック" charset="0"/>
              <a:cs typeface="ＭＳ Ｐゴシック" charset="0"/>
            </a:endParaRPr>
          </a:p>
          <a:p>
            <a:pPr eaLnBrk="1" hangingPunct="1">
              <a:spcBef>
                <a:spcPct val="0"/>
              </a:spcBef>
              <a:buFontTx/>
              <a:buChar char="•"/>
            </a:pPr>
            <a:r>
              <a:rPr lang="en-US" dirty="0" smtClean="0">
                <a:latin typeface="Calibri" charset="0"/>
                <a:ea typeface="ＭＳ Ｐゴシック" charset="0"/>
                <a:cs typeface="ＭＳ Ｐゴシック" charset="0"/>
              </a:rPr>
              <a:t> The quality of evidence</a:t>
            </a:r>
          </a:p>
          <a:p>
            <a:pPr eaLnBrk="1" hangingPunct="1">
              <a:spcBef>
                <a:spcPct val="0"/>
              </a:spcBef>
            </a:pPr>
            <a:endParaRPr lang="en-US" dirty="0" smtClean="0">
              <a:latin typeface="Calibri" charset="0"/>
              <a:ea typeface="ＭＳ Ｐゴシック" charset="0"/>
              <a:cs typeface="ＭＳ Ｐゴシック" charset="0"/>
            </a:endParaRPr>
          </a:p>
          <a:p>
            <a:pPr eaLnBrk="1" hangingPunct="1">
              <a:spcBef>
                <a:spcPct val="0"/>
              </a:spcBef>
            </a:pPr>
            <a:r>
              <a:rPr lang="en-US" dirty="0" smtClean="0">
                <a:latin typeface="Calibri" charset="0"/>
                <a:ea typeface="ＭＳ Ｐゴシック" charset="0"/>
                <a:cs typeface="ＭＳ Ｐゴシック" charset="0"/>
              </a:rPr>
              <a:t>The</a:t>
            </a:r>
            <a:r>
              <a:rPr lang="en-US" baseline="0" dirty="0" smtClean="0">
                <a:latin typeface="Calibri" charset="0"/>
                <a:ea typeface="ＭＳ Ｐゴシック" charset="0"/>
                <a:cs typeface="ＭＳ Ｐゴシック" charset="0"/>
              </a:rPr>
              <a:t> recommendations developed by the workgroup are then reviewed and approved by the entire Task Force and reviewed by external experts and stakeholders in the field.</a:t>
            </a:r>
          </a:p>
          <a:p>
            <a:pPr eaLnBrk="1" hangingPunct="1">
              <a:spcBef>
                <a:spcPct val="0"/>
              </a:spcBef>
            </a:pPr>
            <a:endParaRPr lang="en-US" baseline="0" dirty="0" smtClean="0">
              <a:latin typeface="Calibri" charset="0"/>
              <a:ea typeface="ＭＳ Ｐゴシック" charset="0"/>
              <a:cs typeface="ＭＳ Ｐゴシック" charset="0"/>
            </a:endParaRPr>
          </a:p>
          <a:p>
            <a:pPr eaLnBrk="1" hangingPunct="1">
              <a:spcBef>
                <a:spcPct val="0"/>
              </a:spcBef>
            </a:pPr>
            <a:r>
              <a:rPr lang="en-US" i="1" baseline="0" dirty="0" smtClean="0">
                <a:latin typeface="Calibri" charset="0"/>
                <a:ea typeface="ＭＳ Ｐゴシック" charset="0"/>
                <a:cs typeface="ＭＳ Ｐゴシック" charset="0"/>
              </a:rPr>
              <a:t>Detailed information on CTFPHC procedures can be found at www.canadiantaskforce.ca/methods/methods_manual.</a:t>
            </a:r>
          </a:p>
          <a:p>
            <a:pPr algn="l" rtl="0" eaLnBrk="1" hangingPunct="1">
              <a:spcBef>
                <a:spcPct val="0"/>
              </a:spcBef>
            </a:pPr>
            <a:endParaRPr lang="fr-FR" dirty="0"/>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30171" indent="-280835" eaLnBrk="0" hangingPunct="0">
              <a:defRPr sz="2400">
                <a:solidFill>
                  <a:schemeClr val="tx1"/>
                </a:solidFill>
                <a:latin typeface="Arial" charset="0"/>
                <a:ea typeface="ＭＳ Ｐゴシック" charset="0"/>
              </a:defRPr>
            </a:lvl2pPr>
            <a:lvl3pPr marL="1123340" indent="-224668" eaLnBrk="0" hangingPunct="0">
              <a:defRPr sz="2400">
                <a:solidFill>
                  <a:schemeClr val="tx1"/>
                </a:solidFill>
                <a:latin typeface="Arial" charset="0"/>
                <a:ea typeface="ＭＳ Ｐゴシック" charset="0"/>
              </a:defRPr>
            </a:lvl3pPr>
            <a:lvl4pPr marL="1572677" indent="-224668" eaLnBrk="0" hangingPunct="0">
              <a:defRPr sz="2400">
                <a:solidFill>
                  <a:schemeClr val="tx1"/>
                </a:solidFill>
                <a:latin typeface="Arial" charset="0"/>
                <a:ea typeface="ＭＳ Ｐゴシック" charset="0"/>
              </a:defRPr>
            </a:lvl4pPr>
            <a:lvl5pPr marL="2022013" indent="-224668" eaLnBrk="0" hangingPunct="0">
              <a:defRPr sz="2400">
                <a:solidFill>
                  <a:schemeClr val="tx1"/>
                </a:solidFill>
                <a:latin typeface="Arial" charset="0"/>
                <a:ea typeface="ＭＳ Ｐゴシック" charset="0"/>
              </a:defRPr>
            </a:lvl5pPr>
            <a:lvl6pPr marL="2471349" indent="-224668" eaLnBrk="0" fontAlgn="base" hangingPunct="0">
              <a:spcBef>
                <a:spcPct val="0"/>
              </a:spcBef>
              <a:spcAft>
                <a:spcPct val="0"/>
              </a:spcAft>
              <a:defRPr sz="2400">
                <a:solidFill>
                  <a:schemeClr val="tx1"/>
                </a:solidFill>
                <a:latin typeface="Arial" charset="0"/>
                <a:ea typeface="ＭＳ Ｐゴシック" charset="0"/>
              </a:defRPr>
            </a:lvl6pPr>
            <a:lvl7pPr marL="2920685" indent="-224668" eaLnBrk="0" fontAlgn="base" hangingPunct="0">
              <a:spcBef>
                <a:spcPct val="0"/>
              </a:spcBef>
              <a:spcAft>
                <a:spcPct val="0"/>
              </a:spcAft>
              <a:defRPr sz="2400">
                <a:solidFill>
                  <a:schemeClr val="tx1"/>
                </a:solidFill>
                <a:latin typeface="Arial" charset="0"/>
                <a:ea typeface="ＭＳ Ｐゴシック" charset="0"/>
              </a:defRPr>
            </a:lvl7pPr>
            <a:lvl8pPr marL="3370021" indent="-224668" eaLnBrk="0" fontAlgn="base" hangingPunct="0">
              <a:spcBef>
                <a:spcPct val="0"/>
              </a:spcBef>
              <a:spcAft>
                <a:spcPct val="0"/>
              </a:spcAft>
              <a:defRPr sz="2400">
                <a:solidFill>
                  <a:schemeClr val="tx1"/>
                </a:solidFill>
                <a:latin typeface="Arial" charset="0"/>
                <a:ea typeface="ＭＳ Ｐゴシック" charset="0"/>
              </a:defRPr>
            </a:lvl8pPr>
            <a:lvl9pPr marL="3819357" indent="-224668" eaLnBrk="0" fontAlgn="base" hangingPunct="0">
              <a:spcBef>
                <a:spcPct val="0"/>
              </a:spcBef>
              <a:spcAft>
                <a:spcPct val="0"/>
              </a:spcAft>
              <a:defRPr sz="2400">
                <a:solidFill>
                  <a:schemeClr val="tx1"/>
                </a:solidFill>
                <a:latin typeface="Arial" charset="0"/>
                <a:ea typeface="ＭＳ Ｐゴシック" charset="0"/>
              </a:defRPr>
            </a:lvl9pPr>
          </a:lstStyle>
          <a:p>
            <a:pPr algn="l" rtl="0" eaLnBrk="1" hangingPunct="1"/>
            <a:fld id="{657071B3-3725-DB47-89E5-43D08437D505}" type="slidenum">
              <a:rPr sz="1200"/>
              <a:pPr eaLnBrk="1" hangingPunct="1"/>
              <a:t>8</a:t>
            </a:fld>
            <a:endParaRPr lang="fr-FR" sz="1200"/>
          </a:p>
        </p:txBody>
      </p:sp>
    </p:spTree>
    <p:extLst>
      <p:ext uri="{BB962C8B-B14F-4D97-AF65-F5344CB8AC3E}">
        <p14:creationId xmlns:p14="http://schemas.microsoft.com/office/powerpoint/2010/main" val="3108427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 name="Notes Placeholder 2"/>
          <p:cNvSpPr>
            <a:spLocks noGrp="1"/>
          </p:cNvSpPr>
          <p:nvPr>
            <p:ph type="body" idx="1"/>
          </p:nvPr>
        </p:nvSpPr>
        <p:spPr/>
        <p:txBody>
          <a:bodyPr rtlCol="0">
            <a:normAutofit fontScale="47500" lnSpcReduction="20000"/>
          </a:bodyPr>
          <a:lstStyle/>
          <a:p>
            <a:r>
              <a:rPr lang="en-CA" b="1" dirty="0" smtClean="0"/>
              <a:t>Eligible Studies</a:t>
            </a:r>
            <a:endParaRPr lang="en-CA" b="0" dirty="0" smtClean="0"/>
          </a:p>
          <a:p>
            <a:endParaRPr lang="en-CA" b="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CA" b="0" dirty="0" smtClean="0"/>
              <a:t>The</a:t>
            </a:r>
            <a:r>
              <a:rPr lang="en-CA" b="0" baseline="0" dirty="0" smtClean="0"/>
              <a:t> population assessed for these recommendations was:</a:t>
            </a:r>
          </a:p>
          <a:p>
            <a:pPr marL="0" marR="0" indent="0" algn="l" defTabSz="914400" rtl="0" eaLnBrk="0" fontAlgn="base" latinLnBrk="0" hangingPunct="0">
              <a:lnSpc>
                <a:spcPct val="100000"/>
              </a:lnSpc>
              <a:spcBef>
                <a:spcPct val="30000"/>
              </a:spcBef>
              <a:spcAft>
                <a:spcPct val="0"/>
              </a:spcAft>
              <a:buClrTx/>
              <a:buSzTx/>
              <a:buFontTx/>
              <a:buNone/>
              <a:tabLst/>
              <a:defRPr/>
            </a:pPr>
            <a:r>
              <a:rPr lang="en-CA" sz="1200" b="1" dirty="0" smtClean="0"/>
              <a:t>Asymptomatic adults over the age of 18 years from the general population who are not at high risk for depression, or who are at high risk for depression</a:t>
            </a:r>
            <a:r>
              <a:rPr lang="en-CA" sz="1200"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CA"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CA" sz="1200" dirty="0" smtClean="0"/>
          </a:p>
          <a:p>
            <a:pPr>
              <a:spcAft>
                <a:spcPts val="600"/>
              </a:spcAft>
            </a:pPr>
            <a:r>
              <a:rPr lang="en-CA" b="1" dirty="0" smtClean="0"/>
              <a:t>The following study designs</a:t>
            </a:r>
            <a:r>
              <a:rPr lang="en-CA" b="1" baseline="0" dirty="0" smtClean="0"/>
              <a:t> were included in the systematic review:</a:t>
            </a:r>
          </a:p>
          <a:p>
            <a:pPr>
              <a:spcAft>
                <a:spcPts val="600"/>
              </a:spcAft>
            </a:pPr>
            <a:endParaRPr lang="en-CA" sz="800" b="0" baseline="0" dirty="0" smtClean="0"/>
          </a:p>
          <a:p>
            <a:pPr>
              <a:spcBef>
                <a:spcPct val="0"/>
              </a:spcBef>
            </a:pPr>
            <a:r>
              <a:rPr lang="en-CA" u="none" dirty="0" smtClean="0"/>
              <a:t> For: </a:t>
            </a:r>
            <a:r>
              <a:rPr lang="en-CA" u="sng" dirty="0" smtClean="0"/>
              <a:t>Effectiveness of screening on preselected outcomes.</a:t>
            </a:r>
          </a:p>
          <a:p>
            <a:pPr>
              <a:spcBef>
                <a:spcPct val="0"/>
              </a:spcBef>
            </a:pPr>
            <a:endParaRPr lang="en-CA" u="sng" dirty="0" smtClean="0"/>
          </a:p>
          <a:p>
            <a:pPr>
              <a:spcBef>
                <a:spcPct val="0"/>
              </a:spcBef>
            </a:pPr>
            <a:r>
              <a:rPr lang="en-CA" dirty="0" smtClean="0"/>
              <a:t>Study</a:t>
            </a:r>
            <a:r>
              <a:rPr lang="en-CA" baseline="0" dirty="0" smtClean="0"/>
              <a:t> designs included </a:t>
            </a:r>
            <a:r>
              <a:rPr lang="en-CA" dirty="0" smtClean="0"/>
              <a:t>systematic reviews, randomized controlled trials and observational studies with comparison groups.</a:t>
            </a:r>
          </a:p>
          <a:p>
            <a:pPr>
              <a:spcBef>
                <a:spcPct val="0"/>
              </a:spcBef>
            </a:pPr>
            <a:endParaRPr lang="en-CA" dirty="0" smtClean="0"/>
          </a:p>
          <a:p>
            <a:pPr marL="0" marR="0" indent="0" algn="l" defTabSz="914400" rtl="0" eaLnBrk="0" fontAlgn="base" latinLnBrk="0" hangingPunct="0">
              <a:lnSpc>
                <a:spcPct val="100000"/>
              </a:lnSpc>
              <a:spcBef>
                <a:spcPct val="0"/>
              </a:spcBef>
              <a:spcAft>
                <a:spcPct val="0"/>
              </a:spcAft>
              <a:buClrTx/>
              <a:buSzTx/>
              <a:buFontTx/>
              <a:buNone/>
              <a:tabLst/>
              <a:defRPr/>
            </a:pPr>
            <a:r>
              <a:rPr lang="en-CA" dirty="0" smtClean="0"/>
              <a:t>The CTFPHC decided to concentrate</a:t>
            </a:r>
            <a:r>
              <a:rPr lang="en-CA" baseline="0" dirty="0" smtClean="0"/>
              <a:t> on clinically relevant o</a:t>
            </a:r>
            <a:r>
              <a:rPr lang="en-CA" dirty="0" smtClean="0"/>
              <a:t>utcomes including:</a:t>
            </a:r>
          </a:p>
          <a:p>
            <a:pPr marL="171450" marR="0" indent="-171450" algn="l" defTabSz="914400" rtl="0" eaLnBrk="0" fontAlgn="base" latinLnBrk="0" hangingPunct="0">
              <a:lnSpc>
                <a:spcPct val="100000"/>
              </a:lnSpc>
              <a:spcBef>
                <a:spcPct val="0"/>
              </a:spcBef>
              <a:spcAft>
                <a:spcPct val="0"/>
              </a:spcAft>
              <a:buClrTx/>
              <a:buSzTx/>
              <a:buFont typeface="Arial"/>
              <a:buChar char="•"/>
              <a:tabLst/>
              <a:defRPr/>
            </a:pPr>
            <a:r>
              <a:rPr lang="en-CA" i="0" dirty="0" smtClean="0"/>
              <a:t>quality</a:t>
            </a:r>
            <a:r>
              <a:rPr lang="en-CA" i="0" baseline="0" dirty="0" smtClean="0"/>
              <a:t>-of-life</a:t>
            </a:r>
          </a:p>
          <a:p>
            <a:pPr marL="171450" marR="0" indent="-171450" algn="l" defTabSz="914400" rtl="0" eaLnBrk="0" fontAlgn="base" latinLnBrk="0" hangingPunct="0">
              <a:lnSpc>
                <a:spcPct val="100000"/>
              </a:lnSpc>
              <a:spcBef>
                <a:spcPct val="0"/>
              </a:spcBef>
              <a:spcAft>
                <a:spcPct val="0"/>
              </a:spcAft>
              <a:buClrTx/>
              <a:buSzTx/>
              <a:buFont typeface="Arial"/>
              <a:buChar char="•"/>
              <a:tabLst/>
              <a:defRPr/>
            </a:pPr>
            <a:r>
              <a:rPr lang="en-CA" i="0" baseline="0" dirty="0" smtClean="0"/>
              <a:t>suicidality rate (real or ideation)</a:t>
            </a:r>
          </a:p>
          <a:p>
            <a:pPr marL="171450" marR="0" indent="-171450" algn="l" defTabSz="914400" rtl="0" eaLnBrk="0" fontAlgn="base" latinLnBrk="0" hangingPunct="0">
              <a:lnSpc>
                <a:spcPct val="100000"/>
              </a:lnSpc>
              <a:spcBef>
                <a:spcPct val="0"/>
              </a:spcBef>
              <a:spcAft>
                <a:spcPct val="0"/>
              </a:spcAft>
              <a:buClrTx/>
              <a:buSzTx/>
              <a:buFont typeface="Arial"/>
              <a:buChar char="•"/>
              <a:tabLst/>
              <a:defRPr/>
            </a:pPr>
            <a:r>
              <a:rPr lang="en-CA" i="0" baseline="0" dirty="0" smtClean="0"/>
              <a:t>all-cause mortality</a:t>
            </a:r>
          </a:p>
          <a:p>
            <a:pPr marL="171450" marR="0" indent="-171450" algn="l" defTabSz="914400" rtl="0" eaLnBrk="0" fontAlgn="base" latinLnBrk="0" hangingPunct="0">
              <a:lnSpc>
                <a:spcPct val="100000"/>
              </a:lnSpc>
              <a:spcBef>
                <a:spcPct val="0"/>
              </a:spcBef>
              <a:spcAft>
                <a:spcPct val="0"/>
              </a:spcAft>
              <a:buClrTx/>
              <a:buSzTx/>
              <a:buFont typeface="Arial"/>
              <a:buChar char="•"/>
              <a:tabLst/>
              <a:defRPr/>
            </a:pPr>
            <a:r>
              <a:rPr lang="en-CA" i="0" baseline="0" dirty="0" smtClean="0"/>
              <a:t>depression related mortality</a:t>
            </a:r>
          </a:p>
          <a:p>
            <a:pPr marL="171450" marR="0" indent="-171450" algn="l" defTabSz="914400" rtl="0" eaLnBrk="0" fontAlgn="base" latinLnBrk="0" hangingPunct="0">
              <a:lnSpc>
                <a:spcPct val="100000"/>
              </a:lnSpc>
              <a:spcBef>
                <a:spcPct val="0"/>
              </a:spcBef>
              <a:spcAft>
                <a:spcPct val="0"/>
              </a:spcAft>
              <a:buClrTx/>
              <a:buSzTx/>
              <a:buFont typeface="Arial"/>
              <a:buChar char="•"/>
              <a:tabLst/>
              <a:defRPr/>
            </a:pPr>
            <a:r>
              <a:rPr lang="en-CA" i="0" baseline="0" dirty="0" smtClean="0"/>
              <a:t>hospitalization rates</a:t>
            </a:r>
          </a:p>
          <a:p>
            <a:pPr marL="171450" marR="0" indent="-171450" algn="l" defTabSz="914400" rtl="0" eaLnBrk="0" fontAlgn="base" latinLnBrk="0" hangingPunct="0">
              <a:lnSpc>
                <a:spcPct val="100000"/>
              </a:lnSpc>
              <a:spcBef>
                <a:spcPct val="0"/>
              </a:spcBef>
              <a:spcAft>
                <a:spcPct val="0"/>
              </a:spcAft>
              <a:buClrTx/>
              <a:buSzTx/>
              <a:buFont typeface="Arial"/>
              <a:buChar char="•"/>
              <a:tabLst/>
              <a:defRPr/>
            </a:pPr>
            <a:r>
              <a:rPr lang="en-CA" i="0" baseline="0" dirty="0" smtClean="0"/>
              <a:t>symptoms of depression</a:t>
            </a:r>
          </a:p>
          <a:p>
            <a:pPr>
              <a:spcBef>
                <a:spcPct val="0"/>
              </a:spcBef>
            </a:pPr>
            <a:endParaRPr lang="en-CA" dirty="0" smtClean="0"/>
          </a:p>
          <a:p>
            <a:endParaRPr lang="en-CA" b="0" u="sng" dirty="0" smtClean="0"/>
          </a:p>
          <a:p>
            <a:pPr algn="just">
              <a:spcBef>
                <a:spcPct val="0"/>
              </a:spcBef>
            </a:pPr>
            <a:r>
              <a:rPr lang="en-CA" u="none" dirty="0" smtClean="0"/>
              <a:t>For: </a:t>
            </a:r>
            <a:r>
              <a:rPr lang="en-CA" u="sng" dirty="0" smtClean="0"/>
              <a:t>Harms of screening </a:t>
            </a:r>
          </a:p>
          <a:p>
            <a:pPr algn="just">
              <a:spcBef>
                <a:spcPct val="0"/>
              </a:spcBef>
            </a:pPr>
            <a:endParaRPr lang="en-CA" u="sng" dirty="0" smtClean="0"/>
          </a:p>
          <a:p>
            <a:pPr algn="just">
              <a:spcBef>
                <a:spcPct val="0"/>
              </a:spcBef>
            </a:pPr>
            <a:r>
              <a:rPr lang="en-CA" dirty="0" smtClean="0"/>
              <a:t>Studies of various</a:t>
            </a:r>
            <a:r>
              <a:rPr lang="en-CA" baseline="0" dirty="0" smtClean="0"/>
              <a:t> designs and multiple data sources were included.</a:t>
            </a:r>
          </a:p>
          <a:p>
            <a:pPr algn="just">
              <a:spcBef>
                <a:spcPct val="0"/>
              </a:spcBef>
            </a:pPr>
            <a:endParaRPr lang="en-CA" baseline="0" dirty="0" smtClean="0"/>
          </a:p>
          <a:p>
            <a:pPr algn="just">
              <a:spcBef>
                <a:spcPct val="0"/>
              </a:spcBef>
            </a:pPr>
            <a:r>
              <a:rPr lang="en-CA" baseline="0" dirty="0" smtClean="0"/>
              <a:t>Harms included:</a:t>
            </a:r>
            <a:endParaRPr lang="en-CA" dirty="0" smtClean="0"/>
          </a:p>
          <a:p>
            <a:pPr marL="628650" lvl="1" indent="-171450" algn="just">
              <a:spcBef>
                <a:spcPct val="0"/>
              </a:spcBef>
              <a:buFont typeface="Arial"/>
              <a:buChar char="•"/>
            </a:pPr>
            <a:r>
              <a:rPr lang="en-CA" dirty="0" smtClean="0"/>
              <a:t>Psychological stress (labelling, anxiety, stigma) </a:t>
            </a:r>
          </a:p>
          <a:p>
            <a:pPr marL="628650" lvl="1" indent="-171450" algn="just">
              <a:spcBef>
                <a:spcPct val="0"/>
              </a:spcBef>
              <a:buFont typeface="Arial"/>
              <a:buChar char="•"/>
            </a:pPr>
            <a:r>
              <a:rPr lang="en-CA" dirty="0" smtClean="0"/>
              <a:t>false positives</a:t>
            </a:r>
          </a:p>
          <a:p>
            <a:pPr marL="628650" lvl="1" indent="-171450" algn="just">
              <a:spcBef>
                <a:spcPct val="0"/>
              </a:spcBef>
              <a:buFont typeface="Arial"/>
              <a:buChar char="•"/>
            </a:pPr>
            <a:r>
              <a:rPr lang="en-CA" dirty="0" smtClean="0"/>
              <a:t>false negatives</a:t>
            </a:r>
          </a:p>
          <a:p>
            <a:pPr marL="628650" lvl="1" indent="-171450" algn="just">
              <a:spcBef>
                <a:spcPct val="0"/>
              </a:spcBef>
              <a:buFont typeface="Arial"/>
              <a:buChar char="•"/>
            </a:pPr>
            <a:r>
              <a:rPr lang="en-CA" dirty="0" smtClean="0"/>
              <a:t>decreased day-to-day functioning</a:t>
            </a:r>
          </a:p>
          <a:p>
            <a:pPr marL="628650" lvl="1" indent="-171450" algn="just">
              <a:spcBef>
                <a:spcPct val="0"/>
              </a:spcBef>
              <a:buFont typeface="Arial"/>
              <a:buChar char="•"/>
            </a:pPr>
            <a:r>
              <a:rPr lang="en-CA" dirty="0" smtClean="0"/>
              <a:t>increased symptoms</a:t>
            </a:r>
            <a:r>
              <a:rPr lang="en-CA" baseline="0" dirty="0" smtClean="0"/>
              <a:t> of depression</a:t>
            </a:r>
          </a:p>
          <a:p>
            <a:pPr marL="457200" lvl="1" indent="0" algn="just">
              <a:spcBef>
                <a:spcPct val="0"/>
              </a:spcBef>
              <a:buFont typeface="Arial"/>
              <a:buNone/>
            </a:pPr>
            <a:endParaRPr lang="en-CA" dirty="0" smtClean="0"/>
          </a:p>
          <a:p>
            <a:pPr marL="457200" lvl="1" indent="0" algn="just">
              <a:spcBef>
                <a:spcPct val="0"/>
              </a:spcBef>
              <a:buFont typeface="Arial"/>
              <a:buNone/>
            </a:pPr>
            <a:endParaRPr lang="en-CA" dirty="0" smtClean="0"/>
          </a:p>
          <a:p>
            <a:pPr marL="0" indent="0">
              <a:buFont typeface="Arial"/>
              <a:buNone/>
            </a:pPr>
            <a:r>
              <a:rPr lang="en-CA" b="0" u="none" dirty="0" smtClean="0"/>
              <a:t>For: </a:t>
            </a:r>
            <a:r>
              <a:rPr lang="en-CA" b="0" u="sng" dirty="0" smtClean="0"/>
              <a:t>Contextual</a:t>
            </a:r>
            <a:r>
              <a:rPr lang="en-CA" b="0" u="sng" baseline="0" dirty="0" smtClean="0"/>
              <a:t> questions </a:t>
            </a:r>
            <a:endParaRPr lang="en-CA" b="0" u="none" baseline="0" dirty="0" smtClean="0"/>
          </a:p>
          <a:p>
            <a:pPr marL="0" indent="0">
              <a:buFont typeface="Arial"/>
              <a:buNone/>
            </a:pPr>
            <a:r>
              <a:rPr lang="en-CA" b="0" u="none" baseline="0" dirty="0" smtClean="0"/>
              <a:t>S</a:t>
            </a:r>
            <a:r>
              <a:rPr lang="en-CA" b="0" baseline="0" dirty="0" smtClean="0"/>
              <a:t>tudies of various designs</a:t>
            </a:r>
          </a:p>
          <a:p>
            <a:pPr marL="0" indent="0">
              <a:buFont typeface="Arial"/>
              <a:buNone/>
            </a:pPr>
            <a:endParaRPr lang="en-CA" b="0" baseline="0" dirty="0" smtClean="0"/>
          </a:p>
          <a:p>
            <a:pPr marL="0" indent="0">
              <a:buFont typeface="Arial"/>
              <a:buNone/>
            </a:pPr>
            <a:r>
              <a:rPr lang="en-CA" b="0" baseline="0" dirty="0" smtClean="0"/>
              <a:t>Contextual questions included:</a:t>
            </a:r>
          </a:p>
          <a:p>
            <a:pPr marL="171450" indent="-171450">
              <a:buFont typeface="Arial"/>
              <a:buChar char="•"/>
            </a:pPr>
            <a:r>
              <a:rPr lang="en-CA" b="0" baseline="0" dirty="0" smtClean="0"/>
              <a:t>Effect of depression</a:t>
            </a:r>
          </a:p>
          <a:p>
            <a:pPr marL="171450" indent="-171450">
              <a:buFont typeface="Arial"/>
              <a:buChar char="•"/>
            </a:pPr>
            <a:r>
              <a:rPr lang="en-CA" b="0" baseline="0" dirty="0" smtClean="0"/>
              <a:t>Screening in subgroups</a:t>
            </a:r>
          </a:p>
          <a:p>
            <a:pPr marL="171450" indent="-171450">
              <a:buFont typeface="Arial"/>
              <a:buChar char="•"/>
            </a:pPr>
            <a:r>
              <a:rPr lang="en-CA" b="0" baseline="0" dirty="0" smtClean="0"/>
              <a:t>Resource implications</a:t>
            </a:r>
          </a:p>
          <a:p>
            <a:pPr marL="171450" indent="-171450">
              <a:buFont typeface="Arial"/>
              <a:buChar char="•"/>
            </a:pPr>
            <a:r>
              <a:rPr lang="en-CA" b="0" baseline="0" dirty="0" smtClean="0"/>
              <a:t>Values and preferences of individuals</a:t>
            </a:r>
          </a:p>
          <a:p>
            <a:pPr marL="171450" indent="-171450">
              <a:buFont typeface="Arial"/>
              <a:buChar char="•"/>
            </a:pPr>
            <a:r>
              <a:rPr lang="en-CA" b="0" baseline="0" dirty="0" smtClean="0"/>
              <a:t>Outcome performance measurements</a:t>
            </a:r>
            <a:endParaRPr lang="en-CA" b="0" dirty="0" smtClean="0"/>
          </a:p>
          <a:p>
            <a:endParaRPr lang="fr-FR" dirty="0"/>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30171" indent="-280835" eaLnBrk="0" hangingPunct="0">
              <a:defRPr sz="2400">
                <a:solidFill>
                  <a:schemeClr val="tx1"/>
                </a:solidFill>
                <a:latin typeface="Arial" charset="0"/>
                <a:ea typeface="ＭＳ Ｐゴシック" charset="0"/>
              </a:defRPr>
            </a:lvl2pPr>
            <a:lvl3pPr marL="1123340" indent="-224668" eaLnBrk="0" hangingPunct="0">
              <a:defRPr sz="2400">
                <a:solidFill>
                  <a:schemeClr val="tx1"/>
                </a:solidFill>
                <a:latin typeface="Arial" charset="0"/>
                <a:ea typeface="ＭＳ Ｐゴシック" charset="0"/>
              </a:defRPr>
            </a:lvl3pPr>
            <a:lvl4pPr marL="1572677" indent="-224668" eaLnBrk="0" hangingPunct="0">
              <a:defRPr sz="2400">
                <a:solidFill>
                  <a:schemeClr val="tx1"/>
                </a:solidFill>
                <a:latin typeface="Arial" charset="0"/>
                <a:ea typeface="ＭＳ Ｐゴシック" charset="0"/>
              </a:defRPr>
            </a:lvl4pPr>
            <a:lvl5pPr marL="2022013" indent="-224668" eaLnBrk="0" hangingPunct="0">
              <a:defRPr sz="2400">
                <a:solidFill>
                  <a:schemeClr val="tx1"/>
                </a:solidFill>
                <a:latin typeface="Arial" charset="0"/>
                <a:ea typeface="ＭＳ Ｐゴシック" charset="0"/>
              </a:defRPr>
            </a:lvl5pPr>
            <a:lvl6pPr marL="2471349" indent="-224668" eaLnBrk="0" fontAlgn="base" hangingPunct="0">
              <a:spcBef>
                <a:spcPct val="0"/>
              </a:spcBef>
              <a:spcAft>
                <a:spcPct val="0"/>
              </a:spcAft>
              <a:defRPr sz="2400">
                <a:solidFill>
                  <a:schemeClr val="tx1"/>
                </a:solidFill>
                <a:latin typeface="Arial" charset="0"/>
                <a:ea typeface="ＭＳ Ｐゴシック" charset="0"/>
              </a:defRPr>
            </a:lvl6pPr>
            <a:lvl7pPr marL="2920685" indent="-224668" eaLnBrk="0" fontAlgn="base" hangingPunct="0">
              <a:spcBef>
                <a:spcPct val="0"/>
              </a:spcBef>
              <a:spcAft>
                <a:spcPct val="0"/>
              </a:spcAft>
              <a:defRPr sz="2400">
                <a:solidFill>
                  <a:schemeClr val="tx1"/>
                </a:solidFill>
                <a:latin typeface="Arial" charset="0"/>
                <a:ea typeface="ＭＳ Ｐゴシック" charset="0"/>
              </a:defRPr>
            </a:lvl7pPr>
            <a:lvl8pPr marL="3370021" indent="-224668" eaLnBrk="0" fontAlgn="base" hangingPunct="0">
              <a:spcBef>
                <a:spcPct val="0"/>
              </a:spcBef>
              <a:spcAft>
                <a:spcPct val="0"/>
              </a:spcAft>
              <a:defRPr sz="2400">
                <a:solidFill>
                  <a:schemeClr val="tx1"/>
                </a:solidFill>
                <a:latin typeface="Arial" charset="0"/>
                <a:ea typeface="ＭＳ Ｐゴシック" charset="0"/>
              </a:defRPr>
            </a:lvl8pPr>
            <a:lvl9pPr marL="3819357" indent="-224668" eaLnBrk="0" fontAlgn="base" hangingPunct="0">
              <a:spcBef>
                <a:spcPct val="0"/>
              </a:spcBef>
              <a:spcAft>
                <a:spcPct val="0"/>
              </a:spcAft>
              <a:defRPr sz="2400">
                <a:solidFill>
                  <a:schemeClr val="tx1"/>
                </a:solidFill>
                <a:latin typeface="Arial" charset="0"/>
                <a:ea typeface="ＭＳ Ｐゴシック" charset="0"/>
              </a:defRPr>
            </a:lvl9pPr>
          </a:lstStyle>
          <a:p>
            <a:pPr algn="l" rtl="0" eaLnBrk="1" hangingPunct="1"/>
            <a:fld id="{E84C3858-5A21-2440-9CF1-3084292E2AA1}" type="slidenum">
              <a:rPr sz="1200"/>
              <a:pPr algn="l" rtl="0" eaLnBrk="1" hangingPunct="1"/>
              <a:t>9</a:t>
            </a:fld>
            <a:endParaRPr lang="fr-FR" sz="1200"/>
          </a:p>
        </p:txBody>
      </p:sp>
    </p:spTree>
    <p:extLst>
      <p:ext uri="{BB962C8B-B14F-4D97-AF65-F5344CB8AC3E}">
        <p14:creationId xmlns:p14="http://schemas.microsoft.com/office/powerpoint/2010/main" val="3063295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81943137-2936-473B-86B6-859982E7867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6839DCF2-54CD-4531-8CC2-7A552BB31A8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57131FF8-CFD3-4F5A-AE7E-73E26B557CD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lstStyle/>
          <a:p>
            <a:r>
              <a:rPr lang="en-CA" smtClean="0"/>
              <a:t>Click to edit Master title style</a:t>
            </a:r>
            <a:endParaRPr lang="en-US"/>
          </a:p>
        </p:txBody>
      </p:sp>
      <p:sp>
        <p:nvSpPr>
          <p:cNvPr id="7" name="Content Placeholder 5"/>
          <p:cNvSpPr>
            <a:spLocks noGrp="1"/>
          </p:cNvSpPr>
          <p:nvPr>
            <p:ph idx="1"/>
          </p:nvPr>
        </p:nvSpPr>
        <p:spPr>
          <a:xfrm>
            <a:off x="304800" y="1600200"/>
            <a:ext cx="8610600" cy="4525963"/>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8A780CCC-0884-406B-BE59-551ABC002DE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29841A16-A002-4699-AD54-1154F9CA930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2E69EDB3-74D3-411B-A410-B3EF39B0CDB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a:ln/>
        </p:spPr>
        <p:txBody>
          <a:bodyPr/>
          <a:lstStyle>
            <a:lvl1pPr>
              <a:defRPr/>
            </a:lvl1pPr>
          </a:lstStyle>
          <a:p>
            <a:pPr>
              <a:defRPr/>
            </a:pPr>
            <a:fld id="{E7C4F3C9-1CDD-446A-9344-59E10C476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BB99F9B8-D1E8-48F7-9A95-A40E51DF062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1EC2F57-89FC-4B5F-9895-638B1C150B0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087691F4-2A9A-4977-AAE7-5DCE5C8AE45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A91DBB2-147D-47D8-BC3D-884F7580542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10_006_Template_Powerpoint4"/>
          <p:cNvPicPr>
            <a:picLocks noChangeAspect="1" noChangeArrowheads="1"/>
          </p:cNvPicPr>
          <p:nvPr userDrawn="1"/>
        </p:nvPicPr>
        <p:blipFill>
          <a:blip r:embed="rId14" cstate="print"/>
          <a:srcRect/>
          <a:stretch>
            <a:fillRect/>
          </a:stretch>
        </p:blipFill>
        <p:spPr bwMode="auto">
          <a:xfrm>
            <a:off x="0" y="0"/>
            <a:ext cx="9144000"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228600" y="152400"/>
            <a:ext cx="89154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010400" y="6477000"/>
            <a:ext cx="19050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solidFill>
                  <a:schemeClr val="bg1"/>
                </a:solidFill>
                <a:latin typeface="Arial" pitchFamily="34" charset="0"/>
              </a:defRPr>
            </a:lvl1pPr>
          </a:lstStyle>
          <a:p>
            <a:pPr>
              <a:defRPr/>
            </a:pPr>
            <a:fld id="{EA230F92-B389-49E8-B946-392A92FC097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Lst>
  <p:hf hdr="0" ftr="0" dt="0"/>
  <p:txStyles>
    <p:titleStyle>
      <a:lvl1pPr algn="l" rtl="0" eaLnBrk="0" fontAlgn="base" hangingPunct="0">
        <a:spcBef>
          <a:spcPct val="0"/>
        </a:spcBef>
        <a:spcAft>
          <a:spcPct val="0"/>
        </a:spcAft>
        <a:defRPr sz="3000">
          <a:solidFill>
            <a:srgbClr val="90214A"/>
          </a:solidFill>
          <a:latin typeface="+mn-lt"/>
          <a:ea typeface="+mj-ea"/>
          <a:cs typeface="ヒラギノ角ゴ Pro W3" pitchFamily="-84" charset="-128"/>
        </a:defRPr>
      </a:lvl1pPr>
      <a:lvl2pPr algn="l" rtl="0" eaLnBrk="0" fontAlgn="base" hangingPunct="0">
        <a:spcBef>
          <a:spcPct val="0"/>
        </a:spcBef>
        <a:spcAft>
          <a:spcPct val="0"/>
        </a:spcAft>
        <a:defRPr sz="3000">
          <a:solidFill>
            <a:srgbClr val="90214A"/>
          </a:solidFill>
          <a:latin typeface="Arial" pitchFamily="34" charset="0"/>
          <a:ea typeface="ヒラギノ角ゴ Pro W3" pitchFamily="1" charset="-128"/>
          <a:cs typeface="ヒラギノ角ゴ Pro W3" pitchFamily="-84" charset="-128"/>
        </a:defRPr>
      </a:lvl2pPr>
      <a:lvl3pPr algn="l" rtl="0" eaLnBrk="0" fontAlgn="base" hangingPunct="0">
        <a:spcBef>
          <a:spcPct val="0"/>
        </a:spcBef>
        <a:spcAft>
          <a:spcPct val="0"/>
        </a:spcAft>
        <a:defRPr sz="3000">
          <a:solidFill>
            <a:srgbClr val="90214A"/>
          </a:solidFill>
          <a:latin typeface="Arial" pitchFamily="34" charset="0"/>
          <a:ea typeface="ヒラギノ角ゴ Pro W3" pitchFamily="1" charset="-128"/>
          <a:cs typeface="ヒラギノ角ゴ Pro W3" pitchFamily="-84" charset="-128"/>
        </a:defRPr>
      </a:lvl3pPr>
      <a:lvl4pPr algn="l" rtl="0" eaLnBrk="0" fontAlgn="base" hangingPunct="0">
        <a:spcBef>
          <a:spcPct val="0"/>
        </a:spcBef>
        <a:spcAft>
          <a:spcPct val="0"/>
        </a:spcAft>
        <a:defRPr sz="3000">
          <a:solidFill>
            <a:srgbClr val="90214A"/>
          </a:solidFill>
          <a:latin typeface="Arial" pitchFamily="34" charset="0"/>
          <a:ea typeface="ヒラギノ角ゴ Pro W3" pitchFamily="1" charset="-128"/>
          <a:cs typeface="ヒラギノ角ゴ Pro W3" pitchFamily="-84" charset="-128"/>
        </a:defRPr>
      </a:lvl4pPr>
      <a:lvl5pPr algn="l" rtl="0" eaLnBrk="0" fontAlgn="base" hangingPunct="0">
        <a:spcBef>
          <a:spcPct val="0"/>
        </a:spcBef>
        <a:spcAft>
          <a:spcPct val="0"/>
        </a:spcAft>
        <a:defRPr sz="3000">
          <a:solidFill>
            <a:srgbClr val="90214A"/>
          </a:solidFill>
          <a:latin typeface="Arial" pitchFamily="34" charset="0"/>
          <a:ea typeface="ヒラギノ角ゴ Pro W3" pitchFamily="1" charset="-128"/>
          <a:cs typeface="ヒラギノ角ゴ Pro W3" pitchFamily="-84" charset="-128"/>
        </a:defRPr>
      </a:lvl5pPr>
      <a:lvl6pPr marL="457200" algn="l" rtl="0" fontAlgn="base">
        <a:spcBef>
          <a:spcPct val="0"/>
        </a:spcBef>
        <a:spcAft>
          <a:spcPct val="0"/>
        </a:spcAft>
        <a:defRPr sz="3000">
          <a:solidFill>
            <a:srgbClr val="90214A"/>
          </a:solidFill>
          <a:latin typeface="Times" pitchFamily="1" charset="0"/>
          <a:ea typeface="ヒラギノ角ゴ Pro W3" pitchFamily="1" charset="-128"/>
        </a:defRPr>
      </a:lvl6pPr>
      <a:lvl7pPr marL="914400" algn="l" rtl="0" fontAlgn="base">
        <a:spcBef>
          <a:spcPct val="0"/>
        </a:spcBef>
        <a:spcAft>
          <a:spcPct val="0"/>
        </a:spcAft>
        <a:defRPr sz="3000">
          <a:solidFill>
            <a:srgbClr val="90214A"/>
          </a:solidFill>
          <a:latin typeface="Times" pitchFamily="1" charset="0"/>
          <a:ea typeface="ヒラギノ角ゴ Pro W3" pitchFamily="1" charset="-128"/>
        </a:defRPr>
      </a:lvl7pPr>
      <a:lvl8pPr marL="1371600" algn="l" rtl="0" fontAlgn="base">
        <a:spcBef>
          <a:spcPct val="0"/>
        </a:spcBef>
        <a:spcAft>
          <a:spcPct val="0"/>
        </a:spcAft>
        <a:defRPr sz="3000">
          <a:solidFill>
            <a:srgbClr val="90214A"/>
          </a:solidFill>
          <a:latin typeface="Times" pitchFamily="1" charset="0"/>
          <a:ea typeface="ヒラギノ角ゴ Pro W3" pitchFamily="1" charset="-128"/>
        </a:defRPr>
      </a:lvl8pPr>
      <a:lvl9pPr marL="1828800" algn="l" rtl="0" fontAlgn="base">
        <a:spcBef>
          <a:spcPct val="0"/>
        </a:spcBef>
        <a:spcAft>
          <a:spcPct val="0"/>
        </a:spcAft>
        <a:defRPr sz="3000">
          <a:solidFill>
            <a:srgbClr val="90214A"/>
          </a:solidFill>
          <a:latin typeface="Times" pitchFamily="1" charset="0"/>
          <a:ea typeface="ヒラギノ角ゴ Pro W3" pitchFamily="1"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ヒラギノ角ゴ Pro W3" pitchFamily="-84" charset="-128"/>
        </a:defRPr>
      </a:lvl1pPr>
      <a:lvl2pPr marL="742950" indent="-285750" algn="l" rtl="0" eaLnBrk="0" fontAlgn="base" hangingPunct="0">
        <a:spcBef>
          <a:spcPct val="20000"/>
        </a:spcBef>
        <a:spcAft>
          <a:spcPct val="0"/>
        </a:spcAft>
        <a:buChar char="–"/>
        <a:defRPr sz="1600">
          <a:solidFill>
            <a:schemeClr val="tx1"/>
          </a:solidFill>
          <a:latin typeface="+mn-lt"/>
          <a:ea typeface="+mn-ea"/>
        </a:defRPr>
      </a:lvl2pPr>
      <a:lvl3pPr marL="1143000" indent="-228600" algn="l" rtl="0" eaLnBrk="0" fontAlgn="base" hangingPunct="0">
        <a:spcBef>
          <a:spcPct val="20000"/>
        </a:spcBef>
        <a:spcAft>
          <a:spcPct val="0"/>
        </a:spcAft>
        <a:buChar char="•"/>
        <a:defRPr sz="1400">
          <a:solidFill>
            <a:schemeClr val="tx1"/>
          </a:solidFill>
          <a:latin typeface="+mn-lt"/>
          <a:ea typeface="+mn-ea"/>
        </a:defRPr>
      </a:lvl3pPr>
      <a:lvl4pPr marL="1600200" indent="-228600" algn="l" rtl="0" eaLnBrk="0" fontAlgn="base" hangingPunct="0">
        <a:spcBef>
          <a:spcPct val="20000"/>
        </a:spcBef>
        <a:spcAft>
          <a:spcPct val="0"/>
        </a:spcAft>
        <a:buChar char="–"/>
        <a:defRPr sz="1400">
          <a:solidFill>
            <a:schemeClr val="tx1"/>
          </a:solidFill>
          <a:latin typeface="+mn-lt"/>
          <a:ea typeface="+mn-ea"/>
        </a:defRPr>
      </a:lvl4pPr>
      <a:lvl5pPr marL="2057400" indent="-228600" algn="l" rtl="0" eaLnBrk="0" fontAlgn="base" hangingPunct="0">
        <a:spcBef>
          <a:spcPct val="20000"/>
        </a:spcBef>
        <a:spcAft>
          <a:spcPct val="0"/>
        </a:spcAft>
        <a:buChar char="»"/>
        <a:defRPr sz="1400">
          <a:solidFill>
            <a:schemeClr val="tx1"/>
          </a:solidFill>
          <a:latin typeface="+mn-lt"/>
          <a:ea typeface="+mn-ea"/>
        </a:defRPr>
      </a:lvl5pPr>
      <a:lvl6pPr marL="2514600" indent="-228600" algn="l" rtl="0" fontAlgn="base">
        <a:spcBef>
          <a:spcPct val="20000"/>
        </a:spcBef>
        <a:spcAft>
          <a:spcPct val="0"/>
        </a:spcAft>
        <a:buChar char="»"/>
        <a:defRPr sz="1400">
          <a:solidFill>
            <a:schemeClr val="tx1"/>
          </a:solidFill>
          <a:latin typeface="+mn-lt"/>
          <a:ea typeface="+mn-ea"/>
        </a:defRPr>
      </a:lvl6pPr>
      <a:lvl7pPr marL="2971800" indent="-228600" algn="l" rtl="0" fontAlgn="base">
        <a:spcBef>
          <a:spcPct val="20000"/>
        </a:spcBef>
        <a:spcAft>
          <a:spcPct val="0"/>
        </a:spcAft>
        <a:buChar char="»"/>
        <a:defRPr sz="1400">
          <a:solidFill>
            <a:schemeClr val="tx1"/>
          </a:solidFill>
          <a:latin typeface="+mn-lt"/>
          <a:ea typeface="+mn-ea"/>
        </a:defRPr>
      </a:lvl7pPr>
      <a:lvl8pPr marL="3429000" indent="-228600" algn="l" rtl="0" fontAlgn="base">
        <a:spcBef>
          <a:spcPct val="20000"/>
        </a:spcBef>
        <a:spcAft>
          <a:spcPct val="0"/>
        </a:spcAft>
        <a:buChar char="»"/>
        <a:defRPr sz="1400">
          <a:solidFill>
            <a:schemeClr val="tx1"/>
          </a:solidFill>
          <a:latin typeface="+mn-lt"/>
          <a:ea typeface="+mn-ea"/>
        </a:defRPr>
      </a:lvl8pPr>
      <a:lvl9pPr marL="3886200" indent="-228600" algn="l" rtl="0" fontAlgn="base">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7" descr="10_006_Template_Powerpoint"/>
          <p:cNvPicPr>
            <a:picLocks noChangeAspect="1" noChangeArrowheads="1"/>
          </p:cNvPicPr>
          <p:nvPr/>
        </p:nvPicPr>
        <p:blipFill>
          <a:blip r:embed="rId3" cstate="print"/>
          <a:srcRect/>
          <a:stretch>
            <a:fillRect/>
          </a:stretch>
        </p:blipFill>
        <p:spPr bwMode="auto">
          <a:xfrm>
            <a:off x="0" y="227012"/>
            <a:ext cx="9144000" cy="6859588"/>
          </a:xfrm>
          <a:prstGeom prst="rect">
            <a:avLst/>
          </a:prstGeom>
          <a:noFill/>
          <a:ln w="9525">
            <a:noFill/>
            <a:miter lim="800000"/>
            <a:headEnd/>
            <a:tailEnd/>
          </a:ln>
        </p:spPr>
      </p:pic>
      <p:sp>
        <p:nvSpPr>
          <p:cNvPr id="3075" name="Text Box 12"/>
          <p:cNvSpPr txBox="1">
            <a:spLocks noChangeArrowheads="1"/>
          </p:cNvSpPr>
          <p:nvPr/>
        </p:nvSpPr>
        <p:spPr bwMode="auto">
          <a:xfrm>
            <a:off x="684213" y="4652963"/>
            <a:ext cx="2286000" cy="738187"/>
          </a:xfrm>
          <a:prstGeom prst="rect">
            <a:avLst/>
          </a:prstGeom>
          <a:noFill/>
          <a:ln w="9525">
            <a:noFill/>
            <a:miter lim="800000"/>
            <a:headEnd/>
            <a:tailEnd/>
          </a:ln>
        </p:spPr>
        <p:txBody>
          <a:bodyPr>
            <a:spAutoFit/>
          </a:bodyPr>
          <a:lstStyle/>
          <a:p>
            <a:pPr algn="l" rtl="0" eaLnBrk="0" hangingPunct="0">
              <a:spcAft>
                <a:spcPts val="1013"/>
              </a:spcAft>
            </a:pPr>
            <a:r>
              <a:rPr lang="fr-FR" sz="1700" b="0" i="0" u="none" baseline="0">
                <a:solidFill>
                  <a:schemeClr val="bg2"/>
                </a:solidFill>
              </a:rPr>
              <a:t>Mettre la prévention</a:t>
            </a:r>
            <a:r>
              <a:rPr lang="fr-FR" sz="1700">
                <a:solidFill>
                  <a:schemeClr val="bg2"/>
                </a:solidFill>
              </a:rPr>
              <a:t/>
            </a:r>
            <a:br>
              <a:rPr lang="fr-FR" sz="1700">
                <a:solidFill>
                  <a:schemeClr val="bg2"/>
                </a:solidFill>
              </a:rPr>
            </a:br>
            <a:r>
              <a:rPr lang="fr-FR" sz="1700" b="0" i="0" u="none" baseline="0">
                <a:solidFill>
                  <a:schemeClr val="bg2"/>
                </a:solidFill>
              </a:rPr>
              <a:t>en pratique</a:t>
            </a:r>
            <a:endParaRPr lang="fr-FR" dirty="0"/>
          </a:p>
        </p:txBody>
      </p:sp>
      <p:sp>
        <p:nvSpPr>
          <p:cNvPr id="3076" name="Text Box 13"/>
          <p:cNvSpPr txBox="1">
            <a:spLocks noChangeArrowheads="1"/>
          </p:cNvSpPr>
          <p:nvPr/>
        </p:nvSpPr>
        <p:spPr bwMode="auto">
          <a:xfrm>
            <a:off x="3581400" y="5562600"/>
            <a:ext cx="5257800" cy="904875"/>
          </a:xfrm>
          <a:prstGeom prst="rect">
            <a:avLst/>
          </a:prstGeom>
          <a:noFill/>
          <a:ln w="9525">
            <a:noFill/>
            <a:miter lim="800000"/>
            <a:headEnd/>
            <a:tailEnd/>
          </a:ln>
        </p:spPr>
        <p:txBody>
          <a:bodyPr>
            <a:spAutoFit/>
          </a:bodyPr>
          <a:lstStyle/>
          <a:p>
            <a:pPr algn="r" rtl="0" eaLnBrk="0" hangingPunct="0">
              <a:spcAft>
                <a:spcPts val="1263"/>
              </a:spcAft>
            </a:pPr>
            <a:r>
              <a:rPr lang="fr-FR" sz="1500" b="0" i="0" u="none" baseline="0">
                <a:solidFill>
                  <a:schemeClr val="bg1"/>
                </a:solidFill>
              </a:rPr>
              <a:t>Canadian Task Force on Preventive Health Care</a:t>
            </a:r>
            <a:r>
              <a:rPr lang="fr-FR" sz="1500">
                <a:solidFill>
                  <a:schemeClr val="bg1"/>
                </a:solidFill>
              </a:rPr>
              <a:t/>
            </a:r>
            <a:br>
              <a:rPr lang="fr-FR" sz="1500">
                <a:solidFill>
                  <a:schemeClr val="bg1"/>
                </a:solidFill>
              </a:rPr>
            </a:br>
            <a:r>
              <a:rPr lang="fr-FR" sz="1500" b="0" i="0" u="none" baseline="0">
                <a:solidFill>
                  <a:schemeClr val="bg1"/>
                </a:solidFill>
              </a:rPr>
              <a:t>Groupe d’étude canadien sur les soins de santé préventifs</a:t>
            </a:r>
          </a:p>
          <a:p>
            <a:pPr algn="r" rtl="0" eaLnBrk="0" hangingPunct="0">
              <a:spcAft>
                <a:spcPts val="1263"/>
              </a:spcAft>
            </a:pPr>
            <a:endParaRPr lang="fr-FR" sz="1200">
              <a:solidFill>
                <a:schemeClr val="bg1"/>
              </a:solidFill>
              <a:latin typeface="Times" pitchFamily="-84" charset="0"/>
            </a:endParaRPr>
          </a:p>
        </p:txBody>
      </p:sp>
      <p:sp>
        <p:nvSpPr>
          <p:cNvPr id="3077" name="Rectangle 14"/>
          <p:cNvSpPr>
            <a:spLocks noGrp="1" noChangeArrowheads="1"/>
          </p:cNvSpPr>
          <p:nvPr>
            <p:ph type="ctrTitle"/>
          </p:nvPr>
        </p:nvSpPr>
        <p:spPr>
          <a:xfrm>
            <a:off x="539750" y="2349500"/>
            <a:ext cx="8424863" cy="1143000"/>
          </a:xfrm>
        </p:spPr>
        <p:txBody>
          <a:bodyPr/>
          <a:lstStyle/>
          <a:p>
            <a:pPr algn="l" rtl="0" eaLnBrk="1" hangingPunct="1"/>
            <a:r>
              <a:rPr lang="fr-FR" sz="3200"/>
              <a:t/>
            </a:r>
            <a:br>
              <a:rPr lang="fr-FR" sz="3200"/>
            </a:br>
            <a:r>
              <a:rPr lang="fr-FR" sz="3200"/>
              <a:t/>
            </a:r>
            <a:br>
              <a:rPr lang="fr-FR" sz="3200"/>
            </a:br>
            <a:r>
              <a:rPr lang="fr-FR" sz="3200"/>
              <a:t/>
            </a:r>
            <a:br>
              <a:rPr lang="fr-FR" sz="3200"/>
            </a:br>
            <a:r>
              <a:rPr lang="fr-FR" sz="3200"/>
              <a:t/>
            </a:r>
            <a:br>
              <a:rPr lang="fr-FR" sz="3200"/>
            </a:br>
            <a:r>
              <a:rPr lang="fr-FR" sz="2800" b="1" i="0" u="none" baseline="0"/>
              <a:t>Dépistage de la dépression chez les adultes : recommandations 2013   </a:t>
            </a:r>
            <a:r>
              <a:rPr lang="fr-FR" sz="3200"/>
              <a:t/>
            </a:r>
            <a:br>
              <a:rPr lang="fr-FR" sz="3200"/>
            </a:br>
            <a:r>
              <a:rPr lang="fr-FR" sz="3200"/>
              <a:t/>
            </a:r>
            <a:br>
              <a:rPr lang="fr-FR" sz="3200"/>
            </a:br>
            <a:r>
              <a:rPr lang="fr-FR" sz="2800" b="1" i="0" u="none" baseline="0"/>
              <a:t>Groupe d’étude canadien sur les soins de santé préventifs</a:t>
            </a:r>
            <a:r>
              <a:rPr lang="fr-FR" sz="2800" b="1"/>
              <a:t/>
            </a:r>
            <a:br>
              <a:rPr lang="fr-FR" sz="2800" b="1"/>
            </a:br>
            <a:r>
              <a:rPr lang="fr-FR" sz="2800" b="1"/>
              <a:t/>
            </a:r>
            <a:br>
              <a:rPr lang="fr-FR" sz="2800" b="1"/>
            </a:br>
            <a:r>
              <a:rPr lang="fr-FR" sz="3200" b="1"/>
              <a:t/>
            </a:r>
            <a:br>
              <a:rPr lang="fr-FR" sz="3200" b="1"/>
            </a:br>
            <a:r>
              <a:rPr lang="fr-FR" sz="3200"/>
              <a:t/>
            </a:r>
            <a:br>
              <a:rPr lang="fr-FR" sz="3200"/>
            </a:br>
            <a:r>
              <a:rPr lang="fr-FR" sz="3200"/>
              <a:t/>
            </a:r>
            <a:br>
              <a:rPr lang="fr-FR" sz="3200"/>
            </a:br>
            <a:r>
              <a:rPr lang="fr-FR" sz="3200" b="0" i="0" u="none" baseline="0"/>
              <a:t> </a:t>
            </a:r>
            <a:r>
              <a:rPr lang="fr-FR" sz="3200"/>
              <a:t/>
            </a:r>
            <a:br>
              <a:rPr lang="fr-FR" sz="3200"/>
            </a:br>
            <a:r>
              <a:rPr lang="fr-FR" sz="3200"/>
              <a:t/>
            </a:r>
            <a:br>
              <a:rPr lang="fr-FR" sz="3200"/>
            </a:br>
            <a:endParaRPr lang="fr-FR" sz="3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algn="l" rtl="0" eaLnBrk="1" hangingPunct="1"/>
            <a:r>
              <a:rPr lang="fr-FR" b="1" i="0" u="none" baseline="0">
                <a:latin typeface="Arial" charset="0"/>
                <a:ea typeface="ＭＳ Ｐゴシック" charset="0"/>
                <a:cs typeface="ＭＳ Ｐゴシック" charset="0"/>
              </a:rPr>
              <a:t>GRADE : Comment les données probantes sont-elles évaluées ?</a:t>
            </a:r>
          </a:p>
        </p:txBody>
      </p:sp>
      <p:sp>
        <p:nvSpPr>
          <p:cNvPr id="13315"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algn="l" rtl="0" fontAlgn="base">
              <a:spcBef>
                <a:spcPct val="0"/>
              </a:spcBef>
              <a:spcAft>
                <a:spcPct val="0"/>
              </a:spcAft>
              <a:defRPr/>
            </a:pPr>
            <a:r>
              <a:rPr lang="fr-FR" b="0" i="0" u="none" baseline="0"/>
              <a:t>Groupe d’étude canadien sur les soins de santé préventifs</a:t>
            </a:r>
          </a:p>
        </p:txBody>
      </p:sp>
      <p:sp>
        <p:nvSpPr>
          <p:cNvPr id="33795" name="Slide Number Placeholder 5"/>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rtl="0" eaLnBrk="1" hangingPunct="1"/>
            <a:fld id="{818E3710-E2D5-154F-B7A1-F61FC32470F2}" type="slidenum">
              <a:rPr sz="1200">
                <a:solidFill>
                  <a:schemeClr val="bg1"/>
                </a:solidFill>
              </a:rPr>
              <a:pPr eaLnBrk="1" hangingPunct="1"/>
              <a:t>10</a:t>
            </a:fld>
            <a:endParaRPr lang="fr-FR" sz="1200">
              <a:solidFill>
                <a:schemeClr val="bg1"/>
              </a:solidFill>
            </a:endParaRPr>
          </a:p>
        </p:txBody>
      </p:sp>
      <p:graphicFrame>
        <p:nvGraphicFramePr>
          <p:cNvPr id="8" name="Table 7"/>
          <p:cNvGraphicFramePr>
            <a:graphicFrameLocks noGrp="1"/>
          </p:cNvGraphicFramePr>
          <p:nvPr/>
        </p:nvGraphicFramePr>
        <p:xfrm>
          <a:off x="152400" y="1752600"/>
          <a:ext cx="8686800" cy="4460240"/>
        </p:xfrm>
        <a:graphic>
          <a:graphicData uri="http://schemas.openxmlformats.org/drawingml/2006/table">
            <a:tbl>
              <a:tblPr/>
              <a:tblGrid>
                <a:gridCol w="2514600"/>
                <a:gridCol w="6172200"/>
              </a:tblGrid>
              <a:tr h="762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rgbClr val="FFFFFF"/>
                          </a:solidFill>
                          <a:effectLst/>
                          <a:latin typeface="Arial" charset="0"/>
                          <a:ea typeface="ＭＳ Ｐゴシック" charset="0"/>
                          <a:cs typeface="ＭＳ Ｐゴシック" charset="0"/>
                        </a:rPr>
                        <a:t>Qualité des données probantes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900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rgbClr val="FFFFFF"/>
                          </a:solidFill>
                          <a:effectLst/>
                          <a:latin typeface="Arial" charset="0"/>
                          <a:ea typeface="ＭＳ Ｐゴシック" charset="0"/>
                          <a:cs typeface="ＭＳ Ｐゴシック" charset="0"/>
                        </a:rPr>
                        <a:t>Explication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90033"/>
                    </a:solidFill>
                  </a:tcPr>
                </a:tc>
              </a:tr>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a:ln>
                            <a:noFill/>
                          </a:ln>
                          <a:solidFill>
                            <a:schemeClr val="tx1"/>
                          </a:solidFill>
                          <a:effectLst/>
                          <a:latin typeface="Arial" charset="0"/>
                          <a:ea typeface="ＭＳ Ｐゴシック" charset="0"/>
                          <a:cs typeface="ＭＳ Ｐゴシック" charset="0"/>
                        </a:rPr>
                        <a:t>Supérieure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a:ln>
                            <a:noFill/>
                          </a:ln>
                          <a:solidFill>
                            <a:srgbClr val="000000"/>
                          </a:solidFill>
                          <a:effectLst/>
                          <a:latin typeface="Arial" charset="0"/>
                          <a:ea typeface="ヒラギノ角ゴ Pro W3" charset="0"/>
                          <a:cs typeface="ヒラギノ角ゴ Pro W3" charset="0"/>
                        </a:rPr>
                        <a:t>Confiance élevée que l'effet réel est proche de l'estimation de l'effet.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r>
              <a:tr h="1111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a:ln>
                            <a:noFill/>
                          </a:ln>
                          <a:solidFill>
                            <a:schemeClr val="tx1"/>
                          </a:solidFill>
                          <a:effectLst/>
                          <a:latin typeface="Arial" charset="0"/>
                          <a:ea typeface="ＭＳ Ｐゴシック" charset="0"/>
                          <a:cs typeface="ＭＳ Ｐゴシック" charset="0"/>
                        </a:rPr>
                        <a:t>Modérée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a:ln>
                            <a:noFill/>
                          </a:ln>
                          <a:solidFill>
                            <a:srgbClr val="000000"/>
                          </a:solidFill>
                          <a:effectLst/>
                          <a:latin typeface="Arial" charset="0"/>
                          <a:ea typeface="ヒラギノ角ゴ Pro W3" charset="0"/>
                          <a:cs typeface="ヒラギノ角ゴ Pro W3" charset="0"/>
                        </a:rPr>
                        <a:t>L'effet réel est probablement proche de l'estimation de l'effet, mais une différence substantielle ne peut être exclue.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790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a:ln>
                            <a:noFill/>
                          </a:ln>
                          <a:solidFill>
                            <a:schemeClr val="tx1"/>
                          </a:solidFill>
                          <a:effectLst/>
                          <a:latin typeface="Arial" charset="0"/>
                          <a:ea typeface="ＭＳ Ｐゴシック" charset="0"/>
                          <a:cs typeface="ＭＳ Ｐゴシック" charset="0"/>
                        </a:rPr>
                        <a:t>Faible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a:ln>
                            <a:noFill/>
                          </a:ln>
                          <a:solidFill>
                            <a:srgbClr val="000000"/>
                          </a:solidFill>
                          <a:effectLst/>
                          <a:latin typeface="Arial" charset="0"/>
                          <a:ea typeface="ヒラギノ角ゴ Pro W3" charset="0"/>
                          <a:cs typeface="ヒラギノ角ゴ Pro W3" charset="0"/>
                        </a:rPr>
                        <a:t>L'effet réel peut être substantiellement différent de l'estimation de l'effet.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r>
              <a:tr h="790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a:ln>
                            <a:noFill/>
                          </a:ln>
                          <a:solidFill>
                            <a:schemeClr val="tx1"/>
                          </a:solidFill>
                          <a:effectLst/>
                          <a:latin typeface="Arial" charset="0"/>
                          <a:ea typeface="ＭＳ Ｐゴシック" charset="0"/>
                          <a:cs typeface="ＭＳ Ｐゴシック" charset="0"/>
                        </a:rPr>
                        <a:t>Très faible</a:t>
                      </a:r>
                      <a:endParaRPr kumimoji="0" lang="fr-FR" sz="18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a:ln>
                            <a:noFill/>
                          </a:ln>
                          <a:solidFill>
                            <a:srgbClr val="000000"/>
                          </a:solidFill>
                          <a:effectLst/>
                          <a:latin typeface="Arial" charset="0"/>
                          <a:ea typeface="ヒラギノ角ゴ Pro W3" charset="0"/>
                          <a:cs typeface="ヒラギノ角ゴ Pro W3" charset="0"/>
                        </a:rPr>
                        <a:t>Toute estimation de l'effet est très incertaine.</a:t>
                      </a:r>
                      <a:endParaRPr kumimoji="0" lang="fr-FR" sz="1800" b="0" i="0" u="none" strike="noStrike" cap="none" normalizeH="0" baseline="0" dirty="0">
                        <a:ln>
                          <a:noFill/>
                        </a:ln>
                        <a:solidFill>
                          <a:srgbClr val="000000"/>
                        </a:solidFill>
                        <a:effectLst/>
                        <a:latin typeface="Arial" charset="0"/>
                        <a:ea typeface="ヒラギノ角ゴ Pro W3" charset="0"/>
                        <a:cs typeface="ヒラギノ角ゴ Pro W3"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100530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algn="l" rtl="0" eaLnBrk="1" hangingPunct="1"/>
            <a:r>
              <a:rPr lang="fr-FR" b="1" i="0" u="none" baseline="0">
                <a:latin typeface="Arial" charset="0"/>
                <a:ea typeface="ＭＳ Ｐゴシック" charset="0"/>
                <a:cs typeface="ＭＳ Ｐゴシック" charset="0"/>
              </a:rPr>
              <a:t>GRADE : Comment la force des recommandations est-elle évaluée ?</a:t>
            </a:r>
            <a:endParaRPr lang="fr-FR" b="1" dirty="0">
              <a:latin typeface="Arial" charset="0"/>
              <a:ea typeface="ＭＳ Ｐゴシック" charset="0"/>
              <a:cs typeface="ＭＳ Ｐゴシック" charset="0"/>
            </a:endParaRPr>
          </a:p>
        </p:txBody>
      </p:sp>
      <p:sp>
        <p:nvSpPr>
          <p:cNvPr id="35842" name="Content Placeholder 2"/>
          <p:cNvSpPr>
            <a:spLocks noGrp="1"/>
          </p:cNvSpPr>
          <p:nvPr>
            <p:ph idx="1"/>
          </p:nvPr>
        </p:nvSpPr>
        <p:spPr>
          <a:xfrm>
            <a:off x="457200" y="1828800"/>
            <a:ext cx="8229600" cy="2133600"/>
          </a:xfrm>
        </p:spPr>
        <p:txBody>
          <a:bodyPr/>
          <a:lstStyle/>
          <a:p>
            <a:pPr algn="l" rtl="0" eaLnBrk="1" hangingPunct="1">
              <a:lnSpc>
                <a:spcPct val="150000"/>
              </a:lnSpc>
              <a:spcAft>
                <a:spcPts val="1200"/>
              </a:spcAft>
            </a:pPr>
            <a:r>
              <a:rPr lang="fr-FR" b="0" i="0" u="none" baseline="0">
                <a:latin typeface="Arial" charset="0"/>
                <a:ea typeface="ＭＳ Ｐゴシック" charset="0"/>
                <a:cs typeface="ＭＳ Ｐゴシック" charset="0"/>
              </a:rPr>
              <a:t>Les recommandations sont qualifiées de </a:t>
            </a:r>
            <a:r>
              <a:rPr lang="fr-FR" b="1" i="0" u="none" baseline="0">
                <a:solidFill>
                  <a:srgbClr val="90214A"/>
                </a:solidFill>
                <a:latin typeface="Arial" charset="0"/>
                <a:ea typeface="ＭＳ Ｐゴシック" charset="0"/>
                <a:cs typeface="ＭＳ Ｐゴシック" charset="0"/>
              </a:rPr>
              <a:t>fortes</a:t>
            </a:r>
            <a:r>
              <a:rPr lang="fr-FR" b="0" i="0" u="none" baseline="0">
                <a:latin typeface="Arial" charset="0"/>
                <a:ea typeface="ＭＳ Ｐゴシック" charset="0"/>
                <a:cs typeface="ＭＳ Ｐゴシック" charset="0"/>
              </a:rPr>
              <a:t> ou </a:t>
            </a:r>
            <a:r>
              <a:rPr lang="fr-FR" b="1" i="0" u="none" baseline="0">
                <a:solidFill>
                  <a:srgbClr val="90214A"/>
                </a:solidFill>
                <a:latin typeface="Arial" charset="0"/>
                <a:ea typeface="ＭＳ Ｐゴシック" charset="0"/>
                <a:cs typeface="ＭＳ Ｐゴシック" charset="0"/>
              </a:rPr>
              <a:t>faibles</a:t>
            </a:r>
            <a:r>
              <a:rPr lang="fr-FR" b="0" i="0" u="none" baseline="0">
                <a:latin typeface="Arial" charset="0"/>
                <a:ea typeface="ＭＳ Ｐゴシック" charset="0"/>
                <a:cs typeface="ＭＳ Ｐゴシック" charset="0"/>
              </a:rPr>
              <a:t>.</a:t>
            </a:r>
          </a:p>
          <a:p>
            <a:pPr algn="l" rtl="0" eaLnBrk="1" hangingPunct="1"/>
            <a:r>
              <a:rPr lang="fr-FR" b="0" i="0" u="none" baseline="0">
                <a:latin typeface="Arial" charset="0"/>
                <a:ea typeface="ＭＳ Ｐゴシック" charset="0"/>
                <a:cs typeface="ＭＳ Ｐゴシック" charset="0"/>
              </a:rPr>
              <a:t>La force des recommandations se base sur 4 facteurs :</a:t>
            </a:r>
          </a:p>
          <a:p>
            <a:pPr lvl="1" algn="l" rtl="0">
              <a:lnSpc>
                <a:spcPct val="120000"/>
              </a:lnSpc>
              <a:buFont typeface="Courier New" charset="0"/>
              <a:buChar char="o"/>
            </a:pPr>
            <a:r>
              <a:rPr lang="fr-FR" b="0" i="0" u="none" baseline="0">
                <a:latin typeface="Arial" charset="0"/>
                <a:ea typeface="ＭＳ Ｐゴシック" charset="0"/>
              </a:rPr>
              <a:t>Rapport entre effets désirables et effets indésirables </a:t>
            </a:r>
            <a:endParaRPr lang="fr-FR">
              <a:latin typeface="Arial" charset="0"/>
              <a:ea typeface="ＭＳ Ｐゴシック" charset="0"/>
            </a:endParaRPr>
          </a:p>
          <a:p>
            <a:pPr lvl="1" algn="l" rtl="0">
              <a:lnSpc>
                <a:spcPct val="120000"/>
              </a:lnSpc>
              <a:buFont typeface="Courier New" charset="0"/>
              <a:buChar char="o"/>
            </a:pPr>
            <a:r>
              <a:rPr lang="fr-FR" b="0" i="0" u="none" baseline="0">
                <a:latin typeface="Arial" charset="0"/>
                <a:ea typeface="ＭＳ Ｐゴシック" charset="0"/>
              </a:rPr>
              <a:t>Certitude des effets</a:t>
            </a:r>
          </a:p>
          <a:p>
            <a:pPr lvl="1" algn="l" rtl="0">
              <a:lnSpc>
                <a:spcPct val="120000"/>
              </a:lnSpc>
              <a:buFont typeface="Courier New" charset="0"/>
              <a:buChar char="o"/>
            </a:pPr>
            <a:r>
              <a:rPr lang="fr-FR" b="0" i="0" u="none" baseline="0">
                <a:latin typeface="Arial" charset="0"/>
                <a:ea typeface="ＭＳ Ｐゴシック" charset="0"/>
              </a:rPr>
              <a:t>Valeurs et préférences</a:t>
            </a:r>
          </a:p>
          <a:p>
            <a:pPr lvl="1" algn="l" rtl="0">
              <a:lnSpc>
                <a:spcPct val="120000"/>
              </a:lnSpc>
              <a:buFont typeface="Courier New" charset="0"/>
              <a:buChar char="o"/>
            </a:pPr>
            <a:r>
              <a:rPr lang="fr-FR" b="0" i="0" u="none" baseline="0">
                <a:latin typeface="Arial" charset="0"/>
                <a:ea typeface="ＭＳ Ｐゴシック" charset="0"/>
              </a:rPr>
              <a:t>Faisabilité et ressources mobilisées</a:t>
            </a:r>
          </a:p>
        </p:txBody>
      </p:sp>
      <p:sp>
        <p:nvSpPr>
          <p:cNvPr id="14340"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algn="l" rtl="0" fontAlgn="base">
              <a:spcBef>
                <a:spcPct val="0"/>
              </a:spcBef>
              <a:spcAft>
                <a:spcPct val="0"/>
              </a:spcAft>
              <a:defRPr/>
            </a:pPr>
            <a:endParaRPr lang="fr-FR" dirty="0"/>
          </a:p>
        </p:txBody>
      </p:sp>
      <p:sp>
        <p:nvSpPr>
          <p:cNvPr id="35845" name="Text Box 7"/>
          <p:cNvSpPr txBox="1">
            <a:spLocks noChangeArrowheads="1"/>
          </p:cNvSpPr>
          <p:nvPr/>
        </p:nvSpPr>
        <p:spPr bwMode="auto">
          <a:xfrm>
            <a:off x="7620000" y="3240087"/>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l" rtl="0" eaLnBrk="1" hangingPunct="1">
              <a:spcBef>
                <a:spcPct val="50000"/>
              </a:spcBef>
            </a:pPr>
            <a:r>
              <a:rPr lang="fr-FR" sz="1800" b="1" i="0" u="none" baseline="0" dirty="0"/>
              <a:t>Importance égale</a:t>
            </a:r>
          </a:p>
        </p:txBody>
      </p:sp>
      <p:sp>
        <p:nvSpPr>
          <p:cNvPr id="35846" name="AutoShape 8"/>
          <p:cNvSpPr>
            <a:spLocks/>
          </p:cNvSpPr>
          <p:nvPr/>
        </p:nvSpPr>
        <p:spPr bwMode="auto">
          <a:xfrm>
            <a:off x="7236296" y="3009900"/>
            <a:ext cx="76200" cy="1447800"/>
          </a:xfrm>
          <a:prstGeom prst="rightBracket">
            <a:avLst>
              <a:gd name="adj" fmla="val 17918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Tree>
    <p:extLst>
      <p:ext uri="{BB962C8B-B14F-4D97-AF65-F5344CB8AC3E}">
        <p14:creationId xmlns:p14="http://schemas.microsoft.com/office/powerpoint/2010/main" val="3521356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28600" y="0"/>
            <a:ext cx="8915400" cy="828328"/>
          </a:xfrm>
        </p:spPr>
        <p:txBody>
          <a:bodyPr/>
          <a:lstStyle/>
          <a:p>
            <a:pPr algn="l" rtl="0"/>
            <a:r>
              <a:rPr lang="fr-FR" b="1" i="0" u="none" baseline="0"/>
              <a:t>Interprétations des recommandations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78291498"/>
              </p:ext>
            </p:extLst>
          </p:nvPr>
        </p:nvGraphicFramePr>
        <p:xfrm>
          <a:off x="89138" y="654790"/>
          <a:ext cx="9036497" cy="6127010"/>
        </p:xfrm>
        <a:graphic>
          <a:graphicData uri="http://schemas.openxmlformats.org/drawingml/2006/table">
            <a:tbl>
              <a:tblPr/>
              <a:tblGrid>
                <a:gridCol w="1669953"/>
                <a:gridCol w="3189638"/>
                <a:gridCol w="4176906"/>
              </a:tblGrid>
              <a:tr h="6773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a:ln>
                            <a:noFill/>
                          </a:ln>
                          <a:solidFill>
                            <a:srgbClr val="FFFFFF"/>
                          </a:solidFill>
                          <a:effectLst/>
                          <a:latin typeface="Arial" pitchFamily="34" charset="0"/>
                          <a:ea typeface="ヒラギノ角ゴ Pro W3" pitchFamily="-84" charset="-128"/>
                        </a:rPr>
                        <a:t>Implications</a:t>
                      </a:r>
                    </a:p>
                  </a:txBody>
                  <a:tcPr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0214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a:ln>
                            <a:noFill/>
                          </a:ln>
                          <a:solidFill>
                            <a:srgbClr val="FFFFFF"/>
                          </a:solidFill>
                          <a:effectLst/>
                          <a:latin typeface="Arial" pitchFamily="34" charset="0"/>
                          <a:ea typeface="ヒラギノ角ゴ Pro W3" pitchFamily="-84" charset="-128"/>
                        </a:rPr>
                        <a:t>Recommandation forte</a:t>
                      </a:r>
                    </a:p>
                  </a:txBody>
                  <a:tcPr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0214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a:ln>
                            <a:noFill/>
                          </a:ln>
                          <a:solidFill>
                            <a:srgbClr val="FFFFFF"/>
                          </a:solidFill>
                          <a:effectLst/>
                          <a:latin typeface="Arial" pitchFamily="34" charset="0"/>
                          <a:ea typeface="ヒラギノ角ゴ Pro W3" pitchFamily="-84" charset="-128"/>
                        </a:rPr>
                        <a:t>Recommandation faible</a:t>
                      </a:r>
                    </a:p>
                  </a:txBody>
                  <a:tcPr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0214A"/>
                    </a:solidFill>
                  </a:tcPr>
                </a:tc>
              </a:tr>
              <a:tr h="2063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a:ln>
                            <a:noFill/>
                          </a:ln>
                          <a:solidFill>
                            <a:srgbClr val="000000"/>
                          </a:solidFill>
                          <a:effectLst/>
                          <a:latin typeface="Arial" pitchFamily="34" charset="0"/>
                          <a:ea typeface="ヒラギノ角ゴ Pro W3" pitchFamily="-84" charset="-128"/>
                        </a:rPr>
                        <a:t>Pour les patients</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4"/>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fr-FR" sz="1800" b="0" i="0" u="none" strike="noStrike" cap="none" normalizeH="0" baseline="0">
                          <a:ln>
                            <a:noFill/>
                          </a:ln>
                          <a:solidFill>
                            <a:srgbClr val="000000"/>
                          </a:solidFill>
                          <a:effectLst/>
                          <a:latin typeface="Arial" pitchFamily="34" charset="0"/>
                          <a:ea typeface="ヒラギノ角ゴ Pro W3" pitchFamily="-84" charset="-128"/>
                        </a:rPr>
                        <a:t>La plupart des personnes souhaiteraient suivre le plan d'action recommandé. </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fr-FR" sz="1800" b="0" i="0" u="none" strike="noStrike" cap="none" normalizeH="0" baseline="0">
                          <a:ln>
                            <a:noFill/>
                          </a:ln>
                          <a:solidFill>
                            <a:srgbClr val="000000"/>
                          </a:solidFill>
                          <a:effectLst/>
                          <a:latin typeface="Arial" pitchFamily="34" charset="0"/>
                          <a:ea typeface="ヒラギノ角ゴ Pro W3" pitchFamily="-84" charset="-128"/>
                        </a:rPr>
                        <a:t>Seule une faible proportion ne le souhaiterait pas.</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4"/>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fr-FR" sz="1800" b="0" i="0" u="none" strike="noStrike" cap="none" normalizeH="0" baseline="0">
                          <a:ln>
                            <a:noFill/>
                          </a:ln>
                          <a:solidFill>
                            <a:srgbClr val="000000"/>
                          </a:solidFill>
                          <a:effectLst/>
                          <a:latin typeface="Arial" pitchFamily="34" charset="0"/>
                          <a:ea typeface="ヒラギノ角ゴ Pro W3" pitchFamily="-84" charset="-128"/>
                        </a:rPr>
                        <a:t>La majorité des personnes dans cette situation souhaiteraient suivre le plan d'action suggéré,</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fr-FR" sz="1800" b="0" i="0" u="none" strike="noStrike" cap="none" normalizeH="0" baseline="0">
                          <a:ln>
                            <a:noFill/>
                          </a:ln>
                          <a:solidFill>
                            <a:srgbClr val="000000"/>
                          </a:solidFill>
                          <a:effectLst/>
                          <a:latin typeface="Arial" pitchFamily="34" charset="0"/>
                          <a:ea typeface="ヒラギノ角ゴ Pro W3" pitchFamily="-84" charset="-128"/>
                        </a:rPr>
                        <a:t>mais de nombreuses autres ne le souhaiteraient pas. </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4"/>
                    </a:solidFill>
                  </a:tcPr>
                </a:tc>
              </a:tr>
              <a:tr h="212876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a:ln>
                            <a:noFill/>
                          </a:ln>
                          <a:solidFill>
                            <a:srgbClr val="000000"/>
                          </a:solidFill>
                          <a:effectLst/>
                          <a:latin typeface="Arial" pitchFamily="34" charset="0"/>
                          <a:ea typeface="ヒラギノ角ゴ Pro W3" pitchFamily="-84" charset="-128"/>
                        </a:rPr>
                        <a:t>Pour les cliniciens</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fr-FR" sz="1800" b="0" i="0" u="none" strike="noStrike" cap="none" normalizeH="0" baseline="0">
                          <a:ln>
                            <a:noFill/>
                          </a:ln>
                          <a:solidFill>
                            <a:srgbClr val="000000"/>
                          </a:solidFill>
                          <a:effectLst/>
                          <a:latin typeface="Arial" pitchFamily="34" charset="0"/>
                          <a:ea typeface="ヒラギノ角ゴ Pro W3" pitchFamily="-84" charset="-128"/>
                        </a:rPr>
                        <a:t>La plupart des personnes devraient bénéficier de l'intervention.</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fr-FR" sz="1800" b="0" i="0" u="none" strike="noStrike" cap="none" normalizeH="0" baseline="0" dirty="0">
                          <a:ln>
                            <a:noFill/>
                          </a:ln>
                          <a:solidFill>
                            <a:srgbClr val="000000"/>
                          </a:solidFill>
                          <a:effectLst/>
                          <a:latin typeface="Arial" pitchFamily="34" charset="0"/>
                          <a:ea typeface="ヒラギノ角ゴ Pro W3" pitchFamily="-84" charset="-128"/>
                        </a:rPr>
                        <a:t>Le fait que des patients différents peuvent requérir des choix différents est reconnu. Les cliniciens doivent aider les patients à prendre des décisions de prise en charge compatibles avec leurs valeurs et préférences.</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12579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a:ln>
                            <a:noFill/>
                          </a:ln>
                          <a:solidFill>
                            <a:srgbClr val="000000"/>
                          </a:solidFill>
                          <a:effectLst/>
                          <a:latin typeface="Arial" pitchFamily="34" charset="0"/>
                          <a:ea typeface="ヒラギノ角ゴ Pro W3" pitchFamily="-84" charset="-128"/>
                        </a:rPr>
                        <a:t>Pour les responsables des politiques </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4"/>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fr-FR" sz="1800" b="0" i="0" u="none" strike="noStrike" cap="none" normalizeH="0" baseline="0">
                          <a:ln>
                            <a:noFill/>
                          </a:ln>
                          <a:solidFill>
                            <a:srgbClr val="000000"/>
                          </a:solidFill>
                          <a:effectLst/>
                          <a:latin typeface="Arial" pitchFamily="34" charset="0"/>
                          <a:ea typeface="ヒラギノ角ゴ Pro W3" pitchFamily="-84" charset="-128"/>
                        </a:rPr>
                        <a:t>La recommandation peut se traduire par une politique dans la plupart des situations. </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4"/>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fr-FR" sz="1800" b="0" i="0" u="none" strike="noStrike" cap="none" normalizeH="0" baseline="0" dirty="0">
                          <a:ln>
                            <a:noFill/>
                          </a:ln>
                          <a:solidFill>
                            <a:srgbClr val="000000"/>
                          </a:solidFill>
                          <a:effectLst/>
                          <a:latin typeface="Arial" pitchFamily="34" charset="0"/>
                          <a:ea typeface="ヒラギノ角ゴ Pro W3" pitchFamily="-84" charset="-128"/>
                        </a:rPr>
                        <a:t>L'élaboration de politiques exigera un débat de fond et la participation de divers intervenants. </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4"/>
                    </a:solidFill>
                  </a:tcPr>
                </a:tc>
              </a:tr>
            </a:tbl>
          </a:graphicData>
        </a:graphic>
      </p:graphicFrame>
      <p:sp>
        <p:nvSpPr>
          <p:cNvPr id="11289" name="Slide Number Placeholder 3"/>
          <p:cNvSpPr>
            <a:spLocks noGrp="1"/>
          </p:cNvSpPr>
          <p:nvPr>
            <p:ph type="sldNum" sz="quarter" idx="10"/>
          </p:nvPr>
        </p:nvSpPr>
        <p:spPr>
          <a:noFill/>
        </p:spPr>
        <p:txBody>
          <a:bodyPr/>
          <a:lstStyle/>
          <a:p>
            <a:pPr algn="r" rtl="0"/>
            <a:fld id="{3C0A9FD5-2D96-44FA-97B7-28B4F5CEFB7C}" type="slidenum">
              <a:rPr>
                <a:latin typeface="Arial" charset="0"/>
              </a:rPr>
              <a:pPr/>
              <a:t>12</a:t>
            </a:fld>
            <a:endParaRPr lang="fr-FR" smtClean="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7" descr="10_006_Template_Powerpoint"/>
          <p:cNvPicPr>
            <a:picLocks noChangeAspect="1" noChangeArrowheads="1"/>
          </p:cNvPicPr>
          <p:nvPr/>
        </p:nvPicPr>
        <p:blipFill>
          <a:blip r:embed="rId3" cstate="print"/>
          <a:srcRect/>
          <a:stretch>
            <a:fillRect/>
          </a:stretch>
        </p:blipFill>
        <p:spPr bwMode="auto">
          <a:xfrm>
            <a:off x="0" y="116632"/>
            <a:ext cx="9144000" cy="6859588"/>
          </a:xfrm>
          <a:prstGeom prst="rect">
            <a:avLst/>
          </a:prstGeom>
          <a:noFill/>
          <a:ln w="9525">
            <a:noFill/>
            <a:miter lim="800000"/>
            <a:headEnd/>
            <a:tailEnd/>
          </a:ln>
        </p:spPr>
      </p:pic>
      <p:sp>
        <p:nvSpPr>
          <p:cNvPr id="2" name="Title 1"/>
          <p:cNvSpPr>
            <a:spLocks noGrp="1"/>
          </p:cNvSpPr>
          <p:nvPr>
            <p:ph type="ctrTitle"/>
          </p:nvPr>
        </p:nvSpPr>
        <p:spPr>
          <a:xfrm>
            <a:off x="685800" y="2204864"/>
            <a:ext cx="7774632" cy="1080120"/>
          </a:xfrm>
        </p:spPr>
        <p:txBody>
          <a:bodyPr>
            <a:normAutofit fontScale="90000"/>
          </a:bodyPr>
          <a:lstStyle/>
          <a:p>
            <a:pPr algn="ctr" rtl="0">
              <a:spcAft>
                <a:spcPts val="600"/>
              </a:spcAft>
            </a:pPr>
            <a:r>
              <a:rPr lang="fr-FR" sz="4400" b="1" i="0" u="none" baseline="0"/>
              <a:t>Dépistage de la dépression</a:t>
            </a:r>
            <a:r>
              <a:rPr lang="fr-FR" sz="4400" b="1"/>
              <a:t/>
            </a:r>
            <a:br>
              <a:rPr lang="fr-FR" sz="4400" b="1"/>
            </a:br>
            <a:endParaRPr lang="fr-FR" sz="4400" b="1" dirty="0"/>
          </a:p>
        </p:txBody>
      </p:sp>
      <p:sp>
        <p:nvSpPr>
          <p:cNvPr id="3" name="TextBox 2"/>
          <p:cNvSpPr txBox="1"/>
          <p:nvPr/>
        </p:nvSpPr>
        <p:spPr>
          <a:xfrm>
            <a:off x="1403648" y="2852936"/>
            <a:ext cx="6624736" cy="707886"/>
          </a:xfrm>
          <a:prstGeom prst="rect">
            <a:avLst/>
          </a:prstGeom>
          <a:noFill/>
        </p:spPr>
        <p:txBody>
          <a:bodyPr wrap="square" rtlCol="0">
            <a:spAutoFit/>
          </a:bodyPr>
          <a:lstStyle/>
          <a:p>
            <a:pPr algn="ctr" rtl="0"/>
            <a:r>
              <a:rPr lang="fr-FR" sz="4000" b="1" i="0" u="none" baseline="0">
                <a:solidFill>
                  <a:srgbClr val="90214A"/>
                </a:solidFill>
              </a:rPr>
              <a:t>RECOMMANDATIONS</a:t>
            </a:r>
            <a:endParaRPr lang="fr-FR" sz="4000" dirty="0">
              <a:solidFill>
                <a:srgbClr val="90214A"/>
              </a:solidFill>
            </a:endParaRPr>
          </a:p>
        </p:txBody>
      </p:sp>
    </p:spTree>
    <p:extLst>
      <p:ext uri="{BB962C8B-B14F-4D97-AF65-F5344CB8AC3E}">
        <p14:creationId xmlns:p14="http://schemas.microsoft.com/office/powerpoint/2010/main" val="801537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rtl="0"/>
            <a:r>
              <a:rPr lang="fr-FR" b="1" i="0" u="none" baseline="0"/>
              <a:t>Définition du dépistage</a:t>
            </a:r>
            <a:endParaRPr lang="fr-FR" dirty="0"/>
          </a:p>
        </p:txBody>
      </p:sp>
      <p:sp>
        <p:nvSpPr>
          <p:cNvPr id="3" name="2 Marcador de contenido"/>
          <p:cNvSpPr>
            <a:spLocks noGrp="1"/>
          </p:cNvSpPr>
          <p:nvPr>
            <p:ph idx="1"/>
          </p:nvPr>
        </p:nvSpPr>
        <p:spPr>
          <a:xfrm>
            <a:off x="0" y="1556792"/>
            <a:ext cx="9144000" cy="4182018"/>
          </a:xfrm>
        </p:spPr>
        <p:txBody>
          <a:bodyPr/>
          <a:lstStyle/>
          <a:p>
            <a:pPr algn="l" rtl="0">
              <a:spcBef>
                <a:spcPts val="0"/>
              </a:spcBef>
            </a:pPr>
            <a:r>
              <a:rPr lang="fr-FR" b="0" i="0" u="none" baseline="0" dirty="0"/>
              <a:t>Par définition, le dépistage n'est utilisé que pour identifier de </a:t>
            </a:r>
            <a:r>
              <a:rPr lang="fr-FR" b="0" i="0" u="sng" baseline="0" dirty="0"/>
              <a:t>nouveaux cas</a:t>
            </a:r>
            <a:r>
              <a:rPr lang="fr-FR" b="0" i="0" u="none" baseline="0" dirty="0"/>
              <a:t> de dépression. </a:t>
            </a:r>
          </a:p>
          <a:p>
            <a:pPr algn="l" rtl="0">
              <a:spcBef>
                <a:spcPts val="0"/>
              </a:spcBef>
            </a:pPr>
            <a:endParaRPr lang="fr-FR" sz="1100" dirty="0" smtClean="0"/>
          </a:p>
          <a:p>
            <a:pPr algn="l" rtl="0">
              <a:spcBef>
                <a:spcPts val="0"/>
              </a:spcBef>
            </a:pPr>
            <a:r>
              <a:rPr lang="fr-FR" b="0" i="0" u="none" baseline="0" dirty="0"/>
              <a:t>Le dépistage est effectué chez des personnes sans symptômes apparents afin de détecter celles exposées à une probabilité élevée d'être victimes d'une maladie, avant que celle-ci se manifeste (c.-à-d. identification précoce). </a:t>
            </a:r>
          </a:p>
          <a:p>
            <a:pPr algn="l" rtl="0">
              <a:spcBef>
                <a:spcPts val="0"/>
              </a:spcBef>
            </a:pPr>
            <a:endParaRPr lang="fr-FR" sz="1100" dirty="0" smtClean="0"/>
          </a:p>
          <a:p>
            <a:pPr algn="l" rtl="0">
              <a:spcBef>
                <a:spcPts val="0"/>
              </a:spcBef>
            </a:pPr>
            <a:r>
              <a:rPr lang="fr-FR" b="0" i="0" u="none" baseline="0" dirty="0"/>
              <a:t>Les personnes identifiées par dépistage se soumettent à des analyses supplémentaires pour confirmer la présence de la maladie (c.-à-d. tests diagnostiques). En cas de confirmation, un traitement de la maladie peut être proposé. </a:t>
            </a:r>
          </a:p>
          <a:p>
            <a:pPr algn="l" rtl="0">
              <a:spcBef>
                <a:spcPts val="0"/>
              </a:spcBef>
              <a:buNone/>
            </a:pPr>
            <a:endParaRPr lang="fr-FR" sz="200" dirty="0" smtClean="0"/>
          </a:p>
          <a:p>
            <a:pPr algn="l" rtl="0">
              <a:spcBef>
                <a:spcPts val="0"/>
              </a:spcBef>
              <a:buNone/>
            </a:pPr>
            <a:r>
              <a:rPr lang="fr-FR" sz="2400" b="0" i="0" u="none" baseline="0" dirty="0"/>
              <a:t>Le bénéfice net du dépistage dépend de la précocité de l'identification et de la réussite du traitement, et requiert que les avantages du traitement en question l'emportent sur les éventuels inconvénients, comme les effets indésirables d'un médicament.</a:t>
            </a:r>
            <a:endParaRPr lang="fr-FR" sz="2400" dirty="0" smtClean="0"/>
          </a:p>
          <a:p>
            <a:pPr algn="l" rtl="0">
              <a:spcBef>
                <a:spcPts val="0"/>
              </a:spcBef>
              <a:buNone/>
            </a:pPr>
            <a:endParaRPr lang="fr-FR" dirty="0" smtClean="0"/>
          </a:p>
          <a:p>
            <a:pPr algn="l" rtl="0">
              <a:spcBef>
                <a:spcPts val="0"/>
              </a:spcBef>
              <a:buNone/>
            </a:pPr>
            <a:endParaRPr lang="fr-FR" dirty="0" smtClean="0"/>
          </a:p>
          <a:p>
            <a:pPr algn="l" rtl="0">
              <a:spcBef>
                <a:spcPts val="0"/>
              </a:spcBef>
              <a:buNone/>
            </a:pPr>
            <a:endParaRPr lang="fr-FR" dirty="0" smtClean="0"/>
          </a:p>
          <a:p>
            <a:pPr algn="l" rtl="0">
              <a:spcBef>
                <a:spcPts val="0"/>
              </a:spcBef>
            </a:pPr>
            <a:endParaRPr lang="fr-FR" dirty="0"/>
          </a:p>
        </p:txBody>
      </p:sp>
      <p:sp>
        <p:nvSpPr>
          <p:cNvPr id="4" name="3 Marcador de número de diapositiva"/>
          <p:cNvSpPr>
            <a:spLocks noGrp="1"/>
          </p:cNvSpPr>
          <p:nvPr>
            <p:ph type="sldNum" sz="quarter" idx="10"/>
          </p:nvPr>
        </p:nvSpPr>
        <p:spPr/>
        <p:txBody>
          <a:bodyPr/>
          <a:lstStyle/>
          <a:p>
            <a:pPr algn="r" rtl="0">
              <a:defRPr/>
            </a:pPr>
            <a:fld id="{8A780CCC-0884-406B-BE59-551ABC002DE7}" type="slidenum">
              <a:rPr/>
              <a:pPr>
                <a:defRPr/>
              </a:pPr>
              <a:t>14</a:t>
            </a:fld>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11188" y="152400"/>
            <a:ext cx="7705725" cy="1219200"/>
          </a:xfrm>
        </p:spPr>
        <p:txBody>
          <a:bodyPr/>
          <a:lstStyle/>
          <a:p>
            <a:pPr algn="l" rtl="0" eaLnBrk="1" hangingPunct="1"/>
            <a:r>
              <a:rPr lang="fr-FR" sz="3600" b="1" i="0" u="none" baseline="0"/>
              <a:t>Considérations</a:t>
            </a:r>
          </a:p>
        </p:txBody>
      </p:sp>
      <p:sp>
        <p:nvSpPr>
          <p:cNvPr id="14339" name="Rectangle 3"/>
          <p:cNvSpPr>
            <a:spLocks noGrp="1" noChangeArrowheads="1"/>
          </p:cNvSpPr>
          <p:nvPr>
            <p:ph idx="1"/>
          </p:nvPr>
        </p:nvSpPr>
        <p:spPr>
          <a:xfrm>
            <a:off x="684213" y="1557338"/>
            <a:ext cx="8136259" cy="3887886"/>
          </a:xfrm>
        </p:spPr>
        <p:txBody>
          <a:bodyPr/>
          <a:lstStyle/>
          <a:p>
            <a:pPr algn="l" rtl="0">
              <a:buFontTx/>
              <a:buNone/>
            </a:pPr>
            <a:r>
              <a:rPr lang="fr-FR" sz="2400" b="0" i="0" u="none" baseline="0"/>
              <a:t>Ces recommandations s'appliquent aux adultes qui : </a:t>
            </a:r>
          </a:p>
          <a:p>
            <a:pPr lvl="1" algn="l" rtl="0"/>
            <a:r>
              <a:rPr lang="fr-FR" sz="1800" b="0" i="0" u="none" baseline="0"/>
              <a:t>sont âgées d'au moins 18 ans ;</a:t>
            </a:r>
          </a:p>
          <a:p>
            <a:pPr lvl="1" algn="l" rtl="0"/>
            <a:r>
              <a:rPr lang="fr-FR" sz="1800" b="0" i="0" u="none" baseline="0"/>
              <a:t>ne présentent pas de symptômes apparents de dépression ;</a:t>
            </a:r>
          </a:p>
          <a:p>
            <a:pPr lvl="1" algn="l" rtl="0"/>
            <a:r>
              <a:rPr lang="fr-FR" sz="1800" b="0" i="0" u="none" baseline="0"/>
              <a:t>sont exposés à un risque moyen ou accru de dépression.</a:t>
            </a:r>
          </a:p>
          <a:p>
            <a:pPr lvl="1" algn="l" rtl="0">
              <a:buNone/>
            </a:pPr>
            <a:endParaRPr lang="fr-FR" sz="1800" dirty="0" smtClean="0"/>
          </a:p>
          <a:p>
            <a:pPr marL="0" indent="0" algn="l" rtl="0">
              <a:buNone/>
            </a:pPr>
            <a:r>
              <a:rPr lang="fr-FR" sz="2400" b="0" i="0" u="none" baseline="0"/>
              <a:t>Ces recommandations ne s'appliquent </a:t>
            </a:r>
            <a:r>
              <a:rPr lang="fr-FR" sz="2400" b="1" i="1" u="none" baseline="0">
                <a:solidFill>
                  <a:srgbClr val="90214A"/>
                </a:solidFill>
              </a:rPr>
              <a:t>pas</a:t>
            </a:r>
            <a:r>
              <a:rPr lang="fr-FR" sz="2400" b="0" i="0" u="none" baseline="0"/>
              <a:t> aux personnes :</a:t>
            </a:r>
          </a:p>
          <a:p>
            <a:pPr lvl="1" algn="l" rtl="0"/>
            <a:r>
              <a:rPr lang="fr-FR" sz="1800" b="0" i="0" u="none" baseline="0"/>
              <a:t>souffrant d'une dépression avérée ;</a:t>
            </a:r>
          </a:p>
          <a:p>
            <a:pPr lvl="1" algn="l" rtl="0"/>
            <a:r>
              <a:rPr lang="fr-FR" sz="1800" b="0" i="0" u="none" baseline="0"/>
              <a:t>ayant des antécédents de dépression ;</a:t>
            </a:r>
          </a:p>
          <a:p>
            <a:pPr lvl="1" algn="l" rtl="0"/>
            <a:r>
              <a:rPr lang="fr-FR" sz="1800" b="0" i="0" u="none" baseline="0"/>
              <a:t>recevant un traitement pour la dépression.</a:t>
            </a:r>
            <a:endParaRPr lang="fr-FR" sz="1800" dirty="0" smtClean="0"/>
          </a:p>
          <a:p>
            <a:pPr lvl="1" algn="l" rtl="0"/>
            <a:endParaRPr lang="fr-FR" dirty="0" smtClean="0"/>
          </a:p>
          <a:p>
            <a:pPr lvl="1" algn="l" rtl="0"/>
            <a:endParaRPr lang="fr-FR" dirty="0" smtClean="0"/>
          </a:p>
          <a:p>
            <a:pPr algn="l" rtl="0" eaLnBrk="1" hangingPunct="1">
              <a:buFont typeface="Times" pitchFamily="-84" charset="0"/>
              <a:buAutoNum type="arabicPeriod"/>
            </a:pPr>
            <a:endParaRPr lang="fr-FR" dirty="0" smtClean="0"/>
          </a:p>
          <a:p>
            <a:pPr algn="l" rtl="0" eaLnBrk="1" hangingPunct="1">
              <a:buFont typeface="Times" pitchFamily="-84" charset="0"/>
              <a:buAutoNum type="arabicPeriod"/>
            </a:pPr>
            <a:endParaRPr lang="fr-FR" dirty="0" smtClean="0"/>
          </a:p>
          <a:p>
            <a:pPr algn="l" rtl="0" eaLnBrk="1" hangingPunct="1">
              <a:buFont typeface="Times" pitchFamily="-84" charset="0"/>
              <a:buAutoNum type="arabicPeriod"/>
            </a:pPr>
            <a:endParaRPr lang="fr-FR" dirty="0" smtClean="0"/>
          </a:p>
          <a:p>
            <a:pPr algn="l" rtl="0" eaLnBrk="1" hangingPunct="1"/>
            <a:endParaRPr lang="fr-FR" dirty="0" smtClean="0"/>
          </a:p>
          <a:p>
            <a:pPr lvl="1" algn="l" rtl="0" eaLnBrk="1" hangingPunct="1"/>
            <a:endParaRPr lang="fr-FR" dirty="0" smtClean="0"/>
          </a:p>
        </p:txBody>
      </p:sp>
      <p:sp>
        <p:nvSpPr>
          <p:cNvPr id="14340" name="Slide Number Placeholder 3"/>
          <p:cNvSpPr>
            <a:spLocks noGrp="1"/>
          </p:cNvSpPr>
          <p:nvPr>
            <p:ph type="sldNum" sz="quarter" idx="10"/>
          </p:nvPr>
        </p:nvSpPr>
        <p:spPr>
          <a:noFill/>
        </p:spPr>
        <p:txBody>
          <a:bodyPr/>
          <a:lstStyle/>
          <a:p>
            <a:pPr algn="r" rtl="0"/>
            <a:fld id="{105318D1-FFF7-4BC0-8A6F-92F5DF52E395}" type="slidenum">
              <a:rPr>
                <a:latin typeface="Arial" charset="0"/>
              </a:rPr>
              <a:pPr/>
              <a:t>15</a:t>
            </a:fld>
            <a:endParaRPr lang="fr-FR" smtClean="0">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fr-FR" b="1" i="0" u="none" baseline="0"/>
              <a:t>Populations à risque moyen ou accru</a:t>
            </a:r>
            <a:endParaRPr lang="fr-FR" b="1" dirty="0"/>
          </a:p>
        </p:txBody>
      </p:sp>
      <p:sp>
        <p:nvSpPr>
          <p:cNvPr id="3" name="Content Placeholder 2"/>
          <p:cNvSpPr>
            <a:spLocks noGrp="1"/>
          </p:cNvSpPr>
          <p:nvPr>
            <p:ph idx="1"/>
          </p:nvPr>
        </p:nvSpPr>
        <p:spPr/>
        <p:txBody>
          <a:bodyPr/>
          <a:lstStyle/>
          <a:p>
            <a:pPr algn="l" rtl="0">
              <a:buNone/>
            </a:pPr>
            <a:r>
              <a:rPr lang="fr-FR" sz="2400" b="0" i="0" u="none" baseline="0">
                <a:solidFill>
                  <a:srgbClr val="90214A"/>
                </a:solidFill>
              </a:rPr>
              <a:t>Risque moyen</a:t>
            </a:r>
          </a:p>
          <a:p>
            <a:pPr algn="l" rtl="0"/>
            <a:r>
              <a:rPr lang="fr-FR" b="0" i="0" u="none" baseline="0"/>
              <a:t>Comprend toutes les personnes de 18 ans et plus sans symptômes apparents de dépression qui ne sont pas considérées à haut risque.</a:t>
            </a:r>
          </a:p>
          <a:p>
            <a:endParaRPr lang="fr-FR" dirty="0" smtClean="0"/>
          </a:p>
          <a:p>
            <a:pPr algn="l" rtl="0">
              <a:buNone/>
            </a:pPr>
            <a:r>
              <a:rPr lang="fr-FR" sz="2400" b="0" i="0" u="none" baseline="0">
                <a:solidFill>
                  <a:srgbClr val="90214A"/>
                </a:solidFill>
              </a:rPr>
              <a:t>Risque accru</a:t>
            </a:r>
          </a:p>
          <a:p>
            <a:pPr algn="l" rtl="0"/>
            <a:r>
              <a:rPr lang="fr-FR" b="0" i="0" u="none" baseline="0"/>
              <a:t>En cas d'antécédents familiaux de dépression, d'expériences traumatisantes pendant l'enfance, d'événements traumatisants récents de la vie, de problèmes de santé chroniques, d'abus de substances, de période périnatale et post-partum et d'origine autochtone.</a:t>
            </a:r>
            <a:endParaRPr lang="fr-FR" dirty="0"/>
          </a:p>
        </p:txBody>
      </p:sp>
      <p:sp>
        <p:nvSpPr>
          <p:cNvPr id="4" name="Slide Number Placeholder 3"/>
          <p:cNvSpPr>
            <a:spLocks noGrp="1"/>
          </p:cNvSpPr>
          <p:nvPr>
            <p:ph type="sldNum" sz="quarter" idx="10"/>
          </p:nvPr>
        </p:nvSpPr>
        <p:spPr/>
        <p:txBody>
          <a:bodyPr/>
          <a:lstStyle/>
          <a:p>
            <a:pPr algn="r" rtl="0">
              <a:defRPr/>
            </a:pPr>
            <a:fld id="{8A780CCC-0884-406B-BE59-551ABC002DE7}" type="slidenum">
              <a:rPr/>
              <a:pPr>
                <a:defRPr/>
              </a:pPr>
              <a:t>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algn="l" rtl="0" eaLnBrk="1" hangingPunct="1"/>
            <a:r>
              <a:rPr lang="fr-FR" b="1" i="0" u="none" baseline="0">
                <a:latin typeface="Arial" charset="0"/>
                <a:ea typeface="ＭＳ Ｐゴシック" charset="0"/>
                <a:cs typeface="ＭＳ Ｐゴシック" charset="0"/>
              </a:rPr>
              <a:t>Recommandation du GECSSP :</a:t>
            </a:r>
            <a:r>
              <a:rPr lang="fr-FR" b="1">
                <a:latin typeface="Arial" charset="0"/>
                <a:ea typeface="ＭＳ Ｐゴシック" charset="0"/>
                <a:cs typeface="ＭＳ Ｐゴシック" charset="0"/>
              </a:rPr>
              <a:t/>
            </a:r>
            <a:br>
              <a:rPr lang="fr-FR" b="1">
                <a:latin typeface="Arial" charset="0"/>
                <a:ea typeface="ＭＳ Ｐゴシック" charset="0"/>
                <a:cs typeface="ＭＳ Ｐゴシック" charset="0"/>
              </a:rPr>
            </a:br>
            <a:r>
              <a:rPr lang="fr-FR" b="1" i="1" u="none" baseline="0">
                <a:latin typeface="Arial" charset="0"/>
                <a:ea typeface="ＭＳ Ｐゴシック" charset="0"/>
                <a:cs typeface="ＭＳ Ｐゴシック" charset="0"/>
              </a:rPr>
              <a:t>Population à risque moyen</a:t>
            </a:r>
            <a:endParaRPr lang="fr-FR" b="1" dirty="0">
              <a:latin typeface="Arial" charset="0"/>
              <a:ea typeface="ＭＳ Ｐゴシック" charset="0"/>
              <a:cs typeface="ＭＳ Ｐゴシック" charset="0"/>
            </a:endParaRPr>
          </a:p>
        </p:txBody>
      </p:sp>
      <p:sp>
        <p:nvSpPr>
          <p:cNvPr id="24579"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algn="l" rtl="0" fontAlgn="base">
              <a:spcBef>
                <a:spcPct val="0"/>
              </a:spcBef>
              <a:spcAft>
                <a:spcPct val="0"/>
              </a:spcAft>
              <a:defRPr/>
            </a:pPr>
            <a:r>
              <a:rPr lang="fr-FR" b="0" i="0" u="none" baseline="0" dirty="0"/>
              <a:t>Groupe d’étude canadien sur les soins de santé préventifs</a:t>
            </a:r>
          </a:p>
        </p:txBody>
      </p:sp>
      <p:sp>
        <p:nvSpPr>
          <p:cNvPr id="58371" name="Slide Number Placeholder 5"/>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rtl="0" eaLnBrk="1" hangingPunct="1"/>
            <a:fld id="{4A072742-C1F7-1B41-8CAB-611FA67E33FC}" type="slidenum">
              <a:rPr sz="1200">
                <a:solidFill>
                  <a:schemeClr val="bg1"/>
                </a:solidFill>
              </a:rPr>
              <a:pPr eaLnBrk="1" hangingPunct="1"/>
              <a:t>17</a:t>
            </a:fld>
            <a:endParaRPr lang="fr-FR" sz="1200">
              <a:solidFill>
                <a:schemeClr val="bg1"/>
              </a:solidFill>
            </a:endParaRPr>
          </a:p>
        </p:txBody>
      </p:sp>
      <p:sp>
        <p:nvSpPr>
          <p:cNvPr id="58372" name="Rounded Rectangle 5"/>
          <p:cNvSpPr>
            <a:spLocks noChangeArrowheads="1"/>
          </p:cNvSpPr>
          <p:nvPr/>
        </p:nvSpPr>
        <p:spPr bwMode="auto">
          <a:xfrm>
            <a:off x="533400" y="2590800"/>
            <a:ext cx="8001000" cy="2494384"/>
          </a:xfrm>
          <a:prstGeom prst="roundRect">
            <a:avLst>
              <a:gd name="adj" fmla="val 16667"/>
            </a:avLst>
          </a:prstGeom>
          <a:solidFill>
            <a:srgbClr val="990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lvl="0" algn="ctr" rtl="0">
              <a:spcBef>
                <a:spcPts val="0"/>
              </a:spcBef>
            </a:pPr>
            <a:r>
              <a:rPr lang="fr-FR" b="1" i="0" u="none" baseline="0" dirty="0">
                <a:solidFill>
                  <a:schemeClr val="bg1"/>
                </a:solidFill>
              </a:rPr>
              <a:t>Pour les adultes à risque moyen de dépression, nous recommandons de ne </a:t>
            </a:r>
            <a:r>
              <a:rPr lang="fr-FR" b="1" i="0" u="sng" baseline="0" dirty="0">
                <a:solidFill>
                  <a:schemeClr val="bg1"/>
                </a:solidFill>
              </a:rPr>
              <a:t>pas pratiquer le dépistage systématique</a:t>
            </a:r>
            <a:r>
              <a:rPr lang="fr-FR" b="1" i="0" u="none" baseline="0" dirty="0">
                <a:solidFill>
                  <a:schemeClr val="bg1"/>
                </a:solidFill>
              </a:rPr>
              <a:t> de la dépression</a:t>
            </a:r>
          </a:p>
          <a:p>
            <a:pPr lvl="0" algn="ctr" rtl="0">
              <a:spcBef>
                <a:spcPts val="0"/>
              </a:spcBef>
            </a:pPr>
            <a:endParaRPr lang="fr-FR" b="1" dirty="0">
              <a:solidFill>
                <a:schemeClr val="bg1"/>
              </a:solidFill>
            </a:endParaRPr>
          </a:p>
          <a:p>
            <a:pPr lvl="0" algn="l" rtl="0">
              <a:spcBef>
                <a:spcPts val="0"/>
              </a:spcBef>
              <a:buNone/>
            </a:pPr>
            <a:r>
              <a:rPr lang="fr-FR" b="1" i="1" u="none" baseline="0" dirty="0">
                <a:solidFill>
                  <a:schemeClr val="bg1"/>
                </a:solidFill>
              </a:rPr>
              <a:t>(Recommandation faible ; données probantes de très faible qualité)</a:t>
            </a:r>
          </a:p>
          <a:p>
            <a:pPr marL="457200" indent="-457200" algn="ctr" rtl="0">
              <a:lnSpc>
                <a:spcPct val="80000"/>
              </a:lnSpc>
              <a:spcBef>
                <a:spcPct val="20000"/>
              </a:spcBef>
            </a:pPr>
            <a:endParaRPr lang="fr-FR" sz="2400" b="1" dirty="0">
              <a:solidFill>
                <a:schemeClr val="bg1"/>
              </a:solidFill>
            </a:endParaRPr>
          </a:p>
        </p:txBody>
      </p:sp>
    </p:spTree>
    <p:extLst>
      <p:ext uri="{BB962C8B-B14F-4D97-AF65-F5344CB8AC3E}">
        <p14:creationId xmlns:p14="http://schemas.microsoft.com/office/powerpoint/2010/main" val="12882318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l" rtl="0"/>
            <a:r>
              <a:rPr lang="fr-FR" b="1" i="0" u="none" baseline="0"/>
              <a:t>Recommandation : population à risque moyen</a:t>
            </a:r>
          </a:p>
        </p:txBody>
      </p:sp>
      <p:sp>
        <p:nvSpPr>
          <p:cNvPr id="16387" name="Content Placeholder 2"/>
          <p:cNvSpPr>
            <a:spLocks noGrp="1"/>
          </p:cNvSpPr>
          <p:nvPr>
            <p:ph idx="1"/>
          </p:nvPr>
        </p:nvSpPr>
        <p:spPr>
          <a:xfrm>
            <a:off x="251520" y="1500174"/>
            <a:ext cx="8784976" cy="4809146"/>
          </a:xfrm>
        </p:spPr>
        <p:txBody>
          <a:bodyPr/>
          <a:lstStyle/>
          <a:p>
            <a:pPr algn="l" rtl="0">
              <a:buNone/>
            </a:pPr>
            <a:endParaRPr lang="fr-FR" sz="1800" dirty="0" smtClean="0"/>
          </a:p>
          <a:p>
            <a:pPr algn="l" rtl="0"/>
            <a:r>
              <a:rPr lang="fr-FR" sz="1800" b="0" i="0" u="none" baseline="0"/>
              <a:t>Cette recommandation se base sur les éléments suivants : </a:t>
            </a:r>
          </a:p>
          <a:p>
            <a:pPr lvl="1" algn="l" rtl="0"/>
            <a:r>
              <a:rPr lang="fr-FR" b="0" i="0" u="none" baseline="0"/>
              <a:t>le manque de données probantes directes sur les avantages du dépistage dans la population à risque moyen ;</a:t>
            </a:r>
          </a:p>
          <a:p>
            <a:pPr lvl="1" algn="l" rtl="0"/>
            <a:r>
              <a:rPr lang="fr-FR" b="0" i="0" u="none" baseline="0"/>
              <a:t>le manque de données probantes sur les inconvénients du dépistage ;</a:t>
            </a:r>
          </a:p>
          <a:p>
            <a:pPr lvl="1" algn="l" rtl="0"/>
            <a:r>
              <a:rPr lang="fr-FR" b="0" i="0" u="none" baseline="0"/>
              <a:t>les préoccupations suscitées par les inconvénients potentiels du dépistage.</a:t>
            </a:r>
            <a:endParaRPr lang="fr-FR" dirty="0" smtClean="0"/>
          </a:p>
          <a:p>
            <a:pPr algn="l" rtl="0">
              <a:buNone/>
            </a:pPr>
            <a:endParaRPr lang="fr-FR" sz="1800" dirty="0" smtClean="0"/>
          </a:p>
          <a:p>
            <a:pPr algn="l" rtl="0"/>
            <a:r>
              <a:rPr lang="fr-FR" sz="1800" b="0" i="0" u="none" baseline="0"/>
              <a:t>Cette recommandation accorde </a:t>
            </a:r>
          </a:p>
          <a:p>
            <a:pPr lvl="1" algn="l" rtl="0"/>
            <a:r>
              <a:rPr lang="fr-FR" sz="1800" b="0" i="0" u="none" baseline="0"/>
              <a:t>une </a:t>
            </a:r>
            <a:r>
              <a:rPr lang="fr-FR" sz="1800" b="0" i="1" u="sng" baseline="0"/>
              <a:t>importance relative élevée</a:t>
            </a:r>
            <a:r>
              <a:rPr lang="fr-FR" sz="1800" b="0" i="0" u="none" baseline="0"/>
              <a:t> à la démonstration d'un avantage net et évident avant de recommander le dépistage systématique pour une population entière et aux inconvénients potentiellement associés au dépistage ;</a:t>
            </a:r>
          </a:p>
          <a:p>
            <a:pPr lvl="1" algn="l" rtl="0"/>
            <a:r>
              <a:rPr lang="fr-FR" sz="1800" b="0" i="0" u="none" baseline="0"/>
              <a:t>une </a:t>
            </a:r>
            <a:r>
              <a:rPr lang="fr-FR" sz="1800" b="0" i="1" u="sng" baseline="0"/>
              <a:t>importance relative faible</a:t>
            </a:r>
            <a:r>
              <a:rPr lang="fr-FR" sz="1800" b="0" i="0" u="none" baseline="0"/>
              <a:t> à la probabilité non démontrée qu'une identification précoce suivie d'un traitement des personnes atteintes de dépression mène à de meilleurs résultats de santé.</a:t>
            </a:r>
          </a:p>
          <a:p>
            <a:endParaRPr lang="fr-FR" dirty="0" smtClean="0"/>
          </a:p>
          <a:p>
            <a:endParaRPr lang="fr-FR" b="1" dirty="0" smtClean="0"/>
          </a:p>
        </p:txBody>
      </p:sp>
      <p:sp>
        <p:nvSpPr>
          <p:cNvPr id="16388" name="Slide Number Placeholder 3"/>
          <p:cNvSpPr>
            <a:spLocks noGrp="1"/>
          </p:cNvSpPr>
          <p:nvPr>
            <p:ph type="sldNum" sz="quarter" idx="10"/>
          </p:nvPr>
        </p:nvSpPr>
        <p:spPr>
          <a:noFill/>
        </p:spPr>
        <p:txBody>
          <a:bodyPr/>
          <a:lstStyle/>
          <a:p>
            <a:pPr algn="r" rtl="0"/>
            <a:fld id="{4969A453-AE15-43C6-9EDC-684F240A3F4E}" type="slidenum">
              <a:rPr>
                <a:latin typeface="Arial" charset="0"/>
              </a:rPr>
              <a:pPr/>
              <a:t>18</a:t>
            </a:fld>
            <a:endParaRPr lang="fr-FR" smtClean="0">
              <a:latin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algn="l" rtl="0" eaLnBrk="1" hangingPunct="1"/>
            <a:r>
              <a:rPr lang="fr-FR" b="1" i="0" u="none" baseline="0">
                <a:latin typeface="Arial" charset="0"/>
                <a:ea typeface="ＭＳ Ｐゴシック" charset="0"/>
                <a:cs typeface="ＭＳ Ｐゴシック" charset="0"/>
              </a:rPr>
              <a:t>Recommandation du GECSSP :</a:t>
            </a:r>
            <a:r>
              <a:rPr lang="fr-FR" b="1">
                <a:latin typeface="Arial" charset="0"/>
                <a:ea typeface="ＭＳ Ｐゴシック" charset="0"/>
                <a:cs typeface="ＭＳ Ｐゴシック" charset="0"/>
              </a:rPr>
              <a:t/>
            </a:r>
            <a:br>
              <a:rPr lang="fr-FR" b="1">
                <a:latin typeface="Arial" charset="0"/>
                <a:ea typeface="ＭＳ Ｐゴシック" charset="0"/>
                <a:cs typeface="ＭＳ Ｐゴシック" charset="0"/>
              </a:rPr>
            </a:br>
            <a:r>
              <a:rPr lang="fr-FR" b="1" i="1" u="none" baseline="0">
                <a:latin typeface="Arial" charset="0"/>
                <a:ea typeface="ＭＳ Ｐゴシック" charset="0"/>
                <a:cs typeface="ＭＳ Ｐゴシック" charset="0"/>
              </a:rPr>
              <a:t>Population à haut risque</a:t>
            </a:r>
            <a:endParaRPr lang="fr-FR" b="1" dirty="0">
              <a:latin typeface="Arial" charset="0"/>
              <a:ea typeface="ＭＳ Ｐゴシック" charset="0"/>
              <a:cs typeface="ＭＳ Ｐゴシック" charset="0"/>
            </a:endParaRPr>
          </a:p>
        </p:txBody>
      </p:sp>
      <p:sp>
        <p:nvSpPr>
          <p:cNvPr id="24579"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algn="l" rtl="0" fontAlgn="base">
              <a:spcBef>
                <a:spcPct val="0"/>
              </a:spcBef>
              <a:spcAft>
                <a:spcPct val="0"/>
              </a:spcAft>
              <a:defRPr/>
            </a:pPr>
            <a:r>
              <a:rPr lang="fr-FR" b="0" i="0" u="none" baseline="0"/>
              <a:t>Groupe d’étude canadien sur les soins de santé préventifs</a:t>
            </a:r>
          </a:p>
        </p:txBody>
      </p:sp>
      <p:sp>
        <p:nvSpPr>
          <p:cNvPr id="58371" name="Slide Number Placeholder 5"/>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rtl="0" eaLnBrk="1" hangingPunct="1"/>
            <a:fld id="{4A072742-C1F7-1B41-8CAB-611FA67E33FC}" type="slidenum">
              <a:rPr sz="1200">
                <a:solidFill>
                  <a:schemeClr val="bg1"/>
                </a:solidFill>
              </a:rPr>
              <a:pPr eaLnBrk="1" hangingPunct="1"/>
              <a:t>19</a:t>
            </a:fld>
            <a:endParaRPr lang="fr-FR" sz="1200">
              <a:solidFill>
                <a:schemeClr val="bg1"/>
              </a:solidFill>
            </a:endParaRPr>
          </a:p>
        </p:txBody>
      </p:sp>
      <p:sp>
        <p:nvSpPr>
          <p:cNvPr id="58372" name="Rounded Rectangle 5"/>
          <p:cNvSpPr>
            <a:spLocks noChangeArrowheads="1"/>
          </p:cNvSpPr>
          <p:nvPr/>
        </p:nvSpPr>
        <p:spPr bwMode="auto">
          <a:xfrm>
            <a:off x="533400" y="2348880"/>
            <a:ext cx="8001000" cy="3240360"/>
          </a:xfrm>
          <a:prstGeom prst="roundRect">
            <a:avLst>
              <a:gd name="adj" fmla="val 16667"/>
            </a:avLst>
          </a:prstGeom>
          <a:solidFill>
            <a:srgbClr val="990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rtl="0">
              <a:spcBef>
                <a:spcPts val="0"/>
              </a:spcBef>
            </a:pPr>
            <a:r>
              <a:rPr lang="fr-FR" b="1" i="0" u="none" baseline="0" dirty="0">
                <a:solidFill>
                  <a:srgbClr val="FFFFFF"/>
                </a:solidFill>
              </a:rPr>
              <a:t>Pour les adultes de sous-groupes de la population susceptibles de présenter un risque accru de dépression, </a:t>
            </a:r>
            <a:r>
              <a:rPr lang="fr-FR" b="1" i="0" u="none" baseline="0" dirty="0">
                <a:solidFill>
                  <a:schemeClr val="bg1"/>
                </a:solidFill>
              </a:rPr>
              <a:t>nous recommandons de ne </a:t>
            </a:r>
            <a:r>
              <a:rPr lang="fr-FR" b="1" i="0" u="sng" baseline="0" dirty="0">
                <a:solidFill>
                  <a:schemeClr val="bg1"/>
                </a:solidFill>
              </a:rPr>
              <a:t>pas pratiquer le dépistage systématique</a:t>
            </a:r>
            <a:r>
              <a:rPr lang="fr-FR" b="1" i="0" u="none" baseline="0" dirty="0">
                <a:solidFill>
                  <a:schemeClr val="bg1"/>
                </a:solidFill>
              </a:rPr>
              <a:t> de la dépression</a:t>
            </a:r>
          </a:p>
          <a:p>
            <a:pPr lvl="0" algn="ctr" rtl="0">
              <a:spcBef>
                <a:spcPts val="0"/>
              </a:spcBef>
            </a:pPr>
            <a:endParaRPr lang="fr-FR" b="1" dirty="0">
              <a:solidFill>
                <a:schemeClr val="bg1"/>
              </a:solidFill>
            </a:endParaRPr>
          </a:p>
          <a:p>
            <a:pPr lvl="0" algn="l" rtl="0">
              <a:spcBef>
                <a:spcPts val="0"/>
              </a:spcBef>
              <a:buNone/>
            </a:pPr>
            <a:r>
              <a:rPr lang="fr-FR" b="1" i="1" u="none" baseline="0" dirty="0">
                <a:solidFill>
                  <a:schemeClr val="bg1"/>
                </a:solidFill>
              </a:rPr>
              <a:t>(Recommandation faible ; données probantes de très faible qualité)</a:t>
            </a:r>
          </a:p>
          <a:p>
            <a:pPr marL="457200" indent="-457200" algn="ctr" rtl="0">
              <a:lnSpc>
                <a:spcPct val="80000"/>
              </a:lnSpc>
              <a:spcBef>
                <a:spcPct val="20000"/>
              </a:spcBef>
            </a:pPr>
            <a:endParaRPr lang="fr-FR" sz="2400" b="1" dirty="0">
              <a:solidFill>
                <a:schemeClr val="bg1"/>
              </a:solidFill>
            </a:endParaRPr>
          </a:p>
        </p:txBody>
      </p:sp>
    </p:spTree>
    <p:extLst>
      <p:ext uri="{BB962C8B-B14F-4D97-AF65-F5344CB8AC3E}">
        <p14:creationId xmlns:p14="http://schemas.microsoft.com/office/powerpoint/2010/main" val="3997604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algn="l" rtl="0" eaLnBrk="1" hangingPunct="1"/>
            <a:r>
              <a:rPr lang="fr-FR" b="1" i="0" u="none" baseline="0">
                <a:latin typeface="Arial" charset="0"/>
                <a:ea typeface="ＭＳ Ｐゴシック" charset="0"/>
                <a:cs typeface="ＭＳ Ｐゴシック" charset="0"/>
              </a:rPr>
              <a:t>Vue d'ensemble</a:t>
            </a:r>
          </a:p>
        </p:txBody>
      </p:sp>
      <p:sp>
        <p:nvSpPr>
          <p:cNvPr id="17410" name="Content Placeholder 2"/>
          <p:cNvSpPr>
            <a:spLocks noGrp="1"/>
          </p:cNvSpPr>
          <p:nvPr>
            <p:ph idx="1"/>
          </p:nvPr>
        </p:nvSpPr>
        <p:spPr/>
        <p:txBody>
          <a:bodyPr/>
          <a:lstStyle/>
          <a:p>
            <a:pPr algn="l" rtl="0" eaLnBrk="1" hangingPunct="1">
              <a:lnSpc>
                <a:spcPct val="140000"/>
              </a:lnSpc>
            </a:pPr>
            <a:r>
              <a:rPr lang="fr-FR" b="0" i="0" u="none" baseline="0">
                <a:latin typeface="Arial" charset="0"/>
                <a:ea typeface="ＭＳ Ｐゴシック" charset="0"/>
                <a:cs typeface="ＭＳ Ｐゴシック" charset="0"/>
              </a:rPr>
              <a:t>Informations de fond sur le GECSSP</a:t>
            </a:r>
          </a:p>
          <a:p>
            <a:pPr algn="l" rtl="0" eaLnBrk="1" hangingPunct="1">
              <a:lnSpc>
                <a:spcPct val="140000"/>
              </a:lnSpc>
            </a:pPr>
            <a:r>
              <a:rPr lang="fr-FR" b="0" i="0" u="none" baseline="0">
                <a:latin typeface="Arial" charset="0"/>
                <a:ea typeface="ＭＳ Ｐゴシック" charset="0"/>
                <a:cs typeface="ＭＳ Ｐゴシック" charset="0"/>
              </a:rPr>
              <a:t>Dépistage de la dépression : Vue d'ensemble</a:t>
            </a:r>
          </a:p>
          <a:p>
            <a:pPr algn="l" rtl="0" eaLnBrk="1" hangingPunct="1">
              <a:lnSpc>
                <a:spcPct val="140000"/>
              </a:lnSpc>
            </a:pPr>
            <a:r>
              <a:rPr lang="fr-FR" b="0" i="0" u="none" baseline="0">
                <a:latin typeface="Arial" charset="0"/>
                <a:ea typeface="ＭＳ Ｐゴシック" charset="0"/>
                <a:cs typeface="ＭＳ Ｐゴシック" charset="0"/>
              </a:rPr>
              <a:t>Méthodes scientifiques</a:t>
            </a:r>
          </a:p>
          <a:p>
            <a:pPr algn="l" rtl="0" eaLnBrk="1" hangingPunct="1">
              <a:lnSpc>
                <a:spcPct val="140000"/>
              </a:lnSpc>
            </a:pPr>
            <a:r>
              <a:rPr lang="fr-FR" b="0" i="0" u="none" baseline="0">
                <a:latin typeface="Arial" charset="0"/>
                <a:ea typeface="ＭＳ Ｐゴシック" charset="0"/>
                <a:cs typeface="ＭＳ Ｐゴシック" charset="0"/>
              </a:rPr>
              <a:t>Recommandations </a:t>
            </a:r>
            <a:r>
              <a:rPr lang="fr-FR" b="0" i="0" u="none" baseline="0">
                <a:latin typeface="Arial" charset="0"/>
                <a:ea typeface="ＭＳ Ｐゴシック" charset="0"/>
                <a:cs typeface="Arial" charset="0"/>
              </a:rPr>
              <a:t>sur le dépistage de la dépression</a:t>
            </a:r>
          </a:p>
          <a:p>
            <a:pPr algn="l" rtl="0" eaLnBrk="1" hangingPunct="1">
              <a:lnSpc>
                <a:spcPct val="140000"/>
              </a:lnSpc>
            </a:pPr>
            <a:r>
              <a:rPr lang="fr-FR" b="0" i="0" u="none" baseline="0">
                <a:latin typeface="Arial" charset="0"/>
                <a:ea typeface="ＭＳ Ｐゴシック" charset="0"/>
                <a:cs typeface="ＭＳ Ｐゴシック" charset="0"/>
              </a:rPr>
              <a:t>Détails sur les services recommandés</a:t>
            </a:r>
          </a:p>
          <a:p>
            <a:pPr algn="l" rtl="0" eaLnBrk="1" hangingPunct="1">
              <a:lnSpc>
                <a:spcPct val="140000"/>
              </a:lnSpc>
            </a:pPr>
            <a:r>
              <a:rPr lang="fr-FR" b="0" i="0" u="none" baseline="0">
                <a:latin typeface="Arial" charset="0"/>
                <a:ea typeface="ＭＳ Ｐゴシック" charset="0"/>
                <a:cs typeface="ＭＳ Ｐゴシック" charset="0"/>
              </a:rPr>
              <a:t>Questions et réponses</a:t>
            </a:r>
          </a:p>
        </p:txBody>
      </p:sp>
      <p:sp>
        <p:nvSpPr>
          <p:cNvPr id="5124"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algn="l" rtl="0" fontAlgn="base">
              <a:spcBef>
                <a:spcPct val="0"/>
              </a:spcBef>
              <a:spcAft>
                <a:spcPct val="0"/>
              </a:spcAft>
              <a:defRPr/>
            </a:pPr>
            <a:r>
              <a:rPr lang="fr-FR" b="0" i="0" u="none" baseline="0"/>
              <a:t>Groupe d’étude canadien sur les soins de santé préventifs</a:t>
            </a:r>
          </a:p>
        </p:txBody>
      </p:sp>
      <p:sp>
        <p:nvSpPr>
          <p:cNvPr id="17412" name="Slide Number Placeholder 5"/>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rtl="0" eaLnBrk="1" hangingPunct="1"/>
            <a:fld id="{C590B213-5A5E-6D43-AB3D-1E5539E025BF}" type="slidenum">
              <a:rPr sz="1200">
                <a:solidFill>
                  <a:schemeClr val="bg1"/>
                </a:solidFill>
              </a:rPr>
              <a:pPr eaLnBrk="1" hangingPunct="1"/>
              <a:t>2</a:t>
            </a:fld>
            <a:endParaRPr lang="fr-FR" sz="1200">
              <a:solidFill>
                <a:schemeClr val="bg1"/>
              </a:solidFill>
            </a:endParaRPr>
          </a:p>
        </p:txBody>
      </p:sp>
    </p:spTree>
    <p:extLst>
      <p:ext uri="{BB962C8B-B14F-4D97-AF65-F5344CB8AC3E}">
        <p14:creationId xmlns:p14="http://schemas.microsoft.com/office/powerpoint/2010/main" val="27870125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l" rtl="0"/>
            <a:r>
              <a:rPr lang="fr-FR" b="1" i="0" u="none" baseline="0"/>
              <a:t>Recommandation : population à haut risque</a:t>
            </a:r>
          </a:p>
        </p:txBody>
      </p:sp>
      <p:sp>
        <p:nvSpPr>
          <p:cNvPr id="16387" name="Content Placeholder 2"/>
          <p:cNvSpPr>
            <a:spLocks noGrp="1"/>
          </p:cNvSpPr>
          <p:nvPr>
            <p:ph idx="1"/>
          </p:nvPr>
        </p:nvSpPr>
        <p:spPr>
          <a:xfrm>
            <a:off x="251520" y="1500174"/>
            <a:ext cx="8784976" cy="4809146"/>
          </a:xfrm>
        </p:spPr>
        <p:txBody>
          <a:bodyPr/>
          <a:lstStyle/>
          <a:p>
            <a:pPr algn="l" rtl="0">
              <a:buNone/>
            </a:pPr>
            <a:endParaRPr lang="fr-FR" sz="1800" dirty="0" smtClean="0"/>
          </a:p>
          <a:p>
            <a:pPr algn="l" rtl="0"/>
            <a:r>
              <a:rPr lang="fr-FR" sz="1800" b="0" i="0" u="none" baseline="0"/>
              <a:t>Cette recommandation se base sur les éléments suivants : </a:t>
            </a:r>
          </a:p>
          <a:p>
            <a:pPr lvl="1" algn="l" rtl="0"/>
            <a:r>
              <a:rPr lang="fr-FR" b="0" i="0" u="none" baseline="0"/>
              <a:t>le manque de données probantes directes sur les avantages du dépistage dans la population à haut risque ; </a:t>
            </a:r>
          </a:p>
          <a:p>
            <a:pPr lvl="1" algn="l" rtl="0"/>
            <a:r>
              <a:rPr lang="fr-FR" b="0" i="0" u="none" baseline="0"/>
              <a:t>le manque de données probantes sur les inconvénients ;</a:t>
            </a:r>
          </a:p>
          <a:p>
            <a:pPr lvl="1" algn="l" rtl="0"/>
            <a:r>
              <a:rPr lang="fr-FR" b="0" i="0" u="none" baseline="0"/>
              <a:t>les préoccupations suscitées par les inconvénients potentiels du dépistage.</a:t>
            </a:r>
            <a:endParaRPr lang="fr-FR" dirty="0" smtClean="0"/>
          </a:p>
          <a:p>
            <a:pPr algn="l" rtl="0">
              <a:buNone/>
            </a:pPr>
            <a:endParaRPr lang="fr-FR" sz="1800" dirty="0" smtClean="0"/>
          </a:p>
          <a:p>
            <a:pPr algn="l" rtl="0">
              <a:spcAft>
                <a:spcPts val="600"/>
              </a:spcAft>
            </a:pPr>
            <a:r>
              <a:rPr lang="fr-FR" sz="1800" b="0" i="0" u="none" baseline="0"/>
              <a:t>L'incidence de la dépression (et la prévalence de la dépression non détectée) peut être plus élevée dans les populations à haut risque, ce qui devrait en théorie renforcer l'avantage potentiel du dépistage. </a:t>
            </a:r>
          </a:p>
          <a:p>
            <a:pPr algn="l" rtl="0">
              <a:spcAft>
                <a:spcPts val="600"/>
              </a:spcAft>
            </a:pPr>
            <a:r>
              <a:rPr lang="fr-FR" sz="1800" b="0" i="0" u="none" baseline="0"/>
              <a:t>L'efficacité et les effets indésirables du traitement, le rendement des outils de dépistage et les inconvénients potentiels pourraient également être différents dans les populations à haut risque (par comparaison avec la population générale).</a:t>
            </a:r>
          </a:p>
          <a:p>
            <a:pPr algn="l" rtl="0"/>
            <a:r>
              <a:rPr lang="fr-FR" sz="1800" b="0" i="0" u="none" baseline="0"/>
              <a:t>On ne peut partir du principe que le dépistage sera bénéfique dans ces populations simplement parce que l'incidence et la prévalence y sont plus élevées.</a:t>
            </a:r>
          </a:p>
          <a:p>
            <a:endParaRPr lang="fr-FR" dirty="0" smtClean="0"/>
          </a:p>
          <a:p>
            <a:endParaRPr lang="fr-FR" b="1" dirty="0" smtClean="0"/>
          </a:p>
        </p:txBody>
      </p:sp>
      <p:sp>
        <p:nvSpPr>
          <p:cNvPr id="16388" name="Slide Number Placeholder 3"/>
          <p:cNvSpPr>
            <a:spLocks noGrp="1"/>
          </p:cNvSpPr>
          <p:nvPr>
            <p:ph type="sldNum" sz="quarter" idx="10"/>
          </p:nvPr>
        </p:nvSpPr>
        <p:spPr>
          <a:noFill/>
        </p:spPr>
        <p:txBody>
          <a:bodyPr/>
          <a:lstStyle/>
          <a:p>
            <a:pPr algn="r" rtl="0"/>
            <a:fld id="{4969A453-AE15-43C6-9EDC-684F240A3F4E}" type="slidenum">
              <a:rPr>
                <a:latin typeface="Arial" charset="0"/>
              </a:rPr>
              <a:pPr/>
              <a:t>20</a:t>
            </a:fld>
            <a:endParaRPr lang="fr-FR" smtClean="0">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rtl="0"/>
            <a:r>
              <a:rPr lang="fr-FR" b="1" i="0" u="none" baseline="0"/>
              <a:t>Résultats : Population à risque moyen et à haut risque (1)</a:t>
            </a:r>
            <a:endParaRPr lang="fr-FR" b="1" dirty="0"/>
          </a:p>
        </p:txBody>
      </p:sp>
      <p:sp>
        <p:nvSpPr>
          <p:cNvPr id="3" name="2 Marcador de contenido"/>
          <p:cNvSpPr>
            <a:spLocks noGrp="1"/>
          </p:cNvSpPr>
          <p:nvPr>
            <p:ph idx="1"/>
          </p:nvPr>
        </p:nvSpPr>
        <p:spPr>
          <a:xfrm>
            <a:off x="0" y="1538110"/>
            <a:ext cx="9036496" cy="4824536"/>
          </a:xfrm>
        </p:spPr>
        <p:txBody>
          <a:bodyPr/>
          <a:lstStyle/>
          <a:p>
            <a:pPr marL="0" indent="0" algn="l" rtl="0">
              <a:spcAft>
                <a:spcPts val="600"/>
              </a:spcAft>
              <a:buNone/>
            </a:pPr>
            <a:r>
              <a:rPr lang="fr-FR" b="1" i="0" u="sng" baseline="0" dirty="0"/>
              <a:t>Données probantes sur l'efficacité du dépistage</a:t>
            </a:r>
          </a:p>
          <a:p>
            <a:pPr algn="l" rtl="0">
              <a:spcAft>
                <a:spcPts val="600"/>
              </a:spcAft>
            </a:pPr>
            <a:r>
              <a:rPr lang="fr-FR" b="0" i="0" u="none" baseline="0" dirty="0"/>
              <a:t>Aucune donnée probante directe évaluant le dépistage de la dépression chez des adultes à risque moyen ou à haut risque n'a été identifiée (c.-à-d. qu'aucune étude ne comparait le dépistage à l'absence de dépistage).</a:t>
            </a:r>
          </a:p>
          <a:p>
            <a:pPr algn="l" rtl="0">
              <a:spcAft>
                <a:spcPts val="600"/>
              </a:spcAft>
            </a:pPr>
            <a:r>
              <a:rPr lang="fr-FR" b="0" i="0" u="none" baseline="0" dirty="0"/>
              <a:t>5 études quasi expérimentales ont examiné le dépistage communautaire de la dépression chez des Japonais âgés issus de communautés rurales.</a:t>
            </a:r>
            <a:endParaRPr lang="fr-FR" dirty="0" smtClean="0"/>
          </a:p>
          <a:p>
            <a:pPr algn="l" rtl="0">
              <a:spcAft>
                <a:spcPts val="600"/>
              </a:spcAft>
            </a:pPr>
            <a:r>
              <a:rPr lang="fr-FR" b="0" i="0" u="none" baseline="0" dirty="0"/>
              <a:t>Ces études ont mis en évidence une réduction du nombre de suicides menés à bien (RRR = 0,51 ; IC de 95 %, 0,34-0,75 ; p = 0,0008).</a:t>
            </a:r>
          </a:p>
          <a:p>
            <a:pPr algn="l" rtl="0"/>
            <a:r>
              <a:rPr lang="fr-FR" b="0" i="0" u="none" baseline="0" dirty="0"/>
              <a:t>Données probantes de très faible qualité en raison de préoccupations liées à la méthodologie et à la </a:t>
            </a:r>
            <a:r>
              <a:rPr lang="fr-FR" b="0" i="0" u="none" baseline="0" dirty="0" err="1"/>
              <a:t>généralisabilité</a:t>
            </a:r>
            <a:r>
              <a:rPr lang="fr-FR" b="0" i="0" u="none" baseline="0" dirty="0"/>
              <a:t> :</a:t>
            </a:r>
          </a:p>
          <a:p>
            <a:pPr lvl="1" algn="l" rtl="0"/>
            <a:r>
              <a:rPr lang="fr-FR" sz="1800" b="0" i="0" u="none" baseline="0" dirty="0"/>
              <a:t>la prévalence de la dépression chez les Japonais âgés des zones rurales est 5 fois plus élevée que celle de la population âgée canadienne dans son ensemble (10,4 % contre 2 %, respectivement) ;</a:t>
            </a:r>
            <a:endParaRPr lang="fr-FR" sz="1800" dirty="0" smtClean="0"/>
          </a:p>
          <a:p>
            <a:pPr lvl="1" algn="l" rtl="0"/>
            <a:r>
              <a:rPr lang="fr-FR" sz="1800" b="0" i="0" u="none" baseline="0" dirty="0"/>
              <a:t>le taux de suicide des Japonaises âgées est 7 fois plus élevé que celui des Canadiennes de 75 à 84 ans (23,4 contre 3,3 pour 100 000, respectivement).</a:t>
            </a:r>
            <a:endParaRPr lang="fr-FR" dirty="0"/>
          </a:p>
        </p:txBody>
      </p:sp>
      <p:sp>
        <p:nvSpPr>
          <p:cNvPr id="4" name="3 Marcador de número de diapositiva"/>
          <p:cNvSpPr>
            <a:spLocks noGrp="1"/>
          </p:cNvSpPr>
          <p:nvPr>
            <p:ph type="sldNum" sz="quarter" idx="10"/>
          </p:nvPr>
        </p:nvSpPr>
        <p:spPr/>
        <p:txBody>
          <a:bodyPr/>
          <a:lstStyle/>
          <a:p>
            <a:pPr algn="r" rtl="0">
              <a:defRPr/>
            </a:pPr>
            <a:fld id="{8A780CCC-0884-406B-BE59-551ABC002DE7}" type="slidenum">
              <a:rPr/>
              <a:pPr>
                <a:defRPr/>
              </a:pPr>
              <a:t>21</a:t>
            </a:fld>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rtl="0"/>
            <a:r>
              <a:rPr lang="fr-FR" b="1" i="0" u="none" baseline="0"/>
              <a:t>Résultats : Population à risque moyen et à haut risque (2)</a:t>
            </a:r>
            <a:endParaRPr lang="fr-FR" b="1" dirty="0"/>
          </a:p>
        </p:txBody>
      </p:sp>
      <p:sp>
        <p:nvSpPr>
          <p:cNvPr id="3" name="2 Marcador de contenido"/>
          <p:cNvSpPr>
            <a:spLocks noGrp="1"/>
          </p:cNvSpPr>
          <p:nvPr>
            <p:ph idx="1"/>
          </p:nvPr>
        </p:nvSpPr>
        <p:spPr>
          <a:xfrm>
            <a:off x="107504" y="1500174"/>
            <a:ext cx="8640960" cy="4233082"/>
          </a:xfrm>
        </p:spPr>
        <p:txBody>
          <a:bodyPr/>
          <a:lstStyle/>
          <a:p>
            <a:pPr marL="0" indent="0" algn="l" rtl="0">
              <a:buNone/>
            </a:pPr>
            <a:r>
              <a:rPr lang="fr-FR" b="1" i="0" u="none" baseline="0" dirty="0"/>
              <a:t>Données probantes sur les inconvénients du dépistage :</a:t>
            </a:r>
          </a:p>
          <a:p>
            <a:pPr lvl="1" algn="l" rtl="0"/>
            <a:r>
              <a:rPr lang="fr-FR" sz="1800" b="0" i="0" u="none" baseline="0" dirty="0"/>
              <a:t>Nous n'avons identifié aucune étude admissible mesurant les inconvénients du dépistage de la dépression. </a:t>
            </a:r>
          </a:p>
          <a:p>
            <a:pPr algn="l" rtl="0">
              <a:buNone/>
            </a:pPr>
            <a:endParaRPr lang="fr-FR" sz="1000" dirty="0" smtClean="0"/>
          </a:p>
          <a:p>
            <a:pPr algn="l" rtl="0">
              <a:buNone/>
            </a:pPr>
            <a:r>
              <a:rPr lang="fr-FR" b="1" i="0" u="none" baseline="0" dirty="0"/>
              <a:t>Données probantes sur les préférences et valeurs des patients :</a:t>
            </a:r>
            <a:endParaRPr lang="fr-FR" b="1" dirty="0" smtClean="0"/>
          </a:p>
          <a:p>
            <a:pPr lvl="1" algn="l" rtl="0"/>
            <a:r>
              <a:rPr lang="fr-FR" sz="1800" b="0" i="0" u="none" baseline="0" dirty="0"/>
              <a:t>Forte variabilité des préférences et valeurs des patients.</a:t>
            </a:r>
          </a:p>
          <a:p>
            <a:pPr lvl="1" algn="l" rtl="0"/>
            <a:r>
              <a:rPr lang="fr-FR" sz="1800" b="0" i="0" u="none" baseline="0" dirty="0"/>
              <a:t>Globalement, le dépistage est important et les outils sont acceptables.</a:t>
            </a:r>
          </a:p>
          <a:p>
            <a:pPr lvl="1" algn="l" rtl="0"/>
            <a:r>
              <a:rPr lang="fr-FR" sz="1800" b="0" i="0" u="none" baseline="0" dirty="0"/>
              <a:t>Le traitement doit tenir compte de la culture. </a:t>
            </a:r>
            <a:endParaRPr lang="fr-FR" sz="1800" dirty="0" smtClean="0"/>
          </a:p>
          <a:p>
            <a:pPr lvl="1" algn="l" rtl="0"/>
            <a:r>
              <a:rPr lang="fr-FR" sz="1800" b="0" i="0" u="none" baseline="0" dirty="0"/>
              <a:t>L'adaptation du traitement aux préférences du patient améliore les résultats.</a:t>
            </a:r>
          </a:p>
          <a:p>
            <a:pPr algn="l" rtl="0">
              <a:buNone/>
            </a:pPr>
            <a:endParaRPr lang="fr-FR" sz="1000" dirty="0" smtClean="0"/>
          </a:p>
          <a:p>
            <a:pPr algn="l" rtl="0">
              <a:buNone/>
            </a:pPr>
            <a:r>
              <a:rPr lang="fr-FR" b="1" i="0" u="none" baseline="0" dirty="0"/>
              <a:t>Données probantes sur les ressources mobilisées :</a:t>
            </a:r>
          </a:p>
          <a:p>
            <a:pPr lvl="1" algn="l" rtl="0"/>
            <a:r>
              <a:rPr lang="fr-FR" sz="1800" b="0" i="0" u="none" baseline="0" dirty="0"/>
              <a:t>Le temps consacré au dépistage se fait au détriment d'autres services aux bienfaits avérés. </a:t>
            </a:r>
          </a:p>
          <a:p>
            <a:pPr lvl="1" algn="l" rtl="0"/>
            <a:r>
              <a:rPr lang="fr-FR" sz="1800" b="0" i="0" u="none" baseline="0" dirty="0"/>
              <a:t>Étude de modélisation canadienne : l'identification de nouveaux cas peut ne pas réduire le fardeau de la dépression. Il est préférable de se focaliser sur le traitement efficace à long terme des patients dont la dépression est identifiée.</a:t>
            </a:r>
            <a:endParaRPr lang="fr-FR" sz="1800" dirty="0"/>
          </a:p>
        </p:txBody>
      </p:sp>
      <p:sp>
        <p:nvSpPr>
          <p:cNvPr id="4" name="3 Marcador de número de diapositiva"/>
          <p:cNvSpPr>
            <a:spLocks noGrp="1"/>
          </p:cNvSpPr>
          <p:nvPr>
            <p:ph type="sldNum" sz="quarter" idx="10"/>
          </p:nvPr>
        </p:nvSpPr>
        <p:spPr/>
        <p:txBody>
          <a:bodyPr/>
          <a:lstStyle/>
          <a:p>
            <a:pPr algn="r" rtl="0">
              <a:defRPr/>
            </a:pPr>
            <a:fld id="{8A780CCC-0884-406B-BE59-551ABC002DE7}" type="slidenum">
              <a:rPr/>
              <a:pPr>
                <a:defRPr/>
              </a:pPr>
              <a:t>22</a:t>
            </a:fld>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152400"/>
            <a:ext cx="8534182" cy="1219200"/>
          </a:xfrm>
        </p:spPr>
        <p:txBody>
          <a:bodyPr/>
          <a:lstStyle/>
          <a:p>
            <a:pPr marL="457200" indent="-457200" algn="l" rtl="0"/>
            <a:r>
              <a:rPr lang="fr-FR" dirty="0"/>
              <a:t/>
            </a:r>
            <a:br>
              <a:rPr lang="fr-FR" dirty="0"/>
            </a:br>
            <a:r>
              <a:rPr lang="fr-FR" b="1" i="0" u="none" baseline="0" dirty="0"/>
              <a:t>Justification de la restriction de l'examen aux données probantes directes (dépistage vs groupe témoin sans dépistage)</a:t>
            </a:r>
            <a:r>
              <a:rPr lang="fr-FR" b="1" dirty="0"/>
              <a:t/>
            </a:r>
            <a:br>
              <a:rPr lang="fr-FR" b="1" dirty="0"/>
            </a:br>
            <a:endParaRPr lang="fr-FR" dirty="0" smtClean="0">
              <a:latin typeface="+mn-lt"/>
            </a:endParaRPr>
          </a:p>
        </p:txBody>
      </p:sp>
      <p:sp>
        <p:nvSpPr>
          <p:cNvPr id="3" name="2 Marcador de contenido"/>
          <p:cNvSpPr>
            <a:spLocks noGrp="1"/>
          </p:cNvSpPr>
          <p:nvPr>
            <p:ph idx="1"/>
          </p:nvPr>
        </p:nvSpPr>
        <p:spPr>
          <a:xfrm>
            <a:off x="214282" y="1714488"/>
            <a:ext cx="8172480" cy="4595826"/>
          </a:xfrm>
        </p:spPr>
        <p:txBody>
          <a:bodyPr/>
          <a:lstStyle/>
          <a:p>
            <a:pPr algn="l" rtl="0">
              <a:buNone/>
            </a:pPr>
            <a:endParaRPr lang="fr-FR" dirty="0" smtClean="0"/>
          </a:p>
          <a:p>
            <a:pPr lvl="1" algn="l" rtl="0"/>
            <a:r>
              <a:rPr lang="fr-FR" sz="1800" b="0" i="0" u="none" baseline="0"/>
              <a:t>Les études dans lesquelles </a:t>
            </a:r>
            <a:r>
              <a:rPr lang="fr-FR" sz="1800" b="0" i="0" u="sng" baseline="0"/>
              <a:t>le groupe de traitement et le groupe témoin</a:t>
            </a:r>
            <a:r>
              <a:rPr lang="fr-FR" sz="1800" b="0" i="0" u="none" baseline="0"/>
              <a:t> sont soumis au dépistage</a:t>
            </a:r>
            <a:r>
              <a:rPr lang="fr-FR" b="0" i="0" u="none" baseline="0"/>
              <a:t> </a:t>
            </a:r>
            <a:r>
              <a:rPr lang="fr-FR" b="0" i="1" u="none" baseline="0"/>
              <a:t>(un traitement étant administré en cas d'identification d'une dépression dans le premier groupe, mais pas dans le deuxième)</a:t>
            </a:r>
            <a:r>
              <a:rPr lang="fr-FR" b="0" i="0" u="none" baseline="0"/>
              <a:t> </a:t>
            </a:r>
            <a:r>
              <a:rPr lang="fr-FR" sz="1800" b="0" i="0" u="none" baseline="0"/>
              <a:t>n'examinent PAS l'impact du dépistage en soi, mais comparent l'ajout du traitement au dépistage seul.</a:t>
            </a:r>
          </a:p>
          <a:p>
            <a:pPr lvl="1" algn="l" rtl="0">
              <a:buNone/>
            </a:pPr>
            <a:endParaRPr lang="fr-FR" sz="1800" dirty="0" smtClean="0"/>
          </a:p>
          <a:p>
            <a:pPr lvl="1" algn="l" rtl="0"/>
            <a:r>
              <a:rPr lang="fr-FR" sz="1800" b="0" i="0" u="none" baseline="0"/>
              <a:t>Pratiqué chez </a:t>
            </a:r>
            <a:r>
              <a:rPr lang="fr-FR" sz="1800" b="0" i="0" u="sng" baseline="0"/>
              <a:t>tous les patients</a:t>
            </a:r>
            <a:r>
              <a:rPr lang="fr-FR" sz="1800" b="0" i="0" u="none" baseline="0"/>
              <a:t>, le dépistage peut accroître la prise de conscience des symptômes de dépression et entraîner une surestimation ou une sous-estimation d'éventuels avantages. </a:t>
            </a:r>
          </a:p>
          <a:p>
            <a:pPr lvl="1" algn="l" rtl="0"/>
            <a:endParaRPr lang="fr-FR" sz="1800" dirty="0" smtClean="0"/>
          </a:p>
          <a:p>
            <a:pPr lvl="1" algn="l" rtl="0"/>
            <a:r>
              <a:rPr lang="fr-FR" sz="1800" b="0" i="0" u="none" baseline="0"/>
              <a:t>Les études comprenant des personnes présentant une dépression avérée ou des antécédents de dépression ou recevant un traitement pour la dépression peuvent fausser l'effet du dépistage dans l'un ou l'autre sens en fonction de l'impact du traitement dans le groupe considéré. Le dépistage ne concerne pas les personnes chez qui la maladie a déjà été identifiée.</a:t>
            </a:r>
          </a:p>
        </p:txBody>
      </p:sp>
      <p:sp>
        <p:nvSpPr>
          <p:cNvPr id="4" name="3 Marcador de número de diapositiva"/>
          <p:cNvSpPr>
            <a:spLocks noGrp="1"/>
          </p:cNvSpPr>
          <p:nvPr>
            <p:ph type="sldNum" sz="quarter" idx="10"/>
          </p:nvPr>
        </p:nvSpPr>
        <p:spPr/>
        <p:txBody>
          <a:bodyPr/>
          <a:lstStyle/>
          <a:p>
            <a:pPr algn="r" rtl="0"/>
            <a:fld id="{7B334C98-F474-4340-8C88-865655582C26}" type="slidenum">
              <a:rPr/>
              <a:pPr/>
              <a:t>23</a:t>
            </a:fld>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2844" y="285728"/>
            <a:ext cx="7772400" cy="1219200"/>
          </a:xfrm>
        </p:spPr>
        <p:txBody>
          <a:bodyPr/>
          <a:lstStyle/>
          <a:p>
            <a:pPr algn="l" rtl="0"/>
            <a:r>
              <a:rPr lang="fr-FR" b="1" i="0" u="none" baseline="0">
                <a:latin typeface="+mn-lt"/>
              </a:rPr>
              <a:t>Différences avec les lignes directrices 2005 du GECSSP</a:t>
            </a:r>
            <a:endParaRPr lang="fr-FR" b="1" dirty="0">
              <a:latin typeface="+mn-lt"/>
            </a:endParaRPr>
          </a:p>
        </p:txBody>
      </p:sp>
      <p:sp>
        <p:nvSpPr>
          <p:cNvPr id="4" name="3 Marcador de número de diapositiva"/>
          <p:cNvSpPr>
            <a:spLocks noGrp="1"/>
          </p:cNvSpPr>
          <p:nvPr>
            <p:ph type="sldNum" sz="quarter" idx="10"/>
          </p:nvPr>
        </p:nvSpPr>
        <p:spPr/>
        <p:txBody>
          <a:bodyPr/>
          <a:lstStyle/>
          <a:p>
            <a:pPr algn="r" rtl="0"/>
            <a:fld id="{7B334C98-F474-4340-8C88-865655582C26}" type="slidenum">
              <a:rPr/>
              <a:pPr/>
              <a:t>24</a:t>
            </a:fld>
            <a:endParaRPr lang="fr-FR"/>
          </a:p>
        </p:txBody>
      </p:sp>
      <p:sp>
        <p:nvSpPr>
          <p:cNvPr id="5" name="2 Marcador de contenido"/>
          <p:cNvSpPr>
            <a:spLocks noGrp="1"/>
          </p:cNvSpPr>
          <p:nvPr>
            <p:ph idx="1"/>
          </p:nvPr>
        </p:nvSpPr>
        <p:spPr>
          <a:xfrm>
            <a:off x="251520" y="1700808"/>
            <a:ext cx="7814102" cy="4392488"/>
          </a:xfrm>
        </p:spPr>
        <p:txBody>
          <a:bodyPr/>
          <a:lstStyle/>
          <a:p>
            <a:pPr lvl="1" algn="l" rtl="0">
              <a:buFont typeface="Arial"/>
              <a:buChar char="•"/>
            </a:pPr>
            <a:endParaRPr lang="fr-FR" dirty="0" smtClean="0"/>
          </a:p>
          <a:p>
            <a:pPr lvl="1" algn="l" rtl="0">
              <a:buFont typeface="Arial"/>
              <a:buChar char="•"/>
            </a:pPr>
            <a:r>
              <a:rPr lang="fr-FR" sz="1800" b="0" i="0" u="none" baseline="0" dirty="0"/>
              <a:t>La ligne directrice 2005 du GECSSP recommandait le dépistage </a:t>
            </a:r>
            <a:r>
              <a:rPr lang="fr-FR" sz="1800" b="0" i="0" u="none" baseline="0" dirty="0" smtClean="0"/>
              <a:t>dans </a:t>
            </a:r>
            <a:r>
              <a:rPr lang="fr-FR" sz="1800" b="0" i="0" u="none" baseline="0" dirty="0"/>
              <a:t>les établissements de soins de première ligne disposant de systèmes intégrés appuyés par un personnel de soutien pour la prise en charge du traitement.</a:t>
            </a:r>
          </a:p>
          <a:p>
            <a:pPr lvl="1" algn="l" rtl="0">
              <a:buFont typeface="Arial"/>
              <a:buChar char="•"/>
            </a:pPr>
            <a:endParaRPr lang="fr-FR" sz="1800" dirty="0"/>
          </a:p>
          <a:p>
            <a:pPr lvl="1" algn="l" rtl="0">
              <a:buFont typeface="Arial"/>
              <a:buChar char="•"/>
            </a:pPr>
            <a:r>
              <a:rPr lang="fr-FR" sz="1800" b="0" i="0" u="none" baseline="0" dirty="0"/>
              <a:t>La ligne directrice 2005 du GECSSP se basait sur les données probantes étayant les lignes directrices 2002 de l'US </a:t>
            </a:r>
            <a:r>
              <a:rPr lang="fr-FR" sz="1800" b="0" i="0" u="none" baseline="0" dirty="0" err="1"/>
              <a:t>Preventive</a:t>
            </a:r>
            <a:r>
              <a:rPr lang="fr-FR" sz="1800" b="0" i="0" u="none" baseline="0" dirty="0"/>
              <a:t> Services </a:t>
            </a:r>
            <a:r>
              <a:rPr lang="fr-FR" sz="1800" b="0" i="0" u="none" baseline="0" dirty="0" err="1"/>
              <a:t>Task</a:t>
            </a:r>
            <a:r>
              <a:rPr lang="fr-FR" sz="1800" b="0" i="0" u="none" baseline="0" dirty="0"/>
              <a:t> Force, qui montraient que le dépistage améliorait la fiabilité du diagnostic et qu'un bénéfice était plus probable dans les environnements où le dépistage était associé à un suivi et un traitement efficaces.</a:t>
            </a:r>
          </a:p>
          <a:p>
            <a:pPr lvl="1" algn="l" rtl="0">
              <a:buFont typeface="Arial"/>
              <a:buChar char="•"/>
            </a:pPr>
            <a:endParaRPr lang="fr-FR" sz="1800" dirty="0"/>
          </a:p>
          <a:p>
            <a:pPr lvl="1" algn="l" rtl="0">
              <a:buFont typeface="Arial"/>
              <a:buChar char="•"/>
            </a:pPr>
            <a:r>
              <a:rPr lang="fr-FR" sz="1800" b="0" i="0" u="none" baseline="0" dirty="0"/>
              <a:t>L'examen de la littérature de 2002 de l'USPSTF comprenait des essais n'excluant pas les personnes ayant des antécédents de dépression ou une dépression avérée ; les avantages du dépistage pourraient donc avoir été surestimés.</a:t>
            </a:r>
          </a:p>
          <a:p>
            <a:pPr algn="l" rtl="0">
              <a:buNone/>
            </a:pPr>
            <a:r>
              <a:rPr lang="fr-FR" sz="1800" b="0" i="0" u="none" baseline="0" dirty="0"/>
              <a:t> </a:t>
            </a:r>
          </a:p>
          <a:p>
            <a:pPr lvl="1" algn="l" rtl="0"/>
            <a:endParaRPr lang="fr-FR" sz="18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2844" y="285728"/>
            <a:ext cx="7772400" cy="1219200"/>
          </a:xfrm>
        </p:spPr>
        <p:txBody>
          <a:bodyPr/>
          <a:lstStyle/>
          <a:p>
            <a:pPr algn="l" rtl="0"/>
            <a:r>
              <a:rPr lang="fr-FR" b="1" i="0" u="none" baseline="0">
                <a:latin typeface="+mn-lt"/>
              </a:rPr>
              <a:t>Examen 2009 de l'USPSTF</a:t>
            </a:r>
            <a:endParaRPr lang="fr-FR" b="1" dirty="0">
              <a:latin typeface="+mn-lt"/>
            </a:endParaRPr>
          </a:p>
        </p:txBody>
      </p:sp>
      <p:sp>
        <p:nvSpPr>
          <p:cNvPr id="4" name="3 Marcador de número de diapositiva"/>
          <p:cNvSpPr>
            <a:spLocks noGrp="1"/>
          </p:cNvSpPr>
          <p:nvPr>
            <p:ph type="sldNum" sz="quarter" idx="10"/>
          </p:nvPr>
        </p:nvSpPr>
        <p:spPr/>
        <p:txBody>
          <a:bodyPr/>
          <a:lstStyle/>
          <a:p>
            <a:pPr algn="r" rtl="0"/>
            <a:fld id="{7B334C98-F474-4340-8C88-865655582C26}" type="slidenum">
              <a:rPr/>
              <a:pPr/>
              <a:t>25</a:t>
            </a:fld>
            <a:endParaRPr lang="fr-FR"/>
          </a:p>
        </p:txBody>
      </p:sp>
      <p:sp>
        <p:nvSpPr>
          <p:cNvPr id="5" name="2 Marcador de contenido"/>
          <p:cNvSpPr>
            <a:spLocks noGrp="1"/>
          </p:cNvSpPr>
          <p:nvPr>
            <p:ph idx="1"/>
          </p:nvPr>
        </p:nvSpPr>
        <p:spPr>
          <a:xfrm>
            <a:off x="184121" y="1527666"/>
            <a:ext cx="8929718" cy="4114800"/>
          </a:xfrm>
        </p:spPr>
        <p:txBody>
          <a:bodyPr/>
          <a:lstStyle/>
          <a:p>
            <a:pPr lvl="0" algn="l" rtl="0">
              <a:spcBef>
                <a:spcPts val="0"/>
              </a:spcBef>
            </a:pPr>
            <a:r>
              <a:rPr lang="fr-FR" b="0" i="0" u="none" baseline="0" dirty="0"/>
              <a:t>Variabilité des questions de recherche, critères de sélection des études et normes de données probantes admissibles.</a:t>
            </a:r>
          </a:p>
          <a:p>
            <a:pPr lvl="0" algn="l" rtl="0">
              <a:spcBef>
                <a:spcPts val="0"/>
              </a:spcBef>
              <a:buNone/>
            </a:pPr>
            <a:endParaRPr lang="fr-FR" sz="1800" dirty="0" smtClean="0"/>
          </a:p>
          <a:p>
            <a:pPr algn="l" rtl="0">
              <a:spcBef>
                <a:spcPts val="0"/>
              </a:spcBef>
            </a:pPr>
            <a:r>
              <a:rPr lang="fr-FR" b="0" i="0" u="none" baseline="0" dirty="0"/>
              <a:t>1 ERC sur l'efficacité du dépistage : non admissible, parce que tous les participants se sont soumis à un entretien diagnostique.</a:t>
            </a:r>
          </a:p>
          <a:p>
            <a:pPr algn="l" rtl="0">
              <a:spcBef>
                <a:spcPts val="0"/>
              </a:spcBef>
              <a:buNone/>
            </a:pPr>
            <a:endParaRPr lang="fr-FR" dirty="0" smtClean="0"/>
          </a:p>
          <a:p>
            <a:pPr lvl="0" algn="l" rtl="0">
              <a:spcBef>
                <a:spcPts val="0"/>
              </a:spcBef>
            </a:pPr>
            <a:r>
              <a:rPr lang="fr-FR" b="0" i="0" u="none" baseline="0" dirty="0"/>
              <a:t>8 études sur l'efficacité des systèmes intégrés non admissibles parce que :</a:t>
            </a:r>
          </a:p>
          <a:p>
            <a:pPr lvl="1" algn="l" rtl="0">
              <a:spcBef>
                <a:spcPts val="0"/>
              </a:spcBef>
            </a:pPr>
            <a:r>
              <a:rPr lang="fr-FR" sz="1800" b="0" i="0" u="none" baseline="0" dirty="0"/>
              <a:t>toutes ces études procédaient au dépistage chez tous les patients dans les groupes d'intervention et témoin.</a:t>
            </a:r>
          </a:p>
          <a:p>
            <a:pPr lvl="1" algn="l" rtl="0">
              <a:spcBef>
                <a:spcPts val="0"/>
              </a:spcBef>
              <a:buNone/>
            </a:pPr>
            <a:endParaRPr lang="fr-FR" sz="1800" dirty="0" smtClean="0"/>
          </a:p>
          <a:p>
            <a:pPr algn="l" rtl="0">
              <a:spcBef>
                <a:spcPts val="0"/>
              </a:spcBef>
            </a:pPr>
            <a:r>
              <a:rPr lang="fr-FR" b="0" i="0" u="none" baseline="0" dirty="0"/>
              <a:t>Considérations supplémentaires sur ces 8 études :</a:t>
            </a:r>
            <a:endParaRPr lang="fr-FR" dirty="0" smtClean="0"/>
          </a:p>
          <a:p>
            <a:pPr lvl="1">
              <a:spcBef>
                <a:spcPts val="0"/>
              </a:spcBef>
            </a:pPr>
            <a:r>
              <a:rPr lang="fr-FR" sz="1800" b="0" i="0" u="none" baseline="0" dirty="0"/>
              <a:t>4 de ces 8 études comprenaient des patients recevant, ou ayant récemment reçu, un traitement pour la dépression ; 1 étude comprenait des patients ayant des antécédents de dépression ; 2 études ne communiquaient pas le pourcentage traité ou récemment </a:t>
            </a:r>
            <a:r>
              <a:rPr lang="fr-FR" sz="1800" dirty="0"/>
              <a:t>traité ;</a:t>
            </a:r>
            <a:endParaRPr lang="fr-FR" sz="1800" b="0" i="0" u="none" baseline="0" dirty="0"/>
          </a:p>
          <a:p>
            <a:pPr lvl="1" algn="l" rtl="0">
              <a:spcBef>
                <a:spcPts val="0"/>
              </a:spcBef>
            </a:pPr>
            <a:r>
              <a:rPr lang="fr-FR" sz="1800" b="0" i="0" u="none" baseline="0" dirty="0"/>
              <a:t>variabilité importante des interventions mises en œuvre dans les 8 études ; il est donc difficile de déterminer dans quelle mesure les résultats peuvent être attribués au dépistage.</a:t>
            </a:r>
            <a:endParaRPr lang="fr-FR" sz="1800" b="1" dirty="0" smtClean="0"/>
          </a:p>
          <a:p>
            <a:pPr lvl="1" algn="l" rtl="0"/>
            <a:endParaRPr lang="fr-FR" dirty="0" smtClean="0"/>
          </a:p>
          <a:p>
            <a:pPr algn="l" rtl="0">
              <a:buNone/>
            </a:pPr>
            <a:r>
              <a:rPr lang="fr-FR" sz="1800" b="0" i="0" u="none" baseline="0" dirty="0"/>
              <a:t> </a:t>
            </a:r>
          </a:p>
          <a:p>
            <a:pPr lvl="1" algn="l" rtl="0"/>
            <a:endParaRPr lang="fr-FR" sz="1800" dirty="0" smtClean="0"/>
          </a:p>
        </p:txBody>
      </p:sp>
    </p:spTree>
    <p:extLst>
      <p:ext uri="{BB962C8B-B14F-4D97-AF65-F5344CB8AC3E}">
        <p14:creationId xmlns:p14="http://schemas.microsoft.com/office/powerpoint/2010/main" val="34533491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152400"/>
            <a:ext cx="8243918" cy="1219200"/>
          </a:xfrm>
        </p:spPr>
        <p:txBody>
          <a:bodyPr/>
          <a:lstStyle/>
          <a:p>
            <a:pPr algn="l" rtl="0"/>
            <a:r>
              <a:rPr lang="fr-FR" sz="3200" b="1" i="0" u="none" baseline="0"/>
              <a:t>Examen de Gilbody</a:t>
            </a:r>
          </a:p>
        </p:txBody>
      </p:sp>
      <p:sp>
        <p:nvSpPr>
          <p:cNvPr id="3" name="2 Marcador de contenido"/>
          <p:cNvSpPr>
            <a:spLocks noGrp="1"/>
          </p:cNvSpPr>
          <p:nvPr>
            <p:ph idx="1"/>
          </p:nvPr>
        </p:nvSpPr>
        <p:spPr>
          <a:xfrm>
            <a:off x="0" y="1571612"/>
            <a:ext cx="9252520" cy="4738702"/>
          </a:xfrm>
        </p:spPr>
        <p:txBody>
          <a:bodyPr/>
          <a:lstStyle/>
          <a:p>
            <a:pPr algn="l" rtl="0">
              <a:buNone/>
            </a:pPr>
            <a:r>
              <a:rPr lang="fr-FR" sz="1800" b="0" i="0" u="none" baseline="0" dirty="0"/>
              <a:t> L'examen n'a pas trouvé de preuves que les instruments de dépistage exercent un effet sur les résultats cliniques en cas de dépression.</a:t>
            </a:r>
          </a:p>
          <a:p>
            <a:pPr algn="l" rtl="0"/>
            <a:r>
              <a:rPr lang="fr-FR" sz="1800" b="0" i="0" u="none" baseline="0" dirty="0"/>
              <a:t>19 articles ont été publiés sur les 16 essais randomisés contrôlés inclus dans l'examen de </a:t>
            </a:r>
            <a:r>
              <a:rPr lang="fr-FR" sz="1800" b="0" i="0" u="none" baseline="0" dirty="0" err="1"/>
              <a:t>Gilbody</a:t>
            </a:r>
            <a:r>
              <a:rPr lang="fr-FR" sz="1800" b="0" i="0" u="none" baseline="0" dirty="0"/>
              <a:t>. 16 d'entre eux n'ont pas été considérés plus avant :</a:t>
            </a:r>
          </a:p>
          <a:p>
            <a:pPr lvl="2" algn="l" rtl="0"/>
            <a:r>
              <a:rPr lang="fr-FR" sz="1800" b="0" i="0" u="none" baseline="0" dirty="0"/>
              <a:t>parution avant 1994 ;</a:t>
            </a:r>
            <a:endParaRPr lang="fr-FR" sz="1800" dirty="0" smtClean="0"/>
          </a:p>
          <a:p>
            <a:pPr lvl="2" algn="l" rtl="0"/>
            <a:r>
              <a:rPr lang="fr-FR" sz="1800" b="0" i="0" u="none" baseline="0" dirty="0"/>
              <a:t>la population comprenait des personnes présentant une dépression avérée ou des antécédents de dépression ou recevant un traitement pour la dépression ;</a:t>
            </a:r>
            <a:endParaRPr lang="fr-FR" sz="1800" dirty="0" smtClean="0"/>
          </a:p>
          <a:p>
            <a:pPr lvl="2" algn="l" rtl="0"/>
            <a:r>
              <a:rPr lang="fr-FR" sz="1800" b="0" i="0" u="none" baseline="0" dirty="0"/>
              <a:t>le résultat ou l'environnement sortaient du champ d'application de la ligne directrice ;</a:t>
            </a:r>
            <a:endParaRPr lang="fr-FR" sz="1800" dirty="0" smtClean="0"/>
          </a:p>
          <a:p>
            <a:pPr lvl="2" algn="l" rtl="0"/>
            <a:r>
              <a:rPr lang="fr-FR" sz="1800" b="0" i="0" u="none" baseline="0" dirty="0"/>
              <a:t>les interventions offertes incluaient la prise en charge et le traitement de la dépression, et pas seulement le dépistage.</a:t>
            </a:r>
          </a:p>
          <a:p>
            <a:pPr algn="l" rtl="0"/>
            <a:r>
              <a:rPr lang="fr-FR" sz="1800" b="0" i="0" u="none" baseline="0" dirty="0"/>
              <a:t>3 ERC méritaient une analyse approfondie : tous suggéraient que le dépistage systématique n'améliore pas les résultats cliniques dans la population à risque moyen.</a:t>
            </a:r>
          </a:p>
          <a:p>
            <a:pPr algn="l" rtl="0">
              <a:buNone/>
            </a:pPr>
            <a:endParaRPr lang="fr-FR" sz="100" dirty="0" smtClean="0"/>
          </a:p>
          <a:p>
            <a:pPr algn="l" rtl="0"/>
            <a:r>
              <a:rPr lang="fr-FR" sz="1800" b="1" i="0" u="none" baseline="0" dirty="0"/>
              <a:t>Conclusion :</a:t>
            </a:r>
          </a:p>
          <a:p>
            <a:pPr algn="l" rtl="0">
              <a:buNone/>
            </a:pPr>
            <a:r>
              <a:rPr lang="fr-FR" sz="1800" b="0" i="0" u="none" baseline="0" dirty="0"/>
              <a:t>L'inclusion de ces 3 études n'aurait probablement pas modifié notre recommandation pour la population à </a:t>
            </a:r>
            <a:r>
              <a:rPr lang="fr-FR" sz="1800" b="0" i="0" u="sng" baseline="0" dirty="0"/>
              <a:t>risque moyen</a:t>
            </a:r>
            <a:r>
              <a:rPr lang="fr-FR" sz="1800" b="0" i="0" u="none" baseline="0" dirty="0"/>
              <a:t>.</a:t>
            </a:r>
          </a:p>
          <a:p>
            <a:pPr algn="l" rtl="0">
              <a:buNone/>
            </a:pPr>
            <a:endParaRPr lang="fr-FR" sz="1400" dirty="0" smtClean="0"/>
          </a:p>
          <a:p>
            <a:pPr lvl="1" algn="l" rtl="0"/>
            <a:endParaRPr lang="fr-FR" sz="1800" dirty="0" smtClean="0"/>
          </a:p>
        </p:txBody>
      </p:sp>
      <p:sp>
        <p:nvSpPr>
          <p:cNvPr id="4" name="3 Marcador de número de diapositiva"/>
          <p:cNvSpPr>
            <a:spLocks noGrp="1"/>
          </p:cNvSpPr>
          <p:nvPr>
            <p:ph type="sldNum" sz="quarter" idx="10"/>
          </p:nvPr>
        </p:nvSpPr>
        <p:spPr/>
        <p:txBody>
          <a:bodyPr/>
          <a:lstStyle/>
          <a:p>
            <a:pPr algn="r" rtl="0"/>
            <a:fld id="{7B334C98-F474-4340-8C88-865655582C26}" type="slidenum">
              <a:rPr/>
              <a:pPr/>
              <a:t>26</a:t>
            </a:fld>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152400"/>
            <a:ext cx="8243918" cy="1219200"/>
          </a:xfrm>
        </p:spPr>
        <p:txBody>
          <a:bodyPr/>
          <a:lstStyle/>
          <a:p>
            <a:pPr marL="457200" lvl="0" indent="-457200" algn="l" rtl="0"/>
            <a:r>
              <a:rPr lang="fr-FR" b="1" i="0" u="none" baseline="0"/>
              <a:t>Réévaluation des études dépourvues d'un comparateur sans dépistage</a:t>
            </a:r>
          </a:p>
        </p:txBody>
      </p:sp>
      <p:sp>
        <p:nvSpPr>
          <p:cNvPr id="3" name="2 Marcador de contenido"/>
          <p:cNvSpPr>
            <a:spLocks noGrp="1"/>
          </p:cNvSpPr>
          <p:nvPr>
            <p:ph idx="1"/>
          </p:nvPr>
        </p:nvSpPr>
        <p:spPr>
          <a:xfrm>
            <a:off x="214282" y="1714488"/>
            <a:ext cx="8172480" cy="4595826"/>
          </a:xfrm>
        </p:spPr>
        <p:txBody>
          <a:bodyPr/>
          <a:lstStyle/>
          <a:p>
            <a:pPr algn="l" rtl="0"/>
            <a:r>
              <a:rPr lang="fr-FR" b="0" i="0" u="none" baseline="0"/>
              <a:t>1 ERC a évalué l'efficacité d'un programme de dépistage postnatal au moyen de l'EPDS.  </a:t>
            </a:r>
          </a:p>
          <a:p>
            <a:pPr algn="l" rtl="0"/>
            <a:r>
              <a:rPr lang="fr-FR" b="0" i="0" u="none" baseline="0"/>
              <a:t>À 6 mois, moins de participants du groupe d'intervention présentaient un score &gt; 10 à l'EPDS (13 % vs 22 % ; rapport de risque : 0,59 ; IC de 95 % : 0,39-0,89).  </a:t>
            </a:r>
          </a:p>
          <a:p>
            <a:pPr algn="l" rtl="0"/>
            <a:r>
              <a:rPr lang="fr-FR" b="0" i="0" u="none" baseline="0"/>
              <a:t>À 18 mois, aucune différence significative de la proportion de scores &gt; 10 à l'EPDS n'était observée (RR = 1,10 ; IC de 95 % : 0,70-1,73). </a:t>
            </a:r>
          </a:p>
          <a:p>
            <a:pPr algn="l" rtl="0">
              <a:buNone/>
            </a:pPr>
            <a:endParaRPr lang="fr-FR" sz="1800" dirty="0" smtClean="0"/>
          </a:p>
          <a:p>
            <a:pPr algn="l" rtl="0"/>
            <a:r>
              <a:rPr lang="fr-FR" b="1" i="0" u="none" baseline="0"/>
              <a:t>Conclusion : </a:t>
            </a:r>
            <a:endParaRPr lang="fr-FR" b="1" dirty="0" smtClean="0"/>
          </a:p>
          <a:p>
            <a:pPr algn="l" rtl="0">
              <a:buNone/>
            </a:pPr>
            <a:r>
              <a:rPr lang="fr-FR" b="0" i="0" u="none" baseline="0"/>
              <a:t>L'inclusion de cette étude n'aurait probablement pas modifié notre recommandation pour la population à </a:t>
            </a:r>
            <a:r>
              <a:rPr lang="fr-FR" b="0" i="0" u="sng" baseline="0"/>
              <a:t>haut risque</a:t>
            </a:r>
            <a:r>
              <a:rPr lang="fr-FR" b="0" i="0" u="none" baseline="0"/>
              <a:t>.</a:t>
            </a:r>
          </a:p>
          <a:p>
            <a:pPr algn="l" rtl="0">
              <a:buNone/>
            </a:pPr>
            <a:endParaRPr lang="fr-FR" sz="1800" dirty="0" smtClean="0"/>
          </a:p>
          <a:p>
            <a:pPr algn="l" rtl="0">
              <a:buNone/>
            </a:pPr>
            <a:endParaRPr lang="fr-FR" sz="1800" dirty="0" smtClean="0"/>
          </a:p>
          <a:p>
            <a:pPr algn="l" rtl="0">
              <a:buNone/>
            </a:pPr>
            <a:endParaRPr lang="fr-FR" sz="2400" b="1" dirty="0" smtClean="0"/>
          </a:p>
          <a:p>
            <a:pPr lvl="1" algn="l" rtl="0"/>
            <a:endParaRPr lang="fr-FR" dirty="0" smtClean="0"/>
          </a:p>
          <a:p>
            <a:pPr algn="l" rtl="0">
              <a:buNone/>
            </a:pPr>
            <a:r>
              <a:rPr lang="fr-FR" sz="1800" b="0" i="0" u="none" baseline="0"/>
              <a:t> </a:t>
            </a:r>
          </a:p>
          <a:p>
            <a:pPr lvl="1" algn="l" rtl="0"/>
            <a:endParaRPr lang="fr-FR" sz="1800" dirty="0" smtClean="0"/>
          </a:p>
        </p:txBody>
      </p:sp>
      <p:sp>
        <p:nvSpPr>
          <p:cNvPr id="4" name="3 Marcador de número de diapositiva"/>
          <p:cNvSpPr>
            <a:spLocks noGrp="1"/>
          </p:cNvSpPr>
          <p:nvPr>
            <p:ph type="sldNum" sz="quarter" idx="10"/>
          </p:nvPr>
        </p:nvSpPr>
        <p:spPr/>
        <p:txBody>
          <a:bodyPr/>
          <a:lstStyle/>
          <a:p>
            <a:pPr algn="r" rtl="0"/>
            <a:fld id="{7B334C98-F474-4340-8C88-865655582C26}" type="slidenum">
              <a:rPr/>
              <a:pPr/>
              <a:t>27</a:t>
            </a:fld>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fr-FR" sz="3200" b="1" i="0" u="none" baseline="0"/>
              <a:t>Considérations pour la mise en œuvre des recommandations </a:t>
            </a:r>
            <a:endParaRPr lang="fr-FR" b="1" dirty="0"/>
          </a:p>
        </p:txBody>
      </p:sp>
      <p:sp>
        <p:nvSpPr>
          <p:cNvPr id="3" name="Content Placeholder 2"/>
          <p:cNvSpPr>
            <a:spLocks noGrp="1"/>
          </p:cNvSpPr>
          <p:nvPr>
            <p:ph idx="1"/>
          </p:nvPr>
        </p:nvSpPr>
        <p:spPr>
          <a:xfrm>
            <a:off x="285720" y="1988840"/>
            <a:ext cx="8858280" cy="4464496"/>
          </a:xfrm>
        </p:spPr>
        <p:txBody>
          <a:bodyPr/>
          <a:lstStyle/>
          <a:p>
            <a:pPr algn="l" rtl="0">
              <a:spcBef>
                <a:spcPts val="0"/>
              </a:spcBef>
              <a:spcAft>
                <a:spcPts val="600"/>
              </a:spcAft>
              <a:buNone/>
            </a:pPr>
            <a:r>
              <a:rPr lang="fr-FR" sz="1800" b="0" i="1" u="sng" baseline="0"/>
              <a:t>Patients montrant des indices cliniques de dépression</a:t>
            </a:r>
            <a:endParaRPr lang="fr-FR" sz="1800" dirty="0" smtClean="0"/>
          </a:p>
          <a:p>
            <a:pPr lvl="0" algn="l" rtl="0">
              <a:spcBef>
                <a:spcPts val="0"/>
              </a:spcBef>
              <a:buNone/>
            </a:pPr>
            <a:r>
              <a:rPr lang="fr-FR" sz="1800" b="0" i="0" u="none" baseline="0"/>
              <a:t>Le GECSSP ne recommande pas le dépistage systématique chez les adultes</a:t>
            </a:r>
          </a:p>
          <a:p>
            <a:pPr lvl="0" algn="l" rtl="0">
              <a:spcBef>
                <a:spcPts val="0"/>
              </a:spcBef>
              <a:buNone/>
            </a:pPr>
            <a:r>
              <a:rPr lang="fr-FR" sz="1800" b="0" i="0" u="none" baseline="0"/>
              <a:t>ne présentant pas de symptômes apparents de dépression, mais suggère que :</a:t>
            </a:r>
          </a:p>
          <a:p>
            <a:pPr lvl="0" algn="l" rtl="0">
              <a:spcBef>
                <a:spcPts val="0"/>
              </a:spcBef>
              <a:buNone/>
            </a:pPr>
            <a:endParaRPr lang="fr-FR" sz="1800" dirty="0" smtClean="0"/>
          </a:p>
          <a:p>
            <a:pPr lvl="0" algn="l" rtl="0">
              <a:spcBef>
                <a:spcPts val="0"/>
              </a:spcBef>
              <a:buFontTx/>
              <a:buChar char="-"/>
            </a:pPr>
            <a:r>
              <a:rPr lang="fr-FR" sz="1800" b="0" i="0" u="none" baseline="0"/>
              <a:t>les cliniciens </a:t>
            </a:r>
            <a:r>
              <a:rPr lang="fr-FR" sz="1800" b="0" i="0" u="sng" baseline="0"/>
              <a:t>restent à l'affût de tout signe ou symptôme potentiel de dépression, en particulier chez les patients montrant un risque accru</a:t>
            </a:r>
            <a:r>
              <a:rPr lang="fr-FR" sz="1800" b="0" i="0" u="none" baseline="0"/>
              <a:t> ;</a:t>
            </a:r>
          </a:p>
          <a:p>
            <a:pPr lvl="0" algn="l" rtl="0">
              <a:spcBef>
                <a:spcPts val="0"/>
              </a:spcBef>
              <a:buNone/>
            </a:pPr>
            <a:endParaRPr lang="fr-FR" sz="1800" u="sng" dirty="0" smtClean="0"/>
          </a:p>
          <a:p>
            <a:pPr lvl="0" algn="l" rtl="0">
              <a:spcBef>
                <a:spcPts val="0"/>
              </a:spcBef>
              <a:buFontTx/>
              <a:buChar char="-"/>
            </a:pPr>
            <a:r>
              <a:rPr lang="fr-FR" sz="1800" b="0" i="0" u="none" baseline="0"/>
              <a:t>les cliniciens recherchent activement une dépression chez les patients présentant des signes ou symptômes évoquant une dépression, mais ne se considérant pas comme dépressifs.</a:t>
            </a:r>
          </a:p>
          <a:p>
            <a:pPr lvl="0" algn="l" rtl="0">
              <a:spcBef>
                <a:spcPts val="0"/>
              </a:spcBef>
              <a:buFontTx/>
              <a:buChar char="-"/>
            </a:pPr>
            <a:endParaRPr lang="fr-FR" sz="1800" dirty="0" smtClean="0"/>
          </a:p>
          <a:p>
            <a:pPr marL="0" lvl="0" indent="0" algn="l" rtl="0">
              <a:spcBef>
                <a:spcPts val="0"/>
              </a:spcBef>
              <a:buNone/>
            </a:pPr>
            <a:r>
              <a:rPr lang="fr-FR" sz="1800" b="0" i="0" u="none" baseline="0"/>
              <a:t>La détection de la dépression sur la base des symptômes cliniques tend à déceler les patients les plus gravement affectés, chez qui le traitement pourrait s'avérer plus fructueux. </a:t>
            </a:r>
          </a:p>
        </p:txBody>
      </p:sp>
      <p:sp>
        <p:nvSpPr>
          <p:cNvPr id="4" name="Slide Number Placeholder 3"/>
          <p:cNvSpPr>
            <a:spLocks noGrp="1"/>
          </p:cNvSpPr>
          <p:nvPr>
            <p:ph type="sldNum" sz="quarter" idx="10"/>
          </p:nvPr>
        </p:nvSpPr>
        <p:spPr/>
        <p:txBody>
          <a:bodyPr/>
          <a:lstStyle/>
          <a:p>
            <a:pPr algn="r" rtl="0">
              <a:defRPr/>
            </a:pPr>
            <a:fld id="{8A780CCC-0884-406B-BE59-551ABC002DE7}" type="slidenum">
              <a:rPr/>
              <a:pPr>
                <a:defRPr/>
              </a:pPr>
              <a:t>28</a:t>
            </a:fld>
            <a:endParaRPr lang="fr-FR"/>
          </a:p>
        </p:txBody>
      </p:sp>
    </p:spTree>
    <p:extLst>
      <p:ext uri="{BB962C8B-B14F-4D97-AF65-F5344CB8AC3E}">
        <p14:creationId xmlns:p14="http://schemas.microsoft.com/office/powerpoint/2010/main" val="15923216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fr-FR" sz="3200" b="1" i="0" u="none" baseline="0"/>
              <a:t>Considérations pour la mise en œuvre des recommandations</a:t>
            </a:r>
            <a:endParaRPr lang="fr-FR" b="1" dirty="0"/>
          </a:p>
        </p:txBody>
      </p:sp>
      <p:sp>
        <p:nvSpPr>
          <p:cNvPr id="3" name="Content Placeholder 2"/>
          <p:cNvSpPr>
            <a:spLocks noGrp="1"/>
          </p:cNvSpPr>
          <p:nvPr>
            <p:ph idx="1"/>
          </p:nvPr>
        </p:nvSpPr>
        <p:spPr>
          <a:xfrm>
            <a:off x="228600" y="1700808"/>
            <a:ext cx="8686800" cy="4114800"/>
          </a:xfrm>
        </p:spPr>
        <p:txBody>
          <a:bodyPr/>
          <a:lstStyle/>
          <a:p>
            <a:pPr algn="l" rtl="0">
              <a:buNone/>
            </a:pPr>
            <a:r>
              <a:rPr lang="fr-FR" sz="2200" b="0" i="1" u="sng" baseline="0" dirty="0"/>
              <a:t>Mise en œuvre d'une recommandation faible</a:t>
            </a:r>
          </a:p>
          <a:p>
            <a:pPr algn="l" rtl="0">
              <a:buNone/>
            </a:pPr>
            <a:endParaRPr lang="fr-FR" sz="900" dirty="0" smtClean="0"/>
          </a:p>
          <a:p>
            <a:pPr algn="l" rtl="0"/>
            <a:r>
              <a:rPr lang="fr-FR" sz="2400" b="0" i="0" u="none" baseline="0" dirty="0"/>
              <a:t>Les effets indésirables l'emportent probablement sur les effets désirables, mais une incertitude substantielle demeure.</a:t>
            </a:r>
          </a:p>
          <a:p>
            <a:endParaRPr lang="fr-FR" sz="1000" dirty="0"/>
          </a:p>
          <a:p>
            <a:r>
              <a:rPr lang="fr-FR" sz="2400" dirty="0"/>
              <a:t>Il convient de reconnaître que différentes personnes peuvent faire des choix différents </a:t>
            </a:r>
            <a:r>
              <a:rPr lang="fr-FR" sz="2400" smtClean="0"/>
              <a:t>en fonction de </a:t>
            </a:r>
            <a:r>
              <a:rPr lang="fr-FR" sz="2400" dirty="0"/>
              <a:t>leurs préférences et valeurs.</a:t>
            </a:r>
            <a:endParaRPr lang="fr-FR" sz="2400" b="0" i="0" u="none" baseline="0" dirty="0"/>
          </a:p>
          <a:p>
            <a:pPr marL="0" indent="0" algn="l" rtl="0">
              <a:buNone/>
            </a:pPr>
            <a:endParaRPr lang="fr-FR" sz="1000" dirty="0" smtClean="0"/>
          </a:p>
          <a:p>
            <a:pPr lvl="0" algn="l" rtl="0"/>
            <a:r>
              <a:rPr lang="fr-FR" sz="2400" b="0" i="0" u="none" baseline="0" dirty="0"/>
              <a:t>Les cliniciens qui estiment que leurs patients, ou un sous-groupe de leurs patients, accordent une grande importance aux avantages potentiels et sont moins préoccupés par les inconvénients possibles procéderaient probablement au dépistage chez ces patients.</a:t>
            </a:r>
            <a:endParaRPr lang="fr-FR" sz="2400" dirty="0" smtClean="0"/>
          </a:p>
        </p:txBody>
      </p:sp>
      <p:sp>
        <p:nvSpPr>
          <p:cNvPr id="4" name="Slide Number Placeholder 3"/>
          <p:cNvSpPr>
            <a:spLocks noGrp="1"/>
          </p:cNvSpPr>
          <p:nvPr>
            <p:ph type="sldNum" sz="quarter" idx="10"/>
          </p:nvPr>
        </p:nvSpPr>
        <p:spPr/>
        <p:txBody>
          <a:bodyPr/>
          <a:lstStyle/>
          <a:p>
            <a:pPr algn="r" rtl="0">
              <a:defRPr/>
            </a:pPr>
            <a:fld id="{8A780CCC-0884-406B-BE59-551ABC002DE7}" type="slidenum">
              <a:rPr/>
              <a:pPr>
                <a:defRPr/>
              </a:pPr>
              <a:t>29</a:t>
            </a:fld>
            <a:endParaRPr lang="fr-FR"/>
          </a:p>
        </p:txBody>
      </p:sp>
    </p:spTree>
    <p:extLst>
      <p:ext uri="{BB962C8B-B14F-4D97-AF65-F5344CB8AC3E}">
        <p14:creationId xmlns:p14="http://schemas.microsoft.com/office/powerpoint/2010/main" val="1592321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algn="l" rtl="0" eaLnBrk="1" hangingPunct="1"/>
            <a:r>
              <a:rPr lang="fr-FR" b="1" i="0" u="none" baseline="0">
                <a:latin typeface="Arial" charset="0"/>
                <a:ea typeface="ＭＳ Ｐゴシック" charset="0"/>
                <a:cs typeface="ＭＳ Ｐゴシック" charset="0"/>
              </a:rPr>
              <a:t>Qu'est-ce que le GECSSP ?</a:t>
            </a:r>
          </a:p>
        </p:txBody>
      </p:sp>
      <p:sp>
        <p:nvSpPr>
          <p:cNvPr id="21506" name="Content Placeholder 2"/>
          <p:cNvSpPr>
            <a:spLocks noGrp="1"/>
          </p:cNvSpPr>
          <p:nvPr>
            <p:ph idx="1"/>
          </p:nvPr>
        </p:nvSpPr>
        <p:spPr/>
        <p:txBody>
          <a:bodyPr/>
          <a:lstStyle/>
          <a:p>
            <a:pPr algn="l" rtl="0" eaLnBrk="1" hangingPunct="1"/>
            <a:r>
              <a:rPr lang="fr-FR" sz="2400" b="0" i="0" u="none" baseline="0" dirty="0">
                <a:latin typeface="Arial" charset="0"/>
                <a:ea typeface="ＭＳ Ｐゴシック" charset="0"/>
                <a:cs typeface="ＭＳ Ｐゴシック" charset="0"/>
              </a:rPr>
              <a:t>Le Groupe d’étude canadien sur les soins de santé préventifs (GECSSP) </a:t>
            </a:r>
          </a:p>
          <a:p>
            <a:pPr lvl="1" eaLnBrk="1" hangingPunct="1">
              <a:spcAft>
                <a:spcPts val="600"/>
              </a:spcAft>
            </a:pPr>
            <a:r>
              <a:rPr lang="fr-FR" sz="2000" dirty="0">
                <a:latin typeface="Arial" charset="0"/>
                <a:ea typeface="ＭＳ Ｐゴシック" charset="0"/>
              </a:rPr>
              <a:t>a été mis sur pied pour élaborer des lignes directrices de pratique clinique aidant les fournisseurs de soins primaires dans la prestation des soins de santé préventifs ;</a:t>
            </a:r>
            <a:endParaRPr lang="fr-FR" sz="2000" b="0" i="0" u="none" baseline="0" dirty="0">
              <a:latin typeface="Arial" charset="0"/>
              <a:ea typeface="ＭＳ Ｐゴシック" charset="0"/>
            </a:endParaRPr>
          </a:p>
          <a:p>
            <a:pPr lvl="1" eaLnBrk="1" hangingPunct="1"/>
            <a:r>
              <a:rPr lang="fr-FR" sz="2000" dirty="0">
                <a:latin typeface="Arial" charset="0"/>
                <a:ea typeface="ＭＳ Ｐゴシック" charset="0"/>
              </a:rPr>
              <a:t>identifie les lacunes de données probantes qui doivent être comblées et élabore des documents d'orientation pour chaque thème ;</a:t>
            </a:r>
            <a:endParaRPr lang="fr-FR" sz="2000" b="0" i="0" u="none" baseline="0" dirty="0">
              <a:latin typeface="Arial" charset="0"/>
              <a:ea typeface="ＭＳ Ｐゴシック" charset="0"/>
            </a:endParaRPr>
          </a:p>
          <a:p>
            <a:pPr lvl="1" algn="l" rtl="0" eaLnBrk="1" hangingPunct="1"/>
            <a:r>
              <a:rPr lang="fr-FR" sz="2000" dirty="0">
                <a:latin typeface="Arial" charset="0"/>
                <a:ea typeface="ＭＳ Ｐゴシック" charset="0"/>
              </a:rPr>
              <a:t>e</a:t>
            </a:r>
            <a:r>
              <a:rPr lang="fr-FR" sz="2000" b="0" i="0" u="none" baseline="0" dirty="0" smtClean="0">
                <a:latin typeface="Arial" charset="0"/>
                <a:ea typeface="ＭＳ Ｐゴシック" charset="0"/>
              </a:rPr>
              <a:t>st </a:t>
            </a:r>
            <a:r>
              <a:rPr lang="fr-FR" sz="2000" b="0" i="0" u="none" baseline="0" dirty="0">
                <a:latin typeface="Arial" charset="0"/>
                <a:ea typeface="ＭＳ Ｐゴシック" charset="0"/>
              </a:rPr>
              <a:t>composé de 14 experts en soins primaires.</a:t>
            </a:r>
          </a:p>
          <a:p>
            <a:pPr marL="457200" lvl="1" indent="0" algn="l" rtl="0" eaLnBrk="1" hangingPunct="1">
              <a:buNone/>
            </a:pPr>
            <a:endParaRPr lang="fr-FR" sz="2000" dirty="0">
              <a:latin typeface="Arial" charset="0"/>
              <a:ea typeface="ＭＳ Ｐゴシック" charset="0"/>
            </a:endParaRPr>
          </a:p>
        </p:txBody>
      </p:sp>
      <p:sp>
        <p:nvSpPr>
          <p:cNvPr id="7172"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algn="l" rtl="0" fontAlgn="base">
              <a:spcBef>
                <a:spcPct val="0"/>
              </a:spcBef>
              <a:spcAft>
                <a:spcPct val="0"/>
              </a:spcAft>
              <a:defRPr/>
            </a:pPr>
            <a:r>
              <a:rPr lang="fr-FR" b="0" i="0" u="none" baseline="0"/>
              <a:t>Groupe d’étude canadien sur les soins de santé préventifs</a:t>
            </a:r>
          </a:p>
        </p:txBody>
      </p:sp>
      <p:sp>
        <p:nvSpPr>
          <p:cNvPr id="21508" name="Slide Number Placeholder 5"/>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rtl="0" eaLnBrk="1" hangingPunct="1"/>
            <a:fld id="{160F6EC7-99F9-D84B-96EF-F2504775B109}" type="slidenum">
              <a:rPr sz="1200">
                <a:solidFill>
                  <a:schemeClr val="bg1"/>
                </a:solidFill>
              </a:rPr>
              <a:pPr eaLnBrk="1" hangingPunct="1"/>
              <a:t>3</a:t>
            </a:fld>
            <a:endParaRPr lang="fr-FR" sz="1200">
              <a:solidFill>
                <a:schemeClr val="bg1"/>
              </a:solidFill>
            </a:endParaRPr>
          </a:p>
        </p:txBody>
      </p:sp>
    </p:spTree>
    <p:extLst>
      <p:ext uri="{BB962C8B-B14F-4D97-AF65-F5344CB8AC3E}">
        <p14:creationId xmlns:p14="http://schemas.microsoft.com/office/powerpoint/2010/main" val="14487526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fr-FR" sz="3200" b="1" i="0" u="none" baseline="0"/>
              <a:t>Considérations pour la mise en œuvre des recommandations </a:t>
            </a:r>
          </a:p>
        </p:txBody>
      </p:sp>
      <p:sp>
        <p:nvSpPr>
          <p:cNvPr id="3" name="Content Placeholder 2"/>
          <p:cNvSpPr>
            <a:spLocks noGrp="1"/>
          </p:cNvSpPr>
          <p:nvPr>
            <p:ph idx="1"/>
          </p:nvPr>
        </p:nvSpPr>
        <p:spPr>
          <a:xfrm>
            <a:off x="214282" y="1571612"/>
            <a:ext cx="8715436" cy="4524388"/>
          </a:xfrm>
        </p:spPr>
        <p:txBody>
          <a:bodyPr/>
          <a:lstStyle/>
          <a:p>
            <a:pPr algn="l" rtl="0">
              <a:buNone/>
            </a:pPr>
            <a:r>
              <a:rPr lang="fr-FR" b="0" i="0" u="none" baseline="0" dirty="0"/>
              <a:t> </a:t>
            </a:r>
            <a:r>
              <a:rPr lang="fr-FR" b="0" i="1" u="sng" baseline="0" dirty="0"/>
              <a:t>Systèmes intégrés appuyés par un personnel de soutien</a:t>
            </a:r>
          </a:p>
          <a:p>
            <a:pPr algn="l" rtl="0">
              <a:buNone/>
            </a:pPr>
            <a:endParaRPr lang="fr-FR" dirty="0" smtClean="0"/>
          </a:p>
          <a:p>
            <a:pPr algn="l" rtl="0"/>
            <a:r>
              <a:rPr lang="fr-FR" b="0" i="0" u="none" baseline="0" dirty="0"/>
              <a:t>Les systèmes intégrés s'assurent les services de spécialistes, qui jouent un rôle central dans la prise en charge et le suivi de la dépression. </a:t>
            </a:r>
          </a:p>
          <a:p>
            <a:endParaRPr lang="fr-FR" dirty="0" smtClean="0"/>
          </a:p>
          <a:p>
            <a:pPr algn="l" rtl="0"/>
            <a:r>
              <a:rPr lang="fr-FR" b="0" i="0" u="none" baseline="0" dirty="0"/>
              <a:t>Ils peuvent favoriser la réponse et la rémission plus efficacement que les soins habituels.</a:t>
            </a:r>
          </a:p>
          <a:p>
            <a:endParaRPr lang="fr-FR" dirty="0" smtClean="0"/>
          </a:p>
          <a:p>
            <a:pPr algn="l" rtl="0"/>
            <a:r>
              <a:rPr lang="fr-FR" b="0" i="0" u="none" baseline="0" dirty="0"/>
              <a:t>On ignore encore si le dépistage est une composante nécessaire de ces programmes (conclusion de l'examen 2009 de l'USPSTF). </a:t>
            </a:r>
          </a:p>
          <a:p>
            <a:pPr algn="l" rtl="0">
              <a:buNone/>
            </a:pPr>
            <a:endParaRPr lang="fr-FR" dirty="0" smtClean="0"/>
          </a:p>
          <a:p>
            <a:pPr algn="l" rtl="0"/>
            <a:r>
              <a:rPr lang="fr-FR" b="0" i="0" u="none" baseline="0" dirty="0"/>
              <a:t>Les médecins exerçant dans des environnements bénéficiant de systèmes intégrés appuyés par un personnel de soutien peuvent être plus enclins à choisir le dépistage, étant donné que le traitement a plus de chance d'être efficace. </a:t>
            </a:r>
          </a:p>
          <a:p>
            <a:pPr marL="0" indent="0" algn="l" rtl="0">
              <a:buNone/>
            </a:pPr>
            <a:endParaRPr lang="fr-FR" dirty="0"/>
          </a:p>
        </p:txBody>
      </p:sp>
      <p:sp>
        <p:nvSpPr>
          <p:cNvPr id="4" name="Slide Number Placeholder 3"/>
          <p:cNvSpPr>
            <a:spLocks noGrp="1"/>
          </p:cNvSpPr>
          <p:nvPr>
            <p:ph type="sldNum" sz="quarter" idx="10"/>
          </p:nvPr>
        </p:nvSpPr>
        <p:spPr/>
        <p:txBody>
          <a:bodyPr/>
          <a:lstStyle/>
          <a:p>
            <a:pPr algn="r" rtl="0">
              <a:defRPr/>
            </a:pPr>
            <a:fld id="{8A780CCC-0884-406B-BE59-551ABC002DE7}" type="slidenum">
              <a:rPr/>
              <a:pPr>
                <a:defRPr/>
              </a:pPr>
              <a:t>30</a:t>
            </a:fld>
            <a:endParaRPr lang="fr-FR"/>
          </a:p>
        </p:txBody>
      </p:sp>
    </p:spTree>
    <p:extLst>
      <p:ext uri="{BB962C8B-B14F-4D97-AF65-F5344CB8AC3E}">
        <p14:creationId xmlns:p14="http://schemas.microsoft.com/office/powerpoint/2010/main" val="2020169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8600" y="285728"/>
            <a:ext cx="8915400" cy="347642"/>
          </a:xfrm>
        </p:spPr>
        <p:txBody>
          <a:bodyPr/>
          <a:lstStyle/>
          <a:p>
            <a:pPr algn="l" rtl="0"/>
            <a:r>
              <a:rPr lang="fr-FR" b="1" i="0" u="none" baseline="0"/>
              <a:t>Recommandations d'autres pays industrialisés</a:t>
            </a:r>
            <a:endParaRPr lang="fr-FR" b="1"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3078265144"/>
              </p:ext>
            </p:extLst>
          </p:nvPr>
        </p:nvGraphicFramePr>
        <p:xfrm>
          <a:off x="107504" y="764703"/>
          <a:ext cx="8928993" cy="5712298"/>
        </p:xfrm>
        <a:graphic>
          <a:graphicData uri="http://schemas.openxmlformats.org/drawingml/2006/table">
            <a:tbl>
              <a:tblPr/>
              <a:tblGrid>
                <a:gridCol w="1224136"/>
                <a:gridCol w="3312368"/>
                <a:gridCol w="3240360"/>
                <a:gridCol w="1152129"/>
              </a:tblGrid>
              <a:tr h="383484">
                <a:tc>
                  <a:txBody>
                    <a:bodyPr/>
                    <a:lstStyle/>
                    <a:p>
                      <a:pPr algn="l" rtl="0">
                        <a:spcAft>
                          <a:spcPts val="0"/>
                        </a:spcAft>
                      </a:pPr>
                      <a:r>
                        <a:rPr lang="fr-FR" sz="1200" b="1" i="0" u="none" baseline="0" dirty="0" err="1">
                          <a:solidFill>
                            <a:srgbClr val="E8E8EF"/>
                          </a:solidFill>
                          <a:latin typeface="+mn-lt"/>
                          <a:ea typeface="Times New Roman"/>
                          <a:cs typeface="Times New Roman"/>
                        </a:rPr>
                        <a:t>Org</a:t>
                      </a:r>
                      <a:endParaRPr lang="fr-FR" sz="1200" b="1" dirty="0">
                        <a:solidFill>
                          <a:srgbClr val="E8E8EF"/>
                        </a:solidFill>
                        <a:latin typeface="+mn-lt"/>
                        <a:ea typeface="Times New Roman"/>
                        <a:cs typeface="Times New Roman"/>
                      </a:endParaRPr>
                    </a:p>
                  </a:txBody>
                  <a:tcPr marL="58900" marR="58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0214A"/>
                    </a:solidFill>
                  </a:tcPr>
                </a:tc>
                <a:tc>
                  <a:txBody>
                    <a:bodyPr/>
                    <a:lstStyle/>
                    <a:p>
                      <a:pPr algn="l" rtl="0">
                        <a:spcAft>
                          <a:spcPts val="0"/>
                        </a:spcAft>
                      </a:pPr>
                      <a:r>
                        <a:rPr lang="fr-FR" sz="1200" b="1" i="0" u="none" baseline="0">
                          <a:solidFill>
                            <a:srgbClr val="E8E8EF"/>
                          </a:solidFill>
                          <a:latin typeface="+mn-lt"/>
                          <a:ea typeface="Times New Roman"/>
                          <a:cs typeface="Times New Roman"/>
                        </a:rPr>
                        <a:t>Évaluation des risques</a:t>
                      </a:r>
                    </a:p>
                    <a:p>
                      <a:pPr algn="l" rtl="0">
                        <a:spcAft>
                          <a:spcPts val="0"/>
                        </a:spcAft>
                      </a:pPr>
                      <a:endParaRPr lang="fr-FR" sz="1200" b="1" dirty="0">
                        <a:solidFill>
                          <a:srgbClr val="E8E8EF"/>
                        </a:solidFill>
                        <a:latin typeface="+mn-lt"/>
                        <a:ea typeface="Times New Roman"/>
                        <a:cs typeface="Times New Roman"/>
                      </a:endParaRPr>
                    </a:p>
                  </a:txBody>
                  <a:tcPr marL="58900" marR="58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0214A"/>
                    </a:solidFill>
                  </a:tcPr>
                </a:tc>
                <a:tc>
                  <a:txBody>
                    <a:bodyPr/>
                    <a:lstStyle/>
                    <a:p>
                      <a:pPr algn="l" rtl="0">
                        <a:spcAft>
                          <a:spcPts val="0"/>
                        </a:spcAft>
                      </a:pPr>
                      <a:r>
                        <a:rPr lang="fr-FR" sz="1200" b="1" i="0" u="none" baseline="0">
                          <a:solidFill>
                            <a:srgbClr val="E8E8EF"/>
                          </a:solidFill>
                          <a:latin typeface="+mn-lt"/>
                          <a:ea typeface="Times New Roman"/>
                          <a:cs typeface="Times New Roman"/>
                        </a:rPr>
                        <a:t>Recommandation</a:t>
                      </a:r>
                      <a:endParaRPr lang="fr-FR" sz="1200" b="1" dirty="0">
                        <a:solidFill>
                          <a:srgbClr val="E8E8EF"/>
                        </a:solidFill>
                        <a:latin typeface="+mn-lt"/>
                        <a:ea typeface="Times New Roman"/>
                        <a:cs typeface="Times New Roman"/>
                      </a:endParaRPr>
                    </a:p>
                  </a:txBody>
                  <a:tcPr marL="58900" marR="58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0214A"/>
                    </a:solidFill>
                  </a:tcPr>
                </a:tc>
                <a:tc>
                  <a:txBody>
                    <a:bodyPr/>
                    <a:lstStyle/>
                    <a:p>
                      <a:pPr algn="l" rtl="0">
                        <a:spcAft>
                          <a:spcPts val="0"/>
                        </a:spcAft>
                      </a:pPr>
                      <a:r>
                        <a:rPr lang="fr-FR" sz="1200" b="1" i="0" u="none" baseline="0">
                          <a:solidFill>
                            <a:srgbClr val="E8E8EF"/>
                          </a:solidFill>
                          <a:latin typeface="+mn-lt"/>
                          <a:ea typeface="Times New Roman"/>
                          <a:cs typeface="Times New Roman"/>
                        </a:rPr>
                        <a:t>Test de dépistage</a:t>
                      </a:r>
                      <a:endParaRPr lang="fr-FR" sz="1200" b="1" dirty="0">
                        <a:solidFill>
                          <a:srgbClr val="E8E8EF"/>
                        </a:solidFill>
                        <a:latin typeface="+mn-lt"/>
                        <a:ea typeface="Times New Roman"/>
                        <a:cs typeface="Times New Roman"/>
                      </a:endParaRPr>
                    </a:p>
                  </a:txBody>
                  <a:tcPr marL="58900" marR="58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0214A"/>
                    </a:solidFill>
                  </a:tcPr>
                </a:tc>
              </a:tr>
              <a:tr h="1095669">
                <a:tc>
                  <a:txBody>
                    <a:bodyPr/>
                    <a:lstStyle/>
                    <a:p>
                      <a:pPr algn="l" rtl="0">
                        <a:lnSpc>
                          <a:spcPct val="100000"/>
                        </a:lnSpc>
                        <a:spcAft>
                          <a:spcPts val="0"/>
                        </a:spcAft>
                      </a:pPr>
                      <a:r>
                        <a:rPr lang="fr-FR" sz="1400" b="0" i="0" u="none" baseline="0" dirty="0">
                          <a:latin typeface="+mn-lt"/>
                          <a:ea typeface="Times New Roman"/>
                          <a:cs typeface="Times New Roman"/>
                        </a:rPr>
                        <a:t>NICE 2004/2009</a:t>
                      </a:r>
                    </a:p>
                    <a:p>
                      <a:pPr algn="l" rtl="0">
                        <a:lnSpc>
                          <a:spcPct val="100000"/>
                        </a:lnSpc>
                        <a:spcAft>
                          <a:spcPts val="0"/>
                        </a:spcAft>
                      </a:pPr>
                      <a:r>
                        <a:rPr lang="fr-FR" sz="1400" b="0" i="0" u="none" baseline="0" dirty="0" smtClean="0">
                          <a:latin typeface="+mn-lt"/>
                          <a:ea typeface="Times New Roman"/>
                          <a:cs typeface="Times New Roman"/>
                        </a:rPr>
                        <a:t>R.-U.</a:t>
                      </a:r>
                      <a:endParaRPr lang="fr-FR" sz="1400" b="0" i="0" u="none" baseline="0" dirty="0">
                        <a:latin typeface="+mn-lt"/>
                        <a:ea typeface="Times New Roman"/>
                        <a:cs typeface="Times New Roman"/>
                      </a:endParaRPr>
                    </a:p>
                    <a:p>
                      <a:pPr algn="l" rtl="0">
                        <a:lnSpc>
                          <a:spcPct val="100000"/>
                        </a:lnSpc>
                        <a:spcAft>
                          <a:spcPts val="0"/>
                        </a:spcAft>
                      </a:pPr>
                      <a:r>
                        <a:rPr lang="fr-FR" sz="1400" b="0" i="0" u="none" baseline="0" dirty="0">
                          <a:latin typeface="+mn-lt"/>
                          <a:ea typeface="Times New Roman"/>
                          <a:cs typeface="Times New Roman"/>
                        </a:rPr>
                        <a:t>Adultes </a:t>
                      </a:r>
                      <a:endParaRPr lang="fr-FR" sz="1400" dirty="0">
                        <a:latin typeface="+mn-lt"/>
                        <a:ea typeface="Times New Roman"/>
                        <a:cs typeface="Times New Roman"/>
                      </a:endParaRPr>
                    </a:p>
                    <a:p>
                      <a:pPr algn="l" rtl="0">
                        <a:lnSpc>
                          <a:spcPct val="100000"/>
                        </a:lnSpc>
                        <a:spcAft>
                          <a:spcPts val="0"/>
                        </a:spcAft>
                      </a:pPr>
                      <a:r>
                        <a:rPr lang="fr-FR" sz="1400" b="0" i="0" u="none" baseline="0" dirty="0">
                          <a:latin typeface="+mn-lt"/>
                          <a:ea typeface="Times New Roman"/>
                          <a:cs typeface="Times New Roman"/>
                        </a:rPr>
                        <a:t>(CPG 23)</a:t>
                      </a:r>
                      <a:endParaRPr lang="fr-FR" sz="1400" dirty="0">
                        <a:latin typeface="+mn-lt"/>
                        <a:ea typeface="Times New Roman"/>
                        <a:cs typeface="Times New Roman"/>
                      </a:endParaRPr>
                    </a:p>
                  </a:txBody>
                  <a:tcPr marL="58900" marR="58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rtl="0">
                        <a:lnSpc>
                          <a:spcPct val="100000"/>
                        </a:lnSpc>
                        <a:spcAft>
                          <a:spcPts val="0"/>
                        </a:spcAft>
                      </a:pPr>
                      <a:r>
                        <a:rPr lang="fr-FR" sz="1400" b="0" i="0" u="none" baseline="0">
                          <a:latin typeface="+mn-lt"/>
                          <a:ea typeface="Times New Roman"/>
                          <a:cs typeface="Times New Roman"/>
                        </a:rPr>
                        <a:t>– Antécédents de dépression. </a:t>
                      </a:r>
                      <a:endParaRPr lang="fr-FR" sz="1400" dirty="0">
                        <a:latin typeface="+mn-lt"/>
                        <a:ea typeface="Times New Roman"/>
                        <a:cs typeface="Times New Roman"/>
                      </a:endParaRPr>
                    </a:p>
                    <a:p>
                      <a:pPr algn="l" rtl="0">
                        <a:lnSpc>
                          <a:spcPct val="100000"/>
                        </a:lnSpc>
                        <a:spcAft>
                          <a:spcPts val="0"/>
                        </a:spcAft>
                      </a:pPr>
                      <a:r>
                        <a:rPr lang="fr-FR" sz="1400" b="0" i="0" u="none" baseline="0">
                          <a:latin typeface="+mn-lt"/>
                          <a:ea typeface="Times New Roman"/>
                          <a:cs typeface="Times New Roman"/>
                        </a:rPr>
                        <a:t>– Personnes affectées d'un problème chronique de santé physique associé à une déficience fonctionnelle.</a:t>
                      </a:r>
                    </a:p>
                  </a:txBody>
                  <a:tcPr marL="58900" marR="58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marL="342900" lvl="0" indent="-342900" algn="l" rtl="0">
                        <a:lnSpc>
                          <a:spcPct val="100000"/>
                        </a:lnSpc>
                        <a:spcAft>
                          <a:spcPts val="0"/>
                        </a:spcAft>
                        <a:buFont typeface="Symbol"/>
                        <a:buNone/>
                      </a:pPr>
                      <a:r>
                        <a:rPr lang="fr-FR" sz="1400" b="0" i="0" u="none" baseline="0">
                          <a:latin typeface="+mn-lt"/>
                          <a:ea typeface="Times New Roman"/>
                        </a:rPr>
                        <a:t>Recommande d'être attentif</a:t>
                      </a:r>
                    </a:p>
                    <a:p>
                      <a:pPr marL="342900" lvl="0" indent="-342900" algn="l" rtl="0">
                        <a:lnSpc>
                          <a:spcPct val="100000"/>
                        </a:lnSpc>
                        <a:spcAft>
                          <a:spcPts val="0"/>
                        </a:spcAft>
                        <a:buFont typeface="Symbol"/>
                        <a:buNone/>
                      </a:pPr>
                      <a:r>
                        <a:rPr lang="fr-FR" sz="1400" b="0" i="0" u="none" baseline="0">
                          <a:latin typeface="+mn-lt"/>
                          <a:ea typeface="Times New Roman"/>
                        </a:rPr>
                        <a:t>à une éventuelle dépression. </a:t>
                      </a:r>
                      <a:endParaRPr lang="fr-FR" sz="1400" dirty="0">
                        <a:latin typeface="+mn-lt"/>
                        <a:ea typeface="Times New Roman"/>
                      </a:endParaRPr>
                    </a:p>
                  </a:txBody>
                  <a:tcPr marL="58900" marR="58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rtl="0">
                        <a:lnSpc>
                          <a:spcPct val="100000"/>
                        </a:lnSpc>
                        <a:spcAft>
                          <a:spcPts val="0"/>
                        </a:spcAft>
                      </a:pPr>
                      <a:r>
                        <a:rPr lang="fr-FR" sz="1400" b="0" i="0" u="none" baseline="0" dirty="0">
                          <a:latin typeface="+mn-lt"/>
                          <a:ea typeface="Times New Roman"/>
                          <a:cs typeface="Times New Roman"/>
                        </a:rPr>
                        <a:t>Questions de </a:t>
                      </a:r>
                      <a:r>
                        <a:rPr lang="fr-FR" sz="1400" b="0" i="0" u="none" baseline="0" dirty="0" err="1" smtClean="0">
                          <a:latin typeface="+mn-lt"/>
                          <a:ea typeface="Times New Roman"/>
                          <a:cs typeface="Times New Roman"/>
                        </a:rPr>
                        <a:t>Whooley</a:t>
                      </a:r>
                      <a:endParaRPr lang="fr-FR" sz="1400" dirty="0">
                        <a:latin typeface="+mn-lt"/>
                        <a:ea typeface="Times New Roman"/>
                        <a:cs typeface="Times New Roman"/>
                      </a:endParaRPr>
                    </a:p>
                    <a:p>
                      <a:pPr algn="l" rtl="0">
                        <a:lnSpc>
                          <a:spcPct val="100000"/>
                        </a:lnSpc>
                        <a:spcAft>
                          <a:spcPts val="0"/>
                        </a:spcAft>
                      </a:pPr>
                      <a:r>
                        <a:rPr lang="fr-FR" sz="1400" b="0" i="0" u="none" baseline="0" dirty="0">
                          <a:solidFill>
                            <a:srgbClr val="000000"/>
                          </a:solidFill>
                          <a:latin typeface="+mn-lt"/>
                          <a:ea typeface="Times New Roman"/>
                        </a:rPr>
                        <a:t> </a:t>
                      </a:r>
                      <a:endParaRPr lang="fr-FR" sz="1400" dirty="0">
                        <a:solidFill>
                          <a:srgbClr val="000000"/>
                        </a:solidFill>
                        <a:latin typeface="+mn-lt"/>
                        <a:ea typeface="Times New Roman"/>
                      </a:endParaRPr>
                    </a:p>
                  </a:txBody>
                  <a:tcPr marL="58900" marR="58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r h="2410471">
                <a:tc>
                  <a:txBody>
                    <a:bodyPr/>
                    <a:lstStyle/>
                    <a:p>
                      <a:pPr algn="l" rtl="0">
                        <a:lnSpc>
                          <a:spcPct val="100000"/>
                        </a:lnSpc>
                        <a:spcAft>
                          <a:spcPts val="0"/>
                        </a:spcAft>
                      </a:pPr>
                      <a:r>
                        <a:rPr lang="fr-FR" sz="1400" b="0" i="0" u="none" baseline="0" dirty="0">
                          <a:latin typeface="+mn-lt"/>
                          <a:ea typeface="Times New Roman"/>
                          <a:cs typeface="Times New Roman"/>
                        </a:rPr>
                        <a:t>NICE 2007</a:t>
                      </a:r>
                      <a:endParaRPr lang="fr-FR" sz="1400" dirty="0">
                        <a:latin typeface="+mn-lt"/>
                        <a:ea typeface="Times New Roman"/>
                        <a:cs typeface="Times New Roman"/>
                      </a:endParaRPr>
                    </a:p>
                    <a:p>
                      <a:pPr algn="l" rtl="0">
                        <a:lnSpc>
                          <a:spcPct val="100000"/>
                        </a:lnSpc>
                        <a:spcAft>
                          <a:spcPts val="0"/>
                        </a:spcAft>
                      </a:pPr>
                      <a:r>
                        <a:rPr lang="fr-FR" sz="1400" b="0" i="0" u="none" baseline="0" dirty="0">
                          <a:latin typeface="+mn-lt"/>
                          <a:ea typeface="Times New Roman"/>
                          <a:cs typeface="Times New Roman"/>
                        </a:rPr>
                        <a:t>R.-U.</a:t>
                      </a:r>
                    </a:p>
                    <a:p>
                      <a:pPr algn="l" defTabSz="1347788" rtl="0">
                        <a:lnSpc>
                          <a:spcPct val="100000"/>
                        </a:lnSpc>
                        <a:spcAft>
                          <a:spcPts val="0"/>
                        </a:spcAft>
                      </a:pPr>
                      <a:r>
                        <a:rPr lang="fr-FR" sz="1400" b="0" i="0" u="none" baseline="0" dirty="0">
                          <a:latin typeface="+mn-lt"/>
                          <a:ea typeface="Times New Roman"/>
                          <a:cs typeface="Times New Roman"/>
                        </a:rPr>
                        <a:t>Femmes en période périnatale </a:t>
                      </a:r>
                      <a:endParaRPr lang="fr-FR" sz="1400" dirty="0">
                        <a:latin typeface="+mn-lt"/>
                        <a:ea typeface="Times New Roman"/>
                        <a:cs typeface="Times New Roman"/>
                      </a:endParaRPr>
                    </a:p>
                    <a:p>
                      <a:pPr algn="l" rtl="0">
                        <a:lnSpc>
                          <a:spcPct val="100000"/>
                        </a:lnSpc>
                        <a:spcAft>
                          <a:spcPts val="0"/>
                        </a:spcAft>
                      </a:pPr>
                      <a:r>
                        <a:rPr lang="fr-FR" sz="1400" b="0" i="0" u="none" baseline="0" dirty="0">
                          <a:latin typeface="+mn-lt"/>
                          <a:ea typeface="Times New Roman"/>
                          <a:cs typeface="Times New Roman"/>
                        </a:rPr>
                        <a:t>(CPG 45)</a:t>
                      </a:r>
                      <a:endParaRPr lang="fr-FR" sz="1400" dirty="0">
                        <a:latin typeface="+mn-lt"/>
                        <a:ea typeface="Times New Roman"/>
                        <a:cs typeface="Times New Roman"/>
                      </a:endParaRPr>
                    </a:p>
                  </a:txBody>
                  <a:tcPr marL="58900" marR="58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rtl="0">
                        <a:lnSpc>
                          <a:spcPct val="100000"/>
                        </a:lnSpc>
                        <a:spcAft>
                          <a:spcPts val="0"/>
                        </a:spcAft>
                      </a:pPr>
                      <a:r>
                        <a:rPr lang="fr-FR" sz="1400" b="0" i="0" u="none" baseline="0" dirty="0">
                          <a:latin typeface="+mn-lt"/>
                          <a:ea typeface="Times New Roman"/>
                          <a:cs typeface="Times New Roman"/>
                        </a:rPr>
                        <a:t>– Maladie mentale grave passée ou présente, dont schizophrénie, trouble bipolaire, psychose au cours de la période postnatale et dépression sévère. </a:t>
                      </a:r>
                      <a:endParaRPr lang="fr-FR" sz="1400" dirty="0">
                        <a:latin typeface="+mn-lt"/>
                        <a:ea typeface="Times New Roman"/>
                        <a:cs typeface="Times New Roman"/>
                      </a:endParaRPr>
                    </a:p>
                    <a:p>
                      <a:pPr algn="l" rtl="0">
                        <a:lnSpc>
                          <a:spcPct val="100000"/>
                        </a:lnSpc>
                        <a:spcAft>
                          <a:spcPts val="0"/>
                        </a:spcAft>
                      </a:pPr>
                      <a:r>
                        <a:rPr lang="fr-FR" sz="1400" b="0" i="0" u="none" baseline="0" dirty="0">
                          <a:latin typeface="+mn-lt"/>
                          <a:ea typeface="Times New Roman"/>
                          <a:cs typeface="Times New Roman"/>
                        </a:rPr>
                        <a:t> – Traitement précédent par un psychiatre/une équipe spécialisée en santé mentale, y compris soins hospitaliers.  </a:t>
                      </a:r>
                      <a:endParaRPr lang="fr-FR" sz="1400" dirty="0">
                        <a:latin typeface="+mn-lt"/>
                        <a:ea typeface="Times New Roman"/>
                        <a:cs typeface="Times New Roman"/>
                      </a:endParaRPr>
                    </a:p>
                    <a:p>
                      <a:pPr algn="l" rtl="0">
                        <a:lnSpc>
                          <a:spcPct val="100000"/>
                        </a:lnSpc>
                        <a:spcAft>
                          <a:spcPts val="0"/>
                        </a:spcAft>
                      </a:pPr>
                      <a:r>
                        <a:rPr lang="fr-FR" sz="1400" b="0" i="0" u="none" baseline="0" dirty="0">
                          <a:solidFill>
                            <a:srgbClr val="000000"/>
                          </a:solidFill>
                          <a:latin typeface="+mn-lt"/>
                          <a:ea typeface="Times New Roman"/>
                          <a:cs typeface="Times New Roman"/>
                        </a:rPr>
                        <a:t>– Antécédents familiaux de maladie mentale périnatale.</a:t>
                      </a:r>
                      <a:endParaRPr lang="fr-FR" sz="1400" dirty="0">
                        <a:latin typeface="+mn-lt"/>
                        <a:ea typeface="Times New Roman"/>
                        <a:cs typeface="Times New Roman"/>
                      </a:endParaRPr>
                    </a:p>
                  </a:txBody>
                  <a:tcPr marL="58900" marR="58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marL="0" lvl="0" indent="0" algn="l" rtl="0">
                        <a:lnSpc>
                          <a:spcPct val="100000"/>
                        </a:lnSpc>
                        <a:spcAft>
                          <a:spcPts val="0"/>
                        </a:spcAft>
                        <a:buFont typeface="Arial" pitchFamily="34" charset="0"/>
                        <a:buNone/>
                      </a:pPr>
                      <a:r>
                        <a:rPr lang="fr-FR" sz="1400" b="0" i="0" u="none" baseline="0" dirty="0">
                          <a:solidFill>
                            <a:srgbClr val="000000"/>
                          </a:solidFill>
                          <a:latin typeface="+mn-lt"/>
                          <a:ea typeface="Times New Roman"/>
                        </a:rPr>
                        <a:t>Recommande </a:t>
                      </a:r>
                      <a:r>
                        <a:rPr lang="fr-FR" sz="1400" b="0" i="0" u="none" baseline="0" dirty="0" smtClean="0">
                          <a:solidFill>
                            <a:srgbClr val="000000"/>
                          </a:solidFill>
                          <a:latin typeface="+mn-lt"/>
                          <a:ea typeface="Times New Roman"/>
                        </a:rPr>
                        <a:t>d'identifier une </a:t>
                      </a:r>
                      <a:r>
                        <a:rPr lang="fr-FR" sz="1400" b="0" i="0" u="none" baseline="0" dirty="0">
                          <a:solidFill>
                            <a:srgbClr val="000000"/>
                          </a:solidFill>
                          <a:latin typeface="+mn-lt"/>
                          <a:ea typeface="Times New Roman"/>
                        </a:rPr>
                        <a:t>éventuelle dépression </a:t>
                      </a:r>
                      <a:r>
                        <a:rPr lang="fr-FR" sz="1400" b="0" i="0" u="none" baseline="0" dirty="0" smtClean="0">
                          <a:solidFill>
                            <a:srgbClr val="000000"/>
                          </a:solidFill>
                          <a:latin typeface="+mn-lt"/>
                          <a:ea typeface="Times New Roman"/>
                        </a:rPr>
                        <a:t>au premier </a:t>
                      </a:r>
                      <a:r>
                        <a:rPr lang="fr-FR" sz="1400" b="0" i="0" u="none" baseline="0" dirty="0">
                          <a:solidFill>
                            <a:srgbClr val="000000"/>
                          </a:solidFill>
                          <a:latin typeface="+mn-lt"/>
                          <a:ea typeface="Times New Roman"/>
                        </a:rPr>
                        <a:t>contact d'une </a:t>
                      </a:r>
                      <a:r>
                        <a:rPr lang="fr-FR" sz="1400" b="0" i="0" u="none" baseline="0" dirty="0" smtClean="0">
                          <a:solidFill>
                            <a:srgbClr val="000000"/>
                          </a:solidFill>
                          <a:latin typeface="+mn-lt"/>
                          <a:ea typeface="Times New Roman"/>
                        </a:rPr>
                        <a:t>femme avec les </a:t>
                      </a:r>
                      <a:r>
                        <a:rPr lang="fr-FR" sz="1400" b="0" i="0" u="none" baseline="0" dirty="0">
                          <a:solidFill>
                            <a:srgbClr val="000000"/>
                          </a:solidFill>
                          <a:latin typeface="+mn-lt"/>
                          <a:ea typeface="Times New Roman"/>
                        </a:rPr>
                        <a:t>soins primaires, lors de la </a:t>
                      </a:r>
                      <a:r>
                        <a:rPr lang="fr-FR" sz="1400" b="0" i="0" u="none" baseline="0" dirty="0" smtClean="0">
                          <a:solidFill>
                            <a:srgbClr val="000000"/>
                          </a:solidFill>
                          <a:latin typeface="+mn-lt"/>
                          <a:ea typeface="Times New Roman"/>
                        </a:rPr>
                        <a:t>première visite </a:t>
                      </a:r>
                      <a:r>
                        <a:rPr lang="fr-FR" sz="1400" b="0" i="0" u="none" baseline="0" dirty="0">
                          <a:solidFill>
                            <a:srgbClr val="000000"/>
                          </a:solidFill>
                          <a:latin typeface="+mn-lt"/>
                          <a:ea typeface="Times New Roman"/>
                        </a:rPr>
                        <a:t>prénatale et après la </a:t>
                      </a:r>
                      <a:r>
                        <a:rPr lang="fr-FR" sz="1400" b="0" i="0" u="none" baseline="0" dirty="0" smtClean="0">
                          <a:solidFill>
                            <a:srgbClr val="000000"/>
                          </a:solidFill>
                          <a:latin typeface="+mn-lt"/>
                          <a:ea typeface="Times New Roman"/>
                        </a:rPr>
                        <a:t>naissance (habituellement </a:t>
                      </a:r>
                      <a:r>
                        <a:rPr lang="fr-FR" sz="1400" b="0" i="0" u="none" baseline="0" dirty="0">
                          <a:solidFill>
                            <a:srgbClr val="000000"/>
                          </a:solidFill>
                          <a:latin typeface="+mn-lt"/>
                          <a:ea typeface="Times New Roman"/>
                        </a:rPr>
                        <a:t>à 4 à 6 sem. et 3 à </a:t>
                      </a:r>
                      <a:r>
                        <a:rPr lang="fr-FR" sz="1400" b="0" i="0" u="none" baseline="0" dirty="0" smtClean="0">
                          <a:solidFill>
                            <a:srgbClr val="000000"/>
                          </a:solidFill>
                          <a:latin typeface="+mn-lt"/>
                          <a:ea typeface="Times New Roman"/>
                        </a:rPr>
                        <a:t>4 mois</a:t>
                      </a:r>
                      <a:r>
                        <a:rPr lang="fr-FR" sz="1400" b="0" i="0" u="none" baseline="0" dirty="0">
                          <a:solidFill>
                            <a:srgbClr val="000000"/>
                          </a:solidFill>
                          <a:latin typeface="+mn-lt"/>
                          <a:ea typeface="Times New Roman"/>
                        </a:rPr>
                        <a:t>)</a:t>
                      </a:r>
                      <a:endParaRPr lang="fr-FR" sz="1400" dirty="0">
                        <a:latin typeface="+mn-lt"/>
                        <a:ea typeface="Times New Roman"/>
                      </a:endParaRPr>
                    </a:p>
                  </a:txBody>
                  <a:tcPr marL="58900" marR="58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rtl="0">
                        <a:lnSpc>
                          <a:spcPct val="100000"/>
                        </a:lnSpc>
                        <a:spcAft>
                          <a:spcPts val="0"/>
                        </a:spcAft>
                      </a:pPr>
                      <a:r>
                        <a:rPr lang="fr-FR" sz="1400" b="0" i="0" u="none" baseline="0">
                          <a:solidFill>
                            <a:srgbClr val="000000"/>
                          </a:solidFill>
                          <a:latin typeface="+mn-lt"/>
                          <a:ea typeface="Times New Roman"/>
                          <a:cs typeface="Times New Roman"/>
                        </a:rPr>
                        <a:t>Questions de Whooley + question « help » </a:t>
                      </a:r>
                      <a:endParaRPr lang="fr-FR" sz="1400" dirty="0">
                        <a:latin typeface="+mn-lt"/>
                        <a:ea typeface="Times New Roman"/>
                        <a:cs typeface="Times New Roman"/>
                      </a:endParaRPr>
                    </a:p>
                  </a:txBody>
                  <a:tcPr marL="58900" marR="58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r h="1822674">
                <a:tc>
                  <a:txBody>
                    <a:bodyPr/>
                    <a:lstStyle/>
                    <a:p>
                      <a:pPr algn="l" rtl="0">
                        <a:lnSpc>
                          <a:spcPct val="100000"/>
                        </a:lnSpc>
                        <a:spcAft>
                          <a:spcPts val="0"/>
                        </a:spcAft>
                      </a:pPr>
                      <a:r>
                        <a:rPr lang="fr-FR" sz="1400" b="0" i="0" u="none" baseline="0">
                          <a:latin typeface="+mn-lt"/>
                          <a:ea typeface="Times New Roman"/>
                          <a:cs typeface="Times New Roman"/>
                        </a:rPr>
                        <a:t>USPSTF </a:t>
                      </a:r>
                      <a:endParaRPr lang="fr-FR" sz="1400" dirty="0" smtClean="0">
                        <a:latin typeface="+mn-lt"/>
                        <a:ea typeface="Times New Roman"/>
                        <a:cs typeface="Times New Roman"/>
                      </a:endParaRPr>
                    </a:p>
                    <a:p>
                      <a:pPr algn="l" rtl="0">
                        <a:lnSpc>
                          <a:spcPct val="100000"/>
                        </a:lnSpc>
                        <a:spcAft>
                          <a:spcPts val="0"/>
                        </a:spcAft>
                      </a:pPr>
                      <a:r>
                        <a:rPr lang="fr-FR" sz="1400" b="0" i="0" u="none" baseline="0">
                          <a:latin typeface="+mn-lt"/>
                          <a:ea typeface="Times New Roman"/>
                          <a:cs typeface="Times New Roman"/>
                        </a:rPr>
                        <a:t>2009</a:t>
                      </a:r>
                    </a:p>
                    <a:p>
                      <a:pPr algn="l" rtl="0">
                        <a:lnSpc>
                          <a:spcPct val="100000"/>
                        </a:lnSpc>
                        <a:spcAft>
                          <a:spcPts val="0"/>
                        </a:spcAft>
                      </a:pPr>
                      <a:r>
                        <a:rPr lang="fr-FR" sz="1400" b="0" i="0" u="none" baseline="0">
                          <a:latin typeface="+mn-lt"/>
                          <a:ea typeface="Times New Roman"/>
                          <a:cs typeface="Times New Roman"/>
                        </a:rPr>
                        <a:t>É.-U.</a:t>
                      </a:r>
                      <a:endParaRPr lang="fr-FR" sz="1400" dirty="0">
                        <a:latin typeface="+mn-lt"/>
                        <a:ea typeface="Times New Roman"/>
                        <a:cs typeface="Times New Roman"/>
                      </a:endParaRPr>
                    </a:p>
                  </a:txBody>
                  <a:tcPr marL="58900" marR="58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rtl="0">
                        <a:lnSpc>
                          <a:spcPct val="100000"/>
                        </a:lnSpc>
                        <a:spcAft>
                          <a:spcPts val="0"/>
                        </a:spcAft>
                      </a:pPr>
                      <a:r>
                        <a:rPr lang="fr-FR" sz="1400" b="0" i="0" u="none" baseline="0" dirty="0">
                          <a:latin typeface="+mn-lt"/>
                          <a:ea typeface="Times New Roman"/>
                          <a:cs typeface="Times New Roman"/>
                        </a:rPr>
                        <a:t>Pas d'orientations.</a:t>
                      </a:r>
                      <a:endParaRPr lang="fr-FR" sz="1400" dirty="0">
                        <a:latin typeface="+mn-lt"/>
                        <a:ea typeface="Times New Roman"/>
                        <a:cs typeface="Times New Roman"/>
                      </a:endParaRPr>
                    </a:p>
                  </a:txBody>
                  <a:tcPr marL="58900" marR="58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marL="0" lvl="0" indent="0" algn="l" rtl="0">
                        <a:lnSpc>
                          <a:spcPct val="100000"/>
                        </a:lnSpc>
                        <a:spcAft>
                          <a:spcPts val="0"/>
                        </a:spcAft>
                        <a:buFont typeface="Arial" pitchFamily="34" charset="0"/>
                        <a:buNone/>
                      </a:pPr>
                      <a:r>
                        <a:rPr lang="fr-FR" sz="1400" b="0" i="0" u="none" baseline="0" dirty="0">
                          <a:latin typeface="+mn-lt"/>
                          <a:ea typeface="Times New Roman"/>
                        </a:rPr>
                        <a:t>Recommande le </a:t>
                      </a:r>
                      <a:r>
                        <a:rPr lang="fr-FR" sz="1400" b="0" i="0" u="none" baseline="0" dirty="0" smtClean="0">
                          <a:latin typeface="+mn-lt"/>
                          <a:ea typeface="Times New Roman"/>
                        </a:rPr>
                        <a:t>dépistage de la dépression </a:t>
                      </a:r>
                      <a:r>
                        <a:rPr lang="fr-FR" sz="1400" b="0" i="0" u="none" baseline="0" dirty="0">
                          <a:latin typeface="+mn-lt"/>
                          <a:ea typeface="Times New Roman"/>
                        </a:rPr>
                        <a:t>chez les </a:t>
                      </a:r>
                      <a:r>
                        <a:rPr lang="fr-FR" sz="1400" b="0" i="0" u="none" baseline="0" dirty="0" smtClean="0">
                          <a:latin typeface="+mn-lt"/>
                          <a:ea typeface="Times New Roman"/>
                        </a:rPr>
                        <a:t>adultes dans des environnements </a:t>
                      </a:r>
                      <a:r>
                        <a:rPr lang="fr-FR" sz="1400" b="0" i="0" u="none" baseline="0" dirty="0">
                          <a:latin typeface="+mn-lt"/>
                          <a:ea typeface="Times New Roman"/>
                        </a:rPr>
                        <a:t>cliniques disposant de </a:t>
                      </a:r>
                      <a:r>
                        <a:rPr lang="fr-FR" sz="1400" b="0" i="0" u="none" baseline="0" dirty="0" smtClean="0">
                          <a:latin typeface="+mn-lt"/>
                          <a:ea typeface="Times New Roman"/>
                        </a:rPr>
                        <a:t>systèmes assurant un </a:t>
                      </a:r>
                      <a:r>
                        <a:rPr lang="fr-FR" sz="1400" b="0" i="0" u="none" baseline="0" dirty="0">
                          <a:latin typeface="+mn-lt"/>
                          <a:ea typeface="Times New Roman"/>
                        </a:rPr>
                        <a:t>diagnostic </a:t>
                      </a:r>
                      <a:r>
                        <a:rPr lang="fr-FR" sz="1400" b="0" i="0" u="none" baseline="0" dirty="0" smtClean="0">
                          <a:latin typeface="+mn-lt"/>
                          <a:ea typeface="Times New Roman"/>
                        </a:rPr>
                        <a:t>fiable </a:t>
                      </a:r>
                      <a:r>
                        <a:rPr lang="fr-FR" sz="1400" b="0" i="0" u="none" baseline="0" dirty="0">
                          <a:latin typeface="+mn-lt"/>
                          <a:ea typeface="Times New Roman"/>
                        </a:rPr>
                        <a:t>ainsi qu'un traitement </a:t>
                      </a:r>
                      <a:r>
                        <a:rPr lang="fr-FR" sz="1400" b="0" i="0" u="none" baseline="0" dirty="0" smtClean="0">
                          <a:latin typeface="+mn-lt"/>
                          <a:ea typeface="Times New Roman"/>
                        </a:rPr>
                        <a:t>et un </a:t>
                      </a:r>
                      <a:r>
                        <a:rPr lang="fr-FR" sz="1400" b="0" i="0" u="none" baseline="0" dirty="0">
                          <a:latin typeface="+mn-lt"/>
                          <a:ea typeface="Times New Roman"/>
                        </a:rPr>
                        <a:t>suivi efficaces.</a:t>
                      </a:r>
                      <a:endParaRPr lang="fr-FR" sz="1400" dirty="0">
                        <a:latin typeface="+mn-lt"/>
                        <a:ea typeface="Times New Roman"/>
                      </a:endParaRPr>
                    </a:p>
                  </a:txBody>
                  <a:tcPr marL="58900" marR="58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rtl="0">
                        <a:lnSpc>
                          <a:spcPct val="100000"/>
                        </a:lnSpc>
                        <a:spcAft>
                          <a:spcPts val="0"/>
                        </a:spcAft>
                      </a:pPr>
                      <a:r>
                        <a:rPr lang="fr-FR" sz="1400" b="0" i="0" u="none" baseline="0" dirty="0">
                          <a:latin typeface="+mn-lt"/>
                          <a:ea typeface="Times New Roman"/>
                          <a:cs typeface="Times New Roman"/>
                        </a:rPr>
                        <a:t>Pas </a:t>
                      </a:r>
                      <a:r>
                        <a:rPr lang="fr-FR" sz="1400" b="0" i="0" u="none" baseline="0" dirty="0" smtClean="0">
                          <a:latin typeface="+mn-lt"/>
                          <a:ea typeface="Times New Roman"/>
                          <a:cs typeface="Times New Roman"/>
                        </a:rPr>
                        <a:t>d'orientations</a:t>
                      </a:r>
                      <a:endParaRPr lang="fr-FR" sz="1400" dirty="0">
                        <a:latin typeface="+mn-lt"/>
                        <a:ea typeface="Times New Roman"/>
                        <a:cs typeface="Times New Roman"/>
                      </a:endParaRPr>
                    </a:p>
                  </a:txBody>
                  <a:tcPr marL="58900" marR="58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bl>
          </a:graphicData>
        </a:graphic>
      </p:graphicFrame>
      <p:sp>
        <p:nvSpPr>
          <p:cNvPr id="4" name="3 Marcador de número de diapositiva"/>
          <p:cNvSpPr>
            <a:spLocks noGrp="1"/>
          </p:cNvSpPr>
          <p:nvPr>
            <p:ph type="sldNum" sz="quarter" idx="10"/>
          </p:nvPr>
        </p:nvSpPr>
        <p:spPr/>
        <p:txBody>
          <a:bodyPr/>
          <a:lstStyle/>
          <a:p>
            <a:pPr algn="r" rtl="0">
              <a:defRPr/>
            </a:pPr>
            <a:fld id="{8A780CCC-0884-406B-BE59-551ABC002DE7}" type="slidenum">
              <a:rPr/>
              <a:pPr>
                <a:defRPr/>
              </a:pPr>
              <a:t>31</a:t>
            </a:fld>
            <a:endParaRPr lang="fr-FR"/>
          </a:p>
        </p:txBody>
      </p:sp>
      <p:sp>
        <p:nvSpPr>
          <p:cNvPr id="28673"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a:ln>
                  <a:noFill/>
                </a:ln>
                <a:solidFill>
                  <a:schemeClr val="tx1"/>
                </a:solidFill>
                <a:effectLst/>
                <a:latin typeface="Arial" pitchFamily="34" charset="0"/>
                <a:cs typeface="Arial" pitchFamily="34" charset="0"/>
              </a:rPr>
              <a:t/>
            </a:r>
            <a:br>
              <a:rPr kumimoji="0" lang="fr-FR" sz="1800" b="0" i="0" u="none" strike="noStrike" cap="none" normalizeH="0" baseline="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476145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7" descr="10_006_Template_Powerpoint"/>
          <p:cNvPicPr>
            <a:picLocks noChangeAspect="1" noChangeArrowheads="1"/>
          </p:cNvPicPr>
          <p:nvPr/>
        </p:nvPicPr>
        <p:blipFill>
          <a:blip r:embed="rId3" cstate="print"/>
          <a:srcRect/>
          <a:stretch>
            <a:fillRect/>
          </a:stretch>
        </p:blipFill>
        <p:spPr bwMode="auto">
          <a:xfrm>
            <a:off x="0" y="116632"/>
            <a:ext cx="9144000" cy="6859588"/>
          </a:xfrm>
          <a:prstGeom prst="rect">
            <a:avLst/>
          </a:prstGeom>
          <a:noFill/>
          <a:ln w="9525">
            <a:noFill/>
            <a:miter lim="800000"/>
            <a:headEnd/>
            <a:tailEnd/>
          </a:ln>
        </p:spPr>
      </p:pic>
      <p:sp>
        <p:nvSpPr>
          <p:cNvPr id="2" name="Title 1"/>
          <p:cNvSpPr>
            <a:spLocks noGrp="1"/>
          </p:cNvSpPr>
          <p:nvPr>
            <p:ph type="ctrTitle"/>
          </p:nvPr>
        </p:nvSpPr>
        <p:spPr>
          <a:xfrm>
            <a:off x="685800" y="2204864"/>
            <a:ext cx="7774632" cy="1080120"/>
          </a:xfrm>
        </p:spPr>
        <p:txBody>
          <a:bodyPr>
            <a:normAutofit fontScale="90000"/>
          </a:bodyPr>
          <a:lstStyle/>
          <a:p>
            <a:pPr algn="ctr" rtl="0">
              <a:spcAft>
                <a:spcPts val="600"/>
              </a:spcAft>
            </a:pPr>
            <a:r>
              <a:rPr lang="fr-FR" sz="4400" b="1" i="0" u="none" baseline="0"/>
              <a:t>Dépistage de la dépression</a:t>
            </a:r>
            <a:r>
              <a:rPr lang="fr-FR" sz="4400" b="1"/>
              <a:t/>
            </a:r>
            <a:br>
              <a:rPr lang="fr-FR" sz="4400" b="1"/>
            </a:br>
            <a:endParaRPr lang="fr-FR" sz="4400" b="1" dirty="0"/>
          </a:p>
        </p:txBody>
      </p:sp>
      <p:sp>
        <p:nvSpPr>
          <p:cNvPr id="3" name="TextBox 2"/>
          <p:cNvSpPr txBox="1"/>
          <p:nvPr/>
        </p:nvSpPr>
        <p:spPr>
          <a:xfrm>
            <a:off x="1403648" y="2852936"/>
            <a:ext cx="6624736" cy="707886"/>
          </a:xfrm>
          <a:prstGeom prst="rect">
            <a:avLst/>
          </a:prstGeom>
          <a:noFill/>
        </p:spPr>
        <p:txBody>
          <a:bodyPr wrap="square" rtlCol="0">
            <a:spAutoFit/>
          </a:bodyPr>
          <a:lstStyle/>
          <a:p>
            <a:pPr algn="ctr" rtl="0"/>
            <a:r>
              <a:rPr lang="fr-FR" sz="4000" b="1" i="0" u="none" baseline="0">
                <a:solidFill>
                  <a:srgbClr val="90214A"/>
                </a:solidFill>
              </a:rPr>
              <a:t>CONCLUSIONS</a:t>
            </a:r>
            <a:endParaRPr lang="fr-FR" sz="4000" dirty="0">
              <a:solidFill>
                <a:srgbClr val="90214A"/>
              </a:solidFill>
            </a:endParaRPr>
          </a:p>
        </p:txBody>
      </p:sp>
    </p:spTree>
    <p:extLst>
      <p:ext uri="{BB962C8B-B14F-4D97-AF65-F5344CB8AC3E}">
        <p14:creationId xmlns:p14="http://schemas.microsoft.com/office/powerpoint/2010/main" val="41062122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8600" y="620688"/>
            <a:ext cx="8915400" cy="750912"/>
          </a:xfrm>
        </p:spPr>
        <p:txBody>
          <a:bodyPr/>
          <a:lstStyle/>
          <a:p>
            <a:pPr algn="l" rtl="0"/>
            <a:r>
              <a:rPr lang="fr-FR" b="1" i="0" u="none" baseline="0">
                <a:ea typeface="Times New Roman"/>
                <a:cs typeface="Times New Roman"/>
              </a:rPr>
              <a:t>Points clés </a:t>
            </a:r>
            <a:r>
              <a:rPr lang="fr-FR">
                <a:latin typeface="Calibri"/>
                <a:ea typeface="Times New Roman"/>
                <a:cs typeface="Times New Roman"/>
              </a:rPr>
              <a:t/>
            </a:r>
            <a:br>
              <a:rPr lang="fr-FR">
                <a:latin typeface="Calibri"/>
                <a:ea typeface="Times New Roman"/>
                <a:cs typeface="Times New Roman"/>
              </a:rPr>
            </a:br>
            <a:endParaRPr lang="fr-FR" dirty="0"/>
          </a:p>
        </p:txBody>
      </p:sp>
      <p:sp>
        <p:nvSpPr>
          <p:cNvPr id="4" name="3 Marcador de número de diapositiva"/>
          <p:cNvSpPr>
            <a:spLocks noGrp="1"/>
          </p:cNvSpPr>
          <p:nvPr>
            <p:ph type="sldNum" sz="quarter" idx="10"/>
          </p:nvPr>
        </p:nvSpPr>
        <p:spPr/>
        <p:txBody>
          <a:bodyPr/>
          <a:lstStyle/>
          <a:p>
            <a:pPr algn="r" rtl="0">
              <a:defRPr/>
            </a:pPr>
            <a:fld id="{8A780CCC-0884-406B-BE59-551ABC002DE7}" type="slidenum">
              <a:rPr/>
              <a:pPr>
                <a:defRPr/>
              </a:pPr>
              <a:t>33</a:t>
            </a:fld>
            <a:endParaRPr lang="fr-FR"/>
          </a:p>
        </p:txBody>
      </p:sp>
      <p:sp>
        <p:nvSpPr>
          <p:cNvPr id="6" name="5 Marcador de contenido"/>
          <p:cNvSpPr>
            <a:spLocks noGrp="1"/>
          </p:cNvSpPr>
          <p:nvPr>
            <p:ph idx="1"/>
          </p:nvPr>
        </p:nvSpPr>
        <p:spPr>
          <a:xfrm>
            <a:off x="285720" y="1714488"/>
            <a:ext cx="8429652" cy="4167198"/>
          </a:xfrm>
        </p:spPr>
        <p:txBody>
          <a:bodyPr/>
          <a:lstStyle/>
          <a:p>
            <a:pPr lvl="0" algn="l" rtl="0">
              <a:lnSpc>
                <a:spcPct val="115000"/>
              </a:lnSpc>
              <a:spcAft>
                <a:spcPts val="0"/>
              </a:spcAft>
              <a:buFont typeface="+mj-lt"/>
              <a:buAutoNum type="arabicParenR"/>
            </a:pPr>
            <a:r>
              <a:rPr lang="fr-FR" b="0" i="0" u="none" baseline="0" dirty="0">
                <a:ea typeface="Times New Roman"/>
              </a:rPr>
              <a:t>L'examen des données probantes n'a pas mis en évidence de données probantes de qualité supérieure sur l'efficacité du dépistage de la dépression.</a:t>
            </a:r>
          </a:p>
          <a:p>
            <a:pPr lvl="0" algn="l" rtl="0">
              <a:lnSpc>
                <a:spcPct val="115000"/>
              </a:lnSpc>
              <a:spcAft>
                <a:spcPts val="0"/>
              </a:spcAft>
              <a:buNone/>
            </a:pPr>
            <a:endParaRPr lang="fr-FR" sz="1800" dirty="0" smtClean="0">
              <a:ea typeface="Times New Roman"/>
            </a:endParaRPr>
          </a:p>
          <a:p>
            <a:pPr lvl="0" algn="l" rtl="0">
              <a:lnSpc>
                <a:spcPct val="115000"/>
              </a:lnSpc>
              <a:spcAft>
                <a:spcPts val="0"/>
              </a:spcAft>
              <a:buNone/>
            </a:pPr>
            <a:r>
              <a:rPr lang="fr-FR" b="0" i="0" u="none" baseline="0" dirty="0">
                <a:ea typeface="Times New Roman"/>
              </a:rPr>
              <a:t>2) L'examen des données probantes n'a pas identifié de données probantes directes sur les inconvénients du dépistage, mais nous restons préoccupés par les faux positifs, le traitement inutile ou inapproprié, l'étiquetage et la stigmatisation et l'utilisation inadéquate de ressources limitées.</a:t>
            </a:r>
          </a:p>
          <a:p>
            <a:pPr lvl="0" algn="l" rtl="0">
              <a:lnSpc>
                <a:spcPct val="115000"/>
              </a:lnSpc>
              <a:spcAft>
                <a:spcPts val="0"/>
              </a:spcAft>
              <a:buNone/>
            </a:pPr>
            <a:endParaRPr lang="fr-FR" sz="1800" dirty="0" smtClean="0">
              <a:ea typeface="Times New Roman"/>
            </a:endParaRPr>
          </a:p>
          <a:p>
            <a:pPr lvl="0" algn="l" rtl="0">
              <a:lnSpc>
                <a:spcPct val="115000"/>
              </a:lnSpc>
              <a:spcAft>
                <a:spcPts val="0"/>
              </a:spcAft>
              <a:buNone/>
            </a:pPr>
            <a:r>
              <a:rPr lang="fr-FR" b="0" i="0" u="none" baseline="0" dirty="0">
                <a:ea typeface="Times New Roman"/>
              </a:rPr>
              <a:t>3) Pour les adultes sans symptômes apparents de dépression présentant un risque moyen ou élevé de dépression, nous recommandons de ne pas pratiquer le dépistage systématique de la dépression dans des établissements de soins de première ligne.</a:t>
            </a:r>
            <a:endParaRPr lang="fr-FR" sz="1800" dirty="0" smtClean="0">
              <a:ea typeface="Times New Roman"/>
            </a:endParaRPr>
          </a:p>
          <a:p>
            <a:pPr algn="l" rtl="0">
              <a:buNone/>
            </a:pPr>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8600" y="548680"/>
            <a:ext cx="8915400" cy="900336"/>
          </a:xfrm>
        </p:spPr>
        <p:txBody>
          <a:bodyPr/>
          <a:lstStyle/>
          <a:p>
            <a:pPr algn="l" rtl="0"/>
            <a:r>
              <a:rPr lang="fr-FR" b="1" i="0" u="none" baseline="0">
                <a:ea typeface="Times New Roman"/>
                <a:cs typeface="Times New Roman"/>
              </a:rPr>
              <a:t>Points clés (suite) </a:t>
            </a:r>
            <a:r>
              <a:rPr lang="fr-FR">
                <a:latin typeface="Calibri"/>
                <a:ea typeface="Times New Roman"/>
                <a:cs typeface="Times New Roman"/>
              </a:rPr>
              <a:t/>
            </a:r>
            <a:br>
              <a:rPr lang="fr-FR">
                <a:latin typeface="Calibri"/>
                <a:ea typeface="Times New Roman"/>
                <a:cs typeface="Times New Roman"/>
              </a:rPr>
            </a:br>
            <a:endParaRPr lang="fr-FR" dirty="0"/>
          </a:p>
        </p:txBody>
      </p:sp>
      <p:sp>
        <p:nvSpPr>
          <p:cNvPr id="4" name="3 Marcador de número de diapositiva"/>
          <p:cNvSpPr>
            <a:spLocks noGrp="1"/>
          </p:cNvSpPr>
          <p:nvPr>
            <p:ph type="sldNum" sz="quarter" idx="10"/>
          </p:nvPr>
        </p:nvSpPr>
        <p:spPr/>
        <p:txBody>
          <a:bodyPr/>
          <a:lstStyle/>
          <a:p>
            <a:pPr algn="r" rtl="0">
              <a:defRPr/>
            </a:pPr>
            <a:fld id="{8A780CCC-0884-406B-BE59-551ABC002DE7}" type="slidenum">
              <a:rPr/>
              <a:pPr>
                <a:defRPr/>
              </a:pPr>
              <a:t>34</a:t>
            </a:fld>
            <a:endParaRPr lang="fr-FR"/>
          </a:p>
        </p:txBody>
      </p:sp>
      <p:sp>
        <p:nvSpPr>
          <p:cNvPr id="6" name="5 Marcador de contenido"/>
          <p:cNvSpPr>
            <a:spLocks noGrp="1"/>
          </p:cNvSpPr>
          <p:nvPr>
            <p:ph idx="1"/>
          </p:nvPr>
        </p:nvSpPr>
        <p:spPr>
          <a:xfrm>
            <a:off x="285720" y="1714488"/>
            <a:ext cx="8429652" cy="4167198"/>
          </a:xfrm>
        </p:spPr>
        <p:txBody>
          <a:bodyPr/>
          <a:lstStyle/>
          <a:p>
            <a:pPr lvl="0" algn="l" rtl="0">
              <a:buNone/>
            </a:pPr>
            <a:r>
              <a:rPr lang="fr-FR" b="0" i="0" u="none" baseline="0"/>
              <a:t>4) Les cliniciens doivent être attentifs à une possible dépression, en particulier chez les personnes ayant des caractéristiques susceptibles d'accroître le risque de dépression. Les cliniciens doivent rechercher une dépression en présence d'indices cliniques tels qu'insomnie, humeur maussade, anhédonie, manque de motivation et pensées suicidaires. </a:t>
            </a:r>
            <a:endParaRPr lang="fr-FR" dirty="0" smtClean="0"/>
          </a:p>
          <a:p>
            <a:pPr lvl="0" algn="l" rtl="0"/>
            <a:endParaRPr lang="fr-FR" dirty="0" smtClean="0"/>
          </a:p>
          <a:p>
            <a:pPr lvl="0" algn="l" rtl="0">
              <a:buNone/>
            </a:pPr>
            <a:r>
              <a:rPr lang="fr-FR" b="0" i="0" u="none" baseline="0"/>
              <a:t>5) Des essais randomisés contrôlés comportant un groupe témoin sans dépistage visant à évaluer l'effet du dépistage de la dépression sur des résultats cliniquement pertinents, en particulier dans des populations présentant un risque accru de dépression, devraient constituer une priorité en matière de recherche.</a:t>
            </a:r>
            <a:endParaRPr lang="fr-FR" dirty="0" smtClean="0"/>
          </a:p>
          <a:p>
            <a:pPr algn="l" rtl="0">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7" descr="10_006_Template_Powerpoint"/>
          <p:cNvPicPr>
            <a:picLocks noChangeAspect="1" noChangeArrowheads="1"/>
          </p:cNvPicPr>
          <p:nvPr/>
        </p:nvPicPr>
        <p:blipFill>
          <a:blip r:embed="rId3" cstate="print"/>
          <a:srcRect/>
          <a:stretch>
            <a:fillRect/>
          </a:stretch>
        </p:blipFill>
        <p:spPr bwMode="auto">
          <a:xfrm>
            <a:off x="-7888" y="332656"/>
            <a:ext cx="9144000" cy="6859588"/>
          </a:xfrm>
          <a:prstGeom prst="rect">
            <a:avLst/>
          </a:prstGeom>
          <a:noFill/>
          <a:ln w="9525">
            <a:noFill/>
            <a:miter lim="800000"/>
            <a:headEnd/>
            <a:tailEnd/>
          </a:ln>
        </p:spPr>
      </p:pic>
      <p:sp>
        <p:nvSpPr>
          <p:cNvPr id="2" name="Title 1"/>
          <p:cNvSpPr>
            <a:spLocks noGrp="1"/>
          </p:cNvSpPr>
          <p:nvPr>
            <p:ph type="ctrTitle"/>
          </p:nvPr>
        </p:nvSpPr>
        <p:spPr>
          <a:xfrm>
            <a:off x="685800" y="1556792"/>
            <a:ext cx="7772400" cy="2376263"/>
          </a:xfrm>
        </p:spPr>
        <p:txBody>
          <a:bodyPr/>
          <a:lstStyle/>
          <a:p>
            <a:pPr algn="ctr" rtl="0"/>
            <a:r>
              <a:rPr lang="fr-FR" sz="4000" b="1" i="0" u="none" baseline="0">
                <a:latin typeface="Arial" charset="0"/>
                <a:ea typeface="ヒラギノ角ゴ Pro W3" charset="0"/>
                <a:cs typeface="ヒラギノ角ゴ Pro W3" charset="0"/>
              </a:rPr>
              <a:t>DÉPISTAGE DE LA DÉPRESSION : </a:t>
            </a:r>
            <a:r>
              <a:rPr lang="fr-FR" sz="4000" b="1">
                <a:latin typeface="Arial" charset="0"/>
                <a:ea typeface="ヒラギノ角ゴ Pro W3" charset="0"/>
                <a:cs typeface="ヒラギノ角ゴ Pro W3" charset="0"/>
              </a:rPr>
              <a:t/>
            </a:r>
            <a:br>
              <a:rPr lang="fr-FR" sz="4000" b="1">
                <a:latin typeface="Arial" charset="0"/>
                <a:ea typeface="ヒラギノ角ゴ Pro W3" charset="0"/>
                <a:cs typeface="ヒラギノ角ゴ Pro W3" charset="0"/>
              </a:rPr>
            </a:br>
            <a:r>
              <a:rPr lang="fr-FR" sz="4000" b="1" i="0" u="none" baseline="0">
                <a:latin typeface="Arial" charset="0"/>
                <a:ea typeface="ヒラギノ角ゴ Pro W3" charset="0"/>
                <a:cs typeface="ヒラギノ角ゴ Pro W3" charset="0"/>
              </a:rPr>
              <a:t>VUE D'ENSEMBLE</a:t>
            </a:r>
            <a:endParaRPr lang="fr-FR" sz="4000" dirty="0"/>
          </a:p>
        </p:txBody>
      </p:sp>
    </p:spTree>
    <p:extLst>
      <p:ext uri="{BB962C8B-B14F-4D97-AF65-F5344CB8AC3E}">
        <p14:creationId xmlns:p14="http://schemas.microsoft.com/office/powerpoint/2010/main" val="1753316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95288" y="188913"/>
            <a:ext cx="8353425" cy="1219200"/>
          </a:xfrm>
        </p:spPr>
        <p:txBody>
          <a:bodyPr/>
          <a:lstStyle/>
          <a:p>
            <a:pPr algn="l" rtl="0"/>
            <a:r>
              <a:rPr lang="fr-FR" sz="3600" b="1" i="0" u="none" baseline="0"/>
              <a:t>Contexte</a:t>
            </a:r>
          </a:p>
        </p:txBody>
      </p:sp>
      <p:sp>
        <p:nvSpPr>
          <p:cNvPr id="13315" name="Content Placeholder 2"/>
          <p:cNvSpPr>
            <a:spLocks noGrp="1"/>
          </p:cNvSpPr>
          <p:nvPr>
            <p:ph idx="1"/>
          </p:nvPr>
        </p:nvSpPr>
        <p:spPr>
          <a:xfrm>
            <a:off x="179512" y="1628800"/>
            <a:ext cx="8280648" cy="4611241"/>
          </a:xfrm>
        </p:spPr>
        <p:txBody>
          <a:bodyPr/>
          <a:lstStyle/>
          <a:p>
            <a:pPr algn="l" rtl="0"/>
            <a:r>
              <a:rPr lang="fr-FR" sz="2400" b="0" i="0" u="none" baseline="0" dirty="0"/>
              <a:t>Cette ligne directrice (2013) est une mise à jour des lignes directrices précédentes du GECSSP sur le dépistage de la dépression (2005</a:t>
            </a:r>
            <a:r>
              <a:rPr lang="fr-FR" sz="2400" b="0" i="0" u="none" baseline="0" dirty="0" smtClean="0"/>
              <a:t>).</a:t>
            </a:r>
            <a:endParaRPr lang="fr-FR" sz="2400" dirty="0" smtClean="0"/>
          </a:p>
          <a:p>
            <a:pPr marL="0" indent="0">
              <a:buNone/>
            </a:pPr>
            <a:endParaRPr lang="fr-FR" sz="400" dirty="0" smtClean="0"/>
          </a:p>
          <a:p>
            <a:pPr marL="0" indent="0" algn="l" rtl="0">
              <a:buNone/>
            </a:pPr>
            <a:r>
              <a:rPr lang="fr-FR" sz="2400" b="0" i="0" u="none" baseline="0" dirty="0" smtClean="0"/>
              <a:t>Lignes </a:t>
            </a:r>
            <a:r>
              <a:rPr lang="fr-FR" sz="2400" b="0" i="0" u="none" baseline="0" dirty="0"/>
              <a:t>directrices 2005 du GECSSP :</a:t>
            </a:r>
            <a:endParaRPr lang="fr-FR" sz="2400" dirty="0"/>
          </a:p>
          <a:p>
            <a:endParaRPr lang="fr-FR" sz="2400" dirty="0" smtClean="0"/>
          </a:p>
          <a:p>
            <a:endParaRPr lang="fr-FR" sz="2400" dirty="0"/>
          </a:p>
          <a:p>
            <a:pPr marL="0" indent="0" algn="l" rtl="0">
              <a:buNone/>
            </a:pPr>
            <a:endParaRPr lang="fr-FR" sz="2400" dirty="0" smtClean="0"/>
          </a:p>
          <a:p>
            <a:pPr algn="l" rtl="0">
              <a:buNone/>
            </a:pPr>
            <a:endParaRPr lang="fr-FR" sz="2400" dirty="0"/>
          </a:p>
          <a:p>
            <a:pPr marL="0" indent="0" algn="l" rtl="0">
              <a:buNone/>
            </a:pPr>
            <a:endParaRPr lang="fr-FR" sz="2400" dirty="0" smtClean="0"/>
          </a:p>
          <a:p>
            <a:endParaRPr lang="fr-FR" dirty="0" smtClean="0"/>
          </a:p>
          <a:p>
            <a:pPr algn="l" rtl="0">
              <a:buFontTx/>
              <a:buNone/>
            </a:pPr>
            <a:endParaRPr lang="fr-FR" baseline="30000" dirty="0" smtClean="0"/>
          </a:p>
          <a:p>
            <a:endParaRPr lang="fr-FR" dirty="0" smtClean="0"/>
          </a:p>
        </p:txBody>
      </p:sp>
      <p:sp>
        <p:nvSpPr>
          <p:cNvPr id="13316" name="Slide Number Placeholder 3"/>
          <p:cNvSpPr>
            <a:spLocks noGrp="1"/>
          </p:cNvSpPr>
          <p:nvPr>
            <p:ph type="sldNum" sz="quarter" idx="10"/>
          </p:nvPr>
        </p:nvSpPr>
        <p:spPr>
          <a:noFill/>
        </p:spPr>
        <p:txBody>
          <a:bodyPr/>
          <a:lstStyle/>
          <a:p>
            <a:pPr algn="r" rtl="0"/>
            <a:fld id="{3812160C-3566-4B01-B08E-4BC32490CFA4}" type="slidenum">
              <a:rPr>
                <a:latin typeface="Arial" charset="0"/>
              </a:rPr>
              <a:pPr/>
              <a:t>5</a:t>
            </a:fld>
            <a:endParaRPr lang="fr-FR" smtClean="0">
              <a:latin typeface="Arial"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776888295"/>
              </p:ext>
            </p:extLst>
          </p:nvPr>
        </p:nvGraphicFramePr>
        <p:xfrm>
          <a:off x="179512" y="3501008"/>
          <a:ext cx="8856984" cy="3237382"/>
        </p:xfrm>
        <a:graphic>
          <a:graphicData uri="http://schemas.openxmlformats.org/drawingml/2006/table">
            <a:tbl>
              <a:tblPr firstRow="1" bandRow="1">
                <a:tableStyleId>{5C22544A-7EE6-4342-B048-85BDC9FD1C3A}</a:tableStyleId>
              </a:tblPr>
              <a:tblGrid>
                <a:gridCol w="4278825"/>
                <a:gridCol w="4578159"/>
              </a:tblGrid>
              <a:tr h="402742">
                <a:tc>
                  <a:txBody>
                    <a:bodyPr/>
                    <a:lstStyle/>
                    <a:p>
                      <a:pPr algn="ctr" rtl="0"/>
                      <a:r>
                        <a:rPr lang="fr-FR" sz="2000" b="1" i="0" u="none" baseline="0" dirty="0"/>
                        <a:t>Recommandation</a:t>
                      </a:r>
                      <a:endParaRPr lang="fr-FR" sz="2000" dirty="0"/>
                    </a:p>
                  </a:txBody>
                  <a:tcPr>
                    <a:solidFill>
                      <a:srgbClr val="90214A"/>
                    </a:solidFill>
                  </a:tcPr>
                </a:tc>
                <a:tc>
                  <a:txBody>
                    <a:bodyPr/>
                    <a:lstStyle/>
                    <a:p>
                      <a:pPr algn="ctr" rtl="0"/>
                      <a:r>
                        <a:rPr lang="fr-FR" sz="2000" b="1" i="0" u="none" baseline="0"/>
                        <a:t>Données probantes</a:t>
                      </a:r>
                      <a:endParaRPr lang="fr-FR" sz="2000" dirty="0"/>
                    </a:p>
                  </a:txBody>
                  <a:tcPr>
                    <a:solidFill>
                      <a:srgbClr val="90214A"/>
                    </a:solidFill>
                  </a:tcPr>
                </a:tc>
              </a:tr>
              <a:tr h="2261554">
                <a:tc>
                  <a:txBody>
                    <a:bodyPr/>
                    <a:lstStyle/>
                    <a:p>
                      <a:pPr algn="l" rtl="0"/>
                      <a:r>
                        <a:rPr lang="fr-FR" sz="2000" b="0" i="0" u="none" kern="1200" baseline="0" dirty="0">
                          <a:solidFill>
                            <a:schemeClr val="dk1"/>
                          </a:solidFill>
                          <a:latin typeface="+mn-lt"/>
                          <a:ea typeface="+mn-ea"/>
                          <a:cs typeface="+mn-cs"/>
                        </a:rPr>
                        <a:t>Recommande le dépistage de la dépression chez les adultes de la population générale dans les établissements de soins de première ligne qui disposent de programmes intégrés de retour d'information aux patients et d'accès à la prise en charge des cas ou aux soins de santé mentale.</a:t>
                      </a:r>
                      <a:endParaRPr lang="fr-FR" sz="2000" dirty="0"/>
                    </a:p>
                  </a:txBody>
                  <a:tcPr anchor="ctr">
                    <a:solidFill>
                      <a:srgbClr val="DDD9C4"/>
                    </a:solidFill>
                  </a:tcPr>
                </a:tc>
                <a:tc>
                  <a:txBody>
                    <a:bodyPr/>
                    <a:lstStyle/>
                    <a:p>
                      <a:pPr algn="l" rtl="0"/>
                      <a:r>
                        <a:rPr lang="fr-FR" sz="2000" b="0" i="0" u="none" kern="1200" baseline="0" dirty="0">
                          <a:solidFill>
                            <a:schemeClr val="dk1"/>
                          </a:solidFill>
                          <a:latin typeface="+mn-lt"/>
                          <a:ea typeface="+mn-ea"/>
                          <a:cs typeface="+mn-cs"/>
                        </a:rPr>
                        <a:t>– Le dépistage améliore la fiabilité du diagnostic de la dépression.</a:t>
                      </a:r>
                    </a:p>
                    <a:p>
                      <a:endParaRPr lang="fr-FR" sz="2000" kern="1200" baseline="0" dirty="0" smtClean="0">
                        <a:solidFill>
                          <a:schemeClr val="dk1"/>
                        </a:solidFill>
                        <a:latin typeface="+mn-lt"/>
                        <a:ea typeface="+mn-ea"/>
                        <a:cs typeface="+mn-cs"/>
                      </a:endParaRPr>
                    </a:p>
                    <a:p>
                      <a:pPr algn="l" rtl="0"/>
                      <a:r>
                        <a:rPr lang="fr-FR" sz="2000" b="0" i="0" u="none" kern="1200" baseline="0" dirty="0">
                          <a:solidFill>
                            <a:schemeClr val="dk1"/>
                          </a:solidFill>
                          <a:latin typeface="+mn-lt"/>
                          <a:ea typeface="+mn-ea"/>
                          <a:cs typeface="+mn-cs"/>
                        </a:rPr>
                        <a:t> – Un bénéfice était plus probable dans les environnements où le dépistage était associé à un suivi et un traitement efficaces.</a:t>
                      </a:r>
                      <a:endParaRPr lang="fr-FR" sz="2000" dirty="0"/>
                    </a:p>
                  </a:txBody>
                  <a:tcPr anchor="ctr">
                    <a:solidFill>
                      <a:srgbClr val="DDD9C4"/>
                    </a:solidFill>
                  </a:tcPr>
                </a:tc>
              </a:tr>
            </a:tbl>
          </a:graphicData>
        </a:graphic>
      </p:graphicFrame>
    </p:spTree>
    <p:extLst>
      <p:ext uri="{BB962C8B-B14F-4D97-AF65-F5344CB8AC3E}">
        <p14:creationId xmlns:p14="http://schemas.microsoft.com/office/powerpoint/2010/main" val="1752511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fr-FR" sz="3600" b="1" i="0" u="none" baseline="0"/>
              <a:t>L'objectif de la ligne directrice 2013</a:t>
            </a:r>
            <a:endParaRPr lang="fr-FR" sz="3600" b="1" dirty="0"/>
          </a:p>
        </p:txBody>
      </p:sp>
      <p:sp>
        <p:nvSpPr>
          <p:cNvPr id="3" name="Content Placeholder 2"/>
          <p:cNvSpPr>
            <a:spLocks noGrp="1"/>
          </p:cNvSpPr>
          <p:nvPr>
            <p:ph idx="1"/>
          </p:nvPr>
        </p:nvSpPr>
        <p:spPr>
          <a:xfrm>
            <a:off x="357158" y="1571612"/>
            <a:ext cx="8786842" cy="4114800"/>
          </a:xfrm>
        </p:spPr>
        <p:txBody>
          <a:bodyPr/>
          <a:lstStyle/>
          <a:p>
            <a:endParaRPr lang="fr-FR" dirty="0" smtClean="0"/>
          </a:p>
          <a:p>
            <a:pPr algn="l" rtl="0"/>
            <a:r>
              <a:rPr lang="fr-FR" b="0" i="0" u="none" baseline="0"/>
              <a:t>Se pencher sur une maladie dont la prévalence est élevée dans la population canadienne.</a:t>
            </a:r>
          </a:p>
          <a:p>
            <a:pPr algn="l" rtl="0">
              <a:buNone/>
            </a:pPr>
            <a:endParaRPr lang="fr-FR" dirty="0" smtClean="0"/>
          </a:p>
          <a:p>
            <a:pPr algn="l" rtl="0"/>
            <a:r>
              <a:rPr lang="fr-FR" b="0" i="0" u="none" baseline="0"/>
              <a:t>Répondre aux questions soulevées par des recommandations divergentes dans les pays industrialisés (p. ex. USPSTF et NICE).</a:t>
            </a:r>
          </a:p>
          <a:p>
            <a:pPr marL="457200" lvl="1" indent="0" algn="l" rtl="0">
              <a:buNone/>
            </a:pPr>
            <a:endParaRPr lang="fr-FR" dirty="0" smtClean="0"/>
          </a:p>
          <a:p>
            <a:pPr algn="l" rtl="0"/>
            <a:r>
              <a:rPr lang="fr-FR" b="0" i="0" u="none" baseline="0"/>
              <a:t>Baser les recommandations sur un examen systématique </a:t>
            </a:r>
            <a:r>
              <a:rPr lang="fr-FR" b="0" i="1" u="none" baseline="0"/>
              <a:t>actualisé</a:t>
            </a:r>
            <a:r>
              <a:rPr lang="fr-FR" b="0" i="0" u="none" baseline="0"/>
              <a:t> de la littérature.</a:t>
            </a:r>
            <a:endParaRPr lang="fr-FR" dirty="0" smtClean="0"/>
          </a:p>
          <a:p>
            <a:pPr algn="l" rtl="0">
              <a:buNone/>
            </a:pPr>
            <a:endParaRPr lang="fr-FR" dirty="0" smtClean="0"/>
          </a:p>
          <a:p>
            <a:pPr marL="0" indent="0" algn="l" rtl="0">
              <a:buNone/>
            </a:pPr>
            <a:endParaRPr lang="fr-FR" dirty="0" smtClean="0"/>
          </a:p>
          <a:p>
            <a:endParaRPr lang="fr-FR" dirty="0"/>
          </a:p>
          <a:p>
            <a:endParaRPr lang="fr-FR" dirty="0"/>
          </a:p>
        </p:txBody>
      </p:sp>
      <p:sp>
        <p:nvSpPr>
          <p:cNvPr id="4" name="Slide Number Placeholder 3"/>
          <p:cNvSpPr>
            <a:spLocks noGrp="1"/>
          </p:cNvSpPr>
          <p:nvPr>
            <p:ph type="sldNum" sz="quarter" idx="10"/>
          </p:nvPr>
        </p:nvSpPr>
        <p:spPr/>
        <p:txBody>
          <a:bodyPr/>
          <a:lstStyle/>
          <a:p>
            <a:pPr algn="r" rtl="0">
              <a:defRPr/>
            </a:pPr>
            <a:fld id="{8A780CCC-0884-406B-BE59-551ABC002DE7}" type="slidenum">
              <a:rPr/>
              <a:pPr algn="r" rtl="0">
                <a:defRPr/>
              </a:pPr>
              <a:t>6</a:t>
            </a:fld>
            <a:endParaRPr lang="fr-FR"/>
          </a:p>
        </p:txBody>
      </p:sp>
    </p:spTree>
    <p:extLst>
      <p:ext uri="{BB962C8B-B14F-4D97-AF65-F5344CB8AC3E}">
        <p14:creationId xmlns:p14="http://schemas.microsoft.com/office/powerpoint/2010/main" val="3713016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7" descr="10_006_Template_Powerpoint"/>
          <p:cNvPicPr>
            <a:picLocks noChangeAspect="1" noChangeArrowheads="1"/>
          </p:cNvPicPr>
          <p:nvPr/>
        </p:nvPicPr>
        <p:blipFill>
          <a:blip r:embed="rId3" cstate="print"/>
          <a:srcRect/>
          <a:stretch>
            <a:fillRect/>
          </a:stretch>
        </p:blipFill>
        <p:spPr bwMode="auto">
          <a:xfrm>
            <a:off x="0" y="227012"/>
            <a:ext cx="9144000" cy="6859588"/>
          </a:xfrm>
          <a:prstGeom prst="rect">
            <a:avLst/>
          </a:prstGeom>
          <a:noFill/>
          <a:ln w="9525">
            <a:noFill/>
            <a:miter lim="800000"/>
            <a:headEnd/>
            <a:tailEnd/>
          </a:ln>
        </p:spPr>
      </p:pic>
      <p:sp>
        <p:nvSpPr>
          <p:cNvPr id="2" name="Title 1"/>
          <p:cNvSpPr>
            <a:spLocks noGrp="1"/>
          </p:cNvSpPr>
          <p:nvPr>
            <p:ph type="ctrTitle"/>
          </p:nvPr>
        </p:nvSpPr>
        <p:spPr/>
        <p:txBody>
          <a:bodyPr/>
          <a:lstStyle/>
          <a:p>
            <a:pPr algn="ctr" rtl="0"/>
            <a:r>
              <a:rPr lang="fr-FR" sz="4400" b="1" i="0" u="none" baseline="0"/>
              <a:t>MÉTHODES SCIENTIFIQUES</a:t>
            </a:r>
            <a:endParaRPr lang="fr-FR" sz="4400" b="1" dirty="0"/>
          </a:p>
        </p:txBody>
      </p:sp>
    </p:spTree>
    <p:extLst>
      <p:ext uri="{BB962C8B-B14F-4D97-AF65-F5344CB8AC3E}">
        <p14:creationId xmlns:p14="http://schemas.microsoft.com/office/powerpoint/2010/main" val="520307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algn="l" rtl="0" eaLnBrk="1" hangingPunct="1"/>
            <a:r>
              <a:rPr lang="fr-FR" b="1" i="0" u="none" baseline="0">
                <a:latin typeface="Arial" charset="0"/>
                <a:ea typeface="ＭＳ Ｐゴシック" charset="0"/>
                <a:cs typeface="Arial" charset="0"/>
              </a:rPr>
              <a:t>Méthodes du GECSSP</a:t>
            </a:r>
            <a:endParaRPr lang="fr-FR" b="1" dirty="0">
              <a:latin typeface="Arial" charset="0"/>
              <a:ea typeface="ＭＳ Ｐゴシック" charset="0"/>
              <a:cs typeface="ＭＳ Ｐゴシック" charset="0"/>
            </a:endParaRPr>
          </a:p>
        </p:txBody>
      </p:sp>
      <p:sp>
        <p:nvSpPr>
          <p:cNvPr id="29699" name="Slide Number Placeholder 5"/>
          <p:cNvSpPr>
            <a:spLocks noGrp="1"/>
          </p:cNvSpPr>
          <p:nvPr>
            <p:ph type="sldNum" sz="quarter" idx="4294967295"/>
          </p:nvPr>
        </p:nvSpPr>
        <p:spPr bwMode="auto">
          <a:xfrm>
            <a:off x="6516216" y="6093296"/>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rtl="0" eaLnBrk="1" hangingPunct="1"/>
            <a:fld id="{D76B8357-F80E-594A-B384-20FE47EE8C19}" type="slidenum">
              <a:rPr sz="1200">
                <a:solidFill>
                  <a:schemeClr val="bg1"/>
                </a:solidFill>
              </a:rPr>
              <a:pPr eaLnBrk="1" hangingPunct="1"/>
              <a:t>8</a:t>
            </a:fld>
            <a:endParaRPr lang="fr-FR" sz="1200">
              <a:solidFill>
                <a:schemeClr val="bg1"/>
              </a:solidFill>
            </a:endParaRPr>
          </a:p>
        </p:txBody>
      </p:sp>
      <p:sp>
        <p:nvSpPr>
          <p:cNvPr id="7" name="Rounded Rectangle 24"/>
          <p:cNvSpPr>
            <a:spLocks noChangeArrowheads="1"/>
          </p:cNvSpPr>
          <p:nvPr/>
        </p:nvSpPr>
        <p:spPr bwMode="auto">
          <a:xfrm>
            <a:off x="6172200" y="2132857"/>
            <a:ext cx="1920875" cy="1372343"/>
          </a:xfrm>
          <a:prstGeom prst="roundRect">
            <a:avLst>
              <a:gd name="adj" fmla="val 16667"/>
            </a:avLst>
          </a:prstGeom>
          <a:solidFill>
            <a:schemeClr val="bg1">
              <a:lumMod val="85000"/>
              <a:alpha val="74901"/>
            </a:schemeClr>
          </a:solidFill>
          <a:ln w="19050" algn="ctr">
            <a:solidFill>
              <a:schemeClr val="bg1"/>
            </a:solidFill>
            <a:round/>
            <a:headEnd/>
            <a:tailEnd/>
          </a:ln>
        </p:spPr>
        <p:txBody>
          <a:bodyPr anchor="ctr"/>
          <a:lstStyle/>
          <a:p>
            <a:pPr algn="l" rtl="0" eaLnBrk="0" hangingPunct="0">
              <a:defRPr/>
            </a:pPr>
            <a:r>
              <a:rPr lang="fr-FR" sz="1800" b="0" i="0" u="none" baseline="0">
                <a:solidFill>
                  <a:srgbClr val="000000"/>
                </a:solidFill>
              </a:rPr>
              <a:t>Groupe de travail</a:t>
            </a:r>
            <a:endParaRPr lang="fr-FR" sz="1800" dirty="0"/>
          </a:p>
        </p:txBody>
      </p:sp>
      <p:sp>
        <p:nvSpPr>
          <p:cNvPr id="8" name="Rounded Rectangle 23"/>
          <p:cNvSpPr>
            <a:spLocks noChangeArrowheads="1"/>
          </p:cNvSpPr>
          <p:nvPr/>
        </p:nvSpPr>
        <p:spPr bwMode="auto">
          <a:xfrm>
            <a:off x="3048000" y="2132857"/>
            <a:ext cx="2364432" cy="1372343"/>
          </a:xfrm>
          <a:prstGeom prst="roundRect">
            <a:avLst>
              <a:gd name="adj" fmla="val 16667"/>
            </a:avLst>
          </a:prstGeom>
          <a:solidFill>
            <a:schemeClr val="bg1">
              <a:lumMod val="85000"/>
              <a:alpha val="74901"/>
            </a:schemeClr>
          </a:solidFill>
          <a:ln w="19050" algn="ctr">
            <a:solidFill>
              <a:schemeClr val="bg1"/>
            </a:solidFill>
            <a:round/>
            <a:headEnd/>
            <a:tailEnd/>
          </a:ln>
        </p:spPr>
        <p:txBody>
          <a:bodyPr anchor="ctr"/>
          <a:lstStyle/>
          <a:p>
            <a:pPr algn="l" rtl="0" fontAlgn="auto">
              <a:spcBef>
                <a:spcPts val="0"/>
              </a:spcBef>
              <a:spcAft>
                <a:spcPts val="0"/>
              </a:spcAft>
              <a:defRPr/>
            </a:pPr>
            <a:r>
              <a:rPr lang="fr-FR" sz="1800" b="0" i="0" u="none" baseline="0" dirty="0">
                <a:latin typeface="+mn-lt"/>
                <a:ea typeface="+mn-ea"/>
                <a:cs typeface="+mn-cs"/>
              </a:rPr>
              <a:t>Centre d’analyse et de synthèse des données probantes (CASDP)</a:t>
            </a:r>
          </a:p>
        </p:txBody>
      </p:sp>
      <p:sp>
        <p:nvSpPr>
          <p:cNvPr id="29702" name="Rounded Rectangle 20"/>
          <p:cNvSpPr>
            <a:spLocks noChangeArrowheads="1"/>
          </p:cNvSpPr>
          <p:nvPr/>
        </p:nvSpPr>
        <p:spPr bwMode="auto">
          <a:xfrm>
            <a:off x="6444208" y="3356992"/>
            <a:ext cx="2286000" cy="1828800"/>
          </a:xfrm>
          <a:prstGeom prst="roundRect">
            <a:avLst>
              <a:gd name="adj" fmla="val 16667"/>
            </a:avLst>
          </a:prstGeom>
          <a:solidFill>
            <a:srgbClr val="990033"/>
          </a:solidFill>
          <a:ln w="19050">
            <a:solidFill>
              <a:srgbClr val="90214A"/>
            </a:solidFill>
            <a:round/>
            <a:headEnd/>
            <a:tailEnd/>
          </a:ln>
        </p:spPr>
        <p:txBody>
          <a:bodyPr anchor="ctr"/>
          <a:lstStyle/>
          <a:p>
            <a:pPr algn="l" rtl="0"/>
            <a:r>
              <a:rPr lang="fr-FR" sz="1800" b="0" i="0" u="none" baseline="0">
                <a:solidFill>
                  <a:schemeClr val="bg1"/>
                </a:solidFill>
              </a:rPr>
              <a:t>Élabore des recommandations par consensus</a:t>
            </a:r>
          </a:p>
        </p:txBody>
      </p:sp>
      <p:sp>
        <p:nvSpPr>
          <p:cNvPr id="29703" name="Rounded Rectangle 21"/>
          <p:cNvSpPr>
            <a:spLocks noChangeArrowheads="1"/>
          </p:cNvSpPr>
          <p:nvPr/>
        </p:nvSpPr>
        <p:spPr bwMode="auto">
          <a:xfrm>
            <a:off x="3491880" y="3356992"/>
            <a:ext cx="2332112" cy="1828800"/>
          </a:xfrm>
          <a:prstGeom prst="roundRect">
            <a:avLst>
              <a:gd name="adj" fmla="val 16667"/>
            </a:avLst>
          </a:prstGeom>
          <a:solidFill>
            <a:srgbClr val="990033"/>
          </a:solidFill>
          <a:ln w="19050">
            <a:solidFill>
              <a:srgbClr val="90214A"/>
            </a:solidFill>
            <a:round/>
            <a:headEnd/>
            <a:tailEnd/>
          </a:ln>
        </p:spPr>
        <p:txBody>
          <a:bodyPr anchor="ctr"/>
          <a:lstStyle/>
          <a:p>
            <a:pPr algn="l" rtl="0"/>
            <a:r>
              <a:rPr lang="fr-FR" sz="1800" b="0" i="0" u="none" baseline="0" dirty="0">
                <a:solidFill>
                  <a:schemeClr val="bg1"/>
                </a:solidFill>
              </a:rPr>
              <a:t>Examine le cadre analytique, établit le protocole, résume les données probantes</a:t>
            </a:r>
          </a:p>
        </p:txBody>
      </p:sp>
      <p:sp>
        <p:nvSpPr>
          <p:cNvPr id="11" name="Rounded Rectangle 22"/>
          <p:cNvSpPr>
            <a:spLocks noChangeArrowheads="1"/>
          </p:cNvSpPr>
          <p:nvPr/>
        </p:nvSpPr>
        <p:spPr bwMode="auto">
          <a:xfrm>
            <a:off x="288925" y="2132857"/>
            <a:ext cx="1920875" cy="1372344"/>
          </a:xfrm>
          <a:prstGeom prst="roundRect">
            <a:avLst>
              <a:gd name="adj" fmla="val 16667"/>
            </a:avLst>
          </a:prstGeom>
          <a:solidFill>
            <a:schemeClr val="bg1">
              <a:lumMod val="85000"/>
              <a:alpha val="74901"/>
            </a:schemeClr>
          </a:solidFill>
          <a:ln w="19050" algn="ctr">
            <a:solidFill>
              <a:schemeClr val="bg1"/>
            </a:solidFill>
            <a:round/>
            <a:headEnd/>
            <a:tailEnd/>
          </a:ln>
        </p:spPr>
        <p:txBody>
          <a:bodyPr anchor="ctr"/>
          <a:lstStyle/>
          <a:p>
            <a:pPr algn="l" rtl="0">
              <a:defRPr/>
            </a:pPr>
            <a:r>
              <a:rPr lang="fr-FR" sz="1800" b="0" i="0" u="none" baseline="0" dirty="0">
                <a:ea typeface="+mn-ea"/>
                <a:cs typeface="+mn-cs"/>
              </a:rPr>
              <a:t>Groupe de travail :</a:t>
            </a:r>
          </a:p>
          <a:p>
            <a:pPr algn="l" rtl="0">
              <a:defRPr/>
            </a:pPr>
            <a:r>
              <a:rPr lang="fr-FR" sz="1800" b="0" i="0" u="none" baseline="0" dirty="0">
                <a:ea typeface="+mn-ea"/>
                <a:cs typeface="+mn-cs"/>
              </a:rPr>
              <a:t>2-6 membres du GECSSP</a:t>
            </a:r>
          </a:p>
        </p:txBody>
      </p:sp>
      <p:sp>
        <p:nvSpPr>
          <p:cNvPr id="29705" name="Rounded Rectangle 19"/>
          <p:cNvSpPr>
            <a:spLocks noChangeArrowheads="1"/>
          </p:cNvSpPr>
          <p:nvPr/>
        </p:nvSpPr>
        <p:spPr bwMode="auto">
          <a:xfrm>
            <a:off x="683568" y="3356992"/>
            <a:ext cx="2286000" cy="1828800"/>
          </a:xfrm>
          <a:prstGeom prst="roundRect">
            <a:avLst>
              <a:gd name="adj" fmla="val 16667"/>
            </a:avLst>
          </a:prstGeom>
          <a:solidFill>
            <a:srgbClr val="990033"/>
          </a:solidFill>
          <a:ln w="19050">
            <a:solidFill>
              <a:srgbClr val="90214A"/>
            </a:solidFill>
            <a:round/>
            <a:headEnd/>
            <a:tailEnd/>
          </a:ln>
        </p:spPr>
        <p:txBody>
          <a:bodyPr anchor="ctr"/>
          <a:lstStyle/>
          <a:p>
            <a:pPr algn="l" rtl="0"/>
            <a:r>
              <a:rPr lang="fr-FR" sz="1800" b="0" i="0" u="none" baseline="0" dirty="0">
                <a:solidFill>
                  <a:schemeClr val="bg1"/>
                </a:solidFill>
              </a:rPr>
              <a:t>Crée des questions de recherche et un cadre </a:t>
            </a:r>
            <a:r>
              <a:rPr lang="fr-FR" sz="1800" b="0" i="0" u="none" baseline="0" dirty="0" smtClean="0">
                <a:solidFill>
                  <a:schemeClr val="bg1"/>
                </a:solidFill>
              </a:rPr>
              <a:t>analytique</a:t>
            </a:r>
            <a:endParaRPr lang="fr-FR" sz="1800" b="0" i="0" u="none" baseline="0" dirty="0">
              <a:solidFill>
                <a:schemeClr val="bg1"/>
              </a:solidFill>
            </a:endParaRPr>
          </a:p>
        </p:txBody>
      </p:sp>
      <p:sp>
        <p:nvSpPr>
          <p:cNvPr id="29706" name="Right Arrow 25"/>
          <p:cNvSpPr>
            <a:spLocks noChangeArrowheads="1"/>
          </p:cNvSpPr>
          <p:nvPr/>
        </p:nvSpPr>
        <p:spPr bwMode="auto">
          <a:xfrm>
            <a:off x="2895600" y="4038600"/>
            <a:ext cx="533400" cy="457200"/>
          </a:xfrm>
          <a:prstGeom prst="rightArrow">
            <a:avLst>
              <a:gd name="adj1" fmla="val 50000"/>
              <a:gd name="adj2" fmla="val 49999"/>
            </a:avLst>
          </a:prstGeom>
          <a:solidFill>
            <a:schemeClr val="accent1"/>
          </a:solidFill>
          <a:ln w="9525">
            <a:solidFill>
              <a:schemeClr val="accent1"/>
            </a:solidFill>
            <a:round/>
            <a:headEnd/>
            <a:tailEnd/>
          </a:ln>
        </p:spPr>
        <p:txBody>
          <a:bodyPr/>
          <a:lstStyle/>
          <a:p>
            <a:pPr algn="l" rtl="0" eaLnBrk="0" hangingPunct="0"/>
            <a:endParaRPr lang="fr-FR"/>
          </a:p>
        </p:txBody>
      </p:sp>
      <p:sp>
        <p:nvSpPr>
          <p:cNvPr id="29707" name="Right Arrow 26"/>
          <p:cNvSpPr>
            <a:spLocks noChangeArrowheads="1"/>
          </p:cNvSpPr>
          <p:nvPr/>
        </p:nvSpPr>
        <p:spPr bwMode="auto">
          <a:xfrm>
            <a:off x="5867400" y="3962400"/>
            <a:ext cx="533400" cy="457200"/>
          </a:xfrm>
          <a:prstGeom prst="rightArrow">
            <a:avLst>
              <a:gd name="adj1" fmla="val 50000"/>
              <a:gd name="adj2" fmla="val 49999"/>
            </a:avLst>
          </a:prstGeom>
          <a:solidFill>
            <a:schemeClr val="accent1"/>
          </a:solidFill>
          <a:ln w="9525">
            <a:solidFill>
              <a:schemeClr val="accent1"/>
            </a:solidFill>
            <a:round/>
            <a:headEnd/>
            <a:tailEnd/>
          </a:ln>
        </p:spPr>
        <p:txBody>
          <a:bodyPr/>
          <a:lstStyle/>
          <a:p>
            <a:pPr algn="l" rtl="0" eaLnBrk="0" hangingPunct="0"/>
            <a:endParaRPr lang="fr-FR"/>
          </a:p>
        </p:txBody>
      </p:sp>
    </p:spTree>
    <p:extLst>
      <p:ext uri="{BB962C8B-B14F-4D97-AF65-F5344CB8AC3E}">
        <p14:creationId xmlns:p14="http://schemas.microsoft.com/office/powerpoint/2010/main" val="2167480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algn="l" rtl="0" eaLnBrk="1" hangingPunct="1"/>
            <a:r>
              <a:rPr lang="fr-FR" b="1" i="0" u="none" baseline="0">
                <a:latin typeface="Arial" charset="0"/>
                <a:ea typeface="ＭＳ Ｐゴシック" charset="0"/>
                <a:cs typeface="ＭＳ Ｐゴシック" charset="0"/>
              </a:rPr>
              <a:t>Études admissibles pour les lignes directrices de pratique clinique</a:t>
            </a:r>
          </a:p>
        </p:txBody>
      </p:sp>
      <p:sp>
        <p:nvSpPr>
          <p:cNvPr id="31746" name="Content Placeholder 2"/>
          <p:cNvSpPr>
            <a:spLocks noGrp="1"/>
          </p:cNvSpPr>
          <p:nvPr>
            <p:ph idx="1"/>
          </p:nvPr>
        </p:nvSpPr>
        <p:spPr>
          <a:xfrm>
            <a:off x="395536" y="2780928"/>
            <a:ext cx="8534400" cy="3124200"/>
          </a:xfrm>
        </p:spPr>
        <p:txBody>
          <a:bodyPr/>
          <a:lstStyle/>
          <a:p>
            <a:pPr algn="l" rtl="0">
              <a:spcBef>
                <a:spcPct val="0"/>
              </a:spcBef>
            </a:pPr>
            <a:r>
              <a:rPr lang="fr-FR" b="0" i="0" u="none" baseline="0"/>
              <a:t>Efficacité du dépistage sur les résultats présélectionnés</a:t>
            </a:r>
            <a:endParaRPr lang="fr-FR" sz="1600" i="1" dirty="0"/>
          </a:p>
          <a:p>
            <a:pPr lvl="1" algn="l" rtl="0">
              <a:spcBef>
                <a:spcPct val="0"/>
              </a:spcBef>
            </a:pPr>
            <a:r>
              <a:rPr lang="fr-FR" b="0" i="0" u="none" baseline="0"/>
              <a:t>examens systématiques</a:t>
            </a:r>
          </a:p>
          <a:p>
            <a:pPr lvl="1" algn="l" rtl="0">
              <a:spcBef>
                <a:spcPct val="0"/>
              </a:spcBef>
            </a:pPr>
            <a:r>
              <a:rPr lang="fr-FR" b="0" i="0" u="none" baseline="0"/>
              <a:t>essais randomisés contrôlés</a:t>
            </a:r>
          </a:p>
          <a:p>
            <a:pPr lvl="1" algn="l" rtl="0">
              <a:spcBef>
                <a:spcPct val="0"/>
              </a:spcBef>
            </a:pPr>
            <a:r>
              <a:rPr lang="fr-FR" b="0" i="0" u="none" baseline="0"/>
              <a:t>études observationnelles avec groupe de comparaison</a:t>
            </a:r>
          </a:p>
          <a:p>
            <a:pPr lvl="1" algn="l" rtl="0">
              <a:spcBef>
                <a:spcPct val="0"/>
              </a:spcBef>
            </a:pPr>
            <a:endParaRPr lang="fr-FR" dirty="0"/>
          </a:p>
          <a:p>
            <a:pPr algn="just" rtl="0">
              <a:spcBef>
                <a:spcPct val="0"/>
              </a:spcBef>
            </a:pPr>
            <a:r>
              <a:rPr lang="fr-FR" b="0" i="0" u="none" baseline="0"/>
              <a:t>Inconvénients du dépistage</a:t>
            </a:r>
          </a:p>
          <a:p>
            <a:pPr lvl="1" algn="just" rtl="0">
              <a:spcBef>
                <a:spcPct val="0"/>
              </a:spcBef>
            </a:pPr>
            <a:r>
              <a:rPr lang="fr-FR" b="0" i="0" u="none" baseline="0"/>
              <a:t>études, quelle qu'en soit la méthodologie</a:t>
            </a:r>
          </a:p>
          <a:p>
            <a:pPr lvl="1" algn="just" rtl="0">
              <a:spcBef>
                <a:spcPct val="0"/>
              </a:spcBef>
            </a:pPr>
            <a:r>
              <a:rPr lang="fr-FR" b="0" i="0" u="none" baseline="0"/>
              <a:t>stress psychologique (étiquetage, anxiété, stigmatisation), faux positifs, faux négatifs, dégradation du fonctionnement quotidien, exacerbation des symptômes</a:t>
            </a:r>
          </a:p>
          <a:p>
            <a:pPr lvl="1" algn="just" rtl="0">
              <a:spcBef>
                <a:spcPct val="0"/>
              </a:spcBef>
              <a:buNone/>
            </a:pPr>
            <a:endParaRPr lang="fr-FR" dirty="0"/>
          </a:p>
          <a:p>
            <a:pPr algn="just" rtl="0">
              <a:spcBef>
                <a:spcPct val="0"/>
              </a:spcBef>
            </a:pPr>
            <a:r>
              <a:rPr lang="fr-FR" b="0" i="0" u="none" baseline="0"/>
              <a:t>Questions contextuelles (n = 7)</a:t>
            </a:r>
          </a:p>
          <a:p>
            <a:pPr lvl="1" algn="just" rtl="0">
              <a:spcBef>
                <a:spcPct val="0"/>
              </a:spcBef>
            </a:pPr>
            <a:r>
              <a:rPr lang="fr-FR" b="0" i="0" u="none" baseline="0"/>
              <a:t>études, quelle qu'en soit la méthodologie</a:t>
            </a:r>
          </a:p>
          <a:p>
            <a:pPr lvl="1" algn="just" rtl="0">
              <a:spcBef>
                <a:spcPct val="0"/>
              </a:spcBef>
            </a:pPr>
            <a:r>
              <a:rPr lang="fr-FR" b="0" i="0" u="none" baseline="0"/>
              <a:t>par exemple : effet du dépistage de la dépression dans des sous-groupes ; ressources mobilisées ; valeurs et préférences ; et mesure du rendement pour les différents résultats.</a:t>
            </a:r>
          </a:p>
        </p:txBody>
      </p:sp>
      <p:sp>
        <p:nvSpPr>
          <p:cNvPr id="31748" name="Slide Number Placeholder 5"/>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rtl="0" eaLnBrk="1" hangingPunct="1"/>
            <a:fld id="{5B45DEC6-C9C3-8449-9C4F-87D08E4F0B13}" type="slidenum">
              <a:rPr sz="1200">
                <a:solidFill>
                  <a:schemeClr val="bg1"/>
                </a:solidFill>
              </a:rPr>
              <a:pPr algn="r" rtl="0" eaLnBrk="1" hangingPunct="1"/>
              <a:t>9</a:t>
            </a:fld>
            <a:endParaRPr lang="fr-FR" sz="1200">
              <a:solidFill>
                <a:schemeClr val="bg1"/>
              </a:solidFill>
            </a:endParaRPr>
          </a:p>
        </p:txBody>
      </p:sp>
      <p:sp>
        <p:nvSpPr>
          <p:cNvPr id="31749" name="Rounded Rectangle 5"/>
          <p:cNvSpPr>
            <a:spLocks noChangeArrowheads="1"/>
          </p:cNvSpPr>
          <p:nvPr/>
        </p:nvSpPr>
        <p:spPr bwMode="auto">
          <a:xfrm>
            <a:off x="467544" y="1556792"/>
            <a:ext cx="8001000" cy="1096144"/>
          </a:xfrm>
          <a:prstGeom prst="roundRect">
            <a:avLst>
              <a:gd name="adj" fmla="val 16667"/>
            </a:avLst>
          </a:prstGeom>
          <a:solidFill>
            <a:srgbClr val="990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hangingPunct="0"/>
            <a:endParaRPr lang="fr-FR" sz="600" b="1" dirty="0">
              <a:solidFill>
                <a:schemeClr val="bg1"/>
              </a:solidFill>
              <a:ea typeface="ヒラギノ角ゴ Pro W3" charset="0"/>
              <a:cs typeface="ヒラギノ角ゴ Pro W3" charset="0"/>
            </a:endParaRPr>
          </a:p>
          <a:p>
            <a:pPr algn="l" rtl="0" eaLnBrk="0" hangingPunct="0"/>
            <a:r>
              <a:rPr lang="fr-FR" sz="2000" b="1" i="0" u="none" kern="0" baseline="0">
                <a:solidFill>
                  <a:schemeClr val="bg1"/>
                </a:solidFill>
                <a:latin typeface="Arial"/>
                <a:ea typeface="ヒラギノ角ゴ Pro W3"/>
                <a:cs typeface="ヒラギノ角ゴ Pro W3" pitchFamily="-84" charset="-128"/>
              </a:rPr>
              <a:t>Population :</a:t>
            </a:r>
            <a:r>
              <a:rPr lang="fr-FR" sz="2000" b="0" i="0" u="none" kern="0" baseline="0">
                <a:solidFill>
                  <a:schemeClr val="bg1"/>
                </a:solidFill>
                <a:latin typeface="Arial"/>
                <a:ea typeface="ヒラギノ角ゴ Pro W3"/>
                <a:cs typeface="ヒラギノ角ゴ Pro W3" pitchFamily="-84" charset="-128"/>
              </a:rPr>
              <a:t> </a:t>
            </a:r>
            <a:r>
              <a:rPr lang="fr-FR" sz="1600" b="0" i="0" u="none" kern="0" baseline="0">
                <a:solidFill>
                  <a:schemeClr val="bg1"/>
                </a:solidFill>
                <a:latin typeface="Arial"/>
                <a:ea typeface="ヒラギノ角ゴ Pro W3"/>
                <a:cs typeface="ヒラギノ角ゴ Pro W3" pitchFamily="-84" charset="-128"/>
              </a:rPr>
              <a:t>adultes asymptomatiques de plus de 18 ans issus de la population générale, qu'ils présentent ou non un risque élevé de dépression. </a:t>
            </a:r>
            <a:endParaRPr lang="fr-FR" dirty="0">
              <a:solidFill>
                <a:schemeClr val="bg1"/>
              </a:solidFill>
              <a:ea typeface="ヒラギノ角ゴ Pro W3" charset="0"/>
              <a:cs typeface="ヒラギノ角ゴ Pro W3" charset="0"/>
            </a:endParaRPr>
          </a:p>
        </p:txBody>
      </p:sp>
    </p:spTree>
    <p:extLst>
      <p:ext uri="{BB962C8B-B14F-4D97-AF65-F5344CB8AC3E}">
        <p14:creationId xmlns:p14="http://schemas.microsoft.com/office/powerpoint/2010/main" val="61255712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21234</TotalTime>
  <Words>6383</Words>
  <Application>Microsoft Office PowerPoint</Application>
  <PresentationFormat>On-screen Show (4:3)</PresentationFormat>
  <Paragraphs>817</Paragraphs>
  <Slides>34</Slides>
  <Notes>34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34</vt:i4>
      </vt:variant>
    </vt:vector>
  </HeadingPairs>
  <TitlesOfParts>
    <vt:vector size="44" baseType="lpstr">
      <vt:lpstr>ＭＳ Ｐゴシック</vt:lpstr>
      <vt:lpstr>Arial</vt:lpstr>
      <vt:lpstr>Calibri</vt:lpstr>
      <vt:lpstr>Courier New</vt:lpstr>
      <vt:lpstr>Symbol</vt:lpstr>
      <vt:lpstr>Times</vt:lpstr>
      <vt:lpstr>Times New Roman</vt:lpstr>
      <vt:lpstr>Wingdings</vt:lpstr>
      <vt:lpstr>ヒラギノ角ゴ Pro W3</vt:lpstr>
      <vt:lpstr>Blank Presentation</vt:lpstr>
      <vt:lpstr>    Dépistage de la dépression chez les adultes : recommandations 2013     Groupe d’étude canadien sur les soins de santé préventifs        </vt:lpstr>
      <vt:lpstr>Vue d'ensemble</vt:lpstr>
      <vt:lpstr>Qu'est-ce que le GECSSP ?</vt:lpstr>
      <vt:lpstr>DÉPISTAGE DE LA DÉPRESSION :  VUE D'ENSEMBLE</vt:lpstr>
      <vt:lpstr>Contexte</vt:lpstr>
      <vt:lpstr>L'objectif de la ligne directrice 2013</vt:lpstr>
      <vt:lpstr>MÉTHODES SCIENTIFIQUES</vt:lpstr>
      <vt:lpstr>Méthodes du GECSSP</vt:lpstr>
      <vt:lpstr>Études admissibles pour les lignes directrices de pratique clinique</vt:lpstr>
      <vt:lpstr>GRADE : Comment les données probantes sont-elles évaluées ?</vt:lpstr>
      <vt:lpstr>GRADE : Comment la force des recommandations est-elle évaluée ?</vt:lpstr>
      <vt:lpstr>Interprétations des recommandations</vt:lpstr>
      <vt:lpstr>Dépistage de la dépression </vt:lpstr>
      <vt:lpstr>Définition du dépistage</vt:lpstr>
      <vt:lpstr>Considérations</vt:lpstr>
      <vt:lpstr>Populations à risque moyen ou accru</vt:lpstr>
      <vt:lpstr>Recommandation du GECSSP : Population à risque moyen</vt:lpstr>
      <vt:lpstr>Recommandation : population à risque moyen</vt:lpstr>
      <vt:lpstr>Recommandation du GECSSP : Population à haut risque</vt:lpstr>
      <vt:lpstr>Recommandation : population à haut risque</vt:lpstr>
      <vt:lpstr>Résultats : Population à risque moyen et à haut risque (1)</vt:lpstr>
      <vt:lpstr>Résultats : Population à risque moyen et à haut risque (2)</vt:lpstr>
      <vt:lpstr> Justification de la restriction de l'examen aux données probantes directes (dépistage vs groupe témoin sans dépistage) </vt:lpstr>
      <vt:lpstr>Différences avec les lignes directrices 2005 du GECSSP</vt:lpstr>
      <vt:lpstr>Examen 2009 de l'USPSTF</vt:lpstr>
      <vt:lpstr>Examen de Gilbody</vt:lpstr>
      <vt:lpstr>Réévaluation des études dépourvues d'un comparateur sans dépistage</vt:lpstr>
      <vt:lpstr>Considérations pour la mise en œuvre des recommandations </vt:lpstr>
      <vt:lpstr>Considérations pour la mise en œuvre des recommandations</vt:lpstr>
      <vt:lpstr>Considérations pour la mise en œuvre des recommandations </vt:lpstr>
      <vt:lpstr>Recommandations d'autres pays industrialisés</vt:lpstr>
      <vt:lpstr>Dépistage de la dépression </vt:lpstr>
      <vt:lpstr>Points clés  </vt:lpstr>
      <vt:lpstr>Points clés (suite)  </vt:lpstr>
    </vt:vector>
  </TitlesOfParts>
  <Company>DEMO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DEMO</dc:creator>
  <cp:lastModifiedBy>Alex Hanin</cp:lastModifiedBy>
  <cp:revision>865</cp:revision>
  <dcterms:created xsi:type="dcterms:W3CDTF">2013-04-19T20:22:07Z</dcterms:created>
  <dcterms:modified xsi:type="dcterms:W3CDTF">2016-08-26T12:54:52Z</dcterms:modified>
</cp:coreProperties>
</file>