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68"/>
  </p:notesMasterIdLst>
  <p:handoutMasterIdLst>
    <p:handoutMasterId r:id="rId69"/>
  </p:handoutMasterIdLst>
  <p:sldIdLst>
    <p:sldId id="256" r:id="rId2"/>
    <p:sldId id="386" r:id="rId3"/>
    <p:sldId id="301" r:id="rId4"/>
    <p:sldId id="428" r:id="rId5"/>
    <p:sldId id="500" r:id="rId6"/>
    <p:sldId id="487" r:id="rId7"/>
    <p:sldId id="501" r:id="rId8"/>
    <p:sldId id="455" r:id="rId9"/>
    <p:sldId id="456" r:id="rId10"/>
    <p:sldId id="458" r:id="rId11"/>
    <p:sldId id="510" r:id="rId12"/>
    <p:sldId id="508" r:id="rId13"/>
    <p:sldId id="512" r:id="rId14"/>
    <p:sldId id="507" r:id="rId15"/>
    <p:sldId id="504" r:id="rId16"/>
    <p:sldId id="505" r:id="rId17"/>
    <p:sldId id="511" r:id="rId18"/>
    <p:sldId id="370" r:id="rId19"/>
    <p:sldId id="276" r:id="rId20"/>
    <p:sldId id="385" r:id="rId21"/>
    <p:sldId id="373" r:id="rId22"/>
    <p:sldId id="362" r:id="rId23"/>
    <p:sldId id="374" r:id="rId24"/>
    <p:sldId id="371" r:id="rId25"/>
    <p:sldId id="393" r:id="rId26"/>
    <p:sldId id="387" r:id="rId27"/>
    <p:sldId id="388" r:id="rId28"/>
    <p:sldId id="389" r:id="rId29"/>
    <p:sldId id="390" r:id="rId30"/>
    <p:sldId id="396" r:id="rId31"/>
    <p:sldId id="488" r:id="rId32"/>
    <p:sldId id="391" r:id="rId33"/>
    <p:sldId id="392" r:id="rId34"/>
    <p:sldId id="494" r:id="rId35"/>
    <p:sldId id="495" r:id="rId36"/>
    <p:sldId id="496" r:id="rId37"/>
    <p:sldId id="502" r:id="rId38"/>
    <p:sldId id="499" r:id="rId39"/>
    <p:sldId id="469" r:id="rId40"/>
    <p:sldId id="470" r:id="rId41"/>
    <p:sldId id="471" r:id="rId42"/>
    <p:sldId id="472" r:id="rId43"/>
    <p:sldId id="444" r:id="rId44"/>
    <p:sldId id="445" r:id="rId45"/>
    <p:sldId id="480" r:id="rId46"/>
    <p:sldId id="459" r:id="rId47"/>
    <p:sldId id="460" r:id="rId48"/>
    <p:sldId id="485" r:id="rId49"/>
    <p:sldId id="443" r:id="rId50"/>
    <p:sldId id="429" r:id="rId51"/>
    <p:sldId id="503" r:id="rId52"/>
    <p:sldId id="513" r:id="rId53"/>
    <p:sldId id="520" r:id="rId54"/>
    <p:sldId id="521" r:id="rId55"/>
    <p:sldId id="518" r:id="rId56"/>
    <p:sldId id="517" r:id="rId57"/>
    <p:sldId id="519" r:id="rId58"/>
    <p:sldId id="427" r:id="rId59"/>
    <p:sldId id="432" r:id="rId60"/>
    <p:sldId id="489" r:id="rId61"/>
    <p:sldId id="474" r:id="rId62"/>
    <p:sldId id="475" r:id="rId63"/>
    <p:sldId id="490" r:id="rId64"/>
    <p:sldId id="491" r:id="rId65"/>
    <p:sldId id="492" r:id="rId66"/>
    <p:sldId id="493" r:id="rId6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ヒラギノ角ゴ Pro W3"/>
        <a:cs typeface="ヒラギノ角ゴ Pro W3"/>
      </a:defRPr>
    </a:lvl1pPr>
    <a:lvl2pPr marL="457200" algn="l" rtl="0" fontAlgn="base">
      <a:spcBef>
        <a:spcPct val="0"/>
      </a:spcBef>
      <a:spcAft>
        <a:spcPct val="0"/>
      </a:spcAft>
      <a:defRPr sz="2400" kern="1200">
        <a:solidFill>
          <a:schemeClr val="tx1"/>
        </a:solidFill>
        <a:latin typeface="Arial" charset="0"/>
        <a:ea typeface="ヒラギノ角ゴ Pro W3"/>
        <a:cs typeface="ヒラギノ角ゴ Pro W3"/>
      </a:defRPr>
    </a:lvl2pPr>
    <a:lvl3pPr marL="914400" algn="l" rtl="0" fontAlgn="base">
      <a:spcBef>
        <a:spcPct val="0"/>
      </a:spcBef>
      <a:spcAft>
        <a:spcPct val="0"/>
      </a:spcAft>
      <a:defRPr sz="2400" kern="1200">
        <a:solidFill>
          <a:schemeClr val="tx1"/>
        </a:solidFill>
        <a:latin typeface="Arial" charset="0"/>
        <a:ea typeface="ヒラギノ角ゴ Pro W3"/>
        <a:cs typeface="ヒラギノ角ゴ Pro W3"/>
      </a:defRPr>
    </a:lvl3pPr>
    <a:lvl4pPr marL="1371600" algn="l" rtl="0" fontAlgn="base">
      <a:spcBef>
        <a:spcPct val="0"/>
      </a:spcBef>
      <a:spcAft>
        <a:spcPct val="0"/>
      </a:spcAft>
      <a:defRPr sz="2400" kern="1200">
        <a:solidFill>
          <a:schemeClr val="tx1"/>
        </a:solidFill>
        <a:latin typeface="Arial" charset="0"/>
        <a:ea typeface="ヒラギノ角ゴ Pro W3"/>
        <a:cs typeface="ヒラギノ角ゴ Pro W3"/>
      </a:defRPr>
    </a:lvl4pPr>
    <a:lvl5pPr marL="1828800" algn="l" rtl="0" fontAlgn="base">
      <a:spcBef>
        <a:spcPct val="0"/>
      </a:spcBef>
      <a:spcAft>
        <a:spcPct val="0"/>
      </a:spcAft>
      <a:defRPr sz="2400" kern="1200">
        <a:solidFill>
          <a:schemeClr val="tx1"/>
        </a:solidFill>
        <a:latin typeface="Arial" charset="0"/>
        <a:ea typeface="ヒラギノ角ゴ Pro W3"/>
        <a:cs typeface="ヒラギノ角ゴ Pro W3"/>
      </a:defRPr>
    </a:lvl5pPr>
    <a:lvl6pPr marL="2286000" algn="l" defTabSz="914400" rtl="0" eaLnBrk="1" latinLnBrk="0" hangingPunct="1">
      <a:defRPr sz="2400" kern="1200">
        <a:solidFill>
          <a:schemeClr val="tx1"/>
        </a:solidFill>
        <a:latin typeface="Arial" charset="0"/>
        <a:ea typeface="ヒラギノ角ゴ Pro W3"/>
        <a:cs typeface="ヒラギノ角ゴ Pro W3"/>
      </a:defRPr>
    </a:lvl6pPr>
    <a:lvl7pPr marL="2743200" algn="l" defTabSz="914400" rtl="0" eaLnBrk="1" latinLnBrk="0" hangingPunct="1">
      <a:defRPr sz="2400" kern="1200">
        <a:solidFill>
          <a:schemeClr val="tx1"/>
        </a:solidFill>
        <a:latin typeface="Arial" charset="0"/>
        <a:ea typeface="ヒラギノ角ゴ Pro W3"/>
        <a:cs typeface="ヒラギノ角ゴ Pro W3"/>
      </a:defRPr>
    </a:lvl7pPr>
    <a:lvl8pPr marL="3200400" algn="l" defTabSz="914400" rtl="0" eaLnBrk="1" latinLnBrk="0" hangingPunct="1">
      <a:defRPr sz="2400" kern="1200">
        <a:solidFill>
          <a:schemeClr val="tx1"/>
        </a:solidFill>
        <a:latin typeface="Arial" charset="0"/>
        <a:ea typeface="ヒラギノ角ゴ Pro W3"/>
        <a:cs typeface="ヒラギノ角ゴ Pro W3"/>
      </a:defRPr>
    </a:lvl8pPr>
    <a:lvl9pPr marL="3657600" algn="l" defTabSz="914400" rtl="0" eaLnBrk="1" latinLnBrk="0" hangingPunct="1">
      <a:defRPr sz="2400" kern="1200">
        <a:solidFill>
          <a:schemeClr val="tx1"/>
        </a:solidFill>
        <a:latin typeface="Arial" charset="0"/>
        <a:ea typeface="ヒラギノ角ゴ Pro W3"/>
        <a:cs typeface="ヒラギノ角ゴ Pro W3"/>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cuser" initials="" lastIdx="9" clrIdx="0"/>
  <p:cmAuthor id="1" name="Alejandra Jaramillo" initials="" lastIdx="3" clrIdx="1"/>
  <p:cmAuthor id="2" name="KAREN GRIMSRUD" initials="" lastIdx="9"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99CCFF"/>
    <a:srgbClr val="CC00CC"/>
    <a:srgbClr val="0000FF"/>
    <a:srgbClr val="996633"/>
    <a:srgbClr val="FF9900"/>
    <a:srgbClr val="00CC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13" autoAdjust="0"/>
    <p:restoredTop sz="86133" autoAdjust="0"/>
  </p:normalViewPr>
  <p:slideViewPr>
    <p:cSldViewPr snapToGrid="0">
      <p:cViewPr varScale="1">
        <p:scale>
          <a:sx n="77" d="100"/>
          <a:sy n="77" d="100"/>
        </p:scale>
        <p:origin x="-236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3" d="100"/>
          <a:sy n="73" d="100"/>
        </p:scale>
        <p:origin x="-2122"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notesMaster" Target="notesMasters/notesMaster1.xml"/><Relationship Id="rId69" Type="http://schemas.openxmlformats.org/officeDocument/2006/relationships/handoutMaster" Target="handoutMasters/handout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interSettings" Target="printerSettings/printerSettings1.bin"/><Relationship Id="rId71" Type="http://schemas.openxmlformats.org/officeDocument/2006/relationships/commentAuthors" Target="commentAuthors.xml"/><Relationship Id="rId72"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charset="0"/>
                <a:ea typeface="ヒラギノ角ゴ Pro W3" pitchFamily="1" charset="-128"/>
                <a:cs typeface="+mn-cs"/>
              </a:defRPr>
            </a:lvl1pPr>
          </a:lstStyle>
          <a:p>
            <a:pPr>
              <a:defRPr/>
            </a:pPr>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ヒラギノ角ゴ Pro W3" pitchFamily="-84" charset="-128"/>
                <a:cs typeface="+mn-cs"/>
              </a:defRPr>
            </a:lvl1pPr>
          </a:lstStyle>
          <a:p>
            <a:pPr>
              <a:defRPr/>
            </a:pPr>
            <a:fld id="{90D4A48F-D5BD-4089-A838-7D25582CA7E9}" type="datetime1">
              <a:rPr lang="en-CA"/>
              <a:pPr>
                <a:defRPr/>
              </a:pPr>
              <a:t>2014-08-15</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charset="0"/>
                <a:ea typeface="ヒラギノ角ゴ Pro W3" pitchFamily="1" charset="-128"/>
                <a:cs typeface="+mn-cs"/>
              </a:defRPr>
            </a:lvl1pPr>
          </a:lstStyle>
          <a:p>
            <a:pPr>
              <a:defRPr/>
            </a:pPr>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ea typeface="ヒラギノ角ゴ Pro W3" pitchFamily="-84" charset="-128"/>
                <a:cs typeface="+mn-cs"/>
              </a:defRPr>
            </a:lvl1pPr>
          </a:lstStyle>
          <a:p>
            <a:pPr>
              <a:defRPr/>
            </a:pPr>
            <a:fld id="{0AA43B96-4511-412D-9C34-E55AE036234A}" type="slidenum">
              <a:rPr lang="en-CA"/>
              <a:pPr>
                <a:defRPr/>
              </a:pPr>
              <a:t>‹#›</a:t>
            </a:fld>
            <a:endParaRPr lang="en-CA"/>
          </a:p>
        </p:txBody>
      </p:sp>
    </p:spTree>
    <p:extLst>
      <p:ext uri="{BB962C8B-B14F-4D97-AF65-F5344CB8AC3E}">
        <p14:creationId xmlns:p14="http://schemas.microsoft.com/office/powerpoint/2010/main" val="26513677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charset="0"/>
                <a:ea typeface="ヒラギノ角ゴ Pro W3" pitchFamily="1" charset="-128"/>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ヒラギノ角ゴ Pro W3" pitchFamily="-84" charset="-128"/>
                <a:cs typeface="+mn-cs"/>
              </a:defRPr>
            </a:lvl1pPr>
          </a:lstStyle>
          <a:p>
            <a:pPr>
              <a:defRPr/>
            </a:pPr>
            <a:fld id="{5B0ADB5A-FA1C-4EEF-B420-46DD9822CA75}" type="datetime1">
              <a:rPr lang="en-CA"/>
              <a:pPr>
                <a:defRPr/>
              </a:pPr>
              <a:t>2014-08-15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charset="0"/>
                <a:ea typeface="ヒラギノ角ゴ Pro W3" pitchFamily="1" charset="-128"/>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ea typeface="ヒラギノ角ゴ Pro W3" pitchFamily="-84" charset="-128"/>
                <a:cs typeface="+mn-cs"/>
              </a:defRPr>
            </a:lvl1pPr>
          </a:lstStyle>
          <a:p>
            <a:pPr>
              <a:defRPr/>
            </a:pPr>
            <a:fld id="{F8277E6A-E4FD-4233-A447-991FE73455C8}" type="slidenum">
              <a:rPr lang="en-CA"/>
              <a:pPr>
                <a:defRPr/>
              </a:pPr>
              <a:t>‹#›</a:t>
            </a:fld>
            <a:endParaRPr lang="en-CA"/>
          </a:p>
        </p:txBody>
      </p:sp>
    </p:spTree>
    <p:extLst>
      <p:ext uri="{BB962C8B-B14F-4D97-AF65-F5344CB8AC3E}">
        <p14:creationId xmlns:p14="http://schemas.microsoft.com/office/powerpoint/2010/main" val="17420478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a:lstStyle/>
          <a:p>
            <a:endParaRPr lang="en-CA" dirty="0" smtClean="0">
              <a:ea typeface="ヒラギノ角ゴ Pro W3"/>
            </a:endParaRPr>
          </a:p>
        </p:txBody>
      </p:sp>
      <p:sp>
        <p:nvSpPr>
          <p:cNvPr id="17411" name="Slide Number Placeholder 3"/>
          <p:cNvSpPr>
            <a:spLocks noGrp="1"/>
          </p:cNvSpPr>
          <p:nvPr>
            <p:ph type="sldNum" sz="quarter" idx="5"/>
          </p:nvPr>
        </p:nvSpPr>
        <p:spPr bwMode="auto">
          <a:noFill/>
          <a:ln>
            <a:miter lim="800000"/>
            <a:headEnd/>
            <a:tailEnd/>
          </a:ln>
        </p:spPr>
        <p:txBody>
          <a:bodyPr/>
          <a:lstStyle/>
          <a:p>
            <a:fld id="{2C2A6973-8D8E-4C62-86F1-954826769380}" type="slidenum">
              <a:rPr lang="en-CA" smtClean="0">
                <a:latin typeface="Arial" charset="0"/>
                <a:ea typeface="ヒラギノ角ゴ Pro W3"/>
                <a:cs typeface="ヒラギノ角ゴ Pro W3"/>
              </a:rPr>
              <a:pPr/>
              <a:t>1</a:t>
            </a:fld>
            <a:endParaRPr lang="en-CA" smtClean="0">
              <a:latin typeface="Arial" charset="0"/>
              <a:ea typeface="ヒラギノ角ゴ Pro W3"/>
              <a:cs typeface="ヒラギノ角ゴ Pro W3"/>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a:lstStyle/>
          <a:p>
            <a:endParaRPr lang="en-CA" smtClean="0">
              <a:ea typeface="ヒラギノ角ゴ Pro W3"/>
            </a:endParaRPr>
          </a:p>
        </p:txBody>
      </p:sp>
      <p:sp>
        <p:nvSpPr>
          <p:cNvPr id="44035" name="Slide Number Placeholder 3"/>
          <p:cNvSpPr>
            <a:spLocks noGrp="1"/>
          </p:cNvSpPr>
          <p:nvPr>
            <p:ph type="sldNum" sz="quarter" idx="5"/>
          </p:nvPr>
        </p:nvSpPr>
        <p:spPr bwMode="auto">
          <a:noFill/>
          <a:ln>
            <a:miter lim="800000"/>
            <a:headEnd/>
            <a:tailEnd/>
          </a:ln>
        </p:spPr>
        <p:txBody>
          <a:bodyPr/>
          <a:lstStyle/>
          <a:p>
            <a:fld id="{EBF3B4B5-7B1D-4CFD-8A58-616D0403E1FB}" type="slidenum">
              <a:rPr lang="en-CA" smtClean="0">
                <a:latin typeface="Arial" charset="0"/>
                <a:ea typeface="ヒラギノ角ゴ Pro W3"/>
                <a:cs typeface="ヒラギノ角ゴ Pro W3"/>
              </a:rPr>
              <a:pPr/>
              <a:t>18</a:t>
            </a:fld>
            <a:endParaRPr lang="en-CA" smtClean="0">
              <a:latin typeface="Arial" charset="0"/>
              <a:ea typeface="ヒラギノ角ゴ Pro W3"/>
              <a:cs typeface="ヒラギノ角ゴ Pro W3"/>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a:lstStyle/>
          <a:p>
            <a:endParaRPr lang="en-CA" smtClean="0">
              <a:ea typeface="ヒラギノ角ゴ Pro W3"/>
            </a:endParaRPr>
          </a:p>
        </p:txBody>
      </p:sp>
      <p:sp>
        <p:nvSpPr>
          <p:cNvPr id="46083" name="Slide Number Placeholder 3"/>
          <p:cNvSpPr>
            <a:spLocks noGrp="1"/>
          </p:cNvSpPr>
          <p:nvPr>
            <p:ph type="sldNum" sz="quarter" idx="5"/>
          </p:nvPr>
        </p:nvSpPr>
        <p:spPr bwMode="auto">
          <a:noFill/>
          <a:ln>
            <a:miter lim="800000"/>
            <a:headEnd/>
            <a:tailEnd/>
          </a:ln>
        </p:spPr>
        <p:txBody>
          <a:bodyPr/>
          <a:lstStyle/>
          <a:p>
            <a:fld id="{5B213D03-650A-444F-A6B7-2DE17A8A426B}" type="slidenum">
              <a:rPr lang="en-CA" smtClean="0">
                <a:latin typeface="Arial" charset="0"/>
                <a:ea typeface="ヒラギノ角ゴ Pro W3"/>
                <a:cs typeface="ヒラギノ角ゴ Pro W3"/>
              </a:rPr>
              <a:pPr/>
              <a:t>19</a:t>
            </a:fld>
            <a:endParaRPr lang="en-CA" smtClean="0">
              <a:latin typeface="Arial" charset="0"/>
              <a:ea typeface="ヒラギノ角ゴ Pro W3"/>
              <a:cs typeface="ヒラギノ角ゴ Pro W3"/>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a:lstStyle/>
          <a:p>
            <a:endParaRPr lang="en-CA" smtClean="0">
              <a:ea typeface="ヒラギノ角ゴ Pro W3"/>
            </a:endParaRPr>
          </a:p>
        </p:txBody>
      </p:sp>
      <p:sp>
        <p:nvSpPr>
          <p:cNvPr id="49155" name="Slide Number Placeholder 3"/>
          <p:cNvSpPr>
            <a:spLocks noGrp="1"/>
          </p:cNvSpPr>
          <p:nvPr>
            <p:ph type="sldNum" sz="quarter" idx="5"/>
          </p:nvPr>
        </p:nvSpPr>
        <p:spPr bwMode="auto">
          <a:noFill/>
          <a:ln>
            <a:miter lim="800000"/>
            <a:headEnd/>
            <a:tailEnd/>
          </a:ln>
        </p:spPr>
        <p:txBody>
          <a:bodyPr/>
          <a:lstStyle/>
          <a:p>
            <a:fld id="{90619287-B46E-4C77-AA0F-457BDDF08AA6}" type="slidenum">
              <a:rPr lang="en-CA" smtClean="0">
                <a:latin typeface="Arial" charset="0"/>
                <a:ea typeface="ヒラギノ角ゴ Pro W3"/>
                <a:cs typeface="ヒラギノ角ゴ Pro W3"/>
              </a:rPr>
              <a:pPr/>
              <a:t>21</a:t>
            </a:fld>
            <a:endParaRPr lang="en-CA" smtClean="0">
              <a:latin typeface="Arial" charset="0"/>
              <a:ea typeface="ヒラギノ角ゴ Pro W3"/>
              <a:cs typeface="ヒラギノ角ゴ Pro W3"/>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a:lstStyle/>
          <a:p>
            <a:endParaRPr lang="en-CA" smtClean="0">
              <a:ea typeface="ヒラギノ角ゴ Pro W3"/>
            </a:endParaRPr>
          </a:p>
        </p:txBody>
      </p:sp>
      <p:sp>
        <p:nvSpPr>
          <p:cNvPr id="51203" name="Slide Number Placeholder 3"/>
          <p:cNvSpPr>
            <a:spLocks noGrp="1"/>
          </p:cNvSpPr>
          <p:nvPr>
            <p:ph type="sldNum" sz="quarter" idx="5"/>
          </p:nvPr>
        </p:nvSpPr>
        <p:spPr bwMode="auto">
          <a:noFill/>
          <a:ln>
            <a:miter lim="800000"/>
            <a:headEnd/>
            <a:tailEnd/>
          </a:ln>
        </p:spPr>
        <p:txBody>
          <a:bodyPr/>
          <a:lstStyle/>
          <a:p>
            <a:fld id="{A7FB56F3-CBE8-40B4-8642-E847597596A9}" type="slidenum">
              <a:rPr lang="en-CA" smtClean="0">
                <a:latin typeface="Arial" charset="0"/>
                <a:ea typeface="ヒラギノ角ゴ Pro W3"/>
                <a:cs typeface="ヒラギノ角ゴ Pro W3"/>
              </a:rPr>
              <a:pPr/>
              <a:t>22</a:t>
            </a:fld>
            <a:endParaRPr lang="en-CA" smtClean="0">
              <a:latin typeface="Arial" charset="0"/>
              <a:ea typeface="ヒラギノ角ゴ Pro W3"/>
              <a:cs typeface="ヒラギノ角ゴ Pro W3"/>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a:lstStyle/>
          <a:p>
            <a:endParaRPr lang="en-CA" smtClean="0">
              <a:ea typeface="ヒラギノ角ゴ Pro W3"/>
            </a:endParaRPr>
          </a:p>
        </p:txBody>
      </p:sp>
      <p:sp>
        <p:nvSpPr>
          <p:cNvPr id="53251" name="Slide Number Placeholder 3"/>
          <p:cNvSpPr>
            <a:spLocks noGrp="1"/>
          </p:cNvSpPr>
          <p:nvPr>
            <p:ph type="sldNum" sz="quarter" idx="5"/>
          </p:nvPr>
        </p:nvSpPr>
        <p:spPr bwMode="auto">
          <a:noFill/>
          <a:ln>
            <a:miter lim="800000"/>
            <a:headEnd/>
            <a:tailEnd/>
          </a:ln>
        </p:spPr>
        <p:txBody>
          <a:bodyPr/>
          <a:lstStyle/>
          <a:p>
            <a:fld id="{B31D9697-BDCA-4A36-90AA-F3D5ACAFE2E4}" type="slidenum">
              <a:rPr lang="en-CA" smtClean="0">
                <a:latin typeface="Arial" charset="0"/>
                <a:ea typeface="ヒラギノ角ゴ Pro W3"/>
                <a:cs typeface="ヒラギノ角ゴ Pro W3"/>
              </a:rPr>
              <a:pPr/>
              <a:t>23</a:t>
            </a:fld>
            <a:endParaRPr lang="en-CA" smtClean="0">
              <a:latin typeface="Arial" charset="0"/>
              <a:ea typeface="ヒラギノ角ゴ Pro W3"/>
              <a:cs typeface="ヒラギノ角ゴ Pro W3"/>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a:lstStyle/>
          <a:p>
            <a:endParaRPr lang="en-CA" smtClean="0">
              <a:ea typeface="ヒラギノ角ゴ Pro W3"/>
            </a:endParaRPr>
          </a:p>
        </p:txBody>
      </p:sp>
      <p:sp>
        <p:nvSpPr>
          <p:cNvPr id="55299" name="Slide Number Placeholder 3"/>
          <p:cNvSpPr>
            <a:spLocks noGrp="1"/>
          </p:cNvSpPr>
          <p:nvPr>
            <p:ph type="sldNum" sz="quarter" idx="5"/>
          </p:nvPr>
        </p:nvSpPr>
        <p:spPr bwMode="auto">
          <a:noFill/>
          <a:ln>
            <a:miter lim="800000"/>
            <a:headEnd/>
            <a:tailEnd/>
          </a:ln>
        </p:spPr>
        <p:txBody>
          <a:bodyPr/>
          <a:lstStyle/>
          <a:p>
            <a:fld id="{170CE875-721F-4782-BFA6-E8274F100B97}" type="slidenum">
              <a:rPr lang="en-CA" smtClean="0">
                <a:latin typeface="Arial" charset="0"/>
                <a:ea typeface="ヒラギノ角ゴ Pro W3"/>
                <a:cs typeface="ヒラギノ角ゴ Pro W3"/>
              </a:rPr>
              <a:pPr/>
              <a:t>24</a:t>
            </a:fld>
            <a:endParaRPr lang="en-CA" smtClean="0">
              <a:latin typeface="Arial" charset="0"/>
              <a:ea typeface="ヒラギノ角ゴ Pro W3"/>
              <a:cs typeface="ヒラギノ角ゴ Pro W3"/>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a:lstStyle/>
          <a:p>
            <a:endParaRPr lang="en-CA" smtClean="0">
              <a:ea typeface="ヒラギノ角ゴ Pro W3"/>
            </a:endParaRPr>
          </a:p>
        </p:txBody>
      </p:sp>
      <p:sp>
        <p:nvSpPr>
          <p:cNvPr id="57347" name="Slide Number Placeholder 3"/>
          <p:cNvSpPr>
            <a:spLocks noGrp="1"/>
          </p:cNvSpPr>
          <p:nvPr>
            <p:ph type="sldNum" sz="quarter" idx="5"/>
          </p:nvPr>
        </p:nvSpPr>
        <p:spPr bwMode="auto">
          <a:noFill/>
          <a:ln>
            <a:miter lim="800000"/>
            <a:headEnd/>
            <a:tailEnd/>
          </a:ln>
        </p:spPr>
        <p:txBody>
          <a:bodyPr/>
          <a:lstStyle/>
          <a:p>
            <a:fld id="{D786406E-11A2-44A4-B55A-5196D0AF2FD4}" type="slidenum">
              <a:rPr lang="en-CA" smtClean="0">
                <a:latin typeface="Arial" charset="0"/>
                <a:ea typeface="ヒラギノ角ゴ Pro W3"/>
                <a:cs typeface="ヒラギノ角ゴ Pro W3"/>
              </a:rPr>
              <a:pPr/>
              <a:t>25</a:t>
            </a:fld>
            <a:endParaRPr lang="en-CA" smtClean="0">
              <a:latin typeface="Arial" charset="0"/>
              <a:ea typeface="ヒラギノ角ゴ Pro W3"/>
              <a:cs typeface="ヒラギノ角ゴ Pro W3"/>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a:lstStyle/>
          <a:p>
            <a:endParaRPr lang="en-CA" smtClean="0">
              <a:ea typeface="ヒラギノ角ゴ Pro W3"/>
            </a:endParaRPr>
          </a:p>
        </p:txBody>
      </p:sp>
      <p:sp>
        <p:nvSpPr>
          <p:cNvPr id="59395" name="Slide Number Placeholder 3"/>
          <p:cNvSpPr>
            <a:spLocks noGrp="1"/>
          </p:cNvSpPr>
          <p:nvPr>
            <p:ph type="sldNum" sz="quarter" idx="5"/>
          </p:nvPr>
        </p:nvSpPr>
        <p:spPr bwMode="auto">
          <a:noFill/>
          <a:ln>
            <a:miter lim="800000"/>
            <a:headEnd/>
            <a:tailEnd/>
          </a:ln>
        </p:spPr>
        <p:txBody>
          <a:bodyPr/>
          <a:lstStyle/>
          <a:p>
            <a:fld id="{AA4ECBA6-0968-45A5-89D8-13AB4069D72E}" type="slidenum">
              <a:rPr lang="en-CA" smtClean="0">
                <a:latin typeface="Arial" charset="0"/>
                <a:ea typeface="ヒラギノ角ゴ Pro W3"/>
                <a:cs typeface="ヒラギノ角ゴ Pro W3"/>
              </a:rPr>
              <a:pPr/>
              <a:t>26</a:t>
            </a:fld>
            <a:endParaRPr lang="en-CA" smtClean="0">
              <a:latin typeface="Arial" charset="0"/>
              <a:ea typeface="ヒラギノ角ゴ Pro W3"/>
              <a:cs typeface="ヒラギノ角ゴ Pro W3"/>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a:lstStyle/>
          <a:p>
            <a:endParaRPr lang="en-CA" smtClean="0">
              <a:ea typeface="ヒラギノ角ゴ Pro W3"/>
            </a:endParaRPr>
          </a:p>
        </p:txBody>
      </p:sp>
      <p:sp>
        <p:nvSpPr>
          <p:cNvPr id="61443" name="Slide Number Placeholder 3"/>
          <p:cNvSpPr>
            <a:spLocks noGrp="1"/>
          </p:cNvSpPr>
          <p:nvPr>
            <p:ph type="sldNum" sz="quarter" idx="5"/>
          </p:nvPr>
        </p:nvSpPr>
        <p:spPr bwMode="auto">
          <a:noFill/>
          <a:ln>
            <a:miter lim="800000"/>
            <a:headEnd/>
            <a:tailEnd/>
          </a:ln>
        </p:spPr>
        <p:txBody>
          <a:bodyPr/>
          <a:lstStyle/>
          <a:p>
            <a:fld id="{4A42B5FC-C7B9-45C7-B80A-7912D2633442}" type="slidenum">
              <a:rPr lang="en-CA" smtClean="0">
                <a:latin typeface="Arial" charset="0"/>
                <a:ea typeface="ヒラギノ角ゴ Pro W3"/>
                <a:cs typeface="ヒラギノ角ゴ Pro W3"/>
              </a:rPr>
              <a:pPr/>
              <a:t>27</a:t>
            </a:fld>
            <a:endParaRPr lang="en-CA" smtClean="0">
              <a:latin typeface="Arial" charset="0"/>
              <a:ea typeface="ヒラギノ角ゴ Pro W3"/>
              <a:cs typeface="ヒラギノ角ゴ Pro W3"/>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a:lstStyle/>
          <a:p>
            <a:endParaRPr lang="en-CA" smtClean="0">
              <a:ea typeface="ヒラギノ角ゴ Pro W3"/>
            </a:endParaRPr>
          </a:p>
        </p:txBody>
      </p:sp>
      <p:sp>
        <p:nvSpPr>
          <p:cNvPr id="63491" name="Slide Number Placeholder 3"/>
          <p:cNvSpPr>
            <a:spLocks noGrp="1"/>
          </p:cNvSpPr>
          <p:nvPr>
            <p:ph type="sldNum" sz="quarter" idx="5"/>
          </p:nvPr>
        </p:nvSpPr>
        <p:spPr bwMode="auto">
          <a:noFill/>
          <a:ln>
            <a:miter lim="800000"/>
            <a:headEnd/>
            <a:tailEnd/>
          </a:ln>
        </p:spPr>
        <p:txBody>
          <a:bodyPr/>
          <a:lstStyle/>
          <a:p>
            <a:fld id="{78308D54-BB9B-4011-B376-D715FCBDD840}" type="slidenum">
              <a:rPr lang="en-CA" smtClean="0">
                <a:latin typeface="Arial" charset="0"/>
                <a:ea typeface="ヒラギノ角ゴ Pro W3"/>
                <a:cs typeface="ヒラギノ角ゴ Pro W3"/>
              </a:rPr>
              <a:pPr/>
              <a:t>28</a:t>
            </a:fld>
            <a:endParaRPr lang="en-CA" smtClean="0">
              <a:latin typeface="Arial" charset="0"/>
              <a:ea typeface="ヒラギノ角ゴ Pro W3"/>
              <a:cs typeface="ヒラギノ角ゴ Pro W3"/>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a:lstStyle/>
          <a:p>
            <a:endParaRPr lang="en-CA" smtClean="0">
              <a:ea typeface="ヒラギノ角ゴ Pro W3"/>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a:lstStyle/>
          <a:p>
            <a:endParaRPr lang="en-CA" smtClean="0">
              <a:ea typeface="ヒラギノ角ゴ Pro W3"/>
            </a:endParaRPr>
          </a:p>
        </p:txBody>
      </p:sp>
      <p:sp>
        <p:nvSpPr>
          <p:cNvPr id="65539" name="Slide Number Placeholder 3"/>
          <p:cNvSpPr>
            <a:spLocks noGrp="1"/>
          </p:cNvSpPr>
          <p:nvPr>
            <p:ph type="sldNum" sz="quarter" idx="5"/>
          </p:nvPr>
        </p:nvSpPr>
        <p:spPr bwMode="auto">
          <a:noFill/>
          <a:ln>
            <a:miter lim="800000"/>
            <a:headEnd/>
            <a:tailEnd/>
          </a:ln>
        </p:spPr>
        <p:txBody>
          <a:bodyPr/>
          <a:lstStyle/>
          <a:p>
            <a:fld id="{E1A4CAFC-9656-48D2-A99B-64687681D40E}" type="slidenum">
              <a:rPr lang="en-CA" smtClean="0">
                <a:latin typeface="Arial" charset="0"/>
                <a:ea typeface="ヒラギノ角ゴ Pro W3"/>
                <a:cs typeface="ヒラギノ角ゴ Pro W3"/>
              </a:rPr>
              <a:pPr/>
              <a:t>29</a:t>
            </a:fld>
            <a:endParaRPr lang="en-CA" smtClean="0">
              <a:latin typeface="Arial" charset="0"/>
              <a:ea typeface="ヒラギノ角ゴ Pro W3"/>
              <a:cs typeface="ヒラギノ角ゴ Pro W3"/>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a:lstStyle/>
          <a:p>
            <a:endParaRPr lang="en-CA" smtClean="0">
              <a:ea typeface="ヒラギノ角ゴ Pro W3"/>
            </a:endParaRPr>
          </a:p>
        </p:txBody>
      </p:sp>
      <p:sp>
        <p:nvSpPr>
          <p:cNvPr id="67587" name="Slide Number Placeholder 3"/>
          <p:cNvSpPr>
            <a:spLocks noGrp="1"/>
          </p:cNvSpPr>
          <p:nvPr>
            <p:ph type="sldNum" sz="quarter" idx="5"/>
          </p:nvPr>
        </p:nvSpPr>
        <p:spPr bwMode="auto">
          <a:noFill/>
          <a:ln>
            <a:miter lim="800000"/>
            <a:headEnd/>
            <a:tailEnd/>
          </a:ln>
        </p:spPr>
        <p:txBody>
          <a:bodyPr/>
          <a:lstStyle/>
          <a:p>
            <a:fld id="{6C30DBF2-03F5-4168-8D31-A50A069138D3}" type="slidenum">
              <a:rPr lang="en-CA" smtClean="0">
                <a:latin typeface="Arial" charset="0"/>
                <a:ea typeface="ヒラギノ角ゴ Pro W3"/>
                <a:cs typeface="ヒラギノ角ゴ Pro W3"/>
              </a:rPr>
              <a:pPr/>
              <a:t>30</a:t>
            </a:fld>
            <a:endParaRPr lang="en-CA" smtClean="0">
              <a:latin typeface="Arial" charset="0"/>
              <a:ea typeface="ヒラギノ角ゴ Pro W3"/>
              <a:cs typeface="ヒラギノ角ゴ Pro W3"/>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a:lstStyle/>
          <a:p>
            <a:endParaRPr lang="en-CA" smtClean="0">
              <a:ea typeface="ヒラギノ角ゴ Pro W3"/>
            </a:endParaRPr>
          </a:p>
        </p:txBody>
      </p:sp>
      <p:sp>
        <p:nvSpPr>
          <p:cNvPr id="4" name="Slide Number Placeholder 3"/>
          <p:cNvSpPr>
            <a:spLocks noGrp="1"/>
          </p:cNvSpPr>
          <p:nvPr>
            <p:ph type="sldNum" sz="quarter" idx="5"/>
          </p:nvPr>
        </p:nvSpPr>
        <p:spPr/>
        <p:txBody>
          <a:bodyPr/>
          <a:lstStyle/>
          <a:p>
            <a:pPr>
              <a:defRPr/>
            </a:pPr>
            <a:fld id="{8697AA84-2B21-4BAE-A8E3-A7B409F572E8}" type="slidenum">
              <a:rPr lang="en-CA" smtClean="0"/>
              <a:pPr>
                <a:defRPr/>
              </a:pPr>
              <a:t>31</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a:lstStyle/>
          <a:p>
            <a:r>
              <a:rPr lang="en-US" smtClean="0">
                <a:ea typeface="ヒラギノ角ゴ Pro W3"/>
              </a:rPr>
              <a:t>It would be good to be able to say: it takes at least 5, 10… years to develop invasive cancer, so start screening 2 years before that. </a:t>
            </a:r>
          </a:p>
          <a:p>
            <a:r>
              <a:rPr lang="en-US" smtClean="0">
                <a:ea typeface="ヒラギノ角ゴ Pro W3"/>
              </a:rPr>
              <a:t>Need for research for new evidence. </a:t>
            </a:r>
          </a:p>
        </p:txBody>
      </p:sp>
      <p:sp>
        <p:nvSpPr>
          <p:cNvPr id="74755" name="Slide Number Placeholder 3"/>
          <p:cNvSpPr>
            <a:spLocks noGrp="1"/>
          </p:cNvSpPr>
          <p:nvPr>
            <p:ph type="sldNum" sz="quarter" idx="5"/>
          </p:nvPr>
        </p:nvSpPr>
        <p:spPr bwMode="auto">
          <a:noFill/>
          <a:ln>
            <a:miter lim="800000"/>
            <a:headEnd/>
            <a:tailEnd/>
          </a:ln>
        </p:spPr>
        <p:txBody>
          <a:bodyPr/>
          <a:lstStyle/>
          <a:p>
            <a:fld id="{B1F8273B-7A0C-4B0B-AA82-A3073B52072E}" type="slidenum">
              <a:rPr lang="en-CA" smtClean="0">
                <a:latin typeface="Arial" charset="0"/>
                <a:ea typeface="ヒラギノ角ゴ Pro W3"/>
                <a:cs typeface="ヒラギノ角ゴ Pro W3"/>
              </a:rPr>
              <a:pPr/>
              <a:t>35</a:t>
            </a:fld>
            <a:endParaRPr lang="en-CA" smtClean="0">
              <a:latin typeface="Arial" charset="0"/>
              <a:ea typeface="ヒラギノ角ゴ Pro W3"/>
              <a:cs typeface="ヒラギノ角ゴ Pro W3"/>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a:lstStyle/>
          <a:p>
            <a:r>
              <a:rPr lang="en-US" smtClean="0">
                <a:ea typeface="ヒラギノ角ゴ Pro W3"/>
              </a:rPr>
              <a:t>UK reality show star. Developed and died of cervical cancer at age 27. </a:t>
            </a:r>
          </a:p>
          <a:p>
            <a:r>
              <a:rPr lang="en-US" smtClean="0">
                <a:ea typeface="ヒラギノ角ゴ Pro W3"/>
              </a:rPr>
              <a:t>Had ignored call for return to treat abnormality. </a:t>
            </a:r>
          </a:p>
          <a:p>
            <a:r>
              <a:rPr lang="en-US" smtClean="0">
                <a:ea typeface="ヒラギノ角ゴ Pro W3"/>
              </a:rPr>
              <a:t>Led to increase in screening rates for young women, and calls for screening policy to change to include 20-24. Policy was reviewed but not changed. </a:t>
            </a:r>
          </a:p>
          <a:p>
            <a:endParaRPr lang="en-US" smtClean="0">
              <a:ea typeface="ヒラギノ角ゴ Pro W3"/>
            </a:endParaRPr>
          </a:p>
          <a:p>
            <a:r>
              <a:rPr lang="en-US" smtClean="0">
                <a:ea typeface="ヒラギノ角ゴ Pro W3"/>
              </a:rPr>
              <a:t>Some cancer advance too rapidly for screening or treatment to be effective. No point in causing harm to many for slim possibility of helping a few. </a:t>
            </a:r>
          </a:p>
          <a:p>
            <a:endParaRPr lang="en-US" smtClean="0">
              <a:ea typeface="ヒラギノ角ゴ Pro W3"/>
            </a:endParaRPr>
          </a:p>
        </p:txBody>
      </p:sp>
      <p:sp>
        <p:nvSpPr>
          <p:cNvPr id="76803" name="Slide Number Placeholder 3"/>
          <p:cNvSpPr>
            <a:spLocks noGrp="1"/>
          </p:cNvSpPr>
          <p:nvPr>
            <p:ph type="sldNum" sz="quarter" idx="5"/>
          </p:nvPr>
        </p:nvSpPr>
        <p:spPr bwMode="auto">
          <a:noFill/>
          <a:ln>
            <a:miter lim="800000"/>
            <a:headEnd/>
            <a:tailEnd/>
          </a:ln>
        </p:spPr>
        <p:txBody>
          <a:bodyPr/>
          <a:lstStyle/>
          <a:p>
            <a:fld id="{A5AF6FB8-6EE8-4D5A-B6F2-85D858D2C70C}" type="slidenum">
              <a:rPr lang="en-CA" smtClean="0">
                <a:latin typeface="Arial" charset="0"/>
                <a:ea typeface="ヒラギノ角ゴ Pro W3"/>
                <a:cs typeface="ヒラギノ角ゴ Pro W3"/>
              </a:rPr>
              <a:pPr/>
              <a:t>36</a:t>
            </a:fld>
            <a:endParaRPr lang="en-CA" smtClean="0">
              <a:latin typeface="Arial" charset="0"/>
              <a:ea typeface="ヒラギノ角ゴ Pro W3"/>
              <a:cs typeface="ヒラギノ角ゴ Pro W3"/>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a:lstStyle/>
          <a:p>
            <a:r>
              <a:rPr lang="en-US" smtClean="0">
                <a:ea typeface="ヒラギノ角ゴ Pro W3"/>
              </a:rPr>
              <a:t>Doctors need to know how to respond to anecdotes in newspaper, or from their patients who had or know someone who had treatment that “saved their life”  This is possible by given the number of such stories, unlikely. Many misunderstandings about treatmentneed for and effectiveness of HSIL or CIN</a:t>
            </a:r>
          </a:p>
        </p:txBody>
      </p:sp>
      <p:sp>
        <p:nvSpPr>
          <p:cNvPr id="4" name="Slide Number Placeholder 3"/>
          <p:cNvSpPr>
            <a:spLocks noGrp="1"/>
          </p:cNvSpPr>
          <p:nvPr>
            <p:ph type="sldNum" sz="quarter" idx="5"/>
          </p:nvPr>
        </p:nvSpPr>
        <p:spPr/>
        <p:txBody>
          <a:bodyPr/>
          <a:lstStyle/>
          <a:p>
            <a:pPr>
              <a:defRPr/>
            </a:pPr>
            <a:fld id="{F8C1D6EF-2C50-464D-8304-28C921854906}" type="slidenum">
              <a:rPr lang="en-CA" smtClean="0"/>
              <a:pPr>
                <a:defRPr/>
              </a:pPr>
              <a:t>37</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a:lstStyle/>
          <a:p>
            <a:r>
              <a:rPr lang="en-US" smtClean="0">
                <a:ea typeface="ヒラギノ角ゴ Pro W3"/>
              </a:rPr>
              <a:t>Those who are reluctant to stop often suggest that women need to come in annually to have other services. </a:t>
            </a:r>
          </a:p>
          <a:p>
            <a:r>
              <a:rPr lang="en-US" smtClean="0">
                <a:ea typeface="ヒラギノ角ゴ Pro W3"/>
              </a:rPr>
              <a:t>This may be true for some, but annual speculum exams are not needed. </a:t>
            </a:r>
          </a:p>
        </p:txBody>
      </p:sp>
      <p:sp>
        <p:nvSpPr>
          <p:cNvPr id="80899" name="Slide Number Placeholder 3"/>
          <p:cNvSpPr>
            <a:spLocks noGrp="1"/>
          </p:cNvSpPr>
          <p:nvPr>
            <p:ph type="sldNum" sz="quarter" idx="5"/>
          </p:nvPr>
        </p:nvSpPr>
        <p:spPr bwMode="auto">
          <a:noFill/>
          <a:ln>
            <a:miter lim="800000"/>
            <a:headEnd/>
            <a:tailEnd/>
          </a:ln>
        </p:spPr>
        <p:txBody>
          <a:bodyPr/>
          <a:lstStyle/>
          <a:p>
            <a:fld id="{9342EBFE-247E-47CE-917C-FF7F38923239}" type="slidenum">
              <a:rPr lang="en-US" smtClean="0">
                <a:latin typeface="Arial" charset="0"/>
                <a:ea typeface="ヒラギノ角ゴ Pro W3"/>
                <a:cs typeface="ヒラギノ角ゴ Pro W3"/>
              </a:rPr>
              <a:pPr/>
              <a:t>38</a:t>
            </a:fld>
            <a:endParaRPr lang="en-US" smtClean="0">
              <a:latin typeface="Arial" charset="0"/>
              <a:ea typeface="ヒラギノ角ゴ Pro W3"/>
              <a:cs typeface="ヒラギノ角ゴ Pro W3"/>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a:lstStyle/>
          <a:p>
            <a:endParaRPr lang="en-CA" smtClean="0">
              <a:ea typeface="ヒラギノ角ゴ Pro W3"/>
            </a:endParaRPr>
          </a:p>
        </p:txBody>
      </p:sp>
      <p:sp>
        <p:nvSpPr>
          <p:cNvPr id="82947" name="Slide Number Placeholder 3"/>
          <p:cNvSpPr>
            <a:spLocks noGrp="1"/>
          </p:cNvSpPr>
          <p:nvPr>
            <p:ph type="sldNum" sz="quarter" idx="5"/>
          </p:nvPr>
        </p:nvSpPr>
        <p:spPr bwMode="auto">
          <a:noFill/>
          <a:ln>
            <a:miter lim="800000"/>
            <a:headEnd/>
            <a:tailEnd/>
          </a:ln>
        </p:spPr>
        <p:txBody>
          <a:bodyPr/>
          <a:lstStyle/>
          <a:p>
            <a:fld id="{1C1B8AC0-A353-425A-BCC8-6C99F57BF697}" type="slidenum">
              <a:rPr lang="en-CA" smtClean="0">
                <a:latin typeface="Arial" charset="0"/>
                <a:ea typeface="ヒラギノ角ゴ Pro W3"/>
                <a:cs typeface="ヒラギノ角ゴ Pro W3"/>
              </a:rPr>
              <a:pPr/>
              <a:t>39</a:t>
            </a:fld>
            <a:endParaRPr lang="en-CA" smtClean="0">
              <a:latin typeface="Arial" charset="0"/>
              <a:ea typeface="ヒラギノ角ゴ Pro W3"/>
              <a:cs typeface="ヒラギノ角ゴ Pro W3"/>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a:lstStyle/>
          <a:p>
            <a:r>
              <a:rPr lang="en-US" smtClean="0">
                <a:ea typeface="ヒラギノ角ゴ Pro W3"/>
              </a:rPr>
              <a:t>Controversial component of recommendations. </a:t>
            </a:r>
          </a:p>
          <a:p>
            <a:r>
              <a:rPr lang="en-US" smtClean="0">
                <a:ea typeface="ヒラギノ角ゴ Pro W3"/>
              </a:rPr>
              <a:t>Much of difference compared to others is review focusing on incidence and mortality, not intermediate outcomes.</a:t>
            </a:r>
          </a:p>
          <a:p>
            <a:r>
              <a:rPr lang="en-US" smtClean="0">
                <a:ea typeface="ヒラギノ角ゴ Pro W3"/>
              </a:rPr>
              <a:t>Most HPV studies do not have enough numbers  or duration to detect reduction of cancer incidence.  This will change</a:t>
            </a:r>
          </a:p>
          <a:p>
            <a:endParaRPr lang="en-US" smtClean="0">
              <a:ea typeface="ヒラギノ角ゴ Pro W3"/>
            </a:endParaRPr>
          </a:p>
        </p:txBody>
      </p:sp>
      <p:sp>
        <p:nvSpPr>
          <p:cNvPr id="84995" name="Slide Number Placeholder 3"/>
          <p:cNvSpPr>
            <a:spLocks noGrp="1"/>
          </p:cNvSpPr>
          <p:nvPr>
            <p:ph type="sldNum" sz="quarter" idx="5"/>
          </p:nvPr>
        </p:nvSpPr>
        <p:spPr bwMode="auto">
          <a:noFill/>
          <a:ln>
            <a:miter lim="800000"/>
            <a:headEnd/>
            <a:tailEnd/>
          </a:ln>
        </p:spPr>
        <p:txBody>
          <a:bodyPr/>
          <a:lstStyle/>
          <a:p>
            <a:fld id="{B1E8E310-EC42-47E5-BC17-81ACA43E4CE1}" type="slidenum">
              <a:rPr lang="en-CA" smtClean="0">
                <a:latin typeface="Arial" charset="0"/>
                <a:ea typeface="ヒラギノ角ゴ Pro W3"/>
                <a:cs typeface="ヒラギノ角ゴ Pro W3"/>
              </a:rPr>
              <a:pPr/>
              <a:t>40</a:t>
            </a:fld>
            <a:endParaRPr lang="en-CA" smtClean="0">
              <a:latin typeface="Arial" charset="0"/>
              <a:ea typeface="ヒラギノ角ゴ Pro W3"/>
              <a:cs typeface="ヒラギノ角ゴ Pro W3"/>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a:lstStyle/>
          <a:p>
            <a:endParaRPr lang="en-CA" smtClean="0">
              <a:ea typeface="ヒラギノ角ゴ Pro W3"/>
            </a:endParaRPr>
          </a:p>
        </p:txBody>
      </p:sp>
      <p:sp>
        <p:nvSpPr>
          <p:cNvPr id="87043" name="Slide Number Placeholder 3"/>
          <p:cNvSpPr>
            <a:spLocks noGrp="1"/>
          </p:cNvSpPr>
          <p:nvPr>
            <p:ph type="sldNum" sz="quarter" idx="5"/>
          </p:nvPr>
        </p:nvSpPr>
        <p:spPr bwMode="auto">
          <a:noFill/>
          <a:ln>
            <a:miter lim="800000"/>
            <a:headEnd/>
            <a:tailEnd/>
          </a:ln>
        </p:spPr>
        <p:txBody>
          <a:bodyPr/>
          <a:lstStyle/>
          <a:p>
            <a:fld id="{29DEAEB2-9683-4CBF-BB8B-965F198FECAC}" type="slidenum">
              <a:rPr lang="en-US" smtClean="0">
                <a:latin typeface="Arial" charset="0"/>
                <a:ea typeface="ヒラギノ角ゴ Pro W3"/>
                <a:cs typeface="ヒラギノ角ゴ Pro W3"/>
              </a:rPr>
              <a:pPr/>
              <a:t>41</a:t>
            </a:fld>
            <a:endParaRPr lang="en-US" smtClean="0">
              <a:latin typeface="Arial" charset="0"/>
              <a:ea typeface="ヒラギノ角ゴ Pro W3"/>
              <a:cs typeface="ヒラギノ角ゴ Pro W3"/>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a:lstStyle/>
          <a:p>
            <a:endParaRPr lang="en-CA" smtClean="0">
              <a:ea typeface="ヒラギノ角ゴ Pro W3"/>
            </a:endParaRPr>
          </a:p>
        </p:txBody>
      </p:sp>
      <p:sp>
        <p:nvSpPr>
          <p:cNvPr id="21507" name="Slide Number Placeholder 3"/>
          <p:cNvSpPr>
            <a:spLocks noGrp="1"/>
          </p:cNvSpPr>
          <p:nvPr>
            <p:ph type="sldNum" sz="quarter" idx="5"/>
          </p:nvPr>
        </p:nvSpPr>
        <p:spPr bwMode="auto">
          <a:noFill/>
          <a:ln>
            <a:miter lim="800000"/>
            <a:headEnd/>
            <a:tailEnd/>
          </a:ln>
        </p:spPr>
        <p:txBody>
          <a:bodyPr/>
          <a:lstStyle/>
          <a:p>
            <a:fld id="{622B924D-1C20-4FB7-B93A-0B11CBFD273B}" type="slidenum">
              <a:rPr lang="en-CA" smtClean="0">
                <a:latin typeface="Arial" charset="0"/>
                <a:ea typeface="ヒラギノ角ゴ Pro W3"/>
                <a:cs typeface="ヒラギノ角ゴ Pro W3"/>
              </a:rPr>
              <a:pPr/>
              <a:t>3</a:t>
            </a:fld>
            <a:endParaRPr lang="en-CA" smtClean="0">
              <a:latin typeface="Arial" charset="0"/>
              <a:ea typeface="ヒラギノ角ゴ Pro W3"/>
              <a:cs typeface="ヒラギノ角ゴ Pro W3"/>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TextEdit="1"/>
          </p:cNvSpPr>
          <p:nvPr>
            <p:ph type="sldImg"/>
          </p:nvPr>
        </p:nvSpPr>
        <p:spPr bwMode="auto">
          <a:noFill/>
          <a:ln>
            <a:solidFill>
              <a:srgbClr val="000000"/>
            </a:solidFill>
            <a:miter lim="800000"/>
            <a:headEnd/>
            <a:tailEnd/>
          </a:ln>
        </p:spPr>
      </p:sp>
      <p:sp>
        <p:nvSpPr>
          <p:cNvPr id="89090" name="Rectangle 3"/>
          <p:cNvSpPr>
            <a:spLocks noGrp="1"/>
          </p:cNvSpPr>
          <p:nvPr>
            <p:ph type="body" idx="1"/>
          </p:nvPr>
        </p:nvSpPr>
        <p:spPr bwMode="auto">
          <a:noFill/>
        </p:spPr>
        <p:txBody>
          <a:bodyPr/>
          <a:lstStyle/>
          <a:p>
            <a:endParaRPr lang="en-CA" smtClean="0">
              <a:ea typeface="ヒラギノ角ゴ Pro W3"/>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TextEdit="1"/>
          </p:cNvSpPr>
          <p:nvPr>
            <p:ph type="sldImg"/>
          </p:nvPr>
        </p:nvSpPr>
        <p:spPr bwMode="auto">
          <a:noFill/>
          <a:ln>
            <a:solidFill>
              <a:srgbClr val="000000"/>
            </a:solidFill>
            <a:miter lim="800000"/>
            <a:headEnd/>
            <a:tailEnd/>
          </a:ln>
        </p:spPr>
      </p:sp>
      <p:sp>
        <p:nvSpPr>
          <p:cNvPr id="91138" name="Rectangle 3"/>
          <p:cNvSpPr>
            <a:spLocks noGrp="1"/>
          </p:cNvSpPr>
          <p:nvPr>
            <p:ph type="body" idx="1"/>
          </p:nvPr>
        </p:nvSpPr>
        <p:spPr bwMode="auto">
          <a:noFill/>
        </p:spPr>
        <p:txBody>
          <a:bodyPr/>
          <a:lstStyle/>
          <a:p>
            <a:endParaRPr lang="en-CA" smtClean="0">
              <a:ea typeface="ヒラギノ角ゴ Pro W3"/>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TextEdit="1"/>
          </p:cNvSpPr>
          <p:nvPr>
            <p:ph type="sldImg"/>
          </p:nvPr>
        </p:nvSpPr>
        <p:spPr bwMode="auto">
          <a:noFill/>
          <a:ln>
            <a:solidFill>
              <a:srgbClr val="000000"/>
            </a:solidFill>
            <a:miter lim="800000"/>
            <a:headEnd/>
            <a:tailEnd/>
          </a:ln>
        </p:spPr>
      </p:sp>
      <p:sp>
        <p:nvSpPr>
          <p:cNvPr id="93186" name="Rectangle 3"/>
          <p:cNvSpPr>
            <a:spLocks noGrp="1"/>
          </p:cNvSpPr>
          <p:nvPr>
            <p:ph type="body" idx="1"/>
          </p:nvPr>
        </p:nvSpPr>
        <p:spPr bwMode="auto">
          <a:noFill/>
        </p:spPr>
        <p:txBody>
          <a:bodyPr/>
          <a:lstStyle/>
          <a:p>
            <a:endParaRPr lang="en-CA" smtClean="0">
              <a:ea typeface="ヒラギノ角ゴ Pro W3"/>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a:lstStyle/>
          <a:p>
            <a:endParaRPr lang="en-CA" smtClean="0">
              <a:ea typeface="ヒラギノ角ゴ Pro W3"/>
            </a:endParaRPr>
          </a:p>
        </p:txBody>
      </p:sp>
      <p:sp>
        <p:nvSpPr>
          <p:cNvPr id="95235" name="Slide Number Placeholder 3"/>
          <p:cNvSpPr>
            <a:spLocks noGrp="1"/>
          </p:cNvSpPr>
          <p:nvPr>
            <p:ph type="sldNum" sz="quarter" idx="5"/>
          </p:nvPr>
        </p:nvSpPr>
        <p:spPr bwMode="auto">
          <a:noFill/>
          <a:ln>
            <a:miter lim="800000"/>
            <a:headEnd/>
            <a:tailEnd/>
          </a:ln>
        </p:spPr>
        <p:txBody>
          <a:bodyPr/>
          <a:lstStyle/>
          <a:p>
            <a:fld id="{771AD6CB-F221-4A2B-94C5-895F3E802B58}" type="slidenum">
              <a:rPr lang="en-CA" smtClean="0">
                <a:latin typeface="Arial" charset="0"/>
                <a:ea typeface="ヒラギノ角ゴ Pro W3"/>
                <a:cs typeface="ヒラギノ角ゴ Pro W3"/>
              </a:rPr>
              <a:pPr/>
              <a:t>45</a:t>
            </a:fld>
            <a:endParaRPr lang="en-CA" smtClean="0">
              <a:latin typeface="Arial" charset="0"/>
              <a:ea typeface="ヒラギノ角ゴ Pro W3"/>
              <a:cs typeface="ヒラギノ角ゴ Pro W3"/>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a:lstStyle/>
          <a:p>
            <a:endParaRPr lang="en-CA" smtClean="0">
              <a:ea typeface="ヒラギノ角ゴ Pro W3"/>
            </a:endParaRPr>
          </a:p>
          <a:p>
            <a:endParaRPr lang="en-CA" smtClean="0">
              <a:ea typeface="ヒラギノ角ゴ Pro W3"/>
            </a:endParaRPr>
          </a:p>
        </p:txBody>
      </p:sp>
      <p:sp>
        <p:nvSpPr>
          <p:cNvPr id="97283" name="Slide Number Placeholder 3"/>
          <p:cNvSpPr>
            <a:spLocks noGrp="1"/>
          </p:cNvSpPr>
          <p:nvPr>
            <p:ph type="sldNum" sz="quarter" idx="5"/>
          </p:nvPr>
        </p:nvSpPr>
        <p:spPr bwMode="auto">
          <a:noFill/>
          <a:ln>
            <a:miter lim="800000"/>
            <a:headEnd/>
            <a:tailEnd/>
          </a:ln>
        </p:spPr>
        <p:txBody>
          <a:bodyPr/>
          <a:lstStyle/>
          <a:p>
            <a:fld id="{135D48DB-B1F6-4CA9-806C-3D98B61D4FA9}" type="slidenum">
              <a:rPr lang="en-CA" smtClean="0">
                <a:latin typeface="Arial" charset="0"/>
                <a:ea typeface="ヒラギノ角ゴ Pro W3"/>
                <a:cs typeface="ヒラギノ角ゴ Pro W3"/>
              </a:rPr>
              <a:pPr/>
              <a:t>46</a:t>
            </a:fld>
            <a:endParaRPr lang="en-CA" smtClean="0">
              <a:latin typeface="Arial" charset="0"/>
              <a:ea typeface="ヒラギノ角ゴ Pro W3"/>
              <a:cs typeface="ヒラギノ角ゴ Pro W3"/>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noFill/>
        </p:spPr>
        <p:txBody>
          <a:bodyPr/>
          <a:lstStyle/>
          <a:p>
            <a:endParaRPr lang="en-CA" smtClean="0">
              <a:ea typeface="ヒラギノ角ゴ Pro W3"/>
            </a:endParaRPr>
          </a:p>
        </p:txBody>
      </p:sp>
      <p:sp>
        <p:nvSpPr>
          <p:cNvPr id="101379" name="Slide Number Placeholder 3"/>
          <p:cNvSpPr>
            <a:spLocks noGrp="1"/>
          </p:cNvSpPr>
          <p:nvPr>
            <p:ph type="sldNum" sz="quarter" idx="5"/>
          </p:nvPr>
        </p:nvSpPr>
        <p:spPr bwMode="auto">
          <a:noFill/>
          <a:ln>
            <a:miter lim="800000"/>
            <a:headEnd/>
            <a:tailEnd/>
          </a:ln>
        </p:spPr>
        <p:txBody>
          <a:bodyPr/>
          <a:lstStyle/>
          <a:p>
            <a:fld id="{CDC875C9-6921-4FFE-BA4A-1C662FBC821C}" type="slidenum">
              <a:rPr lang="en-CA" smtClean="0">
                <a:latin typeface="Arial" charset="0"/>
                <a:ea typeface="ヒラギノ角ゴ Pro W3"/>
                <a:cs typeface="ヒラギノ角ゴ Pro W3"/>
              </a:rPr>
              <a:pPr/>
              <a:t>49</a:t>
            </a:fld>
            <a:endParaRPr lang="en-CA" smtClean="0">
              <a:latin typeface="Arial" charset="0"/>
              <a:ea typeface="ヒラギノ角ゴ Pro W3"/>
              <a:cs typeface="ヒラギノ角ゴ Pro W3"/>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a:lstStyle/>
          <a:p>
            <a:r>
              <a:rPr lang="en-US" smtClean="0">
                <a:ea typeface="ヒラギノ角ゴ Pro W3"/>
              </a:rPr>
              <a:t>Note: GRADE emphasizes that not fixed </a:t>
            </a:r>
            <a:r>
              <a:rPr lang="en-US" i="1" smtClean="0">
                <a:ea typeface="ヒラギノ角ゴ Pro W3"/>
              </a:rPr>
              <a:t>rules</a:t>
            </a:r>
            <a:r>
              <a:rPr lang="en-US" smtClean="0">
                <a:ea typeface="ヒラギノ角ゴ Pro W3"/>
              </a:rPr>
              <a:t>, but women can make own choices around when to start and stop. </a:t>
            </a:r>
          </a:p>
          <a:p>
            <a:r>
              <a:rPr lang="en-US" smtClean="0">
                <a:ea typeface="ヒラギノ角ゴ Pro W3"/>
              </a:rPr>
              <a:t>Provincial registers will assist publicity, recall/reminders. Medical practices need to ensure recall/reminder</a:t>
            </a:r>
          </a:p>
        </p:txBody>
      </p:sp>
      <p:sp>
        <p:nvSpPr>
          <p:cNvPr id="4" name="Slide Number Placeholder 3"/>
          <p:cNvSpPr>
            <a:spLocks noGrp="1"/>
          </p:cNvSpPr>
          <p:nvPr>
            <p:ph type="sldNum" sz="quarter" idx="5"/>
          </p:nvPr>
        </p:nvSpPr>
        <p:spPr/>
        <p:txBody>
          <a:bodyPr/>
          <a:lstStyle/>
          <a:p>
            <a:pPr>
              <a:defRPr/>
            </a:pPr>
            <a:fld id="{2A6A7E1D-C0BB-4215-87C3-37433A8A81B7}" type="slidenum">
              <a:rPr lang="en-CA" smtClean="0"/>
              <a:pPr>
                <a:defRPr/>
              </a:pPr>
              <a:t>51</a:t>
            </a:fld>
            <a:endParaRPr lang="en-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6" name="Notes Placeholder 2"/>
          <p:cNvSpPr>
            <a:spLocks noGrp="1"/>
          </p:cNvSpPr>
          <p:nvPr>
            <p:ph type="body" idx="1"/>
          </p:nvPr>
        </p:nvSpPr>
        <p:spPr bwMode="auto">
          <a:noFill/>
        </p:spPr>
        <p:txBody>
          <a:bodyPr/>
          <a:lstStyle/>
          <a:p>
            <a:endParaRPr lang="en-CA" smtClean="0">
              <a:ea typeface="ヒラギノ角ゴ Pro W3"/>
            </a:endParaRPr>
          </a:p>
        </p:txBody>
      </p:sp>
      <p:sp>
        <p:nvSpPr>
          <p:cNvPr id="108547" name="Slide Number Placeholder 3"/>
          <p:cNvSpPr>
            <a:spLocks noGrp="1"/>
          </p:cNvSpPr>
          <p:nvPr>
            <p:ph type="sldNum" sz="quarter" idx="5"/>
          </p:nvPr>
        </p:nvSpPr>
        <p:spPr bwMode="auto">
          <a:noFill/>
          <a:ln>
            <a:miter lim="800000"/>
            <a:headEnd/>
            <a:tailEnd/>
          </a:ln>
        </p:spPr>
        <p:txBody>
          <a:bodyPr/>
          <a:lstStyle/>
          <a:p>
            <a:fld id="{D3F65E52-D7E1-4FE4-8933-DC4562021BA8}" type="slidenum">
              <a:rPr lang="en-CA" smtClean="0">
                <a:latin typeface="Arial" charset="0"/>
                <a:ea typeface="ヒラギノ角ゴ Pro W3"/>
                <a:cs typeface="ヒラギノ角ゴ Pro W3"/>
              </a:rPr>
              <a:pPr/>
              <a:t>60</a:t>
            </a:fld>
            <a:endParaRPr lang="en-CA" smtClean="0">
              <a:latin typeface="Arial" charset="0"/>
              <a:ea typeface="ヒラギノ角ゴ Pro W3"/>
              <a:cs typeface="ヒラギノ角ゴ Pro W3"/>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p:cNvSpPr>
          <p:nvPr>
            <p:ph type="sldImg"/>
          </p:nvPr>
        </p:nvSpPr>
        <p:spPr bwMode="auto">
          <a:noFill/>
          <a:ln>
            <a:solidFill>
              <a:srgbClr val="000000"/>
            </a:solidFill>
            <a:miter lim="800000"/>
            <a:headEnd/>
            <a:tailEnd/>
          </a:ln>
        </p:spPr>
      </p:sp>
      <p:sp>
        <p:nvSpPr>
          <p:cNvPr id="110594" name="Notes Placeholder 2"/>
          <p:cNvSpPr>
            <a:spLocks noGrp="1"/>
          </p:cNvSpPr>
          <p:nvPr>
            <p:ph type="body" idx="1"/>
          </p:nvPr>
        </p:nvSpPr>
        <p:spPr bwMode="auto">
          <a:noFill/>
        </p:spPr>
        <p:txBody>
          <a:bodyPr/>
          <a:lstStyle/>
          <a:p>
            <a:endParaRPr lang="en-CA" smtClean="0">
              <a:ea typeface="ヒラギノ角ゴ Pro W3"/>
            </a:endParaRPr>
          </a:p>
        </p:txBody>
      </p:sp>
      <p:sp>
        <p:nvSpPr>
          <p:cNvPr id="110595" name="Slide Number Placeholder 3"/>
          <p:cNvSpPr>
            <a:spLocks noGrp="1"/>
          </p:cNvSpPr>
          <p:nvPr>
            <p:ph type="sldNum" sz="quarter" idx="5"/>
          </p:nvPr>
        </p:nvSpPr>
        <p:spPr bwMode="auto">
          <a:noFill/>
          <a:ln>
            <a:miter lim="800000"/>
            <a:headEnd/>
            <a:tailEnd/>
          </a:ln>
        </p:spPr>
        <p:txBody>
          <a:bodyPr/>
          <a:lstStyle/>
          <a:p>
            <a:fld id="{550886F6-26A1-4F03-A0BB-47B9160C08C8}" type="slidenum">
              <a:rPr lang="en-CA" smtClean="0">
                <a:latin typeface="Arial" charset="0"/>
                <a:ea typeface="ヒラギノ角ゴ Pro W3"/>
                <a:cs typeface="ヒラギノ角ゴ Pro W3"/>
              </a:rPr>
              <a:pPr/>
              <a:t>61</a:t>
            </a:fld>
            <a:endParaRPr lang="en-CA" smtClean="0">
              <a:latin typeface="Arial" charset="0"/>
              <a:ea typeface="ヒラギノ角ゴ Pro W3"/>
              <a:cs typeface="ヒラギノ角ゴ Pro W3"/>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bwMode="auto">
          <a:noFill/>
          <a:ln>
            <a:solidFill>
              <a:srgbClr val="000000"/>
            </a:solidFill>
            <a:miter lim="800000"/>
            <a:headEnd/>
            <a:tailEnd/>
          </a:ln>
        </p:spPr>
      </p:sp>
      <p:sp>
        <p:nvSpPr>
          <p:cNvPr id="116738" name="Notes Placeholder 2"/>
          <p:cNvSpPr>
            <a:spLocks noGrp="1"/>
          </p:cNvSpPr>
          <p:nvPr>
            <p:ph type="body" idx="1"/>
          </p:nvPr>
        </p:nvSpPr>
        <p:spPr bwMode="auto">
          <a:noFill/>
        </p:spPr>
        <p:txBody>
          <a:bodyPr/>
          <a:lstStyle/>
          <a:p>
            <a:endParaRPr lang="en-CA" smtClean="0">
              <a:ea typeface="ヒラギノ角ゴ Pro W3"/>
            </a:endParaRPr>
          </a:p>
        </p:txBody>
      </p:sp>
      <p:sp>
        <p:nvSpPr>
          <p:cNvPr id="4" name="Slide Number Placeholder 3"/>
          <p:cNvSpPr>
            <a:spLocks noGrp="1"/>
          </p:cNvSpPr>
          <p:nvPr>
            <p:ph type="sldNum" sz="quarter" idx="5"/>
          </p:nvPr>
        </p:nvSpPr>
        <p:spPr/>
        <p:txBody>
          <a:bodyPr/>
          <a:lstStyle/>
          <a:p>
            <a:pPr>
              <a:defRPr/>
            </a:pPr>
            <a:fld id="{C94907E1-9CB8-4A5E-AEB0-5033E61502C0}" type="slidenum">
              <a:rPr lang="en-CA" smtClean="0"/>
              <a:pPr>
                <a:defRPr/>
              </a:pPr>
              <a:t>66</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r>
              <a:rPr lang="en-US" smtClean="0">
                <a:ea typeface="ヒラギノ角ゴ Pro W3"/>
              </a:rPr>
              <a:t>Note other presentation on changes in cervical cancer over time, and refs: Dickinson et al BMC Public Health 2012, and Popaduik et al JOGC 2012</a:t>
            </a:r>
          </a:p>
        </p:txBody>
      </p:sp>
      <p:sp>
        <p:nvSpPr>
          <p:cNvPr id="4" name="Slide Number Placeholder 3"/>
          <p:cNvSpPr>
            <a:spLocks noGrp="1"/>
          </p:cNvSpPr>
          <p:nvPr>
            <p:ph type="sldNum" sz="quarter" idx="5"/>
          </p:nvPr>
        </p:nvSpPr>
        <p:spPr/>
        <p:txBody>
          <a:bodyPr/>
          <a:lstStyle/>
          <a:p>
            <a:pPr>
              <a:defRPr/>
            </a:pPr>
            <a:fld id="{D6B68172-CDD8-41CC-8FF9-1A6E61DE56B4}" type="slidenum">
              <a:rPr lang="en-CA" smtClean="0"/>
              <a:pPr>
                <a:defRPr/>
              </a:pPr>
              <a:t>7</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a:lstStyle/>
          <a:p>
            <a:r>
              <a:rPr lang="en-US" smtClean="0">
                <a:ea typeface="ヒラギノ角ゴ Pro W3"/>
              </a:rPr>
              <a:t>In Alberta about half of the women with abnormal test had a colposcopy. </a:t>
            </a:r>
          </a:p>
        </p:txBody>
      </p:sp>
      <p:sp>
        <p:nvSpPr>
          <p:cNvPr id="29699" name="Slide Number Placeholder 3"/>
          <p:cNvSpPr>
            <a:spLocks noGrp="1"/>
          </p:cNvSpPr>
          <p:nvPr>
            <p:ph type="sldNum" sz="quarter" idx="5"/>
          </p:nvPr>
        </p:nvSpPr>
        <p:spPr bwMode="auto">
          <a:noFill/>
          <a:ln>
            <a:miter lim="800000"/>
            <a:headEnd/>
            <a:tailEnd/>
          </a:ln>
        </p:spPr>
        <p:txBody>
          <a:bodyPr/>
          <a:lstStyle/>
          <a:p>
            <a:fld id="{959E986C-8D93-426C-B0D6-8E0C3FAA0D99}" type="slidenum">
              <a:rPr lang="en-CA" smtClean="0">
                <a:latin typeface="Arial" charset="0"/>
                <a:ea typeface="ヒラギノ角ゴ Pro W3"/>
                <a:cs typeface="ヒラギノ角ゴ Pro W3"/>
              </a:rPr>
              <a:pPr/>
              <a:t>9</a:t>
            </a:fld>
            <a:endParaRPr lang="en-CA" smtClean="0">
              <a:latin typeface="Arial" charset="0"/>
              <a:ea typeface="ヒラギノ角ゴ Pro W3"/>
              <a:cs typeface="ヒラギノ角ゴ Pro W3"/>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a:lstStyle/>
          <a:p>
            <a:r>
              <a:rPr lang="en-US" smtClean="0">
                <a:ea typeface="ヒラギノ角ゴ Pro W3"/>
              </a:rPr>
              <a:t>Questions about what to do at the ends of the distribution, where evidence is less. </a:t>
            </a:r>
          </a:p>
        </p:txBody>
      </p:sp>
      <p:sp>
        <p:nvSpPr>
          <p:cNvPr id="31747" name="Slide Number Placeholder 3"/>
          <p:cNvSpPr>
            <a:spLocks noGrp="1"/>
          </p:cNvSpPr>
          <p:nvPr>
            <p:ph type="sldNum" sz="quarter" idx="5"/>
          </p:nvPr>
        </p:nvSpPr>
        <p:spPr bwMode="auto">
          <a:noFill/>
          <a:ln>
            <a:miter lim="800000"/>
            <a:headEnd/>
            <a:tailEnd/>
          </a:ln>
        </p:spPr>
        <p:txBody>
          <a:bodyPr/>
          <a:lstStyle/>
          <a:p>
            <a:fld id="{E31387B2-AF33-4ED0-AED5-E10F7F835050}" type="slidenum">
              <a:rPr lang="en-CA" smtClean="0">
                <a:latin typeface="Arial" charset="0"/>
                <a:ea typeface="ヒラギノ角ゴ Pro W3"/>
                <a:cs typeface="ヒラギノ角ゴ Pro W3"/>
              </a:rPr>
              <a:pPr/>
              <a:t>10</a:t>
            </a:fld>
            <a:endParaRPr lang="en-CA" smtClean="0">
              <a:latin typeface="Arial" charset="0"/>
              <a:ea typeface="ヒラギノ角ゴ Pro W3"/>
              <a:cs typeface="ヒラギノ角ゴ Pro W3"/>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a:lstStyle/>
          <a:p>
            <a:endParaRPr lang="en-CA" smtClean="0">
              <a:ea typeface="ヒラギノ角ゴ Pro W3"/>
            </a:endParaRPr>
          </a:p>
        </p:txBody>
      </p:sp>
      <p:sp>
        <p:nvSpPr>
          <p:cNvPr id="4" name="Slide Number Placeholder 3"/>
          <p:cNvSpPr>
            <a:spLocks noGrp="1"/>
          </p:cNvSpPr>
          <p:nvPr>
            <p:ph type="sldNum" sz="quarter" idx="5"/>
          </p:nvPr>
        </p:nvSpPr>
        <p:spPr/>
        <p:txBody>
          <a:bodyPr/>
          <a:lstStyle/>
          <a:p>
            <a:pPr>
              <a:defRPr/>
            </a:pPr>
            <a:fld id="{F175CF59-4994-49F1-809C-A81537BD73E4}" type="slidenum">
              <a:rPr lang="en-CA" smtClean="0"/>
              <a:pPr>
                <a:defRPr/>
              </a:pPr>
              <a:t>12</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a:lstStyle/>
          <a:p>
            <a:r>
              <a:rPr lang="en-US" smtClean="0">
                <a:ea typeface="ヒラギノ角ゴ Pro W3"/>
              </a:rPr>
              <a:t>Systematic reviews: double risk </a:t>
            </a:r>
          </a:p>
          <a:p>
            <a:pPr eaLnBrk="1" hangingPunct="1">
              <a:spcBef>
                <a:spcPct val="0"/>
              </a:spcBef>
            </a:pPr>
            <a:r>
              <a:rPr lang="en-US" smtClean="0">
                <a:ea typeface="ヒラギノ角ゴ Pro W3"/>
              </a:rPr>
              <a:t>UK: Sasieni – no effect</a:t>
            </a:r>
          </a:p>
          <a:p>
            <a:r>
              <a:rPr lang="en-US" smtClean="0">
                <a:ea typeface="ヒラギノ角ゴ Pro W3"/>
              </a:rPr>
              <a:t>Scarring: Inadequate evidence: not systematically collected. </a:t>
            </a:r>
          </a:p>
        </p:txBody>
      </p:sp>
      <p:sp>
        <p:nvSpPr>
          <p:cNvPr id="4" name="Slide Number Placeholder 3"/>
          <p:cNvSpPr>
            <a:spLocks noGrp="1"/>
          </p:cNvSpPr>
          <p:nvPr>
            <p:ph type="sldNum" sz="quarter" idx="5"/>
          </p:nvPr>
        </p:nvSpPr>
        <p:spPr/>
        <p:txBody>
          <a:bodyPr/>
          <a:lstStyle/>
          <a:p>
            <a:pPr>
              <a:defRPr/>
            </a:pPr>
            <a:fld id="{E64A8582-38DE-47E5-B72E-862EF08E93D4}" type="slidenum">
              <a:rPr lang="en-US" smtClean="0"/>
              <a:pPr>
                <a:defRPr/>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a:lstStyle/>
          <a:p>
            <a:r>
              <a:rPr lang="en-US" smtClean="0">
                <a:ea typeface="ヒラギノ角ゴ Pro W3"/>
              </a:rPr>
              <a:t>Continuous change in the balance of evidence with age, therefore boundaries between them are somewhat arbitrary. Not sudden change at age x.</a:t>
            </a:r>
          </a:p>
        </p:txBody>
      </p:sp>
      <p:sp>
        <p:nvSpPr>
          <p:cNvPr id="41987" name="Slide Number Placeholder 3"/>
          <p:cNvSpPr>
            <a:spLocks noGrp="1"/>
          </p:cNvSpPr>
          <p:nvPr>
            <p:ph type="sldNum" sz="quarter" idx="5"/>
          </p:nvPr>
        </p:nvSpPr>
        <p:spPr bwMode="auto">
          <a:noFill/>
          <a:ln>
            <a:miter lim="800000"/>
            <a:headEnd/>
            <a:tailEnd/>
          </a:ln>
        </p:spPr>
        <p:txBody>
          <a:bodyPr/>
          <a:lstStyle/>
          <a:p>
            <a:fld id="{87A5BC7D-BCDD-4558-AA4E-035A83420B8B}" type="slidenum">
              <a:rPr lang="en-CA" smtClean="0">
                <a:latin typeface="Arial" charset="0"/>
                <a:ea typeface="ヒラギノ角ゴ Pro W3"/>
                <a:cs typeface="ヒラギノ角ゴ Pro W3"/>
              </a:rPr>
              <a:pPr/>
              <a:t>17</a:t>
            </a:fld>
            <a:endParaRPr lang="en-CA" smtClean="0">
              <a:latin typeface="Arial" charset="0"/>
              <a:ea typeface="ヒラギノ角ゴ Pro W3"/>
              <a:cs typeface="ヒラギノ角ゴ Pro W3"/>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6"/>
          <p:cNvSpPr>
            <a:spLocks noGrp="1" noChangeArrowheads="1"/>
          </p:cNvSpPr>
          <p:nvPr>
            <p:ph type="sldNum" sz="quarter" idx="10"/>
          </p:nvPr>
        </p:nvSpPr>
        <p:spPr>
          <a:ln/>
        </p:spPr>
        <p:txBody>
          <a:bodyPr/>
          <a:lstStyle>
            <a:lvl1pPr>
              <a:defRPr/>
            </a:lvl1pPr>
          </a:lstStyle>
          <a:p>
            <a:pPr>
              <a:defRPr/>
            </a:pPr>
            <a:fld id="{2399CD92-139E-45C6-A948-1D58F4EDBD9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6"/>
          <p:cNvSpPr>
            <a:spLocks noGrp="1" noChangeArrowheads="1"/>
          </p:cNvSpPr>
          <p:nvPr>
            <p:ph type="sldNum" sz="quarter" idx="10"/>
          </p:nvPr>
        </p:nvSpPr>
        <p:spPr>
          <a:ln/>
        </p:spPr>
        <p:txBody>
          <a:bodyPr/>
          <a:lstStyle>
            <a:lvl1pPr>
              <a:defRPr/>
            </a:lvl1pPr>
          </a:lstStyle>
          <a:p>
            <a:pPr>
              <a:defRPr/>
            </a:pPr>
            <a:fld id="{D5356975-3A77-4E83-A543-C971F68EE9E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9436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5800" y="152400"/>
            <a:ext cx="56769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6"/>
          <p:cNvSpPr>
            <a:spLocks noGrp="1" noChangeArrowheads="1"/>
          </p:cNvSpPr>
          <p:nvPr>
            <p:ph type="sldNum" sz="quarter" idx="10"/>
          </p:nvPr>
        </p:nvSpPr>
        <p:spPr>
          <a:ln/>
        </p:spPr>
        <p:txBody>
          <a:bodyPr/>
          <a:lstStyle>
            <a:lvl1pPr>
              <a:defRPr/>
            </a:lvl1pPr>
          </a:lstStyle>
          <a:p>
            <a:pPr>
              <a:defRPr/>
            </a:pPr>
            <a:fld id="{4C6D1407-A048-4214-BC31-C30FC923020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lstStyle/>
          <a:p>
            <a:r>
              <a:rPr lang="en-CA" smtClean="0"/>
              <a:t>Click to edit Master title style</a:t>
            </a:r>
            <a:endParaRPr lang="en-US"/>
          </a:p>
        </p:txBody>
      </p:sp>
      <p:sp>
        <p:nvSpPr>
          <p:cNvPr id="7" name="Content Placeholder 5"/>
          <p:cNvSpPr>
            <a:spLocks noGrp="1"/>
          </p:cNvSpPr>
          <p:nvPr>
            <p:ph idx="1"/>
          </p:nvPr>
        </p:nvSpPr>
        <p:spPr>
          <a:xfrm>
            <a:off x="304800" y="1600200"/>
            <a:ext cx="8610600" cy="4525963"/>
          </a:xfrm>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6"/>
          <p:cNvSpPr>
            <a:spLocks noGrp="1" noChangeArrowheads="1"/>
          </p:cNvSpPr>
          <p:nvPr>
            <p:ph type="sldNum" sz="quarter" idx="10"/>
          </p:nvPr>
        </p:nvSpPr>
        <p:spPr>
          <a:ln/>
        </p:spPr>
        <p:txBody>
          <a:bodyPr/>
          <a:lstStyle>
            <a:lvl1pPr>
              <a:defRPr/>
            </a:lvl1pPr>
          </a:lstStyle>
          <a:p>
            <a:pPr>
              <a:defRPr/>
            </a:pPr>
            <a:fld id="{F5DDC66A-5E5D-4FCF-B783-7985C87DF57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81F6711A-43E9-408E-9F53-6548D1D77BE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6"/>
          <p:cNvSpPr>
            <a:spLocks noGrp="1" noChangeArrowheads="1"/>
          </p:cNvSpPr>
          <p:nvPr>
            <p:ph type="sldNum" sz="quarter" idx="10"/>
          </p:nvPr>
        </p:nvSpPr>
        <p:spPr>
          <a:ln/>
        </p:spPr>
        <p:txBody>
          <a:bodyPr/>
          <a:lstStyle>
            <a:lvl1pPr>
              <a:defRPr/>
            </a:lvl1pPr>
          </a:lstStyle>
          <a:p>
            <a:pPr>
              <a:defRPr/>
            </a:pPr>
            <a:fld id="{73B57BA4-32FC-444B-BEBF-E25B03ACA63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6"/>
          <p:cNvSpPr>
            <a:spLocks noGrp="1" noChangeArrowheads="1"/>
          </p:cNvSpPr>
          <p:nvPr>
            <p:ph type="sldNum" sz="quarter" idx="10"/>
          </p:nvPr>
        </p:nvSpPr>
        <p:spPr>
          <a:ln/>
        </p:spPr>
        <p:txBody>
          <a:bodyPr/>
          <a:lstStyle>
            <a:lvl1pPr>
              <a:defRPr/>
            </a:lvl1pPr>
          </a:lstStyle>
          <a:p>
            <a:pPr>
              <a:defRPr/>
            </a:pPr>
            <a:fld id="{26290EAC-4D80-40F2-932C-0BADE95A126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6"/>
          <p:cNvSpPr>
            <a:spLocks noGrp="1" noChangeArrowheads="1"/>
          </p:cNvSpPr>
          <p:nvPr>
            <p:ph type="sldNum" sz="quarter" idx="10"/>
          </p:nvPr>
        </p:nvSpPr>
        <p:spPr>
          <a:ln/>
        </p:spPr>
        <p:txBody>
          <a:bodyPr/>
          <a:lstStyle>
            <a:lvl1pPr>
              <a:defRPr/>
            </a:lvl1pPr>
          </a:lstStyle>
          <a:p>
            <a:pPr>
              <a:defRPr/>
            </a:pPr>
            <a:fld id="{9BD96926-54AA-49B1-8FEA-D882D14868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B7C1F1A-FD25-413C-B173-9038975D3BD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A832F32-9DBB-408F-BBF6-CAC2534F248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64FBA70-7582-4E81-B19D-B0658F489DA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10_006_Template_Powerpoint4"/>
          <p:cNvPicPr>
            <a:picLocks noChangeAspect="1" noChangeArrowheads="1"/>
          </p:cNvPicPr>
          <p:nvPr userDrawn="1"/>
        </p:nvPicPr>
        <p:blipFill>
          <a:blip r:embed="rId14"/>
          <a:srcRect/>
          <a:stretch>
            <a:fillRect/>
          </a:stretch>
        </p:blipFill>
        <p:spPr bwMode="auto">
          <a:xfrm>
            <a:off x="0" y="0"/>
            <a:ext cx="9144000"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228600" y="152400"/>
            <a:ext cx="89154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7010400" y="6477000"/>
            <a:ext cx="1905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chemeClr val="bg1"/>
                </a:solidFill>
                <a:latin typeface="Arial" pitchFamily="34" charset="0"/>
                <a:ea typeface="ヒラギノ角ゴ Pro W3" pitchFamily="-84" charset="-128"/>
                <a:cs typeface="+mn-cs"/>
              </a:defRPr>
            </a:lvl1pPr>
          </a:lstStyle>
          <a:p>
            <a:pPr>
              <a:defRPr/>
            </a:pPr>
            <a:fld id="{DE852155-842A-442E-BA6D-2BA8EC397DD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61" r:id="rId12"/>
  </p:sldLayoutIdLst>
  <p:hf hdr="0" ftr="0" dt="0"/>
  <p:txStyles>
    <p:titleStyle>
      <a:lvl1pPr algn="l" rtl="0" eaLnBrk="0" fontAlgn="base" hangingPunct="0">
        <a:spcBef>
          <a:spcPct val="0"/>
        </a:spcBef>
        <a:spcAft>
          <a:spcPct val="0"/>
        </a:spcAft>
        <a:defRPr sz="3000">
          <a:solidFill>
            <a:srgbClr val="90214A"/>
          </a:solidFill>
          <a:latin typeface="+mn-lt"/>
          <a:ea typeface="+mj-ea"/>
          <a:cs typeface="ヒラギノ角ゴ Pro W3" pitchFamily="-84" charset="-128"/>
        </a:defRPr>
      </a:lvl1pPr>
      <a:lvl2pPr algn="l" rtl="0" eaLnBrk="0" fontAlgn="base" hangingPunct="0">
        <a:spcBef>
          <a:spcPct val="0"/>
        </a:spcBef>
        <a:spcAft>
          <a:spcPct val="0"/>
        </a:spcAft>
        <a:defRPr sz="3000">
          <a:solidFill>
            <a:srgbClr val="90214A"/>
          </a:solidFill>
          <a:latin typeface="Arial" pitchFamily="34" charset="0"/>
          <a:ea typeface="ヒラギノ角ゴ Pro W3" pitchFamily="1" charset="-128"/>
          <a:cs typeface="ヒラギノ角ゴ Pro W3" pitchFamily="-84" charset="-128"/>
        </a:defRPr>
      </a:lvl2pPr>
      <a:lvl3pPr algn="l" rtl="0" eaLnBrk="0" fontAlgn="base" hangingPunct="0">
        <a:spcBef>
          <a:spcPct val="0"/>
        </a:spcBef>
        <a:spcAft>
          <a:spcPct val="0"/>
        </a:spcAft>
        <a:defRPr sz="3000">
          <a:solidFill>
            <a:srgbClr val="90214A"/>
          </a:solidFill>
          <a:latin typeface="Arial" pitchFamily="34" charset="0"/>
          <a:ea typeface="ヒラギノ角ゴ Pro W3" pitchFamily="1" charset="-128"/>
          <a:cs typeface="ヒラギノ角ゴ Pro W3" pitchFamily="-84" charset="-128"/>
        </a:defRPr>
      </a:lvl3pPr>
      <a:lvl4pPr algn="l" rtl="0" eaLnBrk="0" fontAlgn="base" hangingPunct="0">
        <a:spcBef>
          <a:spcPct val="0"/>
        </a:spcBef>
        <a:spcAft>
          <a:spcPct val="0"/>
        </a:spcAft>
        <a:defRPr sz="3000">
          <a:solidFill>
            <a:srgbClr val="90214A"/>
          </a:solidFill>
          <a:latin typeface="Arial" pitchFamily="34" charset="0"/>
          <a:ea typeface="ヒラギノ角ゴ Pro W3" pitchFamily="1" charset="-128"/>
          <a:cs typeface="ヒラギノ角ゴ Pro W3" pitchFamily="-84" charset="-128"/>
        </a:defRPr>
      </a:lvl4pPr>
      <a:lvl5pPr algn="l" rtl="0" eaLnBrk="0" fontAlgn="base" hangingPunct="0">
        <a:spcBef>
          <a:spcPct val="0"/>
        </a:spcBef>
        <a:spcAft>
          <a:spcPct val="0"/>
        </a:spcAft>
        <a:defRPr sz="3000">
          <a:solidFill>
            <a:srgbClr val="90214A"/>
          </a:solidFill>
          <a:latin typeface="Arial" pitchFamily="34" charset="0"/>
          <a:ea typeface="ヒラギノ角ゴ Pro W3" pitchFamily="1" charset="-128"/>
          <a:cs typeface="ヒラギノ角ゴ Pro W3" pitchFamily="-84" charset="-128"/>
        </a:defRPr>
      </a:lvl5pPr>
      <a:lvl6pPr marL="457200" algn="l" rtl="0" fontAlgn="base">
        <a:spcBef>
          <a:spcPct val="0"/>
        </a:spcBef>
        <a:spcAft>
          <a:spcPct val="0"/>
        </a:spcAft>
        <a:defRPr sz="3000">
          <a:solidFill>
            <a:srgbClr val="90214A"/>
          </a:solidFill>
          <a:latin typeface="Times" pitchFamily="1" charset="0"/>
          <a:ea typeface="ヒラギノ角ゴ Pro W3" pitchFamily="1" charset="-128"/>
        </a:defRPr>
      </a:lvl6pPr>
      <a:lvl7pPr marL="914400" algn="l" rtl="0" fontAlgn="base">
        <a:spcBef>
          <a:spcPct val="0"/>
        </a:spcBef>
        <a:spcAft>
          <a:spcPct val="0"/>
        </a:spcAft>
        <a:defRPr sz="3000">
          <a:solidFill>
            <a:srgbClr val="90214A"/>
          </a:solidFill>
          <a:latin typeface="Times" pitchFamily="1" charset="0"/>
          <a:ea typeface="ヒラギノ角ゴ Pro W3" pitchFamily="1" charset="-128"/>
        </a:defRPr>
      </a:lvl7pPr>
      <a:lvl8pPr marL="1371600" algn="l" rtl="0" fontAlgn="base">
        <a:spcBef>
          <a:spcPct val="0"/>
        </a:spcBef>
        <a:spcAft>
          <a:spcPct val="0"/>
        </a:spcAft>
        <a:defRPr sz="3000">
          <a:solidFill>
            <a:srgbClr val="90214A"/>
          </a:solidFill>
          <a:latin typeface="Times" pitchFamily="1" charset="0"/>
          <a:ea typeface="ヒラギノ角ゴ Pro W3" pitchFamily="1" charset="-128"/>
        </a:defRPr>
      </a:lvl8pPr>
      <a:lvl9pPr marL="1828800" algn="l" rtl="0" fontAlgn="base">
        <a:spcBef>
          <a:spcPct val="0"/>
        </a:spcBef>
        <a:spcAft>
          <a:spcPct val="0"/>
        </a:spcAft>
        <a:defRPr sz="3000">
          <a:solidFill>
            <a:srgbClr val="90214A"/>
          </a:solidFill>
          <a:latin typeface="Times" pitchFamily="1" charset="0"/>
          <a:ea typeface="ヒラギノ角ゴ Pro W3"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ヒラギノ角ゴ Pro W3" pitchFamily="-84" charset="-128"/>
        </a:defRPr>
      </a:lvl1pPr>
      <a:lvl2pPr marL="742950" indent="-285750" algn="l" rtl="0" eaLnBrk="0" fontAlgn="base" hangingPunct="0">
        <a:spcBef>
          <a:spcPct val="20000"/>
        </a:spcBef>
        <a:spcAft>
          <a:spcPct val="0"/>
        </a:spcAft>
        <a:buChar char="–"/>
        <a:defRPr sz="16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1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14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1400">
          <a:solidFill>
            <a:schemeClr val="tx1"/>
          </a:solidFill>
          <a:latin typeface="+mn-lt"/>
          <a:ea typeface="+mn-ea"/>
          <a:cs typeface="ヒラギノ角ゴ Pro W3"/>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www.topalbertadoctors.org/download/587/cervical+cancer+guideline.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7" descr="10_006_Template_Powerpoint"/>
          <p:cNvPicPr>
            <a:picLocks noChangeAspect="1" noChangeArrowheads="1"/>
          </p:cNvPicPr>
          <p:nvPr/>
        </p:nvPicPr>
        <p:blipFill>
          <a:blip r:embed="rId3"/>
          <a:srcRect/>
          <a:stretch>
            <a:fillRect/>
          </a:stretch>
        </p:blipFill>
        <p:spPr bwMode="auto">
          <a:xfrm>
            <a:off x="0" y="-1588"/>
            <a:ext cx="9144000" cy="6859588"/>
          </a:xfrm>
          <a:prstGeom prst="rect">
            <a:avLst/>
          </a:prstGeom>
          <a:noFill/>
          <a:ln w="9525">
            <a:noFill/>
            <a:miter lim="800000"/>
            <a:headEnd/>
            <a:tailEnd/>
          </a:ln>
        </p:spPr>
      </p:pic>
      <p:sp>
        <p:nvSpPr>
          <p:cNvPr id="16386" name="Text Box 12"/>
          <p:cNvSpPr txBox="1">
            <a:spLocks noChangeArrowheads="1"/>
          </p:cNvSpPr>
          <p:nvPr/>
        </p:nvSpPr>
        <p:spPr bwMode="auto">
          <a:xfrm>
            <a:off x="684213" y="4652963"/>
            <a:ext cx="3311525" cy="350837"/>
          </a:xfrm>
          <a:prstGeom prst="rect">
            <a:avLst/>
          </a:prstGeom>
          <a:noFill/>
          <a:ln w="9525">
            <a:noFill/>
            <a:miter lim="800000"/>
            <a:headEnd/>
            <a:tailEnd/>
          </a:ln>
        </p:spPr>
        <p:txBody>
          <a:bodyPr>
            <a:spAutoFit/>
          </a:bodyPr>
          <a:lstStyle/>
          <a:p>
            <a:pPr eaLnBrk="0" hangingPunct="0">
              <a:spcAft>
                <a:spcPts val="1013"/>
              </a:spcAft>
            </a:pPr>
            <a:r>
              <a:rPr lang="en-US" sz="1700">
                <a:solidFill>
                  <a:schemeClr val="bg2"/>
                </a:solidFill>
              </a:rPr>
              <a:t>Putting Prevention into Practice</a:t>
            </a:r>
            <a:endParaRPr lang="en-US"/>
          </a:p>
        </p:txBody>
      </p:sp>
      <p:sp>
        <p:nvSpPr>
          <p:cNvPr id="16387" name="Text Box 13"/>
          <p:cNvSpPr txBox="1">
            <a:spLocks noChangeArrowheads="1"/>
          </p:cNvSpPr>
          <p:nvPr/>
        </p:nvSpPr>
        <p:spPr bwMode="auto">
          <a:xfrm>
            <a:off x="3581400" y="5562600"/>
            <a:ext cx="5257800" cy="549275"/>
          </a:xfrm>
          <a:prstGeom prst="rect">
            <a:avLst/>
          </a:prstGeom>
          <a:noFill/>
          <a:ln w="9525">
            <a:noFill/>
            <a:miter lim="800000"/>
            <a:headEnd/>
            <a:tailEnd/>
          </a:ln>
        </p:spPr>
        <p:txBody>
          <a:bodyPr>
            <a:spAutoFit/>
          </a:bodyPr>
          <a:lstStyle/>
          <a:p>
            <a:pPr algn="r" eaLnBrk="0" hangingPunct="0">
              <a:spcAft>
                <a:spcPts val="1263"/>
              </a:spcAft>
            </a:pPr>
            <a:r>
              <a:rPr lang="en-US" sz="1500">
                <a:solidFill>
                  <a:schemeClr val="bg1"/>
                </a:solidFill>
              </a:rPr>
              <a:t>Canadian Task Force on Preventive Health Care</a:t>
            </a:r>
            <a:br>
              <a:rPr lang="en-US" sz="1500">
                <a:solidFill>
                  <a:schemeClr val="bg1"/>
                </a:solidFill>
              </a:rPr>
            </a:br>
            <a:r>
              <a:rPr lang="fr-CA" sz="1500">
                <a:solidFill>
                  <a:schemeClr val="bg1"/>
                </a:solidFill>
              </a:rPr>
              <a:t>Groupe d’étude canadien sur les soins de santé préventifs</a:t>
            </a:r>
            <a:endParaRPr lang="fr-CA" sz="1200">
              <a:solidFill>
                <a:schemeClr val="bg1"/>
              </a:solidFill>
              <a:latin typeface="Times" pitchFamily="18" charset="0"/>
            </a:endParaRPr>
          </a:p>
        </p:txBody>
      </p:sp>
      <p:sp>
        <p:nvSpPr>
          <p:cNvPr id="16388" name="Rectangle 14"/>
          <p:cNvSpPr>
            <a:spLocks noGrp="1" noChangeArrowheads="1"/>
          </p:cNvSpPr>
          <p:nvPr>
            <p:ph type="ctrTitle"/>
          </p:nvPr>
        </p:nvSpPr>
        <p:spPr>
          <a:xfrm>
            <a:off x="595313" y="661988"/>
            <a:ext cx="7951787" cy="2814637"/>
          </a:xfrm>
        </p:spPr>
        <p:txBody>
          <a:bodyPr/>
          <a:lstStyle/>
          <a:p>
            <a:pPr eaLnBrk="1" hangingPunct="1"/>
            <a:r>
              <a:rPr lang="en-US" sz="2800" b="1" dirty="0" smtClean="0">
                <a:cs typeface="ヒラギノ角ゴ Pro W3"/>
              </a:rPr>
              <a:t>Screening for Cervical Cancer:</a:t>
            </a:r>
            <a:br>
              <a:rPr lang="en-US" sz="2800" b="1" dirty="0" smtClean="0">
                <a:cs typeface="ヒラギノ角ゴ Pro W3"/>
              </a:rPr>
            </a:br>
            <a:r>
              <a:rPr lang="en-US" sz="2800" b="1" dirty="0" smtClean="0">
                <a:cs typeface="ヒラギノ角ゴ Pro W3"/>
              </a:rPr>
              <a:t>Recommendations 2013   </a:t>
            </a:r>
            <a:r>
              <a:rPr lang="en-US" sz="3200" dirty="0" smtClean="0">
                <a:cs typeface="ヒラギノ角ゴ Pro W3"/>
              </a:rPr>
              <a:t/>
            </a:r>
            <a:br>
              <a:rPr lang="en-US" sz="3200" dirty="0" smtClean="0">
                <a:cs typeface="ヒラギノ角ゴ Pro W3"/>
              </a:rPr>
            </a:br>
            <a:r>
              <a:rPr lang="en-US" sz="3200" dirty="0" smtClean="0">
                <a:cs typeface="ヒラギノ角ゴ Pro W3"/>
              </a:rPr>
              <a:t/>
            </a:r>
            <a:br>
              <a:rPr lang="en-US" sz="3200" dirty="0" smtClean="0">
                <a:cs typeface="ヒラギノ角ゴ Pro W3"/>
              </a:rPr>
            </a:br>
            <a:r>
              <a:rPr lang="en-US" sz="2800" dirty="0" smtClean="0">
                <a:cs typeface="ヒラギノ角ゴ Pro W3"/>
              </a:rPr>
              <a:t>Canadian Task Force on Preventive Health Care</a:t>
            </a:r>
            <a:br>
              <a:rPr lang="en-US" sz="2800" dirty="0" smtClean="0">
                <a:cs typeface="ヒラギノ角ゴ Pro W3"/>
              </a:rPr>
            </a:br>
            <a:r>
              <a:rPr lang="en-US" sz="2800" dirty="0" smtClean="0">
                <a:cs typeface="ヒラギノ角ゴ Pro W3"/>
              </a:rPr>
              <a:t/>
            </a:r>
            <a:br>
              <a:rPr lang="en-US" sz="2800" dirty="0" smtClean="0">
                <a:cs typeface="ヒラギノ角ゴ Pro W3"/>
              </a:rPr>
            </a:br>
            <a:r>
              <a:rPr lang="en-US" sz="2000" dirty="0" smtClean="0">
                <a:cs typeface="ヒラギノ角ゴ Pro W3"/>
              </a:rPr>
              <a:t>Presentation </a:t>
            </a:r>
            <a:r>
              <a:rPr lang="en-CA" sz="2000" dirty="0" smtClean="0">
                <a:cs typeface="ヒラギノ角ゴ Pro W3"/>
              </a:rPr>
              <a:t>for free use to disseminate Guidelines. Feb 2013</a:t>
            </a:r>
            <a:endParaRPr lang="en-US" sz="3200" dirty="0" smtClean="0">
              <a:cs typeface="ヒラギノ角ゴ Pro W3"/>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1"/>
          <p:cNvSpPr>
            <a:spLocks noGrp="1"/>
          </p:cNvSpPr>
          <p:nvPr>
            <p:ph type="sldNum" sz="quarter" idx="10"/>
          </p:nvPr>
        </p:nvSpPr>
        <p:spPr>
          <a:noFill/>
        </p:spPr>
        <p:txBody>
          <a:bodyPr/>
          <a:lstStyle/>
          <a:p>
            <a:fld id="{DCD06C33-2BD6-4A92-998F-27DB061F4F60}" type="slidenum">
              <a:rPr lang="en-CA" smtClean="0">
                <a:latin typeface="Arial" charset="0"/>
                <a:ea typeface="ヒラギノ角ゴ Pro W3"/>
                <a:cs typeface="ヒラギノ角ゴ Pro W3"/>
              </a:rPr>
              <a:pPr/>
              <a:t>10</a:t>
            </a:fld>
            <a:endParaRPr lang="en-CA" smtClean="0">
              <a:latin typeface="Arial" charset="0"/>
              <a:ea typeface="ヒラギノ角ゴ Pro W3"/>
              <a:cs typeface="ヒラギノ角ゴ Pro W3"/>
            </a:endParaRPr>
          </a:p>
        </p:txBody>
      </p:sp>
      <p:sp>
        <p:nvSpPr>
          <p:cNvPr id="30722" name="Title 1"/>
          <p:cNvSpPr>
            <a:spLocks/>
          </p:cNvSpPr>
          <p:nvPr/>
        </p:nvSpPr>
        <p:spPr bwMode="auto">
          <a:xfrm>
            <a:off x="457200" y="274638"/>
            <a:ext cx="7046913" cy="1033462"/>
          </a:xfrm>
          <a:prstGeom prst="rect">
            <a:avLst/>
          </a:prstGeom>
          <a:noFill/>
          <a:ln w="9525">
            <a:noFill/>
            <a:miter lim="800000"/>
            <a:headEnd/>
            <a:tailEnd/>
          </a:ln>
        </p:spPr>
        <p:txBody>
          <a:bodyPr anchor="ctr"/>
          <a:lstStyle/>
          <a:p>
            <a:pPr eaLnBrk="0" hangingPunct="0"/>
            <a:r>
              <a:rPr lang="en-CA" sz="3000">
                <a:solidFill>
                  <a:srgbClr val="90214A"/>
                </a:solidFill>
              </a:rPr>
              <a:t>Mortality from Invasive Cervical Cancer in Canada in Periods from 1972 to 2006</a:t>
            </a:r>
          </a:p>
        </p:txBody>
      </p:sp>
      <p:sp>
        <p:nvSpPr>
          <p:cNvPr id="30723" name="Rectangle 78"/>
          <p:cNvSpPr>
            <a:spLocks noChangeArrowheads="1"/>
          </p:cNvSpPr>
          <p:nvPr/>
        </p:nvSpPr>
        <p:spPr bwMode="auto">
          <a:xfrm>
            <a:off x="998538" y="1971675"/>
            <a:ext cx="7300912" cy="4106863"/>
          </a:xfrm>
          <a:prstGeom prst="rect">
            <a:avLst/>
          </a:prstGeom>
          <a:noFill/>
          <a:ln w="12700">
            <a:solidFill>
              <a:schemeClr val="tx1"/>
            </a:solidFill>
            <a:miter lim="800000"/>
            <a:headEnd/>
            <a:tailEnd/>
          </a:ln>
        </p:spPr>
        <p:txBody>
          <a:bodyPr wrap="none" anchor="ctr"/>
          <a:lstStyle/>
          <a:p>
            <a:endParaRPr lang="en-CA"/>
          </a:p>
        </p:txBody>
      </p:sp>
      <p:sp>
        <p:nvSpPr>
          <p:cNvPr id="30724" name="Text Box 80"/>
          <p:cNvSpPr txBox="1">
            <a:spLocks noChangeArrowheads="1"/>
          </p:cNvSpPr>
          <p:nvPr/>
        </p:nvSpPr>
        <p:spPr bwMode="auto">
          <a:xfrm>
            <a:off x="563563" y="1817688"/>
            <a:ext cx="381000" cy="304800"/>
          </a:xfrm>
          <a:prstGeom prst="rect">
            <a:avLst/>
          </a:prstGeom>
          <a:noFill/>
          <a:ln w="9525">
            <a:noFill/>
            <a:miter lim="800000"/>
            <a:headEnd/>
            <a:tailEnd/>
          </a:ln>
        </p:spPr>
        <p:txBody>
          <a:bodyPr wrap="none">
            <a:spAutoFit/>
          </a:bodyPr>
          <a:lstStyle/>
          <a:p>
            <a:pPr algn="r"/>
            <a:r>
              <a:rPr lang="en-CA" sz="1400"/>
              <a:t>30</a:t>
            </a:r>
          </a:p>
        </p:txBody>
      </p:sp>
      <p:sp>
        <p:nvSpPr>
          <p:cNvPr id="30725" name="Text Box 82"/>
          <p:cNvSpPr txBox="1">
            <a:spLocks noChangeArrowheads="1"/>
          </p:cNvSpPr>
          <p:nvPr/>
        </p:nvSpPr>
        <p:spPr bwMode="auto">
          <a:xfrm>
            <a:off x="563563" y="2089150"/>
            <a:ext cx="381000" cy="304800"/>
          </a:xfrm>
          <a:prstGeom prst="rect">
            <a:avLst/>
          </a:prstGeom>
          <a:noFill/>
          <a:ln w="9525">
            <a:noFill/>
            <a:miter lim="800000"/>
            <a:headEnd/>
            <a:tailEnd/>
          </a:ln>
        </p:spPr>
        <p:txBody>
          <a:bodyPr wrap="none">
            <a:spAutoFit/>
          </a:bodyPr>
          <a:lstStyle/>
          <a:p>
            <a:pPr algn="r"/>
            <a:r>
              <a:rPr lang="en-CA" sz="1400"/>
              <a:t>28</a:t>
            </a:r>
          </a:p>
        </p:txBody>
      </p:sp>
      <p:sp>
        <p:nvSpPr>
          <p:cNvPr id="30726" name="Text Box 84"/>
          <p:cNvSpPr txBox="1">
            <a:spLocks noChangeArrowheads="1"/>
          </p:cNvSpPr>
          <p:nvPr/>
        </p:nvSpPr>
        <p:spPr bwMode="auto">
          <a:xfrm>
            <a:off x="563563" y="2360613"/>
            <a:ext cx="381000" cy="304800"/>
          </a:xfrm>
          <a:prstGeom prst="rect">
            <a:avLst/>
          </a:prstGeom>
          <a:noFill/>
          <a:ln w="9525">
            <a:noFill/>
            <a:miter lim="800000"/>
            <a:headEnd/>
            <a:tailEnd/>
          </a:ln>
        </p:spPr>
        <p:txBody>
          <a:bodyPr wrap="none">
            <a:spAutoFit/>
          </a:bodyPr>
          <a:lstStyle/>
          <a:p>
            <a:pPr algn="r"/>
            <a:r>
              <a:rPr lang="en-CA" sz="1400"/>
              <a:t>26</a:t>
            </a:r>
          </a:p>
        </p:txBody>
      </p:sp>
      <p:sp>
        <p:nvSpPr>
          <p:cNvPr id="30727" name="Text Box 86"/>
          <p:cNvSpPr txBox="1">
            <a:spLocks noChangeArrowheads="1"/>
          </p:cNvSpPr>
          <p:nvPr/>
        </p:nvSpPr>
        <p:spPr bwMode="auto">
          <a:xfrm>
            <a:off x="563563" y="2636838"/>
            <a:ext cx="381000" cy="304800"/>
          </a:xfrm>
          <a:prstGeom prst="rect">
            <a:avLst/>
          </a:prstGeom>
          <a:noFill/>
          <a:ln w="9525">
            <a:noFill/>
            <a:miter lim="800000"/>
            <a:headEnd/>
            <a:tailEnd/>
          </a:ln>
        </p:spPr>
        <p:txBody>
          <a:bodyPr wrap="none">
            <a:spAutoFit/>
          </a:bodyPr>
          <a:lstStyle/>
          <a:p>
            <a:pPr algn="r"/>
            <a:r>
              <a:rPr lang="en-CA" sz="1400"/>
              <a:t>24</a:t>
            </a:r>
          </a:p>
        </p:txBody>
      </p:sp>
      <p:sp>
        <p:nvSpPr>
          <p:cNvPr id="30728" name="Text Box 88"/>
          <p:cNvSpPr txBox="1">
            <a:spLocks noChangeArrowheads="1"/>
          </p:cNvSpPr>
          <p:nvPr/>
        </p:nvSpPr>
        <p:spPr bwMode="auto">
          <a:xfrm>
            <a:off x="563563" y="2909888"/>
            <a:ext cx="381000" cy="304800"/>
          </a:xfrm>
          <a:prstGeom prst="rect">
            <a:avLst/>
          </a:prstGeom>
          <a:noFill/>
          <a:ln w="9525">
            <a:noFill/>
            <a:miter lim="800000"/>
            <a:headEnd/>
            <a:tailEnd/>
          </a:ln>
        </p:spPr>
        <p:txBody>
          <a:bodyPr wrap="none">
            <a:spAutoFit/>
          </a:bodyPr>
          <a:lstStyle/>
          <a:p>
            <a:pPr algn="r"/>
            <a:r>
              <a:rPr lang="en-CA" sz="1400"/>
              <a:t>22</a:t>
            </a:r>
          </a:p>
        </p:txBody>
      </p:sp>
      <p:sp>
        <p:nvSpPr>
          <p:cNvPr id="30729" name="Text Box 90"/>
          <p:cNvSpPr txBox="1">
            <a:spLocks noChangeArrowheads="1"/>
          </p:cNvSpPr>
          <p:nvPr/>
        </p:nvSpPr>
        <p:spPr bwMode="auto">
          <a:xfrm>
            <a:off x="563563" y="3182938"/>
            <a:ext cx="381000" cy="304800"/>
          </a:xfrm>
          <a:prstGeom prst="rect">
            <a:avLst/>
          </a:prstGeom>
          <a:noFill/>
          <a:ln w="9525">
            <a:noFill/>
            <a:miter lim="800000"/>
            <a:headEnd/>
            <a:tailEnd/>
          </a:ln>
        </p:spPr>
        <p:txBody>
          <a:bodyPr wrap="none">
            <a:spAutoFit/>
          </a:bodyPr>
          <a:lstStyle/>
          <a:p>
            <a:pPr algn="r"/>
            <a:r>
              <a:rPr lang="en-CA" sz="1400"/>
              <a:t>20</a:t>
            </a:r>
          </a:p>
        </p:txBody>
      </p:sp>
      <p:sp>
        <p:nvSpPr>
          <p:cNvPr id="30730" name="Text Box 92"/>
          <p:cNvSpPr txBox="1">
            <a:spLocks noChangeArrowheads="1"/>
          </p:cNvSpPr>
          <p:nvPr/>
        </p:nvSpPr>
        <p:spPr bwMode="auto">
          <a:xfrm>
            <a:off x="563563" y="3457575"/>
            <a:ext cx="381000" cy="304800"/>
          </a:xfrm>
          <a:prstGeom prst="rect">
            <a:avLst/>
          </a:prstGeom>
          <a:noFill/>
          <a:ln w="9525">
            <a:noFill/>
            <a:miter lim="800000"/>
            <a:headEnd/>
            <a:tailEnd/>
          </a:ln>
        </p:spPr>
        <p:txBody>
          <a:bodyPr wrap="none">
            <a:spAutoFit/>
          </a:bodyPr>
          <a:lstStyle/>
          <a:p>
            <a:pPr algn="r"/>
            <a:r>
              <a:rPr lang="en-CA" sz="1400"/>
              <a:t>18</a:t>
            </a:r>
          </a:p>
        </p:txBody>
      </p:sp>
      <p:sp>
        <p:nvSpPr>
          <p:cNvPr id="30731" name="Text Box 94"/>
          <p:cNvSpPr txBox="1">
            <a:spLocks noChangeArrowheads="1"/>
          </p:cNvSpPr>
          <p:nvPr/>
        </p:nvSpPr>
        <p:spPr bwMode="auto">
          <a:xfrm>
            <a:off x="563563" y="3729038"/>
            <a:ext cx="381000" cy="304800"/>
          </a:xfrm>
          <a:prstGeom prst="rect">
            <a:avLst/>
          </a:prstGeom>
          <a:noFill/>
          <a:ln w="9525">
            <a:noFill/>
            <a:miter lim="800000"/>
            <a:headEnd/>
            <a:tailEnd/>
          </a:ln>
        </p:spPr>
        <p:txBody>
          <a:bodyPr wrap="none">
            <a:spAutoFit/>
          </a:bodyPr>
          <a:lstStyle/>
          <a:p>
            <a:pPr algn="r"/>
            <a:r>
              <a:rPr lang="en-CA" sz="1400"/>
              <a:t>16</a:t>
            </a:r>
          </a:p>
        </p:txBody>
      </p:sp>
      <p:sp>
        <p:nvSpPr>
          <p:cNvPr id="30732" name="Text Box 96"/>
          <p:cNvSpPr txBox="1">
            <a:spLocks noChangeArrowheads="1"/>
          </p:cNvSpPr>
          <p:nvPr/>
        </p:nvSpPr>
        <p:spPr bwMode="auto">
          <a:xfrm>
            <a:off x="563563" y="4006850"/>
            <a:ext cx="381000" cy="304800"/>
          </a:xfrm>
          <a:prstGeom prst="rect">
            <a:avLst/>
          </a:prstGeom>
          <a:noFill/>
          <a:ln w="9525">
            <a:noFill/>
            <a:miter lim="800000"/>
            <a:headEnd/>
            <a:tailEnd/>
          </a:ln>
        </p:spPr>
        <p:txBody>
          <a:bodyPr wrap="none">
            <a:spAutoFit/>
          </a:bodyPr>
          <a:lstStyle/>
          <a:p>
            <a:pPr algn="r"/>
            <a:r>
              <a:rPr lang="en-CA" sz="1400"/>
              <a:t>14</a:t>
            </a:r>
          </a:p>
        </p:txBody>
      </p:sp>
      <p:sp>
        <p:nvSpPr>
          <p:cNvPr id="30733" name="Text Box 98"/>
          <p:cNvSpPr txBox="1">
            <a:spLocks noChangeArrowheads="1"/>
          </p:cNvSpPr>
          <p:nvPr/>
        </p:nvSpPr>
        <p:spPr bwMode="auto">
          <a:xfrm>
            <a:off x="563563" y="4278313"/>
            <a:ext cx="381000" cy="304800"/>
          </a:xfrm>
          <a:prstGeom prst="rect">
            <a:avLst/>
          </a:prstGeom>
          <a:noFill/>
          <a:ln w="9525">
            <a:noFill/>
            <a:miter lim="800000"/>
            <a:headEnd/>
            <a:tailEnd/>
          </a:ln>
        </p:spPr>
        <p:txBody>
          <a:bodyPr wrap="none">
            <a:spAutoFit/>
          </a:bodyPr>
          <a:lstStyle/>
          <a:p>
            <a:pPr algn="r"/>
            <a:r>
              <a:rPr lang="en-CA" sz="1400"/>
              <a:t>12</a:t>
            </a:r>
          </a:p>
        </p:txBody>
      </p:sp>
      <p:sp>
        <p:nvSpPr>
          <p:cNvPr id="30734" name="Text Box 100"/>
          <p:cNvSpPr txBox="1">
            <a:spLocks noChangeArrowheads="1"/>
          </p:cNvSpPr>
          <p:nvPr/>
        </p:nvSpPr>
        <p:spPr bwMode="auto">
          <a:xfrm>
            <a:off x="563563" y="4554538"/>
            <a:ext cx="381000" cy="304800"/>
          </a:xfrm>
          <a:prstGeom prst="rect">
            <a:avLst/>
          </a:prstGeom>
          <a:noFill/>
          <a:ln w="9525">
            <a:noFill/>
            <a:miter lim="800000"/>
            <a:headEnd/>
            <a:tailEnd/>
          </a:ln>
        </p:spPr>
        <p:txBody>
          <a:bodyPr wrap="none">
            <a:spAutoFit/>
          </a:bodyPr>
          <a:lstStyle/>
          <a:p>
            <a:pPr algn="r"/>
            <a:r>
              <a:rPr lang="en-CA" sz="1400"/>
              <a:t>10</a:t>
            </a:r>
          </a:p>
        </p:txBody>
      </p:sp>
      <p:sp>
        <p:nvSpPr>
          <p:cNvPr id="30735" name="Text Box 102"/>
          <p:cNvSpPr txBox="1">
            <a:spLocks noChangeArrowheads="1"/>
          </p:cNvSpPr>
          <p:nvPr/>
        </p:nvSpPr>
        <p:spPr bwMode="auto">
          <a:xfrm>
            <a:off x="661988" y="4826000"/>
            <a:ext cx="282575" cy="304800"/>
          </a:xfrm>
          <a:prstGeom prst="rect">
            <a:avLst/>
          </a:prstGeom>
          <a:noFill/>
          <a:ln w="9525">
            <a:noFill/>
            <a:miter lim="800000"/>
            <a:headEnd/>
            <a:tailEnd/>
          </a:ln>
        </p:spPr>
        <p:txBody>
          <a:bodyPr wrap="none">
            <a:spAutoFit/>
          </a:bodyPr>
          <a:lstStyle/>
          <a:p>
            <a:pPr algn="r"/>
            <a:r>
              <a:rPr lang="en-CA" sz="1400"/>
              <a:t>8</a:t>
            </a:r>
          </a:p>
        </p:txBody>
      </p:sp>
      <p:sp>
        <p:nvSpPr>
          <p:cNvPr id="30736" name="Text Box 104"/>
          <p:cNvSpPr txBox="1">
            <a:spLocks noChangeArrowheads="1"/>
          </p:cNvSpPr>
          <p:nvPr/>
        </p:nvSpPr>
        <p:spPr bwMode="auto">
          <a:xfrm>
            <a:off x="661988" y="5100638"/>
            <a:ext cx="282575" cy="304800"/>
          </a:xfrm>
          <a:prstGeom prst="rect">
            <a:avLst/>
          </a:prstGeom>
          <a:noFill/>
          <a:ln w="9525">
            <a:noFill/>
            <a:miter lim="800000"/>
            <a:headEnd/>
            <a:tailEnd/>
          </a:ln>
        </p:spPr>
        <p:txBody>
          <a:bodyPr wrap="none">
            <a:spAutoFit/>
          </a:bodyPr>
          <a:lstStyle/>
          <a:p>
            <a:pPr algn="r"/>
            <a:r>
              <a:rPr lang="en-CA" sz="1400"/>
              <a:t>6</a:t>
            </a:r>
          </a:p>
        </p:txBody>
      </p:sp>
      <p:sp>
        <p:nvSpPr>
          <p:cNvPr id="30737" name="Text Box 106"/>
          <p:cNvSpPr txBox="1">
            <a:spLocks noChangeArrowheads="1"/>
          </p:cNvSpPr>
          <p:nvPr/>
        </p:nvSpPr>
        <p:spPr bwMode="auto">
          <a:xfrm>
            <a:off x="661988" y="5372100"/>
            <a:ext cx="282575" cy="304800"/>
          </a:xfrm>
          <a:prstGeom prst="rect">
            <a:avLst/>
          </a:prstGeom>
          <a:noFill/>
          <a:ln w="9525">
            <a:noFill/>
            <a:miter lim="800000"/>
            <a:headEnd/>
            <a:tailEnd/>
          </a:ln>
        </p:spPr>
        <p:txBody>
          <a:bodyPr wrap="none">
            <a:spAutoFit/>
          </a:bodyPr>
          <a:lstStyle/>
          <a:p>
            <a:pPr algn="r"/>
            <a:r>
              <a:rPr lang="en-CA" sz="1400"/>
              <a:t>4</a:t>
            </a:r>
          </a:p>
        </p:txBody>
      </p:sp>
      <p:sp>
        <p:nvSpPr>
          <p:cNvPr id="30738" name="Text Box 108"/>
          <p:cNvSpPr txBox="1">
            <a:spLocks noChangeArrowheads="1"/>
          </p:cNvSpPr>
          <p:nvPr/>
        </p:nvSpPr>
        <p:spPr bwMode="auto">
          <a:xfrm>
            <a:off x="661988" y="5646738"/>
            <a:ext cx="282575" cy="304800"/>
          </a:xfrm>
          <a:prstGeom prst="rect">
            <a:avLst/>
          </a:prstGeom>
          <a:noFill/>
          <a:ln w="9525">
            <a:noFill/>
            <a:miter lim="800000"/>
            <a:headEnd/>
            <a:tailEnd/>
          </a:ln>
        </p:spPr>
        <p:txBody>
          <a:bodyPr wrap="none">
            <a:spAutoFit/>
          </a:bodyPr>
          <a:lstStyle/>
          <a:p>
            <a:pPr algn="r"/>
            <a:r>
              <a:rPr lang="en-CA" sz="1400"/>
              <a:t>2</a:t>
            </a:r>
          </a:p>
        </p:txBody>
      </p:sp>
      <p:grpSp>
        <p:nvGrpSpPr>
          <p:cNvPr id="30739" name="Group 116"/>
          <p:cNvGrpSpPr>
            <a:grpSpLocks/>
          </p:cNvGrpSpPr>
          <p:nvPr/>
        </p:nvGrpSpPr>
        <p:grpSpPr bwMode="auto">
          <a:xfrm>
            <a:off x="936625" y="1971675"/>
            <a:ext cx="60325" cy="4105275"/>
            <a:chOff x="610" y="1162"/>
            <a:chExt cx="38" cy="2586"/>
          </a:xfrm>
        </p:grpSpPr>
        <p:sp>
          <p:nvSpPr>
            <p:cNvPr id="30791" name="Line 79"/>
            <p:cNvSpPr>
              <a:spLocks noChangeShapeType="1"/>
            </p:cNvSpPr>
            <p:nvPr/>
          </p:nvSpPr>
          <p:spPr bwMode="auto">
            <a:xfrm flipH="1">
              <a:off x="610" y="1162"/>
              <a:ext cx="38" cy="0"/>
            </a:xfrm>
            <a:prstGeom prst="line">
              <a:avLst/>
            </a:prstGeom>
            <a:noFill/>
            <a:ln w="12700">
              <a:solidFill>
                <a:schemeClr val="tx1"/>
              </a:solidFill>
              <a:round/>
              <a:headEnd/>
              <a:tailEnd/>
            </a:ln>
          </p:spPr>
          <p:txBody>
            <a:bodyPr/>
            <a:lstStyle/>
            <a:p>
              <a:endParaRPr lang="en-US"/>
            </a:p>
          </p:txBody>
        </p:sp>
        <p:sp>
          <p:nvSpPr>
            <p:cNvPr id="30792" name="Line 81"/>
            <p:cNvSpPr>
              <a:spLocks noChangeShapeType="1"/>
            </p:cNvSpPr>
            <p:nvPr/>
          </p:nvSpPr>
          <p:spPr bwMode="auto">
            <a:xfrm flipH="1">
              <a:off x="610" y="1333"/>
              <a:ext cx="38" cy="0"/>
            </a:xfrm>
            <a:prstGeom prst="line">
              <a:avLst/>
            </a:prstGeom>
            <a:noFill/>
            <a:ln w="12700">
              <a:solidFill>
                <a:schemeClr val="tx1"/>
              </a:solidFill>
              <a:round/>
              <a:headEnd/>
              <a:tailEnd/>
            </a:ln>
          </p:spPr>
          <p:txBody>
            <a:bodyPr/>
            <a:lstStyle/>
            <a:p>
              <a:endParaRPr lang="en-US"/>
            </a:p>
          </p:txBody>
        </p:sp>
        <p:sp>
          <p:nvSpPr>
            <p:cNvPr id="30793" name="Line 83"/>
            <p:cNvSpPr>
              <a:spLocks noChangeShapeType="1"/>
            </p:cNvSpPr>
            <p:nvPr/>
          </p:nvSpPr>
          <p:spPr bwMode="auto">
            <a:xfrm flipH="1">
              <a:off x="610" y="1504"/>
              <a:ext cx="38" cy="0"/>
            </a:xfrm>
            <a:prstGeom prst="line">
              <a:avLst/>
            </a:prstGeom>
            <a:noFill/>
            <a:ln w="12700">
              <a:solidFill>
                <a:schemeClr val="tx1"/>
              </a:solidFill>
              <a:round/>
              <a:headEnd/>
              <a:tailEnd/>
            </a:ln>
          </p:spPr>
          <p:txBody>
            <a:bodyPr/>
            <a:lstStyle/>
            <a:p>
              <a:endParaRPr lang="en-US"/>
            </a:p>
          </p:txBody>
        </p:sp>
        <p:sp>
          <p:nvSpPr>
            <p:cNvPr id="30794" name="Line 85"/>
            <p:cNvSpPr>
              <a:spLocks noChangeShapeType="1"/>
            </p:cNvSpPr>
            <p:nvPr/>
          </p:nvSpPr>
          <p:spPr bwMode="auto">
            <a:xfrm flipH="1">
              <a:off x="610" y="1678"/>
              <a:ext cx="38" cy="0"/>
            </a:xfrm>
            <a:prstGeom prst="line">
              <a:avLst/>
            </a:prstGeom>
            <a:noFill/>
            <a:ln w="12700">
              <a:solidFill>
                <a:schemeClr val="tx1"/>
              </a:solidFill>
              <a:round/>
              <a:headEnd/>
              <a:tailEnd/>
            </a:ln>
          </p:spPr>
          <p:txBody>
            <a:bodyPr/>
            <a:lstStyle/>
            <a:p>
              <a:endParaRPr lang="en-US"/>
            </a:p>
          </p:txBody>
        </p:sp>
        <p:sp>
          <p:nvSpPr>
            <p:cNvPr id="30795" name="Line 87"/>
            <p:cNvSpPr>
              <a:spLocks noChangeShapeType="1"/>
            </p:cNvSpPr>
            <p:nvPr/>
          </p:nvSpPr>
          <p:spPr bwMode="auto">
            <a:xfrm flipH="1">
              <a:off x="610" y="1850"/>
              <a:ext cx="38" cy="0"/>
            </a:xfrm>
            <a:prstGeom prst="line">
              <a:avLst/>
            </a:prstGeom>
            <a:noFill/>
            <a:ln w="12700">
              <a:solidFill>
                <a:schemeClr val="tx1"/>
              </a:solidFill>
              <a:round/>
              <a:headEnd/>
              <a:tailEnd/>
            </a:ln>
          </p:spPr>
          <p:txBody>
            <a:bodyPr/>
            <a:lstStyle/>
            <a:p>
              <a:endParaRPr lang="en-US"/>
            </a:p>
          </p:txBody>
        </p:sp>
        <p:sp>
          <p:nvSpPr>
            <p:cNvPr id="30796" name="Line 89"/>
            <p:cNvSpPr>
              <a:spLocks noChangeShapeType="1"/>
            </p:cNvSpPr>
            <p:nvPr/>
          </p:nvSpPr>
          <p:spPr bwMode="auto">
            <a:xfrm flipH="1">
              <a:off x="610" y="2022"/>
              <a:ext cx="38" cy="0"/>
            </a:xfrm>
            <a:prstGeom prst="line">
              <a:avLst/>
            </a:prstGeom>
            <a:noFill/>
            <a:ln w="12700">
              <a:solidFill>
                <a:schemeClr val="tx1"/>
              </a:solidFill>
              <a:round/>
              <a:headEnd/>
              <a:tailEnd/>
            </a:ln>
          </p:spPr>
          <p:txBody>
            <a:bodyPr/>
            <a:lstStyle/>
            <a:p>
              <a:endParaRPr lang="en-US"/>
            </a:p>
          </p:txBody>
        </p:sp>
        <p:sp>
          <p:nvSpPr>
            <p:cNvPr id="30797" name="Line 91"/>
            <p:cNvSpPr>
              <a:spLocks noChangeShapeType="1"/>
            </p:cNvSpPr>
            <p:nvPr/>
          </p:nvSpPr>
          <p:spPr bwMode="auto">
            <a:xfrm flipH="1">
              <a:off x="610" y="2195"/>
              <a:ext cx="38" cy="0"/>
            </a:xfrm>
            <a:prstGeom prst="line">
              <a:avLst/>
            </a:prstGeom>
            <a:noFill/>
            <a:ln w="12700">
              <a:solidFill>
                <a:schemeClr val="tx1"/>
              </a:solidFill>
              <a:round/>
              <a:headEnd/>
              <a:tailEnd/>
            </a:ln>
          </p:spPr>
          <p:txBody>
            <a:bodyPr/>
            <a:lstStyle/>
            <a:p>
              <a:endParaRPr lang="en-US"/>
            </a:p>
          </p:txBody>
        </p:sp>
        <p:sp>
          <p:nvSpPr>
            <p:cNvPr id="30798" name="Line 93"/>
            <p:cNvSpPr>
              <a:spLocks noChangeShapeType="1"/>
            </p:cNvSpPr>
            <p:nvPr/>
          </p:nvSpPr>
          <p:spPr bwMode="auto">
            <a:xfrm flipH="1">
              <a:off x="610" y="2366"/>
              <a:ext cx="38" cy="0"/>
            </a:xfrm>
            <a:prstGeom prst="line">
              <a:avLst/>
            </a:prstGeom>
            <a:noFill/>
            <a:ln w="12700">
              <a:solidFill>
                <a:schemeClr val="tx1"/>
              </a:solidFill>
              <a:round/>
              <a:headEnd/>
              <a:tailEnd/>
            </a:ln>
          </p:spPr>
          <p:txBody>
            <a:bodyPr/>
            <a:lstStyle/>
            <a:p>
              <a:endParaRPr lang="en-US"/>
            </a:p>
          </p:txBody>
        </p:sp>
        <p:sp>
          <p:nvSpPr>
            <p:cNvPr id="30799" name="Line 95"/>
            <p:cNvSpPr>
              <a:spLocks noChangeShapeType="1"/>
            </p:cNvSpPr>
            <p:nvPr/>
          </p:nvSpPr>
          <p:spPr bwMode="auto">
            <a:xfrm flipH="1">
              <a:off x="610" y="2541"/>
              <a:ext cx="38" cy="0"/>
            </a:xfrm>
            <a:prstGeom prst="line">
              <a:avLst/>
            </a:prstGeom>
            <a:noFill/>
            <a:ln w="12700">
              <a:solidFill>
                <a:schemeClr val="tx1"/>
              </a:solidFill>
              <a:round/>
              <a:headEnd/>
              <a:tailEnd/>
            </a:ln>
          </p:spPr>
          <p:txBody>
            <a:bodyPr/>
            <a:lstStyle/>
            <a:p>
              <a:endParaRPr lang="en-US"/>
            </a:p>
          </p:txBody>
        </p:sp>
        <p:sp>
          <p:nvSpPr>
            <p:cNvPr id="30800" name="Line 97"/>
            <p:cNvSpPr>
              <a:spLocks noChangeShapeType="1"/>
            </p:cNvSpPr>
            <p:nvPr/>
          </p:nvSpPr>
          <p:spPr bwMode="auto">
            <a:xfrm flipH="1">
              <a:off x="610" y="2712"/>
              <a:ext cx="38" cy="0"/>
            </a:xfrm>
            <a:prstGeom prst="line">
              <a:avLst/>
            </a:prstGeom>
            <a:noFill/>
            <a:ln w="12700">
              <a:solidFill>
                <a:schemeClr val="tx1"/>
              </a:solidFill>
              <a:round/>
              <a:headEnd/>
              <a:tailEnd/>
            </a:ln>
          </p:spPr>
          <p:txBody>
            <a:bodyPr/>
            <a:lstStyle/>
            <a:p>
              <a:endParaRPr lang="en-US"/>
            </a:p>
          </p:txBody>
        </p:sp>
        <p:sp>
          <p:nvSpPr>
            <p:cNvPr id="30801" name="Line 99"/>
            <p:cNvSpPr>
              <a:spLocks noChangeShapeType="1"/>
            </p:cNvSpPr>
            <p:nvPr/>
          </p:nvSpPr>
          <p:spPr bwMode="auto">
            <a:xfrm flipH="1">
              <a:off x="610" y="2886"/>
              <a:ext cx="38" cy="0"/>
            </a:xfrm>
            <a:prstGeom prst="line">
              <a:avLst/>
            </a:prstGeom>
            <a:noFill/>
            <a:ln w="12700">
              <a:solidFill>
                <a:schemeClr val="tx1"/>
              </a:solidFill>
              <a:round/>
              <a:headEnd/>
              <a:tailEnd/>
            </a:ln>
          </p:spPr>
          <p:txBody>
            <a:bodyPr/>
            <a:lstStyle/>
            <a:p>
              <a:endParaRPr lang="en-US"/>
            </a:p>
          </p:txBody>
        </p:sp>
        <p:sp>
          <p:nvSpPr>
            <p:cNvPr id="30802" name="Line 101"/>
            <p:cNvSpPr>
              <a:spLocks noChangeShapeType="1"/>
            </p:cNvSpPr>
            <p:nvPr/>
          </p:nvSpPr>
          <p:spPr bwMode="auto">
            <a:xfrm flipH="1">
              <a:off x="610" y="3057"/>
              <a:ext cx="38" cy="0"/>
            </a:xfrm>
            <a:prstGeom prst="line">
              <a:avLst/>
            </a:prstGeom>
            <a:noFill/>
            <a:ln w="12700">
              <a:solidFill>
                <a:schemeClr val="tx1"/>
              </a:solidFill>
              <a:round/>
              <a:headEnd/>
              <a:tailEnd/>
            </a:ln>
          </p:spPr>
          <p:txBody>
            <a:bodyPr/>
            <a:lstStyle/>
            <a:p>
              <a:endParaRPr lang="en-US"/>
            </a:p>
          </p:txBody>
        </p:sp>
        <p:sp>
          <p:nvSpPr>
            <p:cNvPr id="30803" name="Line 103"/>
            <p:cNvSpPr>
              <a:spLocks noChangeShapeType="1"/>
            </p:cNvSpPr>
            <p:nvPr/>
          </p:nvSpPr>
          <p:spPr bwMode="auto">
            <a:xfrm flipH="1">
              <a:off x="610" y="3230"/>
              <a:ext cx="38" cy="0"/>
            </a:xfrm>
            <a:prstGeom prst="line">
              <a:avLst/>
            </a:prstGeom>
            <a:noFill/>
            <a:ln w="12700">
              <a:solidFill>
                <a:schemeClr val="tx1"/>
              </a:solidFill>
              <a:round/>
              <a:headEnd/>
              <a:tailEnd/>
            </a:ln>
          </p:spPr>
          <p:txBody>
            <a:bodyPr/>
            <a:lstStyle/>
            <a:p>
              <a:endParaRPr lang="en-US"/>
            </a:p>
          </p:txBody>
        </p:sp>
        <p:sp>
          <p:nvSpPr>
            <p:cNvPr id="30804" name="Line 105"/>
            <p:cNvSpPr>
              <a:spLocks noChangeShapeType="1"/>
            </p:cNvSpPr>
            <p:nvPr/>
          </p:nvSpPr>
          <p:spPr bwMode="auto">
            <a:xfrm flipH="1">
              <a:off x="610" y="3401"/>
              <a:ext cx="38" cy="0"/>
            </a:xfrm>
            <a:prstGeom prst="line">
              <a:avLst/>
            </a:prstGeom>
            <a:noFill/>
            <a:ln w="12700">
              <a:solidFill>
                <a:schemeClr val="tx1"/>
              </a:solidFill>
              <a:round/>
              <a:headEnd/>
              <a:tailEnd/>
            </a:ln>
          </p:spPr>
          <p:txBody>
            <a:bodyPr/>
            <a:lstStyle/>
            <a:p>
              <a:endParaRPr lang="en-US"/>
            </a:p>
          </p:txBody>
        </p:sp>
        <p:sp>
          <p:nvSpPr>
            <p:cNvPr id="30805" name="Line 107"/>
            <p:cNvSpPr>
              <a:spLocks noChangeShapeType="1"/>
            </p:cNvSpPr>
            <p:nvPr/>
          </p:nvSpPr>
          <p:spPr bwMode="auto">
            <a:xfrm flipH="1">
              <a:off x="610" y="3574"/>
              <a:ext cx="38" cy="0"/>
            </a:xfrm>
            <a:prstGeom prst="line">
              <a:avLst/>
            </a:prstGeom>
            <a:noFill/>
            <a:ln w="12700">
              <a:solidFill>
                <a:schemeClr val="tx1"/>
              </a:solidFill>
              <a:round/>
              <a:headEnd/>
              <a:tailEnd/>
            </a:ln>
          </p:spPr>
          <p:txBody>
            <a:bodyPr/>
            <a:lstStyle/>
            <a:p>
              <a:endParaRPr lang="en-US"/>
            </a:p>
          </p:txBody>
        </p:sp>
        <p:sp>
          <p:nvSpPr>
            <p:cNvPr id="30806" name="Line 109"/>
            <p:cNvSpPr>
              <a:spLocks noChangeShapeType="1"/>
            </p:cNvSpPr>
            <p:nvPr/>
          </p:nvSpPr>
          <p:spPr bwMode="auto">
            <a:xfrm flipH="1">
              <a:off x="610" y="3748"/>
              <a:ext cx="38" cy="0"/>
            </a:xfrm>
            <a:prstGeom prst="line">
              <a:avLst/>
            </a:prstGeom>
            <a:noFill/>
            <a:ln w="12700">
              <a:solidFill>
                <a:schemeClr val="tx1"/>
              </a:solidFill>
              <a:round/>
              <a:headEnd/>
              <a:tailEnd/>
            </a:ln>
          </p:spPr>
          <p:txBody>
            <a:bodyPr/>
            <a:lstStyle/>
            <a:p>
              <a:endParaRPr lang="en-US"/>
            </a:p>
          </p:txBody>
        </p:sp>
      </p:grpSp>
      <p:sp>
        <p:nvSpPr>
          <p:cNvPr id="30740" name="Text Box 110"/>
          <p:cNvSpPr txBox="1">
            <a:spLocks noChangeArrowheads="1"/>
          </p:cNvSpPr>
          <p:nvPr/>
        </p:nvSpPr>
        <p:spPr bwMode="auto">
          <a:xfrm>
            <a:off x="661988" y="5922963"/>
            <a:ext cx="282575" cy="304800"/>
          </a:xfrm>
          <a:prstGeom prst="rect">
            <a:avLst/>
          </a:prstGeom>
          <a:noFill/>
          <a:ln w="9525">
            <a:noFill/>
            <a:miter lim="800000"/>
            <a:headEnd/>
            <a:tailEnd/>
          </a:ln>
        </p:spPr>
        <p:txBody>
          <a:bodyPr wrap="none">
            <a:spAutoFit/>
          </a:bodyPr>
          <a:lstStyle/>
          <a:p>
            <a:pPr algn="r"/>
            <a:r>
              <a:rPr lang="en-CA" sz="1400"/>
              <a:t>0</a:t>
            </a:r>
          </a:p>
        </p:txBody>
      </p:sp>
      <p:sp>
        <p:nvSpPr>
          <p:cNvPr id="30741" name="Text Box 115"/>
          <p:cNvSpPr txBox="1">
            <a:spLocks noChangeArrowheads="1"/>
          </p:cNvSpPr>
          <p:nvPr/>
        </p:nvSpPr>
        <p:spPr bwMode="auto">
          <a:xfrm rot="-5400000">
            <a:off x="-411163" y="3865563"/>
            <a:ext cx="1552575" cy="304800"/>
          </a:xfrm>
          <a:prstGeom prst="rect">
            <a:avLst/>
          </a:prstGeom>
          <a:noFill/>
          <a:ln w="9525">
            <a:noFill/>
            <a:miter lim="800000"/>
            <a:headEnd/>
            <a:tailEnd/>
          </a:ln>
        </p:spPr>
        <p:txBody>
          <a:bodyPr wrap="none">
            <a:spAutoFit/>
          </a:bodyPr>
          <a:lstStyle/>
          <a:p>
            <a:pPr algn="ctr"/>
            <a:r>
              <a:rPr lang="en-CA" sz="1400"/>
              <a:t>Rate per 100,000</a:t>
            </a:r>
          </a:p>
        </p:txBody>
      </p:sp>
      <p:grpSp>
        <p:nvGrpSpPr>
          <p:cNvPr id="30742" name="Group 167"/>
          <p:cNvGrpSpPr>
            <a:grpSpLocks/>
          </p:cNvGrpSpPr>
          <p:nvPr/>
        </p:nvGrpSpPr>
        <p:grpSpPr bwMode="auto">
          <a:xfrm>
            <a:off x="1001713" y="2243138"/>
            <a:ext cx="6229350" cy="3833812"/>
            <a:chOff x="651" y="1333"/>
            <a:chExt cx="3989" cy="2415"/>
          </a:xfrm>
        </p:grpSpPr>
        <p:sp>
          <p:nvSpPr>
            <p:cNvPr id="30776" name="Line 119"/>
            <p:cNvSpPr>
              <a:spLocks noChangeShapeType="1"/>
            </p:cNvSpPr>
            <p:nvPr/>
          </p:nvSpPr>
          <p:spPr bwMode="auto">
            <a:xfrm flipH="1">
              <a:off x="651" y="1333"/>
              <a:ext cx="3989" cy="0"/>
            </a:xfrm>
            <a:prstGeom prst="line">
              <a:avLst/>
            </a:prstGeom>
            <a:noFill/>
            <a:ln w="12700">
              <a:solidFill>
                <a:srgbClr val="C0C0C0"/>
              </a:solidFill>
              <a:round/>
              <a:headEnd/>
              <a:tailEnd/>
            </a:ln>
          </p:spPr>
          <p:txBody>
            <a:bodyPr/>
            <a:lstStyle/>
            <a:p>
              <a:endParaRPr lang="en-US"/>
            </a:p>
          </p:txBody>
        </p:sp>
        <p:sp>
          <p:nvSpPr>
            <p:cNvPr id="30777" name="Line 120"/>
            <p:cNvSpPr>
              <a:spLocks noChangeShapeType="1"/>
            </p:cNvSpPr>
            <p:nvPr/>
          </p:nvSpPr>
          <p:spPr bwMode="auto">
            <a:xfrm flipH="1">
              <a:off x="651" y="1504"/>
              <a:ext cx="3989" cy="0"/>
            </a:xfrm>
            <a:prstGeom prst="line">
              <a:avLst/>
            </a:prstGeom>
            <a:noFill/>
            <a:ln w="12700">
              <a:solidFill>
                <a:srgbClr val="C0C0C0"/>
              </a:solidFill>
              <a:round/>
              <a:headEnd/>
              <a:tailEnd/>
            </a:ln>
          </p:spPr>
          <p:txBody>
            <a:bodyPr/>
            <a:lstStyle/>
            <a:p>
              <a:endParaRPr lang="en-US"/>
            </a:p>
          </p:txBody>
        </p:sp>
        <p:sp>
          <p:nvSpPr>
            <p:cNvPr id="30778" name="Line 121"/>
            <p:cNvSpPr>
              <a:spLocks noChangeShapeType="1"/>
            </p:cNvSpPr>
            <p:nvPr/>
          </p:nvSpPr>
          <p:spPr bwMode="auto">
            <a:xfrm flipH="1">
              <a:off x="651" y="1678"/>
              <a:ext cx="3989" cy="0"/>
            </a:xfrm>
            <a:prstGeom prst="line">
              <a:avLst/>
            </a:prstGeom>
            <a:noFill/>
            <a:ln w="12700">
              <a:solidFill>
                <a:srgbClr val="C0C0C0"/>
              </a:solidFill>
              <a:round/>
              <a:headEnd/>
              <a:tailEnd/>
            </a:ln>
          </p:spPr>
          <p:txBody>
            <a:bodyPr/>
            <a:lstStyle/>
            <a:p>
              <a:endParaRPr lang="en-US"/>
            </a:p>
          </p:txBody>
        </p:sp>
        <p:sp>
          <p:nvSpPr>
            <p:cNvPr id="30779" name="Line 122"/>
            <p:cNvSpPr>
              <a:spLocks noChangeShapeType="1"/>
            </p:cNvSpPr>
            <p:nvPr/>
          </p:nvSpPr>
          <p:spPr bwMode="auto">
            <a:xfrm flipH="1">
              <a:off x="651" y="1850"/>
              <a:ext cx="3989" cy="0"/>
            </a:xfrm>
            <a:prstGeom prst="line">
              <a:avLst/>
            </a:prstGeom>
            <a:noFill/>
            <a:ln w="12700">
              <a:solidFill>
                <a:srgbClr val="C0C0C0"/>
              </a:solidFill>
              <a:round/>
              <a:headEnd/>
              <a:tailEnd/>
            </a:ln>
          </p:spPr>
          <p:txBody>
            <a:bodyPr/>
            <a:lstStyle/>
            <a:p>
              <a:endParaRPr lang="en-US"/>
            </a:p>
          </p:txBody>
        </p:sp>
        <p:sp>
          <p:nvSpPr>
            <p:cNvPr id="30780" name="Line 123"/>
            <p:cNvSpPr>
              <a:spLocks noChangeShapeType="1"/>
            </p:cNvSpPr>
            <p:nvPr/>
          </p:nvSpPr>
          <p:spPr bwMode="auto">
            <a:xfrm flipH="1">
              <a:off x="651" y="2022"/>
              <a:ext cx="3989" cy="0"/>
            </a:xfrm>
            <a:prstGeom prst="line">
              <a:avLst/>
            </a:prstGeom>
            <a:noFill/>
            <a:ln w="12700">
              <a:solidFill>
                <a:srgbClr val="C0C0C0"/>
              </a:solidFill>
              <a:round/>
              <a:headEnd/>
              <a:tailEnd/>
            </a:ln>
          </p:spPr>
          <p:txBody>
            <a:bodyPr/>
            <a:lstStyle/>
            <a:p>
              <a:endParaRPr lang="en-US"/>
            </a:p>
          </p:txBody>
        </p:sp>
        <p:sp>
          <p:nvSpPr>
            <p:cNvPr id="30781" name="Line 124"/>
            <p:cNvSpPr>
              <a:spLocks noChangeShapeType="1"/>
            </p:cNvSpPr>
            <p:nvPr/>
          </p:nvSpPr>
          <p:spPr bwMode="auto">
            <a:xfrm flipH="1">
              <a:off x="651" y="2195"/>
              <a:ext cx="3989" cy="0"/>
            </a:xfrm>
            <a:prstGeom prst="line">
              <a:avLst/>
            </a:prstGeom>
            <a:noFill/>
            <a:ln w="12700">
              <a:solidFill>
                <a:srgbClr val="C0C0C0"/>
              </a:solidFill>
              <a:round/>
              <a:headEnd/>
              <a:tailEnd/>
            </a:ln>
          </p:spPr>
          <p:txBody>
            <a:bodyPr/>
            <a:lstStyle/>
            <a:p>
              <a:endParaRPr lang="en-US"/>
            </a:p>
          </p:txBody>
        </p:sp>
        <p:sp>
          <p:nvSpPr>
            <p:cNvPr id="30782" name="Line 125"/>
            <p:cNvSpPr>
              <a:spLocks noChangeShapeType="1"/>
            </p:cNvSpPr>
            <p:nvPr/>
          </p:nvSpPr>
          <p:spPr bwMode="auto">
            <a:xfrm flipH="1">
              <a:off x="651" y="2366"/>
              <a:ext cx="3989" cy="0"/>
            </a:xfrm>
            <a:prstGeom prst="line">
              <a:avLst/>
            </a:prstGeom>
            <a:noFill/>
            <a:ln w="12700">
              <a:solidFill>
                <a:srgbClr val="C0C0C0"/>
              </a:solidFill>
              <a:round/>
              <a:headEnd/>
              <a:tailEnd/>
            </a:ln>
          </p:spPr>
          <p:txBody>
            <a:bodyPr/>
            <a:lstStyle/>
            <a:p>
              <a:endParaRPr lang="en-US"/>
            </a:p>
          </p:txBody>
        </p:sp>
        <p:sp>
          <p:nvSpPr>
            <p:cNvPr id="30783" name="Line 126"/>
            <p:cNvSpPr>
              <a:spLocks noChangeShapeType="1"/>
            </p:cNvSpPr>
            <p:nvPr/>
          </p:nvSpPr>
          <p:spPr bwMode="auto">
            <a:xfrm flipH="1">
              <a:off x="651" y="2541"/>
              <a:ext cx="3989" cy="0"/>
            </a:xfrm>
            <a:prstGeom prst="line">
              <a:avLst/>
            </a:prstGeom>
            <a:noFill/>
            <a:ln w="12700">
              <a:solidFill>
                <a:srgbClr val="C0C0C0"/>
              </a:solidFill>
              <a:round/>
              <a:headEnd/>
              <a:tailEnd/>
            </a:ln>
          </p:spPr>
          <p:txBody>
            <a:bodyPr/>
            <a:lstStyle/>
            <a:p>
              <a:endParaRPr lang="en-US"/>
            </a:p>
          </p:txBody>
        </p:sp>
        <p:sp>
          <p:nvSpPr>
            <p:cNvPr id="30784" name="Line 127"/>
            <p:cNvSpPr>
              <a:spLocks noChangeShapeType="1"/>
            </p:cNvSpPr>
            <p:nvPr/>
          </p:nvSpPr>
          <p:spPr bwMode="auto">
            <a:xfrm flipH="1">
              <a:off x="651" y="2712"/>
              <a:ext cx="3989" cy="0"/>
            </a:xfrm>
            <a:prstGeom prst="line">
              <a:avLst/>
            </a:prstGeom>
            <a:noFill/>
            <a:ln w="12700">
              <a:solidFill>
                <a:srgbClr val="C0C0C0"/>
              </a:solidFill>
              <a:round/>
              <a:headEnd/>
              <a:tailEnd/>
            </a:ln>
          </p:spPr>
          <p:txBody>
            <a:bodyPr/>
            <a:lstStyle/>
            <a:p>
              <a:endParaRPr lang="en-US"/>
            </a:p>
          </p:txBody>
        </p:sp>
        <p:sp>
          <p:nvSpPr>
            <p:cNvPr id="30785" name="Line 128"/>
            <p:cNvSpPr>
              <a:spLocks noChangeShapeType="1"/>
            </p:cNvSpPr>
            <p:nvPr/>
          </p:nvSpPr>
          <p:spPr bwMode="auto">
            <a:xfrm flipH="1">
              <a:off x="651" y="2886"/>
              <a:ext cx="3989" cy="0"/>
            </a:xfrm>
            <a:prstGeom prst="line">
              <a:avLst/>
            </a:prstGeom>
            <a:noFill/>
            <a:ln w="12700">
              <a:solidFill>
                <a:srgbClr val="C0C0C0"/>
              </a:solidFill>
              <a:round/>
              <a:headEnd/>
              <a:tailEnd/>
            </a:ln>
          </p:spPr>
          <p:txBody>
            <a:bodyPr/>
            <a:lstStyle/>
            <a:p>
              <a:endParaRPr lang="en-US"/>
            </a:p>
          </p:txBody>
        </p:sp>
        <p:sp>
          <p:nvSpPr>
            <p:cNvPr id="30786" name="Line 129"/>
            <p:cNvSpPr>
              <a:spLocks noChangeShapeType="1"/>
            </p:cNvSpPr>
            <p:nvPr/>
          </p:nvSpPr>
          <p:spPr bwMode="auto">
            <a:xfrm flipH="1">
              <a:off x="651" y="3057"/>
              <a:ext cx="3989" cy="0"/>
            </a:xfrm>
            <a:prstGeom prst="line">
              <a:avLst/>
            </a:prstGeom>
            <a:noFill/>
            <a:ln w="12700">
              <a:solidFill>
                <a:srgbClr val="C0C0C0"/>
              </a:solidFill>
              <a:round/>
              <a:headEnd/>
              <a:tailEnd/>
            </a:ln>
          </p:spPr>
          <p:txBody>
            <a:bodyPr/>
            <a:lstStyle/>
            <a:p>
              <a:endParaRPr lang="en-US"/>
            </a:p>
          </p:txBody>
        </p:sp>
        <p:sp>
          <p:nvSpPr>
            <p:cNvPr id="30787" name="Line 130"/>
            <p:cNvSpPr>
              <a:spLocks noChangeShapeType="1"/>
            </p:cNvSpPr>
            <p:nvPr/>
          </p:nvSpPr>
          <p:spPr bwMode="auto">
            <a:xfrm flipH="1">
              <a:off x="651" y="3230"/>
              <a:ext cx="3989" cy="0"/>
            </a:xfrm>
            <a:prstGeom prst="line">
              <a:avLst/>
            </a:prstGeom>
            <a:noFill/>
            <a:ln w="12700">
              <a:solidFill>
                <a:srgbClr val="C0C0C0"/>
              </a:solidFill>
              <a:round/>
              <a:headEnd/>
              <a:tailEnd/>
            </a:ln>
          </p:spPr>
          <p:txBody>
            <a:bodyPr/>
            <a:lstStyle/>
            <a:p>
              <a:endParaRPr lang="en-US"/>
            </a:p>
          </p:txBody>
        </p:sp>
        <p:sp>
          <p:nvSpPr>
            <p:cNvPr id="30788" name="Line 131"/>
            <p:cNvSpPr>
              <a:spLocks noChangeShapeType="1"/>
            </p:cNvSpPr>
            <p:nvPr/>
          </p:nvSpPr>
          <p:spPr bwMode="auto">
            <a:xfrm flipH="1">
              <a:off x="651" y="3401"/>
              <a:ext cx="3989" cy="0"/>
            </a:xfrm>
            <a:prstGeom prst="line">
              <a:avLst/>
            </a:prstGeom>
            <a:noFill/>
            <a:ln w="12700">
              <a:solidFill>
                <a:srgbClr val="C0C0C0"/>
              </a:solidFill>
              <a:round/>
              <a:headEnd/>
              <a:tailEnd/>
            </a:ln>
          </p:spPr>
          <p:txBody>
            <a:bodyPr/>
            <a:lstStyle/>
            <a:p>
              <a:endParaRPr lang="en-US"/>
            </a:p>
          </p:txBody>
        </p:sp>
        <p:sp>
          <p:nvSpPr>
            <p:cNvPr id="30789" name="Line 132"/>
            <p:cNvSpPr>
              <a:spLocks noChangeShapeType="1"/>
            </p:cNvSpPr>
            <p:nvPr/>
          </p:nvSpPr>
          <p:spPr bwMode="auto">
            <a:xfrm flipH="1">
              <a:off x="651" y="3574"/>
              <a:ext cx="3989" cy="0"/>
            </a:xfrm>
            <a:prstGeom prst="line">
              <a:avLst/>
            </a:prstGeom>
            <a:noFill/>
            <a:ln w="12700">
              <a:solidFill>
                <a:srgbClr val="C0C0C0"/>
              </a:solidFill>
              <a:round/>
              <a:headEnd/>
              <a:tailEnd/>
            </a:ln>
          </p:spPr>
          <p:txBody>
            <a:bodyPr/>
            <a:lstStyle/>
            <a:p>
              <a:endParaRPr lang="en-US"/>
            </a:p>
          </p:txBody>
        </p:sp>
        <p:sp>
          <p:nvSpPr>
            <p:cNvPr id="30790" name="Line 133"/>
            <p:cNvSpPr>
              <a:spLocks noChangeShapeType="1"/>
            </p:cNvSpPr>
            <p:nvPr/>
          </p:nvSpPr>
          <p:spPr bwMode="auto">
            <a:xfrm flipH="1">
              <a:off x="651" y="3748"/>
              <a:ext cx="3989" cy="0"/>
            </a:xfrm>
            <a:prstGeom prst="line">
              <a:avLst/>
            </a:prstGeom>
            <a:noFill/>
            <a:ln w="12700">
              <a:solidFill>
                <a:srgbClr val="C0C0C0"/>
              </a:solidFill>
              <a:round/>
              <a:headEnd/>
              <a:tailEnd/>
            </a:ln>
          </p:spPr>
          <p:txBody>
            <a:bodyPr/>
            <a:lstStyle/>
            <a:p>
              <a:endParaRPr lang="en-US"/>
            </a:p>
          </p:txBody>
        </p:sp>
      </p:grpSp>
      <p:sp>
        <p:nvSpPr>
          <p:cNvPr id="30743" name="Text Box 134"/>
          <p:cNvSpPr txBox="1">
            <a:spLocks noChangeArrowheads="1"/>
          </p:cNvSpPr>
          <p:nvPr/>
        </p:nvSpPr>
        <p:spPr bwMode="auto">
          <a:xfrm>
            <a:off x="939800" y="6161088"/>
            <a:ext cx="571500" cy="274637"/>
          </a:xfrm>
          <a:prstGeom prst="rect">
            <a:avLst/>
          </a:prstGeom>
          <a:noFill/>
          <a:ln w="9525">
            <a:noFill/>
            <a:miter lim="800000"/>
            <a:headEnd/>
            <a:tailEnd/>
          </a:ln>
        </p:spPr>
        <p:txBody>
          <a:bodyPr wrap="none">
            <a:spAutoFit/>
          </a:bodyPr>
          <a:lstStyle/>
          <a:p>
            <a:pPr algn="ctr"/>
            <a:r>
              <a:rPr lang="en-CA" sz="1200"/>
              <a:t>15-19</a:t>
            </a:r>
          </a:p>
        </p:txBody>
      </p:sp>
      <p:sp>
        <p:nvSpPr>
          <p:cNvPr id="30744" name="Text Box 135"/>
          <p:cNvSpPr txBox="1">
            <a:spLocks noChangeArrowheads="1"/>
          </p:cNvSpPr>
          <p:nvPr/>
        </p:nvSpPr>
        <p:spPr bwMode="auto">
          <a:xfrm>
            <a:off x="1406525" y="6161088"/>
            <a:ext cx="571500" cy="274637"/>
          </a:xfrm>
          <a:prstGeom prst="rect">
            <a:avLst/>
          </a:prstGeom>
          <a:noFill/>
          <a:ln w="9525">
            <a:noFill/>
            <a:miter lim="800000"/>
            <a:headEnd/>
            <a:tailEnd/>
          </a:ln>
        </p:spPr>
        <p:txBody>
          <a:bodyPr wrap="none">
            <a:spAutoFit/>
          </a:bodyPr>
          <a:lstStyle/>
          <a:p>
            <a:pPr algn="ctr"/>
            <a:r>
              <a:rPr lang="en-CA" sz="1200"/>
              <a:t>20-24</a:t>
            </a:r>
          </a:p>
        </p:txBody>
      </p:sp>
      <p:sp>
        <p:nvSpPr>
          <p:cNvPr id="30745" name="Text Box 136"/>
          <p:cNvSpPr txBox="1">
            <a:spLocks noChangeArrowheads="1"/>
          </p:cNvSpPr>
          <p:nvPr/>
        </p:nvSpPr>
        <p:spPr bwMode="auto">
          <a:xfrm>
            <a:off x="1874838" y="6161088"/>
            <a:ext cx="571500" cy="274637"/>
          </a:xfrm>
          <a:prstGeom prst="rect">
            <a:avLst/>
          </a:prstGeom>
          <a:noFill/>
          <a:ln w="9525">
            <a:noFill/>
            <a:miter lim="800000"/>
            <a:headEnd/>
            <a:tailEnd/>
          </a:ln>
        </p:spPr>
        <p:txBody>
          <a:bodyPr wrap="none">
            <a:spAutoFit/>
          </a:bodyPr>
          <a:lstStyle/>
          <a:p>
            <a:pPr algn="ctr"/>
            <a:r>
              <a:rPr lang="en-CA" sz="1200"/>
              <a:t>25-29</a:t>
            </a:r>
          </a:p>
        </p:txBody>
      </p:sp>
      <p:sp>
        <p:nvSpPr>
          <p:cNvPr id="30746" name="Text Box 137"/>
          <p:cNvSpPr txBox="1">
            <a:spLocks noChangeArrowheads="1"/>
          </p:cNvSpPr>
          <p:nvPr/>
        </p:nvSpPr>
        <p:spPr bwMode="auto">
          <a:xfrm>
            <a:off x="2346325" y="6161088"/>
            <a:ext cx="571500" cy="274637"/>
          </a:xfrm>
          <a:prstGeom prst="rect">
            <a:avLst/>
          </a:prstGeom>
          <a:noFill/>
          <a:ln w="9525">
            <a:noFill/>
            <a:miter lim="800000"/>
            <a:headEnd/>
            <a:tailEnd/>
          </a:ln>
        </p:spPr>
        <p:txBody>
          <a:bodyPr wrap="none">
            <a:spAutoFit/>
          </a:bodyPr>
          <a:lstStyle/>
          <a:p>
            <a:pPr algn="ctr"/>
            <a:r>
              <a:rPr lang="en-CA" sz="1200"/>
              <a:t>30-34</a:t>
            </a:r>
          </a:p>
        </p:txBody>
      </p:sp>
      <p:sp>
        <p:nvSpPr>
          <p:cNvPr id="30747" name="Text Box 138"/>
          <p:cNvSpPr txBox="1">
            <a:spLocks noChangeArrowheads="1"/>
          </p:cNvSpPr>
          <p:nvPr/>
        </p:nvSpPr>
        <p:spPr bwMode="auto">
          <a:xfrm>
            <a:off x="2813050" y="6161088"/>
            <a:ext cx="571500" cy="274637"/>
          </a:xfrm>
          <a:prstGeom prst="rect">
            <a:avLst/>
          </a:prstGeom>
          <a:noFill/>
          <a:ln w="9525">
            <a:noFill/>
            <a:miter lim="800000"/>
            <a:headEnd/>
            <a:tailEnd/>
          </a:ln>
        </p:spPr>
        <p:txBody>
          <a:bodyPr wrap="none">
            <a:spAutoFit/>
          </a:bodyPr>
          <a:lstStyle/>
          <a:p>
            <a:pPr algn="ctr"/>
            <a:r>
              <a:rPr lang="en-CA" sz="1200"/>
              <a:t>35-39</a:t>
            </a:r>
          </a:p>
        </p:txBody>
      </p:sp>
      <p:sp>
        <p:nvSpPr>
          <p:cNvPr id="30748" name="Text Box 139"/>
          <p:cNvSpPr txBox="1">
            <a:spLocks noChangeArrowheads="1"/>
          </p:cNvSpPr>
          <p:nvPr/>
        </p:nvSpPr>
        <p:spPr bwMode="auto">
          <a:xfrm>
            <a:off x="3276600" y="6161088"/>
            <a:ext cx="571500" cy="274637"/>
          </a:xfrm>
          <a:prstGeom prst="rect">
            <a:avLst/>
          </a:prstGeom>
          <a:noFill/>
          <a:ln w="9525">
            <a:noFill/>
            <a:miter lim="800000"/>
            <a:headEnd/>
            <a:tailEnd/>
          </a:ln>
        </p:spPr>
        <p:txBody>
          <a:bodyPr wrap="none">
            <a:spAutoFit/>
          </a:bodyPr>
          <a:lstStyle/>
          <a:p>
            <a:pPr algn="ctr"/>
            <a:r>
              <a:rPr lang="en-CA" sz="1200"/>
              <a:t>40-44</a:t>
            </a:r>
          </a:p>
        </p:txBody>
      </p:sp>
      <p:sp>
        <p:nvSpPr>
          <p:cNvPr id="30749" name="Text Box 140"/>
          <p:cNvSpPr txBox="1">
            <a:spLocks noChangeArrowheads="1"/>
          </p:cNvSpPr>
          <p:nvPr/>
        </p:nvSpPr>
        <p:spPr bwMode="auto">
          <a:xfrm>
            <a:off x="3749675" y="6161088"/>
            <a:ext cx="571500" cy="274637"/>
          </a:xfrm>
          <a:prstGeom prst="rect">
            <a:avLst/>
          </a:prstGeom>
          <a:noFill/>
          <a:ln w="9525">
            <a:noFill/>
            <a:miter lim="800000"/>
            <a:headEnd/>
            <a:tailEnd/>
          </a:ln>
        </p:spPr>
        <p:txBody>
          <a:bodyPr wrap="none">
            <a:spAutoFit/>
          </a:bodyPr>
          <a:lstStyle/>
          <a:p>
            <a:pPr algn="ctr"/>
            <a:r>
              <a:rPr lang="en-CA" sz="1200"/>
              <a:t>45-49</a:t>
            </a:r>
          </a:p>
        </p:txBody>
      </p:sp>
      <p:sp>
        <p:nvSpPr>
          <p:cNvPr id="30750" name="Text Box 141"/>
          <p:cNvSpPr txBox="1">
            <a:spLocks noChangeArrowheads="1"/>
          </p:cNvSpPr>
          <p:nvPr/>
        </p:nvSpPr>
        <p:spPr bwMode="auto">
          <a:xfrm>
            <a:off x="4217988" y="6161088"/>
            <a:ext cx="571500" cy="274637"/>
          </a:xfrm>
          <a:prstGeom prst="rect">
            <a:avLst/>
          </a:prstGeom>
          <a:noFill/>
          <a:ln w="9525">
            <a:noFill/>
            <a:miter lim="800000"/>
            <a:headEnd/>
            <a:tailEnd/>
          </a:ln>
        </p:spPr>
        <p:txBody>
          <a:bodyPr wrap="none">
            <a:spAutoFit/>
          </a:bodyPr>
          <a:lstStyle/>
          <a:p>
            <a:pPr algn="ctr"/>
            <a:r>
              <a:rPr lang="en-CA" sz="1200"/>
              <a:t>50-54</a:t>
            </a:r>
          </a:p>
        </p:txBody>
      </p:sp>
      <p:sp>
        <p:nvSpPr>
          <p:cNvPr id="30751" name="Text Box 142"/>
          <p:cNvSpPr txBox="1">
            <a:spLocks noChangeArrowheads="1"/>
          </p:cNvSpPr>
          <p:nvPr/>
        </p:nvSpPr>
        <p:spPr bwMode="auto">
          <a:xfrm>
            <a:off x="4686300" y="6161088"/>
            <a:ext cx="571500" cy="274637"/>
          </a:xfrm>
          <a:prstGeom prst="rect">
            <a:avLst/>
          </a:prstGeom>
          <a:noFill/>
          <a:ln w="9525">
            <a:noFill/>
            <a:miter lim="800000"/>
            <a:headEnd/>
            <a:tailEnd/>
          </a:ln>
        </p:spPr>
        <p:txBody>
          <a:bodyPr wrap="none">
            <a:spAutoFit/>
          </a:bodyPr>
          <a:lstStyle/>
          <a:p>
            <a:pPr algn="ctr"/>
            <a:r>
              <a:rPr lang="en-CA" sz="1200"/>
              <a:t>55-59</a:t>
            </a:r>
          </a:p>
        </p:txBody>
      </p:sp>
      <p:sp>
        <p:nvSpPr>
          <p:cNvPr id="30752" name="Text Box 143"/>
          <p:cNvSpPr txBox="1">
            <a:spLocks noChangeArrowheads="1"/>
          </p:cNvSpPr>
          <p:nvPr/>
        </p:nvSpPr>
        <p:spPr bwMode="auto">
          <a:xfrm>
            <a:off x="5153025" y="6161088"/>
            <a:ext cx="571500" cy="274637"/>
          </a:xfrm>
          <a:prstGeom prst="rect">
            <a:avLst/>
          </a:prstGeom>
          <a:noFill/>
          <a:ln w="9525">
            <a:noFill/>
            <a:miter lim="800000"/>
            <a:headEnd/>
            <a:tailEnd/>
          </a:ln>
        </p:spPr>
        <p:txBody>
          <a:bodyPr wrap="none">
            <a:spAutoFit/>
          </a:bodyPr>
          <a:lstStyle/>
          <a:p>
            <a:pPr algn="ctr"/>
            <a:r>
              <a:rPr lang="en-CA" sz="1200"/>
              <a:t>60-64</a:t>
            </a:r>
          </a:p>
        </p:txBody>
      </p:sp>
      <p:sp>
        <p:nvSpPr>
          <p:cNvPr id="30753" name="Text Box 144"/>
          <p:cNvSpPr txBox="1">
            <a:spLocks noChangeArrowheads="1"/>
          </p:cNvSpPr>
          <p:nvPr/>
        </p:nvSpPr>
        <p:spPr bwMode="auto">
          <a:xfrm>
            <a:off x="5619750" y="6161088"/>
            <a:ext cx="571500" cy="274637"/>
          </a:xfrm>
          <a:prstGeom prst="rect">
            <a:avLst/>
          </a:prstGeom>
          <a:noFill/>
          <a:ln w="9525">
            <a:noFill/>
            <a:miter lim="800000"/>
            <a:headEnd/>
            <a:tailEnd/>
          </a:ln>
        </p:spPr>
        <p:txBody>
          <a:bodyPr wrap="none">
            <a:spAutoFit/>
          </a:bodyPr>
          <a:lstStyle/>
          <a:p>
            <a:pPr algn="ctr"/>
            <a:r>
              <a:rPr lang="en-CA" sz="1200"/>
              <a:t>65-69</a:t>
            </a:r>
          </a:p>
        </p:txBody>
      </p:sp>
      <p:sp>
        <p:nvSpPr>
          <p:cNvPr id="30754" name="Text Box 145"/>
          <p:cNvSpPr txBox="1">
            <a:spLocks noChangeArrowheads="1"/>
          </p:cNvSpPr>
          <p:nvPr/>
        </p:nvSpPr>
        <p:spPr bwMode="auto">
          <a:xfrm>
            <a:off x="6097588" y="6161088"/>
            <a:ext cx="571500" cy="274637"/>
          </a:xfrm>
          <a:prstGeom prst="rect">
            <a:avLst/>
          </a:prstGeom>
          <a:noFill/>
          <a:ln w="9525">
            <a:noFill/>
            <a:miter lim="800000"/>
            <a:headEnd/>
            <a:tailEnd/>
          </a:ln>
        </p:spPr>
        <p:txBody>
          <a:bodyPr wrap="none">
            <a:spAutoFit/>
          </a:bodyPr>
          <a:lstStyle/>
          <a:p>
            <a:pPr algn="ctr"/>
            <a:r>
              <a:rPr lang="en-CA" sz="1200"/>
              <a:t>70-74</a:t>
            </a:r>
          </a:p>
        </p:txBody>
      </p:sp>
      <p:sp>
        <p:nvSpPr>
          <p:cNvPr id="30755" name="Text Box 146"/>
          <p:cNvSpPr txBox="1">
            <a:spLocks noChangeArrowheads="1"/>
          </p:cNvSpPr>
          <p:nvPr/>
        </p:nvSpPr>
        <p:spPr bwMode="auto">
          <a:xfrm>
            <a:off x="6559550" y="6161088"/>
            <a:ext cx="571500" cy="274637"/>
          </a:xfrm>
          <a:prstGeom prst="rect">
            <a:avLst/>
          </a:prstGeom>
          <a:noFill/>
          <a:ln w="9525">
            <a:noFill/>
            <a:miter lim="800000"/>
            <a:headEnd/>
            <a:tailEnd/>
          </a:ln>
        </p:spPr>
        <p:txBody>
          <a:bodyPr wrap="none">
            <a:spAutoFit/>
          </a:bodyPr>
          <a:lstStyle/>
          <a:p>
            <a:pPr algn="ctr"/>
            <a:r>
              <a:rPr lang="en-CA" sz="1200"/>
              <a:t>75-79</a:t>
            </a:r>
          </a:p>
        </p:txBody>
      </p:sp>
      <p:sp>
        <p:nvSpPr>
          <p:cNvPr id="30756" name="Text Box 147"/>
          <p:cNvSpPr txBox="1">
            <a:spLocks noChangeArrowheads="1"/>
          </p:cNvSpPr>
          <p:nvPr/>
        </p:nvSpPr>
        <p:spPr bwMode="auto">
          <a:xfrm>
            <a:off x="7027863" y="6161088"/>
            <a:ext cx="571500" cy="274637"/>
          </a:xfrm>
          <a:prstGeom prst="rect">
            <a:avLst/>
          </a:prstGeom>
          <a:noFill/>
          <a:ln w="9525">
            <a:noFill/>
            <a:miter lim="800000"/>
            <a:headEnd/>
            <a:tailEnd/>
          </a:ln>
        </p:spPr>
        <p:txBody>
          <a:bodyPr wrap="none">
            <a:spAutoFit/>
          </a:bodyPr>
          <a:lstStyle/>
          <a:p>
            <a:pPr algn="ctr"/>
            <a:r>
              <a:rPr lang="en-CA" sz="1200"/>
              <a:t>80-84</a:t>
            </a:r>
          </a:p>
        </p:txBody>
      </p:sp>
      <p:sp>
        <p:nvSpPr>
          <p:cNvPr id="30757" name="Text Box 148"/>
          <p:cNvSpPr txBox="1">
            <a:spLocks noChangeArrowheads="1"/>
          </p:cNvSpPr>
          <p:nvPr/>
        </p:nvSpPr>
        <p:spPr bwMode="auto">
          <a:xfrm>
            <a:off x="3481388" y="6383338"/>
            <a:ext cx="1601787" cy="304800"/>
          </a:xfrm>
          <a:prstGeom prst="rect">
            <a:avLst/>
          </a:prstGeom>
          <a:noFill/>
          <a:ln w="9525">
            <a:noFill/>
            <a:miter lim="800000"/>
            <a:headEnd/>
            <a:tailEnd/>
          </a:ln>
        </p:spPr>
        <p:txBody>
          <a:bodyPr wrap="none">
            <a:spAutoFit/>
          </a:bodyPr>
          <a:lstStyle/>
          <a:p>
            <a:pPr algn="ctr"/>
            <a:r>
              <a:rPr lang="en-CA" sz="1400"/>
              <a:t>Age group (years)</a:t>
            </a:r>
          </a:p>
        </p:txBody>
      </p:sp>
      <p:sp>
        <p:nvSpPr>
          <p:cNvPr id="30758" name="Freeform 149"/>
          <p:cNvSpPr>
            <a:spLocks/>
          </p:cNvSpPr>
          <p:nvPr/>
        </p:nvSpPr>
        <p:spPr bwMode="auto">
          <a:xfrm>
            <a:off x="1228725" y="2890838"/>
            <a:ext cx="6089650" cy="3179762"/>
          </a:xfrm>
          <a:custGeom>
            <a:avLst/>
            <a:gdLst>
              <a:gd name="T0" fmla="*/ 2147483647 w 3836"/>
              <a:gd name="T1" fmla="*/ 2147483647 h 2003"/>
              <a:gd name="T2" fmla="*/ 2147483647 w 3836"/>
              <a:gd name="T3" fmla="*/ 0 h 2003"/>
              <a:gd name="T4" fmla="*/ 2147483647 w 3836"/>
              <a:gd name="T5" fmla="*/ 2147483647 h 2003"/>
              <a:gd name="T6" fmla="*/ 2147483647 w 3836"/>
              <a:gd name="T7" fmla="*/ 2147483647 h 2003"/>
              <a:gd name="T8" fmla="*/ 2147483647 w 3836"/>
              <a:gd name="T9" fmla="*/ 2147483647 h 2003"/>
              <a:gd name="T10" fmla="*/ 2147483647 w 3836"/>
              <a:gd name="T11" fmla="*/ 2147483647 h 2003"/>
              <a:gd name="T12" fmla="*/ 2147483647 w 3836"/>
              <a:gd name="T13" fmla="*/ 2147483647 h 2003"/>
              <a:gd name="T14" fmla="*/ 2147483647 w 3836"/>
              <a:gd name="T15" fmla="*/ 2147483647 h 2003"/>
              <a:gd name="T16" fmla="*/ 2147483647 w 3836"/>
              <a:gd name="T17" fmla="*/ 2147483647 h 2003"/>
              <a:gd name="T18" fmla="*/ 2147483647 w 3836"/>
              <a:gd name="T19" fmla="*/ 2147483647 h 2003"/>
              <a:gd name="T20" fmla="*/ 2147483647 w 3836"/>
              <a:gd name="T21" fmla="*/ 2147483647 h 2003"/>
              <a:gd name="T22" fmla="*/ 2147483647 w 3836"/>
              <a:gd name="T23" fmla="*/ 2147483647 h 2003"/>
              <a:gd name="T24" fmla="*/ 2147483647 w 3836"/>
              <a:gd name="T25" fmla="*/ 2147483647 h 2003"/>
              <a:gd name="T26" fmla="*/ 0 w 3836"/>
              <a:gd name="T27" fmla="*/ 2147483647 h 20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36"/>
              <a:gd name="T43" fmla="*/ 0 h 2003"/>
              <a:gd name="T44" fmla="*/ 3836 w 3836"/>
              <a:gd name="T45" fmla="*/ 2003 h 20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36" h="2003">
                <a:moveTo>
                  <a:pt x="3836" y="211"/>
                </a:moveTo>
                <a:lnTo>
                  <a:pt x="3542" y="0"/>
                </a:lnTo>
                <a:lnTo>
                  <a:pt x="3241" y="499"/>
                </a:lnTo>
                <a:lnTo>
                  <a:pt x="2947" y="665"/>
                </a:lnTo>
                <a:lnTo>
                  <a:pt x="2649" y="771"/>
                </a:lnTo>
                <a:lnTo>
                  <a:pt x="2358" y="896"/>
                </a:lnTo>
                <a:lnTo>
                  <a:pt x="2067" y="1136"/>
                </a:lnTo>
                <a:lnTo>
                  <a:pt x="1772" y="1241"/>
                </a:lnTo>
                <a:lnTo>
                  <a:pt x="1475" y="1549"/>
                </a:lnTo>
                <a:lnTo>
                  <a:pt x="1177" y="1673"/>
                </a:lnTo>
                <a:lnTo>
                  <a:pt x="880" y="1856"/>
                </a:lnTo>
                <a:lnTo>
                  <a:pt x="592" y="1939"/>
                </a:lnTo>
                <a:lnTo>
                  <a:pt x="294" y="1990"/>
                </a:lnTo>
                <a:lnTo>
                  <a:pt x="0" y="2003"/>
                </a:lnTo>
              </a:path>
            </a:pathLst>
          </a:custGeom>
          <a:noFill/>
          <a:ln w="28575" cmpd="sng">
            <a:solidFill>
              <a:srgbClr val="FF0000"/>
            </a:solidFill>
            <a:round/>
            <a:headEnd/>
            <a:tailEnd/>
          </a:ln>
        </p:spPr>
        <p:txBody>
          <a:bodyPr/>
          <a:lstStyle/>
          <a:p>
            <a:endParaRPr lang="en-US"/>
          </a:p>
        </p:txBody>
      </p:sp>
      <p:sp>
        <p:nvSpPr>
          <p:cNvPr id="30759" name="Freeform 150"/>
          <p:cNvSpPr>
            <a:spLocks/>
          </p:cNvSpPr>
          <p:nvPr/>
        </p:nvSpPr>
        <p:spPr bwMode="auto">
          <a:xfrm>
            <a:off x="1228725" y="3043238"/>
            <a:ext cx="6089650" cy="3032125"/>
          </a:xfrm>
          <a:custGeom>
            <a:avLst/>
            <a:gdLst>
              <a:gd name="T0" fmla="*/ 2147483647 w 3836"/>
              <a:gd name="T1" fmla="*/ 0 h 1910"/>
              <a:gd name="T2" fmla="*/ 2147483647 w 3836"/>
              <a:gd name="T3" fmla="*/ 2147483647 h 1910"/>
              <a:gd name="T4" fmla="*/ 2147483647 w 3836"/>
              <a:gd name="T5" fmla="*/ 2147483647 h 1910"/>
              <a:gd name="T6" fmla="*/ 2147483647 w 3836"/>
              <a:gd name="T7" fmla="*/ 2147483647 h 1910"/>
              <a:gd name="T8" fmla="*/ 2147483647 w 3836"/>
              <a:gd name="T9" fmla="*/ 2147483647 h 1910"/>
              <a:gd name="T10" fmla="*/ 2147483647 w 3836"/>
              <a:gd name="T11" fmla="*/ 2147483647 h 1910"/>
              <a:gd name="T12" fmla="*/ 2147483647 w 3836"/>
              <a:gd name="T13" fmla="*/ 2147483647 h 1910"/>
              <a:gd name="T14" fmla="*/ 2147483647 w 3836"/>
              <a:gd name="T15" fmla="*/ 2147483647 h 1910"/>
              <a:gd name="T16" fmla="*/ 2147483647 w 3836"/>
              <a:gd name="T17" fmla="*/ 2147483647 h 1910"/>
              <a:gd name="T18" fmla="*/ 2147483647 w 3836"/>
              <a:gd name="T19" fmla="*/ 2147483647 h 1910"/>
              <a:gd name="T20" fmla="*/ 2147483647 w 3836"/>
              <a:gd name="T21" fmla="*/ 2147483647 h 1910"/>
              <a:gd name="T22" fmla="*/ 2147483647 w 3836"/>
              <a:gd name="T23" fmla="*/ 2147483647 h 1910"/>
              <a:gd name="T24" fmla="*/ 2147483647 w 3836"/>
              <a:gd name="T25" fmla="*/ 2147483647 h 1910"/>
              <a:gd name="T26" fmla="*/ 0 w 3836"/>
              <a:gd name="T27" fmla="*/ 2147483647 h 19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36"/>
              <a:gd name="T43" fmla="*/ 0 h 1910"/>
              <a:gd name="T44" fmla="*/ 3836 w 3836"/>
              <a:gd name="T45" fmla="*/ 1910 h 19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36" h="1910">
                <a:moveTo>
                  <a:pt x="3836" y="0"/>
                </a:moveTo>
                <a:lnTo>
                  <a:pt x="3532" y="477"/>
                </a:lnTo>
                <a:lnTo>
                  <a:pt x="3248" y="781"/>
                </a:lnTo>
                <a:lnTo>
                  <a:pt x="2947" y="813"/>
                </a:lnTo>
                <a:lnTo>
                  <a:pt x="2656" y="896"/>
                </a:lnTo>
                <a:lnTo>
                  <a:pt x="2361" y="1152"/>
                </a:lnTo>
                <a:lnTo>
                  <a:pt x="2064" y="1257"/>
                </a:lnTo>
                <a:lnTo>
                  <a:pt x="1769" y="1398"/>
                </a:lnTo>
                <a:lnTo>
                  <a:pt x="1475" y="1545"/>
                </a:lnTo>
                <a:lnTo>
                  <a:pt x="1180" y="1622"/>
                </a:lnTo>
                <a:lnTo>
                  <a:pt x="883" y="1741"/>
                </a:lnTo>
                <a:lnTo>
                  <a:pt x="585" y="1824"/>
                </a:lnTo>
                <a:lnTo>
                  <a:pt x="294" y="1891"/>
                </a:lnTo>
                <a:lnTo>
                  <a:pt x="0" y="1910"/>
                </a:lnTo>
              </a:path>
            </a:pathLst>
          </a:custGeom>
          <a:noFill/>
          <a:ln w="28575" cmpd="sng">
            <a:solidFill>
              <a:srgbClr val="FF9900"/>
            </a:solidFill>
            <a:round/>
            <a:headEnd/>
            <a:tailEnd/>
          </a:ln>
        </p:spPr>
        <p:txBody>
          <a:bodyPr/>
          <a:lstStyle/>
          <a:p>
            <a:endParaRPr lang="en-US"/>
          </a:p>
        </p:txBody>
      </p:sp>
      <p:sp>
        <p:nvSpPr>
          <p:cNvPr id="30760" name="Freeform 151"/>
          <p:cNvSpPr>
            <a:spLocks/>
          </p:cNvSpPr>
          <p:nvPr/>
        </p:nvSpPr>
        <p:spPr bwMode="auto">
          <a:xfrm>
            <a:off x="1233488" y="3779838"/>
            <a:ext cx="6084887" cy="2295525"/>
          </a:xfrm>
          <a:custGeom>
            <a:avLst/>
            <a:gdLst>
              <a:gd name="T0" fmla="*/ 2147483647 w 3833"/>
              <a:gd name="T1" fmla="*/ 0 h 1446"/>
              <a:gd name="T2" fmla="*/ 2147483647 w 3833"/>
              <a:gd name="T3" fmla="*/ 2147483647 h 1446"/>
              <a:gd name="T4" fmla="*/ 2147483647 w 3833"/>
              <a:gd name="T5" fmla="*/ 2147483647 h 1446"/>
              <a:gd name="T6" fmla="*/ 2147483647 w 3833"/>
              <a:gd name="T7" fmla="*/ 2147483647 h 1446"/>
              <a:gd name="T8" fmla="*/ 2147483647 w 3833"/>
              <a:gd name="T9" fmla="*/ 2147483647 h 1446"/>
              <a:gd name="T10" fmla="*/ 2147483647 w 3833"/>
              <a:gd name="T11" fmla="*/ 2147483647 h 1446"/>
              <a:gd name="T12" fmla="*/ 2147483647 w 3833"/>
              <a:gd name="T13" fmla="*/ 2147483647 h 1446"/>
              <a:gd name="T14" fmla="*/ 2147483647 w 3833"/>
              <a:gd name="T15" fmla="*/ 2147483647 h 1446"/>
              <a:gd name="T16" fmla="*/ 2147483647 w 3833"/>
              <a:gd name="T17" fmla="*/ 2147483647 h 1446"/>
              <a:gd name="T18" fmla="*/ 2147483647 w 3833"/>
              <a:gd name="T19" fmla="*/ 2147483647 h 1446"/>
              <a:gd name="T20" fmla="*/ 2147483647 w 3833"/>
              <a:gd name="T21" fmla="*/ 2147483647 h 1446"/>
              <a:gd name="T22" fmla="*/ 2147483647 w 3833"/>
              <a:gd name="T23" fmla="*/ 2147483647 h 1446"/>
              <a:gd name="T24" fmla="*/ 2147483647 w 3833"/>
              <a:gd name="T25" fmla="*/ 2147483647 h 1446"/>
              <a:gd name="T26" fmla="*/ 0 w 3833"/>
              <a:gd name="T27" fmla="*/ 2147483647 h 14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33"/>
              <a:gd name="T43" fmla="*/ 0 h 1446"/>
              <a:gd name="T44" fmla="*/ 3833 w 3833"/>
              <a:gd name="T45" fmla="*/ 1446 h 14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33" h="1446">
                <a:moveTo>
                  <a:pt x="3833" y="0"/>
                </a:moveTo>
                <a:lnTo>
                  <a:pt x="3529" y="246"/>
                </a:lnTo>
                <a:lnTo>
                  <a:pt x="3241" y="259"/>
                </a:lnTo>
                <a:lnTo>
                  <a:pt x="2947" y="483"/>
                </a:lnTo>
                <a:lnTo>
                  <a:pt x="2646" y="717"/>
                </a:lnTo>
                <a:lnTo>
                  <a:pt x="2355" y="813"/>
                </a:lnTo>
                <a:lnTo>
                  <a:pt x="2061" y="1001"/>
                </a:lnTo>
                <a:lnTo>
                  <a:pt x="1766" y="1027"/>
                </a:lnTo>
                <a:lnTo>
                  <a:pt x="1472" y="1120"/>
                </a:lnTo>
                <a:lnTo>
                  <a:pt x="1174" y="1203"/>
                </a:lnTo>
                <a:lnTo>
                  <a:pt x="880" y="1293"/>
                </a:lnTo>
                <a:lnTo>
                  <a:pt x="582" y="1366"/>
                </a:lnTo>
                <a:lnTo>
                  <a:pt x="294" y="1430"/>
                </a:lnTo>
                <a:lnTo>
                  <a:pt x="0" y="1446"/>
                </a:lnTo>
              </a:path>
            </a:pathLst>
          </a:custGeom>
          <a:noFill/>
          <a:ln w="28575" cmpd="sng">
            <a:solidFill>
              <a:srgbClr val="CC00CC"/>
            </a:solidFill>
            <a:round/>
            <a:headEnd/>
            <a:tailEnd/>
          </a:ln>
        </p:spPr>
        <p:txBody>
          <a:bodyPr/>
          <a:lstStyle/>
          <a:p>
            <a:endParaRPr lang="en-US"/>
          </a:p>
        </p:txBody>
      </p:sp>
      <p:sp>
        <p:nvSpPr>
          <p:cNvPr id="30761" name="Freeform 152"/>
          <p:cNvSpPr>
            <a:spLocks/>
          </p:cNvSpPr>
          <p:nvPr/>
        </p:nvSpPr>
        <p:spPr bwMode="auto">
          <a:xfrm>
            <a:off x="1233488" y="4165600"/>
            <a:ext cx="6084887" cy="1905000"/>
          </a:xfrm>
          <a:custGeom>
            <a:avLst/>
            <a:gdLst>
              <a:gd name="T0" fmla="*/ 2147483647 w 3833"/>
              <a:gd name="T1" fmla="*/ 0 h 1200"/>
              <a:gd name="T2" fmla="*/ 2147483647 w 3833"/>
              <a:gd name="T3" fmla="*/ 2147483647 h 1200"/>
              <a:gd name="T4" fmla="*/ 2147483647 w 3833"/>
              <a:gd name="T5" fmla="*/ 2147483647 h 1200"/>
              <a:gd name="T6" fmla="*/ 2147483647 w 3833"/>
              <a:gd name="T7" fmla="*/ 2147483647 h 1200"/>
              <a:gd name="T8" fmla="*/ 2147483647 w 3833"/>
              <a:gd name="T9" fmla="*/ 2147483647 h 1200"/>
              <a:gd name="T10" fmla="*/ 2147483647 w 3833"/>
              <a:gd name="T11" fmla="*/ 2147483647 h 1200"/>
              <a:gd name="T12" fmla="*/ 2147483647 w 3833"/>
              <a:gd name="T13" fmla="*/ 2147483647 h 1200"/>
              <a:gd name="T14" fmla="*/ 2147483647 w 3833"/>
              <a:gd name="T15" fmla="*/ 2147483647 h 1200"/>
              <a:gd name="T16" fmla="*/ 2147483647 w 3833"/>
              <a:gd name="T17" fmla="*/ 2147483647 h 1200"/>
              <a:gd name="T18" fmla="*/ 2147483647 w 3833"/>
              <a:gd name="T19" fmla="*/ 2147483647 h 1200"/>
              <a:gd name="T20" fmla="*/ 2147483647 w 3833"/>
              <a:gd name="T21" fmla="*/ 2147483647 h 1200"/>
              <a:gd name="T22" fmla="*/ 2147483647 w 3833"/>
              <a:gd name="T23" fmla="*/ 2147483647 h 1200"/>
              <a:gd name="T24" fmla="*/ 2147483647 w 3833"/>
              <a:gd name="T25" fmla="*/ 2147483647 h 1200"/>
              <a:gd name="T26" fmla="*/ 0 w 3833"/>
              <a:gd name="T27" fmla="*/ 2147483647 h 12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33"/>
              <a:gd name="T43" fmla="*/ 0 h 1200"/>
              <a:gd name="T44" fmla="*/ 3833 w 3833"/>
              <a:gd name="T45" fmla="*/ 1200 h 12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33" h="1200">
                <a:moveTo>
                  <a:pt x="3833" y="0"/>
                </a:moveTo>
                <a:lnTo>
                  <a:pt x="3539" y="176"/>
                </a:lnTo>
                <a:lnTo>
                  <a:pt x="3238" y="320"/>
                </a:lnTo>
                <a:lnTo>
                  <a:pt x="2953" y="445"/>
                </a:lnTo>
                <a:lnTo>
                  <a:pt x="2653" y="611"/>
                </a:lnTo>
                <a:lnTo>
                  <a:pt x="2352" y="768"/>
                </a:lnTo>
                <a:lnTo>
                  <a:pt x="2057" y="790"/>
                </a:lnTo>
                <a:lnTo>
                  <a:pt x="1766" y="810"/>
                </a:lnTo>
                <a:lnTo>
                  <a:pt x="1475" y="925"/>
                </a:lnTo>
                <a:lnTo>
                  <a:pt x="1187" y="979"/>
                </a:lnTo>
                <a:lnTo>
                  <a:pt x="886" y="1069"/>
                </a:lnTo>
                <a:lnTo>
                  <a:pt x="589" y="1133"/>
                </a:lnTo>
                <a:lnTo>
                  <a:pt x="294" y="1187"/>
                </a:lnTo>
                <a:lnTo>
                  <a:pt x="0" y="1200"/>
                </a:lnTo>
              </a:path>
            </a:pathLst>
          </a:custGeom>
          <a:noFill/>
          <a:ln w="28575" cmpd="sng">
            <a:solidFill>
              <a:schemeClr val="folHlink"/>
            </a:solidFill>
            <a:round/>
            <a:headEnd/>
            <a:tailEnd/>
          </a:ln>
        </p:spPr>
        <p:txBody>
          <a:bodyPr/>
          <a:lstStyle/>
          <a:p>
            <a:endParaRPr lang="en-US"/>
          </a:p>
        </p:txBody>
      </p:sp>
      <p:sp>
        <p:nvSpPr>
          <p:cNvPr id="30762" name="Freeform 153"/>
          <p:cNvSpPr>
            <a:spLocks/>
          </p:cNvSpPr>
          <p:nvPr/>
        </p:nvSpPr>
        <p:spPr bwMode="auto">
          <a:xfrm>
            <a:off x="1222375" y="4435475"/>
            <a:ext cx="6096000" cy="1635125"/>
          </a:xfrm>
          <a:custGeom>
            <a:avLst/>
            <a:gdLst>
              <a:gd name="T0" fmla="*/ 2147483647 w 3840"/>
              <a:gd name="T1" fmla="*/ 0 h 1030"/>
              <a:gd name="T2" fmla="*/ 2147483647 w 3840"/>
              <a:gd name="T3" fmla="*/ 2147483647 h 1030"/>
              <a:gd name="T4" fmla="*/ 2147483647 w 3840"/>
              <a:gd name="T5" fmla="*/ 2147483647 h 1030"/>
              <a:gd name="T6" fmla="*/ 2147483647 w 3840"/>
              <a:gd name="T7" fmla="*/ 2147483647 h 1030"/>
              <a:gd name="T8" fmla="*/ 2147483647 w 3840"/>
              <a:gd name="T9" fmla="*/ 2147483647 h 1030"/>
              <a:gd name="T10" fmla="*/ 2147483647 w 3840"/>
              <a:gd name="T11" fmla="*/ 2147483647 h 1030"/>
              <a:gd name="T12" fmla="*/ 2147483647 w 3840"/>
              <a:gd name="T13" fmla="*/ 2147483647 h 1030"/>
              <a:gd name="T14" fmla="*/ 2147483647 w 3840"/>
              <a:gd name="T15" fmla="*/ 2147483647 h 1030"/>
              <a:gd name="T16" fmla="*/ 2147483647 w 3840"/>
              <a:gd name="T17" fmla="*/ 2147483647 h 1030"/>
              <a:gd name="T18" fmla="*/ 2147483647 w 3840"/>
              <a:gd name="T19" fmla="*/ 2147483647 h 1030"/>
              <a:gd name="T20" fmla="*/ 2147483647 w 3840"/>
              <a:gd name="T21" fmla="*/ 2147483647 h 1030"/>
              <a:gd name="T22" fmla="*/ 2147483647 w 3840"/>
              <a:gd name="T23" fmla="*/ 2147483647 h 1030"/>
              <a:gd name="T24" fmla="*/ 2147483647 w 3840"/>
              <a:gd name="T25" fmla="*/ 2147483647 h 1030"/>
              <a:gd name="T26" fmla="*/ 0 w 3840"/>
              <a:gd name="T27" fmla="*/ 2147483647 h 10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40"/>
              <a:gd name="T43" fmla="*/ 0 h 1030"/>
              <a:gd name="T44" fmla="*/ 3840 w 3840"/>
              <a:gd name="T45" fmla="*/ 1030 h 10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40" h="1030">
                <a:moveTo>
                  <a:pt x="3840" y="0"/>
                </a:moveTo>
                <a:lnTo>
                  <a:pt x="3546" y="204"/>
                </a:lnTo>
                <a:lnTo>
                  <a:pt x="3252" y="288"/>
                </a:lnTo>
                <a:lnTo>
                  <a:pt x="2954" y="470"/>
                </a:lnTo>
                <a:lnTo>
                  <a:pt x="2656" y="566"/>
                </a:lnTo>
                <a:lnTo>
                  <a:pt x="2365" y="566"/>
                </a:lnTo>
                <a:lnTo>
                  <a:pt x="2068" y="684"/>
                </a:lnTo>
                <a:lnTo>
                  <a:pt x="1780" y="684"/>
                </a:lnTo>
                <a:lnTo>
                  <a:pt x="1476" y="755"/>
                </a:lnTo>
                <a:lnTo>
                  <a:pt x="1178" y="851"/>
                </a:lnTo>
                <a:lnTo>
                  <a:pt x="890" y="912"/>
                </a:lnTo>
                <a:lnTo>
                  <a:pt x="596" y="972"/>
                </a:lnTo>
                <a:lnTo>
                  <a:pt x="295" y="1017"/>
                </a:lnTo>
                <a:lnTo>
                  <a:pt x="0" y="1030"/>
                </a:lnTo>
              </a:path>
            </a:pathLst>
          </a:custGeom>
          <a:noFill/>
          <a:ln w="28575" cmpd="sng">
            <a:solidFill>
              <a:srgbClr val="FF9999"/>
            </a:solidFill>
            <a:round/>
            <a:headEnd/>
            <a:tailEnd/>
          </a:ln>
        </p:spPr>
        <p:txBody>
          <a:bodyPr/>
          <a:lstStyle/>
          <a:p>
            <a:endParaRPr lang="en-US"/>
          </a:p>
        </p:txBody>
      </p:sp>
      <p:sp>
        <p:nvSpPr>
          <p:cNvPr id="30763" name="Freeform 154"/>
          <p:cNvSpPr>
            <a:spLocks/>
          </p:cNvSpPr>
          <p:nvPr/>
        </p:nvSpPr>
        <p:spPr bwMode="auto">
          <a:xfrm>
            <a:off x="1228725" y="4587875"/>
            <a:ext cx="6084888" cy="1482725"/>
          </a:xfrm>
          <a:custGeom>
            <a:avLst/>
            <a:gdLst>
              <a:gd name="T0" fmla="*/ 2147483647 w 3833"/>
              <a:gd name="T1" fmla="*/ 0 h 934"/>
              <a:gd name="T2" fmla="*/ 2147483647 w 3833"/>
              <a:gd name="T3" fmla="*/ 2147483647 h 934"/>
              <a:gd name="T4" fmla="*/ 2147483647 w 3833"/>
              <a:gd name="T5" fmla="*/ 2147483647 h 934"/>
              <a:gd name="T6" fmla="*/ 2147483647 w 3833"/>
              <a:gd name="T7" fmla="*/ 2147483647 h 934"/>
              <a:gd name="T8" fmla="*/ 2147483647 w 3833"/>
              <a:gd name="T9" fmla="*/ 2147483647 h 934"/>
              <a:gd name="T10" fmla="*/ 2147483647 w 3833"/>
              <a:gd name="T11" fmla="*/ 2147483647 h 934"/>
              <a:gd name="T12" fmla="*/ 2147483647 w 3833"/>
              <a:gd name="T13" fmla="*/ 2147483647 h 934"/>
              <a:gd name="T14" fmla="*/ 2147483647 w 3833"/>
              <a:gd name="T15" fmla="*/ 2147483647 h 934"/>
              <a:gd name="T16" fmla="*/ 2147483647 w 3833"/>
              <a:gd name="T17" fmla="*/ 2147483647 h 934"/>
              <a:gd name="T18" fmla="*/ 2147483647 w 3833"/>
              <a:gd name="T19" fmla="*/ 2147483647 h 934"/>
              <a:gd name="T20" fmla="*/ 2147483647 w 3833"/>
              <a:gd name="T21" fmla="*/ 2147483647 h 934"/>
              <a:gd name="T22" fmla="*/ 2147483647 w 3833"/>
              <a:gd name="T23" fmla="*/ 2147483647 h 934"/>
              <a:gd name="T24" fmla="*/ 2147483647 w 3833"/>
              <a:gd name="T25" fmla="*/ 2147483647 h 934"/>
              <a:gd name="T26" fmla="*/ 0 w 3833"/>
              <a:gd name="T27" fmla="*/ 2147483647 h 9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33"/>
              <a:gd name="T43" fmla="*/ 0 h 934"/>
              <a:gd name="T44" fmla="*/ 3833 w 3833"/>
              <a:gd name="T45" fmla="*/ 934 h 9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33" h="934">
                <a:moveTo>
                  <a:pt x="3833" y="0"/>
                </a:moveTo>
                <a:lnTo>
                  <a:pt x="3542" y="214"/>
                </a:lnTo>
                <a:lnTo>
                  <a:pt x="3244" y="384"/>
                </a:lnTo>
                <a:lnTo>
                  <a:pt x="2950" y="476"/>
                </a:lnTo>
                <a:lnTo>
                  <a:pt x="2656" y="476"/>
                </a:lnTo>
                <a:lnTo>
                  <a:pt x="2358" y="534"/>
                </a:lnTo>
                <a:lnTo>
                  <a:pt x="2064" y="630"/>
                </a:lnTo>
                <a:lnTo>
                  <a:pt x="1772" y="617"/>
                </a:lnTo>
                <a:lnTo>
                  <a:pt x="1481" y="688"/>
                </a:lnTo>
                <a:lnTo>
                  <a:pt x="1177" y="736"/>
                </a:lnTo>
                <a:lnTo>
                  <a:pt x="886" y="816"/>
                </a:lnTo>
                <a:lnTo>
                  <a:pt x="588" y="876"/>
                </a:lnTo>
                <a:lnTo>
                  <a:pt x="297" y="918"/>
                </a:lnTo>
                <a:lnTo>
                  <a:pt x="0" y="934"/>
                </a:lnTo>
              </a:path>
            </a:pathLst>
          </a:custGeom>
          <a:noFill/>
          <a:ln w="28575" cmpd="sng">
            <a:solidFill>
              <a:srgbClr val="99CCFF"/>
            </a:solidFill>
            <a:round/>
            <a:headEnd/>
            <a:tailEnd/>
          </a:ln>
        </p:spPr>
        <p:txBody>
          <a:bodyPr/>
          <a:lstStyle/>
          <a:p>
            <a:endParaRPr lang="en-US"/>
          </a:p>
        </p:txBody>
      </p:sp>
      <p:sp>
        <p:nvSpPr>
          <p:cNvPr id="30764" name="Freeform 155"/>
          <p:cNvSpPr>
            <a:spLocks/>
          </p:cNvSpPr>
          <p:nvPr/>
        </p:nvSpPr>
        <p:spPr bwMode="auto">
          <a:xfrm>
            <a:off x="1233488" y="4937125"/>
            <a:ext cx="6084887" cy="1133475"/>
          </a:xfrm>
          <a:custGeom>
            <a:avLst/>
            <a:gdLst>
              <a:gd name="T0" fmla="*/ 2147483647 w 3833"/>
              <a:gd name="T1" fmla="*/ 0 h 714"/>
              <a:gd name="T2" fmla="*/ 2147483647 w 3833"/>
              <a:gd name="T3" fmla="*/ 2147483647 h 714"/>
              <a:gd name="T4" fmla="*/ 2147483647 w 3833"/>
              <a:gd name="T5" fmla="*/ 2147483647 h 714"/>
              <a:gd name="T6" fmla="*/ 2147483647 w 3833"/>
              <a:gd name="T7" fmla="*/ 2147483647 h 714"/>
              <a:gd name="T8" fmla="*/ 2147483647 w 3833"/>
              <a:gd name="T9" fmla="*/ 2147483647 h 714"/>
              <a:gd name="T10" fmla="*/ 2147483647 w 3833"/>
              <a:gd name="T11" fmla="*/ 2147483647 h 714"/>
              <a:gd name="T12" fmla="*/ 2147483647 w 3833"/>
              <a:gd name="T13" fmla="*/ 2147483647 h 714"/>
              <a:gd name="T14" fmla="*/ 2147483647 w 3833"/>
              <a:gd name="T15" fmla="*/ 2147483647 h 714"/>
              <a:gd name="T16" fmla="*/ 2147483647 w 3833"/>
              <a:gd name="T17" fmla="*/ 2147483647 h 714"/>
              <a:gd name="T18" fmla="*/ 2147483647 w 3833"/>
              <a:gd name="T19" fmla="*/ 2147483647 h 714"/>
              <a:gd name="T20" fmla="*/ 2147483647 w 3833"/>
              <a:gd name="T21" fmla="*/ 2147483647 h 714"/>
              <a:gd name="T22" fmla="*/ 2147483647 w 3833"/>
              <a:gd name="T23" fmla="*/ 2147483647 h 714"/>
              <a:gd name="T24" fmla="*/ 2147483647 w 3833"/>
              <a:gd name="T25" fmla="*/ 2147483647 h 714"/>
              <a:gd name="T26" fmla="*/ 0 w 3833"/>
              <a:gd name="T27" fmla="*/ 2147483647 h 7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33"/>
              <a:gd name="T43" fmla="*/ 0 h 714"/>
              <a:gd name="T44" fmla="*/ 3833 w 3833"/>
              <a:gd name="T45" fmla="*/ 714 h 7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33" h="714">
                <a:moveTo>
                  <a:pt x="3833" y="0"/>
                </a:moveTo>
                <a:lnTo>
                  <a:pt x="3539" y="199"/>
                </a:lnTo>
                <a:lnTo>
                  <a:pt x="3241" y="260"/>
                </a:lnTo>
                <a:lnTo>
                  <a:pt x="2950" y="320"/>
                </a:lnTo>
                <a:lnTo>
                  <a:pt x="2653" y="384"/>
                </a:lnTo>
                <a:lnTo>
                  <a:pt x="2358" y="384"/>
                </a:lnTo>
                <a:lnTo>
                  <a:pt x="2057" y="384"/>
                </a:lnTo>
                <a:lnTo>
                  <a:pt x="1769" y="455"/>
                </a:lnTo>
                <a:lnTo>
                  <a:pt x="1475" y="500"/>
                </a:lnTo>
                <a:lnTo>
                  <a:pt x="1177" y="570"/>
                </a:lnTo>
                <a:lnTo>
                  <a:pt x="880" y="618"/>
                </a:lnTo>
                <a:lnTo>
                  <a:pt x="589" y="672"/>
                </a:lnTo>
                <a:lnTo>
                  <a:pt x="297" y="708"/>
                </a:lnTo>
                <a:lnTo>
                  <a:pt x="0" y="714"/>
                </a:lnTo>
              </a:path>
            </a:pathLst>
          </a:custGeom>
          <a:noFill/>
          <a:ln w="28575" cmpd="sng">
            <a:solidFill>
              <a:srgbClr val="0000FF"/>
            </a:solidFill>
            <a:round/>
            <a:headEnd/>
            <a:tailEnd/>
          </a:ln>
        </p:spPr>
        <p:txBody>
          <a:bodyPr/>
          <a:lstStyle/>
          <a:p>
            <a:endParaRPr lang="en-US"/>
          </a:p>
        </p:txBody>
      </p:sp>
      <p:sp>
        <p:nvSpPr>
          <p:cNvPr id="30765" name="Text Box 158"/>
          <p:cNvSpPr txBox="1">
            <a:spLocks noChangeArrowheads="1"/>
          </p:cNvSpPr>
          <p:nvPr/>
        </p:nvSpPr>
        <p:spPr bwMode="auto">
          <a:xfrm>
            <a:off x="7286625" y="2757488"/>
            <a:ext cx="1030288" cy="304800"/>
          </a:xfrm>
          <a:prstGeom prst="rect">
            <a:avLst/>
          </a:prstGeom>
          <a:noFill/>
          <a:ln w="9525">
            <a:noFill/>
            <a:miter lim="800000"/>
            <a:headEnd/>
            <a:tailEnd/>
          </a:ln>
        </p:spPr>
        <p:txBody>
          <a:bodyPr wrap="none">
            <a:spAutoFit/>
          </a:bodyPr>
          <a:lstStyle/>
          <a:p>
            <a:r>
              <a:rPr lang="en-CA" sz="1400"/>
              <a:t>1972-1976</a:t>
            </a:r>
          </a:p>
        </p:txBody>
      </p:sp>
      <p:sp>
        <p:nvSpPr>
          <p:cNvPr id="30766" name="Text Box 159"/>
          <p:cNvSpPr txBox="1">
            <a:spLocks noChangeArrowheads="1"/>
          </p:cNvSpPr>
          <p:nvPr/>
        </p:nvSpPr>
        <p:spPr bwMode="auto">
          <a:xfrm>
            <a:off x="7286625" y="3148013"/>
            <a:ext cx="1030288" cy="304800"/>
          </a:xfrm>
          <a:prstGeom prst="rect">
            <a:avLst/>
          </a:prstGeom>
          <a:noFill/>
          <a:ln w="9525">
            <a:noFill/>
            <a:miter lim="800000"/>
            <a:headEnd/>
            <a:tailEnd/>
          </a:ln>
        </p:spPr>
        <p:txBody>
          <a:bodyPr wrap="none">
            <a:spAutoFit/>
          </a:bodyPr>
          <a:lstStyle/>
          <a:p>
            <a:r>
              <a:rPr lang="en-CA" sz="1400"/>
              <a:t>1977-1981</a:t>
            </a:r>
          </a:p>
        </p:txBody>
      </p:sp>
      <p:sp>
        <p:nvSpPr>
          <p:cNvPr id="30767" name="Text Box 160"/>
          <p:cNvSpPr txBox="1">
            <a:spLocks noChangeArrowheads="1"/>
          </p:cNvSpPr>
          <p:nvPr/>
        </p:nvSpPr>
        <p:spPr bwMode="auto">
          <a:xfrm>
            <a:off x="7286625" y="3578225"/>
            <a:ext cx="1030288" cy="304800"/>
          </a:xfrm>
          <a:prstGeom prst="rect">
            <a:avLst/>
          </a:prstGeom>
          <a:noFill/>
          <a:ln w="9525">
            <a:noFill/>
            <a:miter lim="800000"/>
            <a:headEnd/>
            <a:tailEnd/>
          </a:ln>
        </p:spPr>
        <p:txBody>
          <a:bodyPr wrap="none">
            <a:spAutoFit/>
          </a:bodyPr>
          <a:lstStyle/>
          <a:p>
            <a:r>
              <a:rPr lang="en-CA" sz="1400"/>
              <a:t>1982-1986</a:t>
            </a:r>
          </a:p>
        </p:txBody>
      </p:sp>
      <p:sp>
        <p:nvSpPr>
          <p:cNvPr id="30768" name="Text Box 161"/>
          <p:cNvSpPr txBox="1">
            <a:spLocks noChangeArrowheads="1"/>
          </p:cNvSpPr>
          <p:nvPr/>
        </p:nvSpPr>
        <p:spPr bwMode="auto">
          <a:xfrm>
            <a:off x="7286625" y="3986213"/>
            <a:ext cx="1030288" cy="304800"/>
          </a:xfrm>
          <a:prstGeom prst="rect">
            <a:avLst/>
          </a:prstGeom>
          <a:noFill/>
          <a:ln w="9525">
            <a:noFill/>
            <a:miter lim="800000"/>
            <a:headEnd/>
            <a:tailEnd/>
          </a:ln>
        </p:spPr>
        <p:txBody>
          <a:bodyPr wrap="none">
            <a:spAutoFit/>
          </a:bodyPr>
          <a:lstStyle/>
          <a:p>
            <a:r>
              <a:rPr lang="en-CA" sz="1400"/>
              <a:t>1987-1991</a:t>
            </a:r>
          </a:p>
        </p:txBody>
      </p:sp>
      <p:sp>
        <p:nvSpPr>
          <p:cNvPr id="30769" name="Text Box 162"/>
          <p:cNvSpPr txBox="1">
            <a:spLocks noChangeArrowheads="1"/>
          </p:cNvSpPr>
          <p:nvPr/>
        </p:nvSpPr>
        <p:spPr bwMode="auto">
          <a:xfrm>
            <a:off x="7286625" y="4246563"/>
            <a:ext cx="1030288" cy="304800"/>
          </a:xfrm>
          <a:prstGeom prst="rect">
            <a:avLst/>
          </a:prstGeom>
          <a:noFill/>
          <a:ln w="9525">
            <a:noFill/>
            <a:miter lim="800000"/>
            <a:headEnd/>
            <a:tailEnd/>
          </a:ln>
        </p:spPr>
        <p:txBody>
          <a:bodyPr wrap="none">
            <a:spAutoFit/>
          </a:bodyPr>
          <a:lstStyle/>
          <a:p>
            <a:r>
              <a:rPr lang="en-CA" sz="1400"/>
              <a:t>1992-1996</a:t>
            </a:r>
          </a:p>
        </p:txBody>
      </p:sp>
      <p:sp>
        <p:nvSpPr>
          <p:cNvPr id="30770" name="Text Box 163"/>
          <p:cNvSpPr txBox="1">
            <a:spLocks noChangeArrowheads="1"/>
          </p:cNvSpPr>
          <p:nvPr/>
        </p:nvSpPr>
        <p:spPr bwMode="auto">
          <a:xfrm>
            <a:off x="7286625" y="4432300"/>
            <a:ext cx="1030288" cy="304800"/>
          </a:xfrm>
          <a:prstGeom prst="rect">
            <a:avLst/>
          </a:prstGeom>
          <a:noFill/>
          <a:ln w="9525">
            <a:noFill/>
            <a:miter lim="800000"/>
            <a:headEnd/>
            <a:tailEnd/>
          </a:ln>
        </p:spPr>
        <p:txBody>
          <a:bodyPr wrap="none">
            <a:spAutoFit/>
          </a:bodyPr>
          <a:lstStyle/>
          <a:p>
            <a:r>
              <a:rPr lang="en-CA" sz="1400"/>
              <a:t>1997-2001</a:t>
            </a:r>
          </a:p>
        </p:txBody>
      </p:sp>
      <p:sp>
        <p:nvSpPr>
          <p:cNvPr id="30771" name="Text Box 164"/>
          <p:cNvSpPr txBox="1">
            <a:spLocks noChangeArrowheads="1"/>
          </p:cNvSpPr>
          <p:nvPr/>
        </p:nvSpPr>
        <p:spPr bwMode="auto">
          <a:xfrm>
            <a:off x="7286625" y="4730750"/>
            <a:ext cx="1030288" cy="304800"/>
          </a:xfrm>
          <a:prstGeom prst="rect">
            <a:avLst/>
          </a:prstGeom>
          <a:noFill/>
          <a:ln w="9525">
            <a:noFill/>
            <a:miter lim="800000"/>
            <a:headEnd/>
            <a:tailEnd/>
          </a:ln>
        </p:spPr>
        <p:txBody>
          <a:bodyPr wrap="none">
            <a:spAutoFit/>
          </a:bodyPr>
          <a:lstStyle/>
          <a:p>
            <a:r>
              <a:rPr lang="en-CA" sz="1400"/>
              <a:t>2002-2006</a:t>
            </a:r>
          </a:p>
        </p:txBody>
      </p:sp>
      <p:sp>
        <p:nvSpPr>
          <p:cNvPr id="30772" name="Line 165"/>
          <p:cNvSpPr>
            <a:spLocks noChangeShapeType="1"/>
          </p:cNvSpPr>
          <p:nvPr/>
        </p:nvSpPr>
        <p:spPr bwMode="auto">
          <a:xfrm flipH="1">
            <a:off x="7050088" y="2917825"/>
            <a:ext cx="280987" cy="76200"/>
          </a:xfrm>
          <a:prstGeom prst="line">
            <a:avLst/>
          </a:prstGeom>
          <a:noFill/>
          <a:ln w="9525">
            <a:solidFill>
              <a:schemeClr val="tx1"/>
            </a:solidFill>
            <a:round/>
            <a:headEnd/>
            <a:tailEnd/>
          </a:ln>
        </p:spPr>
        <p:txBody>
          <a:bodyPr/>
          <a:lstStyle/>
          <a:p>
            <a:endParaRPr lang="en-US"/>
          </a:p>
        </p:txBody>
      </p:sp>
      <p:sp>
        <p:nvSpPr>
          <p:cNvPr id="30773" name="Line 166"/>
          <p:cNvSpPr>
            <a:spLocks noChangeShapeType="1"/>
          </p:cNvSpPr>
          <p:nvPr/>
        </p:nvSpPr>
        <p:spPr bwMode="auto">
          <a:xfrm flipH="1" flipV="1">
            <a:off x="7191375" y="3287713"/>
            <a:ext cx="149225" cy="38100"/>
          </a:xfrm>
          <a:prstGeom prst="line">
            <a:avLst/>
          </a:prstGeom>
          <a:noFill/>
          <a:ln w="9525">
            <a:solidFill>
              <a:schemeClr val="tx1"/>
            </a:solidFill>
            <a:round/>
            <a:headEnd/>
            <a:tailEnd/>
          </a:ln>
        </p:spPr>
        <p:txBody>
          <a:bodyPr/>
          <a:lstStyle/>
          <a:p>
            <a:endParaRPr lang="en-US"/>
          </a:p>
        </p:txBody>
      </p:sp>
      <p:sp>
        <p:nvSpPr>
          <p:cNvPr id="4" name="Down Arrow 3"/>
          <p:cNvSpPr>
            <a:spLocks noChangeArrowheads="1"/>
          </p:cNvSpPr>
          <p:nvPr/>
        </p:nvSpPr>
        <p:spPr bwMode="auto">
          <a:xfrm>
            <a:off x="1871663" y="4784725"/>
            <a:ext cx="446087" cy="917575"/>
          </a:xfrm>
          <a:prstGeom prst="downArrow">
            <a:avLst>
              <a:gd name="adj1" fmla="val 50000"/>
              <a:gd name="adj2" fmla="val 60632"/>
            </a:avLst>
          </a:prstGeom>
          <a:solidFill>
            <a:srgbClr val="FF9900"/>
          </a:solidFill>
          <a:ln w="9525" algn="ctr">
            <a:solidFill>
              <a:srgbClr val="B6DCDF"/>
            </a:solidFill>
            <a:miter lim="800000"/>
            <a:headEnd/>
            <a:tailEnd/>
          </a:ln>
          <a:effectLst>
            <a:outerShdw dist="23000" dir="5400000" rotWithShape="0">
              <a:srgbClr val="000000">
                <a:alpha val="34999"/>
              </a:srgbClr>
            </a:outerShdw>
          </a:effectLst>
        </p:spPr>
        <p:txBody>
          <a:bodyPr anchor="ctr"/>
          <a:lstStyle/>
          <a:p>
            <a:pPr algn="ctr">
              <a:defRPr/>
            </a:pPr>
            <a:endParaRPr lang="en-US">
              <a:solidFill>
                <a:schemeClr val="lt1"/>
              </a:solidFill>
              <a:latin typeface="+mn-lt"/>
              <a:ea typeface="+mn-ea"/>
              <a:cs typeface="+mn-cs"/>
            </a:endParaRPr>
          </a:p>
        </p:txBody>
      </p:sp>
      <p:sp>
        <p:nvSpPr>
          <p:cNvPr id="2" name="Down Arrow 3"/>
          <p:cNvSpPr>
            <a:spLocks noChangeArrowheads="1"/>
          </p:cNvSpPr>
          <p:nvPr/>
        </p:nvSpPr>
        <p:spPr bwMode="auto">
          <a:xfrm flipV="1">
            <a:off x="6616700" y="5494338"/>
            <a:ext cx="446088" cy="422275"/>
          </a:xfrm>
          <a:prstGeom prst="downArrow">
            <a:avLst>
              <a:gd name="adj1" fmla="val 46620"/>
              <a:gd name="adj2" fmla="val 48120"/>
            </a:avLst>
          </a:prstGeom>
          <a:solidFill>
            <a:srgbClr val="FF9900"/>
          </a:solidFill>
          <a:ln w="9525" algn="ctr">
            <a:solidFill>
              <a:srgbClr val="B6DCDF"/>
            </a:solidFill>
            <a:miter lim="800000"/>
            <a:headEnd/>
            <a:tailEnd/>
          </a:ln>
          <a:effectLst>
            <a:outerShdw dist="23000" dir="5400000" rotWithShape="0">
              <a:srgbClr val="000000">
                <a:alpha val="34999"/>
              </a:srgbClr>
            </a:outerShdw>
          </a:effectLst>
        </p:spPr>
        <p:txBody>
          <a:bodyPr rot="10800000" anchor="ctr"/>
          <a:lstStyle/>
          <a:p>
            <a:pPr algn="ctr">
              <a:defRPr/>
            </a:pPr>
            <a:endParaRPr lang="en-US">
              <a:solidFill>
                <a:schemeClr val="lt1"/>
              </a:solidFill>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3"/>
          <p:cNvSpPr>
            <a:spLocks noGrp="1"/>
          </p:cNvSpPr>
          <p:nvPr>
            <p:ph type="title"/>
          </p:nvPr>
        </p:nvSpPr>
        <p:spPr/>
        <p:txBody>
          <a:bodyPr/>
          <a:lstStyle/>
          <a:p>
            <a:r>
              <a:rPr lang="en-US" sz="3200" smtClean="0">
                <a:cs typeface="ヒラギノ角ゴ Pro W3"/>
              </a:rPr>
              <a:t>Different Approach to Assessment</a:t>
            </a:r>
          </a:p>
        </p:txBody>
      </p:sp>
      <p:sp>
        <p:nvSpPr>
          <p:cNvPr id="5" name="Content Placeholder 4"/>
          <p:cNvSpPr>
            <a:spLocks noGrp="1"/>
          </p:cNvSpPr>
          <p:nvPr>
            <p:ph idx="1"/>
          </p:nvPr>
        </p:nvSpPr>
        <p:spPr/>
        <p:txBody>
          <a:bodyPr/>
          <a:lstStyle/>
          <a:p>
            <a:r>
              <a:rPr lang="en-US" sz="3200" smtClean="0">
                <a:cs typeface="ヒラギノ角ゴ Pro W3"/>
              </a:rPr>
              <a:t>From: </a:t>
            </a:r>
          </a:p>
          <a:p>
            <a:pPr lvl="1"/>
            <a:r>
              <a:rPr lang="en-US" sz="2800" smtClean="0"/>
              <a:t>Is preventive maneuver effective?</a:t>
            </a:r>
          </a:p>
          <a:p>
            <a:r>
              <a:rPr lang="en-US" sz="3200" smtClean="0">
                <a:cs typeface="ヒラギノ角ゴ Pro W3"/>
              </a:rPr>
              <a:t>To: </a:t>
            </a:r>
          </a:p>
          <a:p>
            <a:pPr lvl="1"/>
            <a:r>
              <a:rPr lang="en-US" sz="2800" smtClean="0"/>
              <a:t>Is it a good decision for the person?</a:t>
            </a:r>
          </a:p>
          <a:p>
            <a:endParaRPr lang="en-US" sz="3200" smtClean="0">
              <a:cs typeface="ヒラギノ角ゴ Pro W3"/>
            </a:endParaRPr>
          </a:p>
          <a:p>
            <a:pPr>
              <a:buFontTx/>
              <a:buNone/>
            </a:pPr>
            <a:r>
              <a:rPr lang="en-US" sz="3200" smtClean="0">
                <a:cs typeface="ヒラギノ角ゴ Pro W3"/>
              </a:rPr>
              <a:t>More patient-centered approach</a:t>
            </a:r>
          </a:p>
          <a:p>
            <a:endParaRPr lang="en-US" smtClean="0">
              <a:cs typeface="ヒラギノ角ゴ Pro W3"/>
            </a:endParaRPr>
          </a:p>
        </p:txBody>
      </p:sp>
      <p:sp>
        <p:nvSpPr>
          <p:cNvPr id="2" name="Slide Number Placeholder 1"/>
          <p:cNvSpPr>
            <a:spLocks noGrp="1"/>
          </p:cNvSpPr>
          <p:nvPr>
            <p:ph type="sldNum" sz="quarter" idx="10"/>
          </p:nvPr>
        </p:nvSpPr>
        <p:spPr/>
        <p:txBody>
          <a:bodyPr/>
          <a:lstStyle/>
          <a:p>
            <a:pPr>
              <a:defRPr/>
            </a:pPr>
            <a:fld id="{97152E09-C18B-4F5A-8408-305C07759C8B}" type="slidenum">
              <a:rPr lang="en-US" smtClean="0"/>
              <a:pPr>
                <a:defRPr/>
              </a:pPr>
              <a:t>11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sz="3200" smtClean="0">
                <a:cs typeface="ヒラギノ角ゴ Pro W3"/>
              </a:rPr>
              <a:t>Change in Approach</a:t>
            </a:r>
          </a:p>
        </p:txBody>
      </p:sp>
      <p:sp>
        <p:nvSpPr>
          <p:cNvPr id="3" name="Content Placeholder 2"/>
          <p:cNvSpPr>
            <a:spLocks noGrp="1"/>
          </p:cNvSpPr>
          <p:nvPr>
            <p:ph idx="1"/>
          </p:nvPr>
        </p:nvSpPr>
        <p:spPr>
          <a:xfrm>
            <a:off x="2316163" y="1981200"/>
            <a:ext cx="4511675" cy="4114800"/>
          </a:xfrm>
        </p:spPr>
        <p:txBody>
          <a:bodyPr/>
          <a:lstStyle/>
          <a:p>
            <a:pPr>
              <a:buFontTx/>
              <a:buNone/>
            </a:pPr>
            <a:r>
              <a:rPr lang="en-US" sz="3200" smtClean="0">
                <a:cs typeface="ヒラギノ角ゴ Pro W3"/>
              </a:rPr>
              <a:t>GRADE method</a:t>
            </a:r>
          </a:p>
          <a:p>
            <a:pPr marL="1173163" lvl="1">
              <a:buFontTx/>
              <a:buNone/>
            </a:pPr>
            <a:r>
              <a:rPr lang="en-US" sz="3200" b="1" smtClean="0"/>
              <a:t>GR</a:t>
            </a:r>
            <a:r>
              <a:rPr lang="en-US" sz="3200" smtClean="0"/>
              <a:t>ading of</a:t>
            </a:r>
          </a:p>
          <a:p>
            <a:pPr marL="1173163" lvl="1">
              <a:buFontTx/>
              <a:buNone/>
            </a:pPr>
            <a:r>
              <a:rPr lang="en-US" sz="3200" b="1" smtClean="0"/>
              <a:t>A</a:t>
            </a:r>
            <a:r>
              <a:rPr lang="en-US" sz="3200" smtClean="0"/>
              <a:t>ssessment</a:t>
            </a:r>
          </a:p>
          <a:p>
            <a:pPr marL="1173163" lvl="1">
              <a:buFontTx/>
              <a:buNone/>
            </a:pPr>
            <a:r>
              <a:rPr lang="en-US" sz="3200" b="1" smtClean="0"/>
              <a:t>D</a:t>
            </a:r>
            <a:r>
              <a:rPr lang="en-US" sz="3200" smtClean="0"/>
              <a:t>evelopment and </a:t>
            </a:r>
          </a:p>
          <a:p>
            <a:pPr marL="1173163" lvl="1">
              <a:buFontTx/>
              <a:buNone/>
            </a:pPr>
            <a:r>
              <a:rPr lang="en-US" sz="3200" b="1" smtClean="0"/>
              <a:t>E</a:t>
            </a:r>
            <a:r>
              <a:rPr lang="en-US" sz="3200" smtClean="0"/>
              <a:t>valuation system</a:t>
            </a:r>
          </a:p>
        </p:txBody>
      </p:sp>
      <p:sp>
        <p:nvSpPr>
          <p:cNvPr id="2" name="Slide Number Placeholder 1"/>
          <p:cNvSpPr txBox="1">
            <a:spLocks noGrp="1"/>
          </p:cNvSpPr>
          <p:nvPr/>
        </p:nvSpPr>
        <p:spPr bwMode="auto">
          <a:xfrm>
            <a:off x="7010400" y="6477000"/>
            <a:ext cx="1905000" cy="304800"/>
          </a:xfrm>
          <a:prstGeom prst="rect">
            <a:avLst/>
          </a:prstGeom>
          <a:noFill/>
          <a:ln>
            <a:miter lim="800000"/>
            <a:headEnd/>
            <a:tailEnd/>
          </a:ln>
        </p:spPr>
        <p:txBody>
          <a:bodyPr/>
          <a:lstStyle/>
          <a:p>
            <a:pPr algn="r" eaLnBrk="0" hangingPunct="0">
              <a:defRPr/>
            </a:pPr>
            <a:fld id="{67DA4B10-E7E7-4015-8D9D-3BD5CC78400B}" type="slidenum">
              <a:rPr lang="en-US" sz="1400">
                <a:solidFill>
                  <a:schemeClr val="bg1"/>
                </a:solidFill>
                <a:latin typeface="Arial" pitchFamily="34" charset="0"/>
                <a:ea typeface="ヒラギノ角ゴ Pro W3" pitchFamily="-84" charset="-128"/>
                <a:cs typeface="+mn-cs"/>
              </a:rPr>
              <a:pPr algn="r" eaLnBrk="0" hangingPunct="0">
                <a:defRPr/>
              </a:pPr>
              <a:t>12</a:t>
            </a:fld>
            <a:endParaRPr lang="en-US" sz="1400">
              <a:solidFill>
                <a:schemeClr val="bg1"/>
              </a:solidFill>
              <a:latin typeface="Arial" pitchFamily="34" charset="0"/>
              <a:ea typeface="ヒラギノ角ゴ Pro W3" pitchFamily="-84" charset="-128"/>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CA" sz="3200" smtClean="0">
                <a:cs typeface="ヒラギノ角ゴ Pro W3"/>
              </a:rPr>
              <a:t>Decision Balance</a:t>
            </a:r>
          </a:p>
        </p:txBody>
      </p:sp>
      <p:sp>
        <p:nvSpPr>
          <p:cNvPr id="118791" name="Freeform 7"/>
          <p:cNvSpPr>
            <a:spLocks/>
          </p:cNvSpPr>
          <p:nvPr/>
        </p:nvSpPr>
        <p:spPr bwMode="auto">
          <a:xfrm>
            <a:off x="6118225" y="6078538"/>
            <a:ext cx="827088" cy="401637"/>
          </a:xfrm>
          <a:custGeom>
            <a:avLst/>
            <a:gdLst/>
            <a:ahLst/>
            <a:cxnLst>
              <a:cxn ang="0">
                <a:pos x="261" y="20"/>
              </a:cxn>
              <a:cxn ang="0">
                <a:pos x="298" y="29"/>
              </a:cxn>
              <a:cxn ang="0">
                <a:pos x="313" y="34"/>
              </a:cxn>
              <a:cxn ang="0">
                <a:pos x="289" y="37"/>
              </a:cxn>
              <a:cxn ang="0">
                <a:pos x="254" y="39"/>
              </a:cxn>
              <a:cxn ang="0">
                <a:pos x="199" y="44"/>
              </a:cxn>
              <a:cxn ang="0">
                <a:pos x="126" y="50"/>
              </a:cxn>
              <a:cxn ang="0">
                <a:pos x="87" y="64"/>
              </a:cxn>
              <a:cxn ang="0">
                <a:pos x="82" y="72"/>
              </a:cxn>
              <a:cxn ang="0">
                <a:pos x="82" y="76"/>
              </a:cxn>
              <a:cxn ang="0">
                <a:pos x="86" y="82"/>
              </a:cxn>
              <a:cxn ang="0">
                <a:pos x="108" y="92"/>
              </a:cxn>
              <a:cxn ang="0">
                <a:pos x="152" y="98"/>
              </a:cxn>
              <a:cxn ang="0">
                <a:pos x="212" y="106"/>
              </a:cxn>
              <a:cxn ang="0">
                <a:pos x="269" y="112"/>
              </a:cxn>
              <a:cxn ang="0">
                <a:pos x="323" y="122"/>
              </a:cxn>
              <a:cxn ang="0">
                <a:pos x="369" y="137"/>
              </a:cxn>
              <a:cxn ang="0">
                <a:pos x="374" y="141"/>
              </a:cxn>
              <a:cxn ang="0">
                <a:pos x="374" y="141"/>
              </a:cxn>
              <a:cxn ang="0">
                <a:pos x="355" y="150"/>
              </a:cxn>
              <a:cxn ang="0">
                <a:pos x="306" y="158"/>
              </a:cxn>
              <a:cxn ang="0">
                <a:pos x="234" y="166"/>
              </a:cxn>
              <a:cxn ang="0">
                <a:pos x="142" y="172"/>
              </a:cxn>
              <a:cxn ang="0">
                <a:pos x="37" y="176"/>
              </a:cxn>
              <a:cxn ang="0">
                <a:pos x="23" y="190"/>
              </a:cxn>
              <a:cxn ang="0">
                <a:pos x="108" y="186"/>
              </a:cxn>
              <a:cxn ang="0">
                <a:pos x="204" y="181"/>
              </a:cxn>
              <a:cxn ang="0">
                <a:pos x="294" y="172"/>
              </a:cxn>
              <a:cxn ang="0">
                <a:pos x="360" y="161"/>
              </a:cxn>
              <a:cxn ang="0">
                <a:pos x="391" y="143"/>
              </a:cxn>
              <a:cxn ang="0">
                <a:pos x="383" y="130"/>
              </a:cxn>
              <a:cxn ang="0">
                <a:pos x="363" y="119"/>
              </a:cxn>
              <a:cxn ang="0">
                <a:pos x="328" y="111"/>
              </a:cxn>
              <a:cxn ang="0">
                <a:pos x="273" y="101"/>
              </a:cxn>
              <a:cxn ang="0">
                <a:pos x="214" y="94"/>
              </a:cxn>
              <a:cxn ang="0">
                <a:pos x="163" y="88"/>
              </a:cxn>
              <a:cxn ang="0">
                <a:pos x="122" y="82"/>
              </a:cxn>
              <a:cxn ang="0">
                <a:pos x="99" y="74"/>
              </a:cxn>
              <a:cxn ang="0">
                <a:pos x="99" y="73"/>
              </a:cxn>
              <a:cxn ang="0">
                <a:pos x="114" y="66"/>
              </a:cxn>
              <a:cxn ang="0">
                <a:pos x="170" y="58"/>
              </a:cxn>
              <a:cxn ang="0">
                <a:pos x="231" y="53"/>
              </a:cxn>
              <a:cxn ang="0">
                <a:pos x="296" y="49"/>
              </a:cxn>
              <a:cxn ang="0">
                <a:pos x="327" y="43"/>
              </a:cxn>
              <a:cxn ang="0">
                <a:pos x="333" y="32"/>
              </a:cxn>
              <a:cxn ang="0">
                <a:pos x="316" y="22"/>
              </a:cxn>
              <a:cxn ang="0">
                <a:pos x="259" y="7"/>
              </a:cxn>
            </a:cxnLst>
            <a:rect l="0" t="0" r="r" b="b"/>
            <a:pathLst>
              <a:path w="391" h="190">
                <a:moveTo>
                  <a:pt x="220" y="12"/>
                </a:moveTo>
                <a:lnTo>
                  <a:pt x="242" y="17"/>
                </a:lnTo>
                <a:lnTo>
                  <a:pt x="261" y="20"/>
                </a:lnTo>
                <a:lnTo>
                  <a:pt x="276" y="23"/>
                </a:lnTo>
                <a:lnTo>
                  <a:pt x="288" y="27"/>
                </a:lnTo>
                <a:lnTo>
                  <a:pt x="298" y="29"/>
                </a:lnTo>
                <a:lnTo>
                  <a:pt x="304" y="30"/>
                </a:lnTo>
                <a:lnTo>
                  <a:pt x="309" y="33"/>
                </a:lnTo>
                <a:lnTo>
                  <a:pt x="313" y="34"/>
                </a:lnTo>
                <a:lnTo>
                  <a:pt x="306" y="35"/>
                </a:lnTo>
                <a:lnTo>
                  <a:pt x="298" y="35"/>
                </a:lnTo>
                <a:lnTo>
                  <a:pt x="289" y="37"/>
                </a:lnTo>
                <a:lnTo>
                  <a:pt x="278" y="38"/>
                </a:lnTo>
                <a:lnTo>
                  <a:pt x="266" y="39"/>
                </a:lnTo>
                <a:lnTo>
                  <a:pt x="254" y="39"/>
                </a:lnTo>
                <a:lnTo>
                  <a:pt x="241" y="40"/>
                </a:lnTo>
                <a:lnTo>
                  <a:pt x="230" y="42"/>
                </a:lnTo>
                <a:lnTo>
                  <a:pt x="199" y="44"/>
                </a:lnTo>
                <a:lnTo>
                  <a:pt x="171" y="45"/>
                </a:lnTo>
                <a:lnTo>
                  <a:pt x="146" y="48"/>
                </a:lnTo>
                <a:lnTo>
                  <a:pt x="126" y="50"/>
                </a:lnTo>
                <a:lnTo>
                  <a:pt x="108" y="54"/>
                </a:lnTo>
                <a:lnTo>
                  <a:pt x="96" y="59"/>
                </a:lnTo>
                <a:lnTo>
                  <a:pt x="87" y="64"/>
                </a:lnTo>
                <a:lnTo>
                  <a:pt x="82" y="71"/>
                </a:lnTo>
                <a:lnTo>
                  <a:pt x="82" y="72"/>
                </a:lnTo>
                <a:lnTo>
                  <a:pt x="82" y="72"/>
                </a:lnTo>
                <a:lnTo>
                  <a:pt x="82" y="72"/>
                </a:lnTo>
                <a:lnTo>
                  <a:pt x="82" y="73"/>
                </a:lnTo>
                <a:lnTo>
                  <a:pt x="82" y="76"/>
                </a:lnTo>
                <a:lnTo>
                  <a:pt x="83" y="78"/>
                </a:lnTo>
                <a:lnTo>
                  <a:pt x="84" y="79"/>
                </a:lnTo>
                <a:lnTo>
                  <a:pt x="86" y="82"/>
                </a:lnTo>
                <a:lnTo>
                  <a:pt x="91" y="86"/>
                </a:lnTo>
                <a:lnTo>
                  <a:pt x="98" y="89"/>
                </a:lnTo>
                <a:lnTo>
                  <a:pt x="108" y="92"/>
                </a:lnTo>
                <a:lnTo>
                  <a:pt x="121" y="94"/>
                </a:lnTo>
                <a:lnTo>
                  <a:pt x="136" y="97"/>
                </a:lnTo>
                <a:lnTo>
                  <a:pt x="152" y="98"/>
                </a:lnTo>
                <a:lnTo>
                  <a:pt x="172" y="101"/>
                </a:lnTo>
                <a:lnTo>
                  <a:pt x="193" y="103"/>
                </a:lnTo>
                <a:lnTo>
                  <a:pt x="212" y="106"/>
                </a:lnTo>
                <a:lnTo>
                  <a:pt x="230" y="107"/>
                </a:lnTo>
                <a:lnTo>
                  <a:pt x="249" y="109"/>
                </a:lnTo>
                <a:lnTo>
                  <a:pt x="269" y="112"/>
                </a:lnTo>
                <a:lnTo>
                  <a:pt x="286" y="114"/>
                </a:lnTo>
                <a:lnTo>
                  <a:pt x="305" y="118"/>
                </a:lnTo>
                <a:lnTo>
                  <a:pt x="323" y="122"/>
                </a:lnTo>
                <a:lnTo>
                  <a:pt x="339" y="126"/>
                </a:lnTo>
                <a:lnTo>
                  <a:pt x="359" y="132"/>
                </a:lnTo>
                <a:lnTo>
                  <a:pt x="369" y="137"/>
                </a:lnTo>
                <a:lnTo>
                  <a:pt x="373" y="140"/>
                </a:lnTo>
                <a:lnTo>
                  <a:pt x="374" y="141"/>
                </a:lnTo>
                <a:lnTo>
                  <a:pt x="374" y="141"/>
                </a:lnTo>
                <a:lnTo>
                  <a:pt x="374" y="141"/>
                </a:lnTo>
                <a:lnTo>
                  <a:pt x="374" y="141"/>
                </a:lnTo>
                <a:lnTo>
                  <a:pt x="374" y="141"/>
                </a:lnTo>
                <a:lnTo>
                  <a:pt x="372" y="143"/>
                </a:lnTo>
                <a:lnTo>
                  <a:pt x="365" y="147"/>
                </a:lnTo>
                <a:lnTo>
                  <a:pt x="355" y="150"/>
                </a:lnTo>
                <a:lnTo>
                  <a:pt x="342" y="153"/>
                </a:lnTo>
                <a:lnTo>
                  <a:pt x="325" y="156"/>
                </a:lnTo>
                <a:lnTo>
                  <a:pt x="306" y="158"/>
                </a:lnTo>
                <a:lnTo>
                  <a:pt x="284" y="161"/>
                </a:lnTo>
                <a:lnTo>
                  <a:pt x="260" y="163"/>
                </a:lnTo>
                <a:lnTo>
                  <a:pt x="234" y="166"/>
                </a:lnTo>
                <a:lnTo>
                  <a:pt x="205" y="168"/>
                </a:lnTo>
                <a:lnTo>
                  <a:pt x="173" y="171"/>
                </a:lnTo>
                <a:lnTo>
                  <a:pt x="142" y="172"/>
                </a:lnTo>
                <a:lnTo>
                  <a:pt x="108" y="173"/>
                </a:lnTo>
                <a:lnTo>
                  <a:pt x="73" y="175"/>
                </a:lnTo>
                <a:lnTo>
                  <a:pt x="37" y="176"/>
                </a:lnTo>
                <a:lnTo>
                  <a:pt x="0" y="177"/>
                </a:lnTo>
                <a:lnTo>
                  <a:pt x="0" y="190"/>
                </a:lnTo>
                <a:lnTo>
                  <a:pt x="23" y="190"/>
                </a:lnTo>
                <a:lnTo>
                  <a:pt x="49" y="188"/>
                </a:lnTo>
                <a:lnTo>
                  <a:pt x="78" y="187"/>
                </a:lnTo>
                <a:lnTo>
                  <a:pt x="108" y="186"/>
                </a:lnTo>
                <a:lnTo>
                  <a:pt x="140" y="185"/>
                </a:lnTo>
                <a:lnTo>
                  <a:pt x="172" y="183"/>
                </a:lnTo>
                <a:lnTo>
                  <a:pt x="204" y="181"/>
                </a:lnTo>
                <a:lnTo>
                  <a:pt x="235" y="178"/>
                </a:lnTo>
                <a:lnTo>
                  <a:pt x="265" y="176"/>
                </a:lnTo>
                <a:lnTo>
                  <a:pt x="294" y="172"/>
                </a:lnTo>
                <a:lnTo>
                  <a:pt x="319" y="170"/>
                </a:lnTo>
                <a:lnTo>
                  <a:pt x="342" y="165"/>
                </a:lnTo>
                <a:lnTo>
                  <a:pt x="360" y="161"/>
                </a:lnTo>
                <a:lnTo>
                  <a:pt x="375" y="156"/>
                </a:lnTo>
                <a:lnTo>
                  <a:pt x="385" y="150"/>
                </a:lnTo>
                <a:lnTo>
                  <a:pt x="391" y="143"/>
                </a:lnTo>
                <a:lnTo>
                  <a:pt x="391" y="138"/>
                </a:lnTo>
                <a:lnTo>
                  <a:pt x="388" y="133"/>
                </a:lnTo>
                <a:lnTo>
                  <a:pt x="383" y="130"/>
                </a:lnTo>
                <a:lnTo>
                  <a:pt x="378" y="126"/>
                </a:lnTo>
                <a:lnTo>
                  <a:pt x="370" y="123"/>
                </a:lnTo>
                <a:lnTo>
                  <a:pt x="363" y="119"/>
                </a:lnTo>
                <a:lnTo>
                  <a:pt x="354" y="117"/>
                </a:lnTo>
                <a:lnTo>
                  <a:pt x="345" y="114"/>
                </a:lnTo>
                <a:lnTo>
                  <a:pt x="328" y="111"/>
                </a:lnTo>
                <a:lnTo>
                  <a:pt x="310" y="107"/>
                </a:lnTo>
                <a:lnTo>
                  <a:pt x="291" y="103"/>
                </a:lnTo>
                <a:lnTo>
                  <a:pt x="273" y="101"/>
                </a:lnTo>
                <a:lnTo>
                  <a:pt x="252" y="98"/>
                </a:lnTo>
                <a:lnTo>
                  <a:pt x="234" y="96"/>
                </a:lnTo>
                <a:lnTo>
                  <a:pt x="214" y="94"/>
                </a:lnTo>
                <a:lnTo>
                  <a:pt x="195" y="92"/>
                </a:lnTo>
                <a:lnTo>
                  <a:pt x="178" y="91"/>
                </a:lnTo>
                <a:lnTo>
                  <a:pt x="163" y="88"/>
                </a:lnTo>
                <a:lnTo>
                  <a:pt x="148" y="87"/>
                </a:lnTo>
                <a:lnTo>
                  <a:pt x="135" y="84"/>
                </a:lnTo>
                <a:lnTo>
                  <a:pt x="122" y="82"/>
                </a:lnTo>
                <a:lnTo>
                  <a:pt x="112" y="81"/>
                </a:lnTo>
                <a:lnTo>
                  <a:pt x="104" y="77"/>
                </a:lnTo>
                <a:lnTo>
                  <a:pt x="99" y="74"/>
                </a:lnTo>
                <a:lnTo>
                  <a:pt x="99" y="74"/>
                </a:lnTo>
                <a:lnTo>
                  <a:pt x="99" y="73"/>
                </a:lnTo>
                <a:lnTo>
                  <a:pt x="99" y="73"/>
                </a:lnTo>
                <a:lnTo>
                  <a:pt x="99" y="73"/>
                </a:lnTo>
                <a:lnTo>
                  <a:pt x="104" y="69"/>
                </a:lnTo>
                <a:lnTo>
                  <a:pt x="114" y="66"/>
                </a:lnTo>
                <a:lnTo>
                  <a:pt x="131" y="63"/>
                </a:lnTo>
                <a:lnTo>
                  <a:pt x="150" y="61"/>
                </a:lnTo>
                <a:lnTo>
                  <a:pt x="170" y="58"/>
                </a:lnTo>
                <a:lnTo>
                  <a:pt x="192" y="56"/>
                </a:lnTo>
                <a:lnTo>
                  <a:pt x="212" y="54"/>
                </a:lnTo>
                <a:lnTo>
                  <a:pt x="231" y="53"/>
                </a:lnTo>
                <a:lnTo>
                  <a:pt x="257" y="52"/>
                </a:lnTo>
                <a:lnTo>
                  <a:pt x="279" y="50"/>
                </a:lnTo>
                <a:lnTo>
                  <a:pt x="296" y="49"/>
                </a:lnTo>
                <a:lnTo>
                  <a:pt x="310" y="47"/>
                </a:lnTo>
                <a:lnTo>
                  <a:pt x="320" y="45"/>
                </a:lnTo>
                <a:lnTo>
                  <a:pt x="327" y="43"/>
                </a:lnTo>
                <a:lnTo>
                  <a:pt x="332" y="39"/>
                </a:lnTo>
                <a:lnTo>
                  <a:pt x="333" y="35"/>
                </a:lnTo>
                <a:lnTo>
                  <a:pt x="333" y="32"/>
                </a:lnTo>
                <a:lnTo>
                  <a:pt x="330" y="29"/>
                </a:lnTo>
                <a:lnTo>
                  <a:pt x="325" y="25"/>
                </a:lnTo>
                <a:lnTo>
                  <a:pt x="316" y="22"/>
                </a:lnTo>
                <a:lnTo>
                  <a:pt x="304" y="18"/>
                </a:lnTo>
                <a:lnTo>
                  <a:pt x="285" y="13"/>
                </a:lnTo>
                <a:lnTo>
                  <a:pt x="259" y="7"/>
                </a:lnTo>
                <a:lnTo>
                  <a:pt x="225" y="0"/>
                </a:lnTo>
                <a:lnTo>
                  <a:pt x="220" y="12"/>
                </a:lnTo>
                <a:close/>
              </a:path>
            </a:pathLst>
          </a:custGeom>
          <a:solidFill>
            <a:srgbClr val="FF7F00"/>
          </a:solidFill>
          <a:ln w="9525">
            <a:noFill/>
            <a:round/>
            <a:headEnd/>
            <a:tailEnd/>
          </a:ln>
        </p:spPr>
        <p:txBody>
          <a:bodyPr/>
          <a:lstStyle/>
          <a:p>
            <a:endParaRPr lang="en-US"/>
          </a:p>
        </p:txBody>
      </p:sp>
      <p:sp>
        <p:nvSpPr>
          <p:cNvPr id="118792" name="Freeform 8"/>
          <p:cNvSpPr>
            <a:spLocks/>
          </p:cNvSpPr>
          <p:nvPr/>
        </p:nvSpPr>
        <p:spPr bwMode="auto">
          <a:xfrm>
            <a:off x="4892675" y="2376488"/>
            <a:ext cx="69850" cy="3270250"/>
          </a:xfrm>
          <a:custGeom>
            <a:avLst/>
            <a:gdLst/>
            <a:ahLst/>
            <a:cxnLst>
              <a:cxn ang="0">
                <a:pos x="32" y="0"/>
              </a:cxn>
              <a:cxn ang="0">
                <a:pos x="32" y="241"/>
              </a:cxn>
              <a:cxn ang="0">
                <a:pos x="33" y="771"/>
              </a:cxn>
              <a:cxn ang="0">
                <a:pos x="31" y="1303"/>
              </a:cxn>
              <a:cxn ang="0">
                <a:pos x="26" y="1544"/>
              </a:cxn>
              <a:cxn ang="0">
                <a:pos x="19" y="1545"/>
              </a:cxn>
              <a:cxn ang="0">
                <a:pos x="14" y="1547"/>
              </a:cxn>
              <a:cxn ang="0">
                <a:pos x="11" y="1540"/>
              </a:cxn>
              <a:cxn ang="0">
                <a:pos x="9" y="1521"/>
              </a:cxn>
              <a:cxn ang="0">
                <a:pos x="8" y="1442"/>
              </a:cxn>
              <a:cxn ang="0">
                <a:pos x="5" y="1258"/>
              </a:cxn>
              <a:cxn ang="0">
                <a:pos x="2" y="1003"/>
              </a:cxn>
              <a:cxn ang="0">
                <a:pos x="0" y="719"/>
              </a:cxn>
              <a:cxn ang="0">
                <a:pos x="0" y="438"/>
              </a:cxn>
              <a:cxn ang="0">
                <a:pos x="5" y="201"/>
              </a:cxn>
              <a:cxn ang="0">
                <a:pos x="16" y="41"/>
              </a:cxn>
              <a:cxn ang="0">
                <a:pos x="32" y="0"/>
              </a:cxn>
            </a:cxnLst>
            <a:rect l="0" t="0" r="r" b="b"/>
            <a:pathLst>
              <a:path w="33" h="1547">
                <a:moveTo>
                  <a:pt x="32" y="0"/>
                </a:moveTo>
                <a:lnTo>
                  <a:pt x="32" y="241"/>
                </a:lnTo>
                <a:lnTo>
                  <a:pt x="33" y="771"/>
                </a:lnTo>
                <a:lnTo>
                  <a:pt x="31" y="1303"/>
                </a:lnTo>
                <a:lnTo>
                  <a:pt x="26" y="1544"/>
                </a:lnTo>
                <a:lnTo>
                  <a:pt x="19" y="1545"/>
                </a:lnTo>
                <a:lnTo>
                  <a:pt x="14" y="1547"/>
                </a:lnTo>
                <a:lnTo>
                  <a:pt x="11" y="1540"/>
                </a:lnTo>
                <a:lnTo>
                  <a:pt x="9" y="1521"/>
                </a:lnTo>
                <a:lnTo>
                  <a:pt x="8" y="1442"/>
                </a:lnTo>
                <a:lnTo>
                  <a:pt x="5" y="1258"/>
                </a:lnTo>
                <a:lnTo>
                  <a:pt x="2" y="1003"/>
                </a:lnTo>
                <a:lnTo>
                  <a:pt x="0" y="719"/>
                </a:lnTo>
                <a:lnTo>
                  <a:pt x="0" y="438"/>
                </a:lnTo>
                <a:lnTo>
                  <a:pt x="5" y="201"/>
                </a:lnTo>
                <a:lnTo>
                  <a:pt x="16" y="41"/>
                </a:lnTo>
                <a:lnTo>
                  <a:pt x="32" y="0"/>
                </a:lnTo>
                <a:close/>
              </a:path>
            </a:pathLst>
          </a:custGeom>
          <a:solidFill>
            <a:srgbClr val="F4BC7F"/>
          </a:solidFill>
          <a:ln w="9525">
            <a:noFill/>
            <a:round/>
            <a:headEnd/>
            <a:tailEnd/>
          </a:ln>
        </p:spPr>
        <p:txBody>
          <a:bodyPr/>
          <a:lstStyle/>
          <a:p>
            <a:endParaRPr lang="en-US"/>
          </a:p>
        </p:txBody>
      </p:sp>
      <p:sp>
        <p:nvSpPr>
          <p:cNvPr id="118793" name="Freeform 9"/>
          <p:cNvSpPr>
            <a:spLocks/>
          </p:cNvSpPr>
          <p:nvPr/>
        </p:nvSpPr>
        <p:spPr bwMode="auto">
          <a:xfrm>
            <a:off x="2476500" y="1712913"/>
            <a:ext cx="185738" cy="147637"/>
          </a:xfrm>
          <a:custGeom>
            <a:avLst/>
            <a:gdLst/>
            <a:ahLst/>
            <a:cxnLst>
              <a:cxn ang="0">
                <a:pos x="71" y="10"/>
              </a:cxn>
              <a:cxn ang="0">
                <a:pos x="69" y="9"/>
              </a:cxn>
              <a:cxn ang="0">
                <a:pos x="66" y="6"/>
              </a:cxn>
              <a:cxn ang="0">
                <a:pos x="59" y="4"/>
              </a:cxn>
              <a:cxn ang="0">
                <a:pos x="52" y="1"/>
              </a:cxn>
              <a:cxn ang="0">
                <a:pos x="43" y="0"/>
              </a:cxn>
              <a:cxn ang="0">
                <a:pos x="33" y="1"/>
              </a:cxn>
              <a:cxn ang="0">
                <a:pos x="22" y="6"/>
              </a:cxn>
              <a:cxn ang="0">
                <a:pos x="12" y="15"/>
              </a:cxn>
              <a:cxn ang="0">
                <a:pos x="4" y="27"/>
              </a:cxn>
              <a:cxn ang="0">
                <a:pos x="0" y="38"/>
              </a:cxn>
              <a:cxn ang="0">
                <a:pos x="2" y="48"/>
              </a:cxn>
              <a:cxn ang="0">
                <a:pos x="7" y="57"/>
              </a:cxn>
              <a:cxn ang="0">
                <a:pos x="14" y="64"/>
              </a:cxn>
              <a:cxn ang="0">
                <a:pos x="25" y="69"/>
              </a:cxn>
              <a:cxn ang="0">
                <a:pos x="38" y="70"/>
              </a:cxn>
              <a:cxn ang="0">
                <a:pos x="53" y="69"/>
              </a:cxn>
              <a:cxn ang="0">
                <a:pos x="67" y="65"/>
              </a:cxn>
              <a:cxn ang="0">
                <a:pos x="77" y="60"/>
              </a:cxn>
              <a:cxn ang="0">
                <a:pos x="83" y="54"/>
              </a:cxn>
              <a:cxn ang="0">
                <a:pos x="87" y="47"/>
              </a:cxn>
              <a:cxn ang="0">
                <a:pos x="88" y="39"/>
              </a:cxn>
              <a:cxn ang="0">
                <a:pos x="86" y="30"/>
              </a:cxn>
              <a:cxn ang="0">
                <a:pos x="79" y="20"/>
              </a:cxn>
              <a:cxn ang="0">
                <a:pos x="71" y="10"/>
              </a:cxn>
            </a:cxnLst>
            <a:rect l="0" t="0" r="r" b="b"/>
            <a:pathLst>
              <a:path w="88" h="70">
                <a:moveTo>
                  <a:pt x="71" y="10"/>
                </a:moveTo>
                <a:lnTo>
                  <a:pt x="69" y="9"/>
                </a:lnTo>
                <a:lnTo>
                  <a:pt x="66" y="6"/>
                </a:lnTo>
                <a:lnTo>
                  <a:pt x="59" y="4"/>
                </a:lnTo>
                <a:lnTo>
                  <a:pt x="52" y="1"/>
                </a:lnTo>
                <a:lnTo>
                  <a:pt x="43" y="0"/>
                </a:lnTo>
                <a:lnTo>
                  <a:pt x="33" y="1"/>
                </a:lnTo>
                <a:lnTo>
                  <a:pt x="22" y="6"/>
                </a:lnTo>
                <a:lnTo>
                  <a:pt x="12" y="15"/>
                </a:lnTo>
                <a:lnTo>
                  <a:pt x="4" y="27"/>
                </a:lnTo>
                <a:lnTo>
                  <a:pt x="0" y="38"/>
                </a:lnTo>
                <a:lnTo>
                  <a:pt x="2" y="48"/>
                </a:lnTo>
                <a:lnTo>
                  <a:pt x="7" y="57"/>
                </a:lnTo>
                <a:lnTo>
                  <a:pt x="14" y="64"/>
                </a:lnTo>
                <a:lnTo>
                  <a:pt x="25" y="69"/>
                </a:lnTo>
                <a:lnTo>
                  <a:pt x="38" y="70"/>
                </a:lnTo>
                <a:lnTo>
                  <a:pt x="53" y="69"/>
                </a:lnTo>
                <a:lnTo>
                  <a:pt x="67" y="65"/>
                </a:lnTo>
                <a:lnTo>
                  <a:pt x="77" y="60"/>
                </a:lnTo>
                <a:lnTo>
                  <a:pt x="83" y="54"/>
                </a:lnTo>
                <a:lnTo>
                  <a:pt x="87" y="47"/>
                </a:lnTo>
                <a:lnTo>
                  <a:pt x="88" y="39"/>
                </a:lnTo>
                <a:lnTo>
                  <a:pt x="86" y="30"/>
                </a:lnTo>
                <a:lnTo>
                  <a:pt x="79" y="20"/>
                </a:lnTo>
                <a:lnTo>
                  <a:pt x="71" y="10"/>
                </a:lnTo>
                <a:close/>
              </a:path>
            </a:pathLst>
          </a:custGeom>
          <a:solidFill>
            <a:srgbClr val="F4BC7F"/>
          </a:solidFill>
          <a:ln w="9525">
            <a:noFill/>
            <a:round/>
            <a:headEnd/>
            <a:tailEnd/>
          </a:ln>
        </p:spPr>
        <p:txBody>
          <a:bodyPr/>
          <a:lstStyle/>
          <a:p>
            <a:endParaRPr lang="en-US"/>
          </a:p>
        </p:txBody>
      </p:sp>
      <p:sp>
        <p:nvSpPr>
          <p:cNvPr id="118794" name="Freeform 10"/>
          <p:cNvSpPr>
            <a:spLocks/>
          </p:cNvSpPr>
          <p:nvPr/>
        </p:nvSpPr>
        <p:spPr bwMode="auto">
          <a:xfrm>
            <a:off x="5927725" y="4729163"/>
            <a:ext cx="1082675" cy="161925"/>
          </a:xfrm>
          <a:custGeom>
            <a:avLst/>
            <a:gdLst/>
            <a:ahLst/>
            <a:cxnLst>
              <a:cxn ang="0">
                <a:pos x="0" y="25"/>
              </a:cxn>
              <a:cxn ang="0">
                <a:pos x="4" y="23"/>
              </a:cxn>
              <a:cxn ang="0">
                <a:pos x="14" y="22"/>
              </a:cxn>
              <a:cxn ang="0">
                <a:pos x="29" y="20"/>
              </a:cxn>
              <a:cxn ang="0">
                <a:pos x="50" y="16"/>
              </a:cxn>
              <a:cxn ang="0">
                <a:pos x="76" y="13"/>
              </a:cxn>
              <a:cxn ang="0">
                <a:pos x="107" y="10"/>
              </a:cxn>
              <a:cxn ang="0">
                <a:pos x="140" y="6"/>
              </a:cxn>
              <a:cxn ang="0">
                <a:pos x="178" y="3"/>
              </a:cxn>
              <a:cxn ang="0">
                <a:pos x="217" y="1"/>
              </a:cxn>
              <a:cxn ang="0">
                <a:pos x="258" y="0"/>
              </a:cxn>
              <a:cxn ang="0">
                <a:pos x="301" y="0"/>
              </a:cxn>
              <a:cxn ang="0">
                <a:pos x="344" y="1"/>
              </a:cxn>
              <a:cxn ang="0">
                <a:pos x="388" y="5"/>
              </a:cxn>
              <a:cxn ang="0">
                <a:pos x="430" y="11"/>
              </a:cxn>
              <a:cxn ang="0">
                <a:pos x="472" y="18"/>
              </a:cxn>
              <a:cxn ang="0">
                <a:pos x="512" y="28"/>
              </a:cxn>
              <a:cxn ang="0">
                <a:pos x="509" y="30"/>
              </a:cxn>
              <a:cxn ang="0">
                <a:pos x="503" y="33"/>
              </a:cxn>
              <a:cxn ang="0">
                <a:pos x="493" y="38"/>
              </a:cxn>
              <a:cxn ang="0">
                <a:pos x="478" y="45"/>
              </a:cxn>
              <a:cxn ang="0">
                <a:pos x="459" y="51"/>
              </a:cxn>
              <a:cxn ang="0">
                <a:pos x="435" y="58"/>
              </a:cxn>
              <a:cxn ang="0">
                <a:pos x="409" y="65"/>
              </a:cxn>
              <a:cxn ang="0">
                <a:pos x="379" y="70"/>
              </a:cxn>
              <a:cxn ang="0">
                <a:pos x="344" y="75"/>
              </a:cxn>
              <a:cxn ang="0">
                <a:pos x="305" y="77"/>
              </a:cxn>
              <a:cxn ang="0">
                <a:pos x="263" y="77"/>
              </a:cxn>
              <a:cxn ang="0">
                <a:pos x="217" y="75"/>
              </a:cxn>
              <a:cxn ang="0">
                <a:pos x="168" y="69"/>
              </a:cxn>
              <a:cxn ang="0">
                <a:pos x="115" y="58"/>
              </a:cxn>
              <a:cxn ang="0">
                <a:pos x="59" y="43"/>
              </a:cxn>
              <a:cxn ang="0">
                <a:pos x="0" y="25"/>
              </a:cxn>
            </a:cxnLst>
            <a:rect l="0" t="0" r="r" b="b"/>
            <a:pathLst>
              <a:path w="512" h="77">
                <a:moveTo>
                  <a:pt x="0" y="25"/>
                </a:moveTo>
                <a:lnTo>
                  <a:pt x="4" y="23"/>
                </a:lnTo>
                <a:lnTo>
                  <a:pt x="14" y="22"/>
                </a:lnTo>
                <a:lnTo>
                  <a:pt x="29" y="20"/>
                </a:lnTo>
                <a:lnTo>
                  <a:pt x="50" y="16"/>
                </a:lnTo>
                <a:lnTo>
                  <a:pt x="76" y="13"/>
                </a:lnTo>
                <a:lnTo>
                  <a:pt x="107" y="10"/>
                </a:lnTo>
                <a:lnTo>
                  <a:pt x="140" y="6"/>
                </a:lnTo>
                <a:lnTo>
                  <a:pt x="178" y="3"/>
                </a:lnTo>
                <a:lnTo>
                  <a:pt x="217" y="1"/>
                </a:lnTo>
                <a:lnTo>
                  <a:pt x="258" y="0"/>
                </a:lnTo>
                <a:lnTo>
                  <a:pt x="301" y="0"/>
                </a:lnTo>
                <a:lnTo>
                  <a:pt x="344" y="1"/>
                </a:lnTo>
                <a:lnTo>
                  <a:pt x="388" y="5"/>
                </a:lnTo>
                <a:lnTo>
                  <a:pt x="430" y="11"/>
                </a:lnTo>
                <a:lnTo>
                  <a:pt x="472" y="18"/>
                </a:lnTo>
                <a:lnTo>
                  <a:pt x="512" y="28"/>
                </a:lnTo>
                <a:lnTo>
                  <a:pt x="509" y="30"/>
                </a:lnTo>
                <a:lnTo>
                  <a:pt x="503" y="33"/>
                </a:lnTo>
                <a:lnTo>
                  <a:pt x="493" y="38"/>
                </a:lnTo>
                <a:lnTo>
                  <a:pt x="478" y="45"/>
                </a:lnTo>
                <a:lnTo>
                  <a:pt x="459" y="51"/>
                </a:lnTo>
                <a:lnTo>
                  <a:pt x="435" y="58"/>
                </a:lnTo>
                <a:lnTo>
                  <a:pt x="409" y="65"/>
                </a:lnTo>
                <a:lnTo>
                  <a:pt x="379" y="70"/>
                </a:lnTo>
                <a:lnTo>
                  <a:pt x="344" y="75"/>
                </a:lnTo>
                <a:lnTo>
                  <a:pt x="305" y="77"/>
                </a:lnTo>
                <a:lnTo>
                  <a:pt x="263" y="77"/>
                </a:lnTo>
                <a:lnTo>
                  <a:pt x="217" y="75"/>
                </a:lnTo>
                <a:lnTo>
                  <a:pt x="168" y="69"/>
                </a:lnTo>
                <a:lnTo>
                  <a:pt x="115" y="58"/>
                </a:lnTo>
                <a:lnTo>
                  <a:pt x="59" y="43"/>
                </a:lnTo>
                <a:lnTo>
                  <a:pt x="0" y="25"/>
                </a:lnTo>
                <a:close/>
              </a:path>
            </a:pathLst>
          </a:custGeom>
          <a:solidFill>
            <a:srgbClr val="FF7F00"/>
          </a:solidFill>
          <a:ln w="9525">
            <a:noFill/>
            <a:round/>
            <a:headEnd/>
            <a:tailEnd/>
          </a:ln>
        </p:spPr>
        <p:txBody>
          <a:bodyPr/>
          <a:lstStyle/>
          <a:p>
            <a:endParaRPr lang="en-US"/>
          </a:p>
        </p:txBody>
      </p:sp>
      <p:sp>
        <p:nvSpPr>
          <p:cNvPr id="118795" name="Freeform 11"/>
          <p:cNvSpPr>
            <a:spLocks/>
          </p:cNvSpPr>
          <p:nvPr/>
        </p:nvSpPr>
        <p:spPr bwMode="auto">
          <a:xfrm>
            <a:off x="2109788" y="4438650"/>
            <a:ext cx="1584325" cy="279400"/>
          </a:xfrm>
          <a:custGeom>
            <a:avLst/>
            <a:gdLst/>
            <a:ahLst/>
            <a:cxnLst>
              <a:cxn ang="0">
                <a:pos x="0" y="30"/>
              </a:cxn>
              <a:cxn ang="0">
                <a:pos x="5" y="29"/>
              </a:cxn>
              <a:cxn ang="0">
                <a:pos x="20" y="27"/>
              </a:cxn>
              <a:cxn ang="0">
                <a:pos x="44" y="24"/>
              </a:cxn>
              <a:cxn ang="0">
                <a:pos x="75" y="20"/>
              </a:cxn>
              <a:cxn ang="0">
                <a:pos x="113" y="15"/>
              </a:cxn>
              <a:cxn ang="0">
                <a:pos x="158" y="10"/>
              </a:cxn>
              <a:cxn ang="0">
                <a:pos x="207" y="6"/>
              </a:cxn>
              <a:cxn ang="0">
                <a:pos x="262" y="2"/>
              </a:cxn>
              <a:cxn ang="0">
                <a:pos x="320" y="1"/>
              </a:cxn>
              <a:cxn ang="0">
                <a:pos x="380" y="0"/>
              </a:cxn>
              <a:cxn ang="0">
                <a:pos x="443" y="1"/>
              </a:cxn>
              <a:cxn ang="0">
                <a:pos x="506" y="4"/>
              </a:cxn>
              <a:cxn ang="0">
                <a:pos x="568" y="9"/>
              </a:cxn>
              <a:cxn ang="0">
                <a:pos x="631" y="17"/>
              </a:cxn>
              <a:cxn ang="0">
                <a:pos x="693" y="29"/>
              </a:cxn>
              <a:cxn ang="0">
                <a:pos x="750" y="44"/>
              </a:cxn>
              <a:cxn ang="0">
                <a:pos x="745" y="46"/>
              </a:cxn>
              <a:cxn ang="0">
                <a:pos x="733" y="52"/>
              </a:cxn>
              <a:cxn ang="0">
                <a:pos x="713" y="61"/>
              </a:cxn>
              <a:cxn ang="0">
                <a:pos x="685" y="73"/>
              </a:cxn>
              <a:cxn ang="0">
                <a:pos x="650" y="85"/>
              </a:cxn>
              <a:cxn ang="0">
                <a:pos x="610" y="98"/>
              </a:cxn>
              <a:cxn ang="0">
                <a:pos x="563" y="110"/>
              </a:cxn>
              <a:cxn ang="0">
                <a:pos x="513" y="120"/>
              </a:cxn>
              <a:cxn ang="0">
                <a:pos x="457" y="128"/>
              </a:cxn>
              <a:cxn ang="0">
                <a:pos x="399" y="132"/>
              </a:cxn>
              <a:cxn ang="0">
                <a:pos x="336" y="132"/>
              </a:cxn>
              <a:cxn ang="0">
                <a:pos x="272" y="125"/>
              </a:cxn>
              <a:cxn ang="0">
                <a:pos x="206" y="114"/>
              </a:cxn>
              <a:cxn ang="0">
                <a:pos x="138" y="94"/>
              </a:cxn>
              <a:cxn ang="0">
                <a:pos x="69" y="66"/>
              </a:cxn>
              <a:cxn ang="0">
                <a:pos x="0" y="30"/>
              </a:cxn>
            </a:cxnLst>
            <a:rect l="0" t="0" r="r" b="b"/>
            <a:pathLst>
              <a:path w="750" h="132">
                <a:moveTo>
                  <a:pt x="0" y="30"/>
                </a:moveTo>
                <a:lnTo>
                  <a:pt x="5" y="29"/>
                </a:lnTo>
                <a:lnTo>
                  <a:pt x="20" y="27"/>
                </a:lnTo>
                <a:lnTo>
                  <a:pt x="44" y="24"/>
                </a:lnTo>
                <a:lnTo>
                  <a:pt x="75" y="20"/>
                </a:lnTo>
                <a:lnTo>
                  <a:pt x="113" y="15"/>
                </a:lnTo>
                <a:lnTo>
                  <a:pt x="158" y="10"/>
                </a:lnTo>
                <a:lnTo>
                  <a:pt x="207" y="6"/>
                </a:lnTo>
                <a:lnTo>
                  <a:pt x="262" y="2"/>
                </a:lnTo>
                <a:lnTo>
                  <a:pt x="320" y="1"/>
                </a:lnTo>
                <a:lnTo>
                  <a:pt x="380" y="0"/>
                </a:lnTo>
                <a:lnTo>
                  <a:pt x="443" y="1"/>
                </a:lnTo>
                <a:lnTo>
                  <a:pt x="506" y="4"/>
                </a:lnTo>
                <a:lnTo>
                  <a:pt x="568" y="9"/>
                </a:lnTo>
                <a:lnTo>
                  <a:pt x="631" y="17"/>
                </a:lnTo>
                <a:lnTo>
                  <a:pt x="693" y="29"/>
                </a:lnTo>
                <a:lnTo>
                  <a:pt x="750" y="44"/>
                </a:lnTo>
                <a:lnTo>
                  <a:pt x="745" y="46"/>
                </a:lnTo>
                <a:lnTo>
                  <a:pt x="733" y="52"/>
                </a:lnTo>
                <a:lnTo>
                  <a:pt x="713" y="61"/>
                </a:lnTo>
                <a:lnTo>
                  <a:pt x="685" y="73"/>
                </a:lnTo>
                <a:lnTo>
                  <a:pt x="650" y="85"/>
                </a:lnTo>
                <a:lnTo>
                  <a:pt x="610" y="98"/>
                </a:lnTo>
                <a:lnTo>
                  <a:pt x="563" y="110"/>
                </a:lnTo>
                <a:lnTo>
                  <a:pt x="513" y="120"/>
                </a:lnTo>
                <a:lnTo>
                  <a:pt x="457" y="128"/>
                </a:lnTo>
                <a:lnTo>
                  <a:pt x="399" y="132"/>
                </a:lnTo>
                <a:lnTo>
                  <a:pt x="336" y="132"/>
                </a:lnTo>
                <a:lnTo>
                  <a:pt x="272" y="125"/>
                </a:lnTo>
                <a:lnTo>
                  <a:pt x="206" y="114"/>
                </a:lnTo>
                <a:lnTo>
                  <a:pt x="138" y="94"/>
                </a:lnTo>
                <a:lnTo>
                  <a:pt x="69" y="66"/>
                </a:lnTo>
                <a:lnTo>
                  <a:pt x="0" y="30"/>
                </a:lnTo>
                <a:close/>
              </a:path>
            </a:pathLst>
          </a:custGeom>
          <a:solidFill>
            <a:srgbClr val="FF7F00"/>
          </a:solidFill>
          <a:ln w="9525">
            <a:noFill/>
            <a:round/>
            <a:headEnd/>
            <a:tailEnd/>
          </a:ln>
        </p:spPr>
        <p:txBody>
          <a:bodyPr/>
          <a:lstStyle/>
          <a:p>
            <a:endParaRPr lang="en-US"/>
          </a:p>
        </p:txBody>
      </p:sp>
      <p:sp>
        <p:nvSpPr>
          <p:cNvPr id="118796" name="Freeform 12"/>
          <p:cNvSpPr>
            <a:spLocks/>
          </p:cNvSpPr>
          <p:nvPr/>
        </p:nvSpPr>
        <p:spPr bwMode="auto">
          <a:xfrm>
            <a:off x="4795838" y="1851025"/>
            <a:ext cx="319087" cy="357188"/>
          </a:xfrm>
          <a:custGeom>
            <a:avLst/>
            <a:gdLst/>
            <a:ahLst/>
            <a:cxnLst>
              <a:cxn ang="0">
                <a:pos x="93" y="0"/>
              </a:cxn>
              <a:cxn ang="0">
                <a:pos x="88" y="0"/>
              </a:cxn>
              <a:cxn ang="0">
                <a:pos x="74" y="0"/>
              </a:cxn>
              <a:cxn ang="0">
                <a:pos x="55" y="4"/>
              </a:cxn>
              <a:cxn ang="0">
                <a:pos x="35" y="10"/>
              </a:cxn>
              <a:cxn ang="0">
                <a:pos x="16" y="24"/>
              </a:cxn>
              <a:cxn ang="0">
                <a:pos x="4" y="44"/>
              </a:cxn>
              <a:cxn ang="0">
                <a:pos x="0" y="76"/>
              </a:cxn>
              <a:cxn ang="0">
                <a:pos x="8" y="117"/>
              </a:cxn>
              <a:cxn ang="0">
                <a:pos x="21" y="143"/>
              </a:cxn>
              <a:cxn ang="0">
                <a:pos x="39" y="161"/>
              </a:cxn>
              <a:cxn ang="0">
                <a:pos x="60" y="169"/>
              </a:cxn>
              <a:cxn ang="0">
                <a:pos x="83" y="167"/>
              </a:cxn>
              <a:cxn ang="0">
                <a:pos x="105" y="161"/>
              </a:cxn>
              <a:cxn ang="0">
                <a:pos x="124" y="148"/>
              </a:cxn>
              <a:cxn ang="0">
                <a:pos x="139" y="132"/>
              </a:cxn>
              <a:cxn ang="0">
                <a:pos x="148" y="113"/>
              </a:cxn>
              <a:cxn ang="0">
                <a:pos x="151" y="93"/>
              </a:cxn>
              <a:cxn ang="0">
                <a:pos x="149" y="73"/>
              </a:cxn>
              <a:cxn ang="0">
                <a:pos x="144" y="54"/>
              </a:cxn>
              <a:cxn ang="0">
                <a:pos x="138" y="38"/>
              </a:cxn>
              <a:cxn ang="0">
                <a:pos x="128" y="23"/>
              </a:cxn>
              <a:cxn ang="0">
                <a:pos x="117" y="12"/>
              </a:cxn>
              <a:cxn ang="0">
                <a:pos x="105" y="4"/>
              </a:cxn>
              <a:cxn ang="0">
                <a:pos x="93" y="0"/>
              </a:cxn>
            </a:cxnLst>
            <a:rect l="0" t="0" r="r" b="b"/>
            <a:pathLst>
              <a:path w="151" h="169">
                <a:moveTo>
                  <a:pt x="93" y="0"/>
                </a:moveTo>
                <a:lnTo>
                  <a:pt x="88" y="0"/>
                </a:lnTo>
                <a:lnTo>
                  <a:pt x="74" y="0"/>
                </a:lnTo>
                <a:lnTo>
                  <a:pt x="55" y="4"/>
                </a:lnTo>
                <a:lnTo>
                  <a:pt x="35" y="10"/>
                </a:lnTo>
                <a:lnTo>
                  <a:pt x="16" y="24"/>
                </a:lnTo>
                <a:lnTo>
                  <a:pt x="4" y="44"/>
                </a:lnTo>
                <a:lnTo>
                  <a:pt x="0" y="76"/>
                </a:lnTo>
                <a:lnTo>
                  <a:pt x="8" y="117"/>
                </a:lnTo>
                <a:lnTo>
                  <a:pt x="21" y="143"/>
                </a:lnTo>
                <a:lnTo>
                  <a:pt x="39" y="161"/>
                </a:lnTo>
                <a:lnTo>
                  <a:pt x="60" y="169"/>
                </a:lnTo>
                <a:lnTo>
                  <a:pt x="83" y="167"/>
                </a:lnTo>
                <a:lnTo>
                  <a:pt x="105" y="161"/>
                </a:lnTo>
                <a:lnTo>
                  <a:pt x="124" y="148"/>
                </a:lnTo>
                <a:lnTo>
                  <a:pt x="139" y="132"/>
                </a:lnTo>
                <a:lnTo>
                  <a:pt x="148" y="113"/>
                </a:lnTo>
                <a:lnTo>
                  <a:pt x="151" y="93"/>
                </a:lnTo>
                <a:lnTo>
                  <a:pt x="149" y="73"/>
                </a:lnTo>
                <a:lnTo>
                  <a:pt x="144" y="54"/>
                </a:lnTo>
                <a:lnTo>
                  <a:pt x="138" y="38"/>
                </a:lnTo>
                <a:lnTo>
                  <a:pt x="128" y="23"/>
                </a:lnTo>
                <a:lnTo>
                  <a:pt x="117" y="12"/>
                </a:lnTo>
                <a:lnTo>
                  <a:pt x="105" y="4"/>
                </a:lnTo>
                <a:lnTo>
                  <a:pt x="93" y="0"/>
                </a:lnTo>
                <a:close/>
              </a:path>
            </a:pathLst>
          </a:custGeom>
          <a:solidFill>
            <a:srgbClr val="F4BC7F"/>
          </a:solidFill>
          <a:ln w="9525">
            <a:noFill/>
            <a:round/>
            <a:headEnd/>
            <a:tailEnd/>
          </a:ln>
        </p:spPr>
        <p:txBody>
          <a:bodyPr/>
          <a:lstStyle/>
          <a:p>
            <a:endParaRPr lang="en-US"/>
          </a:p>
        </p:txBody>
      </p:sp>
      <p:sp>
        <p:nvSpPr>
          <p:cNvPr id="118797" name="Freeform 13"/>
          <p:cNvSpPr>
            <a:spLocks/>
          </p:cNvSpPr>
          <p:nvPr/>
        </p:nvSpPr>
        <p:spPr bwMode="auto">
          <a:xfrm>
            <a:off x="2744788" y="1878013"/>
            <a:ext cx="3890962" cy="1039812"/>
          </a:xfrm>
          <a:custGeom>
            <a:avLst/>
            <a:gdLst/>
            <a:ahLst/>
            <a:cxnLst>
              <a:cxn ang="0">
                <a:pos x="1838" y="484"/>
              </a:cxn>
              <a:cxn ang="0">
                <a:pos x="1816" y="482"/>
              </a:cxn>
              <a:cxn ang="0">
                <a:pos x="1774" y="477"/>
              </a:cxn>
              <a:cxn ang="0">
                <a:pos x="1713" y="468"/>
              </a:cxn>
              <a:cxn ang="0">
                <a:pos x="1634" y="457"/>
              </a:cxn>
              <a:cxn ang="0">
                <a:pos x="1541" y="442"/>
              </a:cxn>
              <a:cxn ang="0">
                <a:pos x="1433" y="423"/>
              </a:cxn>
              <a:cxn ang="0">
                <a:pos x="1313" y="400"/>
              </a:cxn>
              <a:cxn ang="0">
                <a:pos x="1181" y="373"/>
              </a:cxn>
              <a:cxn ang="0">
                <a:pos x="1042" y="340"/>
              </a:cxn>
              <a:cxn ang="0">
                <a:pos x="893" y="304"/>
              </a:cxn>
              <a:cxn ang="0">
                <a:pos x="739" y="261"/>
              </a:cxn>
              <a:cxn ang="0">
                <a:pos x="581" y="213"/>
              </a:cxn>
              <a:cxn ang="0">
                <a:pos x="420" y="161"/>
              </a:cxn>
              <a:cxn ang="0">
                <a:pos x="259" y="100"/>
              </a:cxn>
              <a:cxn ang="0">
                <a:pos x="97" y="35"/>
              </a:cxn>
              <a:cxn ang="0">
                <a:pos x="14" y="1"/>
              </a:cxn>
              <a:cxn ang="0">
                <a:pos x="1" y="9"/>
              </a:cxn>
              <a:cxn ang="0">
                <a:pos x="8" y="28"/>
              </a:cxn>
              <a:cxn ang="0">
                <a:pos x="69" y="64"/>
              </a:cxn>
              <a:cxn ang="0">
                <a:pos x="149" y="99"/>
              </a:cxn>
              <a:cxn ang="0">
                <a:pos x="205" y="119"/>
              </a:cxn>
              <a:cxn ang="0">
                <a:pos x="277" y="147"/>
              </a:cxn>
              <a:cxn ang="0">
                <a:pos x="364" y="177"/>
              </a:cxn>
              <a:cxn ang="0">
                <a:pos x="463" y="212"/>
              </a:cxn>
              <a:cxn ang="0">
                <a:pos x="573" y="248"/>
              </a:cxn>
              <a:cxn ang="0">
                <a:pos x="691" y="286"/>
              </a:cxn>
              <a:cxn ang="0">
                <a:pos x="816" y="324"/>
              </a:cxn>
              <a:cxn ang="0">
                <a:pos x="945" y="360"/>
              </a:cxn>
              <a:cxn ang="0">
                <a:pos x="1077" y="394"/>
              </a:cxn>
              <a:cxn ang="0">
                <a:pos x="1207" y="425"/>
              </a:cxn>
              <a:cxn ang="0">
                <a:pos x="1338" y="452"/>
              </a:cxn>
              <a:cxn ang="0">
                <a:pos x="1463" y="472"/>
              </a:cxn>
              <a:cxn ang="0">
                <a:pos x="1582" y="485"/>
              </a:cxn>
              <a:cxn ang="0">
                <a:pos x="1694" y="492"/>
              </a:cxn>
              <a:cxn ang="0">
                <a:pos x="1795" y="489"/>
              </a:cxn>
            </a:cxnLst>
            <a:rect l="0" t="0" r="r" b="b"/>
            <a:pathLst>
              <a:path w="1841" h="492">
                <a:moveTo>
                  <a:pt x="1841" y="484"/>
                </a:moveTo>
                <a:lnTo>
                  <a:pt x="1838" y="484"/>
                </a:lnTo>
                <a:lnTo>
                  <a:pt x="1830" y="483"/>
                </a:lnTo>
                <a:lnTo>
                  <a:pt x="1816" y="482"/>
                </a:lnTo>
                <a:lnTo>
                  <a:pt x="1797" y="479"/>
                </a:lnTo>
                <a:lnTo>
                  <a:pt x="1774" y="477"/>
                </a:lnTo>
                <a:lnTo>
                  <a:pt x="1746" y="473"/>
                </a:lnTo>
                <a:lnTo>
                  <a:pt x="1713" y="468"/>
                </a:lnTo>
                <a:lnTo>
                  <a:pt x="1675" y="463"/>
                </a:lnTo>
                <a:lnTo>
                  <a:pt x="1634" y="457"/>
                </a:lnTo>
                <a:lnTo>
                  <a:pt x="1590" y="449"/>
                </a:lnTo>
                <a:lnTo>
                  <a:pt x="1541" y="442"/>
                </a:lnTo>
                <a:lnTo>
                  <a:pt x="1488" y="433"/>
                </a:lnTo>
                <a:lnTo>
                  <a:pt x="1433" y="423"/>
                </a:lnTo>
                <a:lnTo>
                  <a:pt x="1374" y="411"/>
                </a:lnTo>
                <a:lnTo>
                  <a:pt x="1313" y="400"/>
                </a:lnTo>
                <a:lnTo>
                  <a:pt x="1249" y="386"/>
                </a:lnTo>
                <a:lnTo>
                  <a:pt x="1181" y="373"/>
                </a:lnTo>
                <a:lnTo>
                  <a:pt x="1112" y="356"/>
                </a:lnTo>
                <a:lnTo>
                  <a:pt x="1042" y="340"/>
                </a:lnTo>
                <a:lnTo>
                  <a:pt x="968" y="322"/>
                </a:lnTo>
                <a:lnTo>
                  <a:pt x="893" y="304"/>
                </a:lnTo>
                <a:lnTo>
                  <a:pt x="817" y="283"/>
                </a:lnTo>
                <a:lnTo>
                  <a:pt x="739" y="261"/>
                </a:lnTo>
                <a:lnTo>
                  <a:pt x="661" y="238"/>
                </a:lnTo>
                <a:lnTo>
                  <a:pt x="581" y="213"/>
                </a:lnTo>
                <a:lnTo>
                  <a:pt x="501" y="188"/>
                </a:lnTo>
                <a:lnTo>
                  <a:pt x="420" y="161"/>
                </a:lnTo>
                <a:lnTo>
                  <a:pt x="339" y="132"/>
                </a:lnTo>
                <a:lnTo>
                  <a:pt x="259" y="100"/>
                </a:lnTo>
                <a:lnTo>
                  <a:pt x="177" y="69"/>
                </a:lnTo>
                <a:lnTo>
                  <a:pt x="97" y="35"/>
                </a:lnTo>
                <a:lnTo>
                  <a:pt x="16" y="0"/>
                </a:lnTo>
                <a:lnTo>
                  <a:pt x="14" y="1"/>
                </a:lnTo>
                <a:lnTo>
                  <a:pt x="6" y="4"/>
                </a:lnTo>
                <a:lnTo>
                  <a:pt x="1" y="9"/>
                </a:lnTo>
                <a:lnTo>
                  <a:pt x="0" y="16"/>
                </a:lnTo>
                <a:lnTo>
                  <a:pt x="8" y="28"/>
                </a:lnTo>
                <a:lnTo>
                  <a:pt x="30" y="44"/>
                </a:lnTo>
                <a:lnTo>
                  <a:pt x="69" y="64"/>
                </a:lnTo>
                <a:lnTo>
                  <a:pt x="129" y="90"/>
                </a:lnTo>
                <a:lnTo>
                  <a:pt x="149" y="99"/>
                </a:lnTo>
                <a:lnTo>
                  <a:pt x="176" y="108"/>
                </a:lnTo>
                <a:lnTo>
                  <a:pt x="205" y="119"/>
                </a:lnTo>
                <a:lnTo>
                  <a:pt x="240" y="133"/>
                </a:lnTo>
                <a:lnTo>
                  <a:pt x="277" y="147"/>
                </a:lnTo>
                <a:lnTo>
                  <a:pt x="319" y="162"/>
                </a:lnTo>
                <a:lnTo>
                  <a:pt x="364" y="177"/>
                </a:lnTo>
                <a:lnTo>
                  <a:pt x="412" y="194"/>
                </a:lnTo>
                <a:lnTo>
                  <a:pt x="463" y="212"/>
                </a:lnTo>
                <a:lnTo>
                  <a:pt x="517" y="230"/>
                </a:lnTo>
                <a:lnTo>
                  <a:pt x="573" y="248"/>
                </a:lnTo>
                <a:lnTo>
                  <a:pt x="631" y="267"/>
                </a:lnTo>
                <a:lnTo>
                  <a:pt x="691" y="286"/>
                </a:lnTo>
                <a:lnTo>
                  <a:pt x="753" y="305"/>
                </a:lnTo>
                <a:lnTo>
                  <a:pt x="816" y="324"/>
                </a:lnTo>
                <a:lnTo>
                  <a:pt x="880" y="341"/>
                </a:lnTo>
                <a:lnTo>
                  <a:pt x="945" y="360"/>
                </a:lnTo>
                <a:lnTo>
                  <a:pt x="1010" y="378"/>
                </a:lnTo>
                <a:lnTo>
                  <a:pt x="1077" y="394"/>
                </a:lnTo>
                <a:lnTo>
                  <a:pt x="1142" y="410"/>
                </a:lnTo>
                <a:lnTo>
                  <a:pt x="1207" y="425"/>
                </a:lnTo>
                <a:lnTo>
                  <a:pt x="1272" y="439"/>
                </a:lnTo>
                <a:lnTo>
                  <a:pt x="1338" y="452"/>
                </a:lnTo>
                <a:lnTo>
                  <a:pt x="1400" y="462"/>
                </a:lnTo>
                <a:lnTo>
                  <a:pt x="1463" y="472"/>
                </a:lnTo>
                <a:lnTo>
                  <a:pt x="1523" y="479"/>
                </a:lnTo>
                <a:lnTo>
                  <a:pt x="1582" y="485"/>
                </a:lnTo>
                <a:lnTo>
                  <a:pt x="1639" y="490"/>
                </a:lnTo>
                <a:lnTo>
                  <a:pt x="1694" y="492"/>
                </a:lnTo>
                <a:lnTo>
                  <a:pt x="1746" y="492"/>
                </a:lnTo>
                <a:lnTo>
                  <a:pt x="1795" y="489"/>
                </a:lnTo>
                <a:lnTo>
                  <a:pt x="1841" y="484"/>
                </a:lnTo>
                <a:close/>
              </a:path>
            </a:pathLst>
          </a:custGeom>
          <a:solidFill>
            <a:srgbClr val="F4BC7F"/>
          </a:solidFill>
          <a:ln w="9525">
            <a:noFill/>
            <a:round/>
            <a:headEnd/>
            <a:tailEnd/>
          </a:ln>
        </p:spPr>
        <p:txBody>
          <a:bodyPr/>
          <a:lstStyle/>
          <a:p>
            <a:endParaRPr lang="en-US"/>
          </a:p>
        </p:txBody>
      </p:sp>
      <p:sp>
        <p:nvSpPr>
          <p:cNvPr id="118798" name="Freeform 14"/>
          <p:cNvSpPr>
            <a:spLocks/>
          </p:cNvSpPr>
          <p:nvPr/>
        </p:nvSpPr>
        <p:spPr bwMode="auto">
          <a:xfrm>
            <a:off x="3890963" y="5762625"/>
            <a:ext cx="2151062" cy="815975"/>
          </a:xfrm>
          <a:custGeom>
            <a:avLst/>
            <a:gdLst/>
            <a:ahLst/>
            <a:cxnLst>
              <a:cxn ang="0">
                <a:pos x="1003" y="228"/>
              </a:cxn>
              <a:cxn ang="0">
                <a:pos x="1013" y="236"/>
              </a:cxn>
              <a:cxn ang="0">
                <a:pos x="1018" y="252"/>
              </a:cxn>
              <a:cxn ang="0">
                <a:pos x="999" y="276"/>
              </a:cxn>
              <a:cxn ang="0">
                <a:pos x="958" y="297"/>
              </a:cxn>
              <a:cxn ang="0">
                <a:pos x="915" y="315"/>
              </a:cxn>
              <a:cxn ang="0">
                <a:pos x="861" y="332"/>
              </a:cxn>
              <a:cxn ang="0">
                <a:pos x="798" y="350"/>
              </a:cxn>
              <a:cxn ang="0">
                <a:pos x="729" y="365"/>
              </a:cxn>
              <a:cxn ang="0">
                <a:pos x="654" y="377"/>
              </a:cxn>
              <a:cxn ang="0">
                <a:pos x="574" y="385"/>
              </a:cxn>
              <a:cxn ang="0">
                <a:pos x="491" y="386"/>
              </a:cxn>
              <a:cxn ang="0">
                <a:pos x="395" y="380"/>
              </a:cxn>
              <a:cxn ang="0">
                <a:pos x="291" y="365"/>
              </a:cxn>
              <a:cxn ang="0">
                <a:pos x="198" y="345"/>
              </a:cxn>
              <a:cxn ang="0">
                <a:pos x="118" y="320"/>
              </a:cxn>
              <a:cxn ang="0">
                <a:pos x="55" y="293"/>
              </a:cxn>
              <a:cxn ang="0">
                <a:pos x="15" y="268"/>
              </a:cxn>
              <a:cxn ang="0">
                <a:pos x="0" y="246"/>
              </a:cxn>
              <a:cxn ang="0">
                <a:pos x="15" y="228"/>
              </a:cxn>
              <a:cxn ang="0">
                <a:pos x="58" y="217"/>
              </a:cxn>
              <a:cxn ang="0">
                <a:pos x="101" y="209"/>
              </a:cxn>
              <a:cxn ang="0">
                <a:pos x="139" y="203"/>
              </a:cxn>
              <a:cxn ang="0">
                <a:pos x="175" y="197"/>
              </a:cxn>
              <a:cxn ang="0">
                <a:pos x="203" y="189"/>
              </a:cxn>
              <a:cxn ang="0">
                <a:pos x="226" y="180"/>
              </a:cxn>
              <a:cxn ang="0">
                <a:pos x="244" y="168"/>
              </a:cxn>
              <a:cxn ang="0">
                <a:pos x="255" y="150"/>
              </a:cxn>
              <a:cxn ang="0">
                <a:pos x="266" y="121"/>
              </a:cxn>
              <a:cxn ang="0">
                <a:pos x="295" y="96"/>
              </a:cxn>
              <a:cxn ang="0">
                <a:pos x="333" y="83"/>
              </a:cxn>
              <a:cxn ang="0">
                <a:pos x="373" y="66"/>
              </a:cxn>
              <a:cxn ang="0">
                <a:pos x="407" y="42"/>
              </a:cxn>
              <a:cxn ang="0">
                <a:pos x="436" y="22"/>
              </a:cxn>
              <a:cxn ang="0">
                <a:pos x="464" y="10"/>
              </a:cxn>
              <a:cxn ang="0">
                <a:pos x="495" y="4"/>
              </a:cxn>
              <a:cxn ang="0">
                <a:pos x="533" y="0"/>
              </a:cxn>
              <a:cxn ang="0">
                <a:pos x="569" y="5"/>
              </a:cxn>
              <a:cxn ang="0">
                <a:pos x="599" y="19"/>
              </a:cxn>
              <a:cxn ang="0">
                <a:pos x="625" y="41"/>
              </a:cxn>
              <a:cxn ang="0">
                <a:pos x="649" y="61"/>
              </a:cxn>
              <a:cxn ang="0">
                <a:pos x="683" y="68"/>
              </a:cxn>
              <a:cxn ang="0">
                <a:pos x="722" y="76"/>
              </a:cxn>
              <a:cxn ang="0">
                <a:pos x="753" y="101"/>
              </a:cxn>
              <a:cxn ang="0">
                <a:pos x="764" y="134"/>
              </a:cxn>
              <a:cxn ang="0">
                <a:pos x="781" y="154"/>
              </a:cxn>
              <a:cxn ang="0">
                <a:pos x="807" y="168"/>
              </a:cxn>
              <a:cxn ang="0">
                <a:pos x="840" y="179"/>
              </a:cxn>
              <a:cxn ang="0">
                <a:pos x="876" y="188"/>
              </a:cxn>
              <a:cxn ang="0">
                <a:pos x="914" y="197"/>
              </a:cxn>
              <a:cxn ang="0">
                <a:pos x="951" y="207"/>
              </a:cxn>
              <a:cxn ang="0">
                <a:pos x="985" y="219"/>
              </a:cxn>
            </a:cxnLst>
            <a:rect l="0" t="0" r="r" b="b"/>
            <a:pathLst>
              <a:path w="1018" h="386">
                <a:moveTo>
                  <a:pt x="1000" y="227"/>
                </a:moveTo>
                <a:lnTo>
                  <a:pt x="1003" y="228"/>
                </a:lnTo>
                <a:lnTo>
                  <a:pt x="1008" y="231"/>
                </a:lnTo>
                <a:lnTo>
                  <a:pt x="1013" y="236"/>
                </a:lnTo>
                <a:lnTo>
                  <a:pt x="1018" y="243"/>
                </a:lnTo>
                <a:lnTo>
                  <a:pt x="1018" y="252"/>
                </a:lnTo>
                <a:lnTo>
                  <a:pt x="1013" y="263"/>
                </a:lnTo>
                <a:lnTo>
                  <a:pt x="999" y="276"/>
                </a:lnTo>
                <a:lnTo>
                  <a:pt x="974" y="290"/>
                </a:lnTo>
                <a:lnTo>
                  <a:pt x="958" y="297"/>
                </a:lnTo>
                <a:lnTo>
                  <a:pt x="938" y="306"/>
                </a:lnTo>
                <a:lnTo>
                  <a:pt x="915" y="315"/>
                </a:lnTo>
                <a:lnTo>
                  <a:pt x="889" y="323"/>
                </a:lnTo>
                <a:lnTo>
                  <a:pt x="861" y="332"/>
                </a:lnTo>
                <a:lnTo>
                  <a:pt x="831" y="341"/>
                </a:lnTo>
                <a:lnTo>
                  <a:pt x="798" y="350"/>
                </a:lnTo>
                <a:lnTo>
                  <a:pt x="764" y="357"/>
                </a:lnTo>
                <a:lnTo>
                  <a:pt x="729" y="365"/>
                </a:lnTo>
                <a:lnTo>
                  <a:pt x="692" y="371"/>
                </a:lnTo>
                <a:lnTo>
                  <a:pt x="654" y="377"/>
                </a:lnTo>
                <a:lnTo>
                  <a:pt x="614" y="381"/>
                </a:lnTo>
                <a:lnTo>
                  <a:pt x="574" y="385"/>
                </a:lnTo>
                <a:lnTo>
                  <a:pt x="532" y="386"/>
                </a:lnTo>
                <a:lnTo>
                  <a:pt x="491" y="386"/>
                </a:lnTo>
                <a:lnTo>
                  <a:pt x="449" y="385"/>
                </a:lnTo>
                <a:lnTo>
                  <a:pt x="395" y="380"/>
                </a:lnTo>
                <a:lnTo>
                  <a:pt x="343" y="374"/>
                </a:lnTo>
                <a:lnTo>
                  <a:pt x="291" y="365"/>
                </a:lnTo>
                <a:lnTo>
                  <a:pt x="244" y="355"/>
                </a:lnTo>
                <a:lnTo>
                  <a:pt x="198" y="345"/>
                </a:lnTo>
                <a:lnTo>
                  <a:pt x="156" y="332"/>
                </a:lnTo>
                <a:lnTo>
                  <a:pt x="118" y="320"/>
                </a:lnTo>
                <a:lnTo>
                  <a:pt x="84" y="307"/>
                </a:lnTo>
                <a:lnTo>
                  <a:pt x="55" y="293"/>
                </a:lnTo>
                <a:lnTo>
                  <a:pt x="33" y="281"/>
                </a:lnTo>
                <a:lnTo>
                  <a:pt x="15" y="268"/>
                </a:lnTo>
                <a:lnTo>
                  <a:pt x="4" y="256"/>
                </a:lnTo>
                <a:lnTo>
                  <a:pt x="0" y="246"/>
                </a:lnTo>
                <a:lnTo>
                  <a:pt x="4" y="236"/>
                </a:lnTo>
                <a:lnTo>
                  <a:pt x="15" y="228"/>
                </a:lnTo>
                <a:lnTo>
                  <a:pt x="34" y="222"/>
                </a:lnTo>
                <a:lnTo>
                  <a:pt x="58" y="217"/>
                </a:lnTo>
                <a:lnTo>
                  <a:pt x="79" y="213"/>
                </a:lnTo>
                <a:lnTo>
                  <a:pt x="101" y="209"/>
                </a:lnTo>
                <a:lnTo>
                  <a:pt x="121" y="207"/>
                </a:lnTo>
                <a:lnTo>
                  <a:pt x="139" y="203"/>
                </a:lnTo>
                <a:lnTo>
                  <a:pt x="157" y="200"/>
                </a:lnTo>
                <a:lnTo>
                  <a:pt x="175" y="197"/>
                </a:lnTo>
                <a:lnTo>
                  <a:pt x="190" y="193"/>
                </a:lnTo>
                <a:lnTo>
                  <a:pt x="203" y="189"/>
                </a:lnTo>
                <a:lnTo>
                  <a:pt x="216" y="185"/>
                </a:lnTo>
                <a:lnTo>
                  <a:pt x="226" y="180"/>
                </a:lnTo>
                <a:lnTo>
                  <a:pt x="236" y="174"/>
                </a:lnTo>
                <a:lnTo>
                  <a:pt x="244" y="168"/>
                </a:lnTo>
                <a:lnTo>
                  <a:pt x="251" y="159"/>
                </a:lnTo>
                <a:lnTo>
                  <a:pt x="255" y="150"/>
                </a:lnTo>
                <a:lnTo>
                  <a:pt x="259" y="140"/>
                </a:lnTo>
                <a:lnTo>
                  <a:pt x="266" y="121"/>
                </a:lnTo>
                <a:lnTo>
                  <a:pt x="279" y="108"/>
                </a:lnTo>
                <a:lnTo>
                  <a:pt x="295" y="96"/>
                </a:lnTo>
                <a:lnTo>
                  <a:pt x="313" y="89"/>
                </a:lnTo>
                <a:lnTo>
                  <a:pt x="333" y="83"/>
                </a:lnTo>
                <a:lnTo>
                  <a:pt x="353" y="75"/>
                </a:lnTo>
                <a:lnTo>
                  <a:pt x="373" y="66"/>
                </a:lnTo>
                <a:lnTo>
                  <a:pt x="390" y="55"/>
                </a:lnTo>
                <a:lnTo>
                  <a:pt x="407" y="42"/>
                </a:lnTo>
                <a:lnTo>
                  <a:pt x="422" y="31"/>
                </a:lnTo>
                <a:lnTo>
                  <a:pt x="436" y="22"/>
                </a:lnTo>
                <a:lnTo>
                  <a:pt x="449" y="16"/>
                </a:lnTo>
                <a:lnTo>
                  <a:pt x="464" y="10"/>
                </a:lnTo>
                <a:lnTo>
                  <a:pt x="478" y="6"/>
                </a:lnTo>
                <a:lnTo>
                  <a:pt x="495" y="4"/>
                </a:lnTo>
                <a:lnTo>
                  <a:pt x="512" y="1"/>
                </a:lnTo>
                <a:lnTo>
                  <a:pt x="533" y="0"/>
                </a:lnTo>
                <a:lnTo>
                  <a:pt x="552" y="1"/>
                </a:lnTo>
                <a:lnTo>
                  <a:pt x="569" y="5"/>
                </a:lnTo>
                <a:lnTo>
                  <a:pt x="584" y="11"/>
                </a:lnTo>
                <a:lnTo>
                  <a:pt x="599" y="19"/>
                </a:lnTo>
                <a:lnTo>
                  <a:pt x="613" y="29"/>
                </a:lnTo>
                <a:lnTo>
                  <a:pt x="625" y="41"/>
                </a:lnTo>
                <a:lnTo>
                  <a:pt x="639" y="55"/>
                </a:lnTo>
                <a:lnTo>
                  <a:pt x="649" y="61"/>
                </a:lnTo>
                <a:lnTo>
                  <a:pt x="664" y="65"/>
                </a:lnTo>
                <a:lnTo>
                  <a:pt x="683" y="68"/>
                </a:lnTo>
                <a:lnTo>
                  <a:pt x="702" y="71"/>
                </a:lnTo>
                <a:lnTo>
                  <a:pt x="722" y="76"/>
                </a:lnTo>
                <a:lnTo>
                  <a:pt x="739" y="86"/>
                </a:lnTo>
                <a:lnTo>
                  <a:pt x="753" y="101"/>
                </a:lnTo>
                <a:lnTo>
                  <a:pt x="761" y="123"/>
                </a:lnTo>
                <a:lnTo>
                  <a:pt x="764" y="134"/>
                </a:lnTo>
                <a:lnTo>
                  <a:pt x="772" y="145"/>
                </a:lnTo>
                <a:lnTo>
                  <a:pt x="781" y="154"/>
                </a:lnTo>
                <a:lnTo>
                  <a:pt x="793" y="162"/>
                </a:lnTo>
                <a:lnTo>
                  <a:pt x="807" y="168"/>
                </a:lnTo>
                <a:lnTo>
                  <a:pt x="822" y="173"/>
                </a:lnTo>
                <a:lnTo>
                  <a:pt x="840" y="179"/>
                </a:lnTo>
                <a:lnTo>
                  <a:pt x="857" y="183"/>
                </a:lnTo>
                <a:lnTo>
                  <a:pt x="876" y="188"/>
                </a:lnTo>
                <a:lnTo>
                  <a:pt x="895" y="192"/>
                </a:lnTo>
                <a:lnTo>
                  <a:pt x="914" y="197"/>
                </a:lnTo>
                <a:lnTo>
                  <a:pt x="933" y="200"/>
                </a:lnTo>
                <a:lnTo>
                  <a:pt x="951" y="207"/>
                </a:lnTo>
                <a:lnTo>
                  <a:pt x="969" y="212"/>
                </a:lnTo>
                <a:lnTo>
                  <a:pt x="985" y="219"/>
                </a:lnTo>
                <a:lnTo>
                  <a:pt x="1000" y="227"/>
                </a:lnTo>
                <a:close/>
              </a:path>
            </a:pathLst>
          </a:custGeom>
          <a:solidFill>
            <a:srgbClr val="F4BC7F"/>
          </a:solidFill>
          <a:ln w="9525">
            <a:noFill/>
            <a:round/>
            <a:headEnd/>
            <a:tailEnd/>
          </a:ln>
        </p:spPr>
        <p:txBody>
          <a:bodyPr/>
          <a:lstStyle/>
          <a:p>
            <a:endParaRPr lang="en-US"/>
          </a:p>
        </p:txBody>
      </p:sp>
      <p:sp>
        <p:nvSpPr>
          <p:cNvPr id="118799" name="Freeform 15"/>
          <p:cNvSpPr>
            <a:spLocks/>
          </p:cNvSpPr>
          <p:nvPr/>
        </p:nvSpPr>
        <p:spPr bwMode="auto">
          <a:xfrm>
            <a:off x="3529013" y="5629275"/>
            <a:ext cx="2825750" cy="1090613"/>
          </a:xfrm>
          <a:custGeom>
            <a:avLst/>
            <a:gdLst/>
            <a:ahLst/>
            <a:cxnLst>
              <a:cxn ang="0">
                <a:pos x="441" y="93"/>
              </a:cxn>
              <a:cxn ang="0">
                <a:pos x="397" y="127"/>
              </a:cxn>
              <a:cxn ang="0">
                <a:pos x="376" y="153"/>
              </a:cxn>
              <a:cxn ang="0">
                <a:pos x="246" y="186"/>
              </a:cxn>
              <a:cxn ang="0">
                <a:pos x="147" y="223"/>
              </a:cxn>
              <a:cxn ang="0">
                <a:pos x="77" y="260"/>
              </a:cxn>
              <a:cxn ang="0">
                <a:pos x="33" y="289"/>
              </a:cxn>
              <a:cxn ang="0">
                <a:pos x="12" y="306"/>
              </a:cxn>
              <a:cxn ang="0">
                <a:pos x="12" y="324"/>
              </a:cxn>
              <a:cxn ang="0">
                <a:pos x="150" y="396"/>
              </a:cxn>
              <a:cxn ang="0">
                <a:pos x="285" y="450"/>
              </a:cxn>
              <a:cxn ang="0">
                <a:pos x="417" y="486"/>
              </a:cxn>
              <a:cxn ang="0">
                <a:pos x="544" y="507"/>
              </a:cxn>
              <a:cxn ang="0">
                <a:pos x="664" y="516"/>
              </a:cxn>
              <a:cxn ang="0">
                <a:pos x="836" y="508"/>
              </a:cxn>
              <a:cxn ang="0">
                <a:pos x="1013" y="475"/>
              </a:cxn>
              <a:cxn ang="0">
                <a:pos x="1157" y="432"/>
              </a:cxn>
              <a:cxn ang="0">
                <a:pos x="1263" y="388"/>
              </a:cxn>
              <a:cxn ang="0">
                <a:pos x="1323" y="356"/>
              </a:cxn>
              <a:cxn ang="0">
                <a:pos x="1326" y="332"/>
              </a:cxn>
              <a:cxn ang="0">
                <a:pos x="1298" y="348"/>
              </a:cxn>
              <a:cxn ang="0">
                <a:pos x="1223" y="384"/>
              </a:cxn>
              <a:cxn ang="0">
                <a:pos x="1106" y="428"/>
              </a:cxn>
              <a:cxn ang="0">
                <a:pos x="953" y="468"/>
              </a:cxn>
              <a:cxn ang="0">
                <a:pos x="770" y="492"/>
              </a:cxn>
              <a:cxn ang="0">
                <a:pos x="627" y="493"/>
              </a:cxn>
              <a:cxn ang="0">
                <a:pos x="507" y="482"/>
              </a:cxn>
              <a:cxn ang="0">
                <a:pos x="384" y="457"/>
              </a:cxn>
              <a:cxn ang="0">
                <a:pos x="255" y="418"/>
              </a:cxn>
              <a:cxn ang="0">
                <a:pos x="123" y="361"/>
              </a:cxn>
              <a:cxn ang="0">
                <a:pos x="41" y="309"/>
              </a:cxn>
              <a:cxn ang="0">
                <a:pos x="72" y="287"/>
              </a:cxn>
              <a:cxn ang="0">
                <a:pos x="121" y="258"/>
              </a:cxn>
              <a:cxn ang="0">
                <a:pos x="189" y="228"/>
              </a:cxn>
              <a:cxn ang="0">
                <a:pos x="275" y="198"/>
              </a:cxn>
              <a:cxn ang="0">
                <a:pos x="384" y="172"/>
              </a:cxn>
              <a:cxn ang="0">
                <a:pos x="392" y="164"/>
              </a:cxn>
              <a:cxn ang="0">
                <a:pos x="416" y="137"/>
              </a:cxn>
              <a:cxn ang="0">
                <a:pos x="469" y="103"/>
              </a:cxn>
              <a:cxn ang="0">
                <a:pos x="499" y="92"/>
              </a:cxn>
              <a:cxn ang="0">
                <a:pos x="524" y="69"/>
              </a:cxn>
              <a:cxn ang="0">
                <a:pos x="592" y="31"/>
              </a:cxn>
              <a:cxn ang="0">
                <a:pos x="697" y="21"/>
              </a:cxn>
              <a:cxn ang="0">
                <a:pos x="777" y="44"/>
              </a:cxn>
              <a:cxn ang="0">
                <a:pos x="827" y="84"/>
              </a:cxn>
              <a:cxn ang="0">
                <a:pos x="849" y="104"/>
              </a:cxn>
              <a:cxn ang="0">
                <a:pos x="886" y="104"/>
              </a:cxn>
              <a:cxn ang="0">
                <a:pos x="958" y="132"/>
              </a:cxn>
              <a:cxn ang="0">
                <a:pos x="1018" y="174"/>
              </a:cxn>
              <a:cxn ang="0">
                <a:pos x="952" y="104"/>
              </a:cxn>
              <a:cxn ang="0">
                <a:pos x="881" y="84"/>
              </a:cxn>
              <a:cxn ang="0">
                <a:pos x="839" y="68"/>
              </a:cxn>
              <a:cxn ang="0">
                <a:pos x="785" y="25"/>
              </a:cxn>
              <a:cxn ang="0">
                <a:pos x="699" y="1"/>
              </a:cxn>
              <a:cxn ang="0">
                <a:pos x="590" y="10"/>
              </a:cxn>
              <a:cxn ang="0">
                <a:pos x="517" y="48"/>
              </a:cxn>
              <a:cxn ang="0">
                <a:pos x="485" y="77"/>
              </a:cxn>
            </a:cxnLst>
            <a:rect l="0" t="0" r="r" b="b"/>
            <a:pathLst>
              <a:path w="1337" h="516">
                <a:moveTo>
                  <a:pt x="485" y="77"/>
                </a:moveTo>
                <a:lnTo>
                  <a:pt x="461" y="84"/>
                </a:lnTo>
                <a:lnTo>
                  <a:pt x="441" y="93"/>
                </a:lnTo>
                <a:lnTo>
                  <a:pt x="423" y="104"/>
                </a:lnTo>
                <a:lnTo>
                  <a:pt x="408" y="115"/>
                </a:lnTo>
                <a:lnTo>
                  <a:pt x="397" y="127"/>
                </a:lnTo>
                <a:lnTo>
                  <a:pt x="387" y="138"/>
                </a:lnTo>
                <a:lnTo>
                  <a:pt x="381" y="147"/>
                </a:lnTo>
                <a:lnTo>
                  <a:pt x="376" y="153"/>
                </a:lnTo>
                <a:lnTo>
                  <a:pt x="329" y="163"/>
                </a:lnTo>
                <a:lnTo>
                  <a:pt x="285" y="174"/>
                </a:lnTo>
                <a:lnTo>
                  <a:pt x="246" y="186"/>
                </a:lnTo>
                <a:lnTo>
                  <a:pt x="210" y="198"/>
                </a:lnTo>
                <a:lnTo>
                  <a:pt x="176" y="211"/>
                </a:lnTo>
                <a:lnTo>
                  <a:pt x="147" y="223"/>
                </a:lnTo>
                <a:lnTo>
                  <a:pt x="121" y="236"/>
                </a:lnTo>
                <a:lnTo>
                  <a:pt x="97" y="248"/>
                </a:lnTo>
                <a:lnTo>
                  <a:pt x="77" y="260"/>
                </a:lnTo>
                <a:lnTo>
                  <a:pt x="59" y="271"/>
                </a:lnTo>
                <a:lnTo>
                  <a:pt x="44" y="280"/>
                </a:lnTo>
                <a:lnTo>
                  <a:pt x="33" y="289"/>
                </a:lnTo>
                <a:lnTo>
                  <a:pt x="23" y="296"/>
                </a:lnTo>
                <a:lnTo>
                  <a:pt x="17" y="302"/>
                </a:lnTo>
                <a:lnTo>
                  <a:pt x="12" y="306"/>
                </a:lnTo>
                <a:lnTo>
                  <a:pt x="10" y="307"/>
                </a:lnTo>
                <a:lnTo>
                  <a:pt x="0" y="317"/>
                </a:lnTo>
                <a:lnTo>
                  <a:pt x="12" y="324"/>
                </a:lnTo>
                <a:lnTo>
                  <a:pt x="58" y="350"/>
                </a:lnTo>
                <a:lnTo>
                  <a:pt x="105" y="374"/>
                </a:lnTo>
                <a:lnTo>
                  <a:pt x="150" y="396"/>
                </a:lnTo>
                <a:lnTo>
                  <a:pt x="196" y="417"/>
                </a:lnTo>
                <a:lnTo>
                  <a:pt x="241" y="434"/>
                </a:lnTo>
                <a:lnTo>
                  <a:pt x="285" y="450"/>
                </a:lnTo>
                <a:lnTo>
                  <a:pt x="329" y="464"/>
                </a:lnTo>
                <a:lnTo>
                  <a:pt x="373" y="475"/>
                </a:lnTo>
                <a:lnTo>
                  <a:pt x="417" y="486"/>
                </a:lnTo>
                <a:lnTo>
                  <a:pt x="460" y="494"/>
                </a:lnTo>
                <a:lnTo>
                  <a:pt x="501" y="502"/>
                </a:lnTo>
                <a:lnTo>
                  <a:pt x="544" y="507"/>
                </a:lnTo>
                <a:lnTo>
                  <a:pt x="584" y="511"/>
                </a:lnTo>
                <a:lnTo>
                  <a:pt x="624" y="514"/>
                </a:lnTo>
                <a:lnTo>
                  <a:pt x="664" y="516"/>
                </a:lnTo>
                <a:lnTo>
                  <a:pt x="703" y="516"/>
                </a:lnTo>
                <a:lnTo>
                  <a:pt x="771" y="513"/>
                </a:lnTo>
                <a:lnTo>
                  <a:pt x="836" y="508"/>
                </a:lnTo>
                <a:lnTo>
                  <a:pt x="899" y="499"/>
                </a:lnTo>
                <a:lnTo>
                  <a:pt x="958" y="488"/>
                </a:lnTo>
                <a:lnTo>
                  <a:pt x="1013" y="475"/>
                </a:lnTo>
                <a:lnTo>
                  <a:pt x="1065" y="462"/>
                </a:lnTo>
                <a:lnTo>
                  <a:pt x="1114" y="447"/>
                </a:lnTo>
                <a:lnTo>
                  <a:pt x="1157" y="432"/>
                </a:lnTo>
                <a:lnTo>
                  <a:pt x="1196" y="417"/>
                </a:lnTo>
                <a:lnTo>
                  <a:pt x="1232" y="401"/>
                </a:lnTo>
                <a:lnTo>
                  <a:pt x="1263" y="388"/>
                </a:lnTo>
                <a:lnTo>
                  <a:pt x="1288" y="375"/>
                </a:lnTo>
                <a:lnTo>
                  <a:pt x="1308" y="365"/>
                </a:lnTo>
                <a:lnTo>
                  <a:pt x="1323" y="356"/>
                </a:lnTo>
                <a:lnTo>
                  <a:pt x="1333" y="351"/>
                </a:lnTo>
                <a:lnTo>
                  <a:pt x="1337" y="349"/>
                </a:lnTo>
                <a:lnTo>
                  <a:pt x="1326" y="332"/>
                </a:lnTo>
                <a:lnTo>
                  <a:pt x="1322" y="335"/>
                </a:lnTo>
                <a:lnTo>
                  <a:pt x="1313" y="340"/>
                </a:lnTo>
                <a:lnTo>
                  <a:pt x="1298" y="348"/>
                </a:lnTo>
                <a:lnTo>
                  <a:pt x="1278" y="359"/>
                </a:lnTo>
                <a:lnTo>
                  <a:pt x="1253" y="370"/>
                </a:lnTo>
                <a:lnTo>
                  <a:pt x="1223" y="384"/>
                </a:lnTo>
                <a:lnTo>
                  <a:pt x="1188" y="398"/>
                </a:lnTo>
                <a:lnTo>
                  <a:pt x="1149" y="413"/>
                </a:lnTo>
                <a:lnTo>
                  <a:pt x="1106" y="428"/>
                </a:lnTo>
                <a:lnTo>
                  <a:pt x="1058" y="442"/>
                </a:lnTo>
                <a:lnTo>
                  <a:pt x="1007" y="455"/>
                </a:lnTo>
                <a:lnTo>
                  <a:pt x="953" y="468"/>
                </a:lnTo>
                <a:lnTo>
                  <a:pt x="895" y="478"/>
                </a:lnTo>
                <a:lnTo>
                  <a:pt x="834" y="487"/>
                </a:lnTo>
                <a:lnTo>
                  <a:pt x="770" y="492"/>
                </a:lnTo>
                <a:lnTo>
                  <a:pt x="703" y="494"/>
                </a:lnTo>
                <a:lnTo>
                  <a:pt x="666" y="494"/>
                </a:lnTo>
                <a:lnTo>
                  <a:pt x="627" y="493"/>
                </a:lnTo>
                <a:lnTo>
                  <a:pt x="588" y="491"/>
                </a:lnTo>
                <a:lnTo>
                  <a:pt x="549" y="487"/>
                </a:lnTo>
                <a:lnTo>
                  <a:pt x="507" y="482"/>
                </a:lnTo>
                <a:lnTo>
                  <a:pt x="467" y="475"/>
                </a:lnTo>
                <a:lnTo>
                  <a:pt x="426" y="467"/>
                </a:lnTo>
                <a:lnTo>
                  <a:pt x="384" y="457"/>
                </a:lnTo>
                <a:lnTo>
                  <a:pt x="342" y="445"/>
                </a:lnTo>
                <a:lnTo>
                  <a:pt x="299" y="433"/>
                </a:lnTo>
                <a:lnTo>
                  <a:pt x="255" y="418"/>
                </a:lnTo>
                <a:lnTo>
                  <a:pt x="213" y="401"/>
                </a:lnTo>
                <a:lnTo>
                  <a:pt x="167" y="383"/>
                </a:lnTo>
                <a:lnTo>
                  <a:pt x="123" y="361"/>
                </a:lnTo>
                <a:lnTo>
                  <a:pt x="80" y="339"/>
                </a:lnTo>
                <a:lnTo>
                  <a:pt x="34" y="314"/>
                </a:lnTo>
                <a:lnTo>
                  <a:pt x="41" y="309"/>
                </a:lnTo>
                <a:lnTo>
                  <a:pt x="49" y="302"/>
                </a:lnTo>
                <a:lnTo>
                  <a:pt x="59" y="295"/>
                </a:lnTo>
                <a:lnTo>
                  <a:pt x="72" y="287"/>
                </a:lnTo>
                <a:lnTo>
                  <a:pt x="87" y="279"/>
                </a:lnTo>
                <a:lnTo>
                  <a:pt x="102" y="269"/>
                </a:lnTo>
                <a:lnTo>
                  <a:pt x="121" y="258"/>
                </a:lnTo>
                <a:lnTo>
                  <a:pt x="141" y="248"/>
                </a:lnTo>
                <a:lnTo>
                  <a:pt x="164" y="238"/>
                </a:lnTo>
                <a:lnTo>
                  <a:pt x="189" y="228"/>
                </a:lnTo>
                <a:lnTo>
                  <a:pt x="215" y="218"/>
                </a:lnTo>
                <a:lnTo>
                  <a:pt x="244" y="208"/>
                </a:lnTo>
                <a:lnTo>
                  <a:pt x="275" y="198"/>
                </a:lnTo>
                <a:lnTo>
                  <a:pt x="309" y="189"/>
                </a:lnTo>
                <a:lnTo>
                  <a:pt x="346" y="179"/>
                </a:lnTo>
                <a:lnTo>
                  <a:pt x="384" y="172"/>
                </a:lnTo>
                <a:lnTo>
                  <a:pt x="388" y="171"/>
                </a:lnTo>
                <a:lnTo>
                  <a:pt x="391" y="167"/>
                </a:lnTo>
                <a:lnTo>
                  <a:pt x="392" y="164"/>
                </a:lnTo>
                <a:lnTo>
                  <a:pt x="397" y="158"/>
                </a:lnTo>
                <a:lnTo>
                  <a:pt x="405" y="148"/>
                </a:lnTo>
                <a:lnTo>
                  <a:pt x="416" y="137"/>
                </a:lnTo>
                <a:lnTo>
                  <a:pt x="430" y="125"/>
                </a:lnTo>
                <a:lnTo>
                  <a:pt x="447" y="113"/>
                </a:lnTo>
                <a:lnTo>
                  <a:pt x="469" y="103"/>
                </a:lnTo>
                <a:lnTo>
                  <a:pt x="494" y="95"/>
                </a:lnTo>
                <a:lnTo>
                  <a:pt x="497" y="95"/>
                </a:lnTo>
                <a:lnTo>
                  <a:pt x="499" y="92"/>
                </a:lnTo>
                <a:lnTo>
                  <a:pt x="501" y="89"/>
                </a:lnTo>
                <a:lnTo>
                  <a:pt x="510" y="80"/>
                </a:lnTo>
                <a:lnTo>
                  <a:pt x="524" y="69"/>
                </a:lnTo>
                <a:lnTo>
                  <a:pt x="541" y="55"/>
                </a:lnTo>
                <a:lnTo>
                  <a:pt x="564" y="43"/>
                </a:lnTo>
                <a:lnTo>
                  <a:pt x="592" y="31"/>
                </a:lnTo>
                <a:lnTo>
                  <a:pt x="624" y="23"/>
                </a:lnTo>
                <a:lnTo>
                  <a:pt x="661" y="20"/>
                </a:lnTo>
                <a:lnTo>
                  <a:pt x="697" y="21"/>
                </a:lnTo>
                <a:lnTo>
                  <a:pt x="728" y="26"/>
                </a:lnTo>
                <a:lnTo>
                  <a:pt x="755" y="34"/>
                </a:lnTo>
                <a:lnTo>
                  <a:pt x="777" y="44"/>
                </a:lnTo>
                <a:lnTo>
                  <a:pt x="796" y="57"/>
                </a:lnTo>
                <a:lnTo>
                  <a:pt x="812" y="70"/>
                </a:lnTo>
                <a:lnTo>
                  <a:pt x="827" y="84"/>
                </a:lnTo>
                <a:lnTo>
                  <a:pt x="840" y="100"/>
                </a:lnTo>
                <a:lnTo>
                  <a:pt x="844" y="105"/>
                </a:lnTo>
                <a:lnTo>
                  <a:pt x="849" y="104"/>
                </a:lnTo>
                <a:lnTo>
                  <a:pt x="855" y="104"/>
                </a:lnTo>
                <a:lnTo>
                  <a:pt x="868" y="103"/>
                </a:lnTo>
                <a:lnTo>
                  <a:pt x="886" y="104"/>
                </a:lnTo>
                <a:lnTo>
                  <a:pt x="909" y="109"/>
                </a:lnTo>
                <a:lnTo>
                  <a:pt x="933" y="118"/>
                </a:lnTo>
                <a:lnTo>
                  <a:pt x="958" y="132"/>
                </a:lnTo>
                <a:lnTo>
                  <a:pt x="981" y="153"/>
                </a:lnTo>
                <a:lnTo>
                  <a:pt x="1001" y="183"/>
                </a:lnTo>
                <a:lnTo>
                  <a:pt x="1018" y="174"/>
                </a:lnTo>
                <a:lnTo>
                  <a:pt x="998" y="144"/>
                </a:lnTo>
                <a:lnTo>
                  <a:pt x="976" y="120"/>
                </a:lnTo>
                <a:lnTo>
                  <a:pt x="952" y="104"/>
                </a:lnTo>
                <a:lnTo>
                  <a:pt x="927" y="93"/>
                </a:lnTo>
                <a:lnTo>
                  <a:pt x="903" y="87"/>
                </a:lnTo>
                <a:lnTo>
                  <a:pt x="881" y="84"/>
                </a:lnTo>
                <a:lnTo>
                  <a:pt x="865" y="83"/>
                </a:lnTo>
                <a:lnTo>
                  <a:pt x="853" y="84"/>
                </a:lnTo>
                <a:lnTo>
                  <a:pt x="839" y="68"/>
                </a:lnTo>
                <a:lnTo>
                  <a:pt x="822" y="53"/>
                </a:lnTo>
                <a:lnTo>
                  <a:pt x="805" y="38"/>
                </a:lnTo>
                <a:lnTo>
                  <a:pt x="785" y="25"/>
                </a:lnTo>
                <a:lnTo>
                  <a:pt x="760" y="15"/>
                </a:lnTo>
                <a:lnTo>
                  <a:pt x="732" y="8"/>
                </a:lnTo>
                <a:lnTo>
                  <a:pt x="699" y="1"/>
                </a:lnTo>
                <a:lnTo>
                  <a:pt x="661" y="0"/>
                </a:lnTo>
                <a:lnTo>
                  <a:pt x="623" y="3"/>
                </a:lnTo>
                <a:lnTo>
                  <a:pt x="590" y="10"/>
                </a:lnTo>
                <a:lnTo>
                  <a:pt x="561" y="21"/>
                </a:lnTo>
                <a:lnTo>
                  <a:pt x="538" y="34"/>
                </a:lnTo>
                <a:lnTo>
                  <a:pt x="517" y="48"/>
                </a:lnTo>
                <a:lnTo>
                  <a:pt x="502" y="60"/>
                </a:lnTo>
                <a:lnTo>
                  <a:pt x="491" y="70"/>
                </a:lnTo>
                <a:lnTo>
                  <a:pt x="485" y="77"/>
                </a:lnTo>
                <a:close/>
              </a:path>
            </a:pathLst>
          </a:custGeom>
          <a:solidFill>
            <a:srgbClr val="000089"/>
          </a:solidFill>
          <a:ln w="9525">
            <a:noFill/>
            <a:round/>
            <a:headEnd/>
            <a:tailEnd/>
          </a:ln>
        </p:spPr>
        <p:txBody>
          <a:bodyPr/>
          <a:lstStyle/>
          <a:p>
            <a:endParaRPr lang="en-US"/>
          </a:p>
        </p:txBody>
      </p:sp>
      <p:sp>
        <p:nvSpPr>
          <p:cNvPr id="118800" name="Freeform 16"/>
          <p:cNvSpPr>
            <a:spLocks/>
          </p:cNvSpPr>
          <p:nvPr/>
        </p:nvSpPr>
        <p:spPr bwMode="auto">
          <a:xfrm>
            <a:off x="5765800" y="6021388"/>
            <a:ext cx="569913" cy="234950"/>
          </a:xfrm>
          <a:custGeom>
            <a:avLst/>
            <a:gdLst/>
            <a:ahLst/>
            <a:cxnLst>
              <a:cxn ang="0">
                <a:pos x="0" y="20"/>
              </a:cxn>
              <a:cxn ang="0">
                <a:pos x="2" y="20"/>
              </a:cxn>
              <a:cxn ang="0">
                <a:pos x="7" y="21"/>
              </a:cxn>
              <a:cxn ang="0">
                <a:pos x="15" y="22"/>
              </a:cxn>
              <a:cxn ang="0">
                <a:pos x="25" y="24"/>
              </a:cxn>
              <a:cxn ang="0">
                <a:pos x="38" y="26"/>
              </a:cxn>
              <a:cxn ang="0">
                <a:pos x="53" y="30"/>
              </a:cxn>
              <a:cxn ang="0">
                <a:pos x="69" y="34"/>
              </a:cxn>
              <a:cxn ang="0">
                <a:pos x="87" y="37"/>
              </a:cxn>
              <a:cxn ang="0">
                <a:pos x="107" y="44"/>
              </a:cxn>
              <a:cxn ang="0">
                <a:pos x="127" y="50"/>
              </a:cxn>
              <a:cxn ang="0">
                <a:pos x="148" y="57"/>
              </a:cxn>
              <a:cxn ang="0">
                <a:pos x="171" y="66"/>
              </a:cxn>
              <a:cxn ang="0">
                <a:pos x="194" y="75"/>
              </a:cxn>
              <a:cxn ang="0">
                <a:pos x="216" y="86"/>
              </a:cxn>
              <a:cxn ang="0">
                <a:pos x="239" y="98"/>
              </a:cxn>
              <a:cxn ang="0">
                <a:pos x="260" y="111"/>
              </a:cxn>
              <a:cxn ang="0">
                <a:pos x="270" y="95"/>
              </a:cxn>
              <a:cxn ang="0">
                <a:pos x="248" y="81"/>
              </a:cxn>
              <a:cxn ang="0">
                <a:pos x="225" y="69"/>
              </a:cxn>
              <a:cxn ang="0">
                <a:pos x="201" y="57"/>
              </a:cxn>
              <a:cxn ang="0">
                <a:pos x="179" y="49"/>
              </a:cxn>
              <a:cxn ang="0">
                <a:pos x="157" y="40"/>
              </a:cxn>
              <a:cxn ang="0">
                <a:pos x="135" y="31"/>
              </a:cxn>
              <a:cxn ang="0">
                <a:pos x="115" y="25"/>
              </a:cxn>
              <a:cxn ang="0">
                <a:pos x="94" y="19"/>
              </a:cxn>
              <a:cxn ang="0">
                <a:pos x="76" y="15"/>
              </a:cxn>
              <a:cxn ang="0">
                <a:pos x="59" y="10"/>
              </a:cxn>
              <a:cxn ang="0">
                <a:pos x="43" y="7"/>
              </a:cxn>
              <a:cxn ang="0">
                <a:pos x="30" y="5"/>
              </a:cxn>
              <a:cxn ang="0">
                <a:pos x="19" y="2"/>
              </a:cxn>
              <a:cxn ang="0">
                <a:pos x="12" y="1"/>
              </a:cxn>
              <a:cxn ang="0">
                <a:pos x="5" y="0"/>
              </a:cxn>
              <a:cxn ang="0">
                <a:pos x="3" y="0"/>
              </a:cxn>
              <a:cxn ang="0">
                <a:pos x="0" y="20"/>
              </a:cxn>
            </a:cxnLst>
            <a:rect l="0" t="0" r="r" b="b"/>
            <a:pathLst>
              <a:path w="270" h="111">
                <a:moveTo>
                  <a:pt x="0" y="20"/>
                </a:moveTo>
                <a:lnTo>
                  <a:pt x="2" y="20"/>
                </a:lnTo>
                <a:lnTo>
                  <a:pt x="7" y="21"/>
                </a:lnTo>
                <a:lnTo>
                  <a:pt x="15" y="22"/>
                </a:lnTo>
                <a:lnTo>
                  <a:pt x="25" y="24"/>
                </a:lnTo>
                <a:lnTo>
                  <a:pt x="38" y="26"/>
                </a:lnTo>
                <a:lnTo>
                  <a:pt x="53" y="30"/>
                </a:lnTo>
                <a:lnTo>
                  <a:pt x="69" y="34"/>
                </a:lnTo>
                <a:lnTo>
                  <a:pt x="87" y="37"/>
                </a:lnTo>
                <a:lnTo>
                  <a:pt x="107" y="44"/>
                </a:lnTo>
                <a:lnTo>
                  <a:pt x="127" y="50"/>
                </a:lnTo>
                <a:lnTo>
                  <a:pt x="148" y="57"/>
                </a:lnTo>
                <a:lnTo>
                  <a:pt x="171" y="66"/>
                </a:lnTo>
                <a:lnTo>
                  <a:pt x="194" y="75"/>
                </a:lnTo>
                <a:lnTo>
                  <a:pt x="216" y="86"/>
                </a:lnTo>
                <a:lnTo>
                  <a:pt x="239" y="98"/>
                </a:lnTo>
                <a:lnTo>
                  <a:pt x="260" y="111"/>
                </a:lnTo>
                <a:lnTo>
                  <a:pt x="270" y="95"/>
                </a:lnTo>
                <a:lnTo>
                  <a:pt x="248" y="81"/>
                </a:lnTo>
                <a:lnTo>
                  <a:pt x="225" y="69"/>
                </a:lnTo>
                <a:lnTo>
                  <a:pt x="201" y="57"/>
                </a:lnTo>
                <a:lnTo>
                  <a:pt x="179" y="49"/>
                </a:lnTo>
                <a:lnTo>
                  <a:pt x="157" y="40"/>
                </a:lnTo>
                <a:lnTo>
                  <a:pt x="135" y="31"/>
                </a:lnTo>
                <a:lnTo>
                  <a:pt x="115" y="25"/>
                </a:lnTo>
                <a:lnTo>
                  <a:pt x="94" y="19"/>
                </a:lnTo>
                <a:lnTo>
                  <a:pt x="76" y="15"/>
                </a:lnTo>
                <a:lnTo>
                  <a:pt x="59" y="10"/>
                </a:lnTo>
                <a:lnTo>
                  <a:pt x="43" y="7"/>
                </a:lnTo>
                <a:lnTo>
                  <a:pt x="30" y="5"/>
                </a:lnTo>
                <a:lnTo>
                  <a:pt x="19" y="2"/>
                </a:lnTo>
                <a:lnTo>
                  <a:pt x="12" y="1"/>
                </a:lnTo>
                <a:lnTo>
                  <a:pt x="5" y="0"/>
                </a:lnTo>
                <a:lnTo>
                  <a:pt x="3" y="0"/>
                </a:lnTo>
                <a:lnTo>
                  <a:pt x="0" y="20"/>
                </a:lnTo>
                <a:close/>
              </a:path>
            </a:pathLst>
          </a:custGeom>
          <a:solidFill>
            <a:srgbClr val="000089"/>
          </a:solidFill>
          <a:ln w="9525">
            <a:noFill/>
            <a:round/>
            <a:headEnd/>
            <a:tailEnd/>
          </a:ln>
        </p:spPr>
        <p:txBody>
          <a:bodyPr/>
          <a:lstStyle/>
          <a:p>
            <a:endParaRPr lang="en-US"/>
          </a:p>
        </p:txBody>
      </p:sp>
      <p:sp>
        <p:nvSpPr>
          <p:cNvPr id="118801" name="Freeform 17"/>
          <p:cNvSpPr>
            <a:spLocks/>
          </p:cNvSpPr>
          <p:nvPr/>
        </p:nvSpPr>
        <p:spPr bwMode="auto">
          <a:xfrm>
            <a:off x="4829175" y="5845175"/>
            <a:ext cx="317500" cy="57150"/>
          </a:xfrm>
          <a:custGeom>
            <a:avLst/>
            <a:gdLst/>
            <a:ahLst/>
            <a:cxnLst>
              <a:cxn ang="0">
                <a:pos x="7" y="0"/>
              </a:cxn>
              <a:cxn ang="0">
                <a:pos x="0" y="18"/>
              </a:cxn>
              <a:cxn ang="0">
                <a:pos x="4" y="20"/>
              </a:cxn>
              <a:cxn ang="0">
                <a:pos x="13" y="21"/>
              </a:cxn>
              <a:cxn ang="0">
                <a:pos x="25" y="23"/>
              </a:cxn>
              <a:cxn ang="0">
                <a:pos x="43" y="26"/>
              </a:cxn>
              <a:cxn ang="0">
                <a:pos x="66" y="27"/>
              </a:cxn>
              <a:cxn ang="0">
                <a:pos x="91" y="26"/>
              </a:cxn>
              <a:cxn ang="0">
                <a:pos x="118" y="25"/>
              </a:cxn>
              <a:cxn ang="0">
                <a:pos x="150" y="20"/>
              </a:cxn>
              <a:cxn ang="0">
                <a:pos x="146" y="0"/>
              </a:cxn>
              <a:cxn ang="0">
                <a:pos x="117" y="5"/>
              </a:cxn>
              <a:cxn ang="0">
                <a:pos x="89" y="6"/>
              </a:cxn>
              <a:cxn ang="0">
                <a:pos x="66" y="7"/>
              </a:cxn>
              <a:cxn ang="0">
                <a:pos x="46" y="6"/>
              </a:cxn>
              <a:cxn ang="0">
                <a:pos x="29" y="3"/>
              </a:cxn>
              <a:cxn ang="0">
                <a:pos x="17" y="2"/>
              </a:cxn>
              <a:cxn ang="0">
                <a:pos x="9" y="1"/>
              </a:cxn>
              <a:cxn ang="0">
                <a:pos x="7" y="0"/>
              </a:cxn>
            </a:cxnLst>
            <a:rect l="0" t="0" r="r" b="b"/>
            <a:pathLst>
              <a:path w="150" h="27">
                <a:moveTo>
                  <a:pt x="7" y="0"/>
                </a:moveTo>
                <a:lnTo>
                  <a:pt x="0" y="18"/>
                </a:lnTo>
                <a:lnTo>
                  <a:pt x="4" y="20"/>
                </a:lnTo>
                <a:lnTo>
                  <a:pt x="13" y="21"/>
                </a:lnTo>
                <a:lnTo>
                  <a:pt x="25" y="23"/>
                </a:lnTo>
                <a:lnTo>
                  <a:pt x="43" y="26"/>
                </a:lnTo>
                <a:lnTo>
                  <a:pt x="66" y="27"/>
                </a:lnTo>
                <a:lnTo>
                  <a:pt x="91" y="26"/>
                </a:lnTo>
                <a:lnTo>
                  <a:pt x="118" y="25"/>
                </a:lnTo>
                <a:lnTo>
                  <a:pt x="150" y="20"/>
                </a:lnTo>
                <a:lnTo>
                  <a:pt x="146" y="0"/>
                </a:lnTo>
                <a:lnTo>
                  <a:pt x="117" y="5"/>
                </a:lnTo>
                <a:lnTo>
                  <a:pt x="89" y="6"/>
                </a:lnTo>
                <a:lnTo>
                  <a:pt x="66" y="7"/>
                </a:lnTo>
                <a:lnTo>
                  <a:pt x="46" y="6"/>
                </a:lnTo>
                <a:lnTo>
                  <a:pt x="29" y="3"/>
                </a:lnTo>
                <a:lnTo>
                  <a:pt x="17" y="2"/>
                </a:lnTo>
                <a:lnTo>
                  <a:pt x="9" y="1"/>
                </a:lnTo>
                <a:lnTo>
                  <a:pt x="7" y="0"/>
                </a:lnTo>
                <a:close/>
              </a:path>
            </a:pathLst>
          </a:custGeom>
          <a:solidFill>
            <a:srgbClr val="000089"/>
          </a:solidFill>
          <a:ln w="9525">
            <a:noFill/>
            <a:round/>
            <a:headEnd/>
            <a:tailEnd/>
          </a:ln>
        </p:spPr>
        <p:txBody>
          <a:bodyPr/>
          <a:lstStyle/>
          <a:p>
            <a:endParaRPr lang="en-US"/>
          </a:p>
        </p:txBody>
      </p:sp>
      <p:sp>
        <p:nvSpPr>
          <p:cNvPr id="118802" name="Freeform 18"/>
          <p:cNvSpPr>
            <a:spLocks/>
          </p:cNvSpPr>
          <p:nvPr/>
        </p:nvSpPr>
        <p:spPr bwMode="auto">
          <a:xfrm>
            <a:off x="4543425" y="6062663"/>
            <a:ext cx="982663" cy="141287"/>
          </a:xfrm>
          <a:custGeom>
            <a:avLst/>
            <a:gdLst/>
            <a:ahLst/>
            <a:cxnLst>
              <a:cxn ang="0">
                <a:pos x="5" y="23"/>
              </a:cxn>
              <a:cxn ang="0">
                <a:pos x="0" y="43"/>
              </a:cxn>
              <a:cxn ang="0">
                <a:pos x="5" y="45"/>
              </a:cxn>
              <a:cxn ang="0">
                <a:pos x="15" y="47"/>
              </a:cxn>
              <a:cxn ang="0">
                <a:pos x="30" y="50"/>
              </a:cxn>
              <a:cxn ang="0">
                <a:pos x="49" y="53"/>
              </a:cxn>
              <a:cxn ang="0">
                <a:pos x="71" y="57"/>
              </a:cxn>
              <a:cxn ang="0">
                <a:pos x="98" y="61"/>
              </a:cxn>
              <a:cxn ang="0">
                <a:pos x="128" y="65"/>
              </a:cxn>
              <a:cxn ang="0">
                <a:pos x="160" y="66"/>
              </a:cxn>
              <a:cxn ang="0">
                <a:pos x="194" y="67"/>
              </a:cxn>
              <a:cxn ang="0">
                <a:pos x="231" y="67"/>
              </a:cxn>
              <a:cxn ang="0">
                <a:pos x="270" y="66"/>
              </a:cxn>
              <a:cxn ang="0">
                <a:pos x="309" y="61"/>
              </a:cxn>
              <a:cxn ang="0">
                <a:pos x="347" y="55"/>
              </a:cxn>
              <a:cxn ang="0">
                <a:pos x="388" y="46"/>
              </a:cxn>
              <a:cxn ang="0">
                <a:pos x="426" y="33"/>
              </a:cxn>
              <a:cxn ang="0">
                <a:pos x="465" y="17"/>
              </a:cxn>
              <a:cxn ang="0">
                <a:pos x="457" y="0"/>
              </a:cxn>
              <a:cxn ang="0">
                <a:pos x="419" y="15"/>
              </a:cxn>
              <a:cxn ang="0">
                <a:pos x="381" y="27"/>
              </a:cxn>
              <a:cxn ang="0">
                <a:pos x="342" y="36"/>
              </a:cxn>
              <a:cxn ang="0">
                <a:pos x="304" y="41"/>
              </a:cxn>
              <a:cxn ang="0">
                <a:pos x="265" y="46"/>
              </a:cxn>
              <a:cxn ang="0">
                <a:pos x="228" y="47"/>
              </a:cxn>
              <a:cxn ang="0">
                <a:pos x="192" y="47"/>
              </a:cxn>
              <a:cxn ang="0">
                <a:pos x="158" y="46"/>
              </a:cxn>
              <a:cxn ang="0">
                <a:pos x="127" y="43"/>
              </a:cxn>
              <a:cxn ang="0">
                <a:pos x="96" y="40"/>
              </a:cxn>
              <a:cxn ang="0">
                <a:pos x="71" y="37"/>
              </a:cxn>
              <a:cxn ang="0">
                <a:pos x="49" y="33"/>
              </a:cxn>
              <a:cxn ang="0">
                <a:pos x="31" y="30"/>
              </a:cxn>
              <a:cxn ang="0">
                <a:pos x="17" y="26"/>
              </a:cxn>
              <a:cxn ang="0">
                <a:pos x="9" y="25"/>
              </a:cxn>
              <a:cxn ang="0">
                <a:pos x="5" y="23"/>
              </a:cxn>
            </a:cxnLst>
            <a:rect l="0" t="0" r="r" b="b"/>
            <a:pathLst>
              <a:path w="465" h="67">
                <a:moveTo>
                  <a:pt x="5" y="23"/>
                </a:moveTo>
                <a:lnTo>
                  <a:pt x="0" y="43"/>
                </a:lnTo>
                <a:lnTo>
                  <a:pt x="5" y="45"/>
                </a:lnTo>
                <a:lnTo>
                  <a:pt x="15" y="47"/>
                </a:lnTo>
                <a:lnTo>
                  <a:pt x="30" y="50"/>
                </a:lnTo>
                <a:lnTo>
                  <a:pt x="49" y="53"/>
                </a:lnTo>
                <a:lnTo>
                  <a:pt x="71" y="57"/>
                </a:lnTo>
                <a:lnTo>
                  <a:pt x="98" y="61"/>
                </a:lnTo>
                <a:lnTo>
                  <a:pt x="128" y="65"/>
                </a:lnTo>
                <a:lnTo>
                  <a:pt x="160" y="66"/>
                </a:lnTo>
                <a:lnTo>
                  <a:pt x="194" y="67"/>
                </a:lnTo>
                <a:lnTo>
                  <a:pt x="231" y="67"/>
                </a:lnTo>
                <a:lnTo>
                  <a:pt x="270" y="66"/>
                </a:lnTo>
                <a:lnTo>
                  <a:pt x="309" y="61"/>
                </a:lnTo>
                <a:lnTo>
                  <a:pt x="347" y="55"/>
                </a:lnTo>
                <a:lnTo>
                  <a:pt x="388" y="46"/>
                </a:lnTo>
                <a:lnTo>
                  <a:pt x="426" y="33"/>
                </a:lnTo>
                <a:lnTo>
                  <a:pt x="465" y="17"/>
                </a:lnTo>
                <a:lnTo>
                  <a:pt x="457" y="0"/>
                </a:lnTo>
                <a:lnTo>
                  <a:pt x="419" y="15"/>
                </a:lnTo>
                <a:lnTo>
                  <a:pt x="381" y="27"/>
                </a:lnTo>
                <a:lnTo>
                  <a:pt x="342" y="36"/>
                </a:lnTo>
                <a:lnTo>
                  <a:pt x="304" y="41"/>
                </a:lnTo>
                <a:lnTo>
                  <a:pt x="265" y="46"/>
                </a:lnTo>
                <a:lnTo>
                  <a:pt x="228" y="47"/>
                </a:lnTo>
                <a:lnTo>
                  <a:pt x="192" y="47"/>
                </a:lnTo>
                <a:lnTo>
                  <a:pt x="158" y="46"/>
                </a:lnTo>
                <a:lnTo>
                  <a:pt x="127" y="43"/>
                </a:lnTo>
                <a:lnTo>
                  <a:pt x="96" y="40"/>
                </a:lnTo>
                <a:lnTo>
                  <a:pt x="71" y="37"/>
                </a:lnTo>
                <a:lnTo>
                  <a:pt x="49" y="33"/>
                </a:lnTo>
                <a:lnTo>
                  <a:pt x="31" y="30"/>
                </a:lnTo>
                <a:lnTo>
                  <a:pt x="17" y="26"/>
                </a:lnTo>
                <a:lnTo>
                  <a:pt x="9" y="25"/>
                </a:lnTo>
                <a:lnTo>
                  <a:pt x="5" y="23"/>
                </a:lnTo>
                <a:close/>
              </a:path>
            </a:pathLst>
          </a:custGeom>
          <a:solidFill>
            <a:srgbClr val="000089"/>
          </a:solidFill>
          <a:ln w="9525">
            <a:noFill/>
            <a:round/>
            <a:headEnd/>
            <a:tailEnd/>
          </a:ln>
        </p:spPr>
        <p:txBody>
          <a:bodyPr/>
          <a:lstStyle/>
          <a:p>
            <a:endParaRPr lang="en-US"/>
          </a:p>
        </p:txBody>
      </p:sp>
      <p:sp>
        <p:nvSpPr>
          <p:cNvPr id="118803" name="Rectangle 19"/>
          <p:cNvSpPr>
            <a:spLocks noChangeArrowheads="1"/>
          </p:cNvSpPr>
          <p:nvPr/>
        </p:nvSpPr>
        <p:spPr bwMode="auto">
          <a:xfrm>
            <a:off x="4849813" y="2316163"/>
            <a:ext cx="42862" cy="3314700"/>
          </a:xfrm>
          <a:prstGeom prst="rect">
            <a:avLst/>
          </a:prstGeom>
          <a:solidFill>
            <a:srgbClr val="000089"/>
          </a:solidFill>
          <a:ln w="9525">
            <a:noFill/>
            <a:miter lim="800000"/>
            <a:headEnd/>
            <a:tailEnd/>
          </a:ln>
        </p:spPr>
        <p:txBody>
          <a:bodyPr/>
          <a:lstStyle/>
          <a:p>
            <a:endParaRPr lang="en-US"/>
          </a:p>
        </p:txBody>
      </p:sp>
      <p:sp>
        <p:nvSpPr>
          <p:cNvPr id="118804" name="Rectangle 20"/>
          <p:cNvSpPr>
            <a:spLocks noChangeArrowheads="1"/>
          </p:cNvSpPr>
          <p:nvPr/>
        </p:nvSpPr>
        <p:spPr bwMode="auto">
          <a:xfrm>
            <a:off x="5013325" y="2281238"/>
            <a:ext cx="41275" cy="3368675"/>
          </a:xfrm>
          <a:prstGeom prst="rect">
            <a:avLst/>
          </a:prstGeom>
          <a:solidFill>
            <a:srgbClr val="000089"/>
          </a:solidFill>
          <a:ln w="9525">
            <a:noFill/>
            <a:miter lim="800000"/>
            <a:headEnd/>
            <a:tailEnd/>
          </a:ln>
        </p:spPr>
        <p:txBody>
          <a:bodyPr/>
          <a:lstStyle/>
          <a:p>
            <a:endParaRPr lang="en-US"/>
          </a:p>
        </p:txBody>
      </p:sp>
      <p:sp>
        <p:nvSpPr>
          <p:cNvPr id="118805" name="Freeform 21"/>
          <p:cNvSpPr>
            <a:spLocks/>
          </p:cNvSpPr>
          <p:nvPr/>
        </p:nvSpPr>
        <p:spPr bwMode="auto">
          <a:xfrm>
            <a:off x="2971800" y="2084388"/>
            <a:ext cx="703263" cy="2474912"/>
          </a:xfrm>
          <a:custGeom>
            <a:avLst/>
            <a:gdLst/>
            <a:ahLst/>
            <a:cxnLst>
              <a:cxn ang="0">
                <a:pos x="0" y="5"/>
              </a:cxn>
              <a:cxn ang="0">
                <a:pos x="313" y="1171"/>
              </a:cxn>
              <a:cxn ang="0">
                <a:pos x="333" y="1166"/>
              </a:cxn>
              <a:cxn ang="0">
                <a:pos x="20" y="0"/>
              </a:cxn>
              <a:cxn ang="0">
                <a:pos x="0" y="5"/>
              </a:cxn>
            </a:cxnLst>
            <a:rect l="0" t="0" r="r" b="b"/>
            <a:pathLst>
              <a:path w="333" h="1171">
                <a:moveTo>
                  <a:pt x="0" y="5"/>
                </a:moveTo>
                <a:lnTo>
                  <a:pt x="313" y="1171"/>
                </a:lnTo>
                <a:lnTo>
                  <a:pt x="333" y="1166"/>
                </a:lnTo>
                <a:lnTo>
                  <a:pt x="20" y="0"/>
                </a:lnTo>
                <a:lnTo>
                  <a:pt x="0" y="5"/>
                </a:lnTo>
                <a:close/>
              </a:path>
            </a:pathLst>
          </a:custGeom>
          <a:solidFill>
            <a:srgbClr val="99CCFF"/>
          </a:solidFill>
          <a:ln w="9525">
            <a:solidFill>
              <a:srgbClr val="99CCFF"/>
            </a:solidFill>
            <a:round/>
            <a:headEnd/>
            <a:tailEnd/>
          </a:ln>
        </p:spPr>
        <p:txBody>
          <a:bodyPr/>
          <a:lstStyle/>
          <a:p>
            <a:endParaRPr lang="en-US"/>
          </a:p>
        </p:txBody>
      </p:sp>
      <p:sp>
        <p:nvSpPr>
          <p:cNvPr id="118806" name="Freeform 22"/>
          <p:cNvSpPr>
            <a:spLocks/>
          </p:cNvSpPr>
          <p:nvPr/>
        </p:nvSpPr>
        <p:spPr bwMode="auto">
          <a:xfrm>
            <a:off x="2647950" y="1795463"/>
            <a:ext cx="4237038" cy="1152525"/>
          </a:xfrm>
          <a:custGeom>
            <a:avLst/>
            <a:gdLst/>
            <a:ahLst/>
            <a:cxnLst>
              <a:cxn ang="0">
                <a:pos x="3" y="20"/>
              </a:cxn>
              <a:cxn ang="0">
                <a:pos x="23" y="30"/>
              </a:cxn>
              <a:cxn ang="0">
                <a:pos x="62" y="48"/>
              </a:cxn>
              <a:cxn ang="0">
                <a:pos x="118" y="72"/>
              </a:cxn>
              <a:cxn ang="0">
                <a:pos x="190" y="103"/>
              </a:cxn>
              <a:cxn ang="0">
                <a:pos x="279" y="138"/>
              </a:cxn>
              <a:cxn ang="0">
                <a:pos x="384" y="177"/>
              </a:cxn>
              <a:cxn ang="0">
                <a:pos x="502" y="218"/>
              </a:cxn>
              <a:cxn ang="0">
                <a:pos x="635" y="262"/>
              </a:cxn>
              <a:cxn ang="0">
                <a:pos x="780" y="307"/>
              </a:cxn>
              <a:cxn ang="0">
                <a:pos x="938" y="351"/>
              </a:cxn>
              <a:cxn ang="0">
                <a:pos x="1109" y="394"/>
              </a:cxn>
              <a:cxn ang="0">
                <a:pos x="1290" y="435"/>
              </a:cxn>
              <a:cxn ang="0">
                <a:pos x="1482" y="472"/>
              </a:cxn>
              <a:cxn ang="0">
                <a:pos x="1684" y="506"/>
              </a:cxn>
              <a:cxn ang="0">
                <a:pos x="1894" y="533"/>
              </a:cxn>
              <a:cxn ang="0">
                <a:pos x="2005" y="524"/>
              </a:cxn>
              <a:cxn ang="0">
                <a:pos x="1790" y="501"/>
              </a:cxn>
              <a:cxn ang="0">
                <a:pos x="1585" y="469"/>
              </a:cxn>
              <a:cxn ang="0">
                <a:pos x="1389" y="434"/>
              </a:cxn>
              <a:cxn ang="0">
                <a:pos x="1203" y="395"/>
              </a:cxn>
              <a:cxn ang="0">
                <a:pos x="1027" y="354"/>
              </a:cxn>
              <a:cxn ang="0">
                <a:pos x="864" y="310"/>
              </a:cxn>
              <a:cxn ang="0">
                <a:pos x="712" y="266"/>
              </a:cxn>
              <a:cxn ang="0">
                <a:pos x="573" y="222"/>
              </a:cxn>
              <a:cxn ang="0">
                <a:pos x="448" y="179"/>
              </a:cxn>
              <a:cxn ang="0">
                <a:pos x="337" y="138"/>
              </a:cxn>
              <a:cxn ang="0">
                <a:pos x="241" y="102"/>
              </a:cxn>
              <a:cxn ang="0">
                <a:pos x="160" y="68"/>
              </a:cxn>
              <a:cxn ang="0">
                <a:pos x="96" y="40"/>
              </a:cxn>
              <a:cxn ang="0">
                <a:pos x="49" y="19"/>
              </a:cxn>
              <a:cxn ang="0">
                <a:pos x="20" y="5"/>
              </a:cxn>
              <a:cxn ang="0">
                <a:pos x="8" y="0"/>
              </a:cxn>
            </a:cxnLst>
            <a:rect l="0" t="0" r="r" b="b"/>
            <a:pathLst>
              <a:path w="2005" h="545">
                <a:moveTo>
                  <a:pt x="0" y="19"/>
                </a:moveTo>
                <a:lnTo>
                  <a:pt x="3" y="20"/>
                </a:lnTo>
                <a:lnTo>
                  <a:pt x="11" y="24"/>
                </a:lnTo>
                <a:lnTo>
                  <a:pt x="23" y="30"/>
                </a:lnTo>
                <a:lnTo>
                  <a:pt x="40" y="38"/>
                </a:lnTo>
                <a:lnTo>
                  <a:pt x="62" y="48"/>
                </a:lnTo>
                <a:lnTo>
                  <a:pt x="87" y="59"/>
                </a:lnTo>
                <a:lnTo>
                  <a:pt x="118" y="72"/>
                </a:lnTo>
                <a:lnTo>
                  <a:pt x="151" y="87"/>
                </a:lnTo>
                <a:lnTo>
                  <a:pt x="190" y="103"/>
                </a:lnTo>
                <a:lnTo>
                  <a:pt x="233" y="119"/>
                </a:lnTo>
                <a:lnTo>
                  <a:pt x="279" y="138"/>
                </a:lnTo>
                <a:lnTo>
                  <a:pt x="330" y="157"/>
                </a:lnTo>
                <a:lnTo>
                  <a:pt x="384" y="177"/>
                </a:lnTo>
                <a:lnTo>
                  <a:pt x="440" y="197"/>
                </a:lnTo>
                <a:lnTo>
                  <a:pt x="502" y="218"/>
                </a:lnTo>
                <a:lnTo>
                  <a:pt x="567" y="240"/>
                </a:lnTo>
                <a:lnTo>
                  <a:pt x="635" y="262"/>
                </a:lnTo>
                <a:lnTo>
                  <a:pt x="705" y="285"/>
                </a:lnTo>
                <a:lnTo>
                  <a:pt x="780" y="307"/>
                </a:lnTo>
                <a:lnTo>
                  <a:pt x="858" y="329"/>
                </a:lnTo>
                <a:lnTo>
                  <a:pt x="938" y="351"/>
                </a:lnTo>
                <a:lnTo>
                  <a:pt x="1022" y="373"/>
                </a:lnTo>
                <a:lnTo>
                  <a:pt x="1109" y="394"/>
                </a:lnTo>
                <a:lnTo>
                  <a:pt x="1198" y="415"/>
                </a:lnTo>
                <a:lnTo>
                  <a:pt x="1290" y="435"/>
                </a:lnTo>
                <a:lnTo>
                  <a:pt x="1385" y="454"/>
                </a:lnTo>
                <a:lnTo>
                  <a:pt x="1482" y="472"/>
                </a:lnTo>
                <a:lnTo>
                  <a:pt x="1581" y="489"/>
                </a:lnTo>
                <a:lnTo>
                  <a:pt x="1684" y="506"/>
                </a:lnTo>
                <a:lnTo>
                  <a:pt x="1788" y="519"/>
                </a:lnTo>
                <a:lnTo>
                  <a:pt x="1894" y="533"/>
                </a:lnTo>
                <a:lnTo>
                  <a:pt x="2002" y="545"/>
                </a:lnTo>
                <a:lnTo>
                  <a:pt x="2005" y="524"/>
                </a:lnTo>
                <a:lnTo>
                  <a:pt x="1897" y="513"/>
                </a:lnTo>
                <a:lnTo>
                  <a:pt x="1790" y="501"/>
                </a:lnTo>
                <a:lnTo>
                  <a:pt x="1686" y="486"/>
                </a:lnTo>
                <a:lnTo>
                  <a:pt x="1585" y="469"/>
                </a:lnTo>
                <a:lnTo>
                  <a:pt x="1485" y="453"/>
                </a:lnTo>
                <a:lnTo>
                  <a:pt x="1389" y="434"/>
                </a:lnTo>
                <a:lnTo>
                  <a:pt x="1295" y="415"/>
                </a:lnTo>
                <a:lnTo>
                  <a:pt x="1203" y="395"/>
                </a:lnTo>
                <a:lnTo>
                  <a:pt x="1114" y="375"/>
                </a:lnTo>
                <a:lnTo>
                  <a:pt x="1027" y="354"/>
                </a:lnTo>
                <a:lnTo>
                  <a:pt x="945" y="333"/>
                </a:lnTo>
                <a:lnTo>
                  <a:pt x="864" y="310"/>
                </a:lnTo>
                <a:lnTo>
                  <a:pt x="786" y="289"/>
                </a:lnTo>
                <a:lnTo>
                  <a:pt x="712" y="266"/>
                </a:lnTo>
                <a:lnTo>
                  <a:pt x="641" y="243"/>
                </a:lnTo>
                <a:lnTo>
                  <a:pt x="573" y="222"/>
                </a:lnTo>
                <a:lnTo>
                  <a:pt x="509" y="201"/>
                </a:lnTo>
                <a:lnTo>
                  <a:pt x="448" y="179"/>
                </a:lnTo>
                <a:lnTo>
                  <a:pt x="391" y="158"/>
                </a:lnTo>
                <a:lnTo>
                  <a:pt x="337" y="138"/>
                </a:lnTo>
                <a:lnTo>
                  <a:pt x="287" y="119"/>
                </a:lnTo>
                <a:lnTo>
                  <a:pt x="241" y="102"/>
                </a:lnTo>
                <a:lnTo>
                  <a:pt x="199" y="84"/>
                </a:lnTo>
                <a:lnTo>
                  <a:pt x="160" y="68"/>
                </a:lnTo>
                <a:lnTo>
                  <a:pt x="126" y="54"/>
                </a:lnTo>
                <a:lnTo>
                  <a:pt x="96" y="40"/>
                </a:lnTo>
                <a:lnTo>
                  <a:pt x="70" y="29"/>
                </a:lnTo>
                <a:lnTo>
                  <a:pt x="49" y="19"/>
                </a:lnTo>
                <a:lnTo>
                  <a:pt x="32" y="11"/>
                </a:lnTo>
                <a:lnTo>
                  <a:pt x="20" y="5"/>
                </a:lnTo>
                <a:lnTo>
                  <a:pt x="12" y="1"/>
                </a:lnTo>
                <a:lnTo>
                  <a:pt x="8" y="0"/>
                </a:lnTo>
                <a:lnTo>
                  <a:pt x="0" y="19"/>
                </a:lnTo>
                <a:close/>
              </a:path>
            </a:pathLst>
          </a:custGeom>
          <a:solidFill>
            <a:srgbClr val="000089"/>
          </a:solidFill>
          <a:ln w="9525">
            <a:noFill/>
            <a:round/>
            <a:headEnd/>
            <a:tailEnd/>
          </a:ln>
        </p:spPr>
        <p:txBody>
          <a:bodyPr/>
          <a:lstStyle/>
          <a:p>
            <a:endParaRPr lang="en-US"/>
          </a:p>
        </p:txBody>
      </p:sp>
      <p:sp>
        <p:nvSpPr>
          <p:cNvPr id="118807" name="Freeform 23"/>
          <p:cNvSpPr>
            <a:spLocks/>
          </p:cNvSpPr>
          <p:nvPr/>
        </p:nvSpPr>
        <p:spPr bwMode="auto">
          <a:xfrm>
            <a:off x="2163763" y="2203450"/>
            <a:ext cx="788987" cy="2286000"/>
          </a:xfrm>
          <a:custGeom>
            <a:avLst/>
            <a:gdLst/>
            <a:ahLst/>
            <a:cxnLst>
              <a:cxn ang="0">
                <a:pos x="0" y="1075"/>
              </a:cxn>
              <a:cxn ang="0">
                <a:pos x="19" y="1082"/>
              </a:cxn>
              <a:cxn ang="0">
                <a:pos x="373" y="7"/>
              </a:cxn>
              <a:cxn ang="0">
                <a:pos x="354" y="0"/>
              </a:cxn>
              <a:cxn ang="0">
                <a:pos x="0" y="1075"/>
              </a:cxn>
            </a:cxnLst>
            <a:rect l="0" t="0" r="r" b="b"/>
            <a:pathLst>
              <a:path w="373" h="1082">
                <a:moveTo>
                  <a:pt x="0" y="1075"/>
                </a:moveTo>
                <a:lnTo>
                  <a:pt x="19" y="1082"/>
                </a:lnTo>
                <a:lnTo>
                  <a:pt x="373" y="7"/>
                </a:lnTo>
                <a:lnTo>
                  <a:pt x="354" y="0"/>
                </a:lnTo>
                <a:lnTo>
                  <a:pt x="0" y="1075"/>
                </a:lnTo>
                <a:close/>
              </a:path>
            </a:pathLst>
          </a:custGeom>
          <a:solidFill>
            <a:srgbClr val="99CCFF"/>
          </a:solidFill>
          <a:ln w="9525">
            <a:solidFill>
              <a:srgbClr val="99CCFF"/>
            </a:solidFill>
            <a:round/>
            <a:headEnd/>
            <a:tailEnd/>
          </a:ln>
        </p:spPr>
        <p:txBody>
          <a:bodyPr/>
          <a:lstStyle/>
          <a:p>
            <a:endParaRPr lang="en-US"/>
          </a:p>
        </p:txBody>
      </p:sp>
      <p:sp>
        <p:nvSpPr>
          <p:cNvPr id="118808" name="Freeform 24"/>
          <p:cNvSpPr>
            <a:spLocks/>
          </p:cNvSpPr>
          <p:nvPr/>
        </p:nvSpPr>
        <p:spPr bwMode="auto">
          <a:xfrm>
            <a:off x="2713038" y="2559050"/>
            <a:ext cx="271462" cy="2144713"/>
          </a:xfrm>
          <a:custGeom>
            <a:avLst/>
            <a:gdLst/>
            <a:ahLst/>
            <a:cxnLst>
              <a:cxn ang="0">
                <a:pos x="0" y="1013"/>
              </a:cxn>
              <a:cxn ang="0">
                <a:pos x="20" y="1015"/>
              </a:cxn>
              <a:cxn ang="0">
                <a:pos x="128" y="2"/>
              </a:cxn>
              <a:cxn ang="0">
                <a:pos x="108" y="0"/>
              </a:cxn>
              <a:cxn ang="0">
                <a:pos x="0" y="1013"/>
              </a:cxn>
            </a:cxnLst>
            <a:rect l="0" t="0" r="r" b="b"/>
            <a:pathLst>
              <a:path w="128" h="1015">
                <a:moveTo>
                  <a:pt x="0" y="1013"/>
                </a:moveTo>
                <a:lnTo>
                  <a:pt x="20" y="1015"/>
                </a:lnTo>
                <a:lnTo>
                  <a:pt x="128" y="2"/>
                </a:lnTo>
                <a:lnTo>
                  <a:pt x="108" y="0"/>
                </a:lnTo>
                <a:lnTo>
                  <a:pt x="0" y="1013"/>
                </a:lnTo>
                <a:close/>
              </a:path>
            </a:pathLst>
          </a:custGeom>
          <a:solidFill>
            <a:srgbClr val="99CCFF"/>
          </a:solidFill>
          <a:ln w="9525">
            <a:solidFill>
              <a:srgbClr val="99CCFF"/>
            </a:solidFill>
            <a:round/>
            <a:headEnd/>
            <a:tailEnd/>
          </a:ln>
        </p:spPr>
        <p:txBody>
          <a:bodyPr/>
          <a:lstStyle/>
          <a:p>
            <a:endParaRPr lang="en-US"/>
          </a:p>
        </p:txBody>
      </p:sp>
      <p:sp>
        <p:nvSpPr>
          <p:cNvPr id="118809" name="Freeform 25"/>
          <p:cNvSpPr>
            <a:spLocks/>
          </p:cNvSpPr>
          <p:nvPr/>
        </p:nvSpPr>
        <p:spPr bwMode="auto">
          <a:xfrm>
            <a:off x="1946275" y="4329113"/>
            <a:ext cx="1922463" cy="182562"/>
          </a:xfrm>
          <a:custGeom>
            <a:avLst/>
            <a:gdLst/>
            <a:ahLst/>
            <a:cxnLst>
              <a:cxn ang="0">
                <a:pos x="5" y="67"/>
              </a:cxn>
              <a:cxn ang="0">
                <a:pos x="96" y="48"/>
              </a:cxn>
              <a:cxn ang="0">
                <a:pos x="185" y="34"/>
              </a:cxn>
              <a:cxn ang="0">
                <a:pos x="270" y="27"/>
              </a:cxn>
              <a:cxn ang="0">
                <a:pos x="352" y="22"/>
              </a:cxn>
              <a:cxn ang="0">
                <a:pos x="431" y="20"/>
              </a:cxn>
              <a:cxn ang="0">
                <a:pos x="505" y="22"/>
              </a:cxn>
              <a:cxn ang="0">
                <a:pos x="574" y="27"/>
              </a:cxn>
              <a:cxn ang="0">
                <a:pos x="638" y="33"/>
              </a:cxn>
              <a:cxn ang="0">
                <a:pos x="695" y="41"/>
              </a:cxn>
              <a:cxn ang="0">
                <a:pos x="747" y="49"/>
              </a:cxn>
              <a:cxn ang="0">
                <a:pos x="792" y="58"/>
              </a:cxn>
              <a:cxn ang="0">
                <a:pos x="831" y="66"/>
              </a:cxn>
              <a:cxn ang="0">
                <a:pos x="861" y="73"/>
              </a:cxn>
              <a:cxn ang="0">
                <a:pos x="884" y="79"/>
              </a:cxn>
              <a:cxn ang="0">
                <a:pos x="899" y="84"/>
              </a:cxn>
              <a:cxn ang="0">
                <a:pos x="904" y="86"/>
              </a:cxn>
              <a:cxn ang="0">
                <a:pos x="909" y="67"/>
              </a:cxn>
              <a:cxn ang="0">
                <a:pos x="899" y="63"/>
              </a:cxn>
              <a:cxn ang="0">
                <a:pos x="880" y="58"/>
              </a:cxn>
              <a:cxn ang="0">
                <a:pos x="852" y="51"/>
              </a:cxn>
              <a:cxn ang="0">
                <a:pos x="817" y="43"/>
              </a:cxn>
              <a:cxn ang="0">
                <a:pos x="776" y="34"/>
              </a:cxn>
              <a:cxn ang="0">
                <a:pos x="726" y="25"/>
              </a:cxn>
              <a:cxn ang="0">
                <a:pos x="670" y="17"/>
              </a:cxn>
              <a:cxn ang="0">
                <a:pos x="609" y="10"/>
              </a:cxn>
              <a:cxn ang="0">
                <a:pos x="541" y="4"/>
              </a:cxn>
              <a:cxn ang="0">
                <a:pos x="468" y="2"/>
              </a:cxn>
              <a:cxn ang="0">
                <a:pos x="392" y="0"/>
              </a:cxn>
              <a:cxn ang="0">
                <a:pos x="310" y="3"/>
              </a:cxn>
              <a:cxn ang="0">
                <a:pos x="226" y="10"/>
              </a:cxn>
              <a:cxn ang="0">
                <a:pos x="137" y="20"/>
              </a:cxn>
              <a:cxn ang="0">
                <a:pos x="47" y="37"/>
              </a:cxn>
            </a:cxnLst>
            <a:rect l="0" t="0" r="r" b="b"/>
            <a:pathLst>
              <a:path w="910" h="86">
                <a:moveTo>
                  <a:pt x="0" y="47"/>
                </a:moveTo>
                <a:lnTo>
                  <a:pt x="5" y="67"/>
                </a:lnTo>
                <a:lnTo>
                  <a:pt x="50" y="57"/>
                </a:lnTo>
                <a:lnTo>
                  <a:pt x="96" y="48"/>
                </a:lnTo>
                <a:lnTo>
                  <a:pt x="141" y="41"/>
                </a:lnTo>
                <a:lnTo>
                  <a:pt x="185" y="34"/>
                </a:lnTo>
                <a:lnTo>
                  <a:pt x="227" y="30"/>
                </a:lnTo>
                <a:lnTo>
                  <a:pt x="270" y="27"/>
                </a:lnTo>
                <a:lnTo>
                  <a:pt x="311" y="23"/>
                </a:lnTo>
                <a:lnTo>
                  <a:pt x="352" y="22"/>
                </a:lnTo>
                <a:lnTo>
                  <a:pt x="392" y="20"/>
                </a:lnTo>
                <a:lnTo>
                  <a:pt x="431" y="20"/>
                </a:lnTo>
                <a:lnTo>
                  <a:pt x="468" y="20"/>
                </a:lnTo>
                <a:lnTo>
                  <a:pt x="505" y="22"/>
                </a:lnTo>
                <a:lnTo>
                  <a:pt x="540" y="24"/>
                </a:lnTo>
                <a:lnTo>
                  <a:pt x="574" y="27"/>
                </a:lnTo>
                <a:lnTo>
                  <a:pt x="606" y="29"/>
                </a:lnTo>
                <a:lnTo>
                  <a:pt x="638" y="33"/>
                </a:lnTo>
                <a:lnTo>
                  <a:pt x="667" y="37"/>
                </a:lnTo>
                <a:lnTo>
                  <a:pt x="695" y="41"/>
                </a:lnTo>
                <a:lnTo>
                  <a:pt x="722" y="44"/>
                </a:lnTo>
                <a:lnTo>
                  <a:pt x="747" y="49"/>
                </a:lnTo>
                <a:lnTo>
                  <a:pt x="771" y="53"/>
                </a:lnTo>
                <a:lnTo>
                  <a:pt x="792" y="58"/>
                </a:lnTo>
                <a:lnTo>
                  <a:pt x="812" y="62"/>
                </a:lnTo>
                <a:lnTo>
                  <a:pt x="831" y="66"/>
                </a:lnTo>
                <a:lnTo>
                  <a:pt x="847" y="71"/>
                </a:lnTo>
                <a:lnTo>
                  <a:pt x="861" y="73"/>
                </a:lnTo>
                <a:lnTo>
                  <a:pt x="874" y="77"/>
                </a:lnTo>
                <a:lnTo>
                  <a:pt x="884" y="79"/>
                </a:lnTo>
                <a:lnTo>
                  <a:pt x="893" y="82"/>
                </a:lnTo>
                <a:lnTo>
                  <a:pt x="899" y="84"/>
                </a:lnTo>
                <a:lnTo>
                  <a:pt x="903" y="86"/>
                </a:lnTo>
                <a:lnTo>
                  <a:pt x="904" y="86"/>
                </a:lnTo>
                <a:lnTo>
                  <a:pt x="910" y="67"/>
                </a:lnTo>
                <a:lnTo>
                  <a:pt x="909" y="67"/>
                </a:lnTo>
                <a:lnTo>
                  <a:pt x="905" y="66"/>
                </a:lnTo>
                <a:lnTo>
                  <a:pt x="899" y="63"/>
                </a:lnTo>
                <a:lnTo>
                  <a:pt x="890" y="61"/>
                </a:lnTo>
                <a:lnTo>
                  <a:pt x="880" y="58"/>
                </a:lnTo>
                <a:lnTo>
                  <a:pt x="867" y="54"/>
                </a:lnTo>
                <a:lnTo>
                  <a:pt x="852" y="51"/>
                </a:lnTo>
                <a:lnTo>
                  <a:pt x="836" y="47"/>
                </a:lnTo>
                <a:lnTo>
                  <a:pt x="817" y="43"/>
                </a:lnTo>
                <a:lnTo>
                  <a:pt x="797" y="39"/>
                </a:lnTo>
                <a:lnTo>
                  <a:pt x="776" y="34"/>
                </a:lnTo>
                <a:lnTo>
                  <a:pt x="752" y="30"/>
                </a:lnTo>
                <a:lnTo>
                  <a:pt x="726" y="25"/>
                </a:lnTo>
                <a:lnTo>
                  <a:pt x="699" y="22"/>
                </a:lnTo>
                <a:lnTo>
                  <a:pt x="670" y="17"/>
                </a:lnTo>
                <a:lnTo>
                  <a:pt x="640" y="13"/>
                </a:lnTo>
                <a:lnTo>
                  <a:pt x="609" y="10"/>
                </a:lnTo>
                <a:lnTo>
                  <a:pt x="575" y="7"/>
                </a:lnTo>
                <a:lnTo>
                  <a:pt x="541" y="4"/>
                </a:lnTo>
                <a:lnTo>
                  <a:pt x="506" y="3"/>
                </a:lnTo>
                <a:lnTo>
                  <a:pt x="468" y="2"/>
                </a:lnTo>
                <a:lnTo>
                  <a:pt x="431" y="0"/>
                </a:lnTo>
                <a:lnTo>
                  <a:pt x="392" y="0"/>
                </a:lnTo>
                <a:lnTo>
                  <a:pt x="352" y="2"/>
                </a:lnTo>
                <a:lnTo>
                  <a:pt x="310" y="3"/>
                </a:lnTo>
                <a:lnTo>
                  <a:pt x="269" y="7"/>
                </a:lnTo>
                <a:lnTo>
                  <a:pt x="226" y="10"/>
                </a:lnTo>
                <a:lnTo>
                  <a:pt x="182" y="15"/>
                </a:lnTo>
                <a:lnTo>
                  <a:pt x="137" y="20"/>
                </a:lnTo>
                <a:lnTo>
                  <a:pt x="92" y="28"/>
                </a:lnTo>
                <a:lnTo>
                  <a:pt x="47" y="37"/>
                </a:lnTo>
                <a:lnTo>
                  <a:pt x="0" y="47"/>
                </a:lnTo>
                <a:close/>
              </a:path>
            </a:pathLst>
          </a:custGeom>
          <a:solidFill>
            <a:srgbClr val="000089"/>
          </a:solidFill>
          <a:ln w="9525">
            <a:noFill/>
            <a:round/>
            <a:headEnd/>
            <a:tailEnd/>
          </a:ln>
        </p:spPr>
        <p:txBody>
          <a:bodyPr/>
          <a:lstStyle/>
          <a:p>
            <a:endParaRPr lang="en-US"/>
          </a:p>
        </p:txBody>
      </p:sp>
      <p:sp>
        <p:nvSpPr>
          <p:cNvPr id="118810" name="Freeform 26"/>
          <p:cNvSpPr>
            <a:spLocks/>
          </p:cNvSpPr>
          <p:nvPr/>
        </p:nvSpPr>
        <p:spPr bwMode="auto">
          <a:xfrm>
            <a:off x="1982788" y="4543425"/>
            <a:ext cx="1812925" cy="303213"/>
          </a:xfrm>
          <a:custGeom>
            <a:avLst/>
            <a:gdLst/>
            <a:ahLst/>
            <a:cxnLst>
              <a:cxn ang="0">
                <a:pos x="38" y="40"/>
              </a:cxn>
              <a:cxn ang="0">
                <a:pos x="116" y="79"/>
              </a:cxn>
              <a:cxn ang="0">
                <a:pos x="193" y="109"/>
              </a:cxn>
              <a:cxn ang="0">
                <a:pos x="269" y="128"/>
              </a:cxn>
              <a:cxn ang="0">
                <a:pos x="343" y="140"/>
              </a:cxn>
              <a:cxn ang="0">
                <a:pos x="416" y="144"/>
              </a:cxn>
              <a:cxn ang="0">
                <a:pos x="485" y="143"/>
              </a:cxn>
              <a:cxn ang="0">
                <a:pos x="550" y="136"/>
              </a:cxn>
              <a:cxn ang="0">
                <a:pos x="611" y="126"/>
              </a:cxn>
              <a:cxn ang="0">
                <a:pos x="667" y="114"/>
              </a:cxn>
              <a:cxn ang="0">
                <a:pos x="717" y="99"/>
              </a:cxn>
              <a:cxn ang="0">
                <a:pos x="760" y="85"/>
              </a:cxn>
              <a:cxn ang="0">
                <a:pos x="796" y="70"/>
              </a:cxn>
              <a:cxn ang="0">
                <a:pos x="825" y="59"/>
              </a:cxn>
              <a:cxn ang="0">
                <a:pos x="845" y="49"/>
              </a:cxn>
              <a:cxn ang="0">
                <a:pos x="857" y="44"/>
              </a:cxn>
              <a:cxn ang="0">
                <a:pos x="848" y="25"/>
              </a:cxn>
              <a:cxn ang="0">
                <a:pos x="842" y="27"/>
              </a:cxn>
              <a:cxn ang="0">
                <a:pos x="827" y="35"/>
              </a:cxn>
              <a:cxn ang="0">
                <a:pos x="803" y="46"/>
              </a:cxn>
              <a:cxn ang="0">
                <a:pos x="771" y="59"/>
              </a:cxn>
              <a:cxn ang="0">
                <a:pos x="732" y="74"/>
              </a:cxn>
              <a:cxn ang="0">
                <a:pos x="686" y="88"/>
              </a:cxn>
              <a:cxn ang="0">
                <a:pos x="635" y="101"/>
              </a:cxn>
              <a:cxn ang="0">
                <a:pos x="578" y="111"/>
              </a:cxn>
              <a:cxn ang="0">
                <a:pos x="515" y="120"/>
              </a:cxn>
              <a:cxn ang="0">
                <a:pos x="450" y="124"/>
              </a:cxn>
              <a:cxn ang="0">
                <a:pos x="381" y="123"/>
              </a:cxn>
              <a:cxn ang="0">
                <a:pos x="310" y="115"/>
              </a:cxn>
              <a:cxn ang="0">
                <a:pos x="237" y="100"/>
              </a:cxn>
              <a:cxn ang="0">
                <a:pos x="161" y="76"/>
              </a:cxn>
              <a:cxn ang="0">
                <a:pos x="86" y="44"/>
              </a:cxn>
              <a:cxn ang="0">
                <a:pos x="11" y="0"/>
              </a:cxn>
            </a:cxnLst>
            <a:rect l="0" t="0" r="r" b="b"/>
            <a:pathLst>
              <a:path w="858" h="144">
                <a:moveTo>
                  <a:pt x="0" y="16"/>
                </a:moveTo>
                <a:lnTo>
                  <a:pt x="38" y="40"/>
                </a:lnTo>
                <a:lnTo>
                  <a:pt x="77" y="61"/>
                </a:lnTo>
                <a:lnTo>
                  <a:pt x="116" y="79"/>
                </a:lnTo>
                <a:lnTo>
                  <a:pt x="154" y="95"/>
                </a:lnTo>
                <a:lnTo>
                  <a:pt x="193" y="109"/>
                </a:lnTo>
                <a:lnTo>
                  <a:pt x="232" y="119"/>
                </a:lnTo>
                <a:lnTo>
                  <a:pt x="269" y="128"/>
                </a:lnTo>
                <a:lnTo>
                  <a:pt x="307" y="135"/>
                </a:lnTo>
                <a:lnTo>
                  <a:pt x="343" y="140"/>
                </a:lnTo>
                <a:lnTo>
                  <a:pt x="380" y="143"/>
                </a:lnTo>
                <a:lnTo>
                  <a:pt x="416" y="144"/>
                </a:lnTo>
                <a:lnTo>
                  <a:pt x="451" y="144"/>
                </a:lnTo>
                <a:lnTo>
                  <a:pt x="485" y="143"/>
                </a:lnTo>
                <a:lnTo>
                  <a:pt x="518" y="140"/>
                </a:lnTo>
                <a:lnTo>
                  <a:pt x="550" y="136"/>
                </a:lnTo>
                <a:lnTo>
                  <a:pt x="582" y="131"/>
                </a:lnTo>
                <a:lnTo>
                  <a:pt x="611" y="126"/>
                </a:lnTo>
                <a:lnTo>
                  <a:pt x="640" y="120"/>
                </a:lnTo>
                <a:lnTo>
                  <a:pt x="667" y="114"/>
                </a:lnTo>
                <a:lnTo>
                  <a:pt x="692" y="106"/>
                </a:lnTo>
                <a:lnTo>
                  <a:pt x="717" y="99"/>
                </a:lnTo>
                <a:lnTo>
                  <a:pt x="740" y="93"/>
                </a:lnTo>
                <a:lnTo>
                  <a:pt x="760" y="85"/>
                </a:lnTo>
                <a:lnTo>
                  <a:pt x="780" y="77"/>
                </a:lnTo>
                <a:lnTo>
                  <a:pt x="796" y="70"/>
                </a:lnTo>
                <a:lnTo>
                  <a:pt x="812" y="64"/>
                </a:lnTo>
                <a:lnTo>
                  <a:pt x="825" y="59"/>
                </a:lnTo>
                <a:lnTo>
                  <a:pt x="837" y="54"/>
                </a:lnTo>
                <a:lnTo>
                  <a:pt x="845" y="49"/>
                </a:lnTo>
                <a:lnTo>
                  <a:pt x="852" y="45"/>
                </a:lnTo>
                <a:lnTo>
                  <a:pt x="857" y="44"/>
                </a:lnTo>
                <a:lnTo>
                  <a:pt x="858" y="42"/>
                </a:lnTo>
                <a:lnTo>
                  <a:pt x="848" y="25"/>
                </a:lnTo>
                <a:lnTo>
                  <a:pt x="847" y="26"/>
                </a:lnTo>
                <a:lnTo>
                  <a:pt x="842" y="27"/>
                </a:lnTo>
                <a:lnTo>
                  <a:pt x="835" y="31"/>
                </a:lnTo>
                <a:lnTo>
                  <a:pt x="827" y="35"/>
                </a:lnTo>
                <a:lnTo>
                  <a:pt x="817" y="40"/>
                </a:lnTo>
                <a:lnTo>
                  <a:pt x="803" y="46"/>
                </a:lnTo>
                <a:lnTo>
                  <a:pt x="788" y="52"/>
                </a:lnTo>
                <a:lnTo>
                  <a:pt x="771" y="59"/>
                </a:lnTo>
                <a:lnTo>
                  <a:pt x="753" y="66"/>
                </a:lnTo>
                <a:lnTo>
                  <a:pt x="732" y="74"/>
                </a:lnTo>
                <a:lnTo>
                  <a:pt x="710" y="80"/>
                </a:lnTo>
                <a:lnTo>
                  <a:pt x="686" y="88"/>
                </a:lnTo>
                <a:lnTo>
                  <a:pt x="661" y="94"/>
                </a:lnTo>
                <a:lnTo>
                  <a:pt x="635" y="101"/>
                </a:lnTo>
                <a:lnTo>
                  <a:pt x="607" y="106"/>
                </a:lnTo>
                <a:lnTo>
                  <a:pt x="578" y="111"/>
                </a:lnTo>
                <a:lnTo>
                  <a:pt x="547" y="116"/>
                </a:lnTo>
                <a:lnTo>
                  <a:pt x="515" y="120"/>
                </a:lnTo>
                <a:lnTo>
                  <a:pt x="484" y="123"/>
                </a:lnTo>
                <a:lnTo>
                  <a:pt x="450" y="124"/>
                </a:lnTo>
                <a:lnTo>
                  <a:pt x="416" y="124"/>
                </a:lnTo>
                <a:lnTo>
                  <a:pt x="381" y="123"/>
                </a:lnTo>
                <a:lnTo>
                  <a:pt x="346" y="120"/>
                </a:lnTo>
                <a:lnTo>
                  <a:pt x="310" y="115"/>
                </a:lnTo>
                <a:lnTo>
                  <a:pt x="273" y="109"/>
                </a:lnTo>
                <a:lnTo>
                  <a:pt x="237" y="100"/>
                </a:lnTo>
                <a:lnTo>
                  <a:pt x="199" y="90"/>
                </a:lnTo>
                <a:lnTo>
                  <a:pt x="161" y="76"/>
                </a:lnTo>
                <a:lnTo>
                  <a:pt x="124" y="61"/>
                </a:lnTo>
                <a:lnTo>
                  <a:pt x="86" y="44"/>
                </a:lnTo>
                <a:lnTo>
                  <a:pt x="49" y="24"/>
                </a:lnTo>
                <a:lnTo>
                  <a:pt x="11" y="0"/>
                </a:lnTo>
                <a:lnTo>
                  <a:pt x="0" y="16"/>
                </a:lnTo>
                <a:close/>
              </a:path>
            </a:pathLst>
          </a:custGeom>
          <a:solidFill>
            <a:srgbClr val="000089"/>
          </a:solidFill>
          <a:ln w="9525">
            <a:noFill/>
            <a:round/>
            <a:headEnd/>
            <a:tailEnd/>
          </a:ln>
        </p:spPr>
        <p:txBody>
          <a:bodyPr/>
          <a:lstStyle/>
          <a:p>
            <a:endParaRPr lang="en-US"/>
          </a:p>
        </p:txBody>
      </p:sp>
      <p:sp>
        <p:nvSpPr>
          <p:cNvPr id="118811" name="Freeform 27"/>
          <p:cNvSpPr>
            <a:spLocks/>
          </p:cNvSpPr>
          <p:nvPr/>
        </p:nvSpPr>
        <p:spPr bwMode="auto">
          <a:xfrm>
            <a:off x="1933575" y="4648200"/>
            <a:ext cx="1947863" cy="585788"/>
          </a:xfrm>
          <a:custGeom>
            <a:avLst/>
            <a:gdLst/>
            <a:ahLst/>
            <a:cxnLst>
              <a:cxn ang="0">
                <a:pos x="1" y="10"/>
              </a:cxn>
              <a:cxn ang="0">
                <a:pos x="11" y="33"/>
              </a:cxn>
              <a:cxn ang="0">
                <a:pos x="34" y="70"/>
              </a:cxn>
              <a:cxn ang="0">
                <a:pos x="70" y="118"/>
              </a:cxn>
              <a:cxn ang="0">
                <a:pos x="120" y="168"/>
              </a:cxn>
              <a:cxn ang="0">
                <a:pos x="189" y="214"/>
              </a:cxn>
              <a:cxn ang="0">
                <a:pos x="276" y="252"/>
              </a:cxn>
              <a:cxn ang="0">
                <a:pos x="384" y="275"/>
              </a:cxn>
              <a:cxn ang="0">
                <a:pos x="507" y="275"/>
              </a:cxn>
              <a:cxn ang="0">
                <a:pos x="617" y="253"/>
              </a:cxn>
              <a:cxn ang="0">
                <a:pos x="708" y="217"/>
              </a:cxn>
              <a:cxn ang="0">
                <a:pos x="782" y="171"/>
              </a:cxn>
              <a:cxn ang="0">
                <a:pos x="840" y="122"/>
              </a:cxn>
              <a:cxn ang="0">
                <a:pos x="881" y="76"/>
              </a:cxn>
              <a:cxn ang="0">
                <a:pos x="907" y="39"/>
              </a:cxn>
              <a:cxn ang="0">
                <a:pos x="921" y="17"/>
              </a:cxn>
              <a:cxn ang="0">
                <a:pos x="905" y="5"/>
              </a:cxn>
              <a:cxn ang="0">
                <a:pos x="899" y="16"/>
              </a:cxn>
              <a:cxn ang="0">
                <a:pos x="880" y="45"/>
              </a:cxn>
              <a:cxn ang="0">
                <a:pos x="846" y="85"/>
              </a:cxn>
              <a:cxn ang="0">
                <a:pos x="799" y="132"/>
              </a:cxn>
              <a:cxn ang="0">
                <a:pos x="737" y="178"/>
              </a:cxn>
              <a:cxn ang="0">
                <a:pos x="656" y="218"/>
              </a:cxn>
              <a:cxn ang="0">
                <a:pos x="560" y="246"/>
              </a:cxn>
              <a:cxn ang="0">
                <a:pos x="445" y="257"/>
              </a:cxn>
              <a:cxn ang="0">
                <a:pos x="333" y="246"/>
              </a:cxn>
              <a:cxn ang="0">
                <a:pos x="240" y="217"/>
              </a:cxn>
              <a:cxn ang="0">
                <a:pos x="166" y="177"/>
              </a:cxn>
              <a:cxn ang="0">
                <a:pos x="108" y="129"/>
              </a:cxn>
              <a:cxn ang="0">
                <a:pos x="67" y="83"/>
              </a:cxn>
              <a:cxn ang="0">
                <a:pos x="39" y="41"/>
              </a:cxn>
              <a:cxn ang="0">
                <a:pos x="24" y="11"/>
              </a:cxn>
              <a:cxn ang="0">
                <a:pos x="19" y="0"/>
              </a:cxn>
            </a:cxnLst>
            <a:rect l="0" t="0" r="r" b="b"/>
            <a:pathLst>
              <a:path w="922" h="277">
                <a:moveTo>
                  <a:pt x="0" y="6"/>
                </a:moveTo>
                <a:lnTo>
                  <a:pt x="1" y="10"/>
                </a:lnTo>
                <a:lnTo>
                  <a:pt x="5" y="19"/>
                </a:lnTo>
                <a:lnTo>
                  <a:pt x="11" y="33"/>
                </a:lnTo>
                <a:lnTo>
                  <a:pt x="21" y="50"/>
                </a:lnTo>
                <a:lnTo>
                  <a:pt x="34" y="70"/>
                </a:lnTo>
                <a:lnTo>
                  <a:pt x="50" y="93"/>
                </a:lnTo>
                <a:lnTo>
                  <a:pt x="70" y="118"/>
                </a:lnTo>
                <a:lnTo>
                  <a:pt x="93" y="143"/>
                </a:lnTo>
                <a:lnTo>
                  <a:pt x="120" y="168"/>
                </a:lnTo>
                <a:lnTo>
                  <a:pt x="153" y="192"/>
                </a:lnTo>
                <a:lnTo>
                  <a:pt x="189" y="214"/>
                </a:lnTo>
                <a:lnTo>
                  <a:pt x="231" y="236"/>
                </a:lnTo>
                <a:lnTo>
                  <a:pt x="276" y="252"/>
                </a:lnTo>
                <a:lnTo>
                  <a:pt x="328" y="266"/>
                </a:lnTo>
                <a:lnTo>
                  <a:pt x="384" y="275"/>
                </a:lnTo>
                <a:lnTo>
                  <a:pt x="445" y="277"/>
                </a:lnTo>
                <a:lnTo>
                  <a:pt x="507" y="275"/>
                </a:lnTo>
                <a:lnTo>
                  <a:pt x="565" y="266"/>
                </a:lnTo>
                <a:lnTo>
                  <a:pt x="617" y="253"/>
                </a:lnTo>
                <a:lnTo>
                  <a:pt x="665" y="236"/>
                </a:lnTo>
                <a:lnTo>
                  <a:pt x="708" y="217"/>
                </a:lnTo>
                <a:lnTo>
                  <a:pt x="747" y="194"/>
                </a:lnTo>
                <a:lnTo>
                  <a:pt x="782" y="171"/>
                </a:lnTo>
                <a:lnTo>
                  <a:pt x="812" y="147"/>
                </a:lnTo>
                <a:lnTo>
                  <a:pt x="840" y="122"/>
                </a:lnTo>
                <a:lnTo>
                  <a:pt x="862" y="98"/>
                </a:lnTo>
                <a:lnTo>
                  <a:pt x="881" y="76"/>
                </a:lnTo>
                <a:lnTo>
                  <a:pt x="896" y="56"/>
                </a:lnTo>
                <a:lnTo>
                  <a:pt x="907" y="39"/>
                </a:lnTo>
                <a:lnTo>
                  <a:pt x="916" y="26"/>
                </a:lnTo>
                <a:lnTo>
                  <a:pt x="921" y="17"/>
                </a:lnTo>
                <a:lnTo>
                  <a:pt x="922" y="14"/>
                </a:lnTo>
                <a:lnTo>
                  <a:pt x="905" y="5"/>
                </a:lnTo>
                <a:lnTo>
                  <a:pt x="904" y="9"/>
                </a:lnTo>
                <a:lnTo>
                  <a:pt x="899" y="16"/>
                </a:lnTo>
                <a:lnTo>
                  <a:pt x="890" y="29"/>
                </a:lnTo>
                <a:lnTo>
                  <a:pt x="880" y="45"/>
                </a:lnTo>
                <a:lnTo>
                  <a:pt x="865" y="65"/>
                </a:lnTo>
                <a:lnTo>
                  <a:pt x="846" y="85"/>
                </a:lnTo>
                <a:lnTo>
                  <a:pt x="824" y="109"/>
                </a:lnTo>
                <a:lnTo>
                  <a:pt x="799" y="132"/>
                </a:lnTo>
                <a:lnTo>
                  <a:pt x="769" y="155"/>
                </a:lnTo>
                <a:lnTo>
                  <a:pt x="737" y="178"/>
                </a:lnTo>
                <a:lnTo>
                  <a:pt x="699" y="199"/>
                </a:lnTo>
                <a:lnTo>
                  <a:pt x="656" y="218"/>
                </a:lnTo>
                <a:lnTo>
                  <a:pt x="611" y="234"/>
                </a:lnTo>
                <a:lnTo>
                  <a:pt x="560" y="246"/>
                </a:lnTo>
                <a:lnTo>
                  <a:pt x="506" y="255"/>
                </a:lnTo>
                <a:lnTo>
                  <a:pt x="445" y="257"/>
                </a:lnTo>
                <a:lnTo>
                  <a:pt x="387" y="255"/>
                </a:lnTo>
                <a:lnTo>
                  <a:pt x="333" y="246"/>
                </a:lnTo>
                <a:lnTo>
                  <a:pt x="284" y="233"/>
                </a:lnTo>
                <a:lnTo>
                  <a:pt x="240" y="217"/>
                </a:lnTo>
                <a:lnTo>
                  <a:pt x="201" y="198"/>
                </a:lnTo>
                <a:lnTo>
                  <a:pt x="166" y="177"/>
                </a:lnTo>
                <a:lnTo>
                  <a:pt x="134" y="153"/>
                </a:lnTo>
                <a:lnTo>
                  <a:pt x="108" y="129"/>
                </a:lnTo>
                <a:lnTo>
                  <a:pt x="85" y="105"/>
                </a:lnTo>
                <a:lnTo>
                  <a:pt x="67" y="83"/>
                </a:lnTo>
                <a:lnTo>
                  <a:pt x="51" y="60"/>
                </a:lnTo>
                <a:lnTo>
                  <a:pt x="39" y="41"/>
                </a:lnTo>
                <a:lnTo>
                  <a:pt x="30" y="25"/>
                </a:lnTo>
                <a:lnTo>
                  <a:pt x="24" y="11"/>
                </a:lnTo>
                <a:lnTo>
                  <a:pt x="20" y="4"/>
                </a:lnTo>
                <a:lnTo>
                  <a:pt x="19" y="0"/>
                </a:lnTo>
                <a:lnTo>
                  <a:pt x="0" y="6"/>
                </a:lnTo>
                <a:close/>
              </a:path>
            </a:pathLst>
          </a:custGeom>
          <a:solidFill>
            <a:srgbClr val="000089"/>
          </a:solidFill>
          <a:ln w="9525">
            <a:noFill/>
            <a:round/>
            <a:headEnd/>
            <a:tailEnd/>
          </a:ln>
        </p:spPr>
        <p:txBody>
          <a:bodyPr/>
          <a:lstStyle/>
          <a:p>
            <a:endParaRPr lang="en-US"/>
          </a:p>
        </p:txBody>
      </p:sp>
      <p:sp>
        <p:nvSpPr>
          <p:cNvPr id="118812" name="Freeform 28"/>
          <p:cNvSpPr>
            <a:spLocks/>
          </p:cNvSpPr>
          <p:nvPr/>
        </p:nvSpPr>
        <p:spPr bwMode="auto">
          <a:xfrm>
            <a:off x="5927725" y="3017838"/>
            <a:ext cx="584200" cy="1724025"/>
          </a:xfrm>
          <a:custGeom>
            <a:avLst/>
            <a:gdLst/>
            <a:ahLst/>
            <a:cxnLst>
              <a:cxn ang="0">
                <a:pos x="0" y="810"/>
              </a:cxn>
              <a:cxn ang="0">
                <a:pos x="20" y="816"/>
              </a:cxn>
              <a:cxn ang="0">
                <a:pos x="276" y="7"/>
              </a:cxn>
              <a:cxn ang="0">
                <a:pos x="257" y="0"/>
              </a:cxn>
              <a:cxn ang="0">
                <a:pos x="0" y="810"/>
              </a:cxn>
            </a:cxnLst>
            <a:rect l="0" t="0" r="r" b="b"/>
            <a:pathLst>
              <a:path w="276" h="816">
                <a:moveTo>
                  <a:pt x="0" y="810"/>
                </a:moveTo>
                <a:lnTo>
                  <a:pt x="20" y="816"/>
                </a:lnTo>
                <a:lnTo>
                  <a:pt x="276" y="7"/>
                </a:lnTo>
                <a:lnTo>
                  <a:pt x="257" y="0"/>
                </a:lnTo>
                <a:lnTo>
                  <a:pt x="0" y="810"/>
                </a:lnTo>
                <a:close/>
              </a:path>
            </a:pathLst>
          </a:custGeom>
          <a:solidFill>
            <a:srgbClr val="99CCFF"/>
          </a:solidFill>
          <a:ln w="9525">
            <a:solidFill>
              <a:srgbClr val="99CCFF"/>
            </a:solidFill>
            <a:round/>
            <a:headEnd/>
            <a:tailEnd/>
          </a:ln>
        </p:spPr>
        <p:txBody>
          <a:bodyPr/>
          <a:lstStyle/>
          <a:p>
            <a:endParaRPr lang="en-US"/>
          </a:p>
        </p:txBody>
      </p:sp>
      <p:sp>
        <p:nvSpPr>
          <p:cNvPr id="118813" name="Freeform 29"/>
          <p:cNvSpPr>
            <a:spLocks/>
          </p:cNvSpPr>
          <p:nvPr/>
        </p:nvSpPr>
        <p:spPr bwMode="auto">
          <a:xfrm>
            <a:off x="6321425" y="3286125"/>
            <a:ext cx="212725" cy="1609725"/>
          </a:xfrm>
          <a:custGeom>
            <a:avLst/>
            <a:gdLst/>
            <a:ahLst/>
            <a:cxnLst>
              <a:cxn ang="0">
                <a:pos x="0" y="759"/>
              </a:cxn>
              <a:cxn ang="0">
                <a:pos x="20" y="762"/>
              </a:cxn>
              <a:cxn ang="0">
                <a:pos x="101" y="1"/>
              </a:cxn>
              <a:cxn ang="0">
                <a:pos x="81" y="0"/>
              </a:cxn>
              <a:cxn ang="0">
                <a:pos x="0" y="759"/>
              </a:cxn>
            </a:cxnLst>
            <a:rect l="0" t="0" r="r" b="b"/>
            <a:pathLst>
              <a:path w="101" h="762">
                <a:moveTo>
                  <a:pt x="0" y="759"/>
                </a:moveTo>
                <a:lnTo>
                  <a:pt x="20" y="762"/>
                </a:lnTo>
                <a:lnTo>
                  <a:pt x="101" y="1"/>
                </a:lnTo>
                <a:lnTo>
                  <a:pt x="81" y="0"/>
                </a:lnTo>
                <a:lnTo>
                  <a:pt x="0" y="759"/>
                </a:lnTo>
                <a:close/>
              </a:path>
            </a:pathLst>
          </a:custGeom>
          <a:solidFill>
            <a:srgbClr val="99CCFF"/>
          </a:solidFill>
          <a:ln w="9525">
            <a:solidFill>
              <a:srgbClr val="99CCFF"/>
            </a:solidFill>
            <a:round/>
            <a:headEnd/>
            <a:tailEnd/>
          </a:ln>
        </p:spPr>
        <p:txBody>
          <a:bodyPr/>
          <a:lstStyle/>
          <a:p>
            <a:endParaRPr lang="en-US"/>
          </a:p>
        </p:txBody>
      </p:sp>
      <p:sp>
        <p:nvSpPr>
          <p:cNvPr id="118814" name="Freeform 30"/>
          <p:cNvSpPr>
            <a:spLocks/>
          </p:cNvSpPr>
          <p:nvPr/>
        </p:nvSpPr>
        <p:spPr bwMode="auto">
          <a:xfrm>
            <a:off x="5753100" y="4610100"/>
            <a:ext cx="1444625" cy="146050"/>
          </a:xfrm>
          <a:custGeom>
            <a:avLst/>
            <a:gdLst/>
            <a:ahLst/>
            <a:cxnLst>
              <a:cxn ang="0">
                <a:pos x="0" y="35"/>
              </a:cxn>
              <a:cxn ang="0">
                <a:pos x="4" y="54"/>
              </a:cxn>
              <a:cxn ang="0">
                <a:pos x="72" y="40"/>
              </a:cxn>
              <a:cxn ang="0">
                <a:pos x="138" y="30"/>
              </a:cxn>
              <a:cxn ang="0">
                <a:pos x="202" y="24"/>
              </a:cxn>
              <a:cxn ang="0">
                <a:pos x="264" y="20"/>
              </a:cxn>
              <a:cxn ang="0">
                <a:pos x="323" y="19"/>
              </a:cxn>
              <a:cxn ang="0">
                <a:pos x="378" y="22"/>
              </a:cxn>
              <a:cxn ang="0">
                <a:pos x="429" y="24"/>
              </a:cxn>
              <a:cxn ang="0">
                <a:pos x="477" y="29"/>
              </a:cxn>
              <a:cxn ang="0">
                <a:pos x="521" y="35"/>
              </a:cxn>
              <a:cxn ang="0">
                <a:pos x="560" y="42"/>
              </a:cxn>
              <a:cxn ang="0">
                <a:pos x="594" y="48"/>
              </a:cxn>
              <a:cxn ang="0">
                <a:pos x="622" y="54"/>
              </a:cxn>
              <a:cxn ang="0">
                <a:pos x="645" y="61"/>
              </a:cxn>
              <a:cxn ang="0">
                <a:pos x="663" y="64"/>
              </a:cxn>
              <a:cxn ang="0">
                <a:pos x="674" y="68"/>
              </a:cxn>
              <a:cxn ang="0">
                <a:pos x="678" y="69"/>
              </a:cxn>
              <a:cxn ang="0">
                <a:pos x="684" y="49"/>
              </a:cxn>
              <a:cxn ang="0">
                <a:pos x="680" y="48"/>
              </a:cxn>
              <a:cxn ang="0">
                <a:pos x="669" y="45"/>
              </a:cxn>
              <a:cxn ang="0">
                <a:pos x="651" y="40"/>
              </a:cxn>
              <a:cxn ang="0">
                <a:pos x="628" y="34"/>
              </a:cxn>
              <a:cxn ang="0">
                <a:pos x="599" y="28"/>
              </a:cxn>
              <a:cxn ang="0">
                <a:pos x="565" y="22"/>
              </a:cxn>
              <a:cxn ang="0">
                <a:pos x="525" y="15"/>
              </a:cxn>
              <a:cxn ang="0">
                <a:pos x="481" y="9"/>
              </a:cxn>
              <a:cxn ang="0">
                <a:pos x="432" y="4"/>
              </a:cxn>
              <a:cxn ang="0">
                <a:pos x="379" y="2"/>
              </a:cxn>
              <a:cxn ang="0">
                <a:pos x="323" y="0"/>
              </a:cxn>
              <a:cxn ang="0">
                <a:pos x="264" y="0"/>
              </a:cxn>
              <a:cxn ang="0">
                <a:pos x="201" y="4"/>
              </a:cxn>
              <a:cxn ang="0">
                <a:pos x="137" y="10"/>
              </a:cxn>
              <a:cxn ang="0">
                <a:pos x="69" y="22"/>
              </a:cxn>
              <a:cxn ang="0">
                <a:pos x="0" y="35"/>
              </a:cxn>
            </a:cxnLst>
            <a:rect l="0" t="0" r="r" b="b"/>
            <a:pathLst>
              <a:path w="684" h="69">
                <a:moveTo>
                  <a:pt x="0" y="35"/>
                </a:moveTo>
                <a:lnTo>
                  <a:pt x="4" y="54"/>
                </a:lnTo>
                <a:lnTo>
                  <a:pt x="72" y="40"/>
                </a:lnTo>
                <a:lnTo>
                  <a:pt x="138" y="30"/>
                </a:lnTo>
                <a:lnTo>
                  <a:pt x="202" y="24"/>
                </a:lnTo>
                <a:lnTo>
                  <a:pt x="264" y="20"/>
                </a:lnTo>
                <a:lnTo>
                  <a:pt x="323" y="19"/>
                </a:lnTo>
                <a:lnTo>
                  <a:pt x="378" y="22"/>
                </a:lnTo>
                <a:lnTo>
                  <a:pt x="429" y="24"/>
                </a:lnTo>
                <a:lnTo>
                  <a:pt x="477" y="29"/>
                </a:lnTo>
                <a:lnTo>
                  <a:pt x="521" y="35"/>
                </a:lnTo>
                <a:lnTo>
                  <a:pt x="560" y="42"/>
                </a:lnTo>
                <a:lnTo>
                  <a:pt x="594" y="48"/>
                </a:lnTo>
                <a:lnTo>
                  <a:pt x="622" y="54"/>
                </a:lnTo>
                <a:lnTo>
                  <a:pt x="645" y="61"/>
                </a:lnTo>
                <a:lnTo>
                  <a:pt x="663" y="64"/>
                </a:lnTo>
                <a:lnTo>
                  <a:pt x="674" y="68"/>
                </a:lnTo>
                <a:lnTo>
                  <a:pt x="678" y="69"/>
                </a:lnTo>
                <a:lnTo>
                  <a:pt x="684" y="49"/>
                </a:lnTo>
                <a:lnTo>
                  <a:pt x="680" y="48"/>
                </a:lnTo>
                <a:lnTo>
                  <a:pt x="669" y="45"/>
                </a:lnTo>
                <a:lnTo>
                  <a:pt x="651" y="40"/>
                </a:lnTo>
                <a:lnTo>
                  <a:pt x="628" y="34"/>
                </a:lnTo>
                <a:lnTo>
                  <a:pt x="599" y="28"/>
                </a:lnTo>
                <a:lnTo>
                  <a:pt x="565" y="22"/>
                </a:lnTo>
                <a:lnTo>
                  <a:pt x="525" y="15"/>
                </a:lnTo>
                <a:lnTo>
                  <a:pt x="481" y="9"/>
                </a:lnTo>
                <a:lnTo>
                  <a:pt x="432" y="4"/>
                </a:lnTo>
                <a:lnTo>
                  <a:pt x="379" y="2"/>
                </a:lnTo>
                <a:lnTo>
                  <a:pt x="323" y="0"/>
                </a:lnTo>
                <a:lnTo>
                  <a:pt x="264" y="0"/>
                </a:lnTo>
                <a:lnTo>
                  <a:pt x="201" y="4"/>
                </a:lnTo>
                <a:lnTo>
                  <a:pt x="137" y="10"/>
                </a:lnTo>
                <a:lnTo>
                  <a:pt x="69" y="22"/>
                </a:lnTo>
                <a:lnTo>
                  <a:pt x="0" y="35"/>
                </a:lnTo>
                <a:close/>
              </a:path>
            </a:pathLst>
          </a:custGeom>
          <a:solidFill>
            <a:srgbClr val="000089"/>
          </a:solidFill>
          <a:ln w="9525">
            <a:noFill/>
            <a:round/>
            <a:headEnd/>
            <a:tailEnd/>
          </a:ln>
        </p:spPr>
        <p:txBody>
          <a:bodyPr/>
          <a:lstStyle/>
          <a:p>
            <a:endParaRPr lang="en-US"/>
          </a:p>
        </p:txBody>
      </p:sp>
      <p:sp>
        <p:nvSpPr>
          <p:cNvPr id="118815" name="Freeform 31"/>
          <p:cNvSpPr>
            <a:spLocks/>
          </p:cNvSpPr>
          <p:nvPr/>
        </p:nvSpPr>
        <p:spPr bwMode="auto">
          <a:xfrm>
            <a:off x="5773738" y="4770438"/>
            <a:ext cx="1365250" cy="239712"/>
          </a:xfrm>
          <a:custGeom>
            <a:avLst/>
            <a:gdLst/>
            <a:ahLst/>
            <a:cxnLst>
              <a:cxn ang="0">
                <a:pos x="0" y="16"/>
              </a:cxn>
              <a:cxn ang="0">
                <a:pos x="58" y="50"/>
              </a:cxn>
              <a:cxn ang="0">
                <a:pos x="117" y="76"/>
              </a:cxn>
              <a:cxn ang="0">
                <a:pos x="175" y="94"/>
              </a:cxn>
              <a:cxn ang="0">
                <a:pos x="231" y="105"/>
              </a:cxn>
              <a:cxn ang="0">
                <a:pos x="286" y="111"/>
              </a:cxn>
              <a:cxn ang="0">
                <a:pos x="340" y="113"/>
              </a:cxn>
              <a:cxn ang="0">
                <a:pos x="390" y="110"/>
              </a:cxn>
              <a:cxn ang="0">
                <a:pos x="438" y="102"/>
              </a:cxn>
              <a:cxn ang="0">
                <a:pos x="482" y="95"/>
              </a:cxn>
              <a:cxn ang="0">
                <a:pos x="522" y="84"/>
              </a:cxn>
              <a:cxn ang="0">
                <a:pos x="557" y="74"/>
              </a:cxn>
              <a:cxn ang="0">
                <a:pos x="587" y="62"/>
              </a:cxn>
              <a:cxn ang="0">
                <a:pos x="612" y="52"/>
              </a:cxn>
              <a:cxn ang="0">
                <a:pos x="630" y="44"/>
              </a:cxn>
              <a:cxn ang="0">
                <a:pos x="643" y="38"/>
              </a:cxn>
              <a:cxn ang="0">
                <a:pos x="646" y="36"/>
              </a:cxn>
              <a:cxn ang="0">
                <a:pos x="638" y="18"/>
              </a:cxn>
              <a:cxn ang="0">
                <a:pos x="634" y="21"/>
              </a:cxn>
              <a:cxn ang="0">
                <a:pos x="623" y="26"/>
              </a:cxn>
              <a:cxn ang="0">
                <a:pos x="604" y="33"/>
              </a:cxn>
              <a:cxn ang="0">
                <a:pos x="580" y="44"/>
              </a:cxn>
              <a:cxn ang="0">
                <a:pos x="551" y="55"/>
              </a:cxn>
              <a:cxn ang="0">
                <a:pos x="517" y="65"/>
              </a:cxn>
              <a:cxn ang="0">
                <a:pos x="478" y="75"/>
              </a:cxn>
              <a:cxn ang="0">
                <a:pos x="436" y="84"/>
              </a:cxn>
              <a:cxn ang="0">
                <a:pos x="389" y="90"/>
              </a:cxn>
              <a:cxn ang="0">
                <a:pos x="340" y="92"/>
              </a:cxn>
              <a:cxn ang="0">
                <a:pos x="289" y="91"/>
              </a:cxn>
              <a:cxn ang="0">
                <a:pos x="235" y="86"/>
              </a:cxn>
              <a:cxn ang="0">
                <a:pos x="181" y="75"/>
              </a:cxn>
              <a:cxn ang="0">
                <a:pos x="124" y="57"/>
              </a:cxn>
              <a:cxn ang="0">
                <a:pos x="68" y="32"/>
              </a:cxn>
              <a:cxn ang="0">
                <a:pos x="11" y="0"/>
              </a:cxn>
              <a:cxn ang="0">
                <a:pos x="0" y="16"/>
              </a:cxn>
            </a:cxnLst>
            <a:rect l="0" t="0" r="r" b="b"/>
            <a:pathLst>
              <a:path w="646" h="113">
                <a:moveTo>
                  <a:pt x="0" y="16"/>
                </a:moveTo>
                <a:lnTo>
                  <a:pt x="58" y="50"/>
                </a:lnTo>
                <a:lnTo>
                  <a:pt x="117" y="76"/>
                </a:lnTo>
                <a:lnTo>
                  <a:pt x="175" y="94"/>
                </a:lnTo>
                <a:lnTo>
                  <a:pt x="231" y="105"/>
                </a:lnTo>
                <a:lnTo>
                  <a:pt x="286" y="111"/>
                </a:lnTo>
                <a:lnTo>
                  <a:pt x="340" y="113"/>
                </a:lnTo>
                <a:lnTo>
                  <a:pt x="390" y="110"/>
                </a:lnTo>
                <a:lnTo>
                  <a:pt x="438" y="102"/>
                </a:lnTo>
                <a:lnTo>
                  <a:pt x="482" y="95"/>
                </a:lnTo>
                <a:lnTo>
                  <a:pt x="522" y="84"/>
                </a:lnTo>
                <a:lnTo>
                  <a:pt x="557" y="74"/>
                </a:lnTo>
                <a:lnTo>
                  <a:pt x="587" y="62"/>
                </a:lnTo>
                <a:lnTo>
                  <a:pt x="612" y="52"/>
                </a:lnTo>
                <a:lnTo>
                  <a:pt x="630" y="44"/>
                </a:lnTo>
                <a:lnTo>
                  <a:pt x="643" y="38"/>
                </a:lnTo>
                <a:lnTo>
                  <a:pt x="646" y="36"/>
                </a:lnTo>
                <a:lnTo>
                  <a:pt x="638" y="18"/>
                </a:lnTo>
                <a:lnTo>
                  <a:pt x="634" y="21"/>
                </a:lnTo>
                <a:lnTo>
                  <a:pt x="623" y="26"/>
                </a:lnTo>
                <a:lnTo>
                  <a:pt x="604" y="33"/>
                </a:lnTo>
                <a:lnTo>
                  <a:pt x="580" y="44"/>
                </a:lnTo>
                <a:lnTo>
                  <a:pt x="551" y="55"/>
                </a:lnTo>
                <a:lnTo>
                  <a:pt x="517" y="65"/>
                </a:lnTo>
                <a:lnTo>
                  <a:pt x="478" y="75"/>
                </a:lnTo>
                <a:lnTo>
                  <a:pt x="436" y="84"/>
                </a:lnTo>
                <a:lnTo>
                  <a:pt x="389" y="90"/>
                </a:lnTo>
                <a:lnTo>
                  <a:pt x="340" y="92"/>
                </a:lnTo>
                <a:lnTo>
                  <a:pt x="289" y="91"/>
                </a:lnTo>
                <a:lnTo>
                  <a:pt x="235" y="86"/>
                </a:lnTo>
                <a:lnTo>
                  <a:pt x="181" y="75"/>
                </a:lnTo>
                <a:lnTo>
                  <a:pt x="124" y="57"/>
                </a:lnTo>
                <a:lnTo>
                  <a:pt x="68" y="32"/>
                </a:lnTo>
                <a:lnTo>
                  <a:pt x="11" y="0"/>
                </a:lnTo>
                <a:lnTo>
                  <a:pt x="0" y="16"/>
                </a:lnTo>
                <a:close/>
              </a:path>
            </a:pathLst>
          </a:custGeom>
          <a:solidFill>
            <a:srgbClr val="000089"/>
          </a:solidFill>
          <a:ln w="9525">
            <a:noFill/>
            <a:round/>
            <a:headEnd/>
            <a:tailEnd/>
          </a:ln>
        </p:spPr>
        <p:txBody>
          <a:bodyPr/>
          <a:lstStyle/>
          <a:p>
            <a:endParaRPr lang="en-US"/>
          </a:p>
        </p:txBody>
      </p:sp>
      <p:sp>
        <p:nvSpPr>
          <p:cNvPr id="118816" name="Freeform 32"/>
          <p:cNvSpPr>
            <a:spLocks/>
          </p:cNvSpPr>
          <p:nvPr/>
        </p:nvSpPr>
        <p:spPr bwMode="auto">
          <a:xfrm>
            <a:off x="5737225" y="4851400"/>
            <a:ext cx="1471613" cy="447675"/>
          </a:xfrm>
          <a:custGeom>
            <a:avLst/>
            <a:gdLst/>
            <a:ahLst/>
            <a:cxnLst>
              <a:cxn ang="0">
                <a:pos x="1" y="9"/>
              </a:cxn>
              <a:cxn ang="0">
                <a:pos x="8" y="27"/>
              </a:cxn>
              <a:cxn ang="0">
                <a:pos x="25" y="56"/>
              </a:cxn>
              <a:cxn ang="0">
                <a:pos x="52" y="92"/>
              </a:cxn>
              <a:cxn ang="0">
                <a:pos x="91" y="130"/>
              </a:cxn>
              <a:cxn ang="0">
                <a:pos x="143" y="165"/>
              </a:cxn>
              <a:cxn ang="0">
                <a:pos x="208" y="194"/>
              </a:cxn>
              <a:cxn ang="0">
                <a:pos x="289" y="210"/>
              </a:cxn>
              <a:cxn ang="0">
                <a:pos x="382" y="210"/>
              </a:cxn>
              <a:cxn ang="0">
                <a:pos x="465" y="194"/>
              </a:cxn>
              <a:cxn ang="0">
                <a:pos x="534" y="166"/>
              </a:cxn>
              <a:cxn ang="0">
                <a:pos x="591" y="132"/>
              </a:cxn>
              <a:cxn ang="0">
                <a:pos x="633" y="95"/>
              </a:cxn>
              <a:cxn ang="0">
                <a:pos x="665" y="59"/>
              </a:cxn>
              <a:cxn ang="0">
                <a:pos x="685" y="32"/>
              </a:cxn>
              <a:cxn ang="0">
                <a:pos x="695" y="16"/>
              </a:cxn>
              <a:cxn ang="0">
                <a:pos x="678" y="4"/>
              </a:cxn>
              <a:cxn ang="0">
                <a:pos x="673" y="13"/>
              </a:cxn>
              <a:cxn ang="0">
                <a:pos x="660" y="34"/>
              </a:cxn>
              <a:cxn ang="0">
                <a:pos x="635" y="64"/>
              </a:cxn>
              <a:cxn ang="0">
                <a:pos x="599" y="98"/>
              </a:cxn>
              <a:cxn ang="0">
                <a:pos x="553" y="133"/>
              </a:cxn>
              <a:cxn ang="0">
                <a:pos x="494" y="164"/>
              </a:cxn>
              <a:cxn ang="0">
                <a:pos x="421" y="185"/>
              </a:cxn>
              <a:cxn ang="0">
                <a:pos x="336" y="192"/>
              </a:cxn>
              <a:cxn ang="0">
                <a:pos x="252" y="185"/>
              </a:cxn>
              <a:cxn ang="0">
                <a:pos x="183" y="164"/>
              </a:cxn>
              <a:cxn ang="0">
                <a:pos x="128" y="133"/>
              </a:cxn>
              <a:cxn ang="0">
                <a:pos x="86" y="100"/>
              </a:cxn>
              <a:cxn ang="0">
                <a:pos x="55" y="64"/>
              </a:cxn>
              <a:cxn ang="0">
                <a:pos x="35" y="33"/>
              </a:cxn>
              <a:cxn ang="0">
                <a:pos x="22" y="11"/>
              </a:cxn>
              <a:cxn ang="0">
                <a:pos x="18" y="0"/>
              </a:cxn>
            </a:cxnLst>
            <a:rect l="0" t="0" r="r" b="b"/>
            <a:pathLst>
              <a:path w="696" h="212">
                <a:moveTo>
                  <a:pt x="0" y="7"/>
                </a:moveTo>
                <a:lnTo>
                  <a:pt x="1" y="9"/>
                </a:lnTo>
                <a:lnTo>
                  <a:pt x="3" y="17"/>
                </a:lnTo>
                <a:lnTo>
                  <a:pt x="8" y="27"/>
                </a:lnTo>
                <a:lnTo>
                  <a:pt x="16" y="39"/>
                </a:lnTo>
                <a:lnTo>
                  <a:pt x="25" y="56"/>
                </a:lnTo>
                <a:lnTo>
                  <a:pt x="37" y="73"/>
                </a:lnTo>
                <a:lnTo>
                  <a:pt x="52" y="92"/>
                </a:lnTo>
                <a:lnTo>
                  <a:pt x="70" y="111"/>
                </a:lnTo>
                <a:lnTo>
                  <a:pt x="91" y="130"/>
                </a:lnTo>
                <a:lnTo>
                  <a:pt x="115" y="149"/>
                </a:lnTo>
                <a:lnTo>
                  <a:pt x="143" y="165"/>
                </a:lnTo>
                <a:lnTo>
                  <a:pt x="174" y="181"/>
                </a:lnTo>
                <a:lnTo>
                  <a:pt x="208" y="194"/>
                </a:lnTo>
                <a:lnTo>
                  <a:pt x="247" y="204"/>
                </a:lnTo>
                <a:lnTo>
                  <a:pt x="289" y="210"/>
                </a:lnTo>
                <a:lnTo>
                  <a:pt x="336" y="212"/>
                </a:lnTo>
                <a:lnTo>
                  <a:pt x="382" y="210"/>
                </a:lnTo>
                <a:lnTo>
                  <a:pt x="426" y="204"/>
                </a:lnTo>
                <a:lnTo>
                  <a:pt x="465" y="194"/>
                </a:lnTo>
                <a:lnTo>
                  <a:pt x="501" y="181"/>
                </a:lnTo>
                <a:lnTo>
                  <a:pt x="534" y="166"/>
                </a:lnTo>
                <a:lnTo>
                  <a:pt x="564" y="150"/>
                </a:lnTo>
                <a:lnTo>
                  <a:pt x="591" y="132"/>
                </a:lnTo>
                <a:lnTo>
                  <a:pt x="613" y="113"/>
                </a:lnTo>
                <a:lnTo>
                  <a:pt x="633" y="95"/>
                </a:lnTo>
                <a:lnTo>
                  <a:pt x="651" y="77"/>
                </a:lnTo>
                <a:lnTo>
                  <a:pt x="665" y="59"/>
                </a:lnTo>
                <a:lnTo>
                  <a:pt x="676" y="44"/>
                </a:lnTo>
                <a:lnTo>
                  <a:pt x="685" y="32"/>
                </a:lnTo>
                <a:lnTo>
                  <a:pt x="691" y="22"/>
                </a:lnTo>
                <a:lnTo>
                  <a:pt x="695" y="16"/>
                </a:lnTo>
                <a:lnTo>
                  <a:pt x="696" y="13"/>
                </a:lnTo>
                <a:lnTo>
                  <a:pt x="678" y="4"/>
                </a:lnTo>
                <a:lnTo>
                  <a:pt x="677" y="7"/>
                </a:lnTo>
                <a:lnTo>
                  <a:pt x="673" y="13"/>
                </a:lnTo>
                <a:lnTo>
                  <a:pt x="667" y="22"/>
                </a:lnTo>
                <a:lnTo>
                  <a:pt x="660" y="34"/>
                </a:lnTo>
                <a:lnTo>
                  <a:pt x="648" y="48"/>
                </a:lnTo>
                <a:lnTo>
                  <a:pt x="635" y="64"/>
                </a:lnTo>
                <a:lnTo>
                  <a:pt x="618" y="81"/>
                </a:lnTo>
                <a:lnTo>
                  <a:pt x="599" y="98"/>
                </a:lnTo>
                <a:lnTo>
                  <a:pt x="578" y="116"/>
                </a:lnTo>
                <a:lnTo>
                  <a:pt x="553" y="133"/>
                </a:lnTo>
                <a:lnTo>
                  <a:pt x="524" y="149"/>
                </a:lnTo>
                <a:lnTo>
                  <a:pt x="494" y="164"/>
                </a:lnTo>
                <a:lnTo>
                  <a:pt x="459" y="175"/>
                </a:lnTo>
                <a:lnTo>
                  <a:pt x="421" y="185"/>
                </a:lnTo>
                <a:lnTo>
                  <a:pt x="381" y="190"/>
                </a:lnTo>
                <a:lnTo>
                  <a:pt x="336" y="192"/>
                </a:lnTo>
                <a:lnTo>
                  <a:pt x="292" y="190"/>
                </a:lnTo>
                <a:lnTo>
                  <a:pt x="252" y="185"/>
                </a:lnTo>
                <a:lnTo>
                  <a:pt x="215" y="175"/>
                </a:lnTo>
                <a:lnTo>
                  <a:pt x="183" y="164"/>
                </a:lnTo>
                <a:lnTo>
                  <a:pt x="154" y="150"/>
                </a:lnTo>
                <a:lnTo>
                  <a:pt x="128" y="133"/>
                </a:lnTo>
                <a:lnTo>
                  <a:pt x="105" y="117"/>
                </a:lnTo>
                <a:lnTo>
                  <a:pt x="86" y="100"/>
                </a:lnTo>
                <a:lnTo>
                  <a:pt x="69" y="82"/>
                </a:lnTo>
                <a:lnTo>
                  <a:pt x="55" y="64"/>
                </a:lnTo>
                <a:lnTo>
                  <a:pt x="43" y="48"/>
                </a:lnTo>
                <a:lnTo>
                  <a:pt x="35" y="33"/>
                </a:lnTo>
                <a:lnTo>
                  <a:pt x="27" y="21"/>
                </a:lnTo>
                <a:lnTo>
                  <a:pt x="22" y="11"/>
                </a:lnTo>
                <a:lnTo>
                  <a:pt x="20" y="4"/>
                </a:lnTo>
                <a:lnTo>
                  <a:pt x="18" y="0"/>
                </a:lnTo>
                <a:lnTo>
                  <a:pt x="0" y="7"/>
                </a:lnTo>
                <a:close/>
              </a:path>
            </a:pathLst>
          </a:custGeom>
          <a:solidFill>
            <a:srgbClr val="000089"/>
          </a:solidFill>
          <a:ln w="9525">
            <a:noFill/>
            <a:round/>
            <a:headEnd/>
            <a:tailEnd/>
          </a:ln>
        </p:spPr>
        <p:txBody>
          <a:bodyPr/>
          <a:lstStyle/>
          <a:p>
            <a:endParaRPr lang="en-US"/>
          </a:p>
        </p:txBody>
      </p:sp>
      <p:sp>
        <p:nvSpPr>
          <p:cNvPr id="118817" name="Freeform 33"/>
          <p:cNvSpPr>
            <a:spLocks/>
          </p:cNvSpPr>
          <p:nvPr/>
        </p:nvSpPr>
        <p:spPr bwMode="auto">
          <a:xfrm>
            <a:off x="2786063" y="1974850"/>
            <a:ext cx="3933825" cy="1042988"/>
          </a:xfrm>
          <a:custGeom>
            <a:avLst/>
            <a:gdLst/>
            <a:ahLst/>
            <a:cxnLst>
              <a:cxn ang="0">
                <a:pos x="2" y="19"/>
              </a:cxn>
              <a:cxn ang="0">
                <a:pos x="21" y="28"/>
              </a:cxn>
              <a:cxn ang="0">
                <a:pos x="56" y="46"/>
              </a:cxn>
              <a:cxn ang="0">
                <a:pos x="108" y="68"/>
              </a:cxn>
              <a:cxn ang="0">
                <a:pos x="174" y="97"/>
              </a:cxn>
              <a:cxn ang="0">
                <a:pos x="256" y="130"/>
              </a:cxn>
              <a:cxn ang="0">
                <a:pos x="351" y="166"/>
              </a:cxn>
              <a:cxn ang="0">
                <a:pos x="460" y="205"/>
              </a:cxn>
              <a:cxn ang="0">
                <a:pos x="583" y="246"/>
              </a:cxn>
              <a:cxn ang="0">
                <a:pos x="719" y="286"/>
              </a:cxn>
              <a:cxn ang="0">
                <a:pos x="866" y="327"/>
              </a:cxn>
              <a:cxn ang="0">
                <a:pos x="1024" y="365"/>
              </a:cxn>
              <a:cxn ang="0">
                <a:pos x="1193" y="402"/>
              </a:cxn>
              <a:cxn ang="0">
                <a:pos x="1371" y="434"/>
              </a:cxn>
              <a:cxn ang="0">
                <a:pos x="1561" y="462"/>
              </a:cxn>
              <a:cxn ang="0">
                <a:pos x="1759" y="485"/>
              </a:cxn>
              <a:cxn ang="0">
                <a:pos x="1862" y="475"/>
              </a:cxn>
              <a:cxn ang="0">
                <a:pos x="1660" y="456"/>
              </a:cxn>
              <a:cxn ang="0">
                <a:pos x="1468" y="431"/>
              </a:cxn>
              <a:cxn ang="0">
                <a:pos x="1285" y="399"/>
              </a:cxn>
              <a:cxn ang="0">
                <a:pos x="1110" y="365"/>
              </a:cxn>
              <a:cxn ang="0">
                <a:pos x="947" y="328"/>
              </a:cxn>
              <a:cxn ang="0">
                <a:pos x="795" y="289"/>
              </a:cxn>
              <a:cxn ang="0">
                <a:pos x="655" y="248"/>
              </a:cxn>
              <a:cxn ang="0">
                <a:pos x="527" y="207"/>
              </a:cxn>
              <a:cxn ang="0">
                <a:pos x="411" y="167"/>
              </a:cxn>
              <a:cxn ang="0">
                <a:pos x="310" y="130"/>
              </a:cxn>
              <a:cxn ang="0">
                <a:pos x="221" y="96"/>
              </a:cxn>
              <a:cxn ang="0">
                <a:pos x="147" y="64"/>
              </a:cxn>
              <a:cxn ang="0">
                <a:pos x="89" y="38"/>
              </a:cxn>
              <a:cxn ang="0">
                <a:pos x="45" y="18"/>
              </a:cxn>
              <a:cxn ang="0">
                <a:pos x="19" y="5"/>
              </a:cxn>
              <a:cxn ang="0">
                <a:pos x="9" y="0"/>
              </a:cxn>
            </a:cxnLst>
            <a:rect l="0" t="0" r="r" b="b"/>
            <a:pathLst>
              <a:path w="1862" h="493">
                <a:moveTo>
                  <a:pt x="0" y="18"/>
                </a:moveTo>
                <a:lnTo>
                  <a:pt x="2" y="19"/>
                </a:lnTo>
                <a:lnTo>
                  <a:pt x="10" y="23"/>
                </a:lnTo>
                <a:lnTo>
                  <a:pt x="21" y="28"/>
                </a:lnTo>
                <a:lnTo>
                  <a:pt x="36" y="36"/>
                </a:lnTo>
                <a:lnTo>
                  <a:pt x="56" y="46"/>
                </a:lnTo>
                <a:lnTo>
                  <a:pt x="80" y="56"/>
                </a:lnTo>
                <a:lnTo>
                  <a:pt x="108" y="68"/>
                </a:lnTo>
                <a:lnTo>
                  <a:pt x="139" y="82"/>
                </a:lnTo>
                <a:lnTo>
                  <a:pt x="174" y="97"/>
                </a:lnTo>
                <a:lnTo>
                  <a:pt x="213" y="113"/>
                </a:lnTo>
                <a:lnTo>
                  <a:pt x="256" y="130"/>
                </a:lnTo>
                <a:lnTo>
                  <a:pt x="302" y="148"/>
                </a:lnTo>
                <a:lnTo>
                  <a:pt x="351" y="166"/>
                </a:lnTo>
                <a:lnTo>
                  <a:pt x="404" y="186"/>
                </a:lnTo>
                <a:lnTo>
                  <a:pt x="460" y="205"/>
                </a:lnTo>
                <a:lnTo>
                  <a:pt x="521" y="225"/>
                </a:lnTo>
                <a:lnTo>
                  <a:pt x="583" y="246"/>
                </a:lnTo>
                <a:lnTo>
                  <a:pt x="650" y="266"/>
                </a:lnTo>
                <a:lnTo>
                  <a:pt x="719" y="286"/>
                </a:lnTo>
                <a:lnTo>
                  <a:pt x="790" y="306"/>
                </a:lnTo>
                <a:lnTo>
                  <a:pt x="866" y="327"/>
                </a:lnTo>
                <a:lnTo>
                  <a:pt x="944" y="347"/>
                </a:lnTo>
                <a:lnTo>
                  <a:pt x="1024" y="365"/>
                </a:lnTo>
                <a:lnTo>
                  <a:pt x="1107" y="384"/>
                </a:lnTo>
                <a:lnTo>
                  <a:pt x="1193" y="402"/>
                </a:lnTo>
                <a:lnTo>
                  <a:pt x="1281" y="418"/>
                </a:lnTo>
                <a:lnTo>
                  <a:pt x="1371" y="434"/>
                </a:lnTo>
                <a:lnTo>
                  <a:pt x="1466" y="449"/>
                </a:lnTo>
                <a:lnTo>
                  <a:pt x="1561" y="462"/>
                </a:lnTo>
                <a:lnTo>
                  <a:pt x="1659" y="475"/>
                </a:lnTo>
                <a:lnTo>
                  <a:pt x="1759" y="485"/>
                </a:lnTo>
                <a:lnTo>
                  <a:pt x="1861" y="493"/>
                </a:lnTo>
                <a:lnTo>
                  <a:pt x="1862" y="475"/>
                </a:lnTo>
                <a:lnTo>
                  <a:pt x="1760" y="466"/>
                </a:lnTo>
                <a:lnTo>
                  <a:pt x="1660" y="456"/>
                </a:lnTo>
                <a:lnTo>
                  <a:pt x="1563" y="443"/>
                </a:lnTo>
                <a:lnTo>
                  <a:pt x="1468" y="431"/>
                </a:lnTo>
                <a:lnTo>
                  <a:pt x="1375" y="416"/>
                </a:lnTo>
                <a:lnTo>
                  <a:pt x="1285" y="399"/>
                </a:lnTo>
                <a:lnTo>
                  <a:pt x="1196" y="383"/>
                </a:lnTo>
                <a:lnTo>
                  <a:pt x="1110" y="365"/>
                </a:lnTo>
                <a:lnTo>
                  <a:pt x="1028" y="347"/>
                </a:lnTo>
                <a:lnTo>
                  <a:pt x="947" y="328"/>
                </a:lnTo>
                <a:lnTo>
                  <a:pt x="871" y="309"/>
                </a:lnTo>
                <a:lnTo>
                  <a:pt x="795" y="289"/>
                </a:lnTo>
                <a:lnTo>
                  <a:pt x="724" y="269"/>
                </a:lnTo>
                <a:lnTo>
                  <a:pt x="655" y="248"/>
                </a:lnTo>
                <a:lnTo>
                  <a:pt x="590" y="227"/>
                </a:lnTo>
                <a:lnTo>
                  <a:pt x="527" y="207"/>
                </a:lnTo>
                <a:lnTo>
                  <a:pt x="468" y="187"/>
                </a:lnTo>
                <a:lnTo>
                  <a:pt x="411" y="167"/>
                </a:lnTo>
                <a:lnTo>
                  <a:pt x="359" y="148"/>
                </a:lnTo>
                <a:lnTo>
                  <a:pt x="310" y="130"/>
                </a:lnTo>
                <a:lnTo>
                  <a:pt x="263" y="112"/>
                </a:lnTo>
                <a:lnTo>
                  <a:pt x="221" y="96"/>
                </a:lnTo>
                <a:lnTo>
                  <a:pt x="182" y="79"/>
                </a:lnTo>
                <a:lnTo>
                  <a:pt x="147" y="64"/>
                </a:lnTo>
                <a:lnTo>
                  <a:pt x="115" y="51"/>
                </a:lnTo>
                <a:lnTo>
                  <a:pt x="89" y="38"/>
                </a:lnTo>
                <a:lnTo>
                  <a:pt x="65" y="28"/>
                </a:lnTo>
                <a:lnTo>
                  <a:pt x="45" y="18"/>
                </a:lnTo>
                <a:lnTo>
                  <a:pt x="30" y="10"/>
                </a:lnTo>
                <a:lnTo>
                  <a:pt x="19" y="5"/>
                </a:lnTo>
                <a:lnTo>
                  <a:pt x="11" y="2"/>
                </a:lnTo>
                <a:lnTo>
                  <a:pt x="9" y="0"/>
                </a:lnTo>
                <a:lnTo>
                  <a:pt x="0" y="18"/>
                </a:lnTo>
                <a:close/>
              </a:path>
            </a:pathLst>
          </a:custGeom>
          <a:solidFill>
            <a:srgbClr val="000089"/>
          </a:solidFill>
          <a:ln w="9525">
            <a:noFill/>
            <a:round/>
            <a:headEnd/>
            <a:tailEnd/>
          </a:ln>
        </p:spPr>
        <p:txBody>
          <a:bodyPr/>
          <a:lstStyle/>
          <a:p>
            <a:endParaRPr lang="en-US"/>
          </a:p>
        </p:txBody>
      </p:sp>
      <p:sp>
        <p:nvSpPr>
          <p:cNvPr id="118818" name="Freeform 34"/>
          <p:cNvSpPr>
            <a:spLocks/>
          </p:cNvSpPr>
          <p:nvPr/>
        </p:nvSpPr>
        <p:spPr bwMode="auto">
          <a:xfrm>
            <a:off x="6591300" y="3065463"/>
            <a:ext cx="454025" cy="1690687"/>
          </a:xfrm>
          <a:custGeom>
            <a:avLst/>
            <a:gdLst/>
            <a:ahLst/>
            <a:cxnLst>
              <a:cxn ang="0">
                <a:pos x="0" y="4"/>
              </a:cxn>
              <a:cxn ang="0">
                <a:pos x="195" y="800"/>
              </a:cxn>
              <a:cxn ang="0">
                <a:pos x="215" y="795"/>
              </a:cxn>
              <a:cxn ang="0">
                <a:pos x="20" y="0"/>
              </a:cxn>
              <a:cxn ang="0">
                <a:pos x="0" y="4"/>
              </a:cxn>
            </a:cxnLst>
            <a:rect l="0" t="0" r="r" b="b"/>
            <a:pathLst>
              <a:path w="215" h="800">
                <a:moveTo>
                  <a:pt x="0" y="4"/>
                </a:moveTo>
                <a:lnTo>
                  <a:pt x="195" y="800"/>
                </a:lnTo>
                <a:lnTo>
                  <a:pt x="215" y="795"/>
                </a:lnTo>
                <a:lnTo>
                  <a:pt x="20" y="0"/>
                </a:lnTo>
                <a:lnTo>
                  <a:pt x="0" y="4"/>
                </a:lnTo>
                <a:close/>
              </a:path>
            </a:pathLst>
          </a:custGeom>
          <a:solidFill>
            <a:srgbClr val="99CCFF"/>
          </a:solidFill>
          <a:ln w="9525">
            <a:solidFill>
              <a:srgbClr val="99CCFF"/>
            </a:solidFill>
            <a:round/>
            <a:headEnd/>
            <a:tailEnd/>
          </a:ln>
        </p:spPr>
        <p:txBody>
          <a:bodyPr/>
          <a:lstStyle/>
          <a:p>
            <a:endParaRPr lang="en-US"/>
          </a:p>
        </p:txBody>
      </p:sp>
      <p:sp>
        <p:nvSpPr>
          <p:cNvPr id="118819" name="Freeform 35"/>
          <p:cNvSpPr>
            <a:spLocks/>
          </p:cNvSpPr>
          <p:nvPr/>
        </p:nvSpPr>
        <p:spPr bwMode="auto">
          <a:xfrm>
            <a:off x="2130425" y="4770438"/>
            <a:ext cx="1498600" cy="366712"/>
          </a:xfrm>
          <a:custGeom>
            <a:avLst/>
            <a:gdLst/>
            <a:ahLst/>
            <a:cxnLst>
              <a:cxn ang="0">
                <a:pos x="709" y="17"/>
              </a:cxn>
              <a:cxn ang="0">
                <a:pos x="708" y="20"/>
              </a:cxn>
              <a:cxn ang="0">
                <a:pos x="703" y="25"/>
              </a:cxn>
              <a:cxn ang="0">
                <a:pos x="695" y="33"/>
              </a:cxn>
              <a:cxn ang="0">
                <a:pos x="684" y="44"/>
              </a:cxn>
              <a:cxn ang="0">
                <a:pos x="670" y="56"/>
              </a:cxn>
              <a:cxn ang="0">
                <a:pos x="654" y="71"/>
              </a:cxn>
              <a:cxn ang="0">
                <a:pos x="634" y="86"/>
              </a:cxn>
              <a:cxn ang="0">
                <a:pos x="610" y="101"/>
              </a:cxn>
              <a:cxn ang="0">
                <a:pos x="583" y="116"/>
              </a:cxn>
              <a:cxn ang="0">
                <a:pos x="555" y="130"/>
              </a:cxn>
              <a:cxn ang="0">
                <a:pos x="522" y="144"/>
              </a:cxn>
              <a:cxn ang="0">
                <a:pos x="486" y="155"/>
              </a:cxn>
              <a:cxn ang="0">
                <a:pos x="447" y="164"/>
              </a:cxn>
              <a:cxn ang="0">
                <a:pos x="405" y="170"/>
              </a:cxn>
              <a:cxn ang="0">
                <a:pos x="360" y="173"/>
              </a:cxn>
              <a:cxn ang="0">
                <a:pos x="311" y="171"/>
              </a:cxn>
              <a:cxn ang="0">
                <a:pos x="263" y="166"/>
              </a:cxn>
              <a:cxn ang="0">
                <a:pos x="221" y="159"/>
              </a:cxn>
              <a:cxn ang="0">
                <a:pos x="183" y="149"/>
              </a:cxn>
              <a:cxn ang="0">
                <a:pos x="150" y="136"/>
              </a:cxn>
              <a:cxn ang="0">
                <a:pos x="122" y="124"/>
              </a:cxn>
              <a:cxn ang="0">
                <a:pos x="95" y="109"/>
              </a:cxn>
              <a:cxn ang="0">
                <a:pos x="74" y="94"/>
              </a:cxn>
              <a:cxn ang="0">
                <a:pos x="56" y="79"/>
              </a:cxn>
              <a:cxn ang="0">
                <a:pos x="40" y="64"/>
              </a:cxn>
              <a:cxn ang="0">
                <a:pos x="29" y="49"/>
              </a:cxn>
              <a:cxn ang="0">
                <a:pos x="19" y="36"/>
              </a:cxn>
              <a:cxn ang="0">
                <a:pos x="11" y="23"/>
              </a:cxn>
              <a:cxn ang="0">
                <a:pos x="6" y="13"/>
              </a:cxn>
              <a:cxn ang="0">
                <a:pos x="2" y="6"/>
              </a:cxn>
              <a:cxn ang="0">
                <a:pos x="0" y="1"/>
              </a:cxn>
              <a:cxn ang="0">
                <a:pos x="0" y="0"/>
              </a:cxn>
              <a:cxn ang="0">
                <a:pos x="4" y="2"/>
              </a:cxn>
              <a:cxn ang="0">
                <a:pos x="14" y="7"/>
              </a:cxn>
              <a:cxn ang="0">
                <a:pos x="30" y="16"/>
              </a:cxn>
              <a:cxn ang="0">
                <a:pos x="53" y="26"/>
              </a:cxn>
              <a:cxn ang="0">
                <a:pos x="81" y="37"/>
              </a:cxn>
              <a:cxn ang="0">
                <a:pos x="115" y="50"/>
              </a:cxn>
              <a:cxn ang="0">
                <a:pos x="155" y="61"/>
              </a:cxn>
              <a:cxn ang="0">
                <a:pos x="201" y="71"/>
              </a:cxn>
              <a:cxn ang="0">
                <a:pos x="250" y="80"/>
              </a:cxn>
              <a:cxn ang="0">
                <a:pos x="304" y="85"/>
              </a:cxn>
              <a:cxn ang="0">
                <a:pos x="363" y="87"/>
              </a:cxn>
              <a:cxn ang="0">
                <a:pos x="424" y="85"/>
              </a:cxn>
              <a:cxn ang="0">
                <a:pos x="491" y="77"/>
              </a:cxn>
              <a:cxn ang="0">
                <a:pos x="561" y="65"/>
              </a:cxn>
              <a:cxn ang="0">
                <a:pos x="634" y="45"/>
              </a:cxn>
              <a:cxn ang="0">
                <a:pos x="709" y="17"/>
              </a:cxn>
            </a:cxnLst>
            <a:rect l="0" t="0" r="r" b="b"/>
            <a:pathLst>
              <a:path w="709" h="173">
                <a:moveTo>
                  <a:pt x="709" y="17"/>
                </a:moveTo>
                <a:lnTo>
                  <a:pt x="708" y="20"/>
                </a:lnTo>
                <a:lnTo>
                  <a:pt x="703" y="25"/>
                </a:lnTo>
                <a:lnTo>
                  <a:pt x="695" y="33"/>
                </a:lnTo>
                <a:lnTo>
                  <a:pt x="684" y="44"/>
                </a:lnTo>
                <a:lnTo>
                  <a:pt x="670" y="56"/>
                </a:lnTo>
                <a:lnTo>
                  <a:pt x="654" y="71"/>
                </a:lnTo>
                <a:lnTo>
                  <a:pt x="634" y="86"/>
                </a:lnTo>
                <a:lnTo>
                  <a:pt x="610" y="101"/>
                </a:lnTo>
                <a:lnTo>
                  <a:pt x="583" y="116"/>
                </a:lnTo>
                <a:lnTo>
                  <a:pt x="555" y="130"/>
                </a:lnTo>
                <a:lnTo>
                  <a:pt x="522" y="144"/>
                </a:lnTo>
                <a:lnTo>
                  <a:pt x="486" y="155"/>
                </a:lnTo>
                <a:lnTo>
                  <a:pt x="447" y="164"/>
                </a:lnTo>
                <a:lnTo>
                  <a:pt x="405" y="170"/>
                </a:lnTo>
                <a:lnTo>
                  <a:pt x="360" y="173"/>
                </a:lnTo>
                <a:lnTo>
                  <a:pt x="311" y="171"/>
                </a:lnTo>
                <a:lnTo>
                  <a:pt x="263" y="166"/>
                </a:lnTo>
                <a:lnTo>
                  <a:pt x="221" y="159"/>
                </a:lnTo>
                <a:lnTo>
                  <a:pt x="183" y="149"/>
                </a:lnTo>
                <a:lnTo>
                  <a:pt x="150" y="136"/>
                </a:lnTo>
                <a:lnTo>
                  <a:pt x="122" y="124"/>
                </a:lnTo>
                <a:lnTo>
                  <a:pt x="95" y="109"/>
                </a:lnTo>
                <a:lnTo>
                  <a:pt x="74" y="94"/>
                </a:lnTo>
                <a:lnTo>
                  <a:pt x="56" y="79"/>
                </a:lnTo>
                <a:lnTo>
                  <a:pt x="40" y="64"/>
                </a:lnTo>
                <a:lnTo>
                  <a:pt x="29" y="49"/>
                </a:lnTo>
                <a:lnTo>
                  <a:pt x="19" y="36"/>
                </a:lnTo>
                <a:lnTo>
                  <a:pt x="11" y="23"/>
                </a:lnTo>
                <a:lnTo>
                  <a:pt x="6" y="13"/>
                </a:lnTo>
                <a:lnTo>
                  <a:pt x="2" y="6"/>
                </a:lnTo>
                <a:lnTo>
                  <a:pt x="0" y="1"/>
                </a:lnTo>
                <a:lnTo>
                  <a:pt x="0" y="0"/>
                </a:lnTo>
                <a:lnTo>
                  <a:pt x="4" y="2"/>
                </a:lnTo>
                <a:lnTo>
                  <a:pt x="14" y="7"/>
                </a:lnTo>
                <a:lnTo>
                  <a:pt x="30" y="16"/>
                </a:lnTo>
                <a:lnTo>
                  <a:pt x="53" y="26"/>
                </a:lnTo>
                <a:lnTo>
                  <a:pt x="81" y="37"/>
                </a:lnTo>
                <a:lnTo>
                  <a:pt x="115" y="50"/>
                </a:lnTo>
                <a:lnTo>
                  <a:pt x="155" y="61"/>
                </a:lnTo>
                <a:lnTo>
                  <a:pt x="201" y="71"/>
                </a:lnTo>
                <a:lnTo>
                  <a:pt x="250" y="80"/>
                </a:lnTo>
                <a:lnTo>
                  <a:pt x="304" y="85"/>
                </a:lnTo>
                <a:lnTo>
                  <a:pt x="363" y="87"/>
                </a:lnTo>
                <a:lnTo>
                  <a:pt x="424" y="85"/>
                </a:lnTo>
                <a:lnTo>
                  <a:pt x="491" y="77"/>
                </a:lnTo>
                <a:lnTo>
                  <a:pt x="561" y="65"/>
                </a:lnTo>
                <a:lnTo>
                  <a:pt x="634" y="45"/>
                </a:lnTo>
                <a:lnTo>
                  <a:pt x="709" y="17"/>
                </a:lnTo>
                <a:close/>
              </a:path>
            </a:pathLst>
          </a:custGeom>
          <a:solidFill>
            <a:srgbClr val="F4BC7F"/>
          </a:solidFill>
          <a:ln w="9525">
            <a:noFill/>
            <a:round/>
            <a:headEnd/>
            <a:tailEnd/>
          </a:ln>
        </p:spPr>
        <p:txBody>
          <a:bodyPr/>
          <a:lstStyle/>
          <a:p>
            <a:endParaRPr lang="en-US"/>
          </a:p>
        </p:txBody>
      </p:sp>
      <p:sp>
        <p:nvSpPr>
          <p:cNvPr id="118820" name="Freeform 36"/>
          <p:cNvSpPr>
            <a:spLocks/>
          </p:cNvSpPr>
          <p:nvPr/>
        </p:nvSpPr>
        <p:spPr bwMode="auto">
          <a:xfrm>
            <a:off x="5984875" y="4991100"/>
            <a:ext cx="909638" cy="180975"/>
          </a:xfrm>
          <a:custGeom>
            <a:avLst/>
            <a:gdLst/>
            <a:ahLst/>
            <a:cxnLst>
              <a:cxn ang="0">
                <a:pos x="0" y="0"/>
              </a:cxn>
              <a:cxn ang="0">
                <a:pos x="3" y="1"/>
              </a:cxn>
              <a:cxn ang="0">
                <a:pos x="11" y="3"/>
              </a:cxn>
              <a:cxn ang="0">
                <a:pos x="22" y="7"/>
              </a:cxn>
              <a:cxn ang="0">
                <a:pos x="38" y="12"/>
              </a:cxn>
              <a:cxn ang="0">
                <a:pos x="58" y="19"/>
              </a:cxn>
              <a:cxn ang="0">
                <a:pos x="82" y="25"/>
              </a:cxn>
              <a:cxn ang="0">
                <a:pos x="108" y="30"/>
              </a:cxn>
              <a:cxn ang="0">
                <a:pos x="137" y="36"/>
              </a:cxn>
              <a:cxn ang="0">
                <a:pos x="169" y="40"/>
              </a:cxn>
              <a:cxn ang="0">
                <a:pos x="203" y="44"/>
              </a:cxn>
              <a:cxn ang="0">
                <a:pos x="239" y="45"/>
              </a:cxn>
              <a:cxn ang="0">
                <a:pos x="275" y="45"/>
              </a:cxn>
              <a:cxn ang="0">
                <a:pos x="313" y="42"/>
              </a:cxn>
              <a:cxn ang="0">
                <a:pos x="352" y="37"/>
              </a:cxn>
              <a:cxn ang="0">
                <a:pos x="391" y="29"/>
              </a:cxn>
              <a:cxn ang="0">
                <a:pos x="430" y="17"/>
              </a:cxn>
              <a:cxn ang="0">
                <a:pos x="427" y="19"/>
              </a:cxn>
              <a:cxn ang="0">
                <a:pos x="421" y="24"/>
              </a:cxn>
              <a:cxn ang="0">
                <a:pos x="410" y="31"/>
              </a:cxn>
              <a:cxn ang="0">
                <a:pos x="393" y="41"/>
              </a:cxn>
              <a:cxn ang="0">
                <a:pos x="374" y="51"/>
              </a:cxn>
              <a:cxn ang="0">
                <a:pos x="352" y="61"/>
              </a:cxn>
              <a:cxn ang="0">
                <a:pos x="327" y="70"/>
              </a:cxn>
              <a:cxn ang="0">
                <a:pos x="298" y="78"/>
              </a:cxn>
              <a:cxn ang="0">
                <a:pos x="268" y="84"/>
              </a:cxn>
              <a:cxn ang="0">
                <a:pos x="234" y="86"/>
              </a:cxn>
              <a:cxn ang="0">
                <a:pos x="199" y="86"/>
              </a:cxn>
              <a:cxn ang="0">
                <a:pos x="161" y="81"/>
              </a:cxn>
              <a:cxn ang="0">
                <a:pos x="122" y="70"/>
              </a:cxn>
              <a:cxn ang="0">
                <a:pos x="83" y="54"/>
              </a:cxn>
              <a:cxn ang="0">
                <a:pos x="42" y="31"/>
              </a:cxn>
              <a:cxn ang="0">
                <a:pos x="0" y="0"/>
              </a:cxn>
            </a:cxnLst>
            <a:rect l="0" t="0" r="r" b="b"/>
            <a:pathLst>
              <a:path w="430" h="86">
                <a:moveTo>
                  <a:pt x="0" y="0"/>
                </a:moveTo>
                <a:lnTo>
                  <a:pt x="3" y="1"/>
                </a:lnTo>
                <a:lnTo>
                  <a:pt x="11" y="3"/>
                </a:lnTo>
                <a:lnTo>
                  <a:pt x="22" y="7"/>
                </a:lnTo>
                <a:lnTo>
                  <a:pt x="38" y="12"/>
                </a:lnTo>
                <a:lnTo>
                  <a:pt x="58" y="19"/>
                </a:lnTo>
                <a:lnTo>
                  <a:pt x="82" y="25"/>
                </a:lnTo>
                <a:lnTo>
                  <a:pt x="108" y="30"/>
                </a:lnTo>
                <a:lnTo>
                  <a:pt x="137" y="36"/>
                </a:lnTo>
                <a:lnTo>
                  <a:pt x="169" y="40"/>
                </a:lnTo>
                <a:lnTo>
                  <a:pt x="203" y="44"/>
                </a:lnTo>
                <a:lnTo>
                  <a:pt x="239" y="45"/>
                </a:lnTo>
                <a:lnTo>
                  <a:pt x="275" y="45"/>
                </a:lnTo>
                <a:lnTo>
                  <a:pt x="313" y="42"/>
                </a:lnTo>
                <a:lnTo>
                  <a:pt x="352" y="37"/>
                </a:lnTo>
                <a:lnTo>
                  <a:pt x="391" y="29"/>
                </a:lnTo>
                <a:lnTo>
                  <a:pt x="430" y="17"/>
                </a:lnTo>
                <a:lnTo>
                  <a:pt x="427" y="19"/>
                </a:lnTo>
                <a:lnTo>
                  <a:pt x="421" y="24"/>
                </a:lnTo>
                <a:lnTo>
                  <a:pt x="410" y="31"/>
                </a:lnTo>
                <a:lnTo>
                  <a:pt x="393" y="41"/>
                </a:lnTo>
                <a:lnTo>
                  <a:pt x="374" y="51"/>
                </a:lnTo>
                <a:lnTo>
                  <a:pt x="352" y="61"/>
                </a:lnTo>
                <a:lnTo>
                  <a:pt x="327" y="70"/>
                </a:lnTo>
                <a:lnTo>
                  <a:pt x="298" y="78"/>
                </a:lnTo>
                <a:lnTo>
                  <a:pt x="268" y="84"/>
                </a:lnTo>
                <a:lnTo>
                  <a:pt x="234" y="86"/>
                </a:lnTo>
                <a:lnTo>
                  <a:pt x="199" y="86"/>
                </a:lnTo>
                <a:lnTo>
                  <a:pt x="161" y="81"/>
                </a:lnTo>
                <a:lnTo>
                  <a:pt x="122" y="70"/>
                </a:lnTo>
                <a:lnTo>
                  <a:pt x="83" y="54"/>
                </a:lnTo>
                <a:lnTo>
                  <a:pt x="42" y="31"/>
                </a:lnTo>
                <a:lnTo>
                  <a:pt x="0" y="0"/>
                </a:lnTo>
                <a:close/>
              </a:path>
            </a:pathLst>
          </a:custGeom>
          <a:solidFill>
            <a:srgbClr val="F4BC7F"/>
          </a:solidFill>
          <a:ln w="9525">
            <a:noFill/>
            <a:round/>
            <a:headEnd/>
            <a:tailEnd/>
          </a:ln>
        </p:spPr>
        <p:txBody>
          <a:bodyPr/>
          <a:lstStyle/>
          <a:p>
            <a:endParaRPr lang="en-US"/>
          </a:p>
        </p:txBody>
      </p:sp>
      <p:sp>
        <p:nvSpPr>
          <p:cNvPr id="118821" name="Freeform 37"/>
          <p:cNvSpPr>
            <a:spLocks/>
          </p:cNvSpPr>
          <p:nvPr/>
        </p:nvSpPr>
        <p:spPr bwMode="auto">
          <a:xfrm>
            <a:off x="6896100" y="2890838"/>
            <a:ext cx="95250" cy="95250"/>
          </a:xfrm>
          <a:custGeom>
            <a:avLst/>
            <a:gdLst/>
            <a:ahLst/>
            <a:cxnLst>
              <a:cxn ang="0">
                <a:pos x="31" y="0"/>
              </a:cxn>
              <a:cxn ang="0">
                <a:pos x="33" y="1"/>
              </a:cxn>
              <a:cxn ang="0">
                <a:pos x="36" y="6"/>
              </a:cxn>
              <a:cxn ang="0">
                <a:pos x="40" y="13"/>
              </a:cxn>
              <a:cxn ang="0">
                <a:pos x="44" y="19"/>
              </a:cxn>
              <a:cxn ang="0">
                <a:pos x="45" y="28"/>
              </a:cxn>
              <a:cxn ang="0">
                <a:pos x="44" y="34"/>
              </a:cxn>
              <a:cxn ang="0">
                <a:pos x="38" y="40"/>
              </a:cxn>
              <a:cxn ang="0">
                <a:pos x="26" y="45"/>
              </a:cxn>
              <a:cxn ang="0">
                <a:pos x="14" y="45"/>
              </a:cxn>
              <a:cxn ang="0">
                <a:pos x="5" y="42"/>
              </a:cxn>
              <a:cxn ang="0">
                <a:pos x="1" y="34"/>
              </a:cxn>
              <a:cxn ang="0">
                <a:pos x="0" y="24"/>
              </a:cxn>
              <a:cxn ang="0">
                <a:pos x="4" y="15"/>
              </a:cxn>
              <a:cxn ang="0">
                <a:pos x="10" y="6"/>
              </a:cxn>
              <a:cxn ang="0">
                <a:pos x="19" y="1"/>
              </a:cxn>
              <a:cxn ang="0">
                <a:pos x="31" y="0"/>
              </a:cxn>
            </a:cxnLst>
            <a:rect l="0" t="0" r="r" b="b"/>
            <a:pathLst>
              <a:path w="45" h="45">
                <a:moveTo>
                  <a:pt x="31" y="0"/>
                </a:moveTo>
                <a:lnTo>
                  <a:pt x="33" y="1"/>
                </a:lnTo>
                <a:lnTo>
                  <a:pt x="36" y="6"/>
                </a:lnTo>
                <a:lnTo>
                  <a:pt x="40" y="13"/>
                </a:lnTo>
                <a:lnTo>
                  <a:pt x="44" y="19"/>
                </a:lnTo>
                <a:lnTo>
                  <a:pt x="45" y="28"/>
                </a:lnTo>
                <a:lnTo>
                  <a:pt x="44" y="34"/>
                </a:lnTo>
                <a:lnTo>
                  <a:pt x="38" y="40"/>
                </a:lnTo>
                <a:lnTo>
                  <a:pt x="26" y="45"/>
                </a:lnTo>
                <a:lnTo>
                  <a:pt x="14" y="45"/>
                </a:lnTo>
                <a:lnTo>
                  <a:pt x="5" y="42"/>
                </a:lnTo>
                <a:lnTo>
                  <a:pt x="1" y="34"/>
                </a:lnTo>
                <a:lnTo>
                  <a:pt x="0" y="24"/>
                </a:lnTo>
                <a:lnTo>
                  <a:pt x="4" y="15"/>
                </a:lnTo>
                <a:lnTo>
                  <a:pt x="10" y="6"/>
                </a:lnTo>
                <a:lnTo>
                  <a:pt x="19" y="1"/>
                </a:lnTo>
                <a:lnTo>
                  <a:pt x="31" y="0"/>
                </a:lnTo>
                <a:close/>
              </a:path>
            </a:pathLst>
          </a:custGeom>
          <a:solidFill>
            <a:srgbClr val="F4BC7F"/>
          </a:solidFill>
          <a:ln w="9525">
            <a:noFill/>
            <a:round/>
            <a:headEnd/>
            <a:tailEnd/>
          </a:ln>
        </p:spPr>
        <p:txBody>
          <a:bodyPr/>
          <a:lstStyle/>
          <a:p>
            <a:endParaRPr lang="en-US"/>
          </a:p>
        </p:txBody>
      </p:sp>
      <p:sp>
        <p:nvSpPr>
          <p:cNvPr id="118822" name="Freeform 38"/>
          <p:cNvSpPr>
            <a:spLocks/>
          </p:cNvSpPr>
          <p:nvPr/>
        </p:nvSpPr>
        <p:spPr bwMode="auto">
          <a:xfrm>
            <a:off x="2130425" y="6069013"/>
            <a:ext cx="1322388" cy="715962"/>
          </a:xfrm>
          <a:custGeom>
            <a:avLst/>
            <a:gdLst/>
            <a:ahLst/>
            <a:cxnLst>
              <a:cxn ang="0">
                <a:pos x="419" y="35"/>
              </a:cxn>
              <a:cxn ang="0">
                <a:pos x="477" y="50"/>
              </a:cxn>
              <a:cxn ang="0">
                <a:pos x="502" y="61"/>
              </a:cxn>
              <a:cxn ang="0">
                <a:pos x="463" y="67"/>
              </a:cxn>
              <a:cxn ang="0">
                <a:pos x="406" y="72"/>
              </a:cxn>
              <a:cxn ang="0">
                <a:pos x="344" y="76"/>
              </a:cxn>
              <a:cxn ang="0">
                <a:pos x="273" y="82"/>
              </a:cxn>
              <a:cxn ang="0">
                <a:pos x="217" y="89"/>
              </a:cxn>
              <a:cxn ang="0">
                <a:pos x="174" y="98"/>
              </a:cxn>
              <a:cxn ang="0">
                <a:pos x="145" y="109"/>
              </a:cxn>
              <a:cxn ang="0">
                <a:pos x="133" y="126"/>
              </a:cxn>
              <a:cxn ang="0">
                <a:pos x="132" y="130"/>
              </a:cxn>
              <a:cxn ang="0">
                <a:pos x="133" y="138"/>
              </a:cxn>
              <a:cxn ang="0">
                <a:pos x="147" y="153"/>
              </a:cxn>
              <a:cxn ang="0">
                <a:pos x="194" y="168"/>
              </a:cxn>
              <a:cxn ang="0">
                <a:pos x="275" y="181"/>
              </a:cxn>
              <a:cxn ang="0">
                <a:pos x="340" y="187"/>
              </a:cxn>
              <a:cxn ang="0">
                <a:pos x="385" y="192"/>
              </a:cxn>
              <a:cxn ang="0">
                <a:pos x="430" y="198"/>
              </a:cxn>
              <a:cxn ang="0">
                <a:pos x="474" y="206"/>
              </a:cxn>
              <a:cxn ang="0">
                <a:pos x="517" y="216"/>
              </a:cxn>
              <a:cxn ang="0">
                <a:pos x="562" y="230"/>
              </a:cxn>
              <a:cxn ang="0">
                <a:pos x="592" y="244"/>
              </a:cxn>
              <a:cxn ang="0">
                <a:pos x="600" y="251"/>
              </a:cxn>
              <a:cxn ang="0">
                <a:pos x="600" y="252"/>
              </a:cxn>
              <a:cxn ang="0">
                <a:pos x="596" y="257"/>
              </a:cxn>
              <a:cxn ang="0">
                <a:pos x="548" y="274"/>
              </a:cxn>
              <a:cxn ang="0">
                <a:pos x="457" y="288"/>
              </a:cxn>
              <a:cxn ang="0">
                <a:pos x="329" y="301"/>
              </a:cxn>
              <a:cxn ang="0">
                <a:pos x="173" y="311"/>
              </a:cxn>
              <a:cxn ang="0">
                <a:pos x="0" y="318"/>
              </a:cxn>
              <a:cxn ang="0">
                <a:pos x="80" y="336"/>
              </a:cxn>
              <a:cxn ang="0">
                <a:pos x="224" y="330"/>
              </a:cxn>
              <a:cxn ang="0">
                <a:pos x="378" y="319"/>
              </a:cxn>
              <a:cxn ang="0">
                <a:pos x="512" y="301"/>
              </a:cxn>
              <a:cxn ang="0">
                <a:pos x="602" y="278"/>
              </a:cxn>
              <a:cxn ang="0">
                <a:pos x="626" y="247"/>
              </a:cxn>
              <a:cxn ang="0">
                <a:pos x="605" y="226"/>
              </a:cxn>
              <a:cxn ang="0">
                <a:pos x="567" y="209"/>
              </a:cxn>
              <a:cxn ang="0">
                <a:pos x="526" y="196"/>
              </a:cxn>
              <a:cxn ang="0">
                <a:pos x="482" y="186"/>
              </a:cxn>
              <a:cxn ang="0">
                <a:pos x="437" y="178"/>
              </a:cxn>
              <a:cxn ang="0">
                <a:pos x="390" y="172"/>
              </a:cxn>
              <a:cxn ang="0">
                <a:pos x="344" y="167"/>
              </a:cxn>
              <a:cxn ang="0">
                <a:pos x="287" y="161"/>
              </a:cxn>
              <a:cxn ang="0">
                <a:pos x="216" y="151"/>
              </a:cxn>
              <a:cxn ang="0">
                <a:pos x="168" y="138"/>
              </a:cxn>
              <a:cxn ang="0">
                <a:pos x="159" y="131"/>
              </a:cxn>
              <a:cxn ang="0">
                <a:pos x="162" y="126"/>
              </a:cxn>
              <a:cxn ang="0">
                <a:pos x="184" y="117"/>
              </a:cxn>
              <a:cxn ang="0">
                <a:pos x="224" y="109"/>
              </a:cxn>
              <a:cxn ang="0">
                <a:pos x="273" y="103"/>
              </a:cxn>
              <a:cxn ang="0">
                <a:pos x="325" y="99"/>
              </a:cxn>
              <a:cxn ang="0">
                <a:pos x="371" y="96"/>
              </a:cxn>
              <a:cxn ang="0">
                <a:pos x="474" y="87"/>
              </a:cxn>
              <a:cxn ang="0">
                <a:pos x="524" y="76"/>
              </a:cxn>
              <a:cxn ang="0">
                <a:pos x="533" y="58"/>
              </a:cxn>
              <a:cxn ang="0">
                <a:pos x="508" y="39"/>
              </a:cxn>
              <a:cxn ang="0">
                <a:pos x="414" y="12"/>
              </a:cxn>
            </a:cxnLst>
            <a:rect l="0" t="0" r="r" b="b"/>
            <a:pathLst>
              <a:path w="626" h="339">
                <a:moveTo>
                  <a:pt x="354" y="20"/>
                </a:moveTo>
                <a:lnTo>
                  <a:pt x="389" y="28"/>
                </a:lnTo>
                <a:lnTo>
                  <a:pt x="419" y="35"/>
                </a:lnTo>
                <a:lnTo>
                  <a:pt x="443" y="42"/>
                </a:lnTo>
                <a:lnTo>
                  <a:pt x="462" y="47"/>
                </a:lnTo>
                <a:lnTo>
                  <a:pt x="477" y="50"/>
                </a:lnTo>
                <a:lnTo>
                  <a:pt x="488" y="54"/>
                </a:lnTo>
                <a:lnTo>
                  <a:pt x="497" y="58"/>
                </a:lnTo>
                <a:lnTo>
                  <a:pt x="502" y="61"/>
                </a:lnTo>
                <a:lnTo>
                  <a:pt x="492" y="63"/>
                </a:lnTo>
                <a:lnTo>
                  <a:pt x="479" y="64"/>
                </a:lnTo>
                <a:lnTo>
                  <a:pt x="463" y="67"/>
                </a:lnTo>
                <a:lnTo>
                  <a:pt x="445" y="68"/>
                </a:lnTo>
                <a:lnTo>
                  <a:pt x="427" y="71"/>
                </a:lnTo>
                <a:lnTo>
                  <a:pt x="406" y="72"/>
                </a:lnTo>
                <a:lnTo>
                  <a:pt x="388" y="73"/>
                </a:lnTo>
                <a:lnTo>
                  <a:pt x="369" y="74"/>
                </a:lnTo>
                <a:lnTo>
                  <a:pt x="344" y="76"/>
                </a:lnTo>
                <a:lnTo>
                  <a:pt x="319" y="78"/>
                </a:lnTo>
                <a:lnTo>
                  <a:pt x="296" y="81"/>
                </a:lnTo>
                <a:lnTo>
                  <a:pt x="273" y="82"/>
                </a:lnTo>
                <a:lnTo>
                  <a:pt x="253" y="84"/>
                </a:lnTo>
                <a:lnTo>
                  <a:pt x="235" y="87"/>
                </a:lnTo>
                <a:lnTo>
                  <a:pt x="217" y="89"/>
                </a:lnTo>
                <a:lnTo>
                  <a:pt x="202" y="92"/>
                </a:lnTo>
                <a:lnTo>
                  <a:pt x="187" y="94"/>
                </a:lnTo>
                <a:lnTo>
                  <a:pt x="174" y="98"/>
                </a:lnTo>
                <a:lnTo>
                  <a:pt x="163" y="102"/>
                </a:lnTo>
                <a:lnTo>
                  <a:pt x="154" y="106"/>
                </a:lnTo>
                <a:lnTo>
                  <a:pt x="145" y="109"/>
                </a:lnTo>
                <a:lnTo>
                  <a:pt x="139" y="114"/>
                </a:lnTo>
                <a:lnTo>
                  <a:pt x="135" y="119"/>
                </a:lnTo>
                <a:lnTo>
                  <a:pt x="133" y="126"/>
                </a:lnTo>
                <a:lnTo>
                  <a:pt x="133" y="127"/>
                </a:lnTo>
                <a:lnTo>
                  <a:pt x="133" y="128"/>
                </a:lnTo>
                <a:lnTo>
                  <a:pt x="132" y="130"/>
                </a:lnTo>
                <a:lnTo>
                  <a:pt x="132" y="131"/>
                </a:lnTo>
                <a:lnTo>
                  <a:pt x="132" y="135"/>
                </a:lnTo>
                <a:lnTo>
                  <a:pt x="133" y="138"/>
                </a:lnTo>
                <a:lnTo>
                  <a:pt x="135" y="142"/>
                </a:lnTo>
                <a:lnTo>
                  <a:pt x="138" y="146"/>
                </a:lnTo>
                <a:lnTo>
                  <a:pt x="147" y="153"/>
                </a:lnTo>
                <a:lnTo>
                  <a:pt x="159" y="158"/>
                </a:lnTo>
                <a:lnTo>
                  <a:pt x="174" y="163"/>
                </a:lnTo>
                <a:lnTo>
                  <a:pt x="194" y="168"/>
                </a:lnTo>
                <a:lnTo>
                  <a:pt x="217" y="172"/>
                </a:lnTo>
                <a:lnTo>
                  <a:pt x="245" y="177"/>
                </a:lnTo>
                <a:lnTo>
                  <a:pt x="275" y="181"/>
                </a:lnTo>
                <a:lnTo>
                  <a:pt x="310" y="185"/>
                </a:lnTo>
                <a:lnTo>
                  <a:pt x="325" y="186"/>
                </a:lnTo>
                <a:lnTo>
                  <a:pt x="340" y="187"/>
                </a:lnTo>
                <a:lnTo>
                  <a:pt x="355" y="190"/>
                </a:lnTo>
                <a:lnTo>
                  <a:pt x="370" y="191"/>
                </a:lnTo>
                <a:lnTo>
                  <a:pt x="385" y="192"/>
                </a:lnTo>
                <a:lnTo>
                  <a:pt x="400" y="195"/>
                </a:lnTo>
                <a:lnTo>
                  <a:pt x="415" y="197"/>
                </a:lnTo>
                <a:lnTo>
                  <a:pt x="430" y="198"/>
                </a:lnTo>
                <a:lnTo>
                  <a:pt x="445" y="201"/>
                </a:lnTo>
                <a:lnTo>
                  <a:pt x="460" y="204"/>
                </a:lnTo>
                <a:lnTo>
                  <a:pt x="474" y="206"/>
                </a:lnTo>
                <a:lnTo>
                  <a:pt x="489" y="210"/>
                </a:lnTo>
                <a:lnTo>
                  <a:pt x="503" y="212"/>
                </a:lnTo>
                <a:lnTo>
                  <a:pt x="517" y="216"/>
                </a:lnTo>
                <a:lnTo>
                  <a:pt x="531" y="220"/>
                </a:lnTo>
                <a:lnTo>
                  <a:pt x="543" y="224"/>
                </a:lnTo>
                <a:lnTo>
                  <a:pt x="562" y="230"/>
                </a:lnTo>
                <a:lnTo>
                  <a:pt x="576" y="235"/>
                </a:lnTo>
                <a:lnTo>
                  <a:pt x="586" y="240"/>
                </a:lnTo>
                <a:lnTo>
                  <a:pt x="592" y="244"/>
                </a:lnTo>
                <a:lnTo>
                  <a:pt x="596" y="247"/>
                </a:lnTo>
                <a:lnTo>
                  <a:pt x="598" y="250"/>
                </a:lnTo>
                <a:lnTo>
                  <a:pt x="600" y="251"/>
                </a:lnTo>
                <a:lnTo>
                  <a:pt x="600" y="252"/>
                </a:lnTo>
                <a:lnTo>
                  <a:pt x="600" y="252"/>
                </a:lnTo>
                <a:lnTo>
                  <a:pt x="600" y="252"/>
                </a:lnTo>
                <a:lnTo>
                  <a:pt x="600" y="252"/>
                </a:lnTo>
                <a:lnTo>
                  <a:pt x="600" y="252"/>
                </a:lnTo>
                <a:lnTo>
                  <a:pt x="596" y="257"/>
                </a:lnTo>
                <a:lnTo>
                  <a:pt x="585" y="262"/>
                </a:lnTo>
                <a:lnTo>
                  <a:pt x="570" y="267"/>
                </a:lnTo>
                <a:lnTo>
                  <a:pt x="548" y="274"/>
                </a:lnTo>
                <a:lnTo>
                  <a:pt x="522" y="279"/>
                </a:lnTo>
                <a:lnTo>
                  <a:pt x="492" y="284"/>
                </a:lnTo>
                <a:lnTo>
                  <a:pt x="457" y="288"/>
                </a:lnTo>
                <a:lnTo>
                  <a:pt x="416" y="293"/>
                </a:lnTo>
                <a:lnTo>
                  <a:pt x="374" y="296"/>
                </a:lnTo>
                <a:lnTo>
                  <a:pt x="329" y="301"/>
                </a:lnTo>
                <a:lnTo>
                  <a:pt x="278" y="305"/>
                </a:lnTo>
                <a:lnTo>
                  <a:pt x="227" y="308"/>
                </a:lnTo>
                <a:lnTo>
                  <a:pt x="173" y="311"/>
                </a:lnTo>
                <a:lnTo>
                  <a:pt x="117" y="314"/>
                </a:lnTo>
                <a:lnTo>
                  <a:pt x="59" y="316"/>
                </a:lnTo>
                <a:lnTo>
                  <a:pt x="0" y="318"/>
                </a:lnTo>
                <a:lnTo>
                  <a:pt x="1" y="339"/>
                </a:lnTo>
                <a:lnTo>
                  <a:pt x="39" y="338"/>
                </a:lnTo>
                <a:lnTo>
                  <a:pt x="80" y="336"/>
                </a:lnTo>
                <a:lnTo>
                  <a:pt x="125" y="335"/>
                </a:lnTo>
                <a:lnTo>
                  <a:pt x="174" y="333"/>
                </a:lnTo>
                <a:lnTo>
                  <a:pt x="224" y="330"/>
                </a:lnTo>
                <a:lnTo>
                  <a:pt x="276" y="326"/>
                </a:lnTo>
                <a:lnTo>
                  <a:pt x="327" y="323"/>
                </a:lnTo>
                <a:lnTo>
                  <a:pt x="378" y="319"/>
                </a:lnTo>
                <a:lnTo>
                  <a:pt x="425" y="314"/>
                </a:lnTo>
                <a:lnTo>
                  <a:pt x="470" y="308"/>
                </a:lnTo>
                <a:lnTo>
                  <a:pt x="512" y="301"/>
                </a:lnTo>
                <a:lnTo>
                  <a:pt x="548" y="294"/>
                </a:lnTo>
                <a:lnTo>
                  <a:pt x="578" y="286"/>
                </a:lnTo>
                <a:lnTo>
                  <a:pt x="602" y="278"/>
                </a:lnTo>
                <a:lnTo>
                  <a:pt x="619" y="267"/>
                </a:lnTo>
                <a:lnTo>
                  <a:pt x="626" y="256"/>
                </a:lnTo>
                <a:lnTo>
                  <a:pt x="626" y="247"/>
                </a:lnTo>
                <a:lnTo>
                  <a:pt x="622" y="240"/>
                </a:lnTo>
                <a:lnTo>
                  <a:pt x="615" y="232"/>
                </a:lnTo>
                <a:lnTo>
                  <a:pt x="605" y="226"/>
                </a:lnTo>
                <a:lnTo>
                  <a:pt x="593" y="220"/>
                </a:lnTo>
                <a:lnTo>
                  <a:pt x="581" y="214"/>
                </a:lnTo>
                <a:lnTo>
                  <a:pt x="567" y="209"/>
                </a:lnTo>
                <a:lnTo>
                  <a:pt x="553" y="204"/>
                </a:lnTo>
                <a:lnTo>
                  <a:pt x="539" y="200"/>
                </a:lnTo>
                <a:lnTo>
                  <a:pt x="526" y="196"/>
                </a:lnTo>
                <a:lnTo>
                  <a:pt x="512" y="192"/>
                </a:lnTo>
                <a:lnTo>
                  <a:pt x="497" y="190"/>
                </a:lnTo>
                <a:lnTo>
                  <a:pt x="482" y="186"/>
                </a:lnTo>
                <a:lnTo>
                  <a:pt x="467" y="183"/>
                </a:lnTo>
                <a:lnTo>
                  <a:pt x="452" y="181"/>
                </a:lnTo>
                <a:lnTo>
                  <a:pt x="437" y="178"/>
                </a:lnTo>
                <a:lnTo>
                  <a:pt x="420" y="176"/>
                </a:lnTo>
                <a:lnTo>
                  <a:pt x="405" y="175"/>
                </a:lnTo>
                <a:lnTo>
                  <a:pt x="390" y="172"/>
                </a:lnTo>
                <a:lnTo>
                  <a:pt x="374" y="171"/>
                </a:lnTo>
                <a:lnTo>
                  <a:pt x="359" y="168"/>
                </a:lnTo>
                <a:lnTo>
                  <a:pt x="344" y="167"/>
                </a:lnTo>
                <a:lnTo>
                  <a:pt x="329" y="165"/>
                </a:lnTo>
                <a:lnTo>
                  <a:pt x="314" y="163"/>
                </a:lnTo>
                <a:lnTo>
                  <a:pt x="287" y="161"/>
                </a:lnTo>
                <a:lnTo>
                  <a:pt x="262" y="157"/>
                </a:lnTo>
                <a:lnTo>
                  <a:pt x="238" y="155"/>
                </a:lnTo>
                <a:lnTo>
                  <a:pt x="216" y="151"/>
                </a:lnTo>
                <a:lnTo>
                  <a:pt x="196" y="147"/>
                </a:lnTo>
                <a:lnTo>
                  <a:pt x="181" y="143"/>
                </a:lnTo>
                <a:lnTo>
                  <a:pt x="168" y="138"/>
                </a:lnTo>
                <a:lnTo>
                  <a:pt x="160" y="133"/>
                </a:lnTo>
                <a:lnTo>
                  <a:pt x="159" y="132"/>
                </a:lnTo>
                <a:lnTo>
                  <a:pt x="159" y="131"/>
                </a:lnTo>
                <a:lnTo>
                  <a:pt x="159" y="131"/>
                </a:lnTo>
                <a:lnTo>
                  <a:pt x="159" y="130"/>
                </a:lnTo>
                <a:lnTo>
                  <a:pt x="162" y="126"/>
                </a:lnTo>
                <a:lnTo>
                  <a:pt x="167" y="123"/>
                </a:lnTo>
                <a:lnTo>
                  <a:pt x="174" y="119"/>
                </a:lnTo>
                <a:lnTo>
                  <a:pt x="184" y="117"/>
                </a:lnTo>
                <a:lnTo>
                  <a:pt x="196" y="114"/>
                </a:lnTo>
                <a:lnTo>
                  <a:pt x="209" y="112"/>
                </a:lnTo>
                <a:lnTo>
                  <a:pt x="224" y="109"/>
                </a:lnTo>
                <a:lnTo>
                  <a:pt x="240" y="107"/>
                </a:lnTo>
                <a:lnTo>
                  <a:pt x="256" y="106"/>
                </a:lnTo>
                <a:lnTo>
                  <a:pt x="273" y="103"/>
                </a:lnTo>
                <a:lnTo>
                  <a:pt x="291" y="102"/>
                </a:lnTo>
                <a:lnTo>
                  <a:pt x="309" y="101"/>
                </a:lnTo>
                <a:lnTo>
                  <a:pt x="325" y="99"/>
                </a:lnTo>
                <a:lnTo>
                  <a:pt x="341" y="98"/>
                </a:lnTo>
                <a:lnTo>
                  <a:pt x="358" y="97"/>
                </a:lnTo>
                <a:lnTo>
                  <a:pt x="371" y="96"/>
                </a:lnTo>
                <a:lnTo>
                  <a:pt x="413" y="93"/>
                </a:lnTo>
                <a:lnTo>
                  <a:pt x="447" y="89"/>
                </a:lnTo>
                <a:lnTo>
                  <a:pt x="474" y="87"/>
                </a:lnTo>
                <a:lnTo>
                  <a:pt x="497" y="83"/>
                </a:lnTo>
                <a:lnTo>
                  <a:pt x="513" y="79"/>
                </a:lnTo>
                <a:lnTo>
                  <a:pt x="524" y="76"/>
                </a:lnTo>
                <a:lnTo>
                  <a:pt x="531" y="69"/>
                </a:lnTo>
                <a:lnTo>
                  <a:pt x="533" y="63"/>
                </a:lnTo>
                <a:lnTo>
                  <a:pt x="533" y="58"/>
                </a:lnTo>
                <a:lnTo>
                  <a:pt x="529" y="52"/>
                </a:lnTo>
                <a:lnTo>
                  <a:pt x="522" y="45"/>
                </a:lnTo>
                <a:lnTo>
                  <a:pt x="508" y="39"/>
                </a:lnTo>
                <a:lnTo>
                  <a:pt x="487" y="32"/>
                </a:lnTo>
                <a:lnTo>
                  <a:pt x="457" y="23"/>
                </a:lnTo>
                <a:lnTo>
                  <a:pt x="414" y="12"/>
                </a:lnTo>
                <a:lnTo>
                  <a:pt x="360" y="0"/>
                </a:lnTo>
                <a:lnTo>
                  <a:pt x="354" y="20"/>
                </a:lnTo>
                <a:close/>
              </a:path>
            </a:pathLst>
          </a:custGeom>
          <a:solidFill>
            <a:srgbClr val="FF7F00"/>
          </a:solidFill>
          <a:ln w="9525">
            <a:noFill/>
            <a:round/>
            <a:headEnd/>
            <a:tailEnd/>
          </a:ln>
        </p:spPr>
        <p:txBody>
          <a:bodyPr/>
          <a:lstStyle/>
          <a:p>
            <a:endParaRPr lang="en-US"/>
          </a:p>
        </p:txBody>
      </p:sp>
      <p:sp>
        <p:nvSpPr>
          <p:cNvPr id="118823" name="Freeform 39"/>
          <p:cNvSpPr>
            <a:spLocks/>
          </p:cNvSpPr>
          <p:nvPr/>
        </p:nvSpPr>
        <p:spPr bwMode="auto">
          <a:xfrm>
            <a:off x="4670425" y="1860550"/>
            <a:ext cx="565150" cy="458788"/>
          </a:xfrm>
          <a:custGeom>
            <a:avLst/>
            <a:gdLst/>
            <a:ahLst/>
            <a:cxnLst>
              <a:cxn ang="0">
                <a:pos x="247" y="84"/>
              </a:cxn>
              <a:cxn ang="0">
                <a:pos x="245" y="107"/>
              </a:cxn>
              <a:cxn ang="0">
                <a:pos x="238" y="128"/>
              </a:cxn>
              <a:cxn ang="0">
                <a:pos x="227" y="147"/>
              </a:cxn>
              <a:cxn ang="0">
                <a:pos x="213" y="164"/>
              </a:cxn>
              <a:cxn ang="0">
                <a:pos x="197" y="177"/>
              </a:cxn>
              <a:cxn ang="0">
                <a:pos x="178" y="189"/>
              </a:cxn>
              <a:cxn ang="0">
                <a:pos x="157" y="195"/>
              </a:cxn>
              <a:cxn ang="0">
                <a:pos x="134" y="197"/>
              </a:cxn>
              <a:cxn ang="0">
                <a:pos x="112" y="195"/>
              </a:cxn>
              <a:cxn ang="0">
                <a:pos x="90" y="189"/>
              </a:cxn>
              <a:cxn ang="0">
                <a:pos x="70" y="177"/>
              </a:cxn>
              <a:cxn ang="0">
                <a:pos x="54" y="164"/>
              </a:cxn>
              <a:cxn ang="0">
                <a:pos x="40" y="147"/>
              </a:cxn>
              <a:cxn ang="0">
                <a:pos x="29" y="128"/>
              </a:cxn>
              <a:cxn ang="0">
                <a:pos x="23" y="107"/>
              </a:cxn>
              <a:cxn ang="0">
                <a:pos x="20" y="84"/>
              </a:cxn>
              <a:cxn ang="0">
                <a:pos x="23" y="63"/>
              </a:cxn>
              <a:cxn ang="0">
                <a:pos x="29" y="42"/>
              </a:cxn>
              <a:cxn ang="0">
                <a:pos x="38" y="24"/>
              </a:cxn>
              <a:cxn ang="0">
                <a:pos x="50" y="8"/>
              </a:cxn>
              <a:cxn ang="0">
                <a:pos x="30" y="0"/>
              </a:cxn>
              <a:cxn ang="0">
                <a:pos x="18" y="18"/>
              </a:cxn>
              <a:cxn ang="0">
                <a:pos x="8" y="38"/>
              </a:cxn>
              <a:cxn ang="0">
                <a:pos x="3" y="61"/>
              </a:cxn>
              <a:cxn ang="0">
                <a:pos x="0" y="84"/>
              </a:cxn>
              <a:cxn ang="0">
                <a:pos x="3" y="111"/>
              </a:cxn>
              <a:cxn ang="0">
                <a:pos x="10" y="136"/>
              </a:cxn>
              <a:cxn ang="0">
                <a:pos x="23" y="159"/>
              </a:cxn>
              <a:cxn ang="0">
                <a:pos x="39" y="179"/>
              </a:cxn>
              <a:cxn ang="0">
                <a:pos x="59" y="195"/>
              </a:cxn>
              <a:cxn ang="0">
                <a:pos x="82" y="207"/>
              </a:cxn>
              <a:cxn ang="0">
                <a:pos x="107" y="215"/>
              </a:cxn>
              <a:cxn ang="0">
                <a:pos x="134" y="217"/>
              </a:cxn>
              <a:cxn ang="0">
                <a:pos x="161" y="215"/>
              </a:cxn>
              <a:cxn ang="0">
                <a:pos x="186" y="207"/>
              </a:cxn>
              <a:cxn ang="0">
                <a:pos x="208" y="195"/>
              </a:cxn>
              <a:cxn ang="0">
                <a:pos x="228" y="179"/>
              </a:cxn>
              <a:cxn ang="0">
                <a:pos x="245" y="159"/>
              </a:cxn>
              <a:cxn ang="0">
                <a:pos x="257" y="136"/>
              </a:cxn>
              <a:cxn ang="0">
                <a:pos x="265" y="111"/>
              </a:cxn>
              <a:cxn ang="0">
                <a:pos x="267" y="84"/>
              </a:cxn>
              <a:cxn ang="0">
                <a:pos x="267" y="83"/>
              </a:cxn>
              <a:cxn ang="0">
                <a:pos x="267" y="83"/>
              </a:cxn>
              <a:cxn ang="0">
                <a:pos x="267" y="82"/>
              </a:cxn>
              <a:cxn ang="0">
                <a:pos x="266" y="82"/>
              </a:cxn>
              <a:cxn ang="0">
                <a:pos x="246" y="74"/>
              </a:cxn>
              <a:cxn ang="0">
                <a:pos x="246" y="77"/>
              </a:cxn>
              <a:cxn ang="0">
                <a:pos x="247" y="79"/>
              </a:cxn>
              <a:cxn ang="0">
                <a:pos x="247" y="82"/>
              </a:cxn>
              <a:cxn ang="0">
                <a:pos x="247" y="84"/>
              </a:cxn>
            </a:cxnLst>
            <a:rect l="0" t="0" r="r" b="b"/>
            <a:pathLst>
              <a:path w="267" h="217">
                <a:moveTo>
                  <a:pt x="247" y="84"/>
                </a:moveTo>
                <a:lnTo>
                  <a:pt x="245" y="107"/>
                </a:lnTo>
                <a:lnTo>
                  <a:pt x="238" y="128"/>
                </a:lnTo>
                <a:lnTo>
                  <a:pt x="227" y="147"/>
                </a:lnTo>
                <a:lnTo>
                  <a:pt x="213" y="164"/>
                </a:lnTo>
                <a:lnTo>
                  <a:pt x="197" y="177"/>
                </a:lnTo>
                <a:lnTo>
                  <a:pt x="178" y="189"/>
                </a:lnTo>
                <a:lnTo>
                  <a:pt x="157" y="195"/>
                </a:lnTo>
                <a:lnTo>
                  <a:pt x="134" y="197"/>
                </a:lnTo>
                <a:lnTo>
                  <a:pt x="112" y="195"/>
                </a:lnTo>
                <a:lnTo>
                  <a:pt x="90" y="189"/>
                </a:lnTo>
                <a:lnTo>
                  <a:pt x="70" y="177"/>
                </a:lnTo>
                <a:lnTo>
                  <a:pt x="54" y="164"/>
                </a:lnTo>
                <a:lnTo>
                  <a:pt x="40" y="147"/>
                </a:lnTo>
                <a:lnTo>
                  <a:pt x="29" y="128"/>
                </a:lnTo>
                <a:lnTo>
                  <a:pt x="23" y="107"/>
                </a:lnTo>
                <a:lnTo>
                  <a:pt x="20" y="84"/>
                </a:lnTo>
                <a:lnTo>
                  <a:pt x="23" y="63"/>
                </a:lnTo>
                <a:lnTo>
                  <a:pt x="29" y="42"/>
                </a:lnTo>
                <a:lnTo>
                  <a:pt x="38" y="24"/>
                </a:lnTo>
                <a:lnTo>
                  <a:pt x="50" y="8"/>
                </a:lnTo>
                <a:lnTo>
                  <a:pt x="30" y="0"/>
                </a:lnTo>
                <a:lnTo>
                  <a:pt x="18" y="18"/>
                </a:lnTo>
                <a:lnTo>
                  <a:pt x="8" y="38"/>
                </a:lnTo>
                <a:lnTo>
                  <a:pt x="3" y="61"/>
                </a:lnTo>
                <a:lnTo>
                  <a:pt x="0" y="84"/>
                </a:lnTo>
                <a:lnTo>
                  <a:pt x="3" y="111"/>
                </a:lnTo>
                <a:lnTo>
                  <a:pt x="10" y="136"/>
                </a:lnTo>
                <a:lnTo>
                  <a:pt x="23" y="159"/>
                </a:lnTo>
                <a:lnTo>
                  <a:pt x="39" y="179"/>
                </a:lnTo>
                <a:lnTo>
                  <a:pt x="59" y="195"/>
                </a:lnTo>
                <a:lnTo>
                  <a:pt x="82" y="207"/>
                </a:lnTo>
                <a:lnTo>
                  <a:pt x="107" y="215"/>
                </a:lnTo>
                <a:lnTo>
                  <a:pt x="134" y="217"/>
                </a:lnTo>
                <a:lnTo>
                  <a:pt x="161" y="215"/>
                </a:lnTo>
                <a:lnTo>
                  <a:pt x="186" y="207"/>
                </a:lnTo>
                <a:lnTo>
                  <a:pt x="208" y="195"/>
                </a:lnTo>
                <a:lnTo>
                  <a:pt x="228" y="179"/>
                </a:lnTo>
                <a:lnTo>
                  <a:pt x="245" y="159"/>
                </a:lnTo>
                <a:lnTo>
                  <a:pt x="257" y="136"/>
                </a:lnTo>
                <a:lnTo>
                  <a:pt x="265" y="111"/>
                </a:lnTo>
                <a:lnTo>
                  <a:pt x="267" y="84"/>
                </a:lnTo>
                <a:lnTo>
                  <a:pt x="267" y="83"/>
                </a:lnTo>
                <a:lnTo>
                  <a:pt x="267" y="83"/>
                </a:lnTo>
                <a:lnTo>
                  <a:pt x="267" y="82"/>
                </a:lnTo>
                <a:lnTo>
                  <a:pt x="266" y="82"/>
                </a:lnTo>
                <a:lnTo>
                  <a:pt x="246" y="74"/>
                </a:lnTo>
                <a:lnTo>
                  <a:pt x="246" y="77"/>
                </a:lnTo>
                <a:lnTo>
                  <a:pt x="247" y="79"/>
                </a:lnTo>
                <a:lnTo>
                  <a:pt x="247" y="82"/>
                </a:lnTo>
                <a:lnTo>
                  <a:pt x="247" y="84"/>
                </a:lnTo>
                <a:close/>
              </a:path>
            </a:pathLst>
          </a:custGeom>
          <a:solidFill>
            <a:srgbClr val="000089"/>
          </a:solidFill>
          <a:ln w="9525">
            <a:noFill/>
            <a:round/>
            <a:headEnd/>
            <a:tailEnd/>
          </a:ln>
        </p:spPr>
        <p:txBody>
          <a:bodyPr/>
          <a:lstStyle/>
          <a:p>
            <a:endParaRPr lang="en-US"/>
          </a:p>
        </p:txBody>
      </p:sp>
      <p:sp>
        <p:nvSpPr>
          <p:cNvPr id="118824" name="Freeform 40"/>
          <p:cNvSpPr>
            <a:spLocks/>
          </p:cNvSpPr>
          <p:nvPr/>
        </p:nvSpPr>
        <p:spPr bwMode="auto">
          <a:xfrm>
            <a:off x="4733925" y="1758950"/>
            <a:ext cx="498475" cy="276225"/>
          </a:xfrm>
          <a:custGeom>
            <a:avLst/>
            <a:gdLst/>
            <a:ahLst/>
            <a:cxnLst>
              <a:cxn ang="0">
                <a:pos x="104" y="0"/>
              </a:cxn>
              <a:cxn ang="0">
                <a:pos x="88" y="1"/>
              </a:cxn>
              <a:cxn ang="0">
                <a:pos x="74" y="3"/>
              </a:cxn>
              <a:cxn ang="0">
                <a:pos x="59" y="7"/>
              </a:cxn>
              <a:cxn ang="0">
                <a:pos x="45" y="12"/>
              </a:cxn>
              <a:cxn ang="0">
                <a:pos x="33" y="20"/>
              </a:cxn>
              <a:cxn ang="0">
                <a:pos x="22" y="28"/>
              </a:cxn>
              <a:cxn ang="0">
                <a:pos x="10" y="37"/>
              </a:cxn>
              <a:cxn ang="0">
                <a:pos x="0" y="48"/>
              </a:cxn>
              <a:cxn ang="0">
                <a:pos x="20" y="56"/>
              </a:cxn>
              <a:cxn ang="0">
                <a:pos x="29" y="48"/>
              </a:cxn>
              <a:cxn ang="0">
                <a:pos x="38" y="41"/>
              </a:cxn>
              <a:cxn ang="0">
                <a:pos x="48" y="35"/>
              </a:cxn>
              <a:cxn ang="0">
                <a:pos x="58" y="30"/>
              </a:cxn>
              <a:cxn ang="0">
                <a:pos x="68" y="25"/>
              </a:cxn>
              <a:cxn ang="0">
                <a:pos x="80" y="22"/>
              </a:cxn>
              <a:cxn ang="0">
                <a:pos x="92" y="21"/>
              </a:cxn>
              <a:cxn ang="0">
                <a:pos x="104" y="20"/>
              </a:cxn>
              <a:cxn ang="0">
                <a:pos x="126" y="22"/>
              </a:cxn>
              <a:cxn ang="0">
                <a:pos x="146" y="27"/>
              </a:cxn>
              <a:cxn ang="0">
                <a:pos x="165" y="37"/>
              </a:cxn>
              <a:cxn ang="0">
                <a:pos x="181" y="50"/>
              </a:cxn>
              <a:cxn ang="0">
                <a:pos x="193" y="65"/>
              </a:cxn>
              <a:cxn ang="0">
                <a:pos x="205" y="82"/>
              </a:cxn>
              <a:cxn ang="0">
                <a:pos x="212" y="101"/>
              </a:cxn>
              <a:cxn ang="0">
                <a:pos x="216" y="122"/>
              </a:cxn>
              <a:cxn ang="0">
                <a:pos x="236" y="130"/>
              </a:cxn>
              <a:cxn ang="0">
                <a:pos x="234" y="104"/>
              </a:cxn>
              <a:cxn ang="0">
                <a:pos x="225" y="79"/>
              </a:cxn>
              <a:cxn ang="0">
                <a:pos x="212" y="57"/>
              </a:cxn>
              <a:cxn ang="0">
                <a:pos x="197" y="37"/>
              </a:cxn>
              <a:cxn ang="0">
                <a:pos x="177" y="22"/>
              </a:cxn>
              <a:cxn ang="0">
                <a:pos x="155" y="10"/>
              </a:cxn>
              <a:cxn ang="0">
                <a:pos x="131" y="2"/>
              </a:cxn>
              <a:cxn ang="0">
                <a:pos x="104" y="0"/>
              </a:cxn>
            </a:cxnLst>
            <a:rect l="0" t="0" r="r" b="b"/>
            <a:pathLst>
              <a:path w="236" h="130">
                <a:moveTo>
                  <a:pt x="104" y="0"/>
                </a:moveTo>
                <a:lnTo>
                  <a:pt x="88" y="1"/>
                </a:lnTo>
                <a:lnTo>
                  <a:pt x="74" y="3"/>
                </a:lnTo>
                <a:lnTo>
                  <a:pt x="59" y="7"/>
                </a:lnTo>
                <a:lnTo>
                  <a:pt x="45" y="12"/>
                </a:lnTo>
                <a:lnTo>
                  <a:pt x="33" y="20"/>
                </a:lnTo>
                <a:lnTo>
                  <a:pt x="22" y="28"/>
                </a:lnTo>
                <a:lnTo>
                  <a:pt x="10" y="37"/>
                </a:lnTo>
                <a:lnTo>
                  <a:pt x="0" y="48"/>
                </a:lnTo>
                <a:lnTo>
                  <a:pt x="20" y="56"/>
                </a:lnTo>
                <a:lnTo>
                  <a:pt x="29" y="48"/>
                </a:lnTo>
                <a:lnTo>
                  <a:pt x="38" y="41"/>
                </a:lnTo>
                <a:lnTo>
                  <a:pt x="48" y="35"/>
                </a:lnTo>
                <a:lnTo>
                  <a:pt x="58" y="30"/>
                </a:lnTo>
                <a:lnTo>
                  <a:pt x="68" y="25"/>
                </a:lnTo>
                <a:lnTo>
                  <a:pt x="80" y="22"/>
                </a:lnTo>
                <a:lnTo>
                  <a:pt x="92" y="21"/>
                </a:lnTo>
                <a:lnTo>
                  <a:pt x="104" y="20"/>
                </a:lnTo>
                <a:lnTo>
                  <a:pt x="126" y="22"/>
                </a:lnTo>
                <a:lnTo>
                  <a:pt x="146" y="27"/>
                </a:lnTo>
                <a:lnTo>
                  <a:pt x="165" y="37"/>
                </a:lnTo>
                <a:lnTo>
                  <a:pt x="181" y="50"/>
                </a:lnTo>
                <a:lnTo>
                  <a:pt x="193" y="65"/>
                </a:lnTo>
                <a:lnTo>
                  <a:pt x="205" y="82"/>
                </a:lnTo>
                <a:lnTo>
                  <a:pt x="212" y="101"/>
                </a:lnTo>
                <a:lnTo>
                  <a:pt x="216" y="122"/>
                </a:lnTo>
                <a:lnTo>
                  <a:pt x="236" y="130"/>
                </a:lnTo>
                <a:lnTo>
                  <a:pt x="234" y="104"/>
                </a:lnTo>
                <a:lnTo>
                  <a:pt x="225" y="79"/>
                </a:lnTo>
                <a:lnTo>
                  <a:pt x="212" y="57"/>
                </a:lnTo>
                <a:lnTo>
                  <a:pt x="197" y="37"/>
                </a:lnTo>
                <a:lnTo>
                  <a:pt x="177" y="22"/>
                </a:lnTo>
                <a:lnTo>
                  <a:pt x="155" y="10"/>
                </a:lnTo>
                <a:lnTo>
                  <a:pt x="131" y="2"/>
                </a:lnTo>
                <a:lnTo>
                  <a:pt x="104" y="0"/>
                </a:lnTo>
                <a:close/>
              </a:path>
            </a:pathLst>
          </a:custGeom>
          <a:solidFill>
            <a:srgbClr val="000089"/>
          </a:solidFill>
          <a:ln w="9525">
            <a:noFill/>
            <a:round/>
            <a:headEnd/>
            <a:tailEnd/>
          </a:ln>
        </p:spPr>
        <p:txBody>
          <a:bodyPr/>
          <a:lstStyle/>
          <a:p>
            <a:endParaRPr lang="en-US"/>
          </a:p>
        </p:txBody>
      </p:sp>
      <p:sp>
        <p:nvSpPr>
          <p:cNvPr id="118825" name="Freeform 41"/>
          <p:cNvSpPr>
            <a:spLocks/>
          </p:cNvSpPr>
          <p:nvPr/>
        </p:nvSpPr>
        <p:spPr bwMode="auto">
          <a:xfrm>
            <a:off x="2487613" y="1684338"/>
            <a:ext cx="268287" cy="274637"/>
          </a:xfrm>
          <a:custGeom>
            <a:avLst/>
            <a:gdLst/>
            <a:ahLst/>
            <a:cxnLst>
              <a:cxn ang="0">
                <a:pos x="107" y="44"/>
              </a:cxn>
              <a:cxn ang="0">
                <a:pos x="106" y="58"/>
              </a:cxn>
              <a:cxn ang="0">
                <a:pos x="102" y="69"/>
              </a:cxn>
              <a:cxn ang="0">
                <a:pos x="96" y="81"/>
              </a:cxn>
              <a:cxn ang="0">
                <a:pos x="87" y="91"/>
              </a:cxn>
              <a:cxn ang="0">
                <a:pos x="78" y="98"/>
              </a:cxn>
              <a:cxn ang="0">
                <a:pos x="67" y="105"/>
              </a:cxn>
              <a:cxn ang="0">
                <a:pos x="54" y="108"/>
              </a:cxn>
              <a:cxn ang="0">
                <a:pos x="40" y="110"/>
              </a:cxn>
              <a:cxn ang="0">
                <a:pos x="34" y="110"/>
              </a:cxn>
              <a:cxn ang="0">
                <a:pos x="28" y="108"/>
              </a:cxn>
              <a:cxn ang="0">
                <a:pos x="22" y="107"/>
              </a:cxn>
              <a:cxn ang="0">
                <a:pos x="15" y="105"/>
              </a:cxn>
              <a:cxn ang="0">
                <a:pos x="0" y="120"/>
              </a:cxn>
              <a:cxn ang="0">
                <a:pos x="5" y="122"/>
              </a:cxn>
              <a:cxn ang="0">
                <a:pos x="10" y="123"/>
              </a:cxn>
              <a:cxn ang="0">
                <a:pos x="15" y="126"/>
              </a:cxn>
              <a:cxn ang="0">
                <a:pos x="20" y="127"/>
              </a:cxn>
              <a:cxn ang="0">
                <a:pos x="25" y="128"/>
              </a:cxn>
              <a:cxn ang="0">
                <a:pos x="30" y="128"/>
              </a:cxn>
              <a:cxn ang="0">
                <a:pos x="35" y="130"/>
              </a:cxn>
              <a:cxn ang="0">
                <a:pos x="40" y="130"/>
              </a:cxn>
              <a:cxn ang="0">
                <a:pos x="58" y="128"/>
              </a:cxn>
              <a:cxn ang="0">
                <a:pos x="74" y="123"/>
              </a:cxn>
              <a:cxn ang="0">
                <a:pos x="89" y="116"/>
              </a:cxn>
              <a:cxn ang="0">
                <a:pos x="102" y="105"/>
              </a:cxn>
              <a:cxn ang="0">
                <a:pos x="112" y="92"/>
              </a:cxn>
              <a:cxn ang="0">
                <a:pos x="121" y="78"/>
              </a:cxn>
              <a:cxn ang="0">
                <a:pos x="126" y="62"/>
              </a:cxn>
              <a:cxn ang="0">
                <a:pos x="127" y="44"/>
              </a:cxn>
              <a:cxn ang="0">
                <a:pos x="126" y="33"/>
              </a:cxn>
              <a:cxn ang="0">
                <a:pos x="123" y="22"/>
              </a:cxn>
              <a:cxn ang="0">
                <a:pos x="119" y="10"/>
              </a:cxn>
              <a:cxn ang="0">
                <a:pos x="114" y="0"/>
              </a:cxn>
              <a:cxn ang="0">
                <a:pos x="99" y="17"/>
              </a:cxn>
              <a:cxn ang="0">
                <a:pos x="103" y="23"/>
              </a:cxn>
              <a:cxn ang="0">
                <a:pos x="106" y="29"/>
              </a:cxn>
              <a:cxn ang="0">
                <a:pos x="107" y="37"/>
              </a:cxn>
              <a:cxn ang="0">
                <a:pos x="107" y="44"/>
              </a:cxn>
            </a:cxnLst>
            <a:rect l="0" t="0" r="r" b="b"/>
            <a:pathLst>
              <a:path w="127" h="130">
                <a:moveTo>
                  <a:pt x="107" y="44"/>
                </a:moveTo>
                <a:lnTo>
                  <a:pt x="106" y="58"/>
                </a:lnTo>
                <a:lnTo>
                  <a:pt x="102" y="69"/>
                </a:lnTo>
                <a:lnTo>
                  <a:pt x="96" y="81"/>
                </a:lnTo>
                <a:lnTo>
                  <a:pt x="87" y="91"/>
                </a:lnTo>
                <a:lnTo>
                  <a:pt x="78" y="98"/>
                </a:lnTo>
                <a:lnTo>
                  <a:pt x="67" y="105"/>
                </a:lnTo>
                <a:lnTo>
                  <a:pt x="54" y="108"/>
                </a:lnTo>
                <a:lnTo>
                  <a:pt x="40" y="110"/>
                </a:lnTo>
                <a:lnTo>
                  <a:pt x="34" y="110"/>
                </a:lnTo>
                <a:lnTo>
                  <a:pt x="28" y="108"/>
                </a:lnTo>
                <a:lnTo>
                  <a:pt x="22" y="107"/>
                </a:lnTo>
                <a:lnTo>
                  <a:pt x="15" y="105"/>
                </a:lnTo>
                <a:lnTo>
                  <a:pt x="0" y="120"/>
                </a:lnTo>
                <a:lnTo>
                  <a:pt x="5" y="122"/>
                </a:lnTo>
                <a:lnTo>
                  <a:pt x="10" y="123"/>
                </a:lnTo>
                <a:lnTo>
                  <a:pt x="15" y="126"/>
                </a:lnTo>
                <a:lnTo>
                  <a:pt x="20" y="127"/>
                </a:lnTo>
                <a:lnTo>
                  <a:pt x="25" y="128"/>
                </a:lnTo>
                <a:lnTo>
                  <a:pt x="30" y="128"/>
                </a:lnTo>
                <a:lnTo>
                  <a:pt x="35" y="130"/>
                </a:lnTo>
                <a:lnTo>
                  <a:pt x="40" y="130"/>
                </a:lnTo>
                <a:lnTo>
                  <a:pt x="58" y="128"/>
                </a:lnTo>
                <a:lnTo>
                  <a:pt x="74" y="123"/>
                </a:lnTo>
                <a:lnTo>
                  <a:pt x="89" y="116"/>
                </a:lnTo>
                <a:lnTo>
                  <a:pt x="102" y="105"/>
                </a:lnTo>
                <a:lnTo>
                  <a:pt x="112" y="92"/>
                </a:lnTo>
                <a:lnTo>
                  <a:pt x="121" y="78"/>
                </a:lnTo>
                <a:lnTo>
                  <a:pt x="126" y="62"/>
                </a:lnTo>
                <a:lnTo>
                  <a:pt x="127" y="44"/>
                </a:lnTo>
                <a:lnTo>
                  <a:pt x="126" y="33"/>
                </a:lnTo>
                <a:lnTo>
                  <a:pt x="123" y="22"/>
                </a:lnTo>
                <a:lnTo>
                  <a:pt x="119" y="10"/>
                </a:lnTo>
                <a:lnTo>
                  <a:pt x="114" y="0"/>
                </a:lnTo>
                <a:lnTo>
                  <a:pt x="99" y="17"/>
                </a:lnTo>
                <a:lnTo>
                  <a:pt x="103" y="23"/>
                </a:lnTo>
                <a:lnTo>
                  <a:pt x="106" y="29"/>
                </a:lnTo>
                <a:lnTo>
                  <a:pt x="107" y="37"/>
                </a:lnTo>
                <a:lnTo>
                  <a:pt x="107" y="44"/>
                </a:lnTo>
                <a:close/>
              </a:path>
            </a:pathLst>
          </a:custGeom>
          <a:solidFill>
            <a:srgbClr val="000089"/>
          </a:solidFill>
          <a:ln w="9525">
            <a:noFill/>
            <a:round/>
            <a:headEnd/>
            <a:tailEnd/>
          </a:ln>
        </p:spPr>
        <p:txBody>
          <a:bodyPr/>
          <a:lstStyle/>
          <a:p>
            <a:endParaRPr lang="en-US"/>
          </a:p>
        </p:txBody>
      </p:sp>
      <p:sp>
        <p:nvSpPr>
          <p:cNvPr id="118826" name="Freeform 42"/>
          <p:cNvSpPr>
            <a:spLocks/>
          </p:cNvSpPr>
          <p:nvPr/>
        </p:nvSpPr>
        <p:spPr bwMode="auto">
          <a:xfrm>
            <a:off x="2392363" y="1597025"/>
            <a:ext cx="336550" cy="339725"/>
          </a:xfrm>
          <a:custGeom>
            <a:avLst/>
            <a:gdLst/>
            <a:ahLst/>
            <a:cxnLst>
              <a:cxn ang="0">
                <a:pos x="85" y="0"/>
              </a:cxn>
              <a:cxn ang="0">
                <a:pos x="68" y="1"/>
              </a:cxn>
              <a:cxn ang="0">
                <a:pos x="53" y="6"/>
              </a:cxn>
              <a:cxn ang="0">
                <a:pos x="38" y="15"/>
              </a:cxn>
              <a:cxn ang="0">
                <a:pos x="25" y="25"/>
              </a:cxn>
              <a:cxn ang="0">
                <a:pos x="15" y="38"/>
              </a:cxn>
              <a:cxn ang="0">
                <a:pos x="6" y="53"/>
              </a:cxn>
              <a:cxn ang="0">
                <a:pos x="1" y="68"/>
              </a:cxn>
              <a:cxn ang="0">
                <a:pos x="0" y="85"/>
              </a:cxn>
              <a:cxn ang="0">
                <a:pos x="1" y="98"/>
              </a:cxn>
              <a:cxn ang="0">
                <a:pos x="4" y="109"/>
              </a:cxn>
              <a:cxn ang="0">
                <a:pos x="8" y="119"/>
              </a:cxn>
              <a:cxn ang="0">
                <a:pos x="13" y="129"/>
              </a:cxn>
              <a:cxn ang="0">
                <a:pos x="19" y="139"/>
              </a:cxn>
              <a:cxn ang="0">
                <a:pos x="28" y="147"/>
              </a:cxn>
              <a:cxn ang="0">
                <a:pos x="35" y="154"/>
              </a:cxn>
              <a:cxn ang="0">
                <a:pos x="45" y="161"/>
              </a:cxn>
              <a:cxn ang="0">
                <a:pos x="60" y="146"/>
              </a:cxn>
              <a:cxn ang="0">
                <a:pos x="52" y="142"/>
              </a:cxn>
              <a:cxn ang="0">
                <a:pos x="44" y="135"/>
              </a:cxn>
              <a:cxn ang="0">
                <a:pos x="38" y="129"/>
              </a:cxn>
              <a:cxn ang="0">
                <a:pos x="31" y="122"/>
              </a:cxn>
              <a:cxn ang="0">
                <a:pos x="26" y="114"/>
              </a:cxn>
              <a:cxn ang="0">
                <a:pos x="23" y="105"/>
              </a:cxn>
              <a:cxn ang="0">
                <a:pos x="21" y="95"/>
              </a:cxn>
              <a:cxn ang="0">
                <a:pos x="20" y="85"/>
              </a:cxn>
              <a:cxn ang="0">
                <a:pos x="21" y="72"/>
              </a:cxn>
              <a:cxn ang="0">
                <a:pos x="25" y="60"/>
              </a:cxn>
              <a:cxn ang="0">
                <a:pos x="31" y="49"/>
              </a:cxn>
              <a:cxn ang="0">
                <a:pos x="40" y="39"/>
              </a:cxn>
              <a:cxn ang="0">
                <a:pos x="49" y="31"/>
              </a:cxn>
              <a:cxn ang="0">
                <a:pos x="60" y="25"/>
              </a:cxn>
              <a:cxn ang="0">
                <a:pos x="73" y="21"/>
              </a:cxn>
              <a:cxn ang="0">
                <a:pos x="85" y="20"/>
              </a:cxn>
              <a:cxn ang="0">
                <a:pos x="95" y="21"/>
              </a:cxn>
              <a:cxn ang="0">
                <a:pos x="104" y="23"/>
              </a:cxn>
              <a:cxn ang="0">
                <a:pos x="113" y="26"/>
              </a:cxn>
              <a:cxn ang="0">
                <a:pos x="121" y="30"/>
              </a:cxn>
              <a:cxn ang="0">
                <a:pos x="128" y="36"/>
              </a:cxn>
              <a:cxn ang="0">
                <a:pos x="134" y="43"/>
              </a:cxn>
              <a:cxn ang="0">
                <a:pos x="141" y="50"/>
              </a:cxn>
              <a:cxn ang="0">
                <a:pos x="144" y="58"/>
              </a:cxn>
              <a:cxn ang="0">
                <a:pos x="159" y="41"/>
              </a:cxn>
              <a:cxn ang="0">
                <a:pos x="153" y="33"/>
              </a:cxn>
              <a:cxn ang="0">
                <a:pos x="146" y="24"/>
              </a:cxn>
              <a:cxn ang="0">
                <a:pos x="138" y="18"/>
              </a:cxn>
              <a:cxn ang="0">
                <a:pos x="128" y="11"/>
              </a:cxn>
              <a:cxn ang="0">
                <a:pos x="118" y="6"/>
              </a:cxn>
              <a:cxn ang="0">
                <a:pos x="108" y="3"/>
              </a:cxn>
              <a:cxn ang="0">
                <a:pos x="97" y="1"/>
              </a:cxn>
              <a:cxn ang="0">
                <a:pos x="85" y="0"/>
              </a:cxn>
            </a:cxnLst>
            <a:rect l="0" t="0" r="r" b="b"/>
            <a:pathLst>
              <a:path w="159" h="161">
                <a:moveTo>
                  <a:pt x="85" y="0"/>
                </a:moveTo>
                <a:lnTo>
                  <a:pt x="68" y="1"/>
                </a:lnTo>
                <a:lnTo>
                  <a:pt x="53" y="6"/>
                </a:lnTo>
                <a:lnTo>
                  <a:pt x="38" y="15"/>
                </a:lnTo>
                <a:lnTo>
                  <a:pt x="25" y="25"/>
                </a:lnTo>
                <a:lnTo>
                  <a:pt x="15" y="38"/>
                </a:lnTo>
                <a:lnTo>
                  <a:pt x="6" y="53"/>
                </a:lnTo>
                <a:lnTo>
                  <a:pt x="1" y="68"/>
                </a:lnTo>
                <a:lnTo>
                  <a:pt x="0" y="85"/>
                </a:lnTo>
                <a:lnTo>
                  <a:pt x="1" y="98"/>
                </a:lnTo>
                <a:lnTo>
                  <a:pt x="4" y="109"/>
                </a:lnTo>
                <a:lnTo>
                  <a:pt x="8" y="119"/>
                </a:lnTo>
                <a:lnTo>
                  <a:pt x="13" y="129"/>
                </a:lnTo>
                <a:lnTo>
                  <a:pt x="19" y="139"/>
                </a:lnTo>
                <a:lnTo>
                  <a:pt x="28" y="147"/>
                </a:lnTo>
                <a:lnTo>
                  <a:pt x="35" y="154"/>
                </a:lnTo>
                <a:lnTo>
                  <a:pt x="45" y="161"/>
                </a:lnTo>
                <a:lnTo>
                  <a:pt x="60" y="146"/>
                </a:lnTo>
                <a:lnTo>
                  <a:pt x="52" y="142"/>
                </a:lnTo>
                <a:lnTo>
                  <a:pt x="44" y="135"/>
                </a:lnTo>
                <a:lnTo>
                  <a:pt x="38" y="129"/>
                </a:lnTo>
                <a:lnTo>
                  <a:pt x="31" y="122"/>
                </a:lnTo>
                <a:lnTo>
                  <a:pt x="26" y="114"/>
                </a:lnTo>
                <a:lnTo>
                  <a:pt x="23" y="105"/>
                </a:lnTo>
                <a:lnTo>
                  <a:pt x="21" y="95"/>
                </a:lnTo>
                <a:lnTo>
                  <a:pt x="20" y="85"/>
                </a:lnTo>
                <a:lnTo>
                  <a:pt x="21" y="72"/>
                </a:lnTo>
                <a:lnTo>
                  <a:pt x="25" y="60"/>
                </a:lnTo>
                <a:lnTo>
                  <a:pt x="31" y="49"/>
                </a:lnTo>
                <a:lnTo>
                  <a:pt x="40" y="39"/>
                </a:lnTo>
                <a:lnTo>
                  <a:pt x="49" y="31"/>
                </a:lnTo>
                <a:lnTo>
                  <a:pt x="60" y="25"/>
                </a:lnTo>
                <a:lnTo>
                  <a:pt x="73" y="21"/>
                </a:lnTo>
                <a:lnTo>
                  <a:pt x="85" y="20"/>
                </a:lnTo>
                <a:lnTo>
                  <a:pt x="95" y="21"/>
                </a:lnTo>
                <a:lnTo>
                  <a:pt x="104" y="23"/>
                </a:lnTo>
                <a:lnTo>
                  <a:pt x="113" y="26"/>
                </a:lnTo>
                <a:lnTo>
                  <a:pt x="121" y="30"/>
                </a:lnTo>
                <a:lnTo>
                  <a:pt x="128" y="36"/>
                </a:lnTo>
                <a:lnTo>
                  <a:pt x="134" y="43"/>
                </a:lnTo>
                <a:lnTo>
                  <a:pt x="141" y="50"/>
                </a:lnTo>
                <a:lnTo>
                  <a:pt x="144" y="58"/>
                </a:lnTo>
                <a:lnTo>
                  <a:pt x="159" y="41"/>
                </a:lnTo>
                <a:lnTo>
                  <a:pt x="153" y="33"/>
                </a:lnTo>
                <a:lnTo>
                  <a:pt x="146" y="24"/>
                </a:lnTo>
                <a:lnTo>
                  <a:pt x="138" y="18"/>
                </a:lnTo>
                <a:lnTo>
                  <a:pt x="128" y="11"/>
                </a:lnTo>
                <a:lnTo>
                  <a:pt x="118" y="6"/>
                </a:lnTo>
                <a:lnTo>
                  <a:pt x="108" y="3"/>
                </a:lnTo>
                <a:lnTo>
                  <a:pt x="97" y="1"/>
                </a:lnTo>
                <a:lnTo>
                  <a:pt x="85" y="0"/>
                </a:lnTo>
                <a:close/>
              </a:path>
            </a:pathLst>
          </a:custGeom>
          <a:solidFill>
            <a:srgbClr val="000089"/>
          </a:solidFill>
          <a:ln w="9525">
            <a:noFill/>
            <a:round/>
            <a:headEnd/>
            <a:tailEnd/>
          </a:ln>
        </p:spPr>
        <p:txBody>
          <a:bodyPr/>
          <a:lstStyle/>
          <a:p>
            <a:endParaRPr lang="en-US"/>
          </a:p>
        </p:txBody>
      </p:sp>
      <p:sp>
        <p:nvSpPr>
          <p:cNvPr id="118827" name="Freeform 43"/>
          <p:cNvSpPr>
            <a:spLocks/>
          </p:cNvSpPr>
          <p:nvPr/>
        </p:nvSpPr>
        <p:spPr bwMode="auto">
          <a:xfrm>
            <a:off x="6896100" y="2797175"/>
            <a:ext cx="190500" cy="279400"/>
          </a:xfrm>
          <a:custGeom>
            <a:avLst/>
            <a:gdLst/>
            <a:ahLst/>
            <a:cxnLst>
              <a:cxn ang="0">
                <a:pos x="90" y="68"/>
              </a:cxn>
              <a:cxn ang="0">
                <a:pos x="89" y="54"/>
              </a:cxn>
              <a:cxn ang="0">
                <a:pos x="85" y="42"/>
              </a:cxn>
              <a:cxn ang="0">
                <a:pos x="79" y="30"/>
              </a:cxn>
              <a:cxn ang="0">
                <a:pos x="70" y="20"/>
              </a:cxn>
              <a:cxn ang="0">
                <a:pos x="60" y="12"/>
              </a:cxn>
              <a:cxn ang="0">
                <a:pos x="49" y="5"/>
              </a:cxn>
              <a:cxn ang="0">
                <a:pos x="36" y="2"/>
              </a:cxn>
              <a:cxn ang="0">
                <a:pos x="23" y="0"/>
              </a:cxn>
              <a:cxn ang="0">
                <a:pos x="16" y="0"/>
              </a:cxn>
              <a:cxn ang="0">
                <a:pos x="10" y="2"/>
              </a:cxn>
              <a:cxn ang="0">
                <a:pos x="5" y="3"/>
              </a:cxn>
              <a:cxn ang="0">
                <a:pos x="0" y="4"/>
              </a:cxn>
              <a:cxn ang="0">
                <a:pos x="5" y="23"/>
              </a:cxn>
              <a:cxn ang="0">
                <a:pos x="10" y="22"/>
              </a:cxn>
              <a:cxn ang="0">
                <a:pos x="14" y="22"/>
              </a:cxn>
              <a:cxn ang="0">
                <a:pos x="17" y="20"/>
              </a:cxn>
              <a:cxn ang="0">
                <a:pos x="23" y="20"/>
              </a:cxn>
              <a:cxn ang="0">
                <a:pos x="33" y="22"/>
              </a:cxn>
              <a:cxn ang="0">
                <a:pos x="41" y="24"/>
              </a:cxn>
              <a:cxn ang="0">
                <a:pos x="49" y="28"/>
              </a:cxn>
              <a:cxn ang="0">
                <a:pos x="56" y="34"/>
              </a:cxn>
              <a:cxn ang="0">
                <a:pos x="63" y="42"/>
              </a:cxn>
              <a:cxn ang="0">
                <a:pos x="66" y="49"/>
              </a:cxn>
              <a:cxn ang="0">
                <a:pos x="69" y="58"/>
              </a:cxn>
              <a:cxn ang="0">
                <a:pos x="70" y="68"/>
              </a:cxn>
              <a:cxn ang="0">
                <a:pos x="68" y="83"/>
              </a:cxn>
              <a:cxn ang="0">
                <a:pos x="60" y="96"/>
              </a:cxn>
              <a:cxn ang="0">
                <a:pos x="49" y="107"/>
              </a:cxn>
              <a:cxn ang="0">
                <a:pos x="35" y="113"/>
              </a:cxn>
              <a:cxn ang="0">
                <a:pos x="41" y="132"/>
              </a:cxn>
              <a:cxn ang="0">
                <a:pos x="51" y="128"/>
              </a:cxn>
              <a:cxn ang="0">
                <a:pos x="60" y="122"/>
              </a:cxn>
              <a:cxn ang="0">
                <a:pos x="69" y="116"/>
              </a:cxn>
              <a:cxn ang="0">
                <a:pos x="76" y="108"/>
              </a:cxn>
              <a:cxn ang="0">
                <a:pos x="81" y="99"/>
              </a:cxn>
              <a:cxn ang="0">
                <a:pos x="87" y="89"/>
              </a:cxn>
              <a:cxn ang="0">
                <a:pos x="89" y="79"/>
              </a:cxn>
              <a:cxn ang="0">
                <a:pos x="90" y="68"/>
              </a:cxn>
            </a:cxnLst>
            <a:rect l="0" t="0" r="r" b="b"/>
            <a:pathLst>
              <a:path w="90" h="132">
                <a:moveTo>
                  <a:pt x="90" y="68"/>
                </a:moveTo>
                <a:lnTo>
                  <a:pt x="89" y="54"/>
                </a:lnTo>
                <a:lnTo>
                  <a:pt x="85" y="42"/>
                </a:lnTo>
                <a:lnTo>
                  <a:pt x="79" y="30"/>
                </a:lnTo>
                <a:lnTo>
                  <a:pt x="70" y="20"/>
                </a:lnTo>
                <a:lnTo>
                  <a:pt x="60" y="12"/>
                </a:lnTo>
                <a:lnTo>
                  <a:pt x="49" y="5"/>
                </a:lnTo>
                <a:lnTo>
                  <a:pt x="36" y="2"/>
                </a:lnTo>
                <a:lnTo>
                  <a:pt x="23" y="0"/>
                </a:lnTo>
                <a:lnTo>
                  <a:pt x="16" y="0"/>
                </a:lnTo>
                <a:lnTo>
                  <a:pt x="10" y="2"/>
                </a:lnTo>
                <a:lnTo>
                  <a:pt x="5" y="3"/>
                </a:lnTo>
                <a:lnTo>
                  <a:pt x="0" y="4"/>
                </a:lnTo>
                <a:lnTo>
                  <a:pt x="5" y="23"/>
                </a:lnTo>
                <a:lnTo>
                  <a:pt x="10" y="22"/>
                </a:lnTo>
                <a:lnTo>
                  <a:pt x="14" y="22"/>
                </a:lnTo>
                <a:lnTo>
                  <a:pt x="17" y="20"/>
                </a:lnTo>
                <a:lnTo>
                  <a:pt x="23" y="20"/>
                </a:lnTo>
                <a:lnTo>
                  <a:pt x="33" y="22"/>
                </a:lnTo>
                <a:lnTo>
                  <a:pt x="41" y="24"/>
                </a:lnTo>
                <a:lnTo>
                  <a:pt x="49" y="28"/>
                </a:lnTo>
                <a:lnTo>
                  <a:pt x="56" y="34"/>
                </a:lnTo>
                <a:lnTo>
                  <a:pt x="63" y="42"/>
                </a:lnTo>
                <a:lnTo>
                  <a:pt x="66" y="49"/>
                </a:lnTo>
                <a:lnTo>
                  <a:pt x="69" y="58"/>
                </a:lnTo>
                <a:lnTo>
                  <a:pt x="70" y="68"/>
                </a:lnTo>
                <a:lnTo>
                  <a:pt x="68" y="83"/>
                </a:lnTo>
                <a:lnTo>
                  <a:pt x="60" y="96"/>
                </a:lnTo>
                <a:lnTo>
                  <a:pt x="49" y="107"/>
                </a:lnTo>
                <a:lnTo>
                  <a:pt x="35" y="113"/>
                </a:lnTo>
                <a:lnTo>
                  <a:pt x="41" y="132"/>
                </a:lnTo>
                <a:lnTo>
                  <a:pt x="51" y="128"/>
                </a:lnTo>
                <a:lnTo>
                  <a:pt x="60" y="122"/>
                </a:lnTo>
                <a:lnTo>
                  <a:pt x="69" y="116"/>
                </a:lnTo>
                <a:lnTo>
                  <a:pt x="76" y="108"/>
                </a:lnTo>
                <a:lnTo>
                  <a:pt x="81" y="99"/>
                </a:lnTo>
                <a:lnTo>
                  <a:pt x="87" y="89"/>
                </a:lnTo>
                <a:lnTo>
                  <a:pt x="89" y="79"/>
                </a:lnTo>
                <a:lnTo>
                  <a:pt x="90" y="68"/>
                </a:lnTo>
                <a:close/>
              </a:path>
            </a:pathLst>
          </a:custGeom>
          <a:solidFill>
            <a:srgbClr val="000089"/>
          </a:solidFill>
          <a:ln w="9525">
            <a:noFill/>
            <a:round/>
            <a:headEnd/>
            <a:tailEnd/>
          </a:ln>
        </p:spPr>
        <p:txBody>
          <a:bodyPr/>
          <a:lstStyle/>
          <a:p>
            <a:endParaRPr lang="en-US"/>
          </a:p>
        </p:txBody>
      </p:sp>
      <p:sp>
        <p:nvSpPr>
          <p:cNvPr id="118828" name="Freeform 44"/>
          <p:cNvSpPr>
            <a:spLocks/>
          </p:cNvSpPr>
          <p:nvPr/>
        </p:nvSpPr>
        <p:spPr bwMode="auto">
          <a:xfrm>
            <a:off x="6800850" y="2805113"/>
            <a:ext cx="182563" cy="279400"/>
          </a:xfrm>
          <a:custGeom>
            <a:avLst/>
            <a:gdLst/>
            <a:ahLst/>
            <a:cxnLst>
              <a:cxn ang="0">
                <a:pos x="68" y="112"/>
              </a:cxn>
              <a:cxn ang="0">
                <a:pos x="57" y="110"/>
              </a:cxn>
              <a:cxn ang="0">
                <a:pos x="49" y="108"/>
              </a:cxn>
              <a:cxn ang="0">
                <a:pos x="41" y="104"/>
              </a:cxn>
              <a:cxn ang="0">
                <a:pos x="34" y="98"/>
              </a:cxn>
              <a:cxn ang="0">
                <a:pos x="27" y="90"/>
              </a:cxn>
              <a:cxn ang="0">
                <a:pos x="24" y="83"/>
              </a:cxn>
              <a:cxn ang="0">
                <a:pos x="21" y="74"/>
              </a:cxn>
              <a:cxn ang="0">
                <a:pos x="20" y="64"/>
              </a:cxn>
              <a:cxn ang="0">
                <a:pos x="22" y="49"/>
              </a:cxn>
              <a:cxn ang="0">
                <a:pos x="29" y="36"/>
              </a:cxn>
              <a:cxn ang="0">
                <a:pos x="37" y="26"/>
              </a:cxn>
              <a:cxn ang="0">
                <a:pos x="50" y="19"/>
              </a:cxn>
              <a:cxn ang="0">
                <a:pos x="45" y="0"/>
              </a:cxn>
              <a:cxn ang="0">
                <a:pos x="35" y="5"/>
              </a:cxn>
              <a:cxn ang="0">
                <a:pos x="27" y="10"/>
              </a:cxn>
              <a:cxn ang="0">
                <a:pos x="19" y="16"/>
              </a:cxn>
              <a:cxn ang="0">
                <a:pos x="12" y="24"/>
              </a:cxn>
              <a:cxn ang="0">
                <a:pos x="7" y="33"/>
              </a:cxn>
              <a:cxn ang="0">
                <a:pos x="4" y="43"/>
              </a:cxn>
              <a:cxn ang="0">
                <a:pos x="1" y="53"/>
              </a:cxn>
              <a:cxn ang="0">
                <a:pos x="0" y="64"/>
              </a:cxn>
              <a:cxn ang="0">
                <a:pos x="1" y="78"/>
              </a:cxn>
              <a:cxn ang="0">
                <a:pos x="5" y="90"/>
              </a:cxn>
              <a:cxn ang="0">
                <a:pos x="11" y="102"/>
              </a:cxn>
              <a:cxn ang="0">
                <a:pos x="20" y="112"/>
              </a:cxn>
              <a:cxn ang="0">
                <a:pos x="30" y="120"/>
              </a:cxn>
              <a:cxn ang="0">
                <a:pos x="41" y="127"/>
              </a:cxn>
              <a:cxn ang="0">
                <a:pos x="54" y="131"/>
              </a:cxn>
              <a:cxn ang="0">
                <a:pos x="68" y="132"/>
              </a:cxn>
              <a:cxn ang="0">
                <a:pos x="73" y="132"/>
              </a:cxn>
              <a:cxn ang="0">
                <a:pos x="78" y="131"/>
              </a:cxn>
              <a:cxn ang="0">
                <a:pos x="81" y="129"/>
              </a:cxn>
              <a:cxn ang="0">
                <a:pos x="86" y="128"/>
              </a:cxn>
              <a:cxn ang="0">
                <a:pos x="80" y="109"/>
              </a:cxn>
              <a:cxn ang="0">
                <a:pos x="78" y="110"/>
              </a:cxn>
              <a:cxn ang="0">
                <a:pos x="74" y="110"/>
              </a:cxn>
              <a:cxn ang="0">
                <a:pos x="70" y="112"/>
              </a:cxn>
              <a:cxn ang="0">
                <a:pos x="68" y="112"/>
              </a:cxn>
            </a:cxnLst>
            <a:rect l="0" t="0" r="r" b="b"/>
            <a:pathLst>
              <a:path w="86" h="132">
                <a:moveTo>
                  <a:pt x="68" y="112"/>
                </a:moveTo>
                <a:lnTo>
                  <a:pt x="57" y="110"/>
                </a:lnTo>
                <a:lnTo>
                  <a:pt x="49" y="108"/>
                </a:lnTo>
                <a:lnTo>
                  <a:pt x="41" y="104"/>
                </a:lnTo>
                <a:lnTo>
                  <a:pt x="34" y="98"/>
                </a:lnTo>
                <a:lnTo>
                  <a:pt x="27" y="90"/>
                </a:lnTo>
                <a:lnTo>
                  <a:pt x="24" y="83"/>
                </a:lnTo>
                <a:lnTo>
                  <a:pt x="21" y="74"/>
                </a:lnTo>
                <a:lnTo>
                  <a:pt x="20" y="64"/>
                </a:lnTo>
                <a:lnTo>
                  <a:pt x="22" y="49"/>
                </a:lnTo>
                <a:lnTo>
                  <a:pt x="29" y="36"/>
                </a:lnTo>
                <a:lnTo>
                  <a:pt x="37" y="26"/>
                </a:lnTo>
                <a:lnTo>
                  <a:pt x="50" y="19"/>
                </a:lnTo>
                <a:lnTo>
                  <a:pt x="45" y="0"/>
                </a:lnTo>
                <a:lnTo>
                  <a:pt x="35" y="5"/>
                </a:lnTo>
                <a:lnTo>
                  <a:pt x="27" y="10"/>
                </a:lnTo>
                <a:lnTo>
                  <a:pt x="19" y="16"/>
                </a:lnTo>
                <a:lnTo>
                  <a:pt x="12" y="24"/>
                </a:lnTo>
                <a:lnTo>
                  <a:pt x="7" y="33"/>
                </a:lnTo>
                <a:lnTo>
                  <a:pt x="4" y="43"/>
                </a:lnTo>
                <a:lnTo>
                  <a:pt x="1" y="53"/>
                </a:lnTo>
                <a:lnTo>
                  <a:pt x="0" y="64"/>
                </a:lnTo>
                <a:lnTo>
                  <a:pt x="1" y="78"/>
                </a:lnTo>
                <a:lnTo>
                  <a:pt x="5" y="90"/>
                </a:lnTo>
                <a:lnTo>
                  <a:pt x="11" y="102"/>
                </a:lnTo>
                <a:lnTo>
                  <a:pt x="20" y="112"/>
                </a:lnTo>
                <a:lnTo>
                  <a:pt x="30" y="120"/>
                </a:lnTo>
                <a:lnTo>
                  <a:pt x="41" y="127"/>
                </a:lnTo>
                <a:lnTo>
                  <a:pt x="54" y="131"/>
                </a:lnTo>
                <a:lnTo>
                  <a:pt x="68" y="132"/>
                </a:lnTo>
                <a:lnTo>
                  <a:pt x="73" y="132"/>
                </a:lnTo>
                <a:lnTo>
                  <a:pt x="78" y="131"/>
                </a:lnTo>
                <a:lnTo>
                  <a:pt x="81" y="129"/>
                </a:lnTo>
                <a:lnTo>
                  <a:pt x="86" y="128"/>
                </a:lnTo>
                <a:lnTo>
                  <a:pt x="80" y="109"/>
                </a:lnTo>
                <a:lnTo>
                  <a:pt x="78" y="110"/>
                </a:lnTo>
                <a:lnTo>
                  <a:pt x="74" y="110"/>
                </a:lnTo>
                <a:lnTo>
                  <a:pt x="70" y="112"/>
                </a:lnTo>
                <a:lnTo>
                  <a:pt x="68" y="112"/>
                </a:lnTo>
                <a:close/>
              </a:path>
            </a:pathLst>
          </a:custGeom>
          <a:solidFill>
            <a:srgbClr val="000089"/>
          </a:solidFill>
          <a:ln w="9525">
            <a:noFill/>
            <a:round/>
            <a:headEnd/>
            <a:tailEnd/>
          </a:ln>
        </p:spPr>
        <p:txBody>
          <a:bodyPr/>
          <a:lstStyle/>
          <a:p>
            <a:endParaRPr lang="en-US"/>
          </a:p>
        </p:txBody>
      </p:sp>
      <p:sp>
        <p:nvSpPr>
          <p:cNvPr id="2" name="Slide Number Placeholder 1"/>
          <p:cNvSpPr txBox="1">
            <a:spLocks noGrp="1"/>
          </p:cNvSpPr>
          <p:nvPr/>
        </p:nvSpPr>
        <p:spPr bwMode="auto">
          <a:xfrm>
            <a:off x="7010400" y="6477000"/>
            <a:ext cx="1905000" cy="304800"/>
          </a:xfrm>
          <a:prstGeom prst="rect">
            <a:avLst/>
          </a:prstGeom>
          <a:noFill/>
          <a:ln>
            <a:miter lim="800000"/>
            <a:headEnd/>
            <a:tailEnd/>
          </a:ln>
        </p:spPr>
        <p:txBody>
          <a:bodyPr/>
          <a:lstStyle/>
          <a:p>
            <a:pPr algn="r" eaLnBrk="0" hangingPunct="0">
              <a:defRPr/>
            </a:pPr>
            <a:fld id="{F2156D55-6516-46A1-99A5-39B8D7C32319}" type="slidenum">
              <a:rPr lang="en-US" sz="1400">
                <a:solidFill>
                  <a:schemeClr val="bg1"/>
                </a:solidFill>
                <a:latin typeface="Arial" pitchFamily="34" charset="0"/>
                <a:ea typeface="ヒラギノ角ゴ Pro W3" pitchFamily="-84" charset="-128"/>
                <a:cs typeface="+mn-cs"/>
              </a:rPr>
              <a:pPr algn="r" eaLnBrk="0" hangingPunct="0">
                <a:defRPr/>
              </a:pPr>
              <a:t>13</a:t>
            </a:fld>
            <a:endParaRPr lang="en-US" sz="1400">
              <a:solidFill>
                <a:schemeClr val="bg1"/>
              </a:solidFill>
              <a:latin typeface="Arial" pitchFamily="34" charset="0"/>
              <a:ea typeface="ヒラギノ角ゴ Pro W3" pitchFamily="-84" charset="-128"/>
              <a:cs typeface="+mn-cs"/>
            </a:endParaRPr>
          </a:p>
        </p:txBody>
      </p:sp>
      <p:sp>
        <p:nvSpPr>
          <p:cNvPr id="118832" name="Text Box 48"/>
          <p:cNvSpPr txBox="1">
            <a:spLocks noChangeArrowheads="1"/>
          </p:cNvSpPr>
          <p:nvPr/>
        </p:nvSpPr>
        <p:spPr bwMode="auto">
          <a:xfrm>
            <a:off x="688975" y="1812925"/>
            <a:ext cx="1590675" cy="519113"/>
          </a:xfrm>
          <a:prstGeom prst="rect">
            <a:avLst/>
          </a:prstGeom>
          <a:noFill/>
          <a:ln w="9525">
            <a:noFill/>
            <a:miter lim="800000"/>
            <a:headEnd/>
            <a:tailEnd/>
          </a:ln>
          <a:effectLst/>
        </p:spPr>
        <p:txBody>
          <a:bodyPr wrap="none">
            <a:spAutoFit/>
          </a:bodyPr>
          <a:lstStyle/>
          <a:p>
            <a:r>
              <a:rPr lang="en-CA" sz="2800" b="1"/>
              <a:t>Benefits</a:t>
            </a:r>
          </a:p>
        </p:txBody>
      </p:sp>
      <p:sp>
        <p:nvSpPr>
          <p:cNvPr id="118833" name="Text Box 49"/>
          <p:cNvSpPr txBox="1">
            <a:spLocks noChangeArrowheads="1"/>
          </p:cNvSpPr>
          <p:nvPr/>
        </p:nvSpPr>
        <p:spPr bwMode="auto">
          <a:xfrm>
            <a:off x="6115050" y="1812925"/>
            <a:ext cx="1292225" cy="519113"/>
          </a:xfrm>
          <a:prstGeom prst="rect">
            <a:avLst/>
          </a:prstGeom>
          <a:noFill/>
          <a:ln w="9525">
            <a:noFill/>
            <a:miter lim="800000"/>
            <a:headEnd/>
            <a:tailEnd/>
          </a:ln>
          <a:effectLst/>
        </p:spPr>
        <p:txBody>
          <a:bodyPr wrap="none">
            <a:spAutoFit/>
          </a:bodyPr>
          <a:lstStyle/>
          <a:p>
            <a:r>
              <a:rPr lang="en-CA" sz="2800" b="1"/>
              <a:t>Harms</a:t>
            </a:r>
          </a:p>
        </p:txBody>
      </p:sp>
      <p:sp>
        <p:nvSpPr>
          <p:cNvPr id="118834" name="Text Box 50"/>
          <p:cNvSpPr txBox="1">
            <a:spLocks noChangeArrowheads="1"/>
          </p:cNvSpPr>
          <p:nvPr/>
        </p:nvSpPr>
        <p:spPr bwMode="auto">
          <a:xfrm>
            <a:off x="1477963" y="3897313"/>
            <a:ext cx="2728912" cy="457200"/>
          </a:xfrm>
          <a:prstGeom prst="rect">
            <a:avLst/>
          </a:prstGeom>
          <a:noFill/>
          <a:ln w="9525">
            <a:noFill/>
            <a:miter lim="800000"/>
            <a:headEnd/>
            <a:tailEnd/>
          </a:ln>
          <a:effectLst/>
        </p:spPr>
        <p:txBody>
          <a:bodyPr wrap="none">
            <a:spAutoFit/>
          </a:bodyPr>
          <a:lstStyle/>
          <a:p>
            <a:pPr algn="ctr"/>
            <a:r>
              <a:rPr lang="en-CA"/>
              <a:t>Reduced morbidity</a:t>
            </a:r>
          </a:p>
        </p:txBody>
      </p:sp>
      <p:sp>
        <p:nvSpPr>
          <p:cNvPr id="118835" name="Text Box 51"/>
          <p:cNvSpPr txBox="1">
            <a:spLocks noChangeArrowheads="1"/>
          </p:cNvSpPr>
          <p:nvPr/>
        </p:nvSpPr>
        <p:spPr bwMode="auto">
          <a:xfrm>
            <a:off x="5191125" y="3417888"/>
            <a:ext cx="3659188" cy="457200"/>
          </a:xfrm>
          <a:prstGeom prst="rect">
            <a:avLst/>
          </a:prstGeom>
          <a:noFill/>
          <a:ln w="9525">
            <a:noFill/>
            <a:miter lim="800000"/>
            <a:headEnd/>
            <a:tailEnd/>
          </a:ln>
          <a:effectLst/>
        </p:spPr>
        <p:txBody>
          <a:bodyPr wrap="none">
            <a:spAutoFit/>
          </a:bodyPr>
          <a:lstStyle/>
          <a:p>
            <a:r>
              <a:rPr lang="en-CA"/>
              <a:t>Complication of treatment</a:t>
            </a:r>
          </a:p>
        </p:txBody>
      </p:sp>
      <p:sp>
        <p:nvSpPr>
          <p:cNvPr id="118836" name="Text Box 52"/>
          <p:cNvSpPr txBox="1">
            <a:spLocks noChangeArrowheads="1"/>
          </p:cNvSpPr>
          <p:nvPr/>
        </p:nvSpPr>
        <p:spPr bwMode="auto">
          <a:xfrm>
            <a:off x="5565775" y="3824288"/>
            <a:ext cx="2236788" cy="457200"/>
          </a:xfrm>
          <a:prstGeom prst="rect">
            <a:avLst/>
          </a:prstGeom>
          <a:noFill/>
          <a:ln w="9525">
            <a:noFill/>
            <a:miter lim="800000"/>
            <a:headEnd/>
            <a:tailEnd/>
          </a:ln>
          <a:effectLst/>
        </p:spPr>
        <p:txBody>
          <a:bodyPr wrap="none">
            <a:spAutoFit/>
          </a:bodyPr>
          <a:lstStyle/>
          <a:p>
            <a:r>
              <a:rPr lang="en-CA"/>
              <a:t>Over-diagnosis</a:t>
            </a:r>
          </a:p>
        </p:txBody>
      </p:sp>
      <p:sp>
        <p:nvSpPr>
          <p:cNvPr id="118837" name="Text Box 53"/>
          <p:cNvSpPr txBox="1">
            <a:spLocks noChangeArrowheads="1"/>
          </p:cNvSpPr>
          <p:nvPr/>
        </p:nvSpPr>
        <p:spPr bwMode="auto">
          <a:xfrm>
            <a:off x="5938838" y="4213225"/>
            <a:ext cx="1184275" cy="457200"/>
          </a:xfrm>
          <a:prstGeom prst="rect">
            <a:avLst/>
          </a:prstGeom>
          <a:noFill/>
          <a:ln w="9525">
            <a:noFill/>
            <a:miter lim="800000"/>
            <a:headEnd/>
            <a:tailEnd/>
          </a:ln>
          <a:effectLst/>
        </p:spPr>
        <p:txBody>
          <a:bodyPr wrap="none">
            <a:spAutoFit/>
          </a:bodyPr>
          <a:lstStyle/>
          <a:p>
            <a:r>
              <a:rPr lang="en-CA"/>
              <a:t>Anxiety</a:t>
            </a:r>
          </a:p>
        </p:txBody>
      </p:sp>
      <p:sp>
        <p:nvSpPr>
          <p:cNvPr id="118838" name="Text Box 54"/>
          <p:cNvSpPr txBox="1">
            <a:spLocks noChangeArrowheads="1"/>
          </p:cNvSpPr>
          <p:nvPr/>
        </p:nvSpPr>
        <p:spPr bwMode="auto">
          <a:xfrm>
            <a:off x="1266825" y="3398838"/>
            <a:ext cx="3151188" cy="457200"/>
          </a:xfrm>
          <a:prstGeom prst="rect">
            <a:avLst/>
          </a:prstGeom>
          <a:noFill/>
          <a:ln w="9525">
            <a:noFill/>
            <a:miter lim="800000"/>
            <a:headEnd/>
            <a:tailEnd/>
          </a:ln>
          <a:effectLst/>
        </p:spPr>
        <p:txBody>
          <a:bodyPr wrap="none">
            <a:spAutoFit/>
          </a:bodyPr>
          <a:lstStyle/>
          <a:p>
            <a:pPr algn="ctr"/>
            <a:r>
              <a:rPr lang="en-CA"/>
              <a:t>Reduced risk of death</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sz="3200" smtClean="0">
                <a:cs typeface="ヒラギノ角ゴ Pro W3"/>
              </a:rPr>
              <a:t>Emerging Evidence of Harms</a:t>
            </a:r>
          </a:p>
        </p:txBody>
      </p:sp>
      <p:sp>
        <p:nvSpPr>
          <p:cNvPr id="36866" name="Content Placeholder 2"/>
          <p:cNvSpPr>
            <a:spLocks noGrp="1"/>
          </p:cNvSpPr>
          <p:nvPr>
            <p:ph idx="1"/>
          </p:nvPr>
        </p:nvSpPr>
        <p:spPr>
          <a:xfrm>
            <a:off x="1792288" y="1981200"/>
            <a:ext cx="5557837" cy="4114800"/>
          </a:xfrm>
        </p:spPr>
        <p:txBody>
          <a:bodyPr/>
          <a:lstStyle/>
          <a:p>
            <a:r>
              <a:rPr lang="en-US" sz="2400" smtClean="0">
                <a:cs typeface="ヒラギノ角ゴ Pro W3"/>
              </a:rPr>
              <a:t>Cone biopsy/treatment</a:t>
            </a:r>
            <a:br>
              <a:rPr lang="en-US" sz="2400" smtClean="0">
                <a:cs typeface="ヒラギノ角ゴ Pro W3"/>
              </a:rPr>
            </a:br>
            <a:endParaRPr lang="en-US" sz="2400" smtClean="0">
              <a:cs typeface="ヒラギノ角ゴ Pro W3"/>
            </a:endParaRPr>
          </a:p>
          <a:p>
            <a:r>
              <a:rPr lang="en-US" sz="2400" smtClean="0">
                <a:cs typeface="ヒラギノ角ゴ Pro W3"/>
              </a:rPr>
              <a:t>Cervical incompetence: double risk</a:t>
            </a:r>
          </a:p>
          <a:p>
            <a:pPr lvl="1"/>
            <a:r>
              <a:rPr lang="en-US" sz="2400" smtClean="0"/>
              <a:t>Early pregnancy loss</a:t>
            </a:r>
          </a:p>
          <a:p>
            <a:pPr lvl="1"/>
            <a:r>
              <a:rPr lang="en-US" sz="2400" smtClean="0"/>
              <a:t>Premature labour</a:t>
            </a:r>
          </a:p>
          <a:p>
            <a:pPr>
              <a:buFontTx/>
              <a:buNone/>
            </a:pPr>
            <a:endParaRPr lang="en-US" sz="2400" smtClean="0">
              <a:cs typeface="ヒラギノ角ゴ Pro W3"/>
            </a:endParaRPr>
          </a:p>
          <a:p>
            <a:r>
              <a:rPr lang="en-US" sz="2400" smtClean="0">
                <a:cs typeface="ヒラギノ角ゴ Pro W3"/>
              </a:rPr>
              <a:t>Cervical scarring: cannot dilate</a:t>
            </a:r>
          </a:p>
          <a:p>
            <a:endParaRPr lang="en-US" sz="2400" smtClean="0">
              <a:cs typeface="ヒラギノ角ゴ Pro W3"/>
            </a:endParaRPr>
          </a:p>
          <a:p>
            <a:r>
              <a:rPr lang="en-US" sz="2400" smtClean="0">
                <a:cs typeface="ヒラギノ角ゴ Pro W3"/>
              </a:rPr>
              <a:t>Affect young &gt;&gt; completed families</a:t>
            </a:r>
          </a:p>
        </p:txBody>
      </p:sp>
      <p:sp>
        <p:nvSpPr>
          <p:cNvPr id="2" name="Slide Number Placeholder 1"/>
          <p:cNvSpPr txBox="1">
            <a:spLocks noGrp="1"/>
          </p:cNvSpPr>
          <p:nvPr/>
        </p:nvSpPr>
        <p:spPr bwMode="auto">
          <a:xfrm>
            <a:off x="7010400" y="6477000"/>
            <a:ext cx="1905000" cy="304800"/>
          </a:xfrm>
          <a:prstGeom prst="rect">
            <a:avLst/>
          </a:prstGeom>
          <a:noFill/>
          <a:ln>
            <a:miter lim="800000"/>
            <a:headEnd/>
            <a:tailEnd/>
          </a:ln>
        </p:spPr>
        <p:txBody>
          <a:bodyPr/>
          <a:lstStyle/>
          <a:p>
            <a:pPr algn="r" eaLnBrk="0" hangingPunct="0">
              <a:defRPr/>
            </a:pPr>
            <a:fld id="{7F8AB5A8-3DA8-488B-B59C-781A46A43A20}" type="slidenum">
              <a:rPr lang="en-US" sz="1400">
                <a:solidFill>
                  <a:schemeClr val="bg1"/>
                </a:solidFill>
                <a:latin typeface="Arial" pitchFamily="34" charset="0"/>
                <a:ea typeface="ヒラギノ角ゴ Pro W3" pitchFamily="-84" charset="-128"/>
                <a:cs typeface="+mn-cs"/>
              </a:rPr>
              <a:pPr algn="r" eaLnBrk="0" hangingPunct="0">
                <a:defRPr/>
              </a:pPr>
              <a:t>14</a:t>
            </a:fld>
            <a:endParaRPr lang="en-US" sz="1400">
              <a:solidFill>
                <a:schemeClr val="bg1"/>
              </a:solidFill>
              <a:latin typeface="Arial" pitchFamily="34" charset="0"/>
              <a:ea typeface="ヒラギノ角ゴ Pro W3" pitchFamily="-84" charset="-128"/>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sz="3200" smtClean="0">
                <a:cs typeface="ヒラギノ角ゴ Pro W3"/>
              </a:rPr>
              <a:t>GRADE Outcome</a:t>
            </a:r>
          </a:p>
        </p:txBody>
      </p:sp>
      <p:sp>
        <p:nvSpPr>
          <p:cNvPr id="38914" name="Content Placeholder 2"/>
          <p:cNvSpPr>
            <a:spLocks noGrp="1"/>
          </p:cNvSpPr>
          <p:nvPr>
            <p:ph idx="1"/>
          </p:nvPr>
        </p:nvSpPr>
        <p:spPr>
          <a:xfrm>
            <a:off x="685800" y="1757363"/>
            <a:ext cx="7772400" cy="4114800"/>
          </a:xfrm>
        </p:spPr>
        <p:txBody>
          <a:bodyPr/>
          <a:lstStyle/>
          <a:p>
            <a:pPr>
              <a:buFontTx/>
              <a:buNone/>
            </a:pPr>
            <a:r>
              <a:rPr lang="en-US" sz="2400" smtClean="0">
                <a:cs typeface="ヒラギノ角ゴ Pro W3"/>
              </a:rPr>
              <a:t>Strength of evidence</a:t>
            </a:r>
          </a:p>
          <a:p>
            <a:pPr lvl="2"/>
            <a:r>
              <a:rPr lang="en-US" sz="1800" smtClean="0"/>
              <a:t>Based on quality of study design, implementation</a:t>
            </a:r>
          </a:p>
          <a:p>
            <a:pPr lvl="2"/>
            <a:r>
              <a:rPr lang="en-US" sz="1800" smtClean="0"/>
              <a:t>Strength of effect</a:t>
            </a:r>
          </a:p>
          <a:p>
            <a:pPr lvl="2"/>
            <a:r>
              <a:rPr lang="en-US" sz="1800" smtClean="0"/>
              <a:t>Consistency</a:t>
            </a:r>
          </a:p>
          <a:p>
            <a:pPr lvl="2"/>
            <a:r>
              <a:rPr lang="en-US" sz="1800" smtClean="0"/>
              <a:t>External validity</a:t>
            </a:r>
          </a:p>
          <a:p>
            <a:pPr lvl="1">
              <a:buFontTx/>
              <a:buNone/>
            </a:pPr>
            <a:r>
              <a:rPr lang="en-US" sz="1800" smtClean="0"/>
              <a:t>How confident that evidence correctly reflects true effect of service?</a:t>
            </a:r>
          </a:p>
          <a:p>
            <a:pPr lvl="1">
              <a:buFontTx/>
              <a:buNone/>
            </a:pPr>
            <a:endParaRPr lang="en-US" sz="1800" smtClean="0"/>
          </a:p>
          <a:p>
            <a:pPr lvl="1">
              <a:buFontTx/>
              <a:buNone/>
            </a:pPr>
            <a:r>
              <a:rPr lang="en-US" sz="3600" smtClean="0"/>
              <a:t>THEN</a:t>
            </a:r>
          </a:p>
          <a:p>
            <a:pPr lvl="1">
              <a:buFontTx/>
              <a:buNone/>
            </a:pPr>
            <a:r>
              <a:rPr lang="en-US" sz="1800" smtClean="0"/>
              <a:t> </a:t>
            </a:r>
          </a:p>
          <a:p>
            <a:pPr>
              <a:buFontTx/>
              <a:buNone/>
            </a:pPr>
            <a:r>
              <a:rPr lang="en-US" sz="2400" smtClean="0">
                <a:cs typeface="ヒラギノ角ゴ Pro W3"/>
              </a:rPr>
              <a:t>Strength of recommendation</a:t>
            </a:r>
          </a:p>
          <a:p>
            <a:pPr lvl="2"/>
            <a:r>
              <a:rPr lang="en-US" sz="1800" smtClean="0"/>
              <a:t>Balance of evidence for harm vs benefit</a:t>
            </a:r>
          </a:p>
          <a:p>
            <a:pPr lvl="2"/>
            <a:r>
              <a:rPr lang="en-US" sz="1800" smtClean="0"/>
              <a:t>Uncertainty or variability in values and preferences </a:t>
            </a:r>
          </a:p>
          <a:p>
            <a:pPr lvl="2"/>
            <a:r>
              <a:rPr lang="en-US" sz="1800" smtClean="0"/>
              <a:t>Use of resources</a:t>
            </a:r>
            <a:endParaRPr lang="en-US" sz="1200" smtClean="0"/>
          </a:p>
        </p:txBody>
      </p:sp>
      <p:sp>
        <p:nvSpPr>
          <p:cNvPr id="2" name="Slide Number Placeholder 1"/>
          <p:cNvSpPr txBox="1">
            <a:spLocks noGrp="1"/>
          </p:cNvSpPr>
          <p:nvPr/>
        </p:nvSpPr>
        <p:spPr bwMode="auto">
          <a:xfrm>
            <a:off x="7010400" y="6477000"/>
            <a:ext cx="1905000" cy="304800"/>
          </a:xfrm>
          <a:prstGeom prst="rect">
            <a:avLst/>
          </a:prstGeom>
          <a:noFill/>
          <a:ln>
            <a:miter lim="800000"/>
            <a:headEnd/>
            <a:tailEnd/>
          </a:ln>
        </p:spPr>
        <p:txBody>
          <a:bodyPr/>
          <a:lstStyle/>
          <a:p>
            <a:pPr algn="r" eaLnBrk="0" hangingPunct="0">
              <a:defRPr/>
            </a:pPr>
            <a:fld id="{574C9E56-8FE7-4CBF-9FC8-E26F329F9261}" type="slidenum">
              <a:rPr lang="en-US" sz="1400">
                <a:solidFill>
                  <a:schemeClr val="bg1"/>
                </a:solidFill>
                <a:latin typeface="Arial" pitchFamily="34" charset="0"/>
                <a:ea typeface="ヒラギノ角ゴ Pro W3" pitchFamily="-84" charset="-128"/>
                <a:cs typeface="+mn-cs"/>
              </a:rPr>
              <a:pPr algn="r" eaLnBrk="0" hangingPunct="0">
                <a:defRPr/>
              </a:pPr>
              <a:t>15</a:t>
            </a:fld>
            <a:endParaRPr lang="en-US" sz="1400">
              <a:solidFill>
                <a:schemeClr val="bg1"/>
              </a:solidFill>
              <a:latin typeface="Arial" pitchFamily="34" charset="0"/>
              <a:ea typeface="ヒラギノ角ゴ Pro W3" pitchFamily="-84" charset="-128"/>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z="3200" smtClean="0">
                <a:cs typeface="ヒラギノ角ゴ Pro W3"/>
              </a:rPr>
              <a:t>GRADEs of Recommendation</a:t>
            </a:r>
          </a:p>
        </p:txBody>
      </p:sp>
      <p:sp>
        <p:nvSpPr>
          <p:cNvPr id="3" name="Content Placeholder 2"/>
          <p:cNvSpPr>
            <a:spLocks noGrp="1"/>
          </p:cNvSpPr>
          <p:nvPr>
            <p:ph idx="1"/>
          </p:nvPr>
        </p:nvSpPr>
        <p:spPr/>
        <p:txBody>
          <a:bodyPr>
            <a:normAutofit/>
          </a:bodyPr>
          <a:lstStyle/>
          <a:p>
            <a:pPr>
              <a:lnSpc>
                <a:spcPct val="90000"/>
              </a:lnSpc>
              <a:buFontTx/>
              <a:buNone/>
            </a:pPr>
            <a:r>
              <a:rPr lang="en-US" b="1" smtClean="0">
                <a:cs typeface="ヒラギノ角ゴ Pro W3"/>
              </a:rPr>
              <a:t>Strong recommendations</a:t>
            </a:r>
          </a:p>
          <a:p>
            <a:pPr lvl="1">
              <a:lnSpc>
                <a:spcPct val="90000"/>
              </a:lnSpc>
            </a:pPr>
            <a:r>
              <a:rPr lang="en-US" sz="2000" smtClean="0"/>
              <a:t>Most individuals in this situation would want the recommended course of action. </a:t>
            </a:r>
          </a:p>
          <a:p>
            <a:pPr lvl="1">
              <a:lnSpc>
                <a:spcPct val="90000"/>
              </a:lnSpc>
            </a:pPr>
            <a:r>
              <a:rPr lang="en-US" sz="2000" smtClean="0"/>
              <a:t>Most individuals should receive the intervention </a:t>
            </a:r>
          </a:p>
          <a:p>
            <a:pPr lvl="1">
              <a:lnSpc>
                <a:spcPct val="90000"/>
              </a:lnSpc>
            </a:pPr>
            <a:r>
              <a:rPr lang="en-US" sz="2000" smtClean="0"/>
              <a:t>Adopt as policy</a:t>
            </a:r>
            <a:br>
              <a:rPr lang="en-US" sz="2000" smtClean="0"/>
            </a:br>
            <a:endParaRPr lang="en-US" sz="2000" smtClean="0"/>
          </a:p>
          <a:p>
            <a:pPr>
              <a:lnSpc>
                <a:spcPct val="90000"/>
              </a:lnSpc>
              <a:buFontTx/>
              <a:buNone/>
            </a:pPr>
            <a:r>
              <a:rPr lang="en-US" b="1" smtClean="0">
                <a:cs typeface="ヒラギノ角ゴ Pro W3"/>
              </a:rPr>
              <a:t>Weak Recommendations</a:t>
            </a:r>
          </a:p>
          <a:p>
            <a:pPr lvl="1">
              <a:lnSpc>
                <a:spcPct val="90000"/>
              </a:lnSpc>
            </a:pPr>
            <a:r>
              <a:rPr lang="en-US" sz="2000" smtClean="0"/>
              <a:t>The majority of individuals in this situation would want the suggested course of action, </a:t>
            </a:r>
          </a:p>
          <a:p>
            <a:pPr lvl="1">
              <a:lnSpc>
                <a:spcPct val="90000"/>
              </a:lnSpc>
            </a:pPr>
            <a:r>
              <a:rPr lang="en-US" sz="2000" smtClean="0"/>
              <a:t>Different choices will be appropriate for individual patients and clinicians must help each patient arrive at a management decision </a:t>
            </a:r>
          </a:p>
          <a:p>
            <a:pPr lvl="1">
              <a:lnSpc>
                <a:spcPct val="90000"/>
              </a:lnSpc>
            </a:pPr>
            <a:r>
              <a:rPr lang="en-US" sz="2000" smtClean="0"/>
              <a:t>Policy-making will require substantial debate </a:t>
            </a:r>
          </a:p>
        </p:txBody>
      </p:sp>
      <p:sp>
        <p:nvSpPr>
          <p:cNvPr id="2" name="Slide Number Placeholder 1"/>
          <p:cNvSpPr txBox="1">
            <a:spLocks noGrp="1"/>
          </p:cNvSpPr>
          <p:nvPr/>
        </p:nvSpPr>
        <p:spPr bwMode="auto">
          <a:xfrm>
            <a:off x="7010400" y="6477000"/>
            <a:ext cx="1905000" cy="304800"/>
          </a:xfrm>
          <a:prstGeom prst="rect">
            <a:avLst/>
          </a:prstGeom>
          <a:noFill/>
          <a:ln>
            <a:miter lim="800000"/>
            <a:headEnd/>
            <a:tailEnd/>
          </a:ln>
        </p:spPr>
        <p:txBody>
          <a:bodyPr/>
          <a:lstStyle/>
          <a:p>
            <a:pPr algn="r" eaLnBrk="0" hangingPunct="0">
              <a:defRPr/>
            </a:pPr>
            <a:fld id="{E188190C-1AC2-488C-B9AD-453D9B8B9CD7}" type="slidenum">
              <a:rPr lang="en-US" sz="1400">
                <a:solidFill>
                  <a:schemeClr val="bg1"/>
                </a:solidFill>
                <a:latin typeface="Arial" pitchFamily="34" charset="0"/>
                <a:ea typeface="ヒラギノ角ゴ Pro W3" pitchFamily="-84" charset="-128"/>
                <a:cs typeface="+mn-cs"/>
              </a:rPr>
              <a:pPr algn="r" eaLnBrk="0" hangingPunct="0">
                <a:defRPr/>
              </a:pPr>
              <a:t>16</a:t>
            </a:fld>
            <a:endParaRPr lang="en-US" sz="1400">
              <a:solidFill>
                <a:schemeClr val="bg1"/>
              </a:solidFill>
              <a:latin typeface="Arial" pitchFamily="34" charset="0"/>
              <a:ea typeface="ヒラギノ角ゴ Pro W3" pitchFamily="-84" charset="-128"/>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4913313"/>
            <a:ext cx="9144000" cy="1587"/>
          </a:xfrm>
          <a:prstGeom prst="line">
            <a:avLst/>
          </a:prstGeom>
        </p:spPr>
        <p:style>
          <a:lnRef idx="2">
            <a:schemeClr val="accent1"/>
          </a:lnRef>
          <a:fillRef idx="0">
            <a:schemeClr val="accent1"/>
          </a:fillRef>
          <a:effectRef idx="1">
            <a:schemeClr val="accent1"/>
          </a:effectRef>
          <a:fontRef idx="minor">
            <a:schemeClr val="tx1"/>
          </a:fontRef>
        </p:style>
      </p:cxnSp>
      <p:sp>
        <p:nvSpPr>
          <p:cNvPr id="3" name="Plaque 7"/>
          <p:cNvSpPr/>
          <p:nvPr/>
        </p:nvSpPr>
        <p:spPr>
          <a:xfrm>
            <a:off x="7467600" y="4949825"/>
            <a:ext cx="1295400" cy="533400"/>
          </a:xfrm>
          <a:prstGeom prst="bevel">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600">
              <a:solidFill>
                <a:srgbClr val="FFFFFF"/>
              </a:solidFill>
              <a:cs typeface="ヒラギノ角ゴ Pro W3"/>
            </a:endParaRPr>
          </a:p>
        </p:txBody>
      </p:sp>
      <p:sp>
        <p:nvSpPr>
          <p:cNvPr id="40963" name="Title 1"/>
          <p:cNvSpPr>
            <a:spLocks noGrp="1"/>
          </p:cNvSpPr>
          <p:nvPr>
            <p:ph type="title"/>
          </p:nvPr>
        </p:nvSpPr>
        <p:spPr/>
        <p:txBody>
          <a:bodyPr/>
          <a:lstStyle/>
          <a:p>
            <a:r>
              <a:rPr lang="en-US" sz="3200" smtClean="0">
                <a:cs typeface="ヒラギノ角ゴ Pro W3"/>
              </a:rPr>
              <a:t>Cervical Screening</a:t>
            </a:r>
          </a:p>
        </p:txBody>
      </p:sp>
      <p:sp>
        <p:nvSpPr>
          <p:cNvPr id="40964" name="Content Placeholder 2"/>
          <p:cNvSpPr>
            <a:spLocks noGrp="1"/>
          </p:cNvSpPr>
          <p:nvPr>
            <p:ph idx="1"/>
          </p:nvPr>
        </p:nvSpPr>
        <p:spPr>
          <a:xfrm>
            <a:off x="457200" y="1725613"/>
            <a:ext cx="8229600" cy="1541462"/>
          </a:xfrm>
        </p:spPr>
        <p:txBody>
          <a:bodyPr/>
          <a:lstStyle/>
          <a:p>
            <a:pPr marL="268288" indent="-268288">
              <a:spcBef>
                <a:spcPct val="40000"/>
              </a:spcBef>
            </a:pPr>
            <a:r>
              <a:rPr lang="en-US" sz="2400" smtClean="0">
                <a:cs typeface="ヒラギノ角ゴ Pro W3"/>
              </a:rPr>
              <a:t>Change in recommendations</a:t>
            </a:r>
          </a:p>
          <a:p>
            <a:pPr marL="268288" indent="-268288">
              <a:spcBef>
                <a:spcPct val="40000"/>
              </a:spcBef>
            </a:pPr>
            <a:r>
              <a:rPr lang="en-US" sz="2400" smtClean="0">
                <a:cs typeface="ヒラギノ角ゴ Pro W3"/>
              </a:rPr>
              <a:t>GRADE approach</a:t>
            </a:r>
          </a:p>
          <a:p>
            <a:pPr marL="268288" indent="-268288">
              <a:spcBef>
                <a:spcPct val="40000"/>
              </a:spcBef>
            </a:pPr>
            <a:r>
              <a:rPr lang="en-US" sz="2400" smtClean="0">
                <a:cs typeface="ヒラギノ角ゴ Pro W3"/>
              </a:rPr>
              <a:t>Decisions reflect continuous change in evidence with age</a:t>
            </a:r>
          </a:p>
        </p:txBody>
      </p:sp>
      <p:sp>
        <p:nvSpPr>
          <p:cNvPr id="40965" name="Slide Number Placeholder 3"/>
          <p:cNvSpPr txBox="1">
            <a:spLocks noGrp="1"/>
          </p:cNvSpPr>
          <p:nvPr/>
        </p:nvSpPr>
        <p:spPr bwMode="auto">
          <a:xfrm>
            <a:off x="7010400" y="6477000"/>
            <a:ext cx="1905000" cy="304800"/>
          </a:xfrm>
          <a:prstGeom prst="rect">
            <a:avLst/>
          </a:prstGeom>
          <a:noFill/>
          <a:ln w="9525">
            <a:noFill/>
            <a:miter lim="800000"/>
            <a:headEnd/>
            <a:tailEnd/>
          </a:ln>
        </p:spPr>
        <p:txBody>
          <a:bodyPr/>
          <a:lstStyle/>
          <a:p>
            <a:pPr algn="r" eaLnBrk="0" hangingPunct="0"/>
            <a:fld id="{125C648B-3DDC-472C-88B1-97487944D7E5}" type="slidenum">
              <a:rPr lang="en-US" sz="1400">
                <a:solidFill>
                  <a:schemeClr val="bg1"/>
                </a:solidFill>
              </a:rPr>
              <a:pPr algn="r" eaLnBrk="0" hangingPunct="0"/>
              <a:t>17</a:t>
            </a:fld>
            <a:endParaRPr lang="en-US" sz="1400">
              <a:solidFill>
                <a:schemeClr val="bg1"/>
              </a:solidFill>
            </a:endParaRPr>
          </a:p>
        </p:txBody>
      </p:sp>
      <p:sp>
        <p:nvSpPr>
          <p:cNvPr id="4" name="Plaque 3"/>
          <p:cNvSpPr/>
          <p:nvPr/>
        </p:nvSpPr>
        <p:spPr>
          <a:xfrm>
            <a:off x="295275" y="5703888"/>
            <a:ext cx="1574800" cy="490537"/>
          </a:xfrm>
          <a:prstGeom prst="bevel">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600">
              <a:solidFill>
                <a:srgbClr val="FFFFFF"/>
              </a:solidFill>
              <a:cs typeface="ヒラギノ角ゴ Pro W3"/>
            </a:endParaRPr>
          </a:p>
        </p:txBody>
      </p:sp>
      <p:sp>
        <p:nvSpPr>
          <p:cNvPr id="9" name="Plaque 7"/>
          <p:cNvSpPr/>
          <p:nvPr/>
        </p:nvSpPr>
        <p:spPr>
          <a:xfrm>
            <a:off x="7467600" y="4354513"/>
            <a:ext cx="1295400" cy="533400"/>
          </a:xfrm>
          <a:prstGeom prst="bevel">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600">
              <a:solidFill>
                <a:srgbClr val="FFFFFF"/>
              </a:solidFill>
              <a:cs typeface="ヒラギノ角ゴ Pro W3"/>
            </a:endParaRPr>
          </a:p>
        </p:txBody>
      </p:sp>
      <p:sp>
        <p:nvSpPr>
          <p:cNvPr id="58379" name="Text Box 11"/>
          <p:cNvSpPr txBox="1">
            <a:spLocks noChangeArrowheads="1"/>
          </p:cNvSpPr>
          <p:nvPr/>
        </p:nvSpPr>
        <p:spPr bwMode="auto">
          <a:xfrm>
            <a:off x="7502525" y="5030788"/>
            <a:ext cx="1225550" cy="336550"/>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a:defRPr/>
            </a:pPr>
            <a:r>
              <a:rPr lang="en-US" sz="1600">
                <a:solidFill>
                  <a:srgbClr val="FFFFFF"/>
                </a:solidFill>
              </a:rPr>
              <a:t>Weak: not</a:t>
            </a:r>
          </a:p>
        </p:txBody>
      </p:sp>
      <p:sp>
        <p:nvSpPr>
          <p:cNvPr id="58383" name="Text Box 21"/>
          <p:cNvSpPr txBox="1">
            <a:spLocks noChangeArrowheads="1"/>
          </p:cNvSpPr>
          <p:nvPr/>
        </p:nvSpPr>
        <p:spPr bwMode="auto">
          <a:xfrm>
            <a:off x="7502525" y="4437063"/>
            <a:ext cx="1225550" cy="336550"/>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a:defRPr/>
            </a:pPr>
            <a:r>
              <a:rPr lang="en-US" sz="1600">
                <a:solidFill>
                  <a:srgbClr val="FFFFFF"/>
                </a:solidFill>
              </a:rPr>
              <a:t>Weak: do</a:t>
            </a:r>
          </a:p>
        </p:txBody>
      </p:sp>
      <p:sp>
        <p:nvSpPr>
          <p:cNvPr id="58385" name="Text Box 17"/>
          <p:cNvSpPr txBox="1">
            <a:spLocks noChangeArrowheads="1"/>
          </p:cNvSpPr>
          <p:nvPr/>
        </p:nvSpPr>
        <p:spPr bwMode="auto">
          <a:xfrm>
            <a:off x="295275" y="5842000"/>
            <a:ext cx="1574800" cy="338138"/>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a:defRPr/>
            </a:pPr>
            <a:r>
              <a:rPr lang="en-US" sz="1600" dirty="0">
                <a:solidFill>
                  <a:srgbClr val="FFFFFF"/>
                </a:solidFill>
              </a:rPr>
              <a:t>Strong: not</a:t>
            </a:r>
          </a:p>
        </p:txBody>
      </p:sp>
      <p:sp>
        <p:nvSpPr>
          <p:cNvPr id="6" name="Plaque 5"/>
          <p:cNvSpPr/>
          <p:nvPr/>
        </p:nvSpPr>
        <p:spPr>
          <a:xfrm>
            <a:off x="4318000" y="3775075"/>
            <a:ext cx="3186113" cy="588963"/>
          </a:xfrm>
          <a:prstGeom prst="bevel">
            <a:avLst/>
          </a:prstGeom>
          <a:solidFill>
            <a:srgbClr val="33CC3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600">
              <a:solidFill>
                <a:srgbClr val="FFFFFF"/>
              </a:solidFill>
              <a:cs typeface="ヒラギノ角ゴ Pro W3"/>
            </a:endParaRPr>
          </a:p>
        </p:txBody>
      </p:sp>
      <p:sp>
        <p:nvSpPr>
          <p:cNvPr id="10" name="TextBox 7"/>
          <p:cNvSpPr txBox="1">
            <a:spLocks noChangeArrowheads="1"/>
          </p:cNvSpPr>
          <p:nvPr/>
        </p:nvSpPr>
        <p:spPr bwMode="auto">
          <a:xfrm>
            <a:off x="4410075" y="3790950"/>
            <a:ext cx="2751138" cy="461963"/>
          </a:xfrm>
          <a:prstGeom prst="rect">
            <a:avLst/>
          </a:prstGeom>
          <a:noFill/>
          <a:ln w="9525" algn="ctr">
            <a:noFill/>
            <a:miter lim="800000"/>
            <a:headEnd/>
            <a:tailEnd/>
          </a:ln>
          <a:effectLst>
            <a:outerShdw dist="23000" dir="5400000" rotWithShape="0">
              <a:srgbClr val="808080">
                <a:alpha val="34999"/>
              </a:srgbClr>
            </a:outerShdw>
          </a:effectLst>
        </p:spPr>
        <p:txBody>
          <a:bodyPr>
            <a:spAutoFit/>
          </a:bodyPr>
          <a:lstStyle/>
          <a:p>
            <a:pPr algn="ctr">
              <a:defRPr/>
            </a:pPr>
            <a:r>
              <a:rPr lang="en-US" dirty="0">
                <a:solidFill>
                  <a:srgbClr val="FFFFFF"/>
                </a:solidFill>
              </a:rPr>
              <a:t>Strong: screen </a:t>
            </a:r>
          </a:p>
        </p:txBody>
      </p:sp>
      <p:sp>
        <p:nvSpPr>
          <p:cNvPr id="2" name="Plaque 7"/>
          <p:cNvSpPr/>
          <p:nvPr/>
        </p:nvSpPr>
        <p:spPr>
          <a:xfrm>
            <a:off x="3117850" y="4354513"/>
            <a:ext cx="1292225" cy="563562"/>
          </a:xfrm>
          <a:prstGeom prst="bevel">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600">
              <a:solidFill>
                <a:srgbClr val="FFFFFF"/>
              </a:solidFill>
              <a:cs typeface="ヒラギノ角ゴ Pro W3"/>
            </a:endParaRPr>
          </a:p>
        </p:txBody>
      </p:sp>
      <p:sp>
        <p:nvSpPr>
          <p:cNvPr id="7" name="Text Box 21"/>
          <p:cNvSpPr txBox="1">
            <a:spLocks noChangeArrowheads="1"/>
          </p:cNvSpPr>
          <p:nvPr/>
        </p:nvSpPr>
        <p:spPr bwMode="auto">
          <a:xfrm>
            <a:off x="2909888" y="4437063"/>
            <a:ext cx="1514475" cy="338137"/>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a:defRPr/>
            </a:pPr>
            <a:r>
              <a:rPr lang="en-US" sz="1600" dirty="0">
                <a:solidFill>
                  <a:srgbClr val="FFFFFF"/>
                </a:solidFill>
              </a:rPr>
              <a:t>Weak: do</a:t>
            </a:r>
          </a:p>
        </p:txBody>
      </p:sp>
      <p:sp>
        <p:nvSpPr>
          <p:cNvPr id="8" name="Plaque 7"/>
          <p:cNvSpPr/>
          <p:nvPr/>
        </p:nvSpPr>
        <p:spPr>
          <a:xfrm>
            <a:off x="1778000" y="4964113"/>
            <a:ext cx="1385888" cy="600075"/>
          </a:xfrm>
          <a:prstGeom prst="bevel">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600">
              <a:solidFill>
                <a:srgbClr val="FFFFFF"/>
              </a:solidFill>
              <a:cs typeface="ヒラギノ角ゴ Pro W3"/>
            </a:endParaRPr>
          </a:p>
        </p:txBody>
      </p:sp>
      <p:sp>
        <p:nvSpPr>
          <p:cNvPr id="58373" name="Text Box 5"/>
          <p:cNvSpPr txBox="1">
            <a:spLocks noChangeArrowheads="1"/>
          </p:cNvSpPr>
          <p:nvPr/>
        </p:nvSpPr>
        <p:spPr bwMode="auto">
          <a:xfrm>
            <a:off x="1978025" y="5126038"/>
            <a:ext cx="1168400" cy="336550"/>
          </a:xfrm>
          <a:prstGeom prst="rect">
            <a:avLst/>
          </a:prstGeom>
          <a:noFill/>
          <a:ln w="9525">
            <a:noFill/>
            <a:miter lim="800000"/>
            <a:headEnd/>
            <a:tailEnd/>
          </a:ln>
          <a:effectLst>
            <a:outerShdw dist="35921" dir="2700000" algn="ctr" rotWithShape="0">
              <a:srgbClr val="808080"/>
            </a:outerShdw>
          </a:effectLst>
        </p:spPr>
        <p:txBody>
          <a:bodyPr>
            <a:spAutoFit/>
          </a:bodyPr>
          <a:lstStyle/>
          <a:p>
            <a:pPr algn="ctr">
              <a:defRPr/>
            </a:pPr>
            <a:r>
              <a:rPr lang="en-US" sz="1600">
                <a:solidFill>
                  <a:srgbClr val="FFFFFF"/>
                </a:solidFill>
              </a:rPr>
              <a:t>Weak: not</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4"/>
          <p:cNvSpPr>
            <a:spLocks noGrp="1"/>
          </p:cNvSpPr>
          <p:nvPr>
            <p:ph type="title"/>
          </p:nvPr>
        </p:nvSpPr>
        <p:spPr>
          <a:xfrm>
            <a:off x="1258888" y="3213100"/>
            <a:ext cx="6769100" cy="1362075"/>
          </a:xfrm>
        </p:spPr>
        <p:txBody>
          <a:bodyPr/>
          <a:lstStyle/>
          <a:p>
            <a:r>
              <a:rPr lang="fr-CA" cap="none" smtClean="0">
                <a:cs typeface="ヒラギノ角ゴ Pro W3"/>
              </a:rPr>
              <a:t>RECOMMENDATIONS</a:t>
            </a:r>
            <a:endParaRPr lang="en-US" cap="none" smtClean="0">
              <a:cs typeface="ヒラギノ角ゴ Pro W3"/>
            </a:endParaRPr>
          </a:p>
        </p:txBody>
      </p:sp>
      <p:sp>
        <p:nvSpPr>
          <p:cNvPr id="43010" name="Text Placeholder 5"/>
          <p:cNvSpPr>
            <a:spLocks noGrp="1"/>
          </p:cNvSpPr>
          <p:nvPr>
            <p:ph type="body" idx="1"/>
          </p:nvPr>
        </p:nvSpPr>
        <p:spPr>
          <a:xfrm>
            <a:off x="1258888" y="1628775"/>
            <a:ext cx="7129462" cy="1500188"/>
          </a:xfrm>
        </p:spPr>
        <p:txBody>
          <a:bodyPr/>
          <a:lstStyle/>
          <a:p>
            <a:r>
              <a:rPr lang="en-CA" sz="2400" b="1" smtClean="0">
                <a:cs typeface="ヒラギノ角ゴ Pro W3"/>
              </a:rPr>
              <a:t>Screening for Cervical Cancer</a:t>
            </a:r>
            <a:endParaRPr lang="en-US" sz="2400" b="1" smtClean="0">
              <a:cs typeface="ヒラギノ角ゴ Pro W3"/>
            </a:endParaRPr>
          </a:p>
        </p:txBody>
      </p:sp>
      <p:sp>
        <p:nvSpPr>
          <p:cNvPr id="43011" name="Slide Number Placeholder 3"/>
          <p:cNvSpPr>
            <a:spLocks noGrp="1"/>
          </p:cNvSpPr>
          <p:nvPr>
            <p:ph type="sldNum" sz="quarter" idx="10"/>
          </p:nvPr>
        </p:nvSpPr>
        <p:spPr>
          <a:noFill/>
        </p:spPr>
        <p:txBody>
          <a:bodyPr/>
          <a:lstStyle/>
          <a:p>
            <a:fld id="{AF5AE7B8-6B10-4E6E-A19E-4AF8D17ACAD4}" type="slidenum">
              <a:rPr lang="en-US" smtClean="0">
                <a:latin typeface="Arial" charset="0"/>
                <a:ea typeface="ヒラギノ角ゴ Pro W3"/>
                <a:cs typeface="ヒラギノ角ゴ Pro W3"/>
              </a:rPr>
              <a:pPr/>
              <a:t>18</a:t>
            </a:fld>
            <a:endParaRPr lang="en-US" smtClean="0">
              <a:latin typeface="Arial" charset="0"/>
              <a:ea typeface="ヒラギノ角ゴ Pro W3"/>
              <a:cs typeface="ヒラギノ角ゴ Pro W3"/>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315913" y="152400"/>
            <a:ext cx="7705725" cy="1219200"/>
          </a:xfrm>
        </p:spPr>
        <p:txBody>
          <a:bodyPr/>
          <a:lstStyle/>
          <a:p>
            <a:pPr eaLnBrk="1" hangingPunct="1"/>
            <a:r>
              <a:rPr lang="en-CA" sz="3600" smtClean="0">
                <a:cs typeface="ヒラギノ角ゴ Pro W3"/>
              </a:rPr>
              <a:t>Considerations</a:t>
            </a:r>
          </a:p>
        </p:txBody>
      </p:sp>
      <p:sp>
        <p:nvSpPr>
          <p:cNvPr id="45058" name="Rectangle 3"/>
          <p:cNvSpPr>
            <a:spLocks noGrp="1" noChangeArrowheads="1"/>
          </p:cNvSpPr>
          <p:nvPr>
            <p:ph type="body" idx="1"/>
          </p:nvPr>
        </p:nvSpPr>
        <p:spPr>
          <a:xfrm>
            <a:off x="258763" y="1906588"/>
            <a:ext cx="8626475" cy="4651375"/>
          </a:xfrm>
        </p:spPr>
        <p:txBody>
          <a:bodyPr/>
          <a:lstStyle/>
          <a:p>
            <a:pPr marL="0" indent="0">
              <a:buFontTx/>
              <a:buNone/>
            </a:pPr>
            <a:r>
              <a:rPr lang="en-US" sz="2800" smtClean="0">
                <a:cs typeface="ヒラギノ角ゴ Pro W3"/>
              </a:rPr>
              <a:t>These recommendations apply to women who: </a:t>
            </a:r>
          </a:p>
          <a:p>
            <a:pPr marL="823913" lvl="1"/>
            <a:r>
              <a:rPr lang="en-US" sz="2000" smtClean="0"/>
              <a:t>are 15+ years of age;</a:t>
            </a:r>
          </a:p>
          <a:p>
            <a:pPr marL="823913" lvl="1"/>
            <a:r>
              <a:rPr lang="en-US" sz="2000" smtClean="0"/>
              <a:t>are asymptomatic for cervical cancer; and who</a:t>
            </a:r>
          </a:p>
          <a:p>
            <a:pPr marL="823913" lvl="1"/>
            <a:r>
              <a:rPr lang="en-US" sz="2000" smtClean="0"/>
              <a:t>are or have been sexually active.</a:t>
            </a:r>
          </a:p>
          <a:p>
            <a:pPr marL="823913" lvl="1"/>
            <a:endParaRPr lang="en-US" sz="2000" smtClean="0"/>
          </a:p>
          <a:p>
            <a:pPr marL="0" indent="0">
              <a:buFontTx/>
              <a:buNone/>
            </a:pPr>
            <a:r>
              <a:rPr lang="en-US" sz="2800" smtClean="0">
                <a:cs typeface="ヒラギノ角ゴ Pro W3"/>
              </a:rPr>
              <a:t>These recommendations </a:t>
            </a:r>
            <a:r>
              <a:rPr lang="en-US" sz="2800" i="1" smtClean="0">
                <a:solidFill>
                  <a:srgbClr val="90214A"/>
                </a:solidFill>
                <a:cs typeface="ヒラギノ角ゴ Pro W3"/>
              </a:rPr>
              <a:t>do not</a:t>
            </a:r>
            <a:r>
              <a:rPr lang="en-US" sz="2800" smtClean="0">
                <a:solidFill>
                  <a:srgbClr val="90214A"/>
                </a:solidFill>
                <a:cs typeface="ヒラギノ角ゴ Pro W3"/>
              </a:rPr>
              <a:t> </a:t>
            </a:r>
            <a:r>
              <a:rPr lang="en-US" sz="2800" smtClean="0">
                <a:cs typeface="ヒラギノ角ゴ Pro W3"/>
              </a:rPr>
              <a:t>apply to women:</a:t>
            </a:r>
          </a:p>
          <a:p>
            <a:pPr marL="823913" lvl="1"/>
            <a:r>
              <a:rPr lang="en-US" sz="2000" smtClean="0"/>
              <a:t>who do not have a cervix (due to hysterectomy) No screening needed</a:t>
            </a:r>
          </a:p>
          <a:p>
            <a:pPr marL="823913" lvl="1"/>
            <a:r>
              <a:rPr lang="en-US" sz="2000" smtClean="0"/>
              <a:t>who have limited life expectancy such that they would not benefit from screening.</a:t>
            </a:r>
          </a:p>
          <a:p>
            <a:pPr marL="823913" lvl="1"/>
            <a:r>
              <a:rPr lang="en-US" sz="2000" smtClean="0"/>
              <a:t>with symptoms of cervical cancer (e.g., abnormal cervical bleeding)</a:t>
            </a:r>
          </a:p>
          <a:p>
            <a:pPr marL="823913" lvl="1"/>
            <a:r>
              <a:rPr lang="en-US" sz="2000" smtClean="0"/>
              <a:t>who are immunosuppressed (e.g., organ transplantation)</a:t>
            </a:r>
            <a:endParaRPr lang="en-CA" sz="2000" smtClean="0"/>
          </a:p>
        </p:txBody>
      </p:sp>
      <p:sp>
        <p:nvSpPr>
          <p:cNvPr id="45059" name="Slide Number Placeholder 3"/>
          <p:cNvSpPr>
            <a:spLocks noGrp="1"/>
          </p:cNvSpPr>
          <p:nvPr>
            <p:ph type="sldNum" sz="quarter" idx="10"/>
          </p:nvPr>
        </p:nvSpPr>
        <p:spPr>
          <a:noFill/>
        </p:spPr>
        <p:txBody>
          <a:bodyPr/>
          <a:lstStyle/>
          <a:p>
            <a:fld id="{68B1E901-1CE4-408D-9C61-47EA8B3AA000}" type="slidenum">
              <a:rPr lang="en-US" smtClean="0">
                <a:latin typeface="Arial" charset="0"/>
                <a:ea typeface="ヒラギノ角ゴ Pro W3"/>
                <a:cs typeface="ヒラギノ角ゴ Pro W3"/>
              </a:rPr>
              <a:pPr/>
              <a:t>19</a:t>
            </a:fld>
            <a:endParaRPr lang="en-US" smtClean="0">
              <a:latin typeface="Arial" charset="0"/>
              <a:ea typeface="ヒラギノ角ゴ Pro W3"/>
              <a:cs typeface="ヒラギノ角ゴ Pro W3"/>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114300" y="152400"/>
            <a:ext cx="8915400" cy="1219200"/>
          </a:xfrm>
        </p:spPr>
        <p:txBody>
          <a:bodyPr/>
          <a:lstStyle/>
          <a:p>
            <a:r>
              <a:rPr lang="en-CA" smtClean="0">
                <a:cs typeface="ヒラギノ角ゴ Pro W3"/>
              </a:rPr>
              <a:t>CTFPHC Cervical Cancer Working Group Members</a:t>
            </a:r>
          </a:p>
        </p:txBody>
      </p:sp>
      <p:sp>
        <p:nvSpPr>
          <p:cNvPr id="3" name="Content Placeholder 2"/>
          <p:cNvSpPr>
            <a:spLocks noGrp="1"/>
          </p:cNvSpPr>
          <p:nvPr>
            <p:ph idx="1"/>
          </p:nvPr>
        </p:nvSpPr>
        <p:spPr>
          <a:xfrm>
            <a:off x="684213" y="1557338"/>
            <a:ext cx="4103687" cy="4535487"/>
          </a:xfrm>
        </p:spPr>
        <p:txBody>
          <a:bodyPr/>
          <a:lstStyle/>
          <a:p>
            <a:pPr marL="0" indent="0">
              <a:buFontTx/>
              <a:buNone/>
              <a:defRPr/>
            </a:pPr>
            <a:r>
              <a:rPr lang="en-CA" sz="1800" i="1" dirty="0" smtClean="0"/>
              <a:t>Task Force Members</a:t>
            </a:r>
          </a:p>
          <a:p>
            <a:pPr>
              <a:defRPr/>
            </a:pPr>
            <a:r>
              <a:rPr lang="en-CA" sz="1800" dirty="0" smtClean="0"/>
              <a:t>Dr</a:t>
            </a:r>
            <a:r>
              <a:rPr lang="en-CA" sz="1800" dirty="0"/>
              <a:t>. </a:t>
            </a:r>
            <a:r>
              <a:rPr lang="en-CA" sz="1800" dirty="0" smtClean="0"/>
              <a:t>James Dickinson (Chair)</a:t>
            </a:r>
          </a:p>
          <a:p>
            <a:pPr>
              <a:defRPr/>
            </a:pPr>
            <a:r>
              <a:rPr lang="en-CA" sz="1800" dirty="0" smtClean="0"/>
              <a:t>Dr</a:t>
            </a:r>
            <a:r>
              <a:rPr lang="en-CA" sz="1800" dirty="0"/>
              <a:t>. Marcello </a:t>
            </a:r>
            <a:r>
              <a:rPr lang="en-CA" sz="1800" dirty="0" err="1"/>
              <a:t>Tonelli</a:t>
            </a:r>
            <a:r>
              <a:rPr lang="en-CA" sz="1800" dirty="0"/>
              <a:t> </a:t>
            </a:r>
          </a:p>
          <a:p>
            <a:pPr>
              <a:defRPr/>
            </a:pPr>
            <a:r>
              <a:rPr lang="en-CA" sz="1800" dirty="0" smtClean="0"/>
              <a:t>Dr. Richard </a:t>
            </a:r>
            <a:r>
              <a:rPr lang="en-CA" sz="1800" dirty="0" err="1" smtClean="0"/>
              <a:t>Birtwhistle</a:t>
            </a:r>
            <a:endParaRPr lang="en-CA" sz="1800" dirty="0" smtClean="0"/>
          </a:p>
          <a:p>
            <a:pPr>
              <a:defRPr/>
            </a:pPr>
            <a:r>
              <a:rPr lang="en-CA" sz="1800" dirty="0" smtClean="0"/>
              <a:t>Dr</a:t>
            </a:r>
            <a:r>
              <a:rPr lang="en-CA" sz="1800" dirty="0"/>
              <a:t>. </a:t>
            </a:r>
            <a:r>
              <a:rPr lang="en-CA" sz="1800" dirty="0" smtClean="0"/>
              <a:t>Gabriela </a:t>
            </a:r>
            <a:r>
              <a:rPr lang="en-CA" sz="1800" dirty="0" err="1" smtClean="0"/>
              <a:t>Lewin</a:t>
            </a:r>
            <a:endParaRPr lang="en-CA" sz="1800" dirty="0" smtClean="0"/>
          </a:p>
          <a:p>
            <a:pPr>
              <a:defRPr/>
            </a:pPr>
            <a:r>
              <a:rPr lang="en-CA" sz="1800" dirty="0" smtClean="0"/>
              <a:t>Dr. Michel </a:t>
            </a:r>
            <a:r>
              <a:rPr lang="en-CA" sz="1800" dirty="0" err="1" smtClean="0"/>
              <a:t>Joffres</a:t>
            </a:r>
            <a:endParaRPr lang="en-CA" sz="1800" dirty="0"/>
          </a:p>
          <a:p>
            <a:pPr>
              <a:defRPr/>
            </a:pPr>
            <a:r>
              <a:rPr lang="en-CA" sz="1800" dirty="0" smtClean="0"/>
              <a:t>Dr</a:t>
            </a:r>
            <a:r>
              <a:rPr lang="en-CA" sz="1800" dirty="0"/>
              <a:t>. </a:t>
            </a:r>
            <a:r>
              <a:rPr lang="en-CA" sz="1800" dirty="0" smtClean="0"/>
              <a:t>Elizabeth Shaw</a:t>
            </a:r>
            <a:endParaRPr lang="en-CA" sz="1800" dirty="0"/>
          </a:p>
          <a:p>
            <a:pPr>
              <a:defRPr/>
            </a:pPr>
            <a:r>
              <a:rPr lang="en-CA" sz="1800" dirty="0" smtClean="0"/>
              <a:t>Dr</a:t>
            </a:r>
            <a:r>
              <a:rPr lang="en-CA" sz="1800" dirty="0"/>
              <a:t>. </a:t>
            </a:r>
            <a:r>
              <a:rPr lang="en-CA" sz="1800" dirty="0" err="1" smtClean="0"/>
              <a:t>Harminder</a:t>
            </a:r>
            <a:r>
              <a:rPr lang="en-CA" sz="1800" dirty="0" smtClean="0"/>
              <a:t> Singh</a:t>
            </a:r>
          </a:p>
          <a:p>
            <a:pPr marL="0" indent="0">
              <a:buFontTx/>
              <a:buNone/>
              <a:defRPr/>
            </a:pPr>
            <a:endParaRPr lang="en-CA" sz="1800" dirty="0" smtClean="0"/>
          </a:p>
          <a:p>
            <a:pPr marL="0" indent="0">
              <a:buFontTx/>
              <a:buNone/>
              <a:defRPr/>
            </a:pPr>
            <a:r>
              <a:rPr lang="en-CA" sz="1800" i="1" dirty="0"/>
              <a:t>Evidence Review and </a:t>
            </a:r>
            <a:endParaRPr lang="en-CA" sz="1800" i="1" dirty="0" smtClean="0"/>
          </a:p>
          <a:p>
            <a:pPr marL="0" indent="0">
              <a:buFontTx/>
              <a:buNone/>
              <a:defRPr/>
            </a:pPr>
            <a:r>
              <a:rPr lang="en-CA" sz="1800" i="1" dirty="0" smtClean="0"/>
              <a:t>Synthesis Centre:</a:t>
            </a:r>
            <a:endParaRPr lang="en-CA" sz="1800" i="1" dirty="0"/>
          </a:p>
          <a:p>
            <a:pPr>
              <a:defRPr/>
            </a:pPr>
            <a:r>
              <a:rPr lang="en-CA" sz="1800" dirty="0" smtClean="0"/>
              <a:t>Donna Fitzpatrick-Lewis*</a:t>
            </a:r>
          </a:p>
        </p:txBody>
      </p:sp>
      <p:sp>
        <p:nvSpPr>
          <p:cNvPr id="18435" name="Slide Number Placeholder 3"/>
          <p:cNvSpPr>
            <a:spLocks noGrp="1"/>
          </p:cNvSpPr>
          <p:nvPr>
            <p:ph type="sldNum" sz="quarter" idx="10"/>
          </p:nvPr>
        </p:nvSpPr>
        <p:spPr>
          <a:noFill/>
        </p:spPr>
        <p:txBody>
          <a:bodyPr/>
          <a:lstStyle/>
          <a:p>
            <a:fld id="{A586D4EB-BCF5-4F4D-9903-C663CDFBE5C2}" type="slidenum">
              <a:rPr lang="en-US" smtClean="0">
                <a:latin typeface="Arial" charset="0"/>
                <a:ea typeface="ヒラギノ角ゴ Pro W3"/>
                <a:cs typeface="ヒラギノ角ゴ Pro W3"/>
              </a:rPr>
              <a:pPr/>
              <a:t>2</a:t>
            </a:fld>
            <a:endParaRPr lang="en-US" smtClean="0">
              <a:latin typeface="Arial" charset="0"/>
              <a:ea typeface="ヒラギノ角ゴ Pro W3"/>
              <a:cs typeface="ヒラギノ角ゴ Pro W3"/>
            </a:endParaRPr>
          </a:p>
        </p:txBody>
      </p:sp>
      <p:sp>
        <p:nvSpPr>
          <p:cNvPr id="6" name="Content Placeholder 2"/>
          <p:cNvSpPr txBox="1">
            <a:spLocks/>
          </p:cNvSpPr>
          <p:nvPr/>
        </p:nvSpPr>
        <p:spPr bwMode="auto">
          <a:xfrm>
            <a:off x="4737100" y="1557338"/>
            <a:ext cx="4103688" cy="4535487"/>
          </a:xfrm>
          <a:prstGeom prst="rect">
            <a:avLst/>
          </a:prstGeom>
          <a:noFill/>
          <a:ln w="9525">
            <a:noFill/>
            <a:miter lim="800000"/>
            <a:headEnd/>
            <a:tailEnd/>
          </a:ln>
        </p:spPr>
        <p:txBody>
          <a:bodyPr/>
          <a:lstStyle>
            <a:lvl1pPr marL="342900" indent="-342900" algn="l" rtl="0" eaLnBrk="0" fontAlgn="base" hangingPunct="0">
              <a:spcBef>
                <a:spcPct val="20000"/>
              </a:spcBef>
              <a:spcAft>
                <a:spcPct val="0"/>
              </a:spcAft>
              <a:buChar char="•"/>
              <a:defRPr sz="2000">
                <a:solidFill>
                  <a:schemeClr val="tx1"/>
                </a:solidFill>
                <a:latin typeface="+mn-lt"/>
                <a:ea typeface="+mn-ea"/>
                <a:cs typeface="ヒラギノ角ゴ Pro W3" pitchFamily="-84" charset="-128"/>
              </a:defRPr>
            </a:lvl1pPr>
            <a:lvl2pPr marL="742950" indent="-285750" algn="l" rtl="0" eaLnBrk="0" fontAlgn="base" hangingPunct="0">
              <a:spcBef>
                <a:spcPct val="20000"/>
              </a:spcBef>
              <a:spcAft>
                <a:spcPct val="0"/>
              </a:spcAft>
              <a:buChar char="–"/>
              <a:defRPr sz="1600">
                <a:solidFill>
                  <a:schemeClr val="tx1"/>
                </a:solidFill>
                <a:latin typeface="+mn-lt"/>
                <a:ea typeface="+mn-ea"/>
              </a:defRPr>
            </a:lvl2pPr>
            <a:lvl3pPr marL="1143000" indent="-228600" algn="l" rtl="0" eaLnBrk="0" fontAlgn="base" hangingPunct="0">
              <a:spcBef>
                <a:spcPct val="20000"/>
              </a:spcBef>
              <a:spcAft>
                <a:spcPct val="0"/>
              </a:spcAft>
              <a:buChar char="•"/>
              <a:defRPr sz="1400">
                <a:solidFill>
                  <a:schemeClr val="tx1"/>
                </a:solidFill>
                <a:latin typeface="+mn-lt"/>
                <a:ea typeface="+mn-ea"/>
              </a:defRPr>
            </a:lvl3pPr>
            <a:lvl4pPr marL="1600200" indent="-228600" algn="l" rtl="0" eaLnBrk="0" fontAlgn="base" hangingPunct="0">
              <a:spcBef>
                <a:spcPct val="20000"/>
              </a:spcBef>
              <a:spcAft>
                <a:spcPct val="0"/>
              </a:spcAft>
              <a:buChar char="–"/>
              <a:defRPr sz="14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mn-lt"/>
                <a:ea typeface="+mn-ea"/>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a:lstStyle>
          <a:p>
            <a:pPr marL="0" indent="0">
              <a:buFontTx/>
              <a:buNone/>
              <a:defRPr/>
            </a:pPr>
            <a:r>
              <a:rPr lang="en-CA" sz="1800" i="1" dirty="0" smtClean="0"/>
              <a:t>Pan-Canadian Cervical Cancer Screening Initiative (PCCSI)</a:t>
            </a:r>
          </a:p>
          <a:p>
            <a:pPr>
              <a:defRPr/>
            </a:pPr>
            <a:r>
              <a:rPr lang="en-CA" sz="1800" dirty="0" smtClean="0"/>
              <a:t>Dr. C. Meg </a:t>
            </a:r>
            <a:r>
              <a:rPr lang="en-CA" sz="1800" dirty="0" err="1" smtClean="0"/>
              <a:t>McLachlin</a:t>
            </a:r>
            <a:endParaRPr lang="en-CA" sz="1800" dirty="0" smtClean="0"/>
          </a:p>
          <a:p>
            <a:pPr>
              <a:defRPr/>
            </a:pPr>
            <a:r>
              <a:rPr lang="en-CA" sz="1800" dirty="0" smtClean="0"/>
              <a:t>Dr. Verna Mai</a:t>
            </a:r>
          </a:p>
          <a:p>
            <a:pPr>
              <a:defRPr/>
            </a:pPr>
            <a:endParaRPr lang="en-CA" sz="1800" dirty="0" smtClean="0"/>
          </a:p>
          <a:p>
            <a:pPr marL="0" indent="0">
              <a:buFontTx/>
              <a:buNone/>
              <a:defRPr/>
            </a:pPr>
            <a:r>
              <a:rPr lang="en-CA" sz="1800" i="1" dirty="0" smtClean="0"/>
              <a:t/>
            </a:r>
            <a:br>
              <a:rPr lang="en-CA" sz="1800" i="1" dirty="0" smtClean="0"/>
            </a:br>
            <a:endParaRPr lang="en-CA" sz="1800" i="1" dirty="0" smtClean="0"/>
          </a:p>
          <a:p>
            <a:pPr marL="0" indent="0">
              <a:buFontTx/>
              <a:buNone/>
              <a:defRPr/>
            </a:pPr>
            <a:endParaRPr lang="en-CA" sz="1800" i="1" dirty="0"/>
          </a:p>
          <a:p>
            <a:pPr marL="0" indent="0">
              <a:buFontTx/>
              <a:buNone/>
              <a:defRPr/>
            </a:pPr>
            <a:endParaRPr lang="en-CA" sz="1800" i="1" dirty="0" smtClean="0"/>
          </a:p>
          <a:p>
            <a:pPr marL="0" indent="0">
              <a:buFontTx/>
              <a:buNone/>
              <a:defRPr/>
            </a:pPr>
            <a:r>
              <a:rPr lang="en-CA" sz="1800" i="1" dirty="0" smtClean="0"/>
              <a:t>Public Health Agency:</a:t>
            </a:r>
          </a:p>
          <a:p>
            <a:pPr>
              <a:defRPr/>
            </a:pPr>
            <a:r>
              <a:rPr lang="en-CA" sz="1800" dirty="0" smtClean="0"/>
              <a:t>Eva </a:t>
            </a:r>
            <a:r>
              <a:rPr lang="en-CA" sz="1800" dirty="0" err="1" smtClean="0"/>
              <a:t>Tsakonas</a:t>
            </a:r>
            <a:r>
              <a:rPr lang="en-CA" sz="1800" dirty="0" smtClean="0"/>
              <a:t>* </a:t>
            </a:r>
          </a:p>
          <a:p>
            <a:pPr>
              <a:defRPr/>
            </a:pPr>
            <a:r>
              <a:rPr lang="en-CA" sz="1800" dirty="0" smtClean="0"/>
              <a:t>Dr. Sarah Connor </a:t>
            </a:r>
            <a:r>
              <a:rPr lang="en-CA" sz="1800" dirty="0" err="1" smtClean="0"/>
              <a:t>Gorber</a:t>
            </a:r>
            <a:r>
              <a:rPr lang="en-CA" sz="1800" dirty="0" smtClean="0"/>
              <a:t>*</a:t>
            </a:r>
          </a:p>
        </p:txBody>
      </p:sp>
      <p:sp>
        <p:nvSpPr>
          <p:cNvPr id="18437" name="TextBox 6"/>
          <p:cNvSpPr txBox="1">
            <a:spLocks noChangeArrowheads="1"/>
          </p:cNvSpPr>
          <p:nvPr/>
        </p:nvSpPr>
        <p:spPr bwMode="auto">
          <a:xfrm>
            <a:off x="684213" y="6381750"/>
            <a:ext cx="3240087" cy="338138"/>
          </a:xfrm>
          <a:prstGeom prst="rect">
            <a:avLst/>
          </a:prstGeom>
          <a:noFill/>
          <a:ln w="9525">
            <a:noFill/>
            <a:miter lim="800000"/>
            <a:headEnd/>
            <a:tailEnd/>
          </a:ln>
        </p:spPr>
        <p:txBody>
          <a:bodyPr>
            <a:spAutoFit/>
          </a:bodyPr>
          <a:lstStyle/>
          <a:p>
            <a:r>
              <a:rPr lang="en-CA" sz="1600"/>
              <a:t>*</a:t>
            </a:r>
            <a:r>
              <a:rPr lang="en-CA" sz="1600" i="1"/>
              <a:t>non-voting member</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4"/>
          <p:cNvSpPr>
            <a:spLocks noGrp="1"/>
          </p:cNvSpPr>
          <p:nvPr>
            <p:ph type="title"/>
          </p:nvPr>
        </p:nvSpPr>
        <p:spPr/>
        <p:txBody>
          <a:bodyPr/>
          <a:lstStyle/>
          <a:p>
            <a:r>
              <a:rPr lang="en-CA" sz="3600" smtClean="0">
                <a:cs typeface="ヒラギノ角ゴ Pro W3"/>
              </a:rPr>
              <a:t>Summary of the recommendations</a:t>
            </a:r>
          </a:p>
        </p:txBody>
      </p:sp>
      <p:sp>
        <p:nvSpPr>
          <p:cNvPr id="47106" name="Slide Number Placeholder 3"/>
          <p:cNvSpPr>
            <a:spLocks noGrp="1"/>
          </p:cNvSpPr>
          <p:nvPr>
            <p:ph type="sldNum" sz="quarter" idx="10"/>
          </p:nvPr>
        </p:nvSpPr>
        <p:spPr>
          <a:noFill/>
        </p:spPr>
        <p:txBody>
          <a:bodyPr/>
          <a:lstStyle/>
          <a:p>
            <a:fld id="{F686E34C-3B1D-4283-8FBF-7E758463D3DB}" type="slidenum">
              <a:rPr lang="en-US" smtClean="0">
                <a:latin typeface="Arial" charset="0"/>
                <a:ea typeface="ヒラギノ角ゴ Pro W3"/>
                <a:cs typeface="ヒラギノ角ゴ Pro W3"/>
              </a:rPr>
              <a:pPr/>
              <a:t>20</a:t>
            </a:fld>
            <a:endParaRPr lang="en-US" smtClean="0">
              <a:latin typeface="Arial" charset="0"/>
              <a:ea typeface="ヒラギノ角ゴ Pro W3"/>
              <a:cs typeface="ヒラギノ角ゴ Pro W3"/>
            </a:endParaRPr>
          </a:p>
        </p:txBody>
      </p:sp>
      <p:sp>
        <p:nvSpPr>
          <p:cNvPr id="47107" name="Content Placeholder 1"/>
          <p:cNvSpPr>
            <a:spLocks noGrp="1"/>
          </p:cNvSpPr>
          <p:nvPr>
            <p:ph idx="1"/>
          </p:nvPr>
        </p:nvSpPr>
        <p:spPr>
          <a:xfrm>
            <a:off x="684213" y="1773238"/>
            <a:ext cx="7772400" cy="4114800"/>
          </a:xfrm>
        </p:spPr>
        <p:txBody>
          <a:bodyPr/>
          <a:lstStyle/>
          <a:p>
            <a:r>
              <a:rPr lang="en-CA" smtClean="0">
                <a:cs typeface="ヒラギノ角ゴ Pro W3"/>
              </a:rPr>
              <a:t>For a balance of potential benefits and harms, the CTFPHC recommends screening asymptomatic women aged 25-69 with cytology (Pap test) every 3 years. </a:t>
            </a:r>
          </a:p>
          <a:p>
            <a:endParaRPr lang="en-CA" smtClean="0">
              <a:cs typeface="ヒラギノ角ゴ Pro W3"/>
            </a:endParaRPr>
          </a:p>
          <a:p>
            <a:r>
              <a:rPr lang="en-CA" smtClean="0">
                <a:cs typeface="ヒラギノ角ゴ Pro W3"/>
              </a:rPr>
              <a:t>Cytology screening is recommended (conventional or liquid-based, manual or computer-assisted).</a:t>
            </a:r>
          </a:p>
          <a:p>
            <a:pPr>
              <a:buFontTx/>
              <a:buNone/>
            </a:pPr>
            <a:endParaRPr lang="en-CA" smtClean="0">
              <a:cs typeface="ヒラギノ角ゴ Pro W3"/>
            </a:endParaRPr>
          </a:p>
          <a:p>
            <a:r>
              <a:rPr lang="en-CA" smtClean="0">
                <a:cs typeface="ヒラギノ角ゴ Pro W3"/>
              </a:rPr>
              <a:t>We decided to make no recommendation on Human Papillomavirus (HPV) testing (alone or in combination with Pap).</a:t>
            </a:r>
          </a:p>
          <a:p>
            <a:endParaRPr lang="en-CA" smtClean="0">
              <a:cs typeface="ヒラギノ角ゴ Pro W3"/>
            </a:endParaRPr>
          </a:p>
          <a:p>
            <a:r>
              <a:rPr lang="en-CA" smtClean="0">
                <a:cs typeface="ヒラギノ角ゴ Pro W3"/>
              </a:rPr>
              <a:t>Evidence was summarized, and recommendations made, for age groups:</a:t>
            </a:r>
          </a:p>
          <a:p>
            <a:pPr lvl="1"/>
            <a:r>
              <a:rPr lang="en-CA" sz="2000" smtClean="0"/>
              <a:t>&lt;20 yrs; 20 to 24 yrs; 25 to 29 yrs; 30 to 69 yrs; 70+ yrs</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1 Título"/>
          <p:cNvSpPr>
            <a:spLocks noGrp="1"/>
          </p:cNvSpPr>
          <p:nvPr>
            <p:ph type="title"/>
          </p:nvPr>
        </p:nvSpPr>
        <p:spPr/>
        <p:txBody>
          <a:bodyPr/>
          <a:lstStyle/>
          <a:p>
            <a:r>
              <a:rPr lang="en-CA" smtClean="0">
                <a:cs typeface="ヒラギノ角ゴ Pro W3"/>
              </a:rPr>
              <a:t>Findings: women &lt;20 years</a:t>
            </a:r>
          </a:p>
        </p:txBody>
      </p:sp>
      <p:sp>
        <p:nvSpPr>
          <p:cNvPr id="48130" name="2 Marcador de contenido"/>
          <p:cNvSpPr>
            <a:spLocks noGrp="1"/>
          </p:cNvSpPr>
          <p:nvPr>
            <p:ph idx="1"/>
          </p:nvPr>
        </p:nvSpPr>
        <p:spPr>
          <a:xfrm>
            <a:off x="685800" y="1628775"/>
            <a:ext cx="7772400" cy="4103688"/>
          </a:xfrm>
        </p:spPr>
        <p:txBody>
          <a:bodyPr/>
          <a:lstStyle/>
          <a:p>
            <a:pPr marL="0" indent="0">
              <a:buFontTx/>
              <a:buNone/>
            </a:pPr>
            <a:r>
              <a:rPr lang="en-CA" sz="2400" smtClean="0">
                <a:cs typeface="ヒラギノ角ゴ Pro W3"/>
              </a:rPr>
              <a:t>Evidence of screening effectiveness</a:t>
            </a:r>
          </a:p>
          <a:p>
            <a:pPr lvl="1"/>
            <a:r>
              <a:rPr lang="en-CA" sz="2000" smtClean="0"/>
              <a:t>No evidence found for effectiveness in women &lt;20 years.</a:t>
            </a:r>
          </a:p>
          <a:p>
            <a:pPr lvl="2"/>
            <a:r>
              <a:rPr lang="en-CA" sz="2000" smtClean="0"/>
              <a:t>Used epidemiological estimates to determine potential benefit of screening.</a:t>
            </a:r>
          </a:p>
          <a:p>
            <a:pPr lvl="2"/>
            <a:r>
              <a:rPr lang="en-CA" sz="2000" smtClean="0"/>
              <a:t>Incidence is very low with no deaths from cervical cancer in Canada from 2002-2006.</a:t>
            </a:r>
          </a:p>
          <a:p>
            <a:pPr lvl="2"/>
            <a:r>
              <a:rPr lang="en-CA" sz="2000" smtClean="0"/>
              <a:t>Therefore cannot reduce it further!</a:t>
            </a:r>
            <a:br>
              <a:rPr lang="en-CA" sz="2000" smtClean="0"/>
            </a:br>
            <a:endParaRPr lang="en-CA" sz="2000" smtClean="0"/>
          </a:p>
          <a:p>
            <a:pPr marL="0" indent="0">
              <a:buFontTx/>
              <a:buNone/>
            </a:pPr>
            <a:r>
              <a:rPr lang="en-CA" sz="2400" smtClean="0">
                <a:cs typeface="ヒラギノ角ゴ Pro W3"/>
              </a:rPr>
              <a:t>Evidence of harms of screening</a:t>
            </a:r>
          </a:p>
          <a:p>
            <a:pPr lvl="1"/>
            <a:r>
              <a:rPr lang="en-CA" sz="2000" smtClean="0"/>
              <a:t>No </a:t>
            </a:r>
            <a:r>
              <a:rPr lang="en-CA" sz="2000" i="1" smtClean="0"/>
              <a:t>national</a:t>
            </a:r>
            <a:r>
              <a:rPr lang="en-CA" sz="2000" smtClean="0"/>
              <a:t> data on prevalence of abnormal findings in this age group.</a:t>
            </a:r>
          </a:p>
          <a:p>
            <a:pPr lvl="1"/>
            <a:r>
              <a:rPr lang="en-CA" sz="2000" smtClean="0"/>
              <a:t>Data from AB show that 10% of women screening &lt;20 years referred for colposcopy (potential for harms)</a:t>
            </a:r>
            <a:r>
              <a:rPr lang="en-CA" sz="2000" baseline="30000" smtClean="0"/>
              <a:t>1</a:t>
            </a:r>
            <a:r>
              <a:rPr lang="en-CA" sz="2000" smtClean="0"/>
              <a:t>.</a:t>
            </a:r>
          </a:p>
        </p:txBody>
      </p:sp>
      <p:sp>
        <p:nvSpPr>
          <p:cNvPr id="48131" name="3 Marcador de número de diapositiva"/>
          <p:cNvSpPr>
            <a:spLocks noGrp="1"/>
          </p:cNvSpPr>
          <p:nvPr>
            <p:ph type="sldNum" sz="quarter" idx="10"/>
          </p:nvPr>
        </p:nvSpPr>
        <p:spPr>
          <a:noFill/>
        </p:spPr>
        <p:txBody>
          <a:bodyPr/>
          <a:lstStyle/>
          <a:p>
            <a:fld id="{3A7C9BBC-C611-4BA7-8C89-383DC6CB7FEE}" type="slidenum">
              <a:rPr lang="en-US" smtClean="0">
                <a:latin typeface="Arial" charset="0"/>
                <a:ea typeface="ヒラギノ角ゴ Pro W3"/>
                <a:cs typeface="ヒラギノ角ゴ Pro W3"/>
              </a:rPr>
              <a:pPr/>
              <a:t>21</a:t>
            </a:fld>
            <a:endParaRPr lang="en-US" smtClean="0">
              <a:latin typeface="Arial" charset="0"/>
              <a:ea typeface="ヒラギノ角ゴ Pro W3"/>
              <a:cs typeface="ヒラギノ角ゴ Pro W3"/>
            </a:endParaRPr>
          </a:p>
        </p:txBody>
      </p:sp>
      <p:sp>
        <p:nvSpPr>
          <p:cNvPr id="48132" name="2 Marcador de contenido"/>
          <p:cNvSpPr txBox="1">
            <a:spLocks/>
          </p:cNvSpPr>
          <p:nvPr/>
        </p:nvSpPr>
        <p:spPr bwMode="auto">
          <a:xfrm>
            <a:off x="169863" y="6242050"/>
            <a:ext cx="7772400" cy="450850"/>
          </a:xfrm>
          <a:prstGeom prst="rect">
            <a:avLst/>
          </a:prstGeom>
          <a:noFill/>
          <a:ln w="9525">
            <a:noFill/>
            <a:miter lim="800000"/>
            <a:headEnd/>
            <a:tailEnd/>
          </a:ln>
        </p:spPr>
        <p:txBody>
          <a:bodyPr/>
          <a:lstStyle/>
          <a:p>
            <a:pPr eaLnBrk="0" hangingPunct="0">
              <a:spcBef>
                <a:spcPct val="20000"/>
              </a:spcBef>
            </a:pPr>
            <a:r>
              <a:rPr lang="en-CA" sz="1100"/>
              <a:t>1. Towards Optimized Practice Program. Guideline and screening for cervical cancer. </a:t>
            </a:r>
            <a:r>
              <a:rPr lang="en-CA" sz="1100" u="sng">
                <a:hlinkClick r:id="rId3"/>
              </a:rPr>
              <a:t>http://www.topalbertadoctors.org/download/587/cervical+cancer+guideline.pdf</a:t>
            </a:r>
            <a:r>
              <a:rPr lang="en-CA" sz="1100"/>
              <a:t>. Updated 2011. Accessed 04/20, 2012.</a:t>
            </a:r>
            <a:endParaRPr lang="en-CA" sz="200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CA" smtClean="0">
                <a:cs typeface="ヒラギノ角ゴ Pro W3"/>
              </a:rPr>
              <a:t>Recommendation: women &lt;20 years</a:t>
            </a:r>
          </a:p>
        </p:txBody>
      </p:sp>
      <p:sp>
        <p:nvSpPr>
          <p:cNvPr id="50178" name="Content Placeholder 2"/>
          <p:cNvSpPr>
            <a:spLocks noGrp="1"/>
          </p:cNvSpPr>
          <p:nvPr>
            <p:ph idx="1"/>
          </p:nvPr>
        </p:nvSpPr>
        <p:spPr>
          <a:xfrm>
            <a:off x="250825" y="1911350"/>
            <a:ext cx="8785225" cy="4679950"/>
          </a:xfrm>
        </p:spPr>
        <p:txBody>
          <a:bodyPr/>
          <a:lstStyle/>
          <a:p>
            <a:r>
              <a:rPr lang="en-US" sz="2400" b="1" smtClean="0">
                <a:cs typeface="ヒラギノ角ゴ Pro W3"/>
              </a:rPr>
              <a:t>For </a:t>
            </a:r>
            <a:r>
              <a:rPr lang="en-CA" sz="2400" b="1" smtClean="0">
                <a:cs typeface="ヒラギノ角ゴ Pro W3"/>
              </a:rPr>
              <a:t>women aged &lt;20 years, we recommend</a:t>
            </a:r>
            <a:br>
              <a:rPr lang="en-CA" sz="2400" b="1" smtClean="0">
                <a:cs typeface="ヒラギノ角ゴ Pro W3"/>
              </a:rPr>
            </a:br>
            <a:r>
              <a:rPr lang="en-CA" sz="2400" b="1" i="1" smtClean="0">
                <a:solidFill>
                  <a:srgbClr val="90214A"/>
                </a:solidFill>
                <a:cs typeface="ヒラギノ角ゴ Pro W3"/>
              </a:rPr>
              <a:t>not routinely </a:t>
            </a:r>
            <a:r>
              <a:rPr lang="en-CA" sz="2400" b="1" smtClean="0">
                <a:cs typeface="ヒラギノ角ゴ Pro W3"/>
              </a:rPr>
              <a:t>screening for cervical cancer</a:t>
            </a:r>
            <a:br>
              <a:rPr lang="en-CA" sz="2400" b="1" smtClean="0">
                <a:cs typeface="ヒラギノ角ゴ Pro W3"/>
              </a:rPr>
            </a:br>
            <a:r>
              <a:rPr lang="en-CA" sz="2400" smtClean="0">
                <a:cs typeface="ヒラギノ角ゴ Pro W3"/>
              </a:rPr>
              <a:t>(strong recommendation; high quality evidence)</a:t>
            </a:r>
            <a:endParaRPr lang="en-US" sz="2400" smtClean="0">
              <a:cs typeface="ヒラギノ角ゴ Pro W3"/>
            </a:endParaRPr>
          </a:p>
          <a:p>
            <a:endParaRPr lang="en-CA" smtClean="0">
              <a:cs typeface="ヒラギノ角ゴ Pro W3"/>
            </a:endParaRPr>
          </a:p>
          <a:p>
            <a:r>
              <a:rPr lang="en-CA" smtClean="0">
                <a:cs typeface="ヒラギノ角ゴ Pro W3"/>
              </a:rPr>
              <a:t>This recommendation is based on: </a:t>
            </a:r>
          </a:p>
          <a:p>
            <a:pPr lvl="1"/>
            <a:r>
              <a:rPr lang="en-CA" sz="1800" smtClean="0"/>
              <a:t>Very low incidence of cervical cancer and no deaths due to cervical cancer</a:t>
            </a:r>
          </a:p>
          <a:p>
            <a:pPr lvl="1"/>
            <a:r>
              <a:rPr lang="en-CA" sz="1800" smtClean="0"/>
              <a:t>No studies addressing effectiveness in this age group; and</a:t>
            </a:r>
          </a:p>
          <a:p>
            <a:pPr lvl="1"/>
            <a:r>
              <a:rPr lang="en-CA" sz="1800" smtClean="0"/>
              <a:t>Evidence of minor harms to 10% of those screened</a:t>
            </a:r>
          </a:p>
          <a:p>
            <a:pPr lvl="1"/>
            <a:r>
              <a:rPr lang="en-CA" sz="1800" smtClean="0"/>
              <a:t>Some may develop more severe harms later: </a:t>
            </a:r>
          </a:p>
          <a:p>
            <a:pPr lvl="2"/>
            <a:r>
              <a:rPr lang="en-CA" sz="1600" smtClean="0"/>
              <a:t>Potential pregnancy losses subsequent to cervical treatment.</a:t>
            </a:r>
          </a:p>
          <a:p>
            <a:pPr lvl="1">
              <a:buFontTx/>
              <a:buNone/>
            </a:pPr>
            <a:endParaRPr lang="en-CA" sz="1400" smtClean="0"/>
          </a:p>
          <a:p>
            <a:r>
              <a:rPr lang="en-CA" smtClean="0">
                <a:cs typeface="ヒラギノ角ゴ Pro W3"/>
              </a:rPr>
              <a:t>Strong recommendation reflects judgment of the CTFPHC that the potential harms outweigh the benefits.</a:t>
            </a:r>
            <a:endParaRPr lang="en-CA" sz="2400" b="1" smtClean="0">
              <a:cs typeface="ヒラギノ角ゴ Pro W3"/>
            </a:endParaRPr>
          </a:p>
        </p:txBody>
      </p:sp>
      <p:sp>
        <p:nvSpPr>
          <p:cNvPr id="50179" name="Slide Number Placeholder 3"/>
          <p:cNvSpPr>
            <a:spLocks noGrp="1"/>
          </p:cNvSpPr>
          <p:nvPr>
            <p:ph type="sldNum" sz="quarter" idx="10"/>
          </p:nvPr>
        </p:nvSpPr>
        <p:spPr>
          <a:noFill/>
        </p:spPr>
        <p:txBody>
          <a:bodyPr/>
          <a:lstStyle/>
          <a:p>
            <a:fld id="{68E73446-4161-4D24-A2E5-D21A571690B9}" type="slidenum">
              <a:rPr lang="en-US" smtClean="0">
                <a:latin typeface="Arial" charset="0"/>
                <a:ea typeface="ヒラギノ角ゴ Pro W3"/>
                <a:cs typeface="ヒラギノ角ゴ Pro W3"/>
              </a:rPr>
              <a:pPr/>
              <a:t>22</a:t>
            </a:fld>
            <a:endParaRPr lang="en-US" smtClean="0">
              <a:latin typeface="Arial" charset="0"/>
              <a:ea typeface="ヒラギノ角ゴ Pro W3"/>
              <a:cs typeface="ヒラギノ角ゴ Pro W3"/>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1 Título"/>
          <p:cNvSpPr>
            <a:spLocks noGrp="1"/>
          </p:cNvSpPr>
          <p:nvPr>
            <p:ph type="title"/>
          </p:nvPr>
        </p:nvSpPr>
        <p:spPr>
          <a:xfrm>
            <a:off x="228600" y="152400"/>
            <a:ext cx="9023350" cy="1219200"/>
          </a:xfrm>
        </p:spPr>
        <p:txBody>
          <a:bodyPr/>
          <a:lstStyle/>
          <a:p>
            <a:r>
              <a:rPr lang="en-CA" smtClean="0">
                <a:cs typeface="ヒラギノ角ゴ Pro W3"/>
              </a:rPr>
              <a:t>Findings: </a:t>
            </a:r>
            <a:br>
              <a:rPr lang="en-CA" smtClean="0">
                <a:cs typeface="ヒラギノ角ゴ Pro W3"/>
              </a:rPr>
            </a:br>
            <a:r>
              <a:rPr lang="en-CA" smtClean="0">
                <a:cs typeface="ヒラギノ角ゴ Pro W3"/>
              </a:rPr>
              <a:t>women 20 to 24 years, and 25 to 29 years</a:t>
            </a:r>
          </a:p>
        </p:txBody>
      </p:sp>
      <p:sp>
        <p:nvSpPr>
          <p:cNvPr id="52226" name="2 Marcador de contenido"/>
          <p:cNvSpPr>
            <a:spLocks noGrp="1"/>
          </p:cNvSpPr>
          <p:nvPr>
            <p:ph idx="1"/>
          </p:nvPr>
        </p:nvSpPr>
        <p:spPr>
          <a:xfrm>
            <a:off x="446088" y="1636713"/>
            <a:ext cx="8251825" cy="4189412"/>
          </a:xfrm>
        </p:spPr>
        <p:txBody>
          <a:bodyPr/>
          <a:lstStyle/>
          <a:p>
            <a:pPr marL="0" indent="0">
              <a:spcBef>
                <a:spcPct val="0"/>
              </a:spcBef>
              <a:buFontTx/>
              <a:buNone/>
            </a:pPr>
            <a:r>
              <a:rPr lang="en-CA" sz="2400" smtClean="0">
                <a:cs typeface="ヒラギノ角ゴ Pro W3"/>
              </a:rPr>
              <a:t>Evidence of screening effectiveness</a:t>
            </a:r>
          </a:p>
          <a:p>
            <a:pPr marL="785813" lvl="1" indent="-342900">
              <a:spcBef>
                <a:spcPct val="0"/>
              </a:spcBef>
            </a:pPr>
            <a:r>
              <a:rPr lang="en-CA" sz="2000" smtClean="0"/>
              <a:t>No evidence on effectiveness of screening on mortality.</a:t>
            </a:r>
            <a:r>
              <a:rPr lang="en-US" sz="2000" smtClean="0"/>
              <a:t> </a:t>
            </a:r>
          </a:p>
          <a:p>
            <a:pPr marL="785813" lvl="1" indent="-342900">
              <a:spcBef>
                <a:spcPct val="0"/>
              </a:spcBef>
            </a:pPr>
            <a:r>
              <a:rPr lang="en-CA" sz="2000" smtClean="0"/>
              <a:t>UK study found incidence of cervical cancer in women up to</a:t>
            </a:r>
            <a:br>
              <a:rPr lang="en-CA" sz="2000" smtClean="0"/>
            </a:br>
            <a:r>
              <a:rPr lang="en-CA" sz="2000" smtClean="0"/>
              <a:t>age 30 was not affected by screening women aged 20-24</a:t>
            </a:r>
            <a:r>
              <a:rPr lang="en-CA" sz="2000" baseline="30000" smtClean="0"/>
              <a:t>1</a:t>
            </a:r>
            <a:r>
              <a:rPr lang="en-CA" sz="2000" smtClean="0"/>
              <a:t>. </a:t>
            </a:r>
          </a:p>
          <a:p>
            <a:pPr marL="785813" lvl="1" indent="-342900">
              <a:spcBef>
                <a:spcPct val="0"/>
              </a:spcBef>
            </a:pPr>
            <a:r>
              <a:rPr lang="en-CA" sz="2000" smtClean="0"/>
              <a:t>No reduction in mortality in Canada among women 20-24 years since 1970s</a:t>
            </a:r>
            <a:r>
              <a:rPr lang="en-CA" sz="2000" baseline="30000" smtClean="0"/>
              <a:t>2</a:t>
            </a:r>
            <a:r>
              <a:rPr lang="en-CA" sz="2000" smtClean="0"/>
              <a:t>.</a:t>
            </a:r>
            <a:br>
              <a:rPr lang="en-CA" sz="2000" smtClean="0"/>
            </a:br>
            <a:endParaRPr lang="en-CA" sz="2000" smtClean="0"/>
          </a:p>
          <a:p>
            <a:pPr marL="0" indent="0">
              <a:spcBef>
                <a:spcPct val="0"/>
              </a:spcBef>
              <a:buFontTx/>
              <a:buNone/>
            </a:pPr>
            <a:r>
              <a:rPr lang="en-CA" sz="2400" smtClean="0">
                <a:cs typeface="ヒラギノ角ゴ Pro W3"/>
              </a:rPr>
              <a:t>Evidence of harms of screening</a:t>
            </a:r>
          </a:p>
          <a:p>
            <a:pPr marL="785813" lvl="1" indent="-342900">
              <a:spcBef>
                <a:spcPct val="0"/>
              </a:spcBef>
            </a:pPr>
            <a:r>
              <a:rPr lang="en-CA" sz="2000" smtClean="0"/>
              <a:t>Specificity for pre-cancer lesions lower &amp; risk of false-positives higher  for &lt;30 years.</a:t>
            </a:r>
          </a:p>
          <a:p>
            <a:pPr marL="785813" lvl="1" indent="-342900">
              <a:spcBef>
                <a:spcPct val="0"/>
              </a:spcBef>
            </a:pPr>
            <a:r>
              <a:rPr lang="en-CA" sz="2000" smtClean="0"/>
              <a:t>High incidence of minor harms</a:t>
            </a:r>
            <a:r>
              <a:rPr lang="en-CA" sz="2000" baseline="30000" smtClean="0"/>
              <a:t>3 </a:t>
            </a:r>
            <a:r>
              <a:rPr lang="en-CA" sz="2000" smtClean="0"/>
              <a:t>and pregnancy-related harms.</a:t>
            </a:r>
          </a:p>
          <a:p>
            <a:pPr marL="785813" lvl="1" indent="-342900">
              <a:spcBef>
                <a:spcPct val="0"/>
              </a:spcBef>
            </a:pPr>
            <a:r>
              <a:rPr lang="en-CA" sz="2000" smtClean="0"/>
              <a:t>Potential for early pregnancy loss or premature labour (after cervical treatment).</a:t>
            </a:r>
          </a:p>
        </p:txBody>
      </p:sp>
      <p:sp>
        <p:nvSpPr>
          <p:cNvPr id="52227" name="3 Marcador de número de diapositiva"/>
          <p:cNvSpPr>
            <a:spLocks noGrp="1"/>
          </p:cNvSpPr>
          <p:nvPr>
            <p:ph type="sldNum" sz="quarter" idx="10"/>
          </p:nvPr>
        </p:nvSpPr>
        <p:spPr>
          <a:noFill/>
        </p:spPr>
        <p:txBody>
          <a:bodyPr/>
          <a:lstStyle/>
          <a:p>
            <a:fld id="{0C7DD1C4-284E-4716-AD04-6C4744C22D99}" type="slidenum">
              <a:rPr lang="en-US" smtClean="0">
                <a:latin typeface="Arial" charset="0"/>
                <a:ea typeface="ヒラギノ角ゴ Pro W3"/>
                <a:cs typeface="ヒラギノ角ゴ Pro W3"/>
              </a:rPr>
              <a:pPr/>
              <a:t>23</a:t>
            </a:fld>
            <a:endParaRPr lang="en-US" smtClean="0">
              <a:latin typeface="Arial" charset="0"/>
              <a:ea typeface="ヒラギノ角ゴ Pro W3"/>
              <a:cs typeface="ヒラギノ角ゴ Pro W3"/>
            </a:endParaRPr>
          </a:p>
        </p:txBody>
      </p:sp>
      <p:sp>
        <p:nvSpPr>
          <p:cNvPr id="52228" name="TextBox 4"/>
          <p:cNvSpPr txBox="1">
            <a:spLocks noChangeArrowheads="1"/>
          </p:cNvSpPr>
          <p:nvPr/>
        </p:nvSpPr>
        <p:spPr bwMode="auto">
          <a:xfrm>
            <a:off x="182563" y="5843588"/>
            <a:ext cx="8280400" cy="1006475"/>
          </a:xfrm>
          <a:prstGeom prst="rect">
            <a:avLst/>
          </a:prstGeom>
          <a:noFill/>
          <a:ln w="9525">
            <a:noFill/>
            <a:miter lim="800000"/>
            <a:headEnd/>
            <a:tailEnd/>
          </a:ln>
        </p:spPr>
        <p:txBody>
          <a:bodyPr>
            <a:spAutoFit/>
          </a:bodyPr>
          <a:lstStyle/>
          <a:p>
            <a:pPr marL="228600" indent="-228600">
              <a:buFontTx/>
              <a:buAutoNum type="arabicPeriod"/>
            </a:pPr>
            <a:r>
              <a:rPr lang="en-CA" sz="1000"/>
              <a:t>Sasieni P, Castanon A, Cuzick J.  Effectiveness of cervical screening with age: population based case-control study of prospectively recorded data. </a:t>
            </a:r>
            <a:r>
              <a:rPr lang="en-CA" sz="1000" i="1"/>
              <a:t>British Medical Journal.  2009;339:b2968.</a:t>
            </a:r>
          </a:p>
          <a:p>
            <a:pPr marL="228600" indent="-228600">
              <a:buFontTx/>
              <a:buAutoNum type="arabicPeriod"/>
            </a:pPr>
            <a:r>
              <a:rPr lang="en-US" sz="1000"/>
              <a:t>Canadian Cancer Registry (1992-2006) and the National Cancer Incidence Reporting System (1972-1991)</a:t>
            </a:r>
          </a:p>
          <a:p>
            <a:pPr marL="228600" indent="-228600">
              <a:buFontTx/>
              <a:buAutoNum type="arabicPeriod"/>
            </a:pPr>
            <a:r>
              <a:rPr lang="en-CA" sz="1000"/>
              <a:t>TOMBOLA (Trial of management of borderline and other low-grade abnormal smears), Sharp L, Cotton S, Cochran C, et al. After-effects reported by women following colposcopy, cervical biopsies and LLETZ: Results from the TOMBOLA trial. </a:t>
            </a:r>
            <a:r>
              <a:rPr lang="en-CA" sz="1000" i="1"/>
              <a:t>International Journal of Obstetrics and Gynaecology</a:t>
            </a:r>
            <a:r>
              <a:rPr lang="en-CA" sz="1000"/>
              <a:t>. 2009;116:1506. </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CA" smtClean="0">
                <a:cs typeface="ヒラギノ角ゴ Pro W3"/>
              </a:rPr>
              <a:t>Recommendation: women 20 to 24 years</a:t>
            </a:r>
          </a:p>
        </p:txBody>
      </p:sp>
      <p:sp>
        <p:nvSpPr>
          <p:cNvPr id="54274" name="Content Placeholder 2"/>
          <p:cNvSpPr>
            <a:spLocks noGrp="1"/>
          </p:cNvSpPr>
          <p:nvPr>
            <p:ph idx="1"/>
          </p:nvPr>
        </p:nvSpPr>
        <p:spPr>
          <a:xfrm>
            <a:off x="220663" y="1676400"/>
            <a:ext cx="8702675" cy="4114800"/>
          </a:xfrm>
        </p:spPr>
        <p:txBody>
          <a:bodyPr/>
          <a:lstStyle/>
          <a:p>
            <a:pPr marL="263525" indent="-263525"/>
            <a:r>
              <a:rPr lang="en-US" sz="2400" b="1" smtClean="0">
                <a:cs typeface="ヒラギノ角ゴ Pro W3"/>
              </a:rPr>
              <a:t>For women aged 20 to 24 we recommend</a:t>
            </a:r>
            <a:br>
              <a:rPr lang="en-US" sz="2400" b="1" smtClean="0">
                <a:cs typeface="ヒラギノ角ゴ Pro W3"/>
              </a:rPr>
            </a:br>
            <a:r>
              <a:rPr lang="en-US" sz="2400" b="1" i="1" smtClean="0">
                <a:solidFill>
                  <a:srgbClr val="90214A"/>
                </a:solidFill>
                <a:cs typeface="ヒラギノ角ゴ Pro W3"/>
              </a:rPr>
              <a:t>not routinely </a:t>
            </a:r>
            <a:r>
              <a:rPr lang="en-US" sz="2400" b="1" smtClean="0">
                <a:cs typeface="ヒラギノ角ゴ Pro W3"/>
              </a:rPr>
              <a:t>screening for cervical cancer</a:t>
            </a:r>
            <a:br>
              <a:rPr lang="en-US" sz="2400" b="1" smtClean="0">
                <a:cs typeface="ヒラギノ角ゴ Pro W3"/>
              </a:rPr>
            </a:br>
            <a:r>
              <a:rPr lang="en-US" sz="2400" smtClean="0">
                <a:cs typeface="ヒラギノ角ゴ Pro W3"/>
              </a:rPr>
              <a:t>(Weak recommendation; moderate quality evidence) </a:t>
            </a:r>
            <a:endParaRPr lang="en-CA" sz="2400" smtClean="0">
              <a:cs typeface="ヒラギノ角ゴ Pro W3"/>
            </a:endParaRPr>
          </a:p>
          <a:p>
            <a:pPr marL="263525" indent="-263525">
              <a:buFontTx/>
              <a:buNone/>
            </a:pPr>
            <a:endParaRPr lang="en-CA" sz="1600" smtClean="0">
              <a:cs typeface="ヒラギノ角ゴ Pro W3"/>
            </a:endParaRPr>
          </a:p>
          <a:p>
            <a:pPr marL="263525" indent="-263525"/>
            <a:r>
              <a:rPr lang="en-CA" smtClean="0">
                <a:cs typeface="ヒラギノ角ゴ Pro W3"/>
              </a:rPr>
              <a:t>This recommendation is based on: </a:t>
            </a:r>
          </a:p>
          <a:p>
            <a:pPr marL="728663" lvl="1"/>
            <a:r>
              <a:rPr lang="en-CA" sz="2000" smtClean="0"/>
              <a:t>low incidence and mortality of cervical cancer among this age group;</a:t>
            </a:r>
          </a:p>
          <a:p>
            <a:pPr marL="728663" lvl="1"/>
            <a:r>
              <a:rPr lang="en-CA" sz="2000" smtClean="0"/>
              <a:t>uncertain benefit of screening among this age group;</a:t>
            </a:r>
          </a:p>
          <a:p>
            <a:pPr marL="728663" lvl="1"/>
            <a:r>
              <a:rPr lang="en-CA" sz="2000" smtClean="0"/>
              <a:t>lack of benefit found in older ages from screening at this age;</a:t>
            </a:r>
            <a:endParaRPr lang="en-CA" sz="2000" baseline="30000" smtClean="0"/>
          </a:p>
          <a:p>
            <a:pPr marL="728663" lvl="1"/>
            <a:r>
              <a:rPr lang="en-CA" sz="2000" smtClean="0"/>
              <a:t>higher risk of false positive tests (and associated harms) among women &lt;30 compared to older women.</a:t>
            </a:r>
          </a:p>
          <a:p>
            <a:pPr marL="263525" indent="-263525"/>
            <a:endParaRPr lang="en-CA" smtClean="0">
              <a:cs typeface="ヒラギノ角ゴ Pro W3"/>
            </a:endParaRPr>
          </a:p>
          <a:p>
            <a:pPr marL="263525" indent="-263525"/>
            <a:r>
              <a:rPr lang="en-CA" smtClean="0">
                <a:cs typeface="ヒラギノ角ゴ Pro W3"/>
              </a:rPr>
              <a:t>The CTFPHC conclude that the harms outweigh the benefits, but assign a weak recommendation given the uncertainty of the evidence.</a:t>
            </a:r>
          </a:p>
        </p:txBody>
      </p:sp>
      <p:sp>
        <p:nvSpPr>
          <p:cNvPr id="54275" name="Slide Number Placeholder 3"/>
          <p:cNvSpPr>
            <a:spLocks noGrp="1"/>
          </p:cNvSpPr>
          <p:nvPr>
            <p:ph type="sldNum" sz="quarter" idx="10"/>
          </p:nvPr>
        </p:nvSpPr>
        <p:spPr>
          <a:noFill/>
        </p:spPr>
        <p:txBody>
          <a:bodyPr/>
          <a:lstStyle/>
          <a:p>
            <a:fld id="{36F4C36C-873F-499A-9955-3BF7B39D97A0}" type="slidenum">
              <a:rPr lang="en-US" smtClean="0">
                <a:latin typeface="Arial" charset="0"/>
                <a:ea typeface="ヒラギノ角ゴ Pro W3"/>
                <a:cs typeface="ヒラギノ角ゴ Pro W3"/>
              </a:rPr>
              <a:pPr/>
              <a:t>24</a:t>
            </a:fld>
            <a:endParaRPr lang="en-US" smtClean="0">
              <a:latin typeface="Arial" charset="0"/>
              <a:ea typeface="ヒラギノ角ゴ Pro W3"/>
              <a:cs typeface="ヒラギノ角ゴ Pro W3"/>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CA" smtClean="0">
                <a:cs typeface="ヒラギノ角ゴ Pro W3"/>
              </a:rPr>
              <a:t>Recommendation: women 25 to 29 years</a:t>
            </a:r>
          </a:p>
        </p:txBody>
      </p:sp>
      <p:sp>
        <p:nvSpPr>
          <p:cNvPr id="56322" name="Content Placeholder 2"/>
          <p:cNvSpPr>
            <a:spLocks noGrp="1"/>
          </p:cNvSpPr>
          <p:nvPr>
            <p:ph idx="1"/>
          </p:nvPr>
        </p:nvSpPr>
        <p:spPr>
          <a:xfrm>
            <a:off x="342900" y="1919288"/>
            <a:ext cx="8458200" cy="4114800"/>
          </a:xfrm>
        </p:spPr>
        <p:txBody>
          <a:bodyPr/>
          <a:lstStyle/>
          <a:p>
            <a:r>
              <a:rPr lang="en-US" sz="2400" b="1" smtClean="0">
                <a:cs typeface="ヒラギノ角ゴ Pro W3"/>
              </a:rPr>
              <a:t>For women aged 25 to 29 we recommend </a:t>
            </a:r>
            <a:r>
              <a:rPr lang="en-US" sz="2400" b="1" i="1" smtClean="0">
                <a:solidFill>
                  <a:srgbClr val="90214A"/>
                </a:solidFill>
                <a:cs typeface="ヒラギノ角ゴ Pro W3"/>
              </a:rPr>
              <a:t>routine screening </a:t>
            </a:r>
            <a:r>
              <a:rPr lang="en-US" sz="2400" b="1" smtClean="0">
                <a:cs typeface="ヒラギノ角ゴ Pro W3"/>
              </a:rPr>
              <a:t>for cervical cancer every 3 years.</a:t>
            </a:r>
            <a:br>
              <a:rPr lang="en-US" sz="2400" b="1" smtClean="0">
                <a:cs typeface="ヒラギノ角ゴ Pro W3"/>
              </a:rPr>
            </a:br>
            <a:r>
              <a:rPr lang="en-US" sz="2400" smtClean="0">
                <a:cs typeface="ヒラギノ角ゴ Pro W3"/>
              </a:rPr>
              <a:t>(Weak recommendation; moderate quality evidence) </a:t>
            </a:r>
            <a:endParaRPr lang="en-CA" sz="2400" smtClean="0">
              <a:cs typeface="ヒラギノ角ゴ Pro W3"/>
            </a:endParaRPr>
          </a:p>
          <a:p>
            <a:endParaRPr lang="en-CA" sz="1600" smtClean="0">
              <a:cs typeface="ヒラギノ角ゴ Pro W3"/>
            </a:endParaRPr>
          </a:p>
          <a:p>
            <a:r>
              <a:rPr lang="en-CA" smtClean="0">
                <a:cs typeface="ヒラギノ角ゴ Pro W3"/>
              </a:rPr>
              <a:t>This recommendation is based on: </a:t>
            </a:r>
          </a:p>
          <a:p>
            <a:pPr lvl="1"/>
            <a:r>
              <a:rPr lang="en-CA" sz="2000" smtClean="0"/>
              <a:t>higher incidence and mortality of cervical cancer in this age group;</a:t>
            </a:r>
          </a:p>
          <a:p>
            <a:pPr lvl="1"/>
            <a:r>
              <a:rPr lang="en-CA" sz="2000" smtClean="0"/>
              <a:t>however, the limitations to Pap testing are similar to those among 20-24 year olds</a:t>
            </a:r>
          </a:p>
          <a:p>
            <a:endParaRPr lang="en-CA" smtClean="0">
              <a:cs typeface="ヒラギノ角ゴ Pro W3"/>
            </a:endParaRPr>
          </a:p>
          <a:p>
            <a:r>
              <a:rPr lang="en-CA" smtClean="0">
                <a:cs typeface="ヒラギノ角ゴ Pro W3"/>
              </a:rPr>
              <a:t>Weak recommendation reflects concerns about:</a:t>
            </a:r>
          </a:p>
          <a:p>
            <a:pPr lvl="1"/>
            <a:r>
              <a:rPr lang="en-CA" sz="2000" smtClean="0"/>
              <a:t>the rate of false positives; and</a:t>
            </a:r>
          </a:p>
          <a:p>
            <a:pPr lvl="1"/>
            <a:r>
              <a:rPr lang="en-CA" sz="2000" smtClean="0"/>
              <a:t>the harms of overtreatment</a:t>
            </a:r>
            <a:endParaRPr lang="en-CA" smtClean="0"/>
          </a:p>
        </p:txBody>
      </p:sp>
      <p:sp>
        <p:nvSpPr>
          <p:cNvPr id="56323" name="Slide Number Placeholder 3"/>
          <p:cNvSpPr>
            <a:spLocks noGrp="1"/>
          </p:cNvSpPr>
          <p:nvPr>
            <p:ph type="sldNum" sz="quarter" idx="10"/>
          </p:nvPr>
        </p:nvSpPr>
        <p:spPr>
          <a:noFill/>
        </p:spPr>
        <p:txBody>
          <a:bodyPr/>
          <a:lstStyle/>
          <a:p>
            <a:fld id="{B0B89B90-F9ED-4B4B-8542-FB9B4F142422}" type="slidenum">
              <a:rPr lang="en-US" smtClean="0">
                <a:latin typeface="Arial" charset="0"/>
                <a:ea typeface="ヒラギノ角ゴ Pro W3"/>
                <a:cs typeface="ヒラギノ角ゴ Pro W3"/>
              </a:rPr>
              <a:pPr/>
              <a:t>25</a:t>
            </a:fld>
            <a:endParaRPr lang="en-US" smtClean="0">
              <a:latin typeface="Arial" charset="0"/>
              <a:ea typeface="ヒラギノ角ゴ Pro W3"/>
              <a:cs typeface="ヒラギノ角ゴ Pro W3"/>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1 Título"/>
          <p:cNvSpPr>
            <a:spLocks noGrp="1"/>
          </p:cNvSpPr>
          <p:nvPr>
            <p:ph type="title"/>
          </p:nvPr>
        </p:nvSpPr>
        <p:spPr/>
        <p:txBody>
          <a:bodyPr/>
          <a:lstStyle/>
          <a:p>
            <a:r>
              <a:rPr lang="en-CA" smtClean="0">
                <a:cs typeface="ヒラギノ角ゴ Pro W3"/>
              </a:rPr>
              <a:t>Findings: women 30 to 69 years</a:t>
            </a:r>
          </a:p>
        </p:txBody>
      </p:sp>
      <p:sp>
        <p:nvSpPr>
          <p:cNvPr id="58370" name="3 Marcador de número de diapositiva"/>
          <p:cNvSpPr>
            <a:spLocks noGrp="1"/>
          </p:cNvSpPr>
          <p:nvPr>
            <p:ph type="sldNum" sz="quarter" idx="10"/>
          </p:nvPr>
        </p:nvSpPr>
        <p:spPr>
          <a:noFill/>
        </p:spPr>
        <p:txBody>
          <a:bodyPr/>
          <a:lstStyle/>
          <a:p>
            <a:fld id="{4FA428F8-33C4-48B3-9F0E-000D1AB321EA}" type="slidenum">
              <a:rPr lang="en-US" smtClean="0">
                <a:latin typeface="Arial" charset="0"/>
                <a:ea typeface="ヒラギノ角ゴ Pro W3"/>
                <a:cs typeface="ヒラギノ角ゴ Pro W3"/>
              </a:rPr>
              <a:pPr/>
              <a:t>26</a:t>
            </a:fld>
            <a:endParaRPr lang="en-US" smtClean="0">
              <a:latin typeface="Arial" charset="0"/>
              <a:ea typeface="ヒラギノ角ゴ Pro W3"/>
              <a:cs typeface="ヒラギノ角ゴ Pro W3"/>
            </a:endParaRPr>
          </a:p>
        </p:txBody>
      </p:sp>
      <p:sp>
        <p:nvSpPr>
          <p:cNvPr id="58371" name="2 Marcador de contenido"/>
          <p:cNvSpPr>
            <a:spLocks noGrp="1"/>
          </p:cNvSpPr>
          <p:nvPr>
            <p:ph idx="1"/>
          </p:nvPr>
        </p:nvSpPr>
        <p:spPr>
          <a:xfrm>
            <a:off x="222250" y="1889125"/>
            <a:ext cx="8701088" cy="4310063"/>
          </a:xfrm>
        </p:spPr>
        <p:txBody>
          <a:bodyPr/>
          <a:lstStyle/>
          <a:p>
            <a:pPr marL="0" indent="0">
              <a:buFontTx/>
              <a:buNone/>
            </a:pPr>
            <a:r>
              <a:rPr lang="en-CA" smtClean="0">
                <a:cs typeface="ヒラギノ角ゴ Pro W3"/>
              </a:rPr>
              <a:t>Evidence of screening effectiveness</a:t>
            </a:r>
          </a:p>
          <a:p>
            <a:pPr marL="538163" lvl="1"/>
            <a:r>
              <a:rPr lang="en-CA" sz="1800" smtClean="0"/>
              <a:t>Strong association between introduction of screening and reduced incidence</a:t>
            </a:r>
            <a:br>
              <a:rPr lang="en-CA" sz="1800" smtClean="0"/>
            </a:br>
            <a:r>
              <a:rPr lang="en-CA" sz="1800" smtClean="0"/>
              <a:t>of cervical cancer </a:t>
            </a:r>
            <a:r>
              <a:rPr lang="en-CA" sz="1800" i="1" smtClean="0"/>
              <a:t>(cohort studies).</a:t>
            </a:r>
          </a:p>
          <a:p>
            <a:pPr marL="538163" lvl="1"/>
            <a:r>
              <a:rPr lang="en-CA" sz="1800" smtClean="0"/>
              <a:t>RCT in rural India showed that 1-time screening found non-significant impact on 8-year mortality and incidence </a:t>
            </a:r>
            <a:r>
              <a:rPr lang="en-CA" sz="1800" i="1" smtClean="0"/>
              <a:t>(external validity?)</a:t>
            </a:r>
            <a:r>
              <a:rPr lang="en-CA" sz="1800" smtClean="0"/>
              <a:t>.</a:t>
            </a:r>
          </a:p>
          <a:p>
            <a:pPr marL="538163" lvl="1"/>
            <a:r>
              <a:rPr lang="en-CA" sz="1800" smtClean="0"/>
              <a:t>Screening associated with decrease in incidence (</a:t>
            </a:r>
            <a:r>
              <a:rPr lang="en-CA" sz="1800" i="1" smtClean="0"/>
              <a:t>cohort study, 3-yr follow-up)</a:t>
            </a:r>
            <a:r>
              <a:rPr lang="en-CA" sz="1800" smtClean="0"/>
              <a:t>.</a:t>
            </a:r>
          </a:p>
          <a:p>
            <a:pPr marL="538163" lvl="1"/>
            <a:r>
              <a:rPr lang="en-CA" sz="1800" smtClean="0"/>
              <a:t>Odds of having 1+ Pap tests were lower among women with invasive cancer (</a:t>
            </a:r>
            <a:r>
              <a:rPr lang="en-CA" sz="1800" i="1" smtClean="0"/>
              <a:t>meta-analysis of 12 case-control studies).</a:t>
            </a:r>
            <a:endParaRPr lang="en-CA" sz="1800" smtClean="0"/>
          </a:p>
          <a:p>
            <a:pPr marL="0" indent="0">
              <a:buFontTx/>
              <a:buNone/>
            </a:pPr>
            <a:endParaRPr lang="en-CA" sz="1800" smtClean="0">
              <a:cs typeface="ヒラギノ角ゴ Pro W3"/>
            </a:endParaRPr>
          </a:p>
          <a:p>
            <a:pPr marL="0" indent="0">
              <a:buFontTx/>
              <a:buNone/>
            </a:pPr>
            <a:r>
              <a:rPr lang="en-CA" smtClean="0">
                <a:cs typeface="ヒラギノ角ゴ Pro W3"/>
              </a:rPr>
              <a:t>Evidence of harms of screening</a:t>
            </a:r>
          </a:p>
          <a:p>
            <a:pPr marL="538163" lvl="1"/>
            <a:r>
              <a:rPr lang="en-CA" sz="1800" smtClean="0"/>
              <a:t>Abnormal findings and high grade lesions declined with age</a:t>
            </a:r>
            <a:r>
              <a:rPr lang="en-CA" sz="1800" baseline="30000" smtClean="0"/>
              <a:t>1</a:t>
            </a:r>
            <a:r>
              <a:rPr lang="en-CA" sz="1800" smtClean="0"/>
              <a:t>.</a:t>
            </a:r>
          </a:p>
          <a:p>
            <a:pPr marL="538163" lvl="1"/>
            <a:r>
              <a:rPr lang="en-CA" sz="1800" smtClean="0"/>
              <a:t>Rate of biopsy/treatment decrease with age.</a:t>
            </a:r>
          </a:p>
          <a:p>
            <a:pPr marL="538163" lvl="1"/>
            <a:r>
              <a:rPr lang="en-CA" sz="1800" smtClean="0"/>
              <a:t>Pregnancy-related harms become less important.</a:t>
            </a:r>
          </a:p>
        </p:txBody>
      </p:sp>
      <p:sp>
        <p:nvSpPr>
          <p:cNvPr id="58372" name="Rectangle 5"/>
          <p:cNvSpPr>
            <a:spLocks noChangeArrowheads="1"/>
          </p:cNvSpPr>
          <p:nvPr/>
        </p:nvSpPr>
        <p:spPr bwMode="auto">
          <a:xfrm>
            <a:off x="355600" y="6323013"/>
            <a:ext cx="5900738" cy="396875"/>
          </a:xfrm>
          <a:prstGeom prst="rect">
            <a:avLst/>
          </a:prstGeom>
          <a:noFill/>
          <a:ln w="9525">
            <a:noFill/>
            <a:miter lim="800000"/>
            <a:headEnd/>
            <a:tailEnd/>
          </a:ln>
        </p:spPr>
        <p:txBody>
          <a:bodyPr>
            <a:spAutoFit/>
          </a:bodyPr>
          <a:lstStyle/>
          <a:p>
            <a:pPr marL="180975" indent="-180975"/>
            <a:r>
              <a:rPr lang="en-CA" sz="1000"/>
              <a:t>1.	Canadian Partnership Against Cancer. Cervical cancer screening in Canada monitoring program performance - report 2006-2008. 2011.</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CA" smtClean="0">
                <a:cs typeface="ヒラギノ角ゴ Pro W3"/>
              </a:rPr>
              <a:t>Recommendations: women 30 to 69 years</a:t>
            </a:r>
          </a:p>
        </p:txBody>
      </p:sp>
      <p:sp>
        <p:nvSpPr>
          <p:cNvPr id="60418" name="Slide Number Placeholder 3"/>
          <p:cNvSpPr>
            <a:spLocks noGrp="1"/>
          </p:cNvSpPr>
          <p:nvPr>
            <p:ph type="sldNum" sz="quarter" idx="10"/>
          </p:nvPr>
        </p:nvSpPr>
        <p:spPr>
          <a:noFill/>
        </p:spPr>
        <p:txBody>
          <a:bodyPr/>
          <a:lstStyle/>
          <a:p>
            <a:fld id="{28DD5815-AA64-40F6-BE04-D4734333AD50}" type="slidenum">
              <a:rPr lang="en-US" smtClean="0">
                <a:latin typeface="Arial" charset="0"/>
                <a:ea typeface="ヒラギノ角ゴ Pro W3"/>
                <a:cs typeface="ヒラギノ角ゴ Pro W3"/>
              </a:rPr>
              <a:pPr/>
              <a:t>27</a:t>
            </a:fld>
            <a:endParaRPr lang="en-US" smtClean="0">
              <a:latin typeface="Arial" charset="0"/>
              <a:ea typeface="ヒラギノ角ゴ Pro W3"/>
              <a:cs typeface="ヒラギノ角ゴ Pro W3"/>
            </a:endParaRPr>
          </a:p>
        </p:txBody>
      </p:sp>
      <p:sp>
        <p:nvSpPr>
          <p:cNvPr id="60419" name="Content Placeholder 2"/>
          <p:cNvSpPr>
            <a:spLocks noGrp="1"/>
          </p:cNvSpPr>
          <p:nvPr>
            <p:ph idx="1"/>
          </p:nvPr>
        </p:nvSpPr>
        <p:spPr>
          <a:xfrm>
            <a:off x="395288" y="1916113"/>
            <a:ext cx="8569325" cy="4681537"/>
          </a:xfrm>
        </p:spPr>
        <p:txBody>
          <a:bodyPr/>
          <a:lstStyle/>
          <a:p>
            <a:pPr marL="268288" indent="-268288"/>
            <a:r>
              <a:rPr lang="en-US" sz="2400" b="1" smtClean="0">
                <a:cs typeface="ヒラギノ角ゴ Pro W3"/>
              </a:rPr>
              <a:t>For women aged 30 to 69 we recommend </a:t>
            </a:r>
            <a:r>
              <a:rPr lang="en-US" sz="2400" b="1" i="1" smtClean="0">
                <a:solidFill>
                  <a:srgbClr val="90214A"/>
                </a:solidFill>
                <a:cs typeface="ヒラギノ角ゴ Pro W3"/>
              </a:rPr>
              <a:t>routine screening </a:t>
            </a:r>
            <a:r>
              <a:rPr lang="en-US" sz="2400" b="1" smtClean="0">
                <a:cs typeface="ヒラギノ角ゴ Pro W3"/>
              </a:rPr>
              <a:t>for cervical cancer every 3 years.</a:t>
            </a:r>
            <a:br>
              <a:rPr lang="en-US" sz="2400" b="1" smtClean="0">
                <a:cs typeface="ヒラギノ角ゴ Pro W3"/>
              </a:rPr>
            </a:br>
            <a:r>
              <a:rPr lang="en-US" sz="2400" smtClean="0">
                <a:cs typeface="ヒラギノ角ゴ Pro W3"/>
              </a:rPr>
              <a:t>(Strong recommendation; high quality evidence)</a:t>
            </a:r>
            <a:endParaRPr lang="en-CA" sz="2400" smtClean="0">
              <a:cs typeface="ヒラギノ角ゴ Pro W3"/>
            </a:endParaRPr>
          </a:p>
          <a:p>
            <a:pPr marL="268288" indent="-268288">
              <a:buFontTx/>
              <a:buNone/>
            </a:pPr>
            <a:r>
              <a:rPr lang="en-CA" sz="1600" smtClean="0">
                <a:cs typeface="ヒラギノ角ゴ Pro W3"/>
              </a:rPr>
              <a:t/>
            </a:r>
            <a:br>
              <a:rPr lang="en-CA" sz="1600" smtClean="0">
                <a:cs typeface="ヒラギノ角ゴ Pro W3"/>
              </a:rPr>
            </a:br>
            <a:endParaRPr lang="en-CA" sz="1600" smtClean="0">
              <a:cs typeface="ヒラギノ角ゴ Pro W3"/>
            </a:endParaRPr>
          </a:p>
          <a:p>
            <a:pPr marL="268288" indent="-268288"/>
            <a:r>
              <a:rPr lang="en-CA" smtClean="0">
                <a:cs typeface="ヒラギノ角ゴ Pro W3"/>
              </a:rPr>
              <a:t>This recommendation is based on: </a:t>
            </a:r>
          </a:p>
          <a:p>
            <a:pPr marL="717550" lvl="1" indent="-260350"/>
            <a:r>
              <a:rPr lang="en-CA" sz="2000" smtClean="0"/>
              <a:t>evidence for the positive effect of screening;</a:t>
            </a:r>
          </a:p>
          <a:p>
            <a:pPr marL="717550" lvl="1" indent="-260350"/>
            <a:r>
              <a:rPr lang="en-CA" sz="2000" smtClean="0"/>
              <a:t>higher cervical cancer incidence and mortality in this age group; and</a:t>
            </a:r>
          </a:p>
          <a:p>
            <a:pPr marL="717550" lvl="1" indent="-260350"/>
            <a:r>
              <a:rPr lang="en-CA" sz="2000" smtClean="0"/>
              <a:t>lower rates of potential harms, compared to younger women.</a:t>
            </a:r>
          </a:p>
          <a:p>
            <a:pPr marL="268288" indent="-268288"/>
            <a:endParaRPr lang="en-CA" smtClean="0">
              <a:cs typeface="ヒラギノ角ゴ Pro W3"/>
            </a:endParaRPr>
          </a:p>
          <a:p>
            <a:pPr marL="268288" indent="-268288"/>
            <a:r>
              <a:rPr lang="en-CA" smtClean="0">
                <a:cs typeface="ヒラギノ角ゴ Pro W3"/>
              </a:rPr>
              <a:t>Strong recommendation based on the CTFPHC’s confidence that desirable effects of screening outweigh the undesirable effects.</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1 Título"/>
          <p:cNvSpPr>
            <a:spLocks noGrp="1"/>
          </p:cNvSpPr>
          <p:nvPr>
            <p:ph type="title"/>
          </p:nvPr>
        </p:nvSpPr>
        <p:spPr/>
        <p:txBody>
          <a:bodyPr/>
          <a:lstStyle/>
          <a:p>
            <a:r>
              <a:rPr lang="en-CA" smtClean="0">
                <a:cs typeface="ヒラギノ角ゴ Pro W3"/>
              </a:rPr>
              <a:t>Findings: women 70+ years</a:t>
            </a:r>
          </a:p>
        </p:txBody>
      </p:sp>
      <p:sp>
        <p:nvSpPr>
          <p:cNvPr id="62466" name="3 Marcador de número de diapositiva"/>
          <p:cNvSpPr>
            <a:spLocks noGrp="1"/>
          </p:cNvSpPr>
          <p:nvPr>
            <p:ph type="sldNum" sz="quarter" idx="10"/>
          </p:nvPr>
        </p:nvSpPr>
        <p:spPr>
          <a:noFill/>
        </p:spPr>
        <p:txBody>
          <a:bodyPr/>
          <a:lstStyle/>
          <a:p>
            <a:fld id="{CF5F236E-6C07-43C0-8D49-5AB95EECE4AB}" type="slidenum">
              <a:rPr lang="en-US" smtClean="0">
                <a:latin typeface="Arial" charset="0"/>
                <a:ea typeface="ヒラギノ角ゴ Pro W3"/>
                <a:cs typeface="ヒラギノ角ゴ Pro W3"/>
              </a:rPr>
              <a:pPr/>
              <a:t>28</a:t>
            </a:fld>
            <a:endParaRPr lang="en-US" smtClean="0">
              <a:latin typeface="Arial" charset="0"/>
              <a:ea typeface="ヒラギノ角ゴ Pro W3"/>
              <a:cs typeface="ヒラギノ角ゴ Pro W3"/>
            </a:endParaRPr>
          </a:p>
        </p:txBody>
      </p:sp>
      <p:sp>
        <p:nvSpPr>
          <p:cNvPr id="62467" name="2 Marcador de contenido"/>
          <p:cNvSpPr>
            <a:spLocks noGrp="1"/>
          </p:cNvSpPr>
          <p:nvPr>
            <p:ph idx="1"/>
          </p:nvPr>
        </p:nvSpPr>
        <p:spPr>
          <a:xfrm>
            <a:off x="720725" y="1960563"/>
            <a:ext cx="7700963" cy="3225800"/>
          </a:xfrm>
        </p:spPr>
        <p:txBody>
          <a:bodyPr/>
          <a:lstStyle/>
          <a:p>
            <a:pPr marL="0" indent="0">
              <a:spcBef>
                <a:spcPct val="40000"/>
              </a:spcBef>
              <a:buFontTx/>
              <a:buNone/>
            </a:pPr>
            <a:r>
              <a:rPr lang="en-CA" sz="2400" smtClean="0">
                <a:cs typeface="ヒラギノ角ゴ Pro W3"/>
              </a:rPr>
              <a:t>Evidence of screening effectiveness</a:t>
            </a:r>
          </a:p>
          <a:p>
            <a:pPr lvl="1">
              <a:spcBef>
                <a:spcPct val="40000"/>
              </a:spcBef>
            </a:pPr>
            <a:r>
              <a:rPr lang="en-CA" sz="2000" smtClean="0"/>
              <a:t>Limited evidence re: when to stop screening.</a:t>
            </a:r>
          </a:p>
          <a:p>
            <a:pPr lvl="1">
              <a:spcBef>
                <a:spcPct val="40000"/>
              </a:spcBef>
            </a:pPr>
            <a:r>
              <a:rPr lang="en-CA" sz="2000" smtClean="0"/>
              <a:t>Limited evidence suggests protective effect of screening</a:t>
            </a:r>
            <a:br>
              <a:rPr lang="en-CA" sz="2000" smtClean="0"/>
            </a:br>
            <a:r>
              <a:rPr lang="en-CA" sz="2000" smtClean="0"/>
              <a:t>in women 70+</a:t>
            </a:r>
            <a:r>
              <a:rPr lang="en-CA" sz="2000" baseline="30000" smtClean="0"/>
              <a:t>1,2</a:t>
            </a:r>
          </a:p>
          <a:p>
            <a:pPr lvl="1">
              <a:spcBef>
                <a:spcPct val="40000"/>
              </a:spcBef>
            </a:pPr>
            <a:r>
              <a:rPr lang="en-CA" sz="2000" smtClean="0"/>
              <a:t>Mortality and incidence rates of cervical cancer remain high in this age group (Canada).</a:t>
            </a:r>
          </a:p>
          <a:p>
            <a:pPr lvl="1">
              <a:spcBef>
                <a:spcPct val="40000"/>
              </a:spcBef>
            </a:pPr>
            <a:r>
              <a:rPr lang="en-CA" sz="2000" smtClean="0"/>
              <a:t>Possible benefit in screening if not adequately screened previously.</a:t>
            </a:r>
          </a:p>
        </p:txBody>
      </p:sp>
      <p:sp>
        <p:nvSpPr>
          <p:cNvPr id="62468" name="Text Box 6"/>
          <p:cNvSpPr txBox="1">
            <a:spLocks noChangeArrowheads="1"/>
          </p:cNvSpPr>
          <p:nvPr/>
        </p:nvSpPr>
        <p:spPr bwMode="auto">
          <a:xfrm>
            <a:off x="261938" y="6000750"/>
            <a:ext cx="7523162" cy="701675"/>
          </a:xfrm>
          <a:prstGeom prst="rect">
            <a:avLst/>
          </a:prstGeom>
          <a:noFill/>
          <a:ln w="9525">
            <a:noFill/>
            <a:miter lim="800000"/>
            <a:headEnd/>
            <a:tailEnd/>
          </a:ln>
        </p:spPr>
        <p:txBody>
          <a:bodyPr>
            <a:spAutoFit/>
          </a:bodyPr>
          <a:lstStyle/>
          <a:p>
            <a:pPr marL="180975" indent="-180975"/>
            <a:r>
              <a:rPr lang="en-CA" sz="1000"/>
              <a:t>1.	Andrae B, Kemetli L, Sparén P, et al. Screening-preventable cervical cancer risks: Evidence from a nationwide audit in Sweden. Journal of the National Cancer Institute. 2008;100:622. </a:t>
            </a:r>
          </a:p>
          <a:p>
            <a:pPr marL="180975" indent="-180975"/>
            <a:r>
              <a:rPr lang="en-CA" sz="1000"/>
              <a:t>2.	Hoffman M, Cooper D, Carrara H, et al. Limited pap screening associated with reduced risk of cervical cancer in South Africa. International Journal of Epidemiology. 2003;32:573.</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CA" smtClean="0">
                <a:cs typeface="ヒラギノ角ゴ Pro W3"/>
              </a:rPr>
              <a:t>Recommendations: women 70+ years</a:t>
            </a:r>
          </a:p>
        </p:txBody>
      </p:sp>
      <p:sp>
        <p:nvSpPr>
          <p:cNvPr id="64514" name="Content Placeholder 2"/>
          <p:cNvSpPr>
            <a:spLocks noGrp="1"/>
          </p:cNvSpPr>
          <p:nvPr>
            <p:ph idx="1"/>
          </p:nvPr>
        </p:nvSpPr>
        <p:spPr>
          <a:xfrm>
            <a:off x="342900" y="1620838"/>
            <a:ext cx="8458200" cy="4114800"/>
          </a:xfrm>
        </p:spPr>
        <p:txBody>
          <a:bodyPr/>
          <a:lstStyle/>
          <a:p>
            <a:pPr marL="268288" indent="-268288"/>
            <a:r>
              <a:rPr lang="en-US" b="1" smtClean="0">
                <a:cs typeface="ヒラギノ角ゴ Pro W3"/>
              </a:rPr>
              <a:t>For women aged ≥70 adequately screened (i.e. 3 successive negative Pap tests in last 10 years), we recommend that</a:t>
            </a:r>
            <a:r>
              <a:rPr lang="en-US" b="1" i="1" smtClean="0">
                <a:cs typeface="ヒラギノ角ゴ Pro W3"/>
              </a:rPr>
              <a:t/>
            </a:r>
            <a:br>
              <a:rPr lang="en-US" b="1" i="1" smtClean="0">
                <a:cs typeface="ヒラギノ角ゴ Pro W3"/>
              </a:rPr>
            </a:br>
            <a:r>
              <a:rPr lang="en-US" b="1" i="1" smtClean="0">
                <a:solidFill>
                  <a:srgbClr val="90214A"/>
                </a:solidFill>
                <a:cs typeface="ヒラギノ角ゴ Pro W3"/>
              </a:rPr>
              <a:t>routine screening may cease</a:t>
            </a:r>
            <a:r>
              <a:rPr lang="en-US" b="1" i="1" smtClean="0">
                <a:cs typeface="ヒラギノ角ゴ Pro W3"/>
              </a:rPr>
              <a:t>.</a:t>
            </a:r>
            <a:br>
              <a:rPr lang="en-US" b="1" i="1" smtClean="0">
                <a:cs typeface="ヒラギノ角ゴ Pro W3"/>
              </a:rPr>
            </a:br>
            <a:r>
              <a:rPr lang="en-US" smtClean="0">
                <a:cs typeface="ヒラギノ角ゴ Pro W3"/>
              </a:rPr>
              <a:t>(Weak recommendation: low quality evidence)</a:t>
            </a:r>
            <a:endParaRPr lang="en-US" sz="1800" smtClean="0">
              <a:cs typeface="ヒラギノ角ゴ Pro W3"/>
            </a:endParaRPr>
          </a:p>
          <a:p>
            <a:pPr marL="268288" indent="-268288"/>
            <a:r>
              <a:rPr lang="en-US" sz="1800" smtClean="0">
                <a:cs typeface="ヒラギノ角ゴ Pro W3"/>
              </a:rPr>
              <a:t>Recommendation based on:</a:t>
            </a:r>
          </a:p>
          <a:p>
            <a:pPr marL="803275" lvl="1" indent="-261938"/>
            <a:r>
              <a:rPr lang="en-US" sz="2000" smtClean="0"/>
              <a:t>Limited evidence that screening up to this age prevents cervical cancer development therafter; fewer harms in this age range, but speculum exam may be  uncomfortable/difficult. </a:t>
            </a:r>
            <a:br>
              <a:rPr lang="en-US" sz="2000" smtClean="0"/>
            </a:br>
            <a:endParaRPr lang="en-US" sz="2000" b="1" smtClean="0"/>
          </a:p>
          <a:p>
            <a:pPr marL="268288" indent="-268288"/>
            <a:r>
              <a:rPr lang="en-US" b="1" smtClean="0">
                <a:cs typeface="ヒラギノ角ゴ Pro W3"/>
              </a:rPr>
              <a:t>For women aged ≥70 not adequately screened, we recommend </a:t>
            </a:r>
            <a:r>
              <a:rPr lang="en-US" b="1" i="1" smtClean="0">
                <a:solidFill>
                  <a:srgbClr val="90214A"/>
                </a:solidFill>
                <a:cs typeface="ヒラギノ角ゴ Pro W3"/>
              </a:rPr>
              <a:t>continued screening </a:t>
            </a:r>
            <a:r>
              <a:rPr lang="en-US" b="1" smtClean="0">
                <a:cs typeface="ヒラギノ角ゴ Pro W3"/>
              </a:rPr>
              <a:t>until 3 negative test results have been obtained.</a:t>
            </a:r>
            <a:br>
              <a:rPr lang="en-US" b="1" smtClean="0">
                <a:cs typeface="ヒラギノ角ゴ Pro W3"/>
              </a:rPr>
            </a:br>
            <a:r>
              <a:rPr lang="en-US" smtClean="0">
                <a:cs typeface="ヒラギノ角ゴ Pro W3"/>
              </a:rPr>
              <a:t>(Weak recommendation: low quality evidence)</a:t>
            </a:r>
            <a:endParaRPr lang="en-US" b="1" smtClean="0">
              <a:cs typeface="ヒラギノ角ゴ Pro W3"/>
            </a:endParaRPr>
          </a:p>
          <a:p>
            <a:pPr marL="268288" indent="-268288"/>
            <a:r>
              <a:rPr lang="en-US" sz="1800" smtClean="0">
                <a:cs typeface="ヒラギノ角ゴ Pro W3"/>
              </a:rPr>
              <a:t>Recommendation places high value on:</a:t>
            </a:r>
          </a:p>
          <a:p>
            <a:pPr marL="803275" lvl="1" indent="-261938"/>
            <a:r>
              <a:rPr lang="en-US" sz="1800" smtClean="0"/>
              <a:t>Limited evidence for screening effectiveness; and potential to detect and treat cervical cancer in this age group</a:t>
            </a:r>
            <a:endParaRPr lang="en-CA" sz="1800" smtClean="0"/>
          </a:p>
        </p:txBody>
      </p:sp>
      <p:sp>
        <p:nvSpPr>
          <p:cNvPr id="64515" name="Slide Number Placeholder 3"/>
          <p:cNvSpPr>
            <a:spLocks noGrp="1"/>
          </p:cNvSpPr>
          <p:nvPr>
            <p:ph type="sldNum" sz="quarter" idx="10"/>
          </p:nvPr>
        </p:nvSpPr>
        <p:spPr>
          <a:noFill/>
        </p:spPr>
        <p:txBody>
          <a:bodyPr/>
          <a:lstStyle/>
          <a:p>
            <a:fld id="{93272224-A332-4BF4-8932-8A98BBA0EF94}" type="slidenum">
              <a:rPr lang="en-US" smtClean="0">
                <a:latin typeface="Arial" charset="0"/>
                <a:ea typeface="ヒラギノ角ゴ Pro W3"/>
                <a:cs typeface="ヒラギノ角ゴ Pro W3"/>
              </a:rPr>
              <a:pPr/>
              <a:t>29</a:t>
            </a:fld>
            <a:endParaRPr lang="en-US" smtClean="0">
              <a:latin typeface="Arial" charset="0"/>
              <a:ea typeface="ヒラギノ角ゴ Pro W3"/>
              <a:cs typeface="ヒラギノ角ゴ Pro W3"/>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395288" y="188913"/>
            <a:ext cx="8353425" cy="1219200"/>
          </a:xfrm>
        </p:spPr>
        <p:txBody>
          <a:bodyPr/>
          <a:lstStyle/>
          <a:p>
            <a:r>
              <a:rPr lang="en-US" sz="3600" smtClean="0">
                <a:cs typeface="ヒラギノ角ゴ Pro W3"/>
              </a:rPr>
              <a:t>Background</a:t>
            </a:r>
          </a:p>
        </p:txBody>
      </p:sp>
      <p:sp>
        <p:nvSpPr>
          <p:cNvPr id="13315" name="Content Placeholder 2"/>
          <p:cNvSpPr>
            <a:spLocks noGrp="1"/>
          </p:cNvSpPr>
          <p:nvPr>
            <p:ph idx="1"/>
          </p:nvPr>
        </p:nvSpPr>
        <p:spPr>
          <a:xfrm>
            <a:off x="611188" y="1916113"/>
            <a:ext cx="7848600" cy="4467225"/>
          </a:xfrm>
        </p:spPr>
        <p:txBody>
          <a:bodyPr/>
          <a:lstStyle/>
          <a:p>
            <a:pPr>
              <a:defRPr/>
            </a:pPr>
            <a:r>
              <a:rPr lang="en-US" sz="2400" dirty="0"/>
              <a:t>This </a:t>
            </a:r>
            <a:r>
              <a:rPr lang="en-US" sz="2400" dirty="0" smtClean="0"/>
              <a:t>guideline (2013) </a:t>
            </a:r>
            <a:r>
              <a:rPr lang="en-US" sz="2400" dirty="0"/>
              <a:t>updates </a:t>
            </a:r>
            <a:r>
              <a:rPr lang="en-US" sz="2400" dirty="0" smtClean="0"/>
              <a:t>previous CTFPHC cervical cancer screening guidelines (1994).</a:t>
            </a:r>
          </a:p>
          <a:p>
            <a:pPr>
              <a:defRPr/>
            </a:pPr>
            <a:r>
              <a:rPr lang="en-US" sz="2400" dirty="0" smtClean="0"/>
              <a:t>1994:</a:t>
            </a:r>
          </a:p>
          <a:p>
            <a:pPr>
              <a:defRPr/>
            </a:pPr>
            <a:endParaRPr lang="en-US" sz="2400" dirty="0"/>
          </a:p>
          <a:p>
            <a:pPr>
              <a:defRPr/>
            </a:pPr>
            <a:endParaRPr lang="en-US" sz="2400" dirty="0" smtClean="0"/>
          </a:p>
          <a:p>
            <a:pPr>
              <a:defRPr/>
            </a:pPr>
            <a:endParaRPr lang="en-US" sz="2400" dirty="0"/>
          </a:p>
          <a:p>
            <a:pPr>
              <a:defRPr/>
            </a:pPr>
            <a:endParaRPr lang="en-US" sz="2400" dirty="0" smtClean="0"/>
          </a:p>
          <a:p>
            <a:pPr>
              <a:defRPr/>
            </a:pPr>
            <a:endParaRPr lang="en-US" sz="2400" dirty="0"/>
          </a:p>
          <a:p>
            <a:pPr marL="0" indent="0">
              <a:buFontTx/>
              <a:buNone/>
              <a:defRPr/>
            </a:pPr>
            <a:endParaRPr lang="en-US" sz="2400" dirty="0" smtClean="0"/>
          </a:p>
          <a:p>
            <a:pPr>
              <a:defRPr/>
            </a:pPr>
            <a:r>
              <a:rPr lang="en-US" sz="2400" dirty="0" smtClean="0"/>
              <a:t>Much of the profession continued annual screening</a:t>
            </a:r>
            <a:endParaRPr lang="en-US" dirty="0" smtClean="0"/>
          </a:p>
          <a:p>
            <a:pPr>
              <a:defRPr/>
            </a:pPr>
            <a:endParaRPr lang="en-US" sz="2400" dirty="0"/>
          </a:p>
          <a:p>
            <a:pPr marL="0" indent="0">
              <a:buFontTx/>
              <a:buNone/>
              <a:defRPr/>
            </a:pPr>
            <a:endParaRPr lang="en-US" sz="2400" dirty="0" smtClean="0"/>
          </a:p>
          <a:p>
            <a:pPr>
              <a:defRPr/>
            </a:pPr>
            <a:endParaRPr lang="en-US" dirty="0" smtClean="0"/>
          </a:p>
          <a:p>
            <a:pPr>
              <a:buFontTx/>
              <a:buNone/>
              <a:defRPr/>
            </a:pPr>
            <a:endParaRPr lang="en-US" baseline="30000" dirty="0" smtClean="0"/>
          </a:p>
          <a:p>
            <a:pPr>
              <a:defRPr/>
            </a:pPr>
            <a:endParaRPr lang="en-US" dirty="0" smtClean="0"/>
          </a:p>
        </p:txBody>
      </p:sp>
      <p:sp>
        <p:nvSpPr>
          <p:cNvPr id="20483" name="Slide Number Placeholder 3"/>
          <p:cNvSpPr>
            <a:spLocks noGrp="1"/>
          </p:cNvSpPr>
          <p:nvPr>
            <p:ph type="sldNum" sz="quarter" idx="10"/>
          </p:nvPr>
        </p:nvSpPr>
        <p:spPr>
          <a:noFill/>
        </p:spPr>
        <p:txBody>
          <a:bodyPr/>
          <a:lstStyle/>
          <a:p>
            <a:fld id="{8719F57E-688D-4CBB-8489-89E9DBE5D634}" type="slidenum">
              <a:rPr lang="en-US" smtClean="0">
                <a:latin typeface="Arial" charset="0"/>
                <a:ea typeface="ヒラギノ角ゴ Pro W3"/>
                <a:cs typeface="ヒラギノ角ゴ Pro W3"/>
              </a:rPr>
              <a:pPr/>
              <a:t>3</a:t>
            </a:fld>
            <a:endParaRPr lang="en-US" smtClean="0">
              <a:latin typeface="Arial" charset="0"/>
              <a:ea typeface="ヒラギノ角ゴ Pro W3"/>
              <a:cs typeface="ヒラギノ角ゴ Pro W3"/>
            </a:endParaRPr>
          </a:p>
        </p:txBody>
      </p:sp>
      <p:graphicFrame>
        <p:nvGraphicFramePr>
          <p:cNvPr id="19475" name="Group 19"/>
          <p:cNvGraphicFramePr>
            <a:graphicFrameLocks noGrp="1"/>
          </p:cNvGraphicFramePr>
          <p:nvPr/>
        </p:nvGraphicFramePr>
        <p:xfrm>
          <a:off x="684213" y="3357563"/>
          <a:ext cx="8280400" cy="1925955"/>
        </p:xfrm>
        <a:graphic>
          <a:graphicData uri="http://schemas.openxmlformats.org/drawingml/2006/table">
            <a:tbl>
              <a:tblPr/>
              <a:tblGrid>
                <a:gridCol w="2759075"/>
                <a:gridCol w="2760662"/>
                <a:gridCol w="2760663"/>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600" b="1" i="0" u="none" strike="noStrike" cap="none" normalizeH="0" baseline="0" smtClean="0">
                          <a:ln>
                            <a:noFill/>
                          </a:ln>
                          <a:solidFill>
                            <a:srgbClr val="FFFFFF"/>
                          </a:solidFill>
                          <a:effectLst/>
                          <a:latin typeface="Arial" charset="0"/>
                          <a:ea typeface="ヒラギノ角ゴ Pro W3"/>
                          <a:cs typeface="ヒラギノ角ゴ Pro W3"/>
                        </a:rPr>
                        <a:t>&lt;20 years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600" b="1" i="0" u="none" strike="noStrike" cap="none" normalizeH="0" baseline="0" smtClean="0">
                          <a:ln>
                            <a:noFill/>
                          </a:ln>
                          <a:solidFill>
                            <a:srgbClr val="FFFFFF"/>
                          </a:solidFill>
                          <a:effectLst/>
                          <a:latin typeface="Arial" charset="0"/>
                          <a:ea typeface="ヒラギノ角ゴ Pro W3"/>
                          <a:cs typeface="ヒラギノ角ゴ Pro W3"/>
                        </a:rPr>
                        <a:t>20 to 69 years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600" b="1" i="0" u="none" strike="noStrike" cap="none" normalizeH="0" baseline="0" smtClean="0">
                          <a:ln>
                            <a:noFill/>
                          </a:ln>
                          <a:solidFill>
                            <a:srgbClr val="FFFFFF"/>
                          </a:solidFill>
                          <a:effectLst/>
                          <a:latin typeface="Arial" charset="0"/>
                          <a:ea typeface="ヒラギノ角ゴ Pro W3"/>
                          <a:cs typeface="ヒラギノ角ゴ Pro W3"/>
                        </a:rPr>
                        <a:t>70+ years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r>
              <a:tr h="371475">
                <a:tc>
                  <a:txBody>
                    <a:bodyPr/>
                    <a:lstStyle/>
                    <a:p>
                      <a:pPr marL="0" marR="0" lvl="1"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ヒラギノ角ゴ Pro W3"/>
                          <a:cs typeface="ヒラギノ角ゴ Pro W3"/>
                        </a:rPr>
                        <a:t>Annual screening with cervical cytology following initiation of sexual activity, or at age 18 years.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sz="1600" b="0" i="0" u="none" strike="noStrike" cap="none" normalizeH="0" baseline="0" smtClean="0">
                        <a:ln>
                          <a:noFill/>
                        </a:ln>
                        <a:solidFill>
                          <a:srgbClr val="000000"/>
                        </a:solidFill>
                        <a:effectLst/>
                        <a:latin typeface="Arial" charset="0"/>
                        <a:ea typeface="ヒラギノ角ゴ Pro W3"/>
                        <a:cs typeface="ヒラギノ角ゴ Pro W3"/>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1"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ヒラギノ角ゴ Pro W3"/>
                          <a:cs typeface="ヒラギノ角ゴ Pro W3"/>
                        </a:rPr>
                        <a:t>After 2 normal Pap smears, screening recommended every 3 years (frequency may be increased in presence of risk factors).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sz="1600" b="0" i="0" u="none" strike="noStrike" cap="none" normalizeH="0" baseline="0" smtClean="0">
                        <a:ln>
                          <a:noFill/>
                        </a:ln>
                        <a:solidFill>
                          <a:srgbClr val="000000"/>
                        </a:solidFill>
                        <a:effectLst/>
                        <a:latin typeface="Arial" charset="0"/>
                        <a:ea typeface="ヒラギノ角ゴ Pro W3"/>
                        <a:cs typeface="ヒラギノ角ゴ Pro W3"/>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600" b="0" i="0" u="none" strike="noStrike" cap="none" normalizeH="0" baseline="0" smtClean="0">
                          <a:ln>
                            <a:noFill/>
                          </a:ln>
                          <a:solidFill>
                            <a:srgbClr val="000000"/>
                          </a:solidFill>
                          <a:effectLst/>
                          <a:latin typeface="Arial" charset="0"/>
                          <a:ea typeface="ヒラギノ角ゴ Pro W3"/>
                          <a:cs typeface="ヒラギノ角ゴ Pro W3"/>
                        </a:rPr>
                        <a:t>Routine screening not recommended.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CA" smtClean="0">
                <a:cs typeface="ヒラギノ角ゴ Pro W3"/>
              </a:rPr>
              <a:t>Recommended screening interval: 3 years</a:t>
            </a:r>
          </a:p>
        </p:txBody>
      </p:sp>
      <p:sp>
        <p:nvSpPr>
          <p:cNvPr id="66562" name="Content Placeholder 2"/>
          <p:cNvSpPr>
            <a:spLocks noGrp="1"/>
          </p:cNvSpPr>
          <p:nvPr>
            <p:ph idx="1"/>
          </p:nvPr>
        </p:nvSpPr>
        <p:spPr/>
        <p:txBody>
          <a:bodyPr/>
          <a:lstStyle/>
          <a:p>
            <a:pPr marL="268288" indent="-268288"/>
            <a:r>
              <a:rPr lang="en-CA" smtClean="0">
                <a:cs typeface="ヒラギノ角ゴ Pro W3"/>
              </a:rPr>
              <a:t>Screening intervals ≤5 years offer protection </a:t>
            </a:r>
          </a:p>
          <a:p>
            <a:pPr marL="827088" lvl="1"/>
            <a:r>
              <a:rPr lang="en-CA" sz="1800" smtClean="0"/>
              <a:t>13 case-control, 2 cohort studies</a:t>
            </a:r>
          </a:p>
          <a:p>
            <a:pPr marL="268288" indent="-268288">
              <a:buFontTx/>
              <a:buNone/>
            </a:pPr>
            <a:endParaRPr lang="en-CA" sz="1600" smtClean="0">
              <a:cs typeface="ヒラギノ角ゴ Pro W3"/>
            </a:endParaRPr>
          </a:p>
          <a:p>
            <a:pPr marL="268288" indent="-268288"/>
            <a:r>
              <a:rPr lang="en-CA" smtClean="0">
                <a:cs typeface="ヒラギノ角ゴ Pro W3"/>
              </a:rPr>
              <a:t>Greater benefit seen in shorter intervals in some of the studies.</a:t>
            </a:r>
          </a:p>
          <a:p>
            <a:pPr marL="268288" indent="-268288"/>
            <a:endParaRPr lang="en-CA" smtClean="0">
              <a:cs typeface="ヒラギノ角ゴ Pro W3"/>
            </a:endParaRPr>
          </a:p>
          <a:p>
            <a:pPr marL="268288" indent="-268288"/>
            <a:r>
              <a:rPr lang="en-CA" smtClean="0">
                <a:cs typeface="ヒラギノ角ゴ Pro W3"/>
              </a:rPr>
              <a:t>CTFPHC recommends 3 year interval;</a:t>
            </a:r>
          </a:p>
          <a:p>
            <a:pPr marL="827088" lvl="1"/>
            <a:r>
              <a:rPr lang="en-CA" sz="1800" smtClean="0"/>
              <a:t>balances potential for benefit from smaller intervals, with</a:t>
            </a:r>
          </a:p>
          <a:p>
            <a:pPr marL="827088" lvl="1"/>
            <a:r>
              <a:rPr lang="en-CA" sz="1800" smtClean="0"/>
              <a:t>greater potential for harm from more frequent screening</a:t>
            </a:r>
          </a:p>
          <a:p>
            <a:pPr marL="268288" indent="-268288"/>
            <a:endParaRPr lang="en-CA" sz="1800" smtClean="0">
              <a:cs typeface="ヒラギノ角ゴ Pro W3"/>
            </a:endParaRPr>
          </a:p>
          <a:p>
            <a:pPr marL="268288" indent="-268288"/>
            <a:r>
              <a:rPr lang="en-CA" smtClean="0">
                <a:cs typeface="ヒラギノ角ゴ Pro W3"/>
              </a:rPr>
              <a:t>Most countries outside North America use 3-5 year intervals</a:t>
            </a:r>
          </a:p>
        </p:txBody>
      </p:sp>
      <p:sp>
        <p:nvSpPr>
          <p:cNvPr id="66563" name="Slide Number Placeholder 3"/>
          <p:cNvSpPr>
            <a:spLocks noGrp="1"/>
          </p:cNvSpPr>
          <p:nvPr>
            <p:ph type="sldNum" sz="quarter" idx="10"/>
          </p:nvPr>
        </p:nvSpPr>
        <p:spPr>
          <a:noFill/>
        </p:spPr>
        <p:txBody>
          <a:bodyPr/>
          <a:lstStyle/>
          <a:p>
            <a:fld id="{0B064158-D84B-485D-9693-A995E5481056}" type="slidenum">
              <a:rPr lang="en-US" smtClean="0">
                <a:latin typeface="Arial" charset="0"/>
                <a:ea typeface="ヒラギノ角ゴ Pro W3"/>
                <a:cs typeface="ヒラギノ角ゴ Pro W3"/>
              </a:rPr>
              <a:pPr/>
              <a:t>30</a:t>
            </a:fld>
            <a:endParaRPr lang="en-US" smtClean="0">
              <a:latin typeface="Arial" charset="0"/>
              <a:ea typeface="ヒラギノ角ゴ Pro W3"/>
              <a:cs typeface="ヒラギノ角ゴ Pro W3"/>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US" smtClean="0">
                <a:cs typeface="ヒラギノ角ゴ Pro W3"/>
              </a:rPr>
              <a:t>Protective efficacy by duration since last smear</a:t>
            </a:r>
          </a:p>
        </p:txBody>
      </p:sp>
      <p:sp>
        <p:nvSpPr>
          <p:cNvPr id="68610" name="Rectangle 4"/>
          <p:cNvSpPr>
            <a:spLocks noChangeArrowheads="1"/>
          </p:cNvSpPr>
          <p:nvPr/>
        </p:nvSpPr>
        <p:spPr bwMode="auto">
          <a:xfrm>
            <a:off x="123825" y="6454775"/>
            <a:ext cx="4918075" cy="274638"/>
          </a:xfrm>
          <a:prstGeom prst="rect">
            <a:avLst/>
          </a:prstGeom>
          <a:noFill/>
          <a:ln w="9525">
            <a:noFill/>
            <a:miter lim="800000"/>
            <a:headEnd/>
            <a:tailEnd/>
          </a:ln>
        </p:spPr>
        <p:txBody>
          <a:bodyPr wrap="none">
            <a:spAutoFit/>
          </a:bodyPr>
          <a:lstStyle/>
          <a:p>
            <a:r>
              <a:rPr lang="en-US" sz="1200">
                <a:cs typeface="Arial" charset="0"/>
              </a:rPr>
              <a:t>Sasieni P, Adams J and Cuzick J.</a:t>
            </a:r>
            <a:r>
              <a:rPr lang="sv-SE" sz="1200">
                <a:cs typeface="Arial" charset="0"/>
              </a:rPr>
              <a:t> </a:t>
            </a:r>
            <a:r>
              <a:rPr lang="sv-SE" sz="1200" i="1">
                <a:cs typeface="Arial" charset="0"/>
              </a:rPr>
              <a:t>Br J Cancer</a:t>
            </a:r>
            <a:r>
              <a:rPr lang="sv-SE" sz="1200">
                <a:cs typeface="Arial" charset="0"/>
              </a:rPr>
              <a:t>. 2003 Jul 7;89(1):88-93</a:t>
            </a:r>
            <a:endParaRPr lang="en-US" sz="1200">
              <a:cs typeface="Arial" charset="0"/>
            </a:endParaRPr>
          </a:p>
        </p:txBody>
      </p:sp>
      <p:sp>
        <p:nvSpPr>
          <p:cNvPr id="68611" name="Slide Number Placeholder 3"/>
          <p:cNvSpPr txBox="1">
            <a:spLocks noGrp="1"/>
          </p:cNvSpPr>
          <p:nvPr/>
        </p:nvSpPr>
        <p:spPr bwMode="auto">
          <a:xfrm>
            <a:off x="7010400" y="6477000"/>
            <a:ext cx="1905000" cy="304800"/>
          </a:xfrm>
          <a:prstGeom prst="rect">
            <a:avLst/>
          </a:prstGeom>
          <a:noFill/>
          <a:ln w="9525">
            <a:noFill/>
            <a:miter lim="800000"/>
            <a:headEnd/>
            <a:tailEnd/>
          </a:ln>
        </p:spPr>
        <p:txBody>
          <a:bodyPr/>
          <a:lstStyle/>
          <a:p>
            <a:pPr algn="r" eaLnBrk="0" hangingPunct="0"/>
            <a:fld id="{54DD9AD8-B9A5-41BA-A81C-8766C6FB443C}" type="slidenum">
              <a:rPr lang="en-US" sz="1400">
                <a:solidFill>
                  <a:schemeClr val="bg1"/>
                </a:solidFill>
              </a:rPr>
              <a:pPr algn="r" eaLnBrk="0" hangingPunct="0"/>
              <a:t>31</a:t>
            </a:fld>
            <a:endParaRPr lang="en-US" sz="1400">
              <a:solidFill>
                <a:schemeClr val="bg1"/>
              </a:solidFill>
            </a:endParaRPr>
          </a:p>
        </p:txBody>
      </p:sp>
      <p:sp>
        <p:nvSpPr>
          <p:cNvPr id="68612" name="Rectangle 8"/>
          <p:cNvSpPr>
            <a:spLocks noChangeArrowheads="1"/>
          </p:cNvSpPr>
          <p:nvPr/>
        </p:nvSpPr>
        <p:spPr bwMode="auto">
          <a:xfrm>
            <a:off x="1052513" y="2695575"/>
            <a:ext cx="2206625" cy="1876425"/>
          </a:xfrm>
          <a:prstGeom prst="rect">
            <a:avLst/>
          </a:prstGeom>
          <a:noFill/>
          <a:ln w="12700">
            <a:solidFill>
              <a:schemeClr val="tx1"/>
            </a:solidFill>
            <a:miter lim="800000"/>
            <a:headEnd/>
            <a:tailEnd/>
          </a:ln>
        </p:spPr>
        <p:txBody>
          <a:bodyPr wrap="none" anchor="ctr"/>
          <a:lstStyle/>
          <a:p>
            <a:endParaRPr lang="en-CA"/>
          </a:p>
        </p:txBody>
      </p:sp>
      <p:sp>
        <p:nvSpPr>
          <p:cNvPr id="68613" name="Line 9"/>
          <p:cNvSpPr>
            <a:spLocks noChangeShapeType="1"/>
          </p:cNvSpPr>
          <p:nvPr/>
        </p:nvSpPr>
        <p:spPr bwMode="auto">
          <a:xfrm>
            <a:off x="1387475" y="4572000"/>
            <a:ext cx="0" cy="65088"/>
          </a:xfrm>
          <a:prstGeom prst="line">
            <a:avLst/>
          </a:prstGeom>
          <a:noFill/>
          <a:ln w="12700">
            <a:solidFill>
              <a:schemeClr val="tx1"/>
            </a:solidFill>
            <a:round/>
            <a:headEnd/>
            <a:tailEnd/>
          </a:ln>
        </p:spPr>
        <p:txBody>
          <a:bodyPr/>
          <a:lstStyle/>
          <a:p>
            <a:endParaRPr lang="en-US"/>
          </a:p>
        </p:txBody>
      </p:sp>
      <p:sp>
        <p:nvSpPr>
          <p:cNvPr id="68614" name="Text Box 10"/>
          <p:cNvSpPr txBox="1">
            <a:spLocks noChangeArrowheads="1"/>
          </p:cNvSpPr>
          <p:nvPr/>
        </p:nvSpPr>
        <p:spPr bwMode="auto">
          <a:xfrm>
            <a:off x="1247775" y="4633913"/>
            <a:ext cx="282575" cy="304800"/>
          </a:xfrm>
          <a:prstGeom prst="rect">
            <a:avLst/>
          </a:prstGeom>
          <a:noFill/>
          <a:ln w="9525">
            <a:noFill/>
            <a:miter lim="800000"/>
            <a:headEnd/>
            <a:tailEnd/>
          </a:ln>
        </p:spPr>
        <p:txBody>
          <a:bodyPr wrap="none">
            <a:spAutoFit/>
          </a:bodyPr>
          <a:lstStyle/>
          <a:p>
            <a:pPr algn="ctr"/>
            <a:r>
              <a:rPr lang="en-CA" sz="1400"/>
              <a:t>1</a:t>
            </a:r>
          </a:p>
        </p:txBody>
      </p:sp>
      <p:sp>
        <p:nvSpPr>
          <p:cNvPr id="68615" name="Line 11"/>
          <p:cNvSpPr>
            <a:spLocks noChangeShapeType="1"/>
          </p:cNvSpPr>
          <p:nvPr/>
        </p:nvSpPr>
        <p:spPr bwMode="auto">
          <a:xfrm>
            <a:off x="1216025" y="4572000"/>
            <a:ext cx="0" cy="65088"/>
          </a:xfrm>
          <a:prstGeom prst="line">
            <a:avLst/>
          </a:prstGeom>
          <a:noFill/>
          <a:ln w="12700">
            <a:solidFill>
              <a:schemeClr val="tx1"/>
            </a:solidFill>
            <a:round/>
            <a:headEnd/>
            <a:tailEnd/>
          </a:ln>
        </p:spPr>
        <p:txBody>
          <a:bodyPr/>
          <a:lstStyle/>
          <a:p>
            <a:endParaRPr lang="en-US"/>
          </a:p>
        </p:txBody>
      </p:sp>
      <p:sp>
        <p:nvSpPr>
          <p:cNvPr id="68616" name="Line 12"/>
          <p:cNvSpPr>
            <a:spLocks noChangeShapeType="1"/>
          </p:cNvSpPr>
          <p:nvPr/>
        </p:nvSpPr>
        <p:spPr bwMode="auto">
          <a:xfrm>
            <a:off x="1052513" y="4572000"/>
            <a:ext cx="0" cy="65088"/>
          </a:xfrm>
          <a:prstGeom prst="line">
            <a:avLst/>
          </a:prstGeom>
          <a:noFill/>
          <a:ln w="12700">
            <a:solidFill>
              <a:schemeClr val="tx1"/>
            </a:solidFill>
            <a:round/>
            <a:headEnd/>
            <a:tailEnd/>
          </a:ln>
        </p:spPr>
        <p:txBody>
          <a:bodyPr/>
          <a:lstStyle/>
          <a:p>
            <a:endParaRPr lang="en-US"/>
          </a:p>
        </p:txBody>
      </p:sp>
      <p:sp>
        <p:nvSpPr>
          <p:cNvPr id="68617" name="Text Box 13"/>
          <p:cNvSpPr txBox="1">
            <a:spLocks noChangeArrowheads="1"/>
          </p:cNvSpPr>
          <p:nvPr/>
        </p:nvSpPr>
        <p:spPr bwMode="auto">
          <a:xfrm>
            <a:off x="912813" y="4633913"/>
            <a:ext cx="282575" cy="304800"/>
          </a:xfrm>
          <a:prstGeom prst="rect">
            <a:avLst/>
          </a:prstGeom>
          <a:noFill/>
          <a:ln w="9525">
            <a:noFill/>
            <a:miter lim="800000"/>
            <a:headEnd/>
            <a:tailEnd/>
          </a:ln>
        </p:spPr>
        <p:txBody>
          <a:bodyPr wrap="none">
            <a:spAutoFit/>
          </a:bodyPr>
          <a:lstStyle/>
          <a:p>
            <a:pPr algn="ctr"/>
            <a:r>
              <a:rPr lang="en-CA" sz="1400"/>
              <a:t>0</a:t>
            </a:r>
          </a:p>
        </p:txBody>
      </p:sp>
      <p:sp>
        <p:nvSpPr>
          <p:cNvPr id="68618" name="Line 15"/>
          <p:cNvSpPr>
            <a:spLocks noChangeShapeType="1"/>
          </p:cNvSpPr>
          <p:nvPr/>
        </p:nvSpPr>
        <p:spPr bwMode="auto">
          <a:xfrm>
            <a:off x="1719263" y="4572000"/>
            <a:ext cx="0" cy="65088"/>
          </a:xfrm>
          <a:prstGeom prst="line">
            <a:avLst/>
          </a:prstGeom>
          <a:noFill/>
          <a:ln w="12700">
            <a:solidFill>
              <a:schemeClr val="tx1"/>
            </a:solidFill>
            <a:round/>
            <a:headEnd/>
            <a:tailEnd/>
          </a:ln>
        </p:spPr>
        <p:txBody>
          <a:bodyPr/>
          <a:lstStyle/>
          <a:p>
            <a:endParaRPr lang="en-US"/>
          </a:p>
        </p:txBody>
      </p:sp>
      <p:sp>
        <p:nvSpPr>
          <p:cNvPr id="68619" name="Text Box 16"/>
          <p:cNvSpPr txBox="1">
            <a:spLocks noChangeArrowheads="1"/>
          </p:cNvSpPr>
          <p:nvPr/>
        </p:nvSpPr>
        <p:spPr bwMode="auto">
          <a:xfrm>
            <a:off x="1579563" y="4633913"/>
            <a:ext cx="282575" cy="304800"/>
          </a:xfrm>
          <a:prstGeom prst="rect">
            <a:avLst/>
          </a:prstGeom>
          <a:noFill/>
          <a:ln w="9525">
            <a:noFill/>
            <a:miter lim="800000"/>
            <a:headEnd/>
            <a:tailEnd/>
          </a:ln>
        </p:spPr>
        <p:txBody>
          <a:bodyPr wrap="none">
            <a:spAutoFit/>
          </a:bodyPr>
          <a:lstStyle/>
          <a:p>
            <a:pPr algn="ctr"/>
            <a:r>
              <a:rPr lang="en-CA" sz="1400"/>
              <a:t>2</a:t>
            </a:r>
          </a:p>
        </p:txBody>
      </p:sp>
      <p:sp>
        <p:nvSpPr>
          <p:cNvPr id="68620" name="Line 17"/>
          <p:cNvSpPr>
            <a:spLocks noChangeShapeType="1"/>
          </p:cNvSpPr>
          <p:nvPr/>
        </p:nvSpPr>
        <p:spPr bwMode="auto">
          <a:xfrm>
            <a:off x="1547813" y="4572000"/>
            <a:ext cx="0" cy="65088"/>
          </a:xfrm>
          <a:prstGeom prst="line">
            <a:avLst/>
          </a:prstGeom>
          <a:noFill/>
          <a:ln w="12700">
            <a:solidFill>
              <a:schemeClr val="tx1"/>
            </a:solidFill>
            <a:round/>
            <a:headEnd/>
            <a:tailEnd/>
          </a:ln>
        </p:spPr>
        <p:txBody>
          <a:bodyPr/>
          <a:lstStyle/>
          <a:p>
            <a:endParaRPr lang="en-US"/>
          </a:p>
        </p:txBody>
      </p:sp>
      <p:sp>
        <p:nvSpPr>
          <p:cNvPr id="68621" name="Line 18"/>
          <p:cNvSpPr>
            <a:spLocks noChangeShapeType="1"/>
          </p:cNvSpPr>
          <p:nvPr/>
        </p:nvSpPr>
        <p:spPr bwMode="auto">
          <a:xfrm>
            <a:off x="2047875" y="4572000"/>
            <a:ext cx="0" cy="65088"/>
          </a:xfrm>
          <a:prstGeom prst="line">
            <a:avLst/>
          </a:prstGeom>
          <a:noFill/>
          <a:ln w="12700">
            <a:solidFill>
              <a:schemeClr val="tx1"/>
            </a:solidFill>
            <a:round/>
            <a:headEnd/>
            <a:tailEnd/>
          </a:ln>
        </p:spPr>
        <p:txBody>
          <a:bodyPr/>
          <a:lstStyle/>
          <a:p>
            <a:endParaRPr lang="en-US"/>
          </a:p>
        </p:txBody>
      </p:sp>
      <p:sp>
        <p:nvSpPr>
          <p:cNvPr id="68622" name="Text Box 19"/>
          <p:cNvSpPr txBox="1">
            <a:spLocks noChangeArrowheads="1"/>
          </p:cNvSpPr>
          <p:nvPr/>
        </p:nvSpPr>
        <p:spPr bwMode="auto">
          <a:xfrm>
            <a:off x="1908175" y="4633913"/>
            <a:ext cx="282575" cy="304800"/>
          </a:xfrm>
          <a:prstGeom prst="rect">
            <a:avLst/>
          </a:prstGeom>
          <a:noFill/>
          <a:ln w="9525">
            <a:noFill/>
            <a:miter lim="800000"/>
            <a:headEnd/>
            <a:tailEnd/>
          </a:ln>
        </p:spPr>
        <p:txBody>
          <a:bodyPr wrap="none">
            <a:spAutoFit/>
          </a:bodyPr>
          <a:lstStyle/>
          <a:p>
            <a:pPr algn="ctr"/>
            <a:r>
              <a:rPr lang="en-CA" sz="1400"/>
              <a:t>3</a:t>
            </a:r>
          </a:p>
        </p:txBody>
      </p:sp>
      <p:sp>
        <p:nvSpPr>
          <p:cNvPr id="68623" name="Line 20"/>
          <p:cNvSpPr>
            <a:spLocks noChangeShapeType="1"/>
          </p:cNvSpPr>
          <p:nvPr/>
        </p:nvSpPr>
        <p:spPr bwMode="auto">
          <a:xfrm>
            <a:off x="1876425" y="4572000"/>
            <a:ext cx="0" cy="65088"/>
          </a:xfrm>
          <a:prstGeom prst="line">
            <a:avLst/>
          </a:prstGeom>
          <a:noFill/>
          <a:ln w="12700">
            <a:solidFill>
              <a:schemeClr val="tx1"/>
            </a:solidFill>
            <a:round/>
            <a:headEnd/>
            <a:tailEnd/>
          </a:ln>
        </p:spPr>
        <p:txBody>
          <a:bodyPr/>
          <a:lstStyle/>
          <a:p>
            <a:endParaRPr lang="en-US"/>
          </a:p>
        </p:txBody>
      </p:sp>
      <p:sp>
        <p:nvSpPr>
          <p:cNvPr id="68624" name="Line 21"/>
          <p:cNvSpPr>
            <a:spLocks noChangeShapeType="1"/>
          </p:cNvSpPr>
          <p:nvPr/>
        </p:nvSpPr>
        <p:spPr bwMode="auto">
          <a:xfrm>
            <a:off x="2382838" y="4572000"/>
            <a:ext cx="0" cy="65088"/>
          </a:xfrm>
          <a:prstGeom prst="line">
            <a:avLst/>
          </a:prstGeom>
          <a:noFill/>
          <a:ln w="12700">
            <a:solidFill>
              <a:schemeClr val="tx1"/>
            </a:solidFill>
            <a:round/>
            <a:headEnd/>
            <a:tailEnd/>
          </a:ln>
        </p:spPr>
        <p:txBody>
          <a:bodyPr/>
          <a:lstStyle/>
          <a:p>
            <a:endParaRPr lang="en-US"/>
          </a:p>
        </p:txBody>
      </p:sp>
      <p:sp>
        <p:nvSpPr>
          <p:cNvPr id="68625" name="Text Box 22"/>
          <p:cNvSpPr txBox="1">
            <a:spLocks noChangeArrowheads="1"/>
          </p:cNvSpPr>
          <p:nvPr/>
        </p:nvSpPr>
        <p:spPr bwMode="auto">
          <a:xfrm>
            <a:off x="2243138" y="4633913"/>
            <a:ext cx="282575" cy="304800"/>
          </a:xfrm>
          <a:prstGeom prst="rect">
            <a:avLst/>
          </a:prstGeom>
          <a:noFill/>
          <a:ln w="9525">
            <a:noFill/>
            <a:miter lim="800000"/>
            <a:headEnd/>
            <a:tailEnd/>
          </a:ln>
        </p:spPr>
        <p:txBody>
          <a:bodyPr wrap="none">
            <a:spAutoFit/>
          </a:bodyPr>
          <a:lstStyle/>
          <a:p>
            <a:pPr algn="ctr"/>
            <a:r>
              <a:rPr lang="en-CA" sz="1400"/>
              <a:t>4</a:t>
            </a:r>
          </a:p>
        </p:txBody>
      </p:sp>
      <p:sp>
        <p:nvSpPr>
          <p:cNvPr id="68626" name="Line 23"/>
          <p:cNvSpPr>
            <a:spLocks noChangeShapeType="1"/>
          </p:cNvSpPr>
          <p:nvPr/>
        </p:nvSpPr>
        <p:spPr bwMode="auto">
          <a:xfrm>
            <a:off x="2211388" y="4572000"/>
            <a:ext cx="0" cy="65088"/>
          </a:xfrm>
          <a:prstGeom prst="line">
            <a:avLst/>
          </a:prstGeom>
          <a:noFill/>
          <a:ln w="12700">
            <a:solidFill>
              <a:schemeClr val="tx1"/>
            </a:solidFill>
            <a:round/>
            <a:headEnd/>
            <a:tailEnd/>
          </a:ln>
        </p:spPr>
        <p:txBody>
          <a:bodyPr/>
          <a:lstStyle/>
          <a:p>
            <a:endParaRPr lang="en-US"/>
          </a:p>
        </p:txBody>
      </p:sp>
      <p:sp>
        <p:nvSpPr>
          <p:cNvPr id="68627" name="Line 24"/>
          <p:cNvSpPr>
            <a:spLocks noChangeShapeType="1"/>
          </p:cNvSpPr>
          <p:nvPr/>
        </p:nvSpPr>
        <p:spPr bwMode="auto">
          <a:xfrm>
            <a:off x="2717800" y="4572000"/>
            <a:ext cx="0" cy="65088"/>
          </a:xfrm>
          <a:prstGeom prst="line">
            <a:avLst/>
          </a:prstGeom>
          <a:noFill/>
          <a:ln w="12700">
            <a:solidFill>
              <a:schemeClr val="tx1"/>
            </a:solidFill>
            <a:round/>
            <a:headEnd/>
            <a:tailEnd/>
          </a:ln>
        </p:spPr>
        <p:txBody>
          <a:bodyPr/>
          <a:lstStyle/>
          <a:p>
            <a:endParaRPr lang="en-US"/>
          </a:p>
        </p:txBody>
      </p:sp>
      <p:sp>
        <p:nvSpPr>
          <p:cNvPr id="68628" name="Text Box 25"/>
          <p:cNvSpPr txBox="1">
            <a:spLocks noChangeArrowheads="1"/>
          </p:cNvSpPr>
          <p:nvPr/>
        </p:nvSpPr>
        <p:spPr bwMode="auto">
          <a:xfrm>
            <a:off x="2578100" y="4633913"/>
            <a:ext cx="282575" cy="304800"/>
          </a:xfrm>
          <a:prstGeom prst="rect">
            <a:avLst/>
          </a:prstGeom>
          <a:noFill/>
          <a:ln w="9525">
            <a:noFill/>
            <a:miter lim="800000"/>
            <a:headEnd/>
            <a:tailEnd/>
          </a:ln>
        </p:spPr>
        <p:txBody>
          <a:bodyPr wrap="none">
            <a:spAutoFit/>
          </a:bodyPr>
          <a:lstStyle/>
          <a:p>
            <a:pPr algn="ctr"/>
            <a:r>
              <a:rPr lang="en-CA" sz="1400"/>
              <a:t>5</a:t>
            </a:r>
          </a:p>
        </p:txBody>
      </p:sp>
      <p:sp>
        <p:nvSpPr>
          <p:cNvPr id="68629" name="Line 26"/>
          <p:cNvSpPr>
            <a:spLocks noChangeShapeType="1"/>
          </p:cNvSpPr>
          <p:nvPr/>
        </p:nvSpPr>
        <p:spPr bwMode="auto">
          <a:xfrm>
            <a:off x="2546350" y="4572000"/>
            <a:ext cx="0" cy="65088"/>
          </a:xfrm>
          <a:prstGeom prst="line">
            <a:avLst/>
          </a:prstGeom>
          <a:noFill/>
          <a:ln w="12700">
            <a:solidFill>
              <a:schemeClr val="tx1"/>
            </a:solidFill>
            <a:round/>
            <a:headEnd/>
            <a:tailEnd/>
          </a:ln>
        </p:spPr>
        <p:txBody>
          <a:bodyPr/>
          <a:lstStyle/>
          <a:p>
            <a:endParaRPr lang="en-US"/>
          </a:p>
        </p:txBody>
      </p:sp>
      <p:sp>
        <p:nvSpPr>
          <p:cNvPr id="68630" name="Line 27"/>
          <p:cNvSpPr>
            <a:spLocks noChangeShapeType="1"/>
          </p:cNvSpPr>
          <p:nvPr/>
        </p:nvSpPr>
        <p:spPr bwMode="auto">
          <a:xfrm>
            <a:off x="3049588" y="4572000"/>
            <a:ext cx="0" cy="65088"/>
          </a:xfrm>
          <a:prstGeom prst="line">
            <a:avLst/>
          </a:prstGeom>
          <a:noFill/>
          <a:ln w="12700">
            <a:solidFill>
              <a:schemeClr val="tx1"/>
            </a:solidFill>
            <a:round/>
            <a:headEnd/>
            <a:tailEnd/>
          </a:ln>
        </p:spPr>
        <p:txBody>
          <a:bodyPr/>
          <a:lstStyle/>
          <a:p>
            <a:endParaRPr lang="en-US"/>
          </a:p>
        </p:txBody>
      </p:sp>
      <p:sp>
        <p:nvSpPr>
          <p:cNvPr id="68631" name="Text Box 28"/>
          <p:cNvSpPr txBox="1">
            <a:spLocks noChangeArrowheads="1"/>
          </p:cNvSpPr>
          <p:nvPr/>
        </p:nvSpPr>
        <p:spPr bwMode="auto">
          <a:xfrm>
            <a:off x="2909888" y="4633913"/>
            <a:ext cx="282575" cy="304800"/>
          </a:xfrm>
          <a:prstGeom prst="rect">
            <a:avLst/>
          </a:prstGeom>
          <a:noFill/>
          <a:ln w="9525">
            <a:noFill/>
            <a:miter lim="800000"/>
            <a:headEnd/>
            <a:tailEnd/>
          </a:ln>
        </p:spPr>
        <p:txBody>
          <a:bodyPr wrap="none">
            <a:spAutoFit/>
          </a:bodyPr>
          <a:lstStyle/>
          <a:p>
            <a:pPr algn="ctr"/>
            <a:r>
              <a:rPr lang="en-CA" sz="1400"/>
              <a:t>6</a:t>
            </a:r>
          </a:p>
        </p:txBody>
      </p:sp>
      <p:sp>
        <p:nvSpPr>
          <p:cNvPr id="68632" name="Line 29"/>
          <p:cNvSpPr>
            <a:spLocks noChangeShapeType="1"/>
          </p:cNvSpPr>
          <p:nvPr/>
        </p:nvSpPr>
        <p:spPr bwMode="auto">
          <a:xfrm>
            <a:off x="2878138" y="4572000"/>
            <a:ext cx="0" cy="65088"/>
          </a:xfrm>
          <a:prstGeom prst="line">
            <a:avLst/>
          </a:prstGeom>
          <a:noFill/>
          <a:ln w="12700">
            <a:solidFill>
              <a:schemeClr val="tx1"/>
            </a:solidFill>
            <a:round/>
            <a:headEnd/>
            <a:tailEnd/>
          </a:ln>
        </p:spPr>
        <p:txBody>
          <a:bodyPr/>
          <a:lstStyle/>
          <a:p>
            <a:endParaRPr lang="en-US"/>
          </a:p>
        </p:txBody>
      </p:sp>
      <p:sp>
        <p:nvSpPr>
          <p:cNvPr id="68633" name="Line 32"/>
          <p:cNvSpPr>
            <a:spLocks noChangeShapeType="1"/>
          </p:cNvSpPr>
          <p:nvPr/>
        </p:nvSpPr>
        <p:spPr bwMode="auto">
          <a:xfrm>
            <a:off x="3217863" y="4572000"/>
            <a:ext cx="0" cy="65088"/>
          </a:xfrm>
          <a:prstGeom prst="line">
            <a:avLst/>
          </a:prstGeom>
          <a:noFill/>
          <a:ln w="12700">
            <a:solidFill>
              <a:schemeClr val="tx1"/>
            </a:solidFill>
            <a:round/>
            <a:headEnd/>
            <a:tailEnd/>
          </a:ln>
        </p:spPr>
        <p:txBody>
          <a:bodyPr/>
          <a:lstStyle/>
          <a:p>
            <a:endParaRPr lang="en-US"/>
          </a:p>
        </p:txBody>
      </p:sp>
      <p:sp>
        <p:nvSpPr>
          <p:cNvPr id="68634" name="Text Box 33"/>
          <p:cNvSpPr txBox="1">
            <a:spLocks noChangeArrowheads="1"/>
          </p:cNvSpPr>
          <p:nvPr/>
        </p:nvSpPr>
        <p:spPr bwMode="auto">
          <a:xfrm>
            <a:off x="711200" y="4906963"/>
            <a:ext cx="2697163" cy="304800"/>
          </a:xfrm>
          <a:prstGeom prst="rect">
            <a:avLst/>
          </a:prstGeom>
          <a:noFill/>
          <a:ln w="9525">
            <a:noFill/>
            <a:miter lim="800000"/>
            <a:headEnd/>
            <a:tailEnd/>
          </a:ln>
        </p:spPr>
        <p:txBody>
          <a:bodyPr wrap="none">
            <a:spAutoFit/>
          </a:bodyPr>
          <a:lstStyle/>
          <a:p>
            <a:pPr algn="ctr"/>
            <a:r>
              <a:rPr lang="en-CA" sz="1400"/>
              <a:t>Years since last negative smear</a:t>
            </a:r>
          </a:p>
        </p:txBody>
      </p:sp>
      <p:sp>
        <p:nvSpPr>
          <p:cNvPr id="68635" name="Line 34"/>
          <p:cNvSpPr>
            <a:spLocks noChangeShapeType="1"/>
          </p:cNvSpPr>
          <p:nvPr/>
        </p:nvSpPr>
        <p:spPr bwMode="auto">
          <a:xfrm rot="-5400000">
            <a:off x="1018382" y="4539456"/>
            <a:ext cx="0" cy="65087"/>
          </a:xfrm>
          <a:prstGeom prst="line">
            <a:avLst/>
          </a:prstGeom>
          <a:noFill/>
          <a:ln w="12700">
            <a:solidFill>
              <a:schemeClr val="tx1"/>
            </a:solidFill>
            <a:round/>
            <a:headEnd/>
            <a:tailEnd/>
          </a:ln>
        </p:spPr>
        <p:txBody>
          <a:bodyPr/>
          <a:lstStyle/>
          <a:p>
            <a:endParaRPr lang="en-US"/>
          </a:p>
        </p:txBody>
      </p:sp>
      <p:sp>
        <p:nvSpPr>
          <p:cNvPr id="68636" name="Text Box 35"/>
          <p:cNvSpPr txBox="1">
            <a:spLocks noChangeArrowheads="1"/>
          </p:cNvSpPr>
          <p:nvPr/>
        </p:nvSpPr>
        <p:spPr bwMode="auto">
          <a:xfrm>
            <a:off x="552450" y="4424363"/>
            <a:ext cx="430213" cy="304800"/>
          </a:xfrm>
          <a:prstGeom prst="rect">
            <a:avLst/>
          </a:prstGeom>
          <a:noFill/>
          <a:ln w="9525">
            <a:noFill/>
            <a:miter lim="800000"/>
            <a:headEnd/>
            <a:tailEnd/>
          </a:ln>
        </p:spPr>
        <p:txBody>
          <a:bodyPr wrap="none">
            <a:spAutoFit/>
          </a:bodyPr>
          <a:lstStyle/>
          <a:p>
            <a:pPr algn="r"/>
            <a:r>
              <a:rPr lang="en-CA" sz="1400"/>
              <a:t>0.1</a:t>
            </a:r>
          </a:p>
        </p:txBody>
      </p:sp>
      <p:sp>
        <p:nvSpPr>
          <p:cNvPr id="68637" name="Line 36"/>
          <p:cNvSpPr>
            <a:spLocks noChangeShapeType="1"/>
          </p:cNvSpPr>
          <p:nvPr/>
        </p:nvSpPr>
        <p:spPr bwMode="auto">
          <a:xfrm rot="-5400000">
            <a:off x="1018382" y="4206081"/>
            <a:ext cx="0" cy="65087"/>
          </a:xfrm>
          <a:prstGeom prst="line">
            <a:avLst/>
          </a:prstGeom>
          <a:noFill/>
          <a:ln w="12700">
            <a:solidFill>
              <a:schemeClr val="tx1"/>
            </a:solidFill>
            <a:round/>
            <a:headEnd/>
            <a:tailEnd/>
          </a:ln>
        </p:spPr>
        <p:txBody>
          <a:bodyPr/>
          <a:lstStyle/>
          <a:p>
            <a:endParaRPr lang="en-US"/>
          </a:p>
        </p:txBody>
      </p:sp>
      <p:sp>
        <p:nvSpPr>
          <p:cNvPr id="68638" name="Text Box 37"/>
          <p:cNvSpPr txBox="1">
            <a:spLocks noChangeArrowheads="1"/>
          </p:cNvSpPr>
          <p:nvPr/>
        </p:nvSpPr>
        <p:spPr bwMode="auto">
          <a:xfrm>
            <a:off x="552450" y="4090988"/>
            <a:ext cx="430213" cy="304800"/>
          </a:xfrm>
          <a:prstGeom prst="rect">
            <a:avLst/>
          </a:prstGeom>
          <a:noFill/>
          <a:ln w="9525">
            <a:noFill/>
            <a:miter lim="800000"/>
            <a:headEnd/>
            <a:tailEnd/>
          </a:ln>
        </p:spPr>
        <p:txBody>
          <a:bodyPr wrap="none">
            <a:spAutoFit/>
          </a:bodyPr>
          <a:lstStyle/>
          <a:p>
            <a:pPr algn="r"/>
            <a:r>
              <a:rPr lang="en-CA" sz="1400"/>
              <a:t>0.2</a:t>
            </a:r>
          </a:p>
        </p:txBody>
      </p:sp>
      <p:sp>
        <p:nvSpPr>
          <p:cNvPr id="68639" name="Line 38"/>
          <p:cNvSpPr>
            <a:spLocks noChangeShapeType="1"/>
          </p:cNvSpPr>
          <p:nvPr/>
        </p:nvSpPr>
        <p:spPr bwMode="auto">
          <a:xfrm rot="-5400000">
            <a:off x="1018382" y="3766344"/>
            <a:ext cx="0" cy="65087"/>
          </a:xfrm>
          <a:prstGeom prst="line">
            <a:avLst/>
          </a:prstGeom>
          <a:noFill/>
          <a:ln w="12700">
            <a:solidFill>
              <a:schemeClr val="tx1"/>
            </a:solidFill>
            <a:round/>
            <a:headEnd/>
            <a:tailEnd/>
          </a:ln>
        </p:spPr>
        <p:txBody>
          <a:bodyPr/>
          <a:lstStyle/>
          <a:p>
            <a:endParaRPr lang="en-US"/>
          </a:p>
        </p:txBody>
      </p:sp>
      <p:sp>
        <p:nvSpPr>
          <p:cNvPr id="68640" name="Text Box 39"/>
          <p:cNvSpPr txBox="1">
            <a:spLocks noChangeArrowheads="1"/>
          </p:cNvSpPr>
          <p:nvPr/>
        </p:nvSpPr>
        <p:spPr bwMode="auto">
          <a:xfrm>
            <a:off x="552450" y="3651250"/>
            <a:ext cx="430213" cy="304800"/>
          </a:xfrm>
          <a:prstGeom prst="rect">
            <a:avLst/>
          </a:prstGeom>
          <a:noFill/>
          <a:ln w="9525">
            <a:noFill/>
            <a:miter lim="800000"/>
            <a:headEnd/>
            <a:tailEnd/>
          </a:ln>
        </p:spPr>
        <p:txBody>
          <a:bodyPr wrap="none">
            <a:spAutoFit/>
          </a:bodyPr>
          <a:lstStyle/>
          <a:p>
            <a:pPr algn="r"/>
            <a:r>
              <a:rPr lang="en-CA" sz="1400"/>
              <a:t>0.5</a:t>
            </a:r>
          </a:p>
        </p:txBody>
      </p:sp>
      <p:sp>
        <p:nvSpPr>
          <p:cNvPr id="68641" name="Line 40"/>
          <p:cNvSpPr>
            <a:spLocks noChangeShapeType="1"/>
          </p:cNvSpPr>
          <p:nvPr/>
        </p:nvSpPr>
        <p:spPr bwMode="auto">
          <a:xfrm rot="-5400000">
            <a:off x="1018382" y="3432969"/>
            <a:ext cx="0" cy="65087"/>
          </a:xfrm>
          <a:prstGeom prst="line">
            <a:avLst/>
          </a:prstGeom>
          <a:noFill/>
          <a:ln w="12700">
            <a:solidFill>
              <a:schemeClr val="tx1"/>
            </a:solidFill>
            <a:round/>
            <a:headEnd/>
            <a:tailEnd/>
          </a:ln>
        </p:spPr>
        <p:txBody>
          <a:bodyPr/>
          <a:lstStyle/>
          <a:p>
            <a:endParaRPr lang="en-US"/>
          </a:p>
        </p:txBody>
      </p:sp>
      <p:sp>
        <p:nvSpPr>
          <p:cNvPr id="68642" name="Text Box 41"/>
          <p:cNvSpPr txBox="1">
            <a:spLocks noChangeArrowheads="1"/>
          </p:cNvSpPr>
          <p:nvPr/>
        </p:nvSpPr>
        <p:spPr bwMode="auto">
          <a:xfrm>
            <a:off x="552450" y="3317875"/>
            <a:ext cx="430213" cy="304800"/>
          </a:xfrm>
          <a:prstGeom prst="rect">
            <a:avLst/>
          </a:prstGeom>
          <a:noFill/>
          <a:ln w="9525">
            <a:noFill/>
            <a:miter lim="800000"/>
            <a:headEnd/>
            <a:tailEnd/>
          </a:ln>
        </p:spPr>
        <p:txBody>
          <a:bodyPr wrap="none">
            <a:spAutoFit/>
          </a:bodyPr>
          <a:lstStyle/>
          <a:p>
            <a:pPr algn="r"/>
            <a:r>
              <a:rPr lang="en-CA" sz="1400"/>
              <a:t>1.0</a:t>
            </a:r>
          </a:p>
        </p:txBody>
      </p:sp>
      <p:sp>
        <p:nvSpPr>
          <p:cNvPr id="68643" name="Line 42"/>
          <p:cNvSpPr>
            <a:spLocks noChangeShapeType="1"/>
          </p:cNvSpPr>
          <p:nvPr/>
        </p:nvSpPr>
        <p:spPr bwMode="auto">
          <a:xfrm rot="-5400000">
            <a:off x="1018382" y="3102769"/>
            <a:ext cx="0" cy="65087"/>
          </a:xfrm>
          <a:prstGeom prst="line">
            <a:avLst/>
          </a:prstGeom>
          <a:noFill/>
          <a:ln w="12700">
            <a:solidFill>
              <a:schemeClr val="tx1"/>
            </a:solidFill>
            <a:round/>
            <a:headEnd/>
            <a:tailEnd/>
          </a:ln>
        </p:spPr>
        <p:txBody>
          <a:bodyPr/>
          <a:lstStyle/>
          <a:p>
            <a:endParaRPr lang="en-US"/>
          </a:p>
        </p:txBody>
      </p:sp>
      <p:sp>
        <p:nvSpPr>
          <p:cNvPr id="68644" name="Text Box 43"/>
          <p:cNvSpPr txBox="1">
            <a:spLocks noChangeArrowheads="1"/>
          </p:cNvSpPr>
          <p:nvPr/>
        </p:nvSpPr>
        <p:spPr bwMode="auto">
          <a:xfrm>
            <a:off x="552450" y="2987675"/>
            <a:ext cx="430213" cy="304800"/>
          </a:xfrm>
          <a:prstGeom prst="rect">
            <a:avLst/>
          </a:prstGeom>
          <a:noFill/>
          <a:ln w="9525">
            <a:noFill/>
            <a:miter lim="800000"/>
            <a:headEnd/>
            <a:tailEnd/>
          </a:ln>
        </p:spPr>
        <p:txBody>
          <a:bodyPr wrap="none">
            <a:spAutoFit/>
          </a:bodyPr>
          <a:lstStyle/>
          <a:p>
            <a:pPr algn="r"/>
            <a:r>
              <a:rPr lang="en-CA" sz="1400"/>
              <a:t>2.0</a:t>
            </a:r>
          </a:p>
        </p:txBody>
      </p:sp>
      <p:sp>
        <p:nvSpPr>
          <p:cNvPr id="68645" name="Line 44"/>
          <p:cNvSpPr>
            <a:spLocks noChangeShapeType="1"/>
          </p:cNvSpPr>
          <p:nvPr/>
        </p:nvSpPr>
        <p:spPr bwMode="auto">
          <a:xfrm rot="-5400000">
            <a:off x="1018382" y="2663031"/>
            <a:ext cx="0" cy="65087"/>
          </a:xfrm>
          <a:prstGeom prst="line">
            <a:avLst/>
          </a:prstGeom>
          <a:noFill/>
          <a:ln w="12700">
            <a:solidFill>
              <a:schemeClr val="tx1"/>
            </a:solidFill>
            <a:round/>
            <a:headEnd/>
            <a:tailEnd/>
          </a:ln>
        </p:spPr>
        <p:txBody>
          <a:bodyPr/>
          <a:lstStyle/>
          <a:p>
            <a:endParaRPr lang="en-US"/>
          </a:p>
        </p:txBody>
      </p:sp>
      <p:sp>
        <p:nvSpPr>
          <p:cNvPr id="68646" name="Text Box 45"/>
          <p:cNvSpPr txBox="1">
            <a:spLocks noChangeArrowheads="1"/>
          </p:cNvSpPr>
          <p:nvPr/>
        </p:nvSpPr>
        <p:spPr bwMode="auto">
          <a:xfrm>
            <a:off x="552450" y="2547938"/>
            <a:ext cx="430213" cy="304800"/>
          </a:xfrm>
          <a:prstGeom prst="rect">
            <a:avLst/>
          </a:prstGeom>
          <a:noFill/>
          <a:ln w="9525">
            <a:noFill/>
            <a:miter lim="800000"/>
            <a:headEnd/>
            <a:tailEnd/>
          </a:ln>
        </p:spPr>
        <p:txBody>
          <a:bodyPr wrap="none">
            <a:spAutoFit/>
          </a:bodyPr>
          <a:lstStyle/>
          <a:p>
            <a:pPr algn="r"/>
            <a:r>
              <a:rPr lang="en-CA" sz="1400"/>
              <a:t>5.0</a:t>
            </a:r>
          </a:p>
        </p:txBody>
      </p:sp>
      <p:sp>
        <p:nvSpPr>
          <p:cNvPr id="68647" name="Text Box 46"/>
          <p:cNvSpPr txBox="1">
            <a:spLocks noChangeArrowheads="1"/>
          </p:cNvSpPr>
          <p:nvPr/>
        </p:nvSpPr>
        <p:spPr bwMode="auto">
          <a:xfrm rot="-5400000">
            <a:off x="-140494" y="3520282"/>
            <a:ext cx="1150937" cy="304800"/>
          </a:xfrm>
          <a:prstGeom prst="rect">
            <a:avLst/>
          </a:prstGeom>
          <a:noFill/>
          <a:ln w="9525">
            <a:noFill/>
            <a:miter lim="800000"/>
            <a:headEnd/>
            <a:tailEnd/>
          </a:ln>
        </p:spPr>
        <p:txBody>
          <a:bodyPr wrap="none">
            <a:spAutoFit/>
          </a:bodyPr>
          <a:lstStyle/>
          <a:p>
            <a:pPr algn="ctr"/>
            <a:r>
              <a:rPr lang="en-CA" sz="1400"/>
              <a:t>Relative risk</a:t>
            </a:r>
          </a:p>
        </p:txBody>
      </p:sp>
      <p:sp>
        <p:nvSpPr>
          <p:cNvPr id="68648" name="Freeform 47"/>
          <p:cNvSpPr>
            <a:spLocks/>
          </p:cNvSpPr>
          <p:nvPr/>
        </p:nvSpPr>
        <p:spPr bwMode="auto">
          <a:xfrm>
            <a:off x="1052513" y="2946400"/>
            <a:ext cx="2166937" cy="1474788"/>
          </a:xfrm>
          <a:custGeom>
            <a:avLst/>
            <a:gdLst>
              <a:gd name="T0" fmla="*/ 0 w 1365"/>
              <a:gd name="T1" fmla="*/ 2147483647 h 929"/>
              <a:gd name="T2" fmla="*/ 2147483647 w 1365"/>
              <a:gd name="T3" fmla="*/ 2147483647 h 929"/>
              <a:gd name="T4" fmla="*/ 2147483647 w 1365"/>
              <a:gd name="T5" fmla="*/ 2147483647 h 929"/>
              <a:gd name="T6" fmla="*/ 2147483647 w 1365"/>
              <a:gd name="T7" fmla="*/ 2147483647 h 929"/>
              <a:gd name="T8" fmla="*/ 2147483647 w 1365"/>
              <a:gd name="T9" fmla="*/ 2147483647 h 929"/>
              <a:gd name="T10" fmla="*/ 2147483647 w 1365"/>
              <a:gd name="T11" fmla="*/ 2147483647 h 929"/>
              <a:gd name="T12" fmla="*/ 2147483647 w 1365"/>
              <a:gd name="T13" fmla="*/ 2147483647 h 929"/>
              <a:gd name="T14" fmla="*/ 2147483647 w 1365"/>
              <a:gd name="T15" fmla="*/ 2147483647 h 929"/>
              <a:gd name="T16" fmla="*/ 2147483647 w 1365"/>
              <a:gd name="T17" fmla="*/ 2147483647 h 929"/>
              <a:gd name="T18" fmla="*/ 2147483647 w 1365"/>
              <a:gd name="T19" fmla="*/ 2147483647 h 929"/>
              <a:gd name="T20" fmla="*/ 2147483647 w 1365"/>
              <a:gd name="T21" fmla="*/ 2147483647 h 929"/>
              <a:gd name="T22" fmla="*/ 2147483647 w 1365"/>
              <a:gd name="T23" fmla="*/ 2147483647 h 929"/>
              <a:gd name="T24" fmla="*/ 2147483647 w 1365"/>
              <a:gd name="T25" fmla="*/ 2147483647 h 929"/>
              <a:gd name="T26" fmla="*/ 2147483647 w 1365"/>
              <a:gd name="T27" fmla="*/ 0 h 9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65"/>
              <a:gd name="T43" fmla="*/ 0 h 929"/>
              <a:gd name="T44" fmla="*/ 1365 w 1365"/>
              <a:gd name="T45" fmla="*/ 929 h 9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65" h="929">
                <a:moveTo>
                  <a:pt x="0" y="875"/>
                </a:moveTo>
                <a:lnTo>
                  <a:pt x="104" y="929"/>
                </a:lnTo>
                <a:lnTo>
                  <a:pt x="212" y="658"/>
                </a:lnTo>
                <a:lnTo>
                  <a:pt x="315" y="749"/>
                </a:lnTo>
                <a:lnTo>
                  <a:pt x="418" y="646"/>
                </a:lnTo>
                <a:lnTo>
                  <a:pt x="522" y="639"/>
                </a:lnTo>
                <a:lnTo>
                  <a:pt x="629" y="311"/>
                </a:lnTo>
                <a:lnTo>
                  <a:pt x="732" y="318"/>
                </a:lnTo>
                <a:lnTo>
                  <a:pt x="840" y="279"/>
                </a:lnTo>
                <a:lnTo>
                  <a:pt x="945" y="360"/>
                </a:lnTo>
                <a:lnTo>
                  <a:pt x="1052" y="113"/>
                </a:lnTo>
                <a:lnTo>
                  <a:pt x="1154" y="101"/>
                </a:lnTo>
                <a:lnTo>
                  <a:pt x="1262" y="21"/>
                </a:lnTo>
                <a:lnTo>
                  <a:pt x="1365" y="0"/>
                </a:lnTo>
              </a:path>
            </a:pathLst>
          </a:custGeom>
          <a:noFill/>
          <a:ln w="12700" cmpd="sng">
            <a:solidFill>
              <a:srgbClr val="90214A"/>
            </a:solidFill>
            <a:round/>
            <a:headEnd/>
            <a:tailEnd/>
          </a:ln>
        </p:spPr>
        <p:txBody>
          <a:bodyPr/>
          <a:lstStyle/>
          <a:p>
            <a:endParaRPr lang="en-US"/>
          </a:p>
        </p:txBody>
      </p:sp>
      <p:sp>
        <p:nvSpPr>
          <p:cNvPr id="68649" name="Line 48"/>
          <p:cNvSpPr>
            <a:spLocks noChangeShapeType="1"/>
          </p:cNvSpPr>
          <p:nvPr/>
        </p:nvSpPr>
        <p:spPr bwMode="auto">
          <a:xfrm rot="-5400000">
            <a:off x="2139950" y="2379663"/>
            <a:ext cx="0" cy="2171700"/>
          </a:xfrm>
          <a:prstGeom prst="line">
            <a:avLst/>
          </a:prstGeom>
          <a:noFill/>
          <a:ln w="12700">
            <a:solidFill>
              <a:schemeClr val="tx1"/>
            </a:solidFill>
            <a:round/>
            <a:headEnd/>
            <a:tailEnd/>
          </a:ln>
        </p:spPr>
        <p:txBody>
          <a:bodyPr/>
          <a:lstStyle/>
          <a:p>
            <a:endParaRPr lang="en-US"/>
          </a:p>
        </p:txBody>
      </p:sp>
      <p:sp>
        <p:nvSpPr>
          <p:cNvPr id="68650" name="Line 49"/>
          <p:cNvSpPr>
            <a:spLocks noChangeShapeType="1"/>
          </p:cNvSpPr>
          <p:nvPr/>
        </p:nvSpPr>
        <p:spPr bwMode="auto">
          <a:xfrm rot="-5400000">
            <a:off x="1473994" y="3456781"/>
            <a:ext cx="0" cy="833438"/>
          </a:xfrm>
          <a:prstGeom prst="line">
            <a:avLst/>
          </a:prstGeom>
          <a:noFill/>
          <a:ln w="12700">
            <a:solidFill>
              <a:schemeClr val="tx1"/>
            </a:solidFill>
            <a:prstDash val="dash"/>
            <a:round/>
            <a:headEnd/>
            <a:tailEnd/>
          </a:ln>
        </p:spPr>
        <p:txBody>
          <a:bodyPr/>
          <a:lstStyle/>
          <a:p>
            <a:endParaRPr lang="en-US"/>
          </a:p>
        </p:txBody>
      </p:sp>
      <p:sp>
        <p:nvSpPr>
          <p:cNvPr id="68651" name="Line 50"/>
          <p:cNvSpPr>
            <a:spLocks noChangeShapeType="1"/>
          </p:cNvSpPr>
          <p:nvPr/>
        </p:nvSpPr>
        <p:spPr bwMode="auto">
          <a:xfrm rot="-5400000">
            <a:off x="1473994" y="3872706"/>
            <a:ext cx="0" cy="833438"/>
          </a:xfrm>
          <a:prstGeom prst="line">
            <a:avLst/>
          </a:prstGeom>
          <a:noFill/>
          <a:ln w="12700">
            <a:solidFill>
              <a:srgbClr val="90214A"/>
            </a:solidFill>
            <a:prstDash val="dash"/>
            <a:round/>
            <a:headEnd/>
            <a:tailEnd/>
          </a:ln>
        </p:spPr>
        <p:txBody>
          <a:bodyPr/>
          <a:lstStyle/>
          <a:p>
            <a:endParaRPr lang="en-US"/>
          </a:p>
        </p:txBody>
      </p:sp>
      <p:sp>
        <p:nvSpPr>
          <p:cNvPr id="68652" name="Line 51"/>
          <p:cNvSpPr>
            <a:spLocks noChangeShapeType="1"/>
          </p:cNvSpPr>
          <p:nvPr/>
        </p:nvSpPr>
        <p:spPr bwMode="auto">
          <a:xfrm rot="-5400000">
            <a:off x="2308225" y="3386138"/>
            <a:ext cx="0" cy="514350"/>
          </a:xfrm>
          <a:prstGeom prst="line">
            <a:avLst/>
          </a:prstGeom>
          <a:noFill/>
          <a:ln w="12700">
            <a:solidFill>
              <a:schemeClr val="tx1"/>
            </a:solidFill>
            <a:prstDash val="dash"/>
            <a:round/>
            <a:headEnd/>
            <a:tailEnd/>
          </a:ln>
        </p:spPr>
        <p:txBody>
          <a:bodyPr/>
          <a:lstStyle/>
          <a:p>
            <a:endParaRPr lang="en-US"/>
          </a:p>
        </p:txBody>
      </p:sp>
      <p:sp>
        <p:nvSpPr>
          <p:cNvPr id="68653" name="Line 52"/>
          <p:cNvSpPr>
            <a:spLocks noChangeShapeType="1"/>
          </p:cNvSpPr>
          <p:nvPr/>
        </p:nvSpPr>
        <p:spPr bwMode="auto">
          <a:xfrm rot="-5400000">
            <a:off x="2308225" y="2974975"/>
            <a:ext cx="0" cy="514350"/>
          </a:xfrm>
          <a:prstGeom prst="line">
            <a:avLst/>
          </a:prstGeom>
          <a:noFill/>
          <a:ln w="12700">
            <a:solidFill>
              <a:schemeClr val="tx1"/>
            </a:solidFill>
            <a:prstDash val="dash"/>
            <a:round/>
            <a:headEnd/>
            <a:tailEnd/>
          </a:ln>
        </p:spPr>
        <p:txBody>
          <a:bodyPr/>
          <a:lstStyle/>
          <a:p>
            <a:endParaRPr lang="en-US"/>
          </a:p>
        </p:txBody>
      </p:sp>
      <p:sp>
        <p:nvSpPr>
          <p:cNvPr id="68654" name="Line 53"/>
          <p:cNvSpPr>
            <a:spLocks noChangeShapeType="1"/>
          </p:cNvSpPr>
          <p:nvPr/>
        </p:nvSpPr>
        <p:spPr bwMode="auto">
          <a:xfrm rot="-5400000">
            <a:off x="2971800" y="3141663"/>
            <a:ext cx="0" cy="514350"/>
          </a:xfrm>
          <a:prstGeom prst="line">
            <a:avLst/>
          </a:prstGeom>
          <a:noFill/>
          <a:ln w="12700">
            <a:solidFill>
              <a:schemeClr val="tx1"/>
            </a:solidFill>
            <a:prstDash val="dash"/>
            <a:round/>
            <a:headEnd/>
            <a:tailEnd/>
          </a:ln>
        </p:spPr>
        <p:txBody>
          <a:bodyPr/>
          <a:lstStyle/>
          <a:p>
            <a:endParaRPr lang="en-US"/>
          </a:p>
        </p:txBody>
      </p:sp>
      <p:sp>
        <p:nvSpPr>
          <p:cNvPr id="68655" name="Line 54"/>
          <p:cNvSpPr>
            <a:spLocks noChangeShapeType="1"/>
          </p:cNvSpPr>
          <p:nvPr/>
        </p:nvSpPr>
        <p:spPr bwMode="auto">
          <a:xfrm rot="-5400000">
            <a:off x="2971800" y="2535238"/>
            <a:ext cx="0" cy="514350"/>
          </a:xfrm>
          <a:prstGeom prst="line">
            <a:avLst/>
          </a:prstGeom>
          <a:noFill/>
          <a:ln w="12700">
            <a:solidFill>
              <a:schemeClr val="tx1"/>
            </a:solidFill>
            <a:prstDash val="dash"/>
            <a:round/>
            <a:headEnd/>
            <a:tailEnd/>
          </a:ln>
        </p:spPr>
        <p:txBody>
          <a:bodyPr/>
          <a:lstStyle/>
          <a:p>
            <a:endParaRPr lang="en-US"/>
          </a:p>
        </p:txBody>
      </p:sp>
      <p:sp>
        <p:nvSpPr>
          <p:cNvPr id="68656" name="Oval 55"/>
          <p:cNvSpPr>
            <a:spLocks noChangeArrowheads="1"/>
          </p:cNvSpPr>
          <p:nvPr/>
        </p:nvSpPr>
        <p:spPr bwMode="auto">
          <a:xfrm>
            <a:off x="3192463" y="2925763"/>
            <a:ext cx="52387" cy="52387"/>
          </a:xfrm>
          <a:prstGeom prst="ellipse">
            <a:avLst/>
          </a:prstGeom>
          <a:solidFill>
            <a:srgbClr val="90214A"/>
          </a:solidFill>
          <a:ln w="12700">
            <a:solidFill>
              <a:srgbClr val="90214A"/>
            </a:solidFill>
            <a:round/>
            <a:headEnd/>
            <a:tailEnd/>
          </a:ln>
        </p:spPr>
        <p:txBody>
          <a:bodyPr wrap="none" anchor="ctr"/>
          <a:lstStyle/>
          <a:p>
            <a:endParaRPr lang="en-CA"/>
          </a:p>
        </p:txBody>
      </p:sp>
      <p:sp>
        <p:nvSpPr>
          <p:cNvPr id="68657" name="Oval 56"/>
          <p:cNvSpPr>
            <a:spLocks noChangeArrowheads="1"/>
          </p:cNvSpPr>
          <p:nvPr/>
        </p:nvSpPr>
        <p:spPr bwMode="auto">
          <a:xfrm>
            <a:off x="3025775" y="2959100"/>
            <a:ext cx="52388" cy="52388"/>
          </a:xfrm>
          <a:prstGeom prst="ellipse">
            <a:avLst/>
          </a:prstGeom>
          <a:solidFill>
            <a:srgbClr val="90214A"/>
          </a:solidFill>
          <a:ln w="12700">
            <a:solidFill>
              <a:srgbClr val="90214A"/>
            </a:solidFill>
            <a:round/>
            <a:headEnd/>
            <a:tailEnd/>
          </a:ln>
        </p:spPr>
        <p:txBody>
          <a:bodyPr wrap="none" anchor="ctr"/>
          <a:lstStyle/>
          <a:p>
            <a:endParaRPr lang="en-CA"/>
          </a:p>
        </p:txBody>
      </p:sp>
      <p:sp>
        <p:nvSpPr>
          <p:cNvPr id="68658" name="Oval 57"/>
          <p:cNvSpPr>
            <a:spLocks noChangeArrowheads="1"/>
          </p:cNvSpPr>
          <p:nvPr/>
        </p:nvSpPr>
        <p:spPr bwMode="auto">
          <a:xfrm>
            <a:off x="2859088" y="3084513"/>
            <a:ext cx="52387" cy="52387"/>
          </a:xfrm>
          <a:prstGeom prst="ellipse">
            <a:avLst/>
          </a:prstGeom>
          <a:solidFill>
            <a:srgbClr val="90214A"/>
          </a:solidFill>
          <a:ln w="12700">
            <a:solidFill>
              <a:srgbClr val="90214A"/>
            </a:solidFill>
            <a:round/>
            <a:headEnd/>
            <a:tailEnd/>
          </a:ln>
        </p:spPr>
        <p:txBody>
          <a:bodyPr wrap="none" anchor="ctr"/>
          <a:lstStyle/>
          <a:p>
            <a:endParaRPr lang="en-CA"/>
          </a:p>
        </p:txBody>
      </p:sp>
      <p:sp>
        <p:nvSpPr>
          <p:cNvPr id="68659" name="Oval 58"/>
          <p:cNvSpPr>
            <a:spLocks noChangeArrowheads="1"/>
          </p:cNvSpPr>
          <p:nvPr/>
        </p:nvSpPr>
        <p:spPr bwMode="auto">
          <a:xfrm>
            <a:off x="2693988" y="3105150"/>
            <a:ext cx="52387" cy="52388"/>
          </a:xfrm>
          <a:prstGeom prst="ellipse">
            <a:avLst/>
          </a:prstGeom>
          <a:solidFill>
            <a:srgbClr val="90214A"/>
          </a:solidFill>
          <a:ln w="12700">
            <a:solidFill>
              <a:srgbClr val="90214A"/>
            </a:solidFill>
            <a:round/>
            <a:headEnd/>
            <a:tailEnd/>
          </a:ln>
        </p:spPr>
        <p:txBody>
          <a:bodyPr wrap="none" anchor="ctr"/>
          <a:lstStyle/>
          <a:p>
            <a:endParaRPr lang="en-CA"/>
          </a:p>
        </p:txBody>
      </p:sp>
      <p:sp>
        <p:nvSpPr>
          <p:cNvPr id="68660" name="Oval 59"/>
          <p:cNvSpPr>
            <a:spLocks noChangeArrowheads="1"/>
          </p:cNvSpPr>
          <p:nvPr/>
        </p:nvSpPr>
        <p:spPr bwMode="auto">
          <a:xfrm>
            <a:off x="2525713" y="3489325"/>
            <a:ext cx="52387" cy="52388"/>
          </a:xfrm>
          <a:prstGeom prst="ellipse">
            <a:avLst/>
          </a:prstGeom>
          <a:solidFill>
            <a:srgbClr val="90214A"/>
          </a:solidFill>
          <a:ln w="12700">
            <a:solidFill>
              <a:srgbClr val="90214A"/>
            </a:solidFill>
            <a:round/>
            <a:headEnd/>
            <a:tailEnd/>
          </a:ln>
        </p:spPr>
        <p:txBody>
          <a:bodyPr wrap="none" anchor="ctr"/>
          <a:lstStyle/>
          <a:p>
            <a:endParaRPr lang="en-CA"/>
          </a:p>
        </p:txBody>
      </p:sp>
      <p:sp>
        <p:nvSpPr>
          <p:cNvPr id="68661" name="Oval 60"/>
          <p:cNvSpPr>
            <a:spLocks noChangeArrowheads="1"/>
          </p:cNvSpPr>
          <p:nvPr/>
        </p:nvSpPr>
        <p:spPr bwMode="auto">
          <a:xfrm>
            <a:off x="2359025" y="3365500"/>
            <a:ext cx="52388" cy="52388"/>
          </a:xfrm>
          <a:prstGeom prst="ellipse">
            <a:avLst/>
          </a:prstGeom>
          <a:solidFill>
            <a:srgbClr val="90214A"/>
          </a:solidFill>
          <a:ln w="12700">
            <a:solidFill>
              <a:srgbClr val="90214A"/>
            </a:solidFill>
            <a:round/>
            <a:headEnd/>
            <a:tailEnd/>
          </a:ln>
        </p:spPr>
        <p:txBody>
          <a:bodyPr wrap="none" anchor="ctr"/>
          <a:lstStyle/>
          <a:p>
            <a:endParaRPr lang="en-CA"/>
          </a:p>
        </p:txBody>
      </p:sp>
      <p:sp>
        <p:nvSpPr>
          <p:cNvPr id="68662" name="Oval 61"/>
          <p:cNvSpPr>
            <a:spLocks noChangeArrowheads="1"/>
          </p:cNvSpPr>
          <p:nvPr/>
        </p:nvSpPr>
        <p:spPr bwMode="auto">
          <a:xfrm>
            <a:off x="2187575" y="3427413"/>
            <a:ext cx="52388" cy="52387"/>
          </a:xfrm>
          <a:prstGeom prst="ellipse">
            <a:avLst/>
          </a:prstGeom>
          <a:solidFill>
            <a:srgbClr val="90214A"/>
          </a:solidFill>
          <a:ln w="12700">
            <a:solidFill>
              <a:srgbClr val="90214A"/>
            </a:solidFill>
            <a:round/>
            <a:headEnd/>
            <a:tailEnd/>
          </a:ln>
        </p:spPr>
        <p:txBody>
          <a:bodyPr wrap="none" anchor="ctr"/>
          <a:lstStyle/>
          <a:p>
            <a:endParaRPr lang="en-CA"/>
          </a:p>
        </p:txBody>
      </p:sp>
      <p:sp>
        <p:nvSpPr>
          <p:cNvPr id="68663" name="Oval 62"/>
          <p:cNvSpPr>
            <a:spLocks noChangeArrowheads="1"/>
          </p:cNvSpPr>
          <p:nvPr/>
        </p:nvSpPr>
        <p:spPr bwMode="auto">
          <a:xfrm>
            <a:off x="2025650" y="3421063"/>
            <a:ext cx="52388" cy="52387"/>
          </a:xfrm>
          <a:prstGeom prst="ellipse">
            <a:avLst/>
          </a:prstGeom>
          <a:solidFill>
            <a:srgbClr val="90214A"/>
          </a:solidFill>
          <a:ln w="12700">
            <a:solidFill>
              <a:srgbClr val="90214A"/>
            </a:solidFill>
            <a:round/>
            <a:headEnd/>
            <a:tailEnd/>
          </a:ln>
        </p:spPr>
        <p:txBody>
          <a:bodyPr wrap="none" anchor="ctr"/>
          <a:lstStyle/>
          <a:p>
            <a:endParaRPr lang="en-CA"/>
          </a:p>
        </p:txBody>
      </p:sp>
      <p:sp>
        <p:nvSpPr>
          <p:cNvPr id="68664" name="Oval 63"/>
          <p:cNvSpPr>
            <a:spLocks noChangeArrowheads="1"/>
          </p:cNvSpPr>
          <p:nvPr/>
        </p:nvSpPr>
        <p:spPr bwMode="auto">
          <a:xfrm>
            <a:off x="1860550" y="3940175"/>
            <a:ext cx="52388" cy="52388"/>
          </a:xfrm>
          <a:prstGeom prst="ellipse">
            <a:avLst/>
          </a:prstGeom>
          <a:solidFill>
            <a:srgbClr val="90214A"/>
          </a:solidFill>
          <a:ln w="12700">
            <a:solidFill>
              <a:srgbClr val="90214A"/>
            </a:solidFill>
            <a:round/>
            <a:headEnd/>
            <a:tailEnd/>
          </a:ln>
        </p:spPr>
        <p:txBody>
          <a:bodyPr wrap="none" anchor="ctr"/>
          <a:lstStyle/>
          <a:p>
            <a:endParaRPr lang="en-CA"/>
          </a:p>
        </p:txBody>
      </p:sp>
      <p:sp>
        <p:nvSpPr>
          <p:cNvPr id="68665" name="Oval 64"/>
          <p:cNvSpPr>
            <a:spLocks noChangeArrowheads="1"/>
          </p:cNvSpPr>
          <p:nvPr/>
        </p:nvSpPr>
        <p:spPr bwMode="auto">
          <a:xfrm>
            <a:off x="1690688" y="3946525"/>
            <a:ext cx="52387" cy="52388"/>
          </a:xfrm>
          <a:prstGeom prst="ellipse">
            <a:avLst/>
          </a:prstGeom>
          <a:solidFill>
            <a:srgbClr val="90214A"/>
          </a:solidFill>
          <a:ln w="12700">
            <a:solidFill>
              <a:srgbClr val="90214A"/>
            </a:solidFill>
            <a:round/>
            <a:headEnd/>
            <a:tailEnd/>
          </a:ln>
        </p:spPr>
        <p:txBody>
          <a:bodyPr wrap="none" anchor="ctr"/>
          <a:lstStyle/>
          <a:p>
            <a:endParaRPr lang="en-CA"/>
          </a:p>
        </p:txBody>
      </p:sp>
      <p:sp>
        <p:nvSpPr>
          <p:cNvPr id="68666" name="Oval 65"/>
          <p:cNvSpPr>
            <a:spLocks noChangeArrowheads="1"/>
          </p:cNvSpPr>
          <p:nvPr/>
        </p:nvSpPr>
        <p:spPr bwMode="auto">
          <a:xfrm>
            <a:off x="1524000" y="4108450"/>
            <a:ext cx="52388" cy="52388"/>
          </a:xfrm>
          <a:prstGeom prst="ellipse">
            <a:avLst/>
          </a:prstGeom>
          <a:solidFill>
            <a:srgbClr val="90214A"/>
          </a:solidFill>
          <a:ln w="12700">
            <a:solidFill>
              <a:srgbClr val="90214A"/>
            </a:solidFill>
            <a:round/>
            <a:headEnd/>
            <a:tailEnd/>
          </a:ln>
        </p:spPr>
        <p:txBody>
          <a:bodyPr wrap="none" anchor="ctr"/>
          <a:lstStyle/>
          <a:p>
            <a:endParaRPr lang="en-CA"/>
          </a:p>
        </p:txBody>
      </p:sp>
      <p:sp>
        <p:nvSpPr>
          <p:cNvPr id="68667" name="Oval 66"/>
          <p:cNvSpPr>
            <a:spLocks noChangeArrowheads="1"/>
          </p:cNvSpPr>
          <p:nvPr/>
        </p:nvSpPr>
        <p:spPr bwMode="auto">
          <a:xfrm>
            <a:off x="1360488" y="3968750"/>
            <a:ext cx="52387" cy="52388"/>
          </a:xfrm>
          <a:prstGeom prst="ellipse">
            <a:avLst/>
          </a:prstGeom>
          <a:solidFill>
            <a:srgbClr val="90214A"/>
          </a:solidFill>
          <a:ln w="12700">
            <a:solidFill>
              <a:srgbClr val="90214A"/>
            </a:solidFill>
            <a:round/>
            <a:headEnd/>
            <a:tailEnd/>
          </a:ln>
        </p:spPr>
        <p:txBody>
          <a:bodyPr wrap="none" anchor="ctr"/>
          <a:lstStyle/>
          <a:p>
            <a:endParaRPr lang="en-CA"/>
          </a:p>
        </p:txBody>
      </p:sp>
      <p:sp>
        <p:nvSpPr>
          <p:cNvPr id="68668" name="Oval 67"/>
          <p:cNvSpPr>
            <a:spLocks noChangeArrowheads="1"/>
          </p:cNvSpPr>
          <p:nvPr/>
        </p:nvSpPr>
        <p:spPr bwMode="auto">
          <a:xfrm>
            <a:off x="1195388" y="4395788"/>
            <a:ext cx="52387" cy="52387"/>
          </a:xfrm>
          <a:prstGeom prst="ellipse">
            <a:avLst/>
          </a:prstGeom>
          <a:solidFill>
            <a:srgbClr val="90214A"/>
          </a:solidFill>
          <a:ln w="12700">
            <a:solidFill>
              <a:srgbClr val="90214A"/>
            </a:solidFill>
            <a:round/>
            <a:headEnd/>
            <a:tailEnd/>
          </a:ln>
        </p:spPr>
        <p:txBody>
          <a:bodyPr wrap="none" anchor="ctr"/>
          <a:lstStyle/>
          <a:p>
            <a:endParaRPr lang="en-CA"/>
          </a:p>
        </p:txBody>
      </p:sp>
      <p:sp>
        <p:nvSpPr>
          <p:cNvPr id="68669" name="Oval 68"/>
          <p:cNvSpPr>
            <a:spLocks noChangeArrowheads="1"/>
          </p:cNvSpPr>
          <p:nvPr/>
        </p:nvSpPr>
        <p:spPr bwMode="auto">
          <a:xfrm>
            <a:off x="1025525" y="4314825"/>
            <a:ext cx="52388" cy="52388"/>
          </a:xfrm>
          <a:prstGeom prst="ellipse">
            <a:avLst/>
          </a:prstGeom>
          <a:solidFill>
            <a:srgbClr val="90214A"/>
          </a:solidFill>
          <a:ln w="12700">
            <a:solidFill>
              <a:srgbClr val="90214A"/>
            </a:solidFill>
            <a:round/>
            <a:headEnd/>
            <a:tailEnd/>
          </a:ln>
        </p:spPr>
        <p:txBody>
          <a:bodyPr wrap="none" anchor="ctr"/>
          <a:lstStyle/>
          <a:p>
            <a:endParaRPr lang="en-CA"/>
          </a:p>
        </p:txBody>
      </p:sp>
      <p:sp>
        <p:nvSpPr>
          <p:cNvPr id="68670" name="Text Box 69"/>
          <p:cNvSpPr txBox="1">
            <a:spLocks noChangeArrowheads="1"/>
          </p:cNvSpPr>
          <p:nvPr/>
        </p:nvSpPr>
        <p:spPr bwMode="auto">
          <a:xfrm>
            <a:off x="1320800" y="2233613"/>
            <a:ext cx="1484313" cy="304800"/>
          </a:xfrm>
          <a:prstGeom prst="rect">
            <a:avLst/>
          </a:prstGeom>
          <a:noFill/>
          <a:ln w="9525">
            <a:noFill/>
            <a:miter lim="800000"/>
            <a:headEnd/>
            <a:tailEnd/>
          </a:ln>
        </p:spPr>
        <p:txBody>
          <a:bodyPr wrap="none">
            <a:spAutoFit/>
          </a:bodyPr>
          <a:lstStyle/>
          <a:p>
            <a:pPr algn="ctr"/>
            <a:r>
              <a:rPr lang="en-CA" sz="1400"/>
              <a:t>Age 20-39 years</a:t>
            </a:r>
          </a:p>
        </p:txBody>
      </p:sp>
      <p:sp>
        <p:nvSpPr>
          <p:cNvPr id="68671" name="Rectangle 70"/>
          <p:cNvSpPr>
            <a:spLocks noChangeArrowheads="1"/>
          </p:cNvSpPr>
          <p:nvPr/>
        </p:nvSpPr>
        <p:spPr bwMode="auto">
          <a:xfrm>
            <a:off x="3817938" y="2695575"/>
            <a:ext cx="2206625" cy="1876425"/>
          </a:xfrm>
          <a:prstGeom prst="rect">
            <a:avLst/>
          </a:prstGeom>
          <a:noFill/>
          <a:ln w="12700">
            <a:solidFill>
              <a:schemeClr val="tx1"/>
            </a:solidFill>
            <a:miter lim="800000"/>
            <a:headEnd/>
            <a:tailEnd/>
          </a:ln>
        </p:spPr>
        <p:txBody>
          <a:bodyPr wrap="none" anchor="ctr"/>
          <a:lstStyle/>
          <a:p>
            <a:endParaRPr lang="en-CA"/>
          </a:p>
        </p:txBody>
      </p:sp>
      <p:sp>
        <p:nvSpPr>
          <p:cNvPr id="68672" name="Line 71"/>
          <p:cNvSpPr>
            <a:spLocks noChangeShapeType="1"/>
          </p:cNvSpPr>
          <p:nvPr/>
        </p:nvSpPr>
        <p:spPr bwMode="auto">
          <a:xfrm>
            <a:off x="4152900" y="4572000"/>
            <a:ext cx="0" cy="65088"/>
          </a:xfrm>
          <a:prstGeom prst="line">
            <a:avLst/>
          </a:prstGeom>
          <a:noFill/>
          <a:ln w="12700">
            <a:solidFill>
              <a:schemeClr val="tx1"/>
            </a:solidFill>
            <a:round/>
            <a:headEnd/>
            <a:tailEnd/>
          </a:ln>
        </p:spPr>
        <p:txBody>
          <a:bodyPr/>
          <a:lstStyle/>
          <a:p>
            <a:endParaRPr lang="en-US"/>
          </a:p>
        </p:txBody>
      </p:sp>
      <p:sp>
        <p:nvSpPr>
          <p:cNvPr id="68673" name="Text Box 72"/>
          <p:cNvSpPr txBox="1">
            <a:spLocks noChangeArrowheads="1"/>
          </p:cNvSpPr>
          <p:nvPr/>
        </p:nvSpPr>
        <p:spPr bwMode="auto">
          <a:xfrm>
            <a:off x="4013200" y="4633913"/>
            <a:ext cx="282575" cy="304800"/>
          </a:xfrm>
          <a:prstGeom prst="rect">
            <a:avLst/>
          </a:prstGeom>
          <a:noFill/>
          <a:ln w="9525">
            <a:noFill/>
            <a:miter lim="800000"/>
            <a:headEnd/>
            <a:tailEnd/>
          </a:ln>
        </p:spPr>
        <p:txBody>
          <a:bodyPr wrap="none">
            <a:spAutoFit/>
          </a:bodyPr>
          <a:lstStyle/>
          <a:p>
            <a:pPr algn="ctr"/>
            <a:r>
              <a:rPr lang="en-CA" sz="1400"/>
              <a:t>1</a:t>
            </a:r>
          </a:p>
        </p:txBody>
      </p:sp>
      <p:sp>
        <p:nvSpPr>
          <p:cNvPr id="68674" name="Line 73"/>
          <p:cNvSpPr>
            <a:spLocks noChangeShapeType="1"/>
          </p:cNvSpPr>
          <p:nvPr/>
        </p:nvSpPr>
        <p:spPr bwMode="auto">
          <a:xfrm>
            <a:off x="3981450" y="4572000"/>
            <a:ext cx="0" cy="65088"/>
          </a:xfrm>
          <a:prstGeom prst="line">
            <a:avLst/>
          </a:prstGeom>
          <a:noFill/>
          <a:ln w="12700">
            <a:solidFill>
              <a:schemeClr val="tx1"/>
            </a:solidFill>
            <a:round/>
            <a:headEnd/>
            <a:tailEnd/>
          </a:ln>
        </p:spPr>
        <p:txBody>
          <a:bodyPr/>
          <a:lstStyle/>
          <a:p>
            <a:endParaRPr lang="en-US"/>
          </a:p>
        </p:txBody>
      </p:sp>
      <p:sp>
        <p:nvSpPr>
          <p:cNvPr id="68675" name="Line 74"/>
          <p:cNvSpPr>
            <a:spLocks noChangeShapeType="1"/>
          </p:cNvSpPr>
          <p:nvPr/>
        </p:nvSpPr>
        <p:spPr bwMode="auto">
          <a:xfrm>
            <a:off x="3817938" y="4572000"/>
            <a:ext cx="0" cy="65088"/>
          </a:xfrm>
          <a:prstGeom prst="line">
            <a:avLst/>
          </a:prstGeom>
          <a:noFill/>
          <a:ln w="12700">
            <a:solidFill>
              <a:schemeClr val="tx1"/>
            </a:solidFill>
            <a:round/>
            <a:headEnd/>
            <a:tailEnd/>
          </a:ln>
        </p:spPr>
        <p:txBody>
          <a:bodyPr/>
          <a:lstStyle/>
          <a:p>
            <a:endParaRPr lang="en-US"/>
          </a:p>
        </p:txBody>
      </p:sp>
      <p:sp>
        <p:nvSpPr>
          <p:cNvPr id="68676" name="Text Box 75"/>
          <p:cNvSpPr txBox="1">
            <a:spLocks noChangeArrowheads="1"/>
          </p:cNvSpPr>
          <p:nvPr/>
        </p:nvSpPr>
        <p:spPr bwMode="auto">
          <a:xfrm>
            <a:off x="3678238" y="4633913"/>
            <a:ext cx="282575" cy="304800"/>
          </a:xfrm>
          <a:prstGeom prst="rect">
            <a:avLst/>
          </a:prstGeom>
          <a:noFill/>
          <a:ln w="9525">
            <a:noFill/>
            <a:miter lim="800000"/>
            <a:headEnd/>
            <a:tailEnd/>
          </a:ln>
        </p:spPr>
        <p:txBody>
          <a:bodyPr wrap="none">
            <a:spAutoFit/>
          </a:bodyPr>
          <a:lstStyle/>
          <a:p>
            <a:pPr algn="ctr"/>
            <a:r>
              <a:rPr lang="en-CA" sz="1400"/>
              <a:t>0</a:t>
            </a:r>
          </a:p>
        </p:txBody>
      </p:sp>
      <p:sp>
        <p:nvSpPr>
          <p:cNvPr id="68677" name="Line 76"/>
          <p:cNvSpPr>
            <a:spLocks noChangeShapeType="1"/>
          </p:cNvSpPr>
          <p:nvPr/>
        </p:nvSpPr>
        <p:spPr bwMode="auto">
          <a:xfrm>
            <a:off x="4484688" y="4572000"/>
            <a:ext cx="0" cy="65088"/>
          </a:xfrm>
          <a:prstGeom prst="line">
            <a:avLst/>
          </a:prstGeom>
          <a:noFill/>
          <a:ln w="12700">
            <a:solidFill>
              <a:schemeClr val="tx1"/>
            </a:solidFill>
            <a:round/>
            <a:headEnd/>
            <a:tailEnd/>
          </a:ln>
        </p:spPr>
        <p:txBody>
          <a:bodyPr/>
          <a:lstStyle/>
          <a:p>
            <a:endParaRPr lang="en-US"/>
          </a:p>
        </p:txBody>
      </p:sp>
      <p:sp>
        <p:nvSpPr>
          <p:cNvPr id="68678" name="Text Box 77"/>
          <p:cNvSpPr txBox="1">
            <a:spLocks noChangeArrowheads="1"/>
          </p:cNvSpPr>
          <p:nvPr/>
        </p:nvSpPr>
        <p:spPr bwMode="auto">
          <a:xfrm>
            <a:off x="4344988" y="4633913"/>
            <a:ext cx="282575" cy="304800"/>
          </a:xfrm>
          <a:prstGeom prst="rect">
            <a:avLst/>
          </a:prstGeom>
          <a:noFill/>
          <a:ln w="9525">
            <a:noFill/>
            <a:miter lim="800000"/>
            <a:headEnd/>
            <a:tailEnd/>
          </a:ln>
        </p:spPr>
        <p:txBody>
          <a:bodyPr wrap="none">
            <a:spAutoFit/>
          </a:bodyPr>
          <a:lstStyle/>
          <a:p>
            <a:pPr algn="ctr"/>
            <a:r>
              <a:rPr lang="en-CA" sz="1400"/>
              <a:t>2</a:t>
            </a:r>
          </a:p>
        </p:txBody>
      </p:sp>
      <p:sp>
        <p:nvSpPr>
          <p:cNvPr id="68679" name="Line 78"/>
          <p:cNvSpPr>
            <a:spLocks noChangeShapeType="1"/>
          </p:cNvSpPr>
          <p:nvPr/>
        </p:nvSpPr>
        <p:spPr bwMode="auto">
          <a:xfrm>
            <a:off x="4313238" y="4572000"/>
            <a:ext cx="0" cy="65088"/>
          </a:xfrm>
          <a:prstGeom prst="line">
            <a:avLst/>
          </a:prstGeom>
          <a:noFill/>
          <a:ln w="12700">
            <a:solidFill>
              <a:schemeClr val="tx1"/>
            </a:solidFill>
            <a:round/>
            <a:headEnd/>
            <a:tailEnd/>
          </a:ln>
        </p:spPr>
        <p:txBody>
          <a:bodyPr/>
          <a:lstStyle/>
          <a:p>
            <a:endParaRPr lang="en-US"/>
          </a:p>
        </p:txBody>
      </p:sp>
      <p:sp>
        <p:nvSpPr>
          <p:cNvPr id="68680" name="Line 79"/>
          <p:cNvSpPr>
            <a:spLocks noChangeShapeType="1"/>
          </p:cNvSpPr>
          <p:nvPr/>
        </p:nvSpPr>
        <p:spPr bwMode="auto">
          <a:xfrm>
            <a:off x="4813300" y="4572000"/>
            <a:ext cx="0" cy="65088"/>
          </a:xfrm>
          <a:prstGeom prst="line">
            <a:avLst/>
          </a:prstGeom>
          <a:noFill/>
          <a:ln w="12700">
            <a:solidFill>
              <a:schemeClr val="tx1"/>
            </a:solidFill>
            <a:round/>
            <a:headEnd/>
            <a:tailEnd/>
          </a:ln>
        </p:spPr>
        <p:txBody>
          <a:bodyPr/>
          <a:lstStyle/>
          <a:p>
            <a:endParaRPr lang="en-US"/>
          </a:p>
        </p:txBody>
      </p:sp>
      <p:sp>
        <p:nvSpPr>
          <p:cNvPr id="68681" name="Text Box 80"/>
          <p:cNvSpPr txBox="1">
            <a:spLocks noChangeArrowheads="1"/>
          </p:cNvSpPr>
          <p:nvPr/>
        </p:nvSpPr>
        <p:spPr bwMode="auto">
          <a:xfrm>
            <a:off x="4673600" y="4633913"/>
            <a:ext cx="282575" cy="304800"/>
          </a:xfrm>
          <a:prstGeom prst="rect">
            <a:avLst/>
          </a:prstGeom>
          <a:noFill/>
          <a:ln w="9525">
            <a:noFill/>
            <a:miter lim="800000"/>
            <a:headEnd/>
            <a:tailEnd/>
          </a:ln>
        </p:spPr>
        <p:txBody>
          <a:bodyPr wrap="none">
            <a:spAutoFit/>
          </a:bodyPr>
          <a:lstStyle/>
          <a:p>
            <a:pPr algn="ctr"/>
            <a:r>
              <a:rPr lang="en-CA" sz="1400"/>
              <a:t>3</a:t>
            </a:r>
          </a:p>
        </p:txBody>
      </p:sp>
      <p:sp>
        <p:nvSpPr>
          <p:cNvPr id="68682" name="Line 81"/>
          <p:cNvSpPr>
            <a:spLocks noChangeShapeType="1"/>
          </p:cNvSpPr>
          <p:nvPr/>
        </p:nvSpPr>
        <p:spPr bwMode="auto">
          <a:xfrm>
            <a:off x="4641850" y="4572000"/>
            <a:ext cx="0" cy="65088"/>
          </a:xfrm>
          <a:prstGeom prst="line">
            <a:avLst/>
          </a:prstGeom>
          <a:noFill/>
          <a:ln w="12700">
            <a:solidFill>
              <a:schemeClr val="tx1"/>
            </a:solidFill>
            <a:round/>
            <a:headEnd/>
            <a:tailEnd/>
          </a:ln>
        </p:spPr>
        <p:txBody>
          <a:bodyPr/>
          <a:lstStyle/>
          <a:p>
            <a:endParaRPr lang="en-US"/>
          </a:p>
        </p:txBody>
      </p:sp>
      <p:sp>
        <p:nvSpPr>
          <p:cNvPr id="68683" name="Line 82"/>
          <p:cNvSpPr>
            <a:spLocks noChangeShapeType="1"/>
          </p:cNvSpPr>
          <p:nvPr/>
        </p:nvSpPr>
        <p:spPr bwMode="auto">
          <a:xfrm>
            <a:off x="5148263" y="4572000"/>
            <a:ext cx="0" cy="65088"/>
          </a:xfrm>
          <a:prstGeom prst="line">
            <a:avLst/>
          </a:prstGeom>
          <a:noFill/>
          <a:ln w="12700">
            <a:solidFill>
              <a:schemeClr val="tx1"/>
            </a:solidFill>
            <a:round/>
            <a:headEnd/>
            <a:tailEnd/>
          </a:ln>
        </p:spPr>
        <p:txBody>
          <a:bodyPr/>
          <a:lstStyle/>
          <a:p>
            <a:endParaRPr lang="en-US"/>
          </a:p>
        </p:txBody>
      </p:sp>
      <p:sp>
        <p:nvSpPr>
          <p:cNvPr id="68684" name="Text Box 83"/>
          <p:cNvSpPr txBox="1">
            <a:spLocks noChangeArrowheads="1"/>
          </p:cNvSpPr>
          <p:nvPr/>
        </p:nvSpPr>
        <p:spPr bwMode="auto">
          <a:xfrm>
            <a:off x="5008563" y="4633913"/>
            <a:ext cx="282575" cy="304800"/>
          </a:xfrm>
          <a:prstGeom prst="rect">
            <a:avLst/>
          </a:prstGeom>
          <a:noFill/>
          <a:ln w="9525">
            <a:noFill/>
            <a:miter lim="800000"/>
            <a:headEnd/>
            <a:tailEnd/>
          </a:ln>
        </p:spPr>
        <p:txBody>
          <a:bodyPr wrap="none">
            <a:spAutoFit/>
          </a:bodyPr>
          <a:lstStyle/>
          <a:p>
            <a:pPr algn="ctr"/>
            <a:r>
              <a:rPr lang="en-CA" sz="1400"/>
              <a:t>4</a:t>
            </a:r>
          </a:p>
        </p:txBody>
      </p:sp>
      <p:sp>
        <p:nvSpPr>
          <p:cNvPr id="68685" name="Line 84"/>
          <p:cNvSpPr>
            <a:spLocks noChangeShapeType="1"/>
          </p:cNvSpPr>
          <p:nvPr/>
        </p:nvSpPr>
        <p:spPr bwMode="auto">
          <a:xfrm>
            <a:off x="4976813" y="4572000"/>
            <a:ext cx="0" cy="65088"/>
          </a:xfrm>
          <a:prstGeom prst="line">
            <a:avLst/>
          </a:prstGeom>
          <a:noFill/>
          <a:ln w="12700">
            <a:solidFill>
              <a:schemeClr val="tx1"/>
            </a:solidFill>
            <a:round/>
            <a:headEnd/>
            <a:tailEnd/>
          </a:ln>
        </p:spPr>
        <p:txBody>
          <a:bodyPr/>
          <a:lstStyle/>
          <a:p>
            <a:endParaRPr lang="en-US"/>
          </a:p>
        </p:txBody>
      </p:sp>
      <p:sp>
        <p:nvSpPr>
          <p:cNvPr id="68686" name="Line 85"/>
          <p:cNvSpPr>
            <a:spLocks noChangeShapeType="1"/>
          </p:cNvSpPr>
          <p:nvPr/>
        </p:nvSpPr>
        <p:spPr bwMode="auto">
          <a:xfrm>
            <a:off x="5483225" y="4572000"/>
            <a:ext cx="0" cy="65088"/>
          </a:xfrm>
          <a:prstGeom prst="line">
            <a:avLst/>
          </a:prstGeom>
          <a:noFill/>
          <a:ln w="12700">
            <a:solidFill>
              <a:schemeClr val="tx1"/>
            </a:solidFill>
            <a:round/>
            <a:headEnd/>
            <a:tailEnd/>
          </a:ln>
        </p:spPr>
        <p:txBody>
          <a:bodyPr/>
          <a:lstStyle/>
          <a:p>
            <a:endParaRPr lang="en-US"/>
          </a:p>
        </p:txBody>
      </p:sp>
      <p:sp>
        <p:nvSpPr>
          <p:cNvPr id="68687" name="Text Box 86"/>
          <p:cNvSpPr txBox="1">
            <a:spLocks noChangeArrowheads="1"/>
          </p:cNvSpPr>
          <p:nvPr/>
        </p:nvSpPr>
        <p:spPr bwMode="auto">
          <a:xfrm>
            <a:off x="5343525" y="4633913"/>
            <a:ext cx="282575" cy="304800"/>
          </a:xfrm>
          <a:prstGeom prst="rect">
            <a:avLst/>
          </a:prstGeom>
          <a:noFill/>
          <a:ln w="9525">
            <a:noFill/>
            <a:miter lim="800000"/>
            <a:headEnd/>
            <a:tailEnd/>
          </a:ln>
        </p:spPr>
        <p:txBody>
          <a:bodyPr wrap="none">
            <a:spAutoFit/>
          </a:bodyPr>
          <a:lstStyle/>
          <a:p>
            <a:pPr algn="ctr"/>
            <a:r>
              <a:rPr lang="en-CA" sz="1400"/>
              <a:t>5</a:t>
            </a:r>
          </a:p>
        </p:txBody>
      </p:sp>
      <p:sp>
        <p:nvSpPr>
          <p:cNvPr id="68688" name="Line 87"/>
          <p:cNvSpPr>
            <a:spLocks noChangeShapeType="1"/>
          </p:cNvSpPr>
          <p:nvPr/>
        </p:nvSpPr>
        <p:spPr bwMode="auto">
          <a:xfrm>
            <a:off x="5311775" y="4572000"/>
            <a:ext cx="0" cy="65088"/>
          </a:xfrm>
          <a:prstGeom prst="line">
            <a:avLst/>
          </a:prstGeom>
          <a:noFill/>
          <a:ln w="12700">
            <a:solidFill>
              <a:schemeClr val="tx1"/>
            </a:solidFill>
            <a:round/>
            <a:headEnd/>
            <a:tailEnd/>
          </a:ln>
        </p:spPr>
        <p:txBody>
          <a:bodyPr/>
          <a:lstStyle/>
          <a:p>
            <a:endParaRPr lang="en-US"/>
          </a:p>
        </p:txBody>
      </p:sp>
      <p:sp>
        <p:nvSpPr>
          <p:cNvPr id="68689" name="Line 88"/>
          <p:cNvSpPr>
            <a:spLocks noChangeShapeType="1"/>
          </p:cNvSpPr>
          <p:nvPr/>
        </p:nvSpPr>
        <p:spPr bwMode="auto">
          <a:xfrm>
            <a:off x="5815013" y="4572000"/>
            <a:ext cx="0" cy="65088"/>
          </a:xfrm>
          <a:prstGeom prst="line">
            <a:avLst/>
          </a:prstGeom>
          <a:noFill/>
          <a:ln w="12700">
            <a:solidFill>
              <a:schemeClr val="tx1"/>
            </a:solidFill>
            <a:round/>
            <a:headEnd/>
            <a:tailEnd/>
          </a:ln>
        </p:spPr>
        <p:txBody>
          <a:bodyPr/>
          <a:lstStyle/>
          <a:p>
            <a:endParaRPr lang="en-US"/>
          </a:p>
        </p:txBody>
      </p:sp>
      <p:sp>
        <p:nvSpPr>
          <p:cNvPr id="68690" name="Text Box 89"/>
          <p:cNvSpPr txBox="1">
            <a:spLocks noChangeArrowheads="1"/>
          </p:cNvSpPr>
          <p:nvPr/>
        </p:nvSpPr>
        <p:spPr bwMode="auto">
          <a:xfrm>
            <a:off x="5675313" y="4633913"/>
            <a:ext cx="282575" cy="304800"/>
          </a:xfrm>
          <a:prstGeom prst="rect">
            <a:avLst/>
          </a:prstGeom>
          <a:noFill/>
          <a:ln w="9525">
            <a:noFill/>
            <a:miter lim="800000"/>
            <a:headEnd/>
            <a:tailEnd/>
          </a:ln>
        </p:spPr>
        <p:txBody>
          <a:bodyPr wrap="none">
            <a:spAutoFit/>
          </a:bodyPr>
          <a:lstStyle/>
          <a:p>
            <a:pPr algn="ctr"/>
            <a:r>
              <a:rPr lang="en-CA" sz="1400"/>
              <a:t>6</a:t>
            </a:r>
          </a:p>
        </p:txBody>
      </p:sp>
      <p:sp>
        <p:nvSpPr>
          <p:cNvPr id="68691" name="Line 90"/>
          <p:cNvSpPr>
            <a:spLocks noChangeShapeType="1"/>
          </p:cNvSpPr>
          <p:nvPr/>
        </p:nvSpPr>
        <p:spPr bwMode="auto">
          <a:xfrm>
            <a:off x="5643563" y="4572000"/>
            <a:ext cx="0" cy="65088"/>
          </a:xfrm>
          <a:prstGeom prst="line">
            <a:avLst/>
          </a:prstGeom>
          <a:noFill/>
          <a:ln w="12700">
            <a:solidFill>
              <a:schemeClr val="tx1"/>
            </a:solidFill>
            <a:round/>
            <a:headEnd/>
            <a:tailEnd/>
          </a:ln>
        </p:spPr>
        <p:txBody>
          <a:bodyPr/>
          <a:lstStyle/>
          <a:p>
            <a:endParaRPr lang="en-US"/>
          </a:p>
        </p:txBody>
      </p:sp>
      <p:sp>
        <p:nvSpPr>
          <p:cNvPr id="68692" name="Line 91"/>
          <p:cNvSpPr>
            <a:spLocks noChangeShapeType="1"/>
          </p:cNvSpPr>
          <p:nvPr/>
        </p:nvSpPr>
        <p:spPr bwMode="auto">
          <a:xfrm>
            <a:off x="5983288" y="4572000"/>
            <a:ext cx="0" cy="65088"/>
          </a:xfrm>
          <a:prstGeom prst="line">
            <a:avLst/>
          </a:prstGeom>
          <a:noFill/>
          <a:ln w="12700">
            <a:solidFill>
              <a:schemeClr val="tx1"/>
            </a:solidFill>
            <a:round/>
            <a:headEnd/>
            <a:tailEnd/>
          </a:ln>
        </p:spPr>
        <p:txBody>
          <a:bodyPr/>
          <a:lstStyle/>
          <a:p>
            <a:endParaRPr lang="en-US"/>
          </a:p>
        </p:txBody>
      </p:sp>
      <p:sp>
        <p:nvSpPr>
          <p:cNvPr id="68693" name="Text Box 92"/>
          <p:cNvSpPr txBox="1">
            <a:spLocks noChangeArrowheads="1"/>
          </p:cNvSpPr>
          <p:nvPr/>
        </p:nvSpPr>
        <p:spPr bwMode="auto">
          <a:xfrm>
            <a:off x="3476625" y="4906963"/>
            <a:ext cx="2697163" cy="304800"/>
          </a:xfrm>
          <a:prstGeom prst="rect">
            <a:avLst/>
          </a:prstGeom>
          <a:noFill/>
          <a:ln w="9525">
            <a:noFill/>
            <a:miter lim="800000"/>
            <a:headEnd/>
            <a:tailEnd/>
          </a:ln>
        </p:spPr>
        <p:txBody>
          <a:bodyPr wrap="none">
            <a:spAutoFit/>
          </a:bodyPr>
          <a:lstStyle/>
          <a:p>
            <a:pPr algn="ctr"/>
            <a:r>
              <a:rPr lang="en-CA" sz="1400"/>
              <a:t>Years since last negative smear</a:t>
            </a:r>
          </a:p>
        </p:txBody>
      </p:sp>
      <p:sp>
        <p:nvSpPr>
          <p:cNvPr id="68694" name="Line 93"/>
          <p:cNvSpPr>
            <a:spLocks noChangeShapeType="1"/>
          </p:cNvSpPr>
          <p:nvPr/>
        </p:nvSpPr>
        <p:spPr bwMode="auto">
          <a:xfrm rot="-5400000">
            <a:off x="3783807" y="4539456"/>
            <a:ext cx="0" cy="65087"/>
          </a:xfrm>
          <a:prstGeom prst="line">
            <a:avLst/>
          </a:prstGeom>
          <a:noFill/>
          <a:ln w="12700">
            <a:solidFill>
              <a:schemeClr val="tx1"/>
            </a:solidFill>
            <a:round/>
            <a:headEnd/>
            <a:tailEnd/>
          </a:ln>
        </p:spPr>
        <p:txBody>
          <a:bodyPr/>
          <a:lstStyle/>
          <a:p>
            <a:endParaRPr lang="en-US"/>
          </a:p>
        </p:txBody>
      </p:sp>
      <p:sp>
        <p:nvSpPr>
          <p:cNvPr id="68695" name="Text Box 94"/>
          <p:cNvSpPr txBox="1">
            <a:spLocks noChangeArrowheads="1"/>
          </p:cNvSpPr>
          <p:nvPr/>
        </p:nvSpPr>
        <p:spPr bwMode="auto">
          <a:xfrm>
            <a:off x="3317875" y="4424363"/>
            <a:ext cx="430213" cy="304800"/>
          </a:xfrm>
          <a:prstGeom prst="rect">
            <a:avLst/>
          </a:prstGeom>
          <a:noFill/>
          <a:ln w="9525">
            <a:noFill/>
            <a:miter lim="800000"/>
            <a:headEnd/>
            <a:tailEnd/>
          </a:ln>
        </p:spPr>
        <p:txBody>
          <a:bodyPr wrap="none">
            <a:spAutoFit/>
          </a:bodyPr>
          <a:lstStyle/>
          <a:p>
            <a:pPr algn="r"/>
            <a:r>
              <a:rPr lang="en-CA" sz="1400"/>
              <a:t>0.1</a:t>
            </a:r>
          </a:p>
        </p:txBody>
      </p:sp>
      <p:sp>
        <p:nvSpPr>
          <p:cNvPr id="68696" name="Line 95"/>
          <p:cNvSpPr>
            <a:spLocks noChangeShapeType="1"/>
          </p:cNvSpPr>
          <p:nvPr/>
        </p:nvSpPr>
        <p:spPr bwMode="auto">
          <a:xfrm rot="-5400000">
            <a:off x="3783807" y="4206081"/>
            <a:ext cx="0" cy="65087"/>
          </a:xfrm>
          <a:prstGeom prst="line">
            <a:avLst/>
          </a:prstGeom>
          <a:noFill/>
          <a:ln w="12700">
            <a:solidFill>
              <a:schemeClr val="tx1"/>
            </a:solidFill>
            <a:round/>
            <a:headEnd/>
            <a:tailEnd/>
          </a:ln>
        </p:spPr>
        <p:txBody>
          <a:bodyPr/>
          <a:lstStyle/>
          <a:p>
            <a:endParaRPr lang="en-US"/>
          </a:p>
        </p:txBody>
      </p:sp>
      <p:sp>
        <p:nvSpPr>
          <p:cNvPr id="68697" name="Text Box 96"/>
          <p:cNvSpPr txBox="1">
            <a:spLocks noChangeArrowheads="1"/>
          </p:cNvSpPr>
          <p:nvPr/>
        </p:nvSpPr>
        <p:spPr bwMode="auto">
          <a:xfrm>
            <a:off x="3317875" y="4090988"/>
            <a:ext cx="430213" cy="304800"/>
          </a:xfrm>
          <a:prstGeom prst="rect">
            <a:avLst/>
          </a:prstGeom>
          <a:noFill/>
          <a:ln w="9525">
            <a:noFill/>
            <a:miter lim="800000"/>
            <a:headEnd/>
            <a:tailEnd/>
          </a:ln>
        </p:spPr>
        <p:txBody>
          <a:bodyPr wrap="none">
            <a:spAutoFit/>
          </a:bodyPr>
          <a:lstStyle/>
          <a:p>
            <a:pPr algn="r"/>
            <a:r>
              <a:rPr lang="en-CA" sz="1400"/>
              <a:t>0.2</a:t>
            </a:r>
          </a:p>
        </p:txBody>
      </p:sp>
      <p:sp>
        <p:nvSpPr>
          <p:cNvPr id="68698" name="Line 97"/>
          <p:cNvSpPr>
            <a:spLocks noChangeShapeType="1"/>
          </p:cNvSpPr>
          <p:nvPr/>
        </p:nvSpPr>
        <p:spPr bwMode="auto">
          <a:xfrm rot="-5400000">
            <a:off x="3783807" y="3766344"/>
            <a:ext cx="0" cy="65087"/>
          </a:xfrm>
          <a:prstGeom prst="line">
            <a:avLst/>
          </a:prstGeom>
          <a:noFill/>
          <a:ln w="12700">
            <a:solidFill>
              <a:schemeClr val="tx1"/>
            </a:solidFill>
            <a:round/>
            <a:headEnd/>
            <a:tailEnd/>
          </a:ln>
        </p:spPr>
        <p:txBody>
          <a:bodyPr/>
          <a:lstStyle/>
          <a:p>
            <a:endParaRPr lang="en-US"/>
          </a:p>
        </p:txBody>
      </p:sp>
      <p:sp>
        <p:nvSpPr>
          <p:cNvPr id="68699" name="Text Box 98"/>
          <p:cNvSpPr txBox="1">
            <a:spLocks noChangeArrowheads="1"/>
          </p:cNvSpPr>
          <p:nvPr/>
        </p:nvSpPr>
        <p:spPr bwMode="auto">
          <a:xfrm>
            <a:off x="3317875" y="3651250"/>
            <a:ext cx="430213" cy="304800"/>
          </a:xfrm>
          <a:prstGeom prst="rect">
            <a:avLst/>
          </a:prstGeom>
          <a:noFill/>
          <a:ln w="9525">
            <a:noFill/>
            <a:miter lim="800000"/>
            <a:headEnd/>
            <a:tailEnd/>
          </a:ln>
        </p:spPr>
        <p:txBody>
          <a:bodyPr wrap="none">
            <a:spAutoFit/>
          </a:bodyPr>
          <a:lstStyle/>
          <a:p>
            <a:pPr algn="r"/>
            <a:r>
              <a:rPr lang="en-CA" sz="1400"/>
              <a:t>0.5</a:t>
            </a:r>
          </a:p>
        </p:txBody>
      </p:sp>
      <p:sp>
        <p:nvSpPr>
          <p:cNvPr id="68700" name="Line 99"/>
          <p:cNvSpPr>
            <a:spLocks noChangeShapeType="1"/>
          </p:cNvSpPr>
          <p:nvPr/>
        </p:nvSpPr>
        <p:spPr bwMode="auto">
          <a:xfrm rot="-5400000">
            <a:off x="3783807" y="3432969"/>
            <a:ext cx="0" cy="65087"/>
          </a:xfrm>
          <a:prstGeom prst="line">
            <a:avLst/>
          </a:prstGeom>
          <a:noFill/>
          <a:ln w="12700">
            <a:solidFill>
              <a:schemeClr val="tx1"/>
            </a:solidFill>
            <a:round/>
            <a:headEnd/>
            <a:tailEnd/>
          </a:ln>
        </p:spPr>
        <p:txBody>
          <a:bodyPr/>
          <a:lstStyle/>
          <a:p>
            <a:endParaRPr lang="en-US"/>
          </a:p>
        </p:txBody>
      </p:sp>
      <p:sp>
        <p:nvSpPr>
          <p:cNvPr id="68701" name="Text Box 100"/>
          <p:cNvSpPr txBox="1">
            <a:spLocks noChangeArrowheads="1"/>
          </p:cNvSpPr>
          <p:nvPr/>
        </p:nvSpPr>
        <p:spPr bwMode="auto">
          <a:xfrm>
            <a:off x="3317875" y="3317875"/>
            <a:ext cx="430213" cy="304800"/>
          </a:xfrm>
          <a:prstGeom prst="rect">
            <a:avLst/>
          </a:prstGeom>
          <a:noFill/>
          <a:ln w="9525">
            <a:noFill/>
            <a:miter lim="800000"/>
            <a:headEnd/>
            <a:tailEnd/>
          </a:ln>
        </p:spPr>
        <p:txBody>
          <a:bodyPr wrap="none">
            <a:spAutoFit/>
          </a:bodyPr>
          <a:lstStyle/>
          <a:p>
            <a:pPr algn="r"/>
            <a:r>
              <a:rPr lang="en-CA" sz="1400"/>
              <a:t>1.0</a:t>
            </a:r>
          </a:p>
        </p:txBody>
      </p:sp>
      <p:sp>
        <p:nvSpPr>
          <p:cNvPr id="68702" name="Line 101"/>
          <p:cNvSpPr>
            <a:spLocks noChangeShapeType="1"/>
          </p:cNvSpPr>
          <p:nvPr/>
        </p:nvSpPr>
        <p:spPr bwMode="auto">
          <a:xfrm rot="-5400000">
            <a:off x="3783807" y="3102769"/>
            <a:ext cx="0" cy="65087"/>
          </a:xfrm>
          <a:prstGeom prst="line">
            <a:avLst/>
          </a:prstGeom>
          <a:noFill/>
          <a:ln w="12700">
            <a:solidFill>
              <a:schemeClr val="tx1"/>
            </a:solidFill>
            <a:round/>
            <a:headEnd/>
            <a:tailEnd/>
          </a:ln>
        </p:spPr>
        <p:txBody>
          <a:bodyPr/>
          <a:lstStyle/>
          <a:p>
            <a:endParaRPr lang="en-US"/>
          </a:p>
        </p:txBody>
      </p:sp>
      <p:sp>
        <p:nvSpPr>
          <p:cNvPr id="68703" name="Text Box 102"/>
          <p:cNvSpPr txBox="1">
            <a:spLocks noChangeArrowheads="1"/>
          </p:cNvSpPr>
          <p:nvPr/>
        </p:nvSpPr>
        <p:spPr bwMode="auto">
          <a:xfrm>
            <a:off x="3317875" y="2987675"/>
            <a:ext cx="430213" cy="304800"/>
          </a:xfrm>
          <a:prstGeom prst="rect">
            <a:avLst/>
          </a:prstGeom>
          <a:noFill/>
          <a:ln w="9525">
            <a:noFill/>
            <a:miter lim="800000"/>
            <a:headEnd/>
            <a:tailEnd/>
          </a:ln>
        </p:spPr>
        <p:txBody>
          <a:bodyPr wrap="none">
            <a:spAutoFit/>
          </a:bodyPr>
          <a:lstStyle/>
          <a:p>
            <a:pPr algn="r"/>
            <a:r>
              <a:rPr lang="en-CA" sz="1400"/>
              <a:t>2.0</a:t>
            </a:r>
          </a:p>
        </p:txBody>
      </p:sp>
      <p:sp>
        <p:nvSpPr>
          <p:cNvPr id="68704" name="Line 103"/>
          <p:cNvSpPr>
            <a:spLocks noChangeShapeType="1"/>
          </p:cNvSpPr>
          <p:nvPr/>
        </p:nvSpPr>
        <p:spPr bwMode="auto">
          <a:xfrm rot="-5400000">
            <a:off x="3783807" y="2663031"/>
            <a:ext cx="0" cy="65087"/>
          </a:xfrm>
          <a:prstGeom prst="line">
            <a:avLst/>
          </a:prstGeom>
          <a:noFill/>
          <a:ln w="12700">
            <a:solidFill>
              <a:schemeClr val="tx1"/>
            </a:solidFill>
            <a:round/>
            <a:headEnd/>
            <a:tailEnd/>
          </a:ln>
        </p:spPr>
        <p:txBody>
          <a:bodyPr/>
          <a:lstStyle/>
          <a:p>
            <a:endParaRPr lang="en-US"/>
          </a:p>
        </p:txBody>
      </p:sp>
      <p:sp>
        <p:nvSpPr>
          <p:cNvPr id="68705" name="Text Box 104"/>
          <p:cNvSpPr txBox="1">
            <a:spLocks noChangeArrowheads="1"/>
          </p:cNvSpPr>
          <p:nvPr/>
        </p:nvSpPr>
        <p:spPr bwMode="auto">
          <a:xfrm>
            <a:off x="3317875" y="2547938"/>
            <a:ext cx="430213" cy="304800"/>
          </a:xfrm>
          <a:prstGeom prst="rect">
            <a:avLst/>
          </a:prstGeom>
          <a:noFill/>
          <a:ln w="9525">
            <a:noFill/>
            <a:miter lim="800000"/>
            <a:headEnd/>
            <a:tailEnd/>
          </a:ln>
        </p:spPr>
        <p:txBody>
          <a:bodyPr wrap="none">
            <a:spAutoFit/>
          </a:bodyPr>
          <a:lstStyle/>
          <a:p>
            <a:pPr algn="r"/>
            <a:r>
              <a:rPr lang="en-CA" sz="1400"/>
              <a:t>5.0</a:t>
            </a:r>
          </a:p>
        </p:txBody>
      </p:sp>
      <p:sp>
        <p:nvSpPr>
          <p:cNvPr id="68706" name="Line 106"/>
          <p:cNvSpPr>
            <a:spLocks noChangeShapeType="1"/>
          </p:cNvSpPr>
          <p:nvPr/>
        </p:nvSpPr>
        <p:spPr bwMode="auto">
          <a:xfrm rot="-5400000">
            <a:off x="4905375" y="2379663"/>
            <a:ext cx="0" cy="2171700"/>
          </a:xfrm>
          <a:prstGeom prst="line">
            <a:avLst/>
          </a:prstGeom>
          <a:noFill/>
          <a:ln w="12700">
            <a:solidFill>
              <a:schemeClr val="tx1"/>
            </a:solidFill>
            <a:round/>
            <a:headEnd/>
            <a:tailEnd/>
          </a:ln>
        </p:spPr>
        <p:txBody>
          <a:bodyPr/>
          <a:lstStyle/>
          <a:p>
            <a:endParaRPr lang="en-US"/>
          </a:p>
        </p:txBody>
      </p:sp>
      <p:sp>
        <p:nvSpPr>
          <p:cNvPr id="68707" name="Line 107"/>
          <p:cNvSpPr>
            <a:spLocks noChangeShapeType="1"/>
          </p:cNvSpPr>
          <p:nvPr/>
        </p:nvSpPr>
        <p:spPr bwMode="auto">
          <a:xfrm rot="-5400000">
            <a:off x="4239419" y="3759994"/>
            <a:ext cx="0" cy="833438"/>
          </a:xfrm>
          <a:prstGeom prst="line">
            <a:avLst/>
          </a:prstGeom>
          <a:noFill/>
          <a:ln w="12700">
            <a:solidFill>
              <a:schemeClr val="tx1"/>
            </a:solidFill>
            <a:prstDash val="dash"/>
            <a:round/>
            <a:headEnd/>
            <a:tailEnd/>
          </a:ln>
        </p:spPr>
        <p:txBody>
          <a:bodyPr/>
          <a:lstStyle/>
          <a:p>
            <a:endParaRPr lang="en-US"/>
          </a:p>
        </p:txBody>
      </p:sp>
      <p:sp>
        <p:nvSpPr>
          <p:cNvPr id="68708" name="Line 108"/>
          <p:cNvSpPr>
            <a:spLocks noChangeShapeType="1"/>
          </p:cNvSpPr>
          <p:nvPr/>
        </p:nvSpPr>
        <p:spPr bwMode="auto">
          <a:xfrm rot="-5400000">
            <a:off x="4239419" y="4191794"/>
            <a:ext cx="0" cy="833438"/>
          </a:xfrm>
          <a:prstGeom prst="line">
            <a:avLst/>
          </a:prstGeom>
          <a:noFill/>
          <a:ln w="12700">
            <a:solidFill>
              <a:schemeClr val="tx1"/>
            </a:solidFill>
            <a:prstDash val="dash"/>
            <a:round/>
            <a:headEnd/>
            <a:tailEnd/>
          </a:ln>
        </p:spPr>
        <p:txBody>
          <a:bodyPr/>
          <a:lstStyle/>
          <a:p>
            <a:endParaRPr lang="en-US"/>
          </a:p>
        </p:txBody>
      </p:sp>
      <p:sp>
        <p:nvSpPr>
          <p:cNvPr id="68709" name="Line 111"/>
          <p:cNvSpPr>
            <a:spLocks noChangeShapeType="1"/>
          </p:cNvSpPr>
          <p:nvPr/>
        </p:nvSpPr>
        <p:spPr bwMode="auto">
          <a:xfrm rot="-5400000">
            <a:off x="5737225" y="3076575"/>
            <a:ext cx="0" cy="514350"/>
          </a:xfrm>
          <a:prstGeom prst="line">
            <a:avLst/>
          </a:prstGeom>
          <a:noFill/>
          <a:ln w="12700">
            <a:solidFill>
              <a:schemeClr val="tx1"/>
            </a:solidFill>
            <a:prstDash val="dash"/>
            <a:round/>
            <a:headEnd/>
            <a:tailEnd/>
          </a:ln>
        </p:spPr>
        <p:txBody>
          <a:bodyPr/>
          <a:lstStyle/>
          <a:p>
            <a:endParaRPr lang="en-US"/>
          </a:p>
        </p:txBody>
      </p:sp>
      <p:sp>
        <p:nvSpPr>
          <p:cNvPr id="68710" name="Text Box 127"/>
          <p:cNvSpPr txBox="1">
            <a:spLocks noChangeArrowheads="1"/>
          </p:cNvSpPr>
          <p:nvPr/>
        </p:nvSpPr>
        <p:spPr bwMode="auto">
          <a:xfrm>
            <a:off x="4086225" y="2233613"/>
            <a:ext cx="1484313" cy="304800"/>
          </a:xfrm>
          <a:prstGeom prst="rect">
            <a:avLst/>
          </a:prstGeom>
          <a:noFill/>
          <a:ln w="9525">
            <a:noFill/>
            <a:miter lim="800000"/>
            <a:headEnd/>
            <a:tailEnd/>
          </a:ln>
        </p:spPr>
        <p:txBody>
          <a:bodyPr wrap="none">
            <a:spAutoFit/>
          </a:bodyPr>
          <a:lstStyle/>
          <a:p>
            <a:pPr algn="ctr"/>
            <a:r>
              <a:rPr lang="en-CA" sz="1400"/>
              <a:t>Age 40-54 years</a:t>
            </a:r>
          </a:p>
        </p:txBody>
      </p:sp>
      <p:sp>
        <p:nvSpPr>
          <p:cNvPr id="68711" name="Freeform 128"/>
          <p:cNvSpPr>
            <a:spLocks/>
          </p:cNvSpPr>
          <p:nvPr/>
        </p:nvSpPr>
        <p:spPr bwMode="auto">
          <a:xfrm>
            <a:off x="3817938" y="3554413"/>
            <a:ext cx="2173287" cy="977900"/>
          </a:xfrm>
          <a:custGeom>
            <a:avLst/>
            <a:gdLst>
              <a:gd name="T0" fmla="*/ 0 w 1369"/>
              <a:gd name="T1" fmla="*/ 2147483647 h 616"/>
              <a:gd name="T2" fmla="*/ 2147483647 w 1369"/>
              <a:gd name="T3" fmla="*/ 2147483647 h 616"/>
              <a:gd name="T4" fmla="*/ 2147483647 w 1369"/>
              <a:gd name="T5" fmla="*/ 2147483647 h 616"/>
              <a:gd name="T6" fmla="*/ 2147483647 w 1369"/>
              <a:gd name="T7" fmla="*/ 2147483647 h 616"/>
              <a:gd name="T8" fmla="*/ 2147483647 w 1369"/>
              <a:gd name="T9" fmla="*/ 2147483647 h 616"/>
              <a:gd name="T10" fmla="*/ 2147483647 w 1369"/>
              <a:gd name="T11" fmla="*/ 2147483647 h 616"/>
              <a:gd name="T12" fmla="*/ 2147483647 w 1369"/>
              <a:gd name="T13" fmla="*/ 2147483647 h 616"/>
              <a:gd name="T14" fmla="*/ 2147483647 w 1369"/>
              <a:gd name="T15" fmla="*/ 2147483647 h 616"/>
              <a:gd name="T16" fmla="*/ 2147483647 w 1369"/>
              <a:gd name="T17" fmla="*/ 2147483647 h 616"/>
              <a:gd name="T18" fmla="*/ 2147483647 w 1369"/>
              <a:gd name="T19" fmla="*/ 2147483647 h 616"/>
              <a:gd name="T20" fmla="*/ 2147483647 w 1369"/>
              <a:gd name="T21" fmla="*/ 2147483647 h 616"/>
              <a:gd name="T22" fmla="*/ 2147483647 w 1369"/>
              <a:gd name="T23" fmla="*/ 2147483647 h 616"/>
              <a:gd name="T24" fmla="*/ 2147483647 w 1369"/>
              <a:gd name="T25" fmla="*/ 2147483647 h 616"/>
              <a:gd name="T26" fmla="*/ 2147483647 w 1369"/>
              <a:gd name="T27" fmla="*/ 0 h 6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69"/>
              <a:gd name="T43" fmla="*/ 0 h 616"/>
              <a:gd name="T44" fmla="*/ 1369 w 1369"/>
              <a:gd name="T45" fmla="*/ 616 h 6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69" h="616">
                <a:moveTo>
                  <a:pt x="0" y="562"/>
                </a:moveTo>
                <a:lnTo>
                  <a:pt x="105" y="507"/>
                </a:lnTo>
                <a:lnTo>
                  <a:pt x="211" y="403"/>
                </a:lnTo>
                <a:lnTo>
                  <a:pt x="313" y="472"/>
                </a:lnTo>
                <a:lnTo>
                  <a:pt x="417" y="497"/>
                </a:lnTo>
                <a:lnTo>
                  <a:pt x="525" y="616"/>
                </a:lnTo>
                <a:lnTo>
                  <a:pt x="631" y="117"/>
                </a:lnTo>
                <a:lnTo>
                  <a:pt x="738" y="383"/>
                </a:lnTo>
                <a:lnTo>
                  <a:pt x="841" y="240"/>
                </a:lnTo>
                <a:lnTo>
                  <a:pt x="947" y="287"/>
                </a:lnTo>
                <a:lnTo>
                  <a:pt x="1051" y="57"/>
                </a:lnTo>
                <a:lnTo>
                  <a:pt x="1159" y="57"/>
                </a:lnTo>
                <a:lnTo>
                  <a:pt x="1265" y="96"/>
                </a:lnTo>
                <a:lnTo>
                  <a:pt x="1369" y="0"/>
                </a:lnTo>
              </a:path>
            </a:pathLst>
          </a:custGeom>
          <a:noFill/>
          <a:ln w="12700" cmpd="sng">
            <a:solidFill>
              <a:srgbClr val="90214A"/>
            </a:solidFill>
            <a:round/>
            <a:headEnd/>
            <a:tailEnd/>
          </a:ln>
        </p:spPr>
        <p:txBody>
          <a:bodyPr/>
          <a:lstStyle/>
          <a:p>
            <a:endParaRPr lang="en-US"/>
          </a:p>
        </p:txBody>
      </p:sp>
      <p:sp>
        <p:nvSpPr>
          <p:cNvPr id="68712" name="Rectangle 129"/>
          <p:cNvSpPr>
            <a:spLocks noChangeArrowheads="1"/>
          </p:cNvSpPr>
          <p:nvPr/>
        </p:nvSpPr>
        <p:spPr bwMode="auto">
          <a:xfrm>
            <a:off x="6588125" y="2695575"/>
            <a:ext cx="2206625" cy="1876425"/>
          </a:xfrm>
          <a:prstGeom prst="rect">
            <a:avLst/>
          </a:prstGeom>
          <a:noFill/>
          <a:ln w="12700">
            <a:solidFill>
              <a:schemeClr val="tx1"/>
            </a:solidFill>
            <a:miter lim="800000"/>
            <a:headEnd/>
            <a:tailEnd/>
          </a:ln>
        </p:spPr>
        <p:txBody>
          <a:bodyPr wrap="none" anchor="ctr"/>
          <a:lstStyle/>
          <a:p>
            <a:endParaRPr lang="en-CA"/>
          </a:p>
        </p:txBody>
      </p:sp>
      <p:sp>
        <p:nvSpPr>
          <p:cNvPr id="68713" name="Line 130"/>
          <p:cNvSpPr>
            <a:spLocks noChangeShapeType="1"/>
          </p:cNvSpPr>
          <p:nvPr/>
        </p:nvSpPr>
        <p:spPr bwMode="auto">
          <a:xfrm>
            <a:off x="6923088" y="4572000"/>
            <a:ext cx="0" cy="65088"/>
          </a:xfrm>
          <a:prstGeom prst="line">
            <a:avLst/>
          </a:prstGeom>
          <a:noFill/>
          <a:ln w="12700">
            <a:solidFill>
              <a:schemeClr val="tx1"/>
            </a:solidFill>
            <a:round/>
            <a:headEnd/>
            <a:tailEnd/>
          </a:ln>
        </p:spPr>
        <p:txBody>
          <a:bodyPr/>
          <a:lstStyle/>
          <a:p>
            <a:endParaRPr lang="en-US"/>
          </a:p>
        </p:txBody>
      </p:sp>
      <p:sp>
        <p:nvSpPr>
          <p:cNvPr id="68714" name="Text Box 131"/>
          <p:cNvSpPr txBox="1">
            <a:spLocks noChangeArrowheads="1"/>
          </p:cNvSpPr>
          <p:nvPr/>
        </p:nvSpPr>
        <p:spPr bwMode="auto">
          <a:xfrm>
            <a:off x="6783388" y="4633913"/>
            <a:ext cx="282575" cy="304800"/>
          </a:xfrm>
          <a:prstGeom prst="rect">
            <a:avLst/>
          </a:prstGeom>
          <a:noFill/>
          <a:ln w="9525">
            <a:noFill/>
            <a:miter lim="800000"/>
            <a:headEnd/>
            <a:tailEnd/>
          </a:ln>
        </p:spPr>
        <p:txBody>
          <a:bodyPr wrap="none">
            <a:spAutoFit/>
          </a:bodyPr>
          <a:lstStyle/>
          <a:p>
            <a:pPr algn="ctr"/>
            <a:r>
              <a:rPr lang="en-CA" sz="1400"/>
              <a:t>1</a:t>
            </a:r>
          </a:p>
        </p:txBody>
      </p:sp>
      <p:sp>
        <p:nvSpPr>
          <p:cNvPr id="68715" name="Line 132"/>
          <p:cNvSpPr>
            <a:spLocks noChangeShapeType="1"/>
          </p:cNvSpPr>
          <p:nvPr/>
        </p:nvSpPr>
        <p:spPr bwMode="auto">
          <a:xfrm>
            <a:off x="6751638" y="4572000"/>
            <a:ext cx="0" cy="65088"/>
          </a:xfrm>
          <a:prstGeom prst="line">
            <a:avLst/>
          </a:prstGeom>
          <a:noFill/>
          <a:ln w="12700">
            <a:solidFill>
              <a:schemeClr val="tx1"/>
            </a:solidFill>
            <a:round/>
            <a:headEnd/>
            <a:tailEnd/>
          </a:ln>
        </p:spPr>
        <p:txBody>
          <a:bodyPr/>
          <a:lstStyle/>
          <a:p>
            <a:endParaRPr lang="en-US"/>
          </a:p>
        </p:txBody>
      </p:sp>
      <p:sp>
        <p:nvSpPr>
          <p:cNvPr id="68716" name="Line 133"/>
          <p:cNvSpPr>
            <a:spLocks noChangeShapeType="1"/>
          </p:cNvSpPr>
          <p:nvPr/>
        </p:nvSpPr>
        <p:spPr bwMode="auto">
          <a:xfrm>
            <a:off x="6588125" y="4572000"/>
            <a:ext cx="0" cy="65088"/>
          </a:xfrm>
          <a:prstGeom prst="line">
            <a:avLst/>
          </a:prstGeom>
          <a:noFill/>
          <a:ln w="12700">
            <a:solidFill>
              <a:schemeClr val="tx1"/>
            </a:solidFill>
            <a:round/>
            <a:headEnd/>
            <a:tailEnd/>
          </a:ln>
        </p:spPr>
        <p:txBody>
          <a:bodyPr/>
          <a:lstStyle/>
          <a:p>
            <a:endParaRPr lang="en-US"/>
          </a:p>
        </p:txBody>
      </p:sp>
      <p:sp>
        <p:nvSpPr>
          <p:cNvPr id="68717" name="Text Box 134"/>
          <p:cNvSpPr txBox="1">
            <a:spLocks noChangeArrowheads="1"/>
          </p:cNvSpPr>
          <p:nvPr/>
        </p:nvSpPr>
        <p:spPr bwMode="auto">
          <a:xfrm>
            <a:off x="6448425" y="4633913"/>
            <a:ext cx="282575" cy="304800"/>
          </a:xfrm>
          <a:prstGeom prst="rect">
            <a:avLst/>
          </a:prstGeom>
          <a:noFill/>
          <a:ln w="9525">
            <a:noFill/>
            <a:miter lim="800000"/>
            <a:headEnd/>
            <a:tailEnd/>
          </a:ln>
        </p:spPr>
        <p:txBody>
          <a:bodyPr wrap="none">
            <a:spAutoFit/>
          </a:bodyPr>
          <a:lstStyle/>
          <a:p>
            <a:pPr algn="ctr"/>
            <a:r>
              <a:rPr lang="en-CA" sz="1400"/>
              <a:t>0</a:t>
            </a:r>
          </a:p>
        </p:txBody>
      </p:sp>
      <p:sp>
        <p:nvSpPr>
          <p:cNvPr id="68718" name="Line 135"/>
          <p:cNvSpPr>
            <a:spLocks noChangeShapeType="1"/>
          </p:cNvSpPr>
          <p:nvPr/>
        </p:nvSpPr>
        <p:spPr bwMode="auto">
          <a:xfrm>
            <a:off x="7254875" y="4572000"/>
            <a:ext cx="0" cy="65088"/>
          </a:xfrm>
          <a:prstGeom prst="line">
            <a:avLst/>
          </a:prstGeom>
          <a:noFill/>
          <a:ln w="12700">
            <a:solidFill>
              <a:schemeClr val="tx1"/>
            </a:solidFill>
            <a:round/>
            <a:headEnd/>
            <a:tailEnd/>
          </a:ln>
        </p:spPr>
        <p:txBody>
          <a:bodyPr/>
          <a:lstStyle/>
          <a:p>
            <a:endParaRPr lang="en-US"/>
          </a:p>
        </p:txBody>
      </p:sp>
      <p:sp>
        <p:nvSpPr>
          <p:cNvPr id="68719" name="Text Box 136"/>
          <p:cNvSpPr txBox="1">
            <a:spLocks noChangeArrowheads="1"/>
          </p:cNvSpPr>
          <p:nvPr/>
        </p:nvSpPr>
        <p:spPr bwMode="auto">
          <a:xfrm>
            <a:off x="7115175" y="4633913"/>
            <a:ext cx="282575" cy="304800"/>
          </a:xfrm>
          <a:prstGeom prst="rect">
            <a:avLst/>
          </a:prstGeom>
          <a:noFill/>
          <a:ln w="9525">
            <a:noFill/>
            <a:miter lim="800000"/>
            <a:headEnd/>
            <a:tailEnd/>
          </a:ln>
        </p:spPr>
        <p:txBody>
          <a:bodyPr wrap="none">
            <a:spAutoFit/>
          </a:bodyPr>
          <a:lstStyle/>
          <a:p>
            <a:pPr algn="ctr"/>
            <a:r>
              <a:rPr lang="en-CA" sz="1400"/>
              <a:t>2</a:t>
            </a:r>
          </a:p>
        </p:txBody>
      </p:sp>
      <p:sp>
        <p:nvSpPr>
          <p:cNvPr id="68720" name="Line 137"/>
          <p:cNvSpPr>
            <a:spLocks noChangeShapeType="1"/>
          </p:cNvSpPr>
          <p:nvPr/>
        </p:nvSpPr>
        <p:spPr bwMode="auto">
          <a:xfrm>
            <a:off x="7083425" y="4572000"/>
            <a:ext cx="0" cy="65088"/>
          </a:xfrm>
          <a:prstGeom prst="line">
            <a:avLst/>
          </a:prstGeom>
          <a:noFill/>
          <a:ln w="12700">
            <a:solidFill>
              <a:schemeClr val="tx1"/>
            </a:solidFill>
            <a:round/>
            <a:headEnd/>
            <a:tailEnd/>
          </a:ln>
        </p:spPr>
        <p:txBody>
          <a:bodyPr/>
          <a:lstStyle/>
          <a:p>
            <a:endParaRPr lang="en-US"/>
          </a:p>
        </p:txBody>
      </p:sp>
      <p:sp>
        <p:nvSpPr>
          <p:cNvPr id="68721" name="Line 138"/>
          <p:cNvSpPr>
            <a:spLocks noChangeShapeType="1"/>
          </p:cNvSpPr>
          <p:nvPr/>
        </p:nvSpPr>
        <p:spPr bwMode="auto">
          <a:xfrm>
            <a:off x="7583488" y="4572000"/>
            <a:ext cx="0" cy="65088"/>
          </a:xfrm>
          <a:prstGeom prst="line">
            <a:avLst/>
          </a:prstGeom>
          <a:noFill/>
          <a:ln w="12700">
            <a:solidFill>
              <a:schemeClr val="tx1"/>
            </a:solidFill>
            <a:round/>
            <a:headEnd/>
            <a:tailEnd/>
          </a:ln>
        </p:spPr>
        <p:txBody>
          <a:bodyPr/>
          <a:lstStyle/>
          <a:p>
            <a:endParaRPr lang="en-US"/>
          </a:p>
        </p:txBody>
      </p:sp>
      <p:sp>
        <p:nvSpPr>
          <p:cNvPr id="68722" name="Text Box 139"/>
          <p:cNvSpPr txBox="1">
            <a:spLocks noChangeArrowheads="1"/>
          </p:cNvSpPr>
          <p:nvPr/>
        </p:nvSpPr>
        <p:spPr bwMode="auto">
          <a:xfrm>
            <a:off x="7443788" y="4633913"/>
            <a:ext cx="282575" cy="304800"/>
          </a:xfrm>
          <a:prstGeom prst="rect">
            <a:avLst/>
          </a:prstGeom>
          <a:noFill/>
          <a:ln w="9525">
            <a:noFill/>
            <a:miter lim="800000"/>
            <a:headEnd/>
            <a:tailEnd/>
          </a:ln>
        </p:spPr>
        <p:txBody>
          <a:bodyPr wrap="none">
            <a:spAutoFit/>
          </a:bodyPr>
          <a:lstStyle/>
          <a:p>
            <a:pPr algn="ctr"/>
            <a:r>
              <a:rPr lang="en-CA" sz="1400"/>
              <a:t>3</a:t>
            </a:r>
          </a:p>
        </p:txBody>
      </p:sp>
      <p:sp>
        <p:nvSpPr>
          <p:cNvPr id="68723" name="Line 140"/>
          <p:cNvSpPr>
            <a:spLocks noChangeShapeType="1"/>
          </p:cNvSpPr>
          <p:nvPr/>
        </p:nvSpPr>
        <p:spPr bwMode="auto">
          <a:xfrm>
            <a:off x="7412038" y="4572000"/>
            <a:ext cx="0" cy="65088"/>
          </a:xfrm>
          <a:prstGeom prst="line">
            <a:avLst/>
          </a:prstGeom>
          <a:noFill/>
          <a:ln w="12700">
            <a:solidFill>
              <a:schemeClr val="tx1"/>
            </a:solidFill>
            <a:round/>
            <a:headEnd/>
            <a:tailEnd/>
          </a:ln>
        </p:spPr>
        <p:txBody>
          <a:bodyPr/>
          <a:lstStyle/>
          <a:p>
            <a:endParaRPr lang="en-US"/>
          </a:p>
        </p:txBody>
      </p:sp>
      <p:sp>
        <p:nvSpPr>
          <p:cNvPr id="68724" name="Line 141"/>
          <p:cNvSpPr>
            <a:spLocks noChangeShapeType="1"/>
          </p:cNvSpPr>
          <p:nvPr/>
        </p:nvSpPr>
        <p:spPr bwMode="auto">
          <a:xfrm>
            <a:off x="7918450" y="4572000"/>
            <a:ext cx="0" cy="65088"/>
          </a:xfrm>
          <a:prstGeom prst="line">
            <a:avLst/>
          </a:prstGeom>
          <a:noFill/>
          <a:ln w="12700">
            <a:solidFill>
              <a:schemeClr val="tx1"/>
            </a:solidFill>
            <a:round/>
            <a:headEnd/>
            <a:tailEnd/>
          </a:ln>
        </p:spPr>
        <p:txBody>
          <a:bodyPr/>
          <a:lstStyle/>
          <a:p>
            <a:endParaRPr lang="en-US"/>
          </a:p>
        </p:txBody>
      </p:sp>
      <p:sp>
        <p:nvSpPr>
          <p:cNvPr id="68725" name="Text Box 142"/>
          <p:cNvSpPr txBox="1">
            <a:spLocks noChangeArrowheads="1"/>
          </p:cNvSpPr>
          <p:nvPr/>
        </p:nvSpPr>
        <p:spPr bwMode="auto">
          <a:xfrm>
            <a:off x="7778750" y="4633913"/>
            <a:ext cx="282575" cy="304800"/>
          </a:xfrm>
          <a:prstGeom prst="rect">
            <a:avLst/>
          </a:prstGeom>
          <a:noFill/>
          <a:ln w="9525">
            <a:noFill/>
            <a:miter lim="800000"/>
            <a:headEnd/>
            <a:tailEnd/>
          </a:ln>
        </p:spPr>
        <p:txBody>
          <a:bodyPr wrap="none">
            <a:spAutoFit/>
          </a:bodyPr>
          <a:lstStyle/>
          <a:p>
            <a:pPr algn="ctr"/>
            <a:r>
              <a:rPr lang="en-CA" sz="1400"/>
              <a:t>4</a:t>
            </a:r>
          </a:p>
        </p:txBody>
      </p:sp>
      <p:sp>
        <p:nvSpPr>
          <p:cNvPr id="68726" name="Line 143"/>
          <p:cNvSpPr>
            <a:spLocks noChangeShapeType="1"/>
          </p:cNvSpPr>
          <p:nvPr/>
        </p:nvSpPr>
        <p:spPr bwMode="auto">
          <a:xfrm>
            <a:off x="7747000" y="4572000"/>
            <a:ext cx="0" cy="65088"/>
          </a:xfrm>
          <a:prstGeom prst="line">
            <a:avLst/>
          </a:prstGeom>
          <a:noFill/>
          <a:ln w="12700">
            <a:solidFill>
              <a:schemeClr val="tx1"/>
            </a:solidFill>
            <a:round/>
            <a:headEnd/>
            <a:tailEnd/>
          </a:ln>
        </p:spPr>
        <p:txBody>
          <a:bodyPr/>
          <a:lstStyle/>
          <a:p>
            <a:endParaRPr lang="en-US"/>
          </a:p>
        </p:txBody>
      </p:sp>
      <p:sp>
        <p:nvSpPr>
          <p:cNvPr id="68727" name="Line 144"/>
          <p:cNvSpPr>
            <a:spLocks noChangeShapeType="1"/>
          </p:cNvSpPr>
          <p:nvPr/>
        </p:nvSpPr>
        <p:spPr bwMode="auto">
          <a:xfrm>
            <a:off x="8253413" y="4572000"/>
            <a:ext cx="0" cy="65088"/>
          </a:xfrm>
          <a:prstGeom prst="line">
            <a:avLst/>
          </a:prstGeom>
          <a:noFill/>
          <a:ln w="12700">
            <a:solidFill>
              <a:schemeClr val="tx1"/>
            </a:solidFill>
            <a:round/>
            <a:headEnd/>
            <a:tailEnd/>
          </a:ln>
        </p:spPr>
        <p:txBody>
          <a:bodyPr/>
          <a:lstStyle/>
          <a:p>
            <a:endParaRPr lang="en-US"/>
          </a:p>
        </p:txBody>
      </p:sp>
      <p:sp>
        <p:nvSpPr>
          <p:cNvPr id="68728" name="Text Box 145"/>
          <p:cNvSpPr txBox="1">
            <a:spLocks noChangeArrowheads="1"/>
          </p:cNvSpPr>
          <p:nvPr/>
        </p:nvSpPr>
        <p:spPr bwMode="auto">
          <a:xfrm>
            <a:off x="8113713" y="4633913"/>
            <a:ext cx="282575" cy="304800"/>
          </a:xfrm>
          <a:prstGeom prst="rect">
            <a:avLst/>
          </a:prstGeom>
          <a:noFill/>
          <a:ln w="9525">
            <a:noFill/>
            <a:miter lim="800000"/>
            <a:headEnd/>
            <a:tailEnd/>
          </a:ln>
        </p:spPr>
        <p:txBody>
          <a:bodyPr wrap="none">
            <a:spAutoFit/>
          </a:bodyPr>
          <a:lstStyle/>
          <a:p>
            <a:pPr algn="ctr"/>
            <a:r>
              <a:rPr lang="en-CA" sz="1400"/>
              <a:t>5</a:t>
            </a:r>
          </a:p>
        </p:txBody>
      </p:sp>
      <p:sp>
        <p:nvSpPr>
          <p:cNvPr id="68729" name="Line 146"/>
          <p:cNvSpPr>
            <a:spLocks noChangeShapeType="1"/>
          </p:cNvSpPr>
          <p:nvPr/>
        </p:nvSpPr>
        <p:spPr bwMode="auto">
          <a:xfrm>
            <a:off x="8081963" y="4572000"/>
            <a:ext cx="0" cy="65088"/>
          </a:xfrm>
          <a:prstGeom prst="line">
            <a:avLst/>
          </a:prstGeom>
          <a:noFill/>
          <a:ln w="12700">
            <a:solidFill>
              <a:schemeClr val="tx1"/>
            </a:solidFill>
            <a:round/>
            <a:headEnd/>
            <a:tailEnd/>
          </a:ln>
        </p:spPr>
        <p:txBody>
          <a:bodyPr/>
          <a:lstStyle/>
          <a:p>
            <a:endParaRPr lang="en-US"/>
          </a:p>
        </p:txBody>
      </p:sp>
      <p:sp>
        <p:nvSpPr>
          <p:cNvPr id="68730" name="Line 147"/>
          <p:cNvSpPr>
            <a:spLocks noChangeShapeType="1"/>
          </p:cNvSpPr>
          <p:nvPr/>
        </p:nvSpPr>
        <p:spPr bwMode="auto">
          <a:xfrm>
            <a:off x="8585200" y="4572000"/>
            <a:ext cx="0" cy="65088"/>
          </a:xfrm>
          <a:prstGeom prst="line">
            <a:avLst/>
          </a:prstGeom>
          <a:noFill/>
          <a:ln w="12700">
            <a:solidFill>
              <a:schemeClr val="tx1"/>
            </a:solidFill>
            <a:round/>
            <a:headEnd/>
            <a:tailEnd/>
          </a:ln>
        </p:spPr>
        <p:txBody>
          <a:bodyPr/>
          <a:lstStyle/>
          <a:p>
            <a:endParaRPr lang="en-US"/>
          </a:p>
        </p:txBody>
      </p:sp>
      <p:sp>
        <p:nvSpPr>
          <p:cNvPr id="68731" name="Text Box 148"/>
          <p:cNvSpPr txBox="1">
            <a:spLocks noChangeArrowheads="1"/>
          </p:cNvSpPr>
          <p:nvPr/>
        </p:nvSpPr>
        <p:spPr bwMode="auto">
          <a:xfrm>
            <a:off x="8445500" y="4633913"/>
            <a:ext cx="282575" cy="304800"/>
          </a:xfrm>
          <a:prstGeom prst="rect">
            <a:avLst/>
          </a:prstGeom>
          <a:noFill/>
          <a:ln w="9525">
            <a:noFill/>
            <a:miter lim="800000"/>
            <a:headEnd/>
            <a:tailEnd/>
          </a:ln>
        </p:spPr>
        <p:txBody>
          <a:bodyPr wrap="none">
            <a:spAutoFit/>
          </a:bodyPr>
          <a:lstStyle/>
          <a:p>
            <a:pPr algn="ctr"/>
            <a:r>
              <a:rPr lang="en-CA" sz="1400"/>
              <a:t>6</a:t>
            </a:r>
          </a:p>
        </p:txBody>
      </p:sp>
      <p:sp>
        <p:nvSpPr>
          <p:cNvPr id="68732" name="Line 149"/>
          <p:cNvSpPr>
            <a:spLocks noChangeShapeType="1"/>
          </p:cNvSpPr>
          <p:nvPr/>
        </p:nvSpPr>
        <p:spPr bwMode="auto">
          <a:xfrm>
            <a:off x="8413750" y="4572000"/>
            <a:ext cx="0" cy="65088"/>
          </a:xfrm>
          <a:prstGeom prst="line">
            <a:avLst/>
          </a:prstGeom>
          <a:noFill/>
          <a:ln w="12700">
            <a:solidFill>
              <a:schemeClr val="tx1"/>
            </a:solidFill>
            <a:round/>
            <a:headEnd/>
            <a:tailEnd/>
          </a:ln>
        </p:spPr>
        <p:txBody>
          <a:bodyPr/>
          <a:lstStyle/>
          <a:p>
            <a:endParaRPr lang="en-US"/>
          </a:p>
        </p:txBody>
      </p:sp>
      <p:sp>
        <p:nvSpPr>
          <p:cNvPr id="68733" name="Line 150"/>
          <p:cNvSpPr>
            <a:spLocks noChangeShapeType="1"/>
          </p:cNvSpPr>
          <p:nvPr/>
        </p:nvSpPr>
        <p:spPr bwMode="auto">
          <a:xfrm>
            <a:off x="8753475" y="4572000"/>
            <a:ext cx="0" cy="65088"/>
          </a:xfrm>
          <a:prstGeom prst="line">
            <a:avLst/>
          </a:prstGeom>
          <a:noFill/>
          <a:ln w="12700">
            <a:solidFill>
              <a:schemeClr val="tx1"/>
            </a:solidFill>
            <a:round/>
            <a:headEnd/>
            <a:tailEnd/>
          </a:ln>
        </p:spPr>
        <p:txBody>
          <a:bodyPr/>
          <a:lstStyle/>
          <a:p>
            <a:endParaRPr lang="en-US"/>
          </a:p>
        </p:txBody>
      </p:sp>
      <p:sp>
        <p:nvSpPr>
          <p:cNvPr id="68734" name="Text Box 151"/>
          <p:cNvSpPr txBox="1">
            <a:spLocks noChangeArrowheads="1"/>
          </p:cNvSpPr>
          <p:nvPr/>
        </p:nvSpPr>
        <p:spPr bwMode="auto">
          <a:xfrm>
            <a:off x="6246813" y="4906963"/>
            <a:ext cx="2697162" cy="304800"/>
          </a:xfrm>
          <a:prstGeom prst="rect">
            <a:avLst/>
          </a:prstGeom>
          <a:noFill/>
          <a:ln w="9525">
            <a:noFill/>
            <a:miter lim="800000"/>
            <a:headEnd/>
            <a:tailEnd/>
          </a:ln>
        </p:spPr>
        <p:txBody>
          <a:bodyPr wrap="none">
            <a:spAutoFit/>
          </a:bodyPr>
          <a:lstStyle/>
          <a:p>
            <a:pPr algn="ctr"/>
            <a:r>
              <a:rPr lang="en-CA" sz="1400"/>
              <a:t>Years since last negative smear</a:t>
            </a:r>
          </a:p>
        </p:txBody>
      </p:sp>
      <p:sp>
        <p:nvSpPr>
          <p:cNvPr id="68735" name="Line 152"/>
          <p:cNvSpPr>
            <a:spLocks noChangeShapeType="1"/>
          </p:cNvSpPr>
          <p:nvPr/>
        </p:nvSpPr>
        <p:spPr bwMode="auto">
          <a:xfrm rot="-5400000">
            <a:off x="6553994" y="4539456"/>
            <a:ext cx="0" cy="65088"/>
          </a:xfrm>
          <a:prstGeom prst="line">
            <a:avLst/>
          </a:prstGeom>
          <a:noFill/>
          <a:ln w="12700">
            <a:solidFill>
              <a:schemeClr val="tx1"/>
            </a:solidFill>
            <a:round/>
            <a:headEnd/>
            <a:tailEnd/>
          </a:ln>
        </p:spPr>
        <p:txBody>
          <a:bodyPr/>
          <a:lstStyle/>
          <a:p>
            <a:endParaRPr lang="en-US"/>
          </a:p>
        </p:txBody>
      </p:sp>
      <p:sp>
        <p:nvSpPr>
          <p:cNvPr id="68736" name="Text Box 153"/>
          <p:cNvSpPr txBox="1">
            <a:spLocks noChangeArrowheads="1"/>
          </p:cNvSpPr>
          <p:nvPr/>
        </p:nvSpPr>
        <p:spPr bwMode="auto">
          <a:xfrm>
            <a:off x="6088063" y="4424363"/>
            <a:ext cx="430212" cy="304800"/>
          </a:xfrm>
          <a:prstGeom prst="rect">
            <a:avLst/>
          </a:prstGeom>
          <a:noFill/>
          <a:ln w="9525">
            <a:noFill/>
            <a:miter lim="800000"/>
            <a:headEnd/>
            <a:tailEnd/>
          </a:ln>
        </p:spPr>
        <p:txBody>
          <a:bodyPr wrap="none">
            <a:spAutoFit/>
          </a:bodyPr>
          <a:lstStyle/>
          <a:p>
            <a:pPr algn="r"/>
            <a:r>
              <a:rPr lang="en-CA" sz="1400"/>
              <a:t>0.1</a:t>
            </a:r>
          </a:p>
        </p:txBody>
      </p:sp>
      <p:sp>
        <p:nvSpPr>
          <p:cNvPr id="68737" name="Line 154"/>
          <p:cNvSpPr>
            <a:spLocks noChangeShapeType="1"/>
          </p:cNvSpPr>
          <p:nvPr/>
        </p:nvSpPr>
        <p:spPr bwMode="auto">
          <a:xfrm rot="-5400000">
            <a:off x="6553994" y="4206081"/>
            <a:ext cx="0" cy="65088"/>
          </a:xfrm>
          <a:prstGeom prst="line">
            <a:avLst/>
          </a:prstGeom>
          <a:noFill/>
          <a:ln w="12700">
            <a:solidFill>
              <a:schemeClr val="tx1"/>
            </a:solidFill>
            <a:round/>
            <a:headEnd/>
            <a:tailEnd/>
          </a:ln>
        </p:spPr>
        <p:txBody>
          <a:bodyPr/>
          <a:lstStyle/>
          <a:p>
            <a:endParaRPr lang="en-US"/>
          </a:p>
        </p:txBody>
      </p:sp>
      <p:sp>
        <p:nvSpPr>
          <p:cNvPr id="68738" name="Text Box 155"/>
          <p:cNvSpPr txBox="1">
            <a:spLocks noChangeArrowheads="1"/>
          </p:cNvSpPr>
          <p:nvPr/>
        </p:nvSpPr>
        <p:spPr bwMode="auto">
          <a:xfrm>
            <a:off x="6088063" y="4090988"/>
            <a:ext cx="430212" cy="304800"/>
          </a:xfrm>
          <a:prstGeom prst="rect">
            <a:avLst/>
          </a:prstGeom>
          <a:noFill/>
          <a:ln w="9525">
            <a:noFill/>
            <a:miter lim="800000"/>
            <a:headEnd/>
            <a:tailEnd/>
          </a:ln>
        </p:spPr>
        <p:txBody>
          <a:bodyPr wrap="none">
            <a:spAutoFit/>
          </a:bodyPr>
          <a:lstStyle/>
          <a:p>
            <a:pPr algn="r"/>
            <a:r>
              <a:rPr lang="en-CA" sz="1400"/>
              <a:t>0.2</a:t>
            </a:r>
          </a:p>
        </p:txBody>
      </p:sp>
      <p:sp>
        <p:nvSpPr>
          <p:cNvPr id="68739" name="Line 156"/>
          <p:cNvSpPr>
            <a:spLocks noChangeShapeType="1"/>
          </p:cNvSpPr>
          <p:nvPr/>
        </p:nvSpPr>
        <p:spPr bwMode="auto">
          <a:xfrm rot="-5400000">
            <a:off x="6553994" y="3766344"/>
            <a:ext cx="0" cy="65088"/>
          </a:xfrm>
          <a:prstGeom prst="line">
            <a:avLst/>
          </a:prstGeom>
          <a:noFill/>
          <a:ln w="12700">
            <a:solidFill>
              <a:schemeClr val="tx1"/>
            </a:solidFill>
            <a:round/>
            <a:headEnd/>
            <a:tailEnd/>
          </a:ln>
        </p:spPr>
        <p:txBody>
          <a:bodyPr/>
          <a:lstStyle/>
          <a:p>
            <a:endParaRPr lang="en-US"/>
          </a:p>
        </p:txBody>
      </p:sp>
      <p:sp>
        <p:nvSpPr>
          <p:cNvPr id="68740" name="Text Box 157"/>
          <p:cNvSpPr txBox="1">
            <a:spLocks noChangeArrowheads="1"/>
          </p:cNvSpPr>
          <p:nvPr/>
        </p:nvSpPr>
        <p:spPr bwMode="auto">
          <a:xfrm>
            <a:off x="6088063" y="3651250"/>
            <a:ext cx="430212" cy="304800"/>
          </a:xfrm>
          <a:prstGeom prst="rect">
            <a:avLst/>
          </a:prstGeom>
          <a:noFill/>
          <a:ln w="9525">
            <a:noFill/>
            <a:miter lim="800000"/>
            <a:headEnd/>
            <a:tailEnd/>
          </a:ln>
        </p:spPr>
        <p:txBody>
          <a:bodyPr wrap="none">
            <a:spAutoFit/>
          </a:bodyPr>
          <a:lstStyle/>
          <a:p>
            <a:pPr algn="r"/>
            <a:r>
              <a:rPr lang="en-CA" sz="1400"/>
              <a:t>0.5</a:t>
            </a:r>
          </a:p>
        </p:txBody>
      </p:sp>
      <p:sp>
        <p:nvSpPr>
          <p:cNvPr id="68741" name="Line 158"/>
          <p:cNvSpPr>
            <a:spLocks noChangeShapeType="1"/>
          </p:cNvSpPr>
          <p:nvPr/>
        </p:nvSpPr>
        <p:spPr bwMode="auto">
          <a:xfrm rot="-5400000">
            <a:off x="6553994" y="3432969"/>
            <a:ext cx="0" cy="65088"/>
          </a:xfrm>
          <a:prstGeom prst="line">
            <a:avLst/>
          </a:prstGeom>
          <a:noFill/>
          <a:ln w="12700">
            <a:solidFill>
              <a:schemeClr val="tx1"/>
            </a:solidFill>
            <a:round/>
            <a:headEnd/>
            <a:tailEnd/>
          </a:ln>
        </p:spPr>
        <p:txBody>
          <a:bodyPr/>
          <a:lstStyle/>
          <a:p>
            <a:endParaRPr lang="en-US"/>
          </a:p>
        </p:txBody>
      </p:sp>
      <p:sp>
        <p:nvSpPr>
          <p:cNvPr id="68742" name="Text Box 159"/>
          <p:cNvSpPr txBox="1">
            <a:spLocks noChangeArrowheads="1"/>
          </p:cNvSpPr>
          <p:nvPr/>
        </p:nvSpPr>
        <p:spPr bwMode="auto">
          <a:xfrm>
            <a:off x="6088063" y="3317875"/>
            <a:ext cx="430212" cy="304800"/>
          </a:xfrm>
          <a:prstGeom prst="rect">
            <a:avLst/>
          </a:prstGeom>
          <a:noFill/>
          <a:ln w="9525">
            <a:noFill/>
            <a:miter lim="800000"/>
            <a:headEnd/>
            <a:tailEnd/>
          </a:ln>
        </p:spPr>
        <p:txBody>
          <a:bodyPr wrap="none">
            <a:spAutoFit/>
          </a:bodyPr>
          <a:lstStyle/>
          <a:p>
            <a:pPr algn="r"/>
            <a:r>
              <a:rPr lang="en-CA" sz="1400"/>
              <a:t>1.0</a:t>
            </a:r>
          </a:p>
        </p:txBody>
      </p:sp>
      <p:sp>
        <p:nvSpPr>
          <p:cNvPr id="68743" name="Line 160"/>
          <p:cNvSpPr>
            <a:spLocks noChangeShapeType="1"/>
          </p:cNvSpPr>
          <p:nvPr/>
        </p:nvSpPr>
        <p:spPr bwMode="auto">
          <a:xfrm rot="-5400000">
            <a:off x="6553994" y="3102769"/>
            <a:ext cx="0" cy="65088"/>
          </a:xfrm>
          <a:prstGeom prst="line">
            <a:avLst/>
          </a:prstGeom>
          <a:noFill/>
          <a:ln w="12700">
            <a:solidFill>
              <a:schemeClr val="tx1"/>
            </a:solidFill>
            <a:round/>
            <a:headEnd/>
            <a:tailEnd/>
          </a:ln>
        </p:spPr>
        <p:txBody>
          <a:bodyPr/>
          <a:lstStyle/>
          <a:p>
            <a:endParaRPr lang="en-US"/>
          </a:p>
        </p:txBody>
      </p:sp>
      <p:sp>
        <p:nvSpPr>
          <p:cNvPr id="68744" name="Text Box 161"/>
          <p:cNvSpPr txBox="1">
            <a:spLocks noChangeArrowheads="1"/>
          </p:cNvSpPr>
          <p:nvPr/>
        </p:nvSpPr>
        <p:spPr bwMode="auto">
          <a:xfrm>
            <a:off x="6088063" y="2987675"/>
            <a:ext cx="430212" cy="304800"/>
          </a:xfrm>
          <a:prstGeom prst="rect">
            <a:avLst/>
          </a:prstGeom>
          <a:noFill/>
          <a:ln w="9525">
            <a:noFill/>
            <a:miter lim="800000"/>
            <a:headEnd/>
            <a:tailEnd/>
          </a:ln>
        </p:spPr>
        <p:txBody>
          <a:bodyPr wrap="none">
            <a:spAutoFit/>
          </a:bodyPr>
          <a:lstStyle/>
          <a:p>
            <a:pPr algn="r"/>
            <a:r>
              <a:rPr lang="en-CA" sz="1400"/>
              <a:t>2.0</a:t>
            </a:r>
          </a:p>
        </p:txBody>
      </p:sp>
      <p:sp>
        <p:nvSpPr>
          <p:cNvPr id="68745" name="Line 162"/>
          <p:cNvSpPr>
            <a:spLocks noChangeShapeType="1"/>
          </p:cNvSpPr>
          <p:nvPr/>
        </p:nvSpPr>
        <p:spPr bwMode="auto">
          <a:xfrm rot="-5400000">
            <a:off x="6553994" y="2663031"/>
            <a:ext cx="0" cy="65088"/>
          </a:xfrm>
          <a:prstGeom prst="line">
            <a:avLst/>
          </a:prstGeom>
          <a:noFill/>
          <a:ln w="12700">
            <a:solidFill>
              <a:schemeClr val="tx1"/>
            </a:solidFill>
            <a:round/>
            <a:headEnd/>
            <a:tailEnd/>
          </a:ln>
        </p:spPr>
        <p:txBody>
          <a:bodyPr/>
          <a:lstStyle/>
          <a:p>
            <a:endParaRPr lang="en-US"/>
          </a:p>
        </p:txBody>
      </p:sp>
      <p:sp>
        <p:nvSpPr>
          <p:cNvPr id="68746" name="Text Box 163"/>
          <p:cNvSpPr txBox="1">
            <a:spLocks noChangeArrowheads="1"/>
          </p:cNvSpPr>
          <p:nvPr/>
        </p:nvSpPr>
        <p:spPr bwMode="auto">
          <a:xfrm>
            <a:off x="6088063" y="2547938"/>
            <a:ext cx="430212" cy="304800"/>
          </a:xfrm>
          <a:prstGeom prst="rect">
            <a:avLst/>
          </a:prstGeom>
          <a:noFill/>
          <a:ln w="9525">
            <a:noFill/>
            <a:miter lim="800000"/>
            <a:headEnd/>
            <a:tailEnd/>
          </a:ln>
        </p:spPr>
        <p:txBody>
          <a:bodyPr wrap="none">
            <a:spAutoFit/>
          </a:bodyPr>
          <a:lstStyle/>
          <a:p>
            <a:pPr algn="r"/>
            <a:r>
              <a:rPr lang="en-CA" sz="1400"/>
              <a:t>5.0</a:t>
            </a:r>
          </a:p>
        </p:txBody>
      </p:sp>
      <p:sp>
        <p:nvSpPr>
          <p:cNvPr id="68747" name="Line 164"/>
          <p:cNvSpPr>
            <a:spLocks noChangeShapeType="1"/>
          </p:cNvSpPr>
          <p:nvPr/>
        </p:nvSpPr>
        <p:spPr bwMode="auto">
          <a:xfrm rot="-5400000">
            <a:off x="7675563" y="2379663"/>
            <a:ext cx="0" cy="2171700"/>
          </a:xfrm>
          <a:prstGeom prst="line">
            <a:avLst/>
          </a:prstGeom>
          <a:noFill/>
          <a:ln w="12700">
            <a:solidFill>
              <a:schemeClr val="tx1"/>
            </a:solidFill>
            <a:round/>
            <a:headEnd/>
            <a:tailEnd/>
          </a:ln>
        </p:spPr>
        <p:txBody>
          <a:bodyPr/>
          <a:lstStyle/>
          <a:p>
            <a:endParaRPr lang="en-US"/>
          </a:p>
        </p:txBody>
      </p:sp>
      <p:sp>
        <p:nvSpPr>
          <p:cNvPr id="68748" name="Line 165"/>
          <p:cNvSpPr>
            <a:spLocks noChangeShapeType="1"/>
          </p:cNvSpPr>
          <p:nvPr/>
        </p:nvSpPr>
        <p:spPr bwMode="auto">
          <a:xfrm rot="-5400000">
            <a:off x="7009607" y="3694906"/>
            <a:ext cx="0" cy="833437"/>
          </a:xfrm>
          <a:prstGeom prst="line">
            <a:avLst/>
          </a:prstGeom>
          <a:noFill/>
          <a:ln w="12700">
            <a:solidFill>
              <a:schemeClr val="tx1"/>
            </a:solidFill>
            <a:prstDash val="dash"/>
            <a:round/>
            <a:headEnd/>
            <a:tailEnd/>
          </a:ln>
        </p:spPr>
        <p:txBody>
          <a:bodyPr/>
          <a:lstStyle/>
          <a:p>
            <a:endParaRPr lang="en-US"/>
          </a:p>
        </p:txBody>
      </p:sp>
      <p:sp>
        <p:nvSpPr>
          <p:cNvPr id="68749" name="Line 166"/>
          <p:cNvSpPr>
            <a:spLocks noChangeShapeType="1"/>
          </p:cNvSpPr>
          <p:nvPr/>
        </p:nvSpPr>
        <p:spPr bwMode="auto">
          <a:xfrm rot="-5400000">
            <a:off x="7009607" y="4201319"/>
            <a:ext cx="0" cy="833437"/>
          </a:xfrm>
          <a:prstGeom prst="line">
            <a:avLst/>
          </a:prstGeom>
          <a:noFill/>
          <a:ln w="12700">
            <a:solidFill>
              <a:schemeClr val="tx1"/>
            </a:solidFill>
            <a:prstDash val="dash"/>
            <a:round/>
            <a:headEnd/>
            <a:tailEnd/>
          </a:ln>
        </p:spPr>
        <p:txBody>
          <a:bodyPr/>
          <a:lstStyle/>
          <a:p>
            <a:endParaRPr lang="en-US"/>
          </a:p>
        </p:txBody>
      </p:sp>
      <p:sp>
        <p:nvSpPr>
          <p:cNvPr id="68750" name="Text Box 185"/>
          <p:cNvSpPr txBox="1">
            <a:spLocks noChangeArrowheads="1"/>
          </p:cNvSpPr>
          <p:nvPr/>
        </p:nvSpPr>
        <p:spPr bwMode="auto">
          <a:xfrm>
            <a:off x="6856413" y="2233613"/>
            <a:ext cx="1484312" cy="304800"/>
          </a:xfrm>
          <a:prstGeom prst="rect">
            <a:avLst/>
          </a:prstGeom>
          <a:noFill/>
          <a:ln w="9525">
            <a:noFill/>
            <a:miter lim="800000"/>
            <a:headEnd/>
            <a:tailEnd/>
          </a:ln>
        </p:spPr>
        <p:txBody>
          <a:bodyPr wrap="none">
            <a:spAutoFit/>
          </a:bodyPr>
          <a:lstStyle/>
          <a:p>
            <a:pPr algn="ctr"/>
            <a:r>
              <a:rPr lang="en-CA" sz="1400"/>
              <a:t>Age 55-69 years</a:t>
            </a:r>
          </a:p>
        </p:txBody>
      </p:sp>
      <p:sp>
        <p:nvSpPr>
          <p:cNvPr id="68751" name="Freeform 187"/>
          <p:cNvSpPr>
            <a:spLocks/>
          </p:cNvSpPr>
          <p:nvPr/>
        </p:nvSpPr>
        <p:spPr bwMode="auto">
          <a:xfrm>
            <a:off x="6588125" y="3816350"/>
            <a:ext cx="2176463" cy="723900"/>
          </a:xfrm>
          <a:custGeom>
            <a:avLst/>
            <a:gdLst>
              <a:gd name="T0" fmla="*/ 0 w 1371"/>
              <a:gd name="T1" fmla="*/ 2147483647 h 456"/>
              <a:gd name="T2" fmla="*/ 2147483647 w 1371"/>
              <a:gd name="T3" fmla="*/ 2147483647 h 456"/>
              <a:gd name="T4" fmla="*/ 2147483647 w 1371"/>
              <a:gd name="T5" fmla="*/ 2147483647 h 456"/>
              <a:gd name="T6" fmla="*/ 2147483647 w 1371"/>
              <a:gd name="T7" fmla="*/ 2147483647 h 456"/>
              <a:gd name="T8" fmla="*/ 2147483647 w 1371"/>
              <a:gd name="T9" fmla="*/ 2147483647 h 456"/>
              <a:gd name="T10" fmla="*/ 2147483647 w 1371"/>
              <a:gd name="T11" fmla="*/ 2147483647 h 456"/>
              <a:gd name="T12" fmla="*/ 2147483647 w 1371"/>
              <a:gd name="T13" fmla="*/ 2147483647 h 456"/>
              <a:gd name="T14" fmla="*/ 2147483647 w 1371"/>
              <a:gd name="T15" fmla="*/ 2147483647 h 456"/>
              <a:gd name="T16" fmla="*/ 2147483647 w 1371"/>
              <a:gd name="T17" fmla="*/ 2147483647 h 456"/>
              <a:gd name="T18" fmla="*/ 2147483647 w 1371"/>
              <a:gd name="T19" fmla="*/ 2147483647 h 456"/>
              <a:gd name="T20" fmla="*/ 2147483647 w 1371"/>
              <a:gd name="T21" fmla="*/ 2147483647 h 456"/>
              <a:gd name="T22" fmla="*/ 2147483647 w 1371"/>
              <a:gd name="T23" fmla="*/ 2147483647 h 456"/>
              <a:gd name="T24" fmla="*/ 2147483647 w 1371"/>
              <a:gd name="T25" fmla="*/ 2147483647 h 456"/>
              <a:gd name="T26" fmla="*/ 2147483647 w 1371"/>
              <a:gd name="T27" fmla="*/ 0 h 4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71"/>
              <a:gd name="T43" fmla="*/ 0 h 456"/>
              <a:gd name="T44" fmla="*/ 1371 w 1371"/>
              <a:gd name="T45" fmla="*/ 456 h 4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71" h="456">
                <a:moveTo>
                  <a:pt x="0" y="456"/>
                </a:moveTo>
                <a:lnTo>
                  <a:pt x="105" y="195"/>
                </a:lnTo>
                <a:lnTo>
                  <a:pt x="209" y="276"/>
                </a:lnTo>
                <a:lnTo>
                  <a:pt x="315" y="306"/>
                </a:lnTo>
                <a:lnTo>
                  <a:pt x="425" y="358"/>
                </a:lnTo>
                <a:lnTo>
                  <a:pt x="527" y="434"/>
                </a:lnTo>
                <a:lnTo>
                  <a:pt x="636" y="205"/>
                </a:lnTo>
                <a:lnTo>
                  <a:pt x="739" y="300"/>
                </a:lnTo>
                <a:lnTo>
                  <a:pt x="847" y="321"/>
                </a:lnTo>
                <a:lnTo>
                  <a:pt x="948" y="264"/>
                </a:lnTo>
                <a:lnTo>
                  <a:pt x="1055" y="61"/>
                </a:lnTo>
                <a:lnTo>
                  <a:pt x="1160" y="151"/>
                </a:lnTo>
                <a:lnTo>
                  <a:pt x="1268" y="72"/>
                </a:lnTo>
                <a:lnTo>
                  <a:pt x="1371" y="0"/>
                </a:lnTo>
              </a:path>
            </a:pathLst>
          </a:custGeom>
          <a:noFill/>
          <a:ln w="12700" cmpd="sng">
            <a:solidFill>
              <a:srgbClr val="90214A"/>
            </a:solidFill>
            <a:round/>
            <a:headEnd/>
            <a:tailEnd/>
          </a:ln>
        </p:spPr>
        <p:txBody>
          <a:bodyPr/>
          <a:lstStyle/>
          <a:p>
            <a:endParaRPr lang="en-US"/>
          </a:p>
        </p:txBody>
      </p:sp>
      <p:sp>
        <p:nvSpPr>
          <p:cNvPr id="68752" name="Line 167"/>
          <p:cNvSpPr>
            <a:spLocks noChangeShapeType="1"/>
          </p:cNvSpPr>
          <p:nvPr/>
        </p:nvSpPr>
        <p:spPr bwMode="auto">
          <a:xfrm rot="-5400000">
            <a:off x="7843838" y="3724275"/>
            <a:ext cx="0" cy="514350"/>
          </a:xfrm>
          <a:prstGeom prst="line">
            <a:avLst/>
          </a:prstGeom>
          <a:noFill/>
          <a:ln w="12700">
            <a:solidFill>
              <a:schemeClr val="tx1"/>
            </a:solidFill>
            <a:prstDash val="dash"/>
            <a:round/>
            <a:headEnd/>
            <a:tailEnd/>
          </a:ln>
        </p:spPr>
        <p:txBody>
          <a:bodyPr/>
          <a:lstStyle/>
          <a:p>
            <a:endParaRPr lang="en-US"/>
          </a:p>
        </p:txBody>
      </p:sp>
      <p:sp>
        <p:nvSpPr>
          <p:cNvPr id="68753" name="Line 168"/>
          <p:cNvSpPr>
            <a:spLocks noChangeShapeType="1"/>
          </p:cNvSpPr>
          <p:nvPr/>
        </p:nvSpPr>
        <p:spPr bwMode="auto">
          <a:xfrm rot="-5400000">
            <a:off x="7843838" y="4235450"/>
            <a:ext cx="0" cy="514350"/>
          </a:xfrm>
          <a:prstGeom prst="line">
            <a:avLst/>
          </a:prstGeom>
          <a:noFill/>
          <a:ln w="12700">
            <a:solidFill>
              <a:schemeClr val="tx1"/>
            </a:solidFill>
            <a:prstDash val="dash"/>
            <a:round/>
            <a:headEnd/>
            <a:tailEnd/>
          </a:ln>
        </p:spPr>
        <p:txBody>
          <a:bodyPr/>
          <a:lstStyle/>
          <a:p>
            <a:endParaRPr lang="en-US"/>
          </a:p>
        </p:txBody>
      </p:sp>
      <p:sp>
        <p:nvSpPr>
          <p:cNvPr id="68754" name="Line 169"/>
          <p:cNvSpPr>
            <a:spLocks noChangeShapeType="1"/>
          </p:cNvSpPr>
          <p:nvPr/>
        </p:nvSpPr>
        <p:spPr bwMode="auto">
          <a:xfrm rot="-5400000">
            <a:off x="8507413" y="3336925"/>
            <a:ext cx="0" cy="514350"/>
          </a:xfrm>
          <a:prstGeom prst="line">
            <a:avLst/>
          </a:prstGeom>
          <a:noFill/>
          <a:ln w="12700">
            <a:solidFill>
              <a:schemeClr val="tx1"/>
            </a:solidFill>
            <a:prstDash val="dash"/>
            <a:round/>
            <a:headEnd/>
            <a:tailEnd/>
          </a:ln>
        </p:spPr>
        <p:txBody>
          <a:bodyPr/>
          <a:lstStyle/>
          <a:p>
            <a:endParaRPr lang="en-US"/>
          </a:p>
        </p:txBody>
      </p:sp>
      <p:sp>
        <p:nvSpPr>
          <p:cNvPr id="68755" name="Line 170"/>
          <p:cNvSpPr>
            <a:spLocks noChangeShapeType="1"/>
          </p:cNvSpPr>
          <p:nvPr/>
        </p:nvSpPr>
        <p:spPr bwMode="auto">
          <a:xfrm rot="-5400000">
            <a:off x="8507413" y="3983038"/>
            <a:ext cx="0" cy="514350"/>
          </a:xfrm>
          <a:prstGeom prst="line">
            <a:avLst/>
          </a:prstGeom>
          <a:noFill/>
          <a:ln w="12700">
            <a:solidFill>
              <a:schemeClr val="tx1"/>
            </a:solidFill>
            <a:prstDash val="dash"/>
            <a:round/>
            <a:headEnd/>
            <a:tailEnd/>
          </a:ln>
        </p:spPr>
        <p:txBody>
          <a:bodyPr/>
          <a:lstStyle/>
          <a:p>
            <a:endParaRPr lang="en-US"/>
          </a:p>
        </p:txBody>
      </p:sp>
      <p:sp>
        <p:nvSpPr>
          <p:cNvPr id="68756" name="Oval 171"/>
          <p:cNvSpPr>
            <a:spLocks noChangeArrowheads="1"/>
          </p:cNvSpPr>
          <p:nvPr/>
        </p:nvSpPr>
        <p:spPr bwMode="auto">
          <a:xfrm>
            <a:off x="8739188" y="3792538"/>
            <a:ext cx="52387" cy="52387"/>
          </a:xfrm>
          <a:prstGeom prst="ellipse">
            <a:avLst/>
          </a:prstGeom>
          <a:solidFill>
            <a:srgbClr val="90214A"/>
          </a:solidFill>
          <a:ln w="12700">
            <a:solidFill>
              <a:srgbClr val="90214A"/>
            </a:solidFill>
            <a:round/>
            <a:headEnd/>
            <a:tailEnd/>
          </a:ln>
        </p:spPr>
        <p:txBody>
          <a:bodyPr wrap="none" anchor="ctr"/>
          <a:lstStyle/>
          <a:p>
            <a:endParaRPr lang="en-CA"/>
          </a:p>
        </p:txBody>
      </p:sp>
      <p:sp>
        <p:nvSpPr>
          <p:cNvPr id="68757" name="Oval 172"/>
          <p:cNvSpPr>
            <a:spLocks noChangeArrowheads="1"/>
          </p:cNvSpPr>
          <p:nvPr/>
        </p:nvSpPr>
        <p:spPr bwMode="auto">
          <a:xfrm>
            <a:off x="8572500" y="3908425"/>
            <a:ext cx="52388" cy="52388"/>
          </a:xfrm>
          <a:prstGeom prst="ellipse">
            <a:avLst/>
          </a:prstGeom>
          <a:solidFill>
            <a:srgbClr val="90214A"/>
          </a:solidFill>
          <a:ln w="12700">
            <a:solidFill>
              <a:srgbClr val="90214A"/>
            </a:solidFill>
            <a:round/>
            <a:headEnd/>
            <a:tailEnd/>
          </a:ln>
        </p:spPr>
        <p:txBody>
          <a:bodyPr wrap="none" anchor="ctr"/>
          <a:lstStyle/>
          <a:p>
            <a:endParaRPr lang="en-CA"/>
          </a:p>
        </p:txBody>
      </p:sp>
      <p:sp>
        <p:nvSpPr>
          <p:cNvPr id="68758" name="Oval 173"/>
          <p:cNvSpPr>
            <a:spLocks noChangeArrowheads="1"/>
          </p:cNvSpPr>
          <p:nvPr/>
        </p:nvSpPr>
        <p:spPr bwMode="auto">
          <a:xfrm>
            <a:off x="8408988" y="4030663"/>
            <a:ext cx="52387" cy="52387"/>
          </a:xfrm>
          <a:prstGeom prst="ellipse">
            <a:avLst/>
          </a:prstGeom>
          <a:solidFill>
            <a:srgbClr val="90214A"/>
          </a:solidFill>
          <a:ln w="12700">
            <a:solidFill>
              <a:srgbClr val="90214A"/>
            </a:solidFill>
            <a:round/>
            <a:headEnd/>
            <a:tailEnd/>
          </a:ln>
        </p:spPr>
        <p:txBody>
          <a:bodyPr wrap="none" anchor="ctr"/>
          <a:lstStyle/>
          <a:p>
            <a:endParaRPr lang="en-CA"/>
          </a:p>
        </p:txBody>
      </p:sp>
      <p:sp>
        <p:nvSpPr>
          <p:cNvPr id="68759" name="Oval 174"/>
          <p:cNvSpPr>
            <a:spLocks noChangeArrowheads="1"/>
          </p:cNvSpPr>
          <p:nvPr/>
        </p:nvSpPr>
        <p:spPr bwMode="auto">
          <a:xfrm>
            <a:off x="8239125" y="3890963"/>
            <a:ext cx="52388" cy="52387"/>
          </a:xfrm>
          <a:prstGeom prst="ellipse">
            <a:avLst/>
          </a:prstGeom>
          <a:solidFill>
            <a:srgbClr val="90214A"/>
          </a:solidFill>
          <a:ln w="12700">
            <a:solidFill>
              <a:srgbClr val="90214A"/>
            </a:solidFill>
            <a:round/>
            <a:headEnd/>
            <a:tailEnd/>
          </a:ln>
        </p:spPr>
        <p:txBody>
          <a:bodyPr wrap="none" anchor="ctr"/>
          <a:lstStyle/>
          <a:p>
            <a:endParaRPr lang="en-CA"/>
          </a:p>
        </p:txBody>
      </p:sp>
      <p:sp>
        <p:nvSpPr>
          <p:cNvPr id="68760" name="Oval 175"/>
          <p:cNvSpPr>
            <a:spLocks noChangeArrowheads="1"/>
          </p:cNvSpPr>
          <p:nvPr/>
        </p:nvSpPr>
        <p:spPr bwMode="auto">
          <a:xfrm>
            <a:off x="8069263" y="4206875"/>
            <a:ext cx="52387" cy="52388"/>
          </a:xfrm>
          <a:prstGeom prst="ellipse">
            <a:avLst/>
          </a:prstGeom>
          <a:solidFill>
            <a:srgbClr val="90214A"/>
          </a:solidFill>
          <a:ln w="12700">
            <a:solidFill>
              <a:srgbClr val="90214A"/>
            </a:solidFill>
            <a:round/>
            <a:headEnd/>
            <a:tailEnd/>
          </a:ln>
        </p:spPr>
        <p:txBody>
          <a:bodyPr wrap="none" anchor="ctr"/>
          <a:lstStyle/>
          <a:p>
            <a:endParaRPr lang="en-CA"/>
          </a:p>
        </p:txBody>
      </p:sp>
      <p:sp>
        <p:nvSpPr>
          <p:cNvPr id="68761" name="Oval 176"/>
          <p:cNvSpPr>
            <a:spLocks noChangeArrowheads="1"/>
          </p:cNvSpPr>
          <p:nvPr/>
        </p:nvSpPr>
        <p:spPr bwMode="auto">
          <a:xfrm>
            <a:off x="7907338" y="4298950"/>
            <a:ext cx="52387" cy="52388"/>
          </a:xfrm>
          <a:prstGeom prst="ellipse">
            <a:avLst/>
          </a:prstGeom>
          <a:solidFill>
            <a:srgbClr val="90214A"/>
          </a:solidFill>
          <a:ln w="12700">
            <a:solidFill>
              <a:srgbClr val="90214A"/>
            </a:solidFill>
            <a:round/>
            <a:headEnd/>
            <a:tailEnd/>
          </a:ln>
        </p:spPr>
        <p:txBody>
          <a:bodyPr wrap="none" anchor="ctr"/>
          <a:lstStyle/>
          <a:p>
            <a:endParaRPr lang="en-CA"/>
          </a:p>
        </p:txBody>
      </p:sp>
      <p:sp>
        <p:nvSpPr>
          <p:cNvPr id="68762" name="Oval 177"/>
          <p:cNvSpPr>
            <a:spLocks noChangeArrowheads="1"/>
          </p:cNvSpPr>
          <p:nvPr/>
        </p:nvSpPr>
        <p:spPr bwMode="auto">
          <a:xfrm>
            <a:off x="7737475" y="4264025"/>
            <a:ext cx="52388" cy="52388"/>
          </a:xfrm>
          <a:prstGeom prst="ellipse">
            <a:avLst/>
          </a:prstGeom>
          <a:solidFill>
            <a:srgbClr val="90214A"/>
          </a:solidFill>
          <a:ln w="12700">
            <a:solidFill>
              <a:srgbClr val="90214A"/>
            </a:solidFill>
            <a:round/>
            <a:headEnd/>
            <a:tailEnd/>
          </a:ln>
        </p:spPr>
        <p:txBody>
          <a:bodyPr wrap="none" anchor="ctr"/>
          <a:lstStyle/>
          <a:p>
            <a:endParaRPr lang="en-CA"/>
          </a:p>
        </p:txBody>
      </p:sp>
      <p:sp>
        <p:nvSpPr>
          <p:cNvPr id="68763" name="Oval 178"/>
          <p:cNvSpPr>
            <a:spLocks noChangeArrowheads="1"/>
          </p:cNvSpPr>
          <p:nvPr/>
        </p:nvSpPr>
        <p:spPr bwMode="auto">
          <a:xfrm>
            <a:off x="7572375" y="4116388"/>
            <a:ext cx="52388" cy="52387"/>
          </a:xfrm>
          <a:prstGeom prst="ellipse">
            <a:avLst/>
          </a:prstGeom>
          <a:solidFill>
            <a:srgbClr val="90214A"/>
          </a:solidFill>
          <a:ln w="12700">
            <a:solidFill>
              <a:srgbClr val="90214A"/>
            </a:solidFill>
            <a:round/>
            <a:headEnd/>
            <a:tailEnd/>
          </a:ln>
        </p:spPr>
        <p:txBody>
          <a:bodyPr wrap="none" anchor="ctr"/>
          <a:lstStyle/>
          <a:p>
            <a:endParaRPr lang="en-CA"/>
          </a:p>
        </p:txBody>
      </p:sp>
      <p:sp>
        <p:nvSpPr>
          <p:cNvPr id="68764" name="Oval 179"/>
          <p:cNvSpPr>
            <a:spLocks noChangeArrowheads="1"/>
          </p:cNvSpPr>
          <p:nvPr/>
        </p:nvSpPr>
        <p:spPr bwMode="auto">
          <a:xfrm>
            <a:off x="7397750" y="4481513"/>
            <a:ext cx="52388" cy="52387"/>
          </a:xfrm>
          <a:prstGeom prst="ellipse">
            <a:avLst/>
          </a:prstGeom>
          <a:solidFill>
            <a:srgbClr val="90214A"/>
          </a:solidFill>
          <a:ln w="12700">
            <a:solidFill>
              <a:srgbClr val="90214A"/>
            </a:solidFill>
            <a:round/>
            <a:headEnd/>
            <a:tailEnd/>
          </a:ln>
        </p:spPr>
        <p:txBody>
          <a:bodyPr wrap="none" anchor="ctr"/>
          <a:lstStyle/>
          <a:p>
            <a:endParaRPr lang="en-CA"/>
          </a:p>
        </p:txBody>
      </p:sp>
      <p:sp>
        <p:nvSpPr>
          <p:cNvPr id="68765" name="Oval 180"/>
          <p:cNvSpPr>
            <a:spLocks noChangeArrowheads="1"/>
          </p:cNvSpPr>
          <p:nvPr/>
        </p:nvSpPr>
        <p:spPr bwMode="auto">
          <a:xfrm>
            <a:off x="7234238" y="4360863"/>
            <a:ext cx="52387" cy="52387"/>
          </a:xfrm>
          <a:prstGeom prst="ellipse">
            <a:avLst/>
          </a:prstGeom>
          <a:solidFill>
            <a:srgbClr val="90214A"/>
          </a:solidFill>
          <a:ln w="12700">
            <a:solidFill>
              <a:srgbClr val="90214A"/>
            </a:solidFill>
            <a:round/>
            <a:headEnd/>
            <a:tailEnd/>
          </a:ln>
        </p:spPr>
        <p:txBody>
          <a:bodyPr wrap="none" anchor="ctr"/>
          <a:lstStyle/>
          <a:p>
            <a:endParaRPr lang="en-CA"/>
          </a:p>
        </p:txBody>
      </p:sp>
      <p:sp>
        <p:nvSpPr>
          <p:cNvPr id="68766" name="Oval 181"/>
          <p:cNvSpPr>
            <a:spLocks noChangeArrowheads="1"/>
          </p:cNvSpPr>
          <p:nvPr/>
        </p:nvSpPr>
        <p:spPr bwMode="auto">
          <a:xfrm>
            <a:off x="7064375" y="4275138"/>
            <a:ext cx="52388" cy="52387"/>
          </a:xfrm>
          <a:prstGeom prst="ellipse">
            <a:avLst/>
          </a:prstGeom>
          <a:solidFill>
            <a:srgbClr val="90214A"/>
          </a:solidFill>
          <a:ln w="12700">
            <a:solidFill>
              <a:srgbClr val="90214A"/>
            </a:solidFill>
            <a:round/>
            <a:headEnd/>
            <a:tailEnd/>
          </a:ln>
        </p:spPr>
        <p:txBody>
          <a:bodyPr wrap="none" anchor="ctr"/>
          <a:lstStyle/>
          <a:p>
            <a:endParaRPr lang="en-CA"/>
          </a:p>
        </p:txBody>
      </p:sp>
      <p:sp>
        <p:nvSpPr>
          <p:cNvPr id="68767" name="Oval 182"/>
          <p:cNvSpPr>
            <a:spLocks noChangeArrowheads="1"/>
          </p:cNvSpPr>
          <p:nvPr/>
        </p:nvSpPr>
        <p:spPr bwMode="auto">
          <a:xfrm>
            <a:off x="6896100" y="4227513"/>
            <a:ext cx="52388" cy="52387"/>
          </a:xfrm>
          <a:prstGeom prst="ellipse">
            <a:avLst/>
          </a:prstGeom>
          <a:solidFill>
            <a:srgbClr val="90214A"/>
          </a:solidFill>
          <a:ln w="12700">
            <a:solidFill>
              <a:srgbClr val="90214A"/>
            </a:solidFill>
            <a:round/>
            <a:headEnd/>
            <a:tailEnd/>
          </a:ln>
        </p:spPr>
        <p:txBody>
          <a:bodyPr wrap="none" anchor="ctr"/>
          <a:lstStyle/>
          <a:p>
            <a:endParaRPr lang="en-CA"/>
          </a:p>
        </p:txBody>
      </p:sp>
      <p:sp>
        <p:nvSpPr>
          <p:cNvPr id="68768" name="Oval 183"/>
          <p:cNvSpPr>
            <a:spLocks noChangeArrowheads="1"/>
          </p:cNvSpPr>
          <p:nvPr/>
        </p:nvSpPr>
        <p:spPr bwMode="auto">
          <a:xfrm>
            <a:off x="6729413" y="4102100"/>
            <a:ext cx="52387" cy="52388"/>
          </a:xfrm>
          <a:prstGeom prst="ellipse">
            <a:avLst/>
          </a:prstGeom>
          <a:solidFill>
            <a:srgbClr val="90214A"/>
          </a:solidFill>
          <a:ln w="12700">
            <a:solidFill>
              <a:srgbClr val="90214A"/>
            </a:solidFill>
            <a:round/>
            <a:headEnd/>
            <a:tailEnd/>
          </a:ln>
        </p:spPr>
        <p:txBody>
          <a:bodyPr wrap="none" anchor="ctr"/>
          <a:lstStyle/>
          <a:p>
            <a:endParaRPr lang="en-CA"/>
          </a:p>
        </p:txBody>
      </p:sp>
      <p:sp>
        <p:nvSpPr>
          <p:cNvPr id="68769" name="Oval 184"/>
          <p:cNvSpPr>
            <a:spLocks noChangeArrowheads="1"/>
          </p:cNvSpPr>
          <p:nvPr/>
        </p:nvSpPr>
        <p:spPr bwMode="auto">
          <a:xfrm>
            <a:off x="6561138" y="4508500"/>
            <a:ext cx="52387" cy="52388"/>
          </a:xfrm>
          <a:prstGeom prst="ellipse">
            <a:avLst/>
          </a:prstGeom>
          <a:solidFill>
            <a:srgbClr val="90214A"/>
          </a:solidFill>
          <a:ln w="12700">
            <a:solidFill>
              <a:srgbClr val="90214A"/>
            </a:solidFill>
            <a:round/>
            <a:headEnd/>
            <a:tailEnd/>
          </a:ln>
        </p:spPr>
        <p:txBody>
          <a:bodyPr wrap="none" anchor="ctr"/>
          <a:lstStyle/>
          <a:p>
            <a:endParaRPr lang="en-CA"/>
          </a:p>
        </p:txBody>
      </p:sp>
      <p:sp>
        <p:nvSpPr>
          <p:cNvPr id="68770" name="Line 109"/>
          <p:cNvSpPr>
            <a:spLocks noChangeShapeType="1"/>
          </p:cNvSpPr>
          <p:nvPr/>
        </p:nvSpPr>
        <p:spPr bwMode="auto">
          <a:xfrm rot="-5400000">
            <a:off x="5073650" y="3444875"/>
            <a:ext cx="0" cy="514350"/>
          </a:xfrm>
          <a:prstGeom prst="line">
            <a:avLst/>
          </a:prstGeom>
          <a:noFill/>
          <a:ln w="12700">
            <a:solidFill>
              <a:schemeClr val="tx1"/>
            </a:solidFill>
            <a:prstDash val="dash"/>
            <a:round/>
            <a:headEnd/>
            <a:tailEnd/>
          </a:ln>
        </p:spPr>
        <p:txBody>
          <a:bodyPr/>
          <a:lstStyle/>
          <a:p>
            <a:endParaRPr lang="en-US"/>
          </a:p>
        </p:txBody>
      </p:sp>
      <p:sp>
        <p:nvSpPr>
          <p:cNvPr id="68771" name="Line 110"/>
          <p:cNvSpPr>
            <a:spLocks noChangeShapeType="1"/>
          </p:cNvSpPr>
          <p:nvPr/>
        </p:nvSpPr>
        <p:spPr bwMode="auto">
          <a:xfrm rot="-5400000">
            <a:off x="5073650" y="3856038"/>
            <a:ext cx="0" cy="514350"/>
          </a:xfrm>
          <a:prstGeom prst="line">
            <a:avLst/>
          </a:prstGeom>
          <a:noFill/>
          <a:ln w="12700">
            <a:solidFill>
              <a:schemeClr val="tx1"/>
            </a:solidFill>
            <a:prstDash val="dash"/>
            <a:round/>
            <a:headEnd/>
            <a:tailEnd/>
          </a:ln>
        </p:spPr>
        <p:txBody>
          <a:bodyPr/>
          <a:lstStyle/>
          <a:p>
            <a:endParaRPr lang="en-US"/>
          </a:p>
        </p:txBody>
      </p:sp>
      <p:sp>
        <p:nvSpPr>
          <p:cNvPr id="68772" name="Line 112"/>
          <p:cNvSpPr>
            <a:spLocks noChangeShapeType="1"/>
          </p:cNvSpPr>
          <p:nvPr/>
        </p:nvSpPr>
        <p:spPr bwMode="auto">
          <a:xfrm rot="-5400000">
            <a:off x="5737225" y="3630613"/>
            <a:ext cx="0" cy="514350"/>
          </a:xfrm>
          <a:prstGeom prst="line">
            <a:avLst/>
          </a:prstGeom>
          <a:noFill/>
          <a:ln w="12700">
            <a:solidFill>
              <a:schemeClr val="tx1"/>
            </a:solidFill>
            <a:prstDash val="dash"/>
            <a:round/>
            <a:headEnd/>
            <a:tailEnd/>
          </a:ln>
        </p:spPr>
        <p:txBody>
          <a:bodyPr/>
          <a:lstStyle/>
          <a:p>
            <a:endParaRPr lang="en-US"/>
          </a:p>
        </p:txBody>
      </p:sp>
      <p:sp>
        <p:nvSpPr>
          <p:cNvPr id="68773" name="Oval 113"/>
          <p:cNvSpPr>
            <a:spLocks noChangeArrowheads="1"/>
          </p:cNvSpPr>
          <p:nvPr/>
        </p:nvSpPr>
        <p:spPr bwMode="auto">
          <a:xfrm>
            <a:off x="5961063" y="3533775"/>
            <a:ext cx="52387" cy="52388"/>
          </a:xfrm>
          <a:prstGeom prst="ellipse">
            <a:avLst/>
          </a:prstGeom>
          <a:solidFill>
            <a:srgbClr val="90214A"/>
          </a:solidFill>
          <a:ln w="12700">
            <a:solidFill>
              <a:srgbClr val="90214A"/>
            </a:solidFill>
            <a:round/>
            <a:headEnd/>
            <a:tailEnd/>
          </a:ln>
        </p:spPr>
        <p:txBody>
          <a:bodyPr wrap="none" anchor="ctr"/>
          <a:lstStyle/>
          <a:p>
            <a:endParaRPr lang="en-CA"/>
          </a:p>
        </p:txBody>
      </p:sp>
      <p:sp>
        <p:nvSpPr>
          <p:cNvPr id="68774" name="Oval 114"/>
          <p:cNvSpPr>
            <a:spLocks noChangeArrowheads="1"/>
          </p:cNvSpPr>
          <p:nvPr/>
        </p:nvSpPr>
        <p:spPr bwMode="auto">
          <a:xfrm>
            <a:off x="5797550" y="3679825"/>
            <a:ext cx="52388" cy="52388"/>
          </a:xfrm>
          <a:prstGeom prst="ellipse">
            <a:avLst/>
          </a:prstGeom>
          <a:solidFill>
            <a:srgbClr val="90214A"/>
          </a:solidFill>
          <a:ln w="12700">
            <a:solidFill>
              <a:srgbClr val="90214A"/>
            </a:solidFill>
            <a:round/>
            <a:headEnd/>
            <a:tailEnd/>
          </a:ln>
        </p:spPr>
        <p:txBody>
          <a:bodyPr wrap="none" anchor="ctr"/>
          <a:lstStyle/>
          <a:p>
            <a:endParaRPr lang="en-CA"/>
          </a:p>
        </p:txBody>
      </p:sp>
      <p:sp>
        <p:nvSpPr>
          <p:cNvPr id="68775" name="Oval 115"/>
          <p:cNvSpPr>
            <a:spLocks noChangeArrowheads="1"/>
          </p:cNvSpPr>
          <p:nvPr/>
        </p:nvSpPr>
        <p:spPr bwMode="auto">
          <a:xfrm>
            <a:off x="5629275" y="3621088"/>
            <a:ext cx="52388" cy="52387"/>
          </a:xfrm>
          <a:prstGeom prst="ellipse">
            <a:avLst/>
          </a:prstGeom>
          <a:solidFill>
            <a:srgbClr val="90214A"/>
          </a:solidFill>
          <a:ln w="12700">
            <a:solidFill>
              <a:srgbClr val="90214A"/>
            </a:solidFill>
            <a:round/>
            <a:headEnd/>
            <a:tailEnd/>
          </a:ln>
        </p:spPr>
        <p:txBody>
          <a:bodyPr wrap="none" anchor="ctr"/>
          <a:lstStyle/>
          <a:p>
            <a:endParaRPr lang="en-CA"/>
          </a:p>
        </p:txBody>
      </p:sp>
      <p:sp>
        <p:nvSpPr>
          <p:cNvPr id="68776" name="Oval 116"/>
          <p:cNvSpPr>
            <a:spLocks noChangeArrowheads="1"/>
          </p:cNvSpPr>
          <p:nvPr/>
        </p:nvSpPr>
        <p:spPr bwMode="auto">
          <a:xfrm>
            <a:off x="5459413" y="3619500"/>
            <a:ext cx="52387" cy="52388"/>
          </a:xfrm>
          <a:prstGeom prst="ellipse">
            <a:avLst/>
          </a:prstGeom>
          <a:solidFill>
            <a:srgbClr val="90214A"/>
          </a:solidFill>
          <a:ln w="12700">
            <a:solidFill>
              <a:srgbClr val="90214A"/>
            </a:solidFill>
            <a:round/>
            <a:headEnd/>
            <a:tailEnd/>
          </a:ln>
        </p:spPr>
        <p:txBody>
          <a:bodyPr wrap="none" anchor="ctr"/>
          <a:lstStyle/>
          <a:p>
            <a:endParaRPr lang="en-CA"/>
          </a:p>
        </p:txBody>
      </p:sp>
      <p:sp>
        <p:nvSpPr>
          <p:cNvPr id="68777" name="Oval 117"/>
          <p:cNvSpPr>
            <a:spLocks noChangeArrowheads="1"/>
          </p:cNvSpPr>
          <p:nvPr/>
        </p:nvSpPr>
        <p:spPr bwMode="auto">
          <a:xfrm>
            <a:off x="5291138" y="3986213"/>
            <a:ext cx="52387" cy="52387"/>
          </a:xfrm>
          <a:prstGeom prst="ellipse">
            <a:avLst/>
          </a:prstGeom>
          <a:solidFill>
            <a:srgbClr val="90214A"/>
          </a:solidFill>
          <a:ln w="12700">
            <a:solidFill>
              <a:srgbClr val="90214A"/>
            </a:solidFill>
            <a:round/>
            <a:headEnd/>
            <a:tailEnd/>
          </a:ln>
        </p:spPr>
        <p:txBody>
          <a:bodyPr wrap="none" anchor="ctr"/>
          <a:lstStyle/>
          <a:p>
            <a:endParaRPr lang="en-CA"/>
          </a:p>
        </p:txBody>
      </p:sp>
      <p:sp>
        <p:nvSpPr>
          <p:cNvPr id="68778" name="Oval 118"/>
          <p:cNvSpPr>
            <a:spLocks noChangeArrowheads="1"/>
          </p:cNvSpPr>
          <p:nvPr/>
        </p:nvSpPr>
        <p:spPr bwMode="auto">
          <a:xfrm>
            <a:off x="5126038" y="3911600"/>
            <a:ext cx="52387" cy="52388"/>
          </a:xfrm>
          <a:prstGeom prst="ellipse">
            <a:avLst/>
          </a:prstGeom>
          <a:solidFill>
            <a:srgbClr val="90214A"/>
          </a:solidFill>
          <a:ln w="12700">
            <a:solidFill>
              <a:srgbClr val="90214A"/>
            </a:solidFill>
            <a:round/>
            <a:headEnd/>
            <a:tailEnd/>
          </a:ln>
        </p:spPr>
        <p:txBody>
          <a:bodyPr wrap="none" anchor="ctr"/>
          <a:lstStyle/>
          <a:p>
            <a:endParaRPr lang="en-CA"/>
          </a:p>
        </p:txBody>
      </p:sp>
      <p:sp>
        <p:nvSpPr>
          <p:cNvPr id="68779" name="Oval 119"/>
          <p:cNvSpPr>
            <a:spLocks noChangeArrowheads="1"/>
          </p:cNvSpPr>
          <p:nvPr/>
        </p:nvSpPr>
        <p:spPr bwMode="auto">
          <a:xfrm>
            <a:off x="4962525" y="4130675"/>
            <a:ext cx="52388" cy="52388"/>
          </a:xfrm>
          <a:prstGeom prst="ellipse">
            <a:avLst/>
          </a:prstGeom>
          <a:solidFill>
            <a:srgbClr val="90214A"/>
          </a:solidFill>
          <a:ln w="12700">
            <a:solidFill>
              <a:srgbClr val="90214A"/>
            </a:solidFill>
            <a:round/>
            <a:headEnd/>
            <a:tailEnd/>
          </a:ln>
        </p:spPr>
        <p:txBody>
          <a:bodyPr wrap="none" anchor="ctr"/>
          <a:lstStyle/>
          <a:p>
            <a:endParaRPr lang="en-CA"/>
          </a:p>
        </p:txBody>
      </p:sp>
      <p:sp>
        <p:nvSpPr>
          <p:cNvPr id="68780" name="Oval 120"/>
          <p:cNvSpPr>
            <a:spLocks noChangeArrowheads="1"/>
          </p:cNvSpPr>
          <p:nvPr/>
        </p:nvSpPr>
        <p:spPr bwMode="auto">
          <a:xfrm>
            <a:off x="4791075" y="3714750"/>
            <a:ext cx="52388" cy="52388"/>
          </a:xfrm>
          <a:prstGeom prst="ellipse">
            <a:avLst/>
          </a:prstGeom>
          <a:solidFill>
            <a:srgbClr val="90214A"/>
          </a:solidFill>
          <a:ln w="12700">
            <a:solidFill>
              <a:srgbClr val="90214A"/>
            </a:solidFill>
            <a:round/>
            <a:headEnd/>
            <a:tailEnd/>
          </a:ln>
        </p:spPr>
        <p:txBody>
          <a:bodyPr wrap="none" anchor="ctr"/>
          <a:lstStyle/>
          <a:p>
            <a:endParaRPr lang="en-CA"/>
          </a:p>
        </p:txBody>
      </p:sp>
      <p:sp>
        <p:nvSpPr>
          <p:cNvPr id="68781" name="Oval 121"/>
          <p:cNvSpPr>
            <a:spLocks noChangeArrowheads="1"/>
          </p:cNvSpPr>
          <p:nvPr/>
        </p:nvSpPr>
        <p:spPr bwMode="auto">
          <a:xfrm>
            <a:off x="4625975" y="4506913"/>
            <a:ext cx="52388" cy="52387"/>
          </a:xfrm>
          <a:prstGeom prst="ellipse">
            <a:avLst/>
          </a:prstGeom>
          <a:solidFill>
            <a:srgbClr val="90214A"/>
          </a:solidFill>
          <a:ln w="12700">
            <a:solidFill>
              <a:srgbClr val="90214A"/>
            </a:solidFill>
            <a:round/>
            <a:headEnd/>
            <a:tailEnd/>
          </a:ln>
        </p:spPr>
        <p:txBody>
          <a:bodyPr wrap="none" anchor="ctr"/>
          <a:lstStyle/>
          <a:p>
            <a:endParaRPr lang="en-CA"/>
          </a:p>
        </p:txBody>
      </p:sp>
      <p:sp>
        <p:nvSpPr>
          <p:cNvPr id="68782" name="Oval 122"/>
          <p:cNvSpPr>
            <a:spLocks noChangeArrowheads="1"/>
          </p:cNvSpPr>
          <p:nvPr/>
        </p:nvSpPr>
        <p:spPr bwMode="auto">
          <a:xfrm>
            <a:off x="4456113" y="4318000"/>
            <a:ext cx="52387" cy="52388"/>
          </a:xfrm>
          <a:prstGeom prst="ellipse">
            <a:avLst/>
          </a:prstGeom>
          <a:solidFill>
            <a:srgbClr val="90214A"/>
          </a:solidFill>
          <a:ln w="12700">
            <a:solidFill>
              <a:srgbClr val="90214A"/>
            </a:solidFill>
            <a:round/>
            <a:headEnd/>
            <a:tailEnd/>
          </a:ln>
        </p:spPr>
        <p:txBody>
          <a:bodyPr wrap="none" anchor="ctr"/>
          <a:lstStyle/>
          <a:p>
            <a:endParaRPr lang="en-CA"/>
          </a:p>
        </p:txBody>
      </p:sp>
      <p:sp>
        <p:nvSpPr>
          <p:cNvPr id="68783" name="Oval 123"/>
          <p:cNvSpPr>
            <a:spLocks noChangeArrowheads="1"/>
          </p:cNvSpPr>
          <p:nvPr/>
        </p:nvSpPr>
        <p:spPr bwMode="auto">
          <a:xfrm>
            <a:off x="4289425" y="4276725"/>
            <a:ext cx="52388" cy="52388"/>
          </a:xfrm>
          <a:prstGeom prst="ellipse">
            <a:avLst/>
          </a:prstGeom>
          <a:solidFill>
            <a:srgbClr val="90214A"/>
          </a:solidFill>
          <a:ln w="12700">
            <a:solidFill>
              <a:srgbClr val="90214A"/>
            </a:solidFill>
            <a:round/>
            <a:headEnd/>
            <a:tailEnd/>
          </a:ln>
        </p:spPr>
        <p:txBody>
          <a:bodyPr wrap="none" anchor="ctr"/>
          <a:lstStyle/>
          <a:p>
            <a:endParaRPr lang="en-CA"/>
          </a:p>
        </p:txBody>
      </p:sp>
      <p:sp>
        <p:nvSpPr>
          <p:cNvPr id="68784" name="Oval 124"/>
          <p:cNvSpPr>
            <a:spLocks noChangeArrowheads="1"/>
          </p:cNvSpPr>
          <p:nvPr/>
        </p:nvSpPr>
        <p:spPr bwMode="auto">
          <a:xfrm>
            <a:off x="4125913" y="4170363"/>
            <a:ext cx="52387" cy="52387"/>
          </a:xfrm>
          <a:prstGeom prst="ellipse">
            <a:avLst/>
          </a:prstGeom>
          <a:solidFill>
            <a:srgbClr val="90214A"/>
          </a:solidFill>
          <a:ln w="12700">
            <a:solidFill>
              <a:srgbClr val="90214A"/>
            </a:solidFill>
            <a:round/>
            <a:headEnd/>
            <a:tailEnd/>
          </a:ln>
        </p:spPr>
        <p:txBody>
          <a:bodyPr wrap="none" anchor="ctr"/>
          <a:lstStyle/>
          <a:p>
            <a:endParaRPr lang="en-CA"/>
          </a:p>
        </p:txBody>
      </p:sp>
      <p:sp>
        <p:nvSpPr>
          <p:cNvPr id="68785" name="Oval 125"/>
          <p:cNvSpPr>
            <a:spLocks noChangeArrowheads="1"/>
          </p:cNvSpPr>
          <p:nvPr/>
        </p:nvSpPr>
        <p:spPr bwMode="auto">
          <a:xfrm>
            <a:off x="3959225" y="4335463"/>
            <a:ext cx="52388" cy="52387"/>
          </a:xfrm>
          <a:prstGeom prst="ellipse">
            <a:avLst/>
          </a:prstGeom>
          <a:solidFill>
            <a:srgbClr val="90214A"/>
          </a:solidFill>
          <a:ln w="12700">
            <a:solidFill>
              <a:srgbClr val="90214A"/>
            </a:solidFill>
            <a:round/>
            <a:headEnd/>
            <a:tailEnd/>
          </a:ln>
        </p:spPr>
        <p:txBody>
          <a:bodyPr wrap="none" anchor="ctr"/>
          <a:lstStyle/>
          <a:p>
            <a:endParaRPr lang="en-CA"/>
          </a:p>
        </p:txBody>
      </p:sp>
      <p:sp>
        <p:nvSpPr>
          <p:cNvPr id="68786" name="Oval 126"/>
          <p:cNvSpPr>
            <a:spLocks noChangeArrowheads="1"/>
          </p:cNvSpPr>
          <p:nvPr/>
        </p:nvSpPr>
        <p:spPr bwMode="auto">
          <a:xfrm>
            <a:off x="3790950" y="4421188"/>
            <a:ext cx="52388" cy="52387"/>
          </a:xfrm>
          <a:prstGeom prst="ellipse">
            <a:avLst/>
          </a:prstGeom>
          <a:solidFill>
            <a:srgbClr val="90214A"/>
          </a:solidFill>
          <a:ln w="12700">
            <a:solidFill>
              <a:srgbClr val="90214A"/>
            </a:solidFill>
            <a:round/>
            <a:headEnd/>
            <a:tailEnd/>
          </a:ln>
        </p:spPr>
        <p:txBody>
          <a:bodyPr wrap="none" anchor="ctr"/>
          <a:lstStyle/>
          <a:p>
            <a:endParaRPr lang="en-CA"/>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r>
              <a:rPr lang="en-CA" sz="3600" smtClean="0">
                <a:cs typeface="ヒラギノ角ゴ Pro W3"/>
              </a:rPr>
              <a:t>Summary of the recommendations (1)</a:t>
            </a:r>
          </a:p>
        </p:txBody>
      </p:sp>
      <p:sp>
        <p:nvSpPr>
          <p:cNvPr id="70658" name="Content Placeholder 2"/>
          <p:cNvSpPr>
            <a:spLocks noGrp="1"/>
          </p:cNvSpPr>
          <p:nvPr>
            <p:ph idx="1"/>
          </p:nvPr>
        </p:nvSpPr>
        <p:spPr>
          <a:xfrm>
            <a:off x="574675" y="1762125"/>
            <a:ext cx="7993063" cy="4067175"/>
          </a:xfrm>
        </p:spPr>
        <p:txBody>
          <a:bodyPr/>
          <a:lstStyle/>
          <a:p>
            <a:pPr marL="268288" indent="-268288">
              <a:buFontTx/>
              <a:buNone/>
            </a:pPr>
            <a:r>
              <a:rPr lang="en-US" b="1" smtClean="0">
                <a:solidFill>
                  <a:srgbClr val="90214A"/>
                </a:solidFill>
                <a:cs typeface="ヒラギノ角ゴ Pro W3"/>
              </a:rPr>
              <a:t>Cytology (conventional or liquid-based, manual or computer-assisted)</a:t>
            </a:r>
          </a:p>
          <a:p>
            <a:pPr marL="268288" indent="-268288">
              <a:buFontTx/>
              <a:buNone/>
            </a:pPr>
            <a:endParaRPr lang="en-CA" smtClean="0">
              <a:cs typeface="ヒラギノ角ゴ Pro W3"/>
            </a:endParaRPr>
          </a:p>
          <a:p>
            <a:pPr marL="268288" indent="-268288"/>
            <a:r>
              <a:rPr lang="en-US" b="1" smtClean="0">
                <a:cs typeface="ヒラギノ角ゴ Pro W3"/>
              </a:rPr>
              <a:t>For women aged &lt;20, we recommend </a:t>
            </a:r>
            <a:r>
              <a:rPr lang="en-US" b="1" i="1" smtClean="0">
                <a:solidFill>
                  <a:srgbClr val="90214A"/>
                </a:solidFill>
                <a:cs typeface="ヒラギノ角ゴ Pro W3"/>
              </a:rPr>
              <a:t>not routinely </a:t>
            </a:r>
            <a:r>
              <a:rPr lang="en-US" b="1" smtClean="0">
                <a:cs typeface="ヒラギノ角ゴ Pro W3"/>
              </a:rPr>
              <a:t>screening for cervical cancer</a:t>
            </a:r>
            <a:br>
              <a:rPr lang="en-US" b="1" smtClean="0">
                <a:cs typeface="ヒラギノ角ゴ Pro W3"/>
              </a:rPr>
            </a:br>
            <a:r>
              <a:rPr lang="en-US" smtClean="0">
                <a:cs typeface="ヒラギノ角ゴ Pro W3"/>
              </a:rPr>
              <a:t>(Strong recommendation; high quality evidence) </a:t>
            </a:r>
          </a:p>
          <a:p>
            <a:pPr marL="268288" indent="-268288">
              <a:buFontTx/>
              <a:buNone/>
            </a:pPr>
            <a:endParaRPr lang="en-CA" smtClean="0">
              <a:cs typeface="ヒラギノ角ゴ Pro W3"/>
            </a:endParaRPr>
          </a:p>
          <a:p>
            <a:pPr marL="268288" indent="-268288"/>
            <a:r>
              <a:rPr lang="en-US" b="1" smtClean="0">
                <a:cs typeface="ヒラギノ角ゴ Pro W3"/>
              </a:rPr>
              <a:t>For women aged 20 to 24, we recommend </a:t>
            </a:r>
            <a:r>
              <a:rPr lang="en-US" b="1" i="1" smtClean="0">
                <a:solidFill>
                  <a:srgbClr val="90214A"/>
                </a:solidFill>
                <a:cs typeface="ヒラギノ角ゴ Pro W3"/>
              </a:rPr>
              <a:t>not routinely </a:t>
            </a:r>
            <a:r>
              <a:rPr lang="en-US" b="1" smtClean="0">
                <a:cs typeface="ヒラギノ角ゴ Pro W3"/>
              </a:rPr>
              <a:t>screening for cervical cancer </a:t>
            </a:r>
            <a:r>
              <a:rPr lang="en-US" smtClean="0">
                <a:cs typeface="ヒラギノ角ゴ Pro W3"/>
              </a:rPr>
              <a:t/>
            </a:r>
            <a:br>
              <a:rPr lang="en-US" smtClean="0">
                <a:cs typeface="ヒラギノ角ゴ Pro W3"/>
              </a:rPr>
            </a:br>
            <a:r>
              <a:rPr lang="en-US" smtClean="0">
                <a:cs typeface="ヒラギノ角ゴ Pro W3"/>
              </a:rPr>
              <a:t>(Weak recommendation; moderate quality evidence)</a:t>
            </a:r>
          </a:p>
          <a:p>
            <a:pPr marL="268288" indent="-268288">
              <a:buFontTx/>
              <a:buNone/>
            </a:pPr>
            <a:endParaRPr lang="en-CA" smtClean="0">
              <a:cs typeface="ヒラギノ角ゴ Pro W3"/>
            </a:endParaRPr>
          </a:p>
          <a:p>
            <a:pPr marL="268288" indent="-268288"/>
            <a:r>
              <a:rPr lang="en-US" b="1" smtClean="0">
                <a:cs typeface="ヒラギノ角ゴ Pro W3"/>
              </a:rPr>
              <a:t>For women aged 25 to 29, we recommend </a:t>
            </a:r>
            <a:r>
              <a:rPr lang="en-US" b="1" i="1" smtClean="0">
                <a:solidFill>
                  <a:srgbClr val="90214A"/>
                </a:solidFill>
                <a:cs typeface="ヒラギノ角ゴ Pro W3"/>
              </a:rPr>
              <a:t>routine screening </a:t>
            </a:r>
            <a:r>
              <a:rPr lang="en-US" b="1" smtClean="0">
                <a:cs typeface="ヒラギノ角ゴ Pro W3"/>
              </a:rPr>
              <a:t>for cervical cancer every 3 years</a:t>
            </a:r>
            <a:r>
              <a:rPr lang="en-US" smtClean="0">
                <a:cs typeface="ヒラギノ角ゴ Pro W3"/>
              </a:rPr>
              <a:t>.</a:t>
            </a:r>
            <a:br>
              <a:rPr lang="en-US" smtClean="0">
                <a:cs typeface="ヒラギノ角ゴ Pro W3"/>
              </a:rPr>
            </a:br>
            <a:r>
              <a:rPr lang="en-US" smtClean="0">
                <a:cs typeface="ヒラギノ角ゴ Pro W3"/>
              </a:rPr>
              <a:t>(Weak recommendation; moderate quality evidence)</a:t>
            </a:r>
            <a:endParaRPr lang="en-CA" smtClean="0">
              <a:cs typeface="ヒラギノ角ゴ Pro W3"/>
            </a:endParaRPr>
          </a:p>
        </p:txBody>
      </p:sp>
      <p:sp>
        <p:nvSpPr>
          <p:cNvPr id="70659" name="Slide Number Placeholder 3"/>
          <p:cNvSpPr>
            <a:spLocks noGrp="1"/>
          </p:cNvSpPr>
          <p:nvPr>
            <p:ph type="sldNum" sz="quarter" idx="10"/>
          </p:nvPr>
        </p:nvSpPr>
        <p:spPr>
          <a:noFill/>
        </p:spPr>
        <p:txBody>
          <a:bodyPr/>
          <a:lstStyle/>
          <a:p>
            <a:fld id="{0BF1647D-E2DB-45AF-ADFE-034792691D6C}" type="slidenum">
              <a:rPr lang="en-US" smtClean="0">
                <a:latin typeface="Arial" charset="0"/>
                <a:ea typeface="ヒラギノ角ゴ Pro W3"/>
                <a:cs typeface="ヒラギノ角ゴ Pro W3"/>
              </a:rPr>
              <a:pPr/>
              <a:t>32</a:t>
            </a:fld>
            <a:endParaRPr lang="en-US" smtClean="0">
              <a:latin typeface="Arial" charset="0"/>
              <a:ea typeface="ヒラギノ角ゴ Pro W3"/>
              <a:cs typeface="ヒラギノ角ゴ Pro W3"/>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r>
              <a:rPr lang="en-CA" smtClean="0">
                <a:cs typeface="ヒラギノ角ゴ Pro W3"/>
              </a:rPr>
              <a:t>Summary of the recommendations (2)</a:t>
            </a:r>
          </a:p>
        </p:txBody>
      </p:sp>
      <p:sp>
        <p:nvSpPr>
          <p:cNvPr id="71682" name="Content Placeholder 2"/>
          <p:cNvSpPr>
            <a:spLocks noGrp="1"/>
          </p:cNvSpPr>
          <p:nvPr>
            <p:ph idx="1"/>
          </p:nvPr>
        </p:nvSpPr>
        <p:spPr/>
        <p:txBody>
          <a:bodyPr/>
          <a:lstStyle/>
          <a:p>
            <a:pPr marL="268288" indent="-268288"/>
            <a:r>
              <a:rPr lang="en-US" b="1" smtClean="0">
                <a:cs typeface="ヒラギノ角ゴ Pro W3"/>
              </a:rPr>
              <a:t>For women aged 30 to 69, we recommend </a:t>
            </a:r>
            <a:r>
              <a:rPr lang="en-US" b="1" i="1" smtClean="0">
                <a:solidFill>
                  <a:srgbClr val="90214A"/>
                </a:solidFill>
                <a:cs typeface="ヒラギノ角ゴ Pro W3"/>
              </a:rPr>
              <a:t>routine screening </a:t>
            </a:r>
            <a:r>
              <a:rPr lang="en-US" b="1" smtClean="0">
                <a:cs typeface="ヒラギノ角ゴ Pro W3"/>
              </a:rPr>
              <a:t>for cervical cancer every 3 years.</a:t>
            </a:r>
            <a:br>
              <a:rPr lang="en-US" b="1" smtClean="0">
                <a:cs typeface="ヒラギノ角ゴ Pro W3"/>
              </a:rPr>
            </a:br>
            <a:r>
              <a:rPr lang="en-US" smtClean="0">
                <a:cs typeface="ヒラギノ角ゴ Pro W3"/>
              </a:rPr>
              <a:t>(Strong recommendation; high quality evidence)</a:t>
            </a:r>
          </a:p>
          <a:p>
            <a:pPr marL="268288" indent="-268288">
              <a:buFontTx/>
              <a:buNone/>
            </a:pPr>
            <a:endParaRPr lang="en-CA" smtClean="0">
              <a:cs typeface="ヒラギノ角ゴ Pro W3"/>
            </a:endParaRPr>
          </a:p>
          <a:p>
            <a:pPr marL="268288" indent="-268288"/>
            <a:r>
              <a:rPr lang="en-US" b="1" smtClean="0">
                <a:cs typeface="ヒラギノ角ゴ Pro W3"/>
              </a:rPr>
              <a:t>For women aged ≥70 who have been adequately screened (i.e. 3 successive negative Pap tests in the last 10 years), we recommend that </a:t>
            </a:r>
            <a:r>
              <a:rPr lang="en-US" b="1" i="1" smtClean="0">
                <a:solidFill>
                  <a:srgbClr val="90214A"/>
                </a:solidFill>
                <a:cs typeface="ヒラギノ角ゴ Pro W3"/>
              </a:rPr>
              <a:t>routine screening may cease</a:t>
            </a:r>
            <a:r>
              <a:rPr lang="en-US" b="1" smtClean="0">
                <a:cs typeface="ヒラギノ角ゴ Pro W3"/>
              </a:rPr>
              <a:t>.  For women aged 70 or over who have not been adequately screened, we recommend </a:t>
            </a:r>
            <a:r>
              <a:rPr lang="en-US" b="1" i="1" smtClean="0">
                <a:solidFill>
                  <a:srgbClr val="90214A"/>
                </a:solidFill>
                <a:cs typeface="ヒラギノ角ゴ Pro W3"/>
              </a:rPr>
              <a:t>continued screening until 3 negative test results have been obtained</a:t>
            </a:r>
            <a:r>
              <a:rPr lang="en-US" b="1" i="1" smtClean="0">
                <a:cs typeface="ヒラギノ角ゴ Pro W3"/>
              </a:rPr>
              <a:t>. </a:t>
            </a:r>
            <a:br>
              <a:rPr lang="en-US" b="1" i="1" smtClean="0">
                <a:cs typeface="ヒラギノ角ゴ Pro W3"/>
              </a:rPr>
            </a:br>
            <a:r>
              <a:rPr lang="en-US" smtClean="0">
                <a:cs typeface="ヒラギノ角ゴ Pro W3"/>
              </a:rPr>
              <a:t>(Weak recommendation; low quality evidence)</a:t>
            </a:r>
            <a:endParaRPr lang="en-CA" smtClean="0">
              <a:cs typeface="ヒラギノ角ゴ Pro W3"/>
            </a:endParaRPr>
          </a:p>
        </p:txBody>
      </p:sp>
      <p:sp>
        <p:nvSpPr>
          <p:cNvPr id="71683" name="Slide Number Placeholder 3"/>
          <p:cNvSpPr>
            <a:spLocks noGrp="1"/>
          </p:cNvSpPr>
          <p:nvPr>
            <p:ph type="sldNum" sz="quarter" idx="10"/>
          </p:nvPr>
        </p:nvSpPr>
        <p:spPr>
          <a:noFill/>
        </p:spPr>
        <p:txBody>
          <a:bodyPr/>
          <a:lstStyle/>
          <a:p>
            <a:fld id="{3AB1A062-6E31-4AF3-916D-BADA288725C9}" type="slidenum">
              <a:rPr lang="en-US" smtClean="0">
                <a:latin typeface="Arial" charset="0"/>
                <a:ea typeface="ヒラギノ角ゴ Pro W3"/>
                <a:cs typeface="ヒラギノ角ゴ Pro W3"/>
              </a:rPr>
              <a:pPr/>
              <a:t>33</a:t>
            </a:fld>
            <a:endParaRPr lang="en-US" smtClean="0">
              <a:latin typeface="Arial" charset="0"/>
              <a:ea typeface="ヒラギノ角ゴ Pro W3"/>
              <a:cs typeface="ヒラギノ角ゴ Pro W3"/>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r>
              <a:rPr lang="en-US" smtClean="0">
                <a:cs typeface="ヒラギノ角ゴ Pro W3"/>
              </a:rPr>
              <a:t>Special risk groups?</a:t>
            </a:r>
          </a:p>
        </p:txBody>
      </p:sp>
      <p:sp>
        <p:nvSpPr>
          <p:cNvPr id="72706" name="Content Placeholder 2"/>
          <p:cNvSpPr>
            <a:spLocks noGrp="1"/>
          </p:cNvSpPr>
          <p:nvPr>
            <p:ph idx="1"/>
          </p:nvPr>
        </p:nvSpPr>
        <p:spPr>
          <a:xfrm>
            <a:off x="1212850" y="1773238"/>
            <a:ext cx="6716713" cy="3965575"/>
          </a:xfrm>
        </p:spPr>
        <p:txBody>
          <a:bodyPr/>
          <a:lstStyle/>
          <a:p>
            <a:pPr marL="0" indent="0">
              <a:buFontTx/>
              <a:buNone/>
            </a:pPr>
            <a:r>
              <a:rPr lang="en-US" sz="2400" smtClean="0">
                <a:cs typeface="ヒラギノ角ゴ Pro W3"/>
              </a:rPr>
              <a:t>Many suggested high risk groups</a:t>
            </a:r>
          </a:p>
          <a:p>
            <a:pPr lvl="1"/>
            <a:r>
              <a:rPr lang="en-US" sz="2000" smtClean="0"/>
              <a:t>Start sexual activity young</a:t>
            </a:r>
          </a:p>
          <a:p>
            <a:pPr lvl="1"/>
            <a:r>
              <a:rPr lang="en-US" sz="2000" smtClean="0"/>
              <a:t>Multiple partners</a:t>
            </a:r>
          </a:p>
          <a:p>
            <a:pPr lvl="1"/>
            <a:r>
              <a:rPr lang="en-US" sz="2000" smtClean="0"/>
              <a:t>Aboriginal</a:t>
            </a:r>
          </a:p>
          <a:p>
            <a:pPr lvl="1"/>
            <a:r>
              <a:rPr lang="en-US" sz="2000" smtClean="0"/>
              <a:t>Attending STI clinics</a:t>
            </a:r>
          </a:p>
          <a:p>
            <a:pPr marL="0" indent="0"/>
            <a:endParaRPr lang="en-US" smtClean="0">
              <a:cs typeface="ヒラギノ角ゴ Pro W3"/>
            </a:endParaRPr>
          </a:p>
          <a:p>
            <a:pPr marL="0" indent="0">
              <a:buFontTx/>
              <a:buNone/>
            </a:pPr>
            <a:r>
              <a:rPr lang="en-US" sz="2400" smtClean="0">
                <a:cs typeface="ヒラギノ角ゴ Pro W3"/>
              </a:rPr>
              <a:t>Minimal evidence: no specific recommendations</a:t>
            </a:r>
          </a:p>
          <a:p>
            <a:pPr marL="0" indent="0">
              <a:buFontTx/>
              <a:buNone/>
            </a:pPr>
            <a:endParaRPr lang="en-US" sz="2400" smtClean="0">
              <a:cs typeface="ヒラギノ角ゴ Pro W3"/>
            </a:endParaRPr>
          </a:p>
          <a:p>
            <a:pPr marL="0" indent="0">
              <a:buFontTx/>
              <a:buNone/>
            </a:pPr>
            <a:r>
              <a:rPr lang="en-US" sz="2400" smtClean="0">
                <a:cs typeface="ヒラギノ角ゴ Pro W3"/>
              </a:rPr>
              <a:t>Women sex with women</a:t>
            </a:r>
          </a:p>
          <a:p>
            <a:pPr lvl="1"/>
            <a:r>
              <a:rPr lang="en-US" sz="2000" smtClean="0"/>
              <a:t>Limited evidence that they are at risk</a:t>
            </a:r>
          </a:p>
        </p:txBody>
      </p:sp>
      <p:sp>
        <p:nvSpPr>
          <p:cNvPr id="72707" name="Slide Number Placeholder 3"/>
          <p:cNvSpPr>
            <a:spLocks noGrp="1"/>
          </p:cNvSpPr>
          <p:nvPr>
            <p:ph type="sldNum" sz="quarter" idx="10"/>
          </p:nvPr>
        </p:nvSpPr>
        <p:spPr>
          <a:noFill/>
        </p:spPr>
        <p:txBody>
          <a:bodyPr/>
          <a:lstStyle/>
          <a:p>
            <a:fld id="{E3FEF482-9167-4471-ACF0-8FC424BAEF1C}" type="slidenum">
              <a:rPr lang="en-US" smtClean="0">
                <a:latin typeface="Arial" charset="0"/>
                <a:ea typeface="ヒラギノ角ゴ Pro W3"/>
                <a:cs typeface="ヒラギノ角ゴ Pro W3"/>
              </a:rPr>
              <a:pPr/>
              <a:t>34</a:t>
            </a:fld>
            <a:endParaRPr lang="en-US" smtClean="0">
              <a:latin typeface="Arial" charset="0"/>
              <a:ea typeface="ヒラギノ角ゴ Pro W3"/>
              <a:cs typeface="ヒラギノ角ゴ Pro W3"/>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US" smtClean="0">
                <a:cs typeface="ヒラギノ角ゴ Pro W3"/>
              </a:rPr>
              <a:t>Duration from onset of sexual activity </a:t>
            </a:r>
          </a:p>
        </p:txBody>
      </p:sp>
      <p:sp>
        <p:nvSpPr>
          <p:cNvPr id="3" name="Content Placeholder 2"/>
          <p:cNvSpPr>
            <a:spLocks noGrp="1"/>
          </p:cNvSpPr>
          <p:nvPr>
            <p:ph idx="1"/>
          </p:nvPr>
        </p:nvSpPr>
        <p:spPr>
          <a:xfrm>
            <a:off x="2790825" y="2944813"/>
            <a:ext cx="3562350" cy="847725"/>
          </a:xfrm>
        </p:spPr>
        <p:txBody>
          <a:bodyPr/>
          <a:lstStyle/>
          <a:p>
            <a:pPr marL="0" indent="0" algn="ctr">
              <a:buFontTx/>
              <a:buNone/>
            </a:pPr>
            <a:r>
              <a:rPr lang="en-US" sz="4400" smtClean="0">
                <a:cs typeface="ヒラギノ角ゴ Pro W3"/>
              </a:rPr>
              <a:t>NO evidence</a:t>
            </a:r>
          </a:p>
        </p:txBody>
      </p:sp>
      <p:sp>
        <p:nvSpPr>
          <p:cNvPr id="73731" name="Slide Number Placeholder 3"/>
          <p:cNvSpPr>
            <a:spLocks noGrp="1"/>
          </p:cNvSpPr>
          <p:nvPr>
            <p:ph type="sldNum" sz="quarter" idx="10"/>
          </p:nvPr>
        </p:nvSpPr>
        <p:spPr>
          <a:noFill/>
        </p:spPr>
        <p:txBody>
          <a:bodyPr/>
          <a:lstStyle/>
          <a:p>
            <a:fld id="{B9BA5DBA-30F9-4614-9496-5AC5AC440035}" type="slidenum">
              <a:rPr lang="en-US" smtClean="0">
                <a:latin typeface="Arial" charset="0"/>
                <a:ea typeface="ヒラギノ角ゴ Pro W3"/>
                <a:cs typeface="ヒラギノ角ゴ Pro W3"/>
              </a:rPr>
              <a:pPr/>
              <a:t>35</a:t>
            </a:fld>
            <a:endParaRPr lang="en-US" smtClean="0">
              <a:latin typeface="Arial" charset="0"/>
              <a:ea typeface="ヒラギノ角ゴ Pro W3"/>
              <a:cs typeface="ヒラギノ角ゴ Pro W3"/>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en-US" smtClean="0">
                <a:cs typeface="ヒラギノ角ゴ Pro W3"/>
              </a:rPr>
              <a:t>“Jade Goody” effect</a:t>
            </a:r>
          </a:p>
        </p:txBody>
      </p:sp>
      <p:sp>
        <p:nvSpPr>
          <p:cNvPr id="3" name="Content Placeholder 2"/>
          <p:cNvSpPr>
            <a:spLocks noGrp="1"/>
          </p:cNvSpPr>
          <p:nvPr>
            <p:ph idx="1"/>
          </p:nvPr>
        </p:nvSpPr>
        <p:spPr/>
        <p:txBody>
          <a:bodyPr/>
          <a:lstStyle/>
          <a:p>
            <a:pPr marL="0" indent="0">
              <a:buFontTx/>
              <a:buNone/>
            </a:pPr>
            <a:r>
              <a:rPr lang="en-US" sz="2400" smtClean="0">
                <a:cs typeface="ヒラギノ角ゴ Pro W3"/>
              </a:rPr>
              <a:t>Starting screening early?</a:t>
            </a:r>
          </a:p>
          <a:p>
            <a:pPr lvl="1"/>
            <a:r>
              <a:rPr lang="en-US" sz="2400" smtClean="0"/>
              <a:t>Rapidly advancing cancer among young women</a:t>
            </a:r>
          </a:p>
          <a:p>
            <a:pPr lvl="1"/>
            <a:r>
              <a:rPr lang="en-US" sz="2400" smtClean="0"/>
              <a:t>Screening works for </a:t>
            </a:r>
            <a:r>
              <a:rPr lang="en-US" sz="2800" b="1" smtClean="0">
                <a:solidFill>
                  <a:srgbClr val="90214A"/>
                </a:solidFill>
              </a:rPr>
              <a:t>chronic, common</a:t>
            </a:r>
            <a:r>
              <a:rPr lang="en-US" sz="2400" smtClean="0"/>
              <a:t> disease</a:t>
            </a:r>
          </a:p>
          <a:p>
            <a:pPr marL="1347788" lvl="2"/>
            <a:r>
              <a:rPr lang="en-US" sz="2400" smtClean="0"/>
              <a:t>Must be treatable: criteria for screening</a:t>
            </a:r>
          </a:p>
          <a:p>
            <a:pPr lvl="1"/>
            <a:r>
              <a:rPr lang="en-US" sz="2400" smtClean="0"/>
              <a:t>Little effect for patients under 25:</a:t>
            </a:r>
          </a:p>
          <a:p>
            <a:pPr marL="1347788" lvl="2"/>
            <a:r>
              <a:rPr lang="en-US" sz="2400" smtClean="0"/>
              <a:t>Rapidly advancing but rare </a:t>
            </a:r>
          </a:p>
          <a:p>
            <a:pPr marL="1347788" lvl="2"/>
            <a:endParaRPr lang="en-US" sz="2400" smtClean="0"/>
          </a:p>
          <a:p>
            <a:pPr lvl="1"/>
            <a:r>
              <a:rPr lang="en-US" sz="2400" smtClean="0"/>
              <a:t>Adenocarcinoma: unclear whether increasing</a:t>
            </a:r>
          </a:p>
        </p:txBody>
      </p:sp>
      <p:sp>
        <p:nvSpPr>
          <p:cNvPr id="75779" name="Slide Number Placeholder 3"/>
          <p:cNvSpPr txBox="1">
            <a:spLocks noGrp="1"/>
          </p:cNvSpPr>
          <p:nvPr/>
        </p:nvSpPr>
        <p:spPr bwMode="auto">
          <a:xfrm>
            <a:off x="7010400" y="6477000"/>
            <a:ext cx="1905000" cy="304800"/>
          </a:xfrm>
          <a:prstGeom prst="rect">
            <a:avLst/>
          </a:prstGeom>
          <a:noFill/>
          <a:ln w="9525">
            <a:noFill/>
            <a:miter lim="800000"/>
            <a:headEnd/>
            <a:tailEnd/>
          </a:ln>
        </p:spPr>
        <p:txBody>
          <a:bodyPr/>
          <a:lstStyle/>
          <a:p>
            <a:pPr algn="r" eaLnBrk="0" hangingPunct="0"/>
            <a:fld id="{C006A7DD-1C66-4BED-994F-19EAF9F84E08}" type="slidenum">
              <a:rPr lang="en-US" sz="1400">
                <a:solidFill>
                  <a:schemeClr val="bg1"/>
                </a:solidFill>
              </a:rPr>
              <a:pPr algn="r" eaLnBrk="0" hangingPunct="0"/>
              <a:t>36</a:t>
            </a:fld>
            <a:endParaRPr lang="en-US" sz="1400">
              <a:solidFill>
                <a:schemeClr val="bg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r>
              <a:rPr lang="en-US" smtClean="0">
                <a:cs typeface="ヒラギノ角ゴ Pro W3"/>
              </a:rPr>
              <a:t>Response to anecdotes re young women</a:t>
            </a:r>
          </a:p>
        </p:txBody>
      </p:sp>
      <p:sp>
        <p:nvSpPr>
          <p:cNvPr id="68610" name="Content Placeholder 2"/>
          <p:cNvSpPr>
            <a:spLocks noGrp="1"/>
          </p:cNvSpPr>
          <p:nvPr>
            <p:ph idx="1"/>
          </p:nvPr>
        </p:nvSpPr>
        <p:spPr/>
        <p:txBody>
          <a:bodyPr/>
          <a:lstStyle/>
          <a:p>
            <a:pPr marL="0" indent="0">
              <a:buFontTx/>
              <a:buNone/>
              <a:defRPr/>
            </a:pPr>
            <a:r>
              <a:rPr lang="en-US" dirty="0" smtClean="0">
                <a:cs typeface="ヒラギノ角ゴ Pro W3"/>
              </a:rPr>
              <a:t>Women whose “lives were saved” by a pap test in teenage or young 20s</a:t>
            </a:r>
          </a:p>
          <a:p>
            <a:pPr>
              <a:defRPr/>
            </a:pPr>
            <a:r>
              <a:rPr lang="en-US" dirty="0" smtClean="0">
                <a:cs typeface="ヒラギノ角ゴ Pro W3"/>
              </a:rPr>
              <a:t>Cancer very rare at these ages, but possible</a:t>
            </a:r>
          </a:p>
          <a:p>
            <a:pPr>
              <a:defRPr/>
            </a:pPr>
            <a:r>
              <a:rPr lang="en-US" dirty="0" smtClean="0">
                <a:cs typeface="ヒラギノ角ゴ Pro W3"/>
              </a:rPr>
              <a:t>Majority likely to have been high grade abnormalities, not cancer</a:t>
            </a:r>
          </a:p>
          <a:p>
            <a:pPr>
              <a:defRPr/>
            </a:pPr>
            <a:r>
              <a:rPr lang="en-US" dirty="0" smtClean="0">
                <a:cs typeface="ヒラギノ角ゴ Pro W3"/>
              </a:rPr>
              <a:t>Most would have regressed if left alone: </a:t>
            </a:r>
          </a:p>
          <a:p>
            <a:pPr lvl="1">
              <a:defRPr/>
            </a:pPr>
            <a:r>
              <a:rPr lang="en-US" dirty="0" smtClean="0"/>
              <a:t>“HPV infection defeated by immune system”</a:t>
            </a:r>
          </a:p>
          <a:p>
            <a:pPr lvl="1">
              <a:defRPr/>
            </a:pPr>
            <a:r>
              <a:rPr lang="en-US" dirty="0" smtClean="0"/>
              <a:t>High grade abnormality rate much higher than lifetime cancer risk</a:t>
            </a:r>
          </a:p>
          <a:p>
            <a:pPr>
              <a:defRPr/>
            </a:pPr>
            <a:r>
              <a:rPr lang="en-US" dirty="0" smtClean="0">
                <a:cs typeface="ヒラギノ角ゴ Pro W3"/>
              </a:rPr>
              <a:t>Small, if any, preventive effect for young</a:t>
            </a:r>
          </a:p>
          <a:p>
            <a:pPr>
              <a:defRPr/>
            </a:pPr>
            <a:r>
              <a:rPr lang="en-US" dirty="0" smtClean="0">
                <a:cs typeface="ヒラギノ角ゴ Pro W3"/>
              </a:rPr>
              <a:t>Some rapidly advancing cancers: </a:t>
            </a:r>
          </a:p>
          <a:p>
            <a:pPr lvl="1">
              <a:defRPr/>
            </a:pPr>
            <a:r>
              <a:rPr lang="en-US" dirty="0" smtClean="0"/>
              <a:t>screening and treatment ineffective</a:t>
            </a:r>
          </a:p>
          <a:p>
            <a:pPr>
              <a:defRPr/>
            </a:pPr>
            <a:r>
              <a:rPr lang="en-US" dirty="0" smtClean="0">
                <a:cs typeface="ヒラギノ角ゴ Pro W3"/>
              </a:rPr>
              <a:t>Balance of very small benefit against harms of treatment</a:t>
            </a:r>
          </a:p>
          <a:p>
            <a:pPr>
              <a:defRPr/>
            </a:pPr>
            <a:r>
              <a:rPr lang="en-US" dirty="0" smtClean="0">
                <a:cs typeface="ヒラギノ角ゴ Pro W3"/>
              </a:rPr>
              <a:t>GRADE approach recognizes different opinions about balance </a:t>
            </a:r>
          </a:p>
        </p:txBody>
      </p:sp>
      <p:sp>
        <p:nvSpPr>
          <p:cNvPr id="4" name="Slide Number Placeholder 3"/>
          <p:cNvSpPr>
            <a:spLocks noGrp="1"/>
          </p:cNvSpPr>
          <p:nvPr>
            <p:ph type="sldNum" sz="quarter" idx="10"/>
          </p:nvPr>
        </p:nvSpPr>
        <p:spPr/>
        <p:txBody>
          <a:bodyPr/>
          <a:lstStyle/>
          <a:p>
            <a:pPr>
              <a:defRPr/>
            </a:pPr>
            <a:fld id="{111474A8-7DAC-43D6-954A-F404232B2843}" type="slidenum">
              <a:rPr lang="en-US" smtClean="0"/>
              <a:pPr>
                <a:defRPr/>
              </a:pPr>
              <a:t>37</a:t>
            </a:fld>
            <a:endParaRPr lang="en-US"/>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228600" y="546100"/>
            <a:ext cx="8915400" cy="2128838"/>
          </a:xfrm>
        </p:spPr>
        <p:txBody>
          <a:bodyPr anchor="t"/>
          <a:lstStyle/>
          <a:p>
            <a:r>
              <a:rPr lang="en-US" sz="3600" smtClean="0">
                <a:cs typeface="ヒラギノ角ゴ Pro W3"/>
              </a:rPr>
              <a:t>“Yes but…” questions.</a:t>
            </a:r>
            <a:br>
              <a:rPr lang="en-US" sz="3600" smtClean="0">
                <a:cs typeface="ヒラギノ角ゴ Pro W3"/>
              </a:rPr>
            </a:br>
            <a:r>
              <a:rPr lang="en-US" sz="3600" smtClean="0">
                <a:cs typeface="ヒラギノ角ゴ Pro W3"/>
              </a:rPr>
              <a:t/>
            </a:r>
            <a:br>
              <a:rPr lang="en-US" sz="3600" smtClean="0">
                <a:cs typeface="ヒラギノ角ゴ Pro W3"/>
              </a:rPr>
            </a:br>
            <a:r>
              <a:rPr lang="en-US" sz="3600" smtClean="0">
                <a:cs typeface="ヒラギノ角ゴ Pro W3"/>
              </a:rPr>
              <a:t>What about: </a:t>
            </a:r>
            <a:br>
              <a:rPr lang="en-US" sz="3600" smtClean="0">
                <a:cs typeface="ヒラギノ角ゴ Pro W3"/>
              </a:rPr>
            </a:br>
            <a:r>
              <a:rPr lang="en-US" sz="3600" smtClean="0">
                <a:cs typeface="ヒラギノ角ゴ Pro W3"/>
              </a:rPr>
              <a:t>	Chlamydia screening?</a:t>
            </a:r>
            <a:br>
              <a:rPr lang="en-US" sz="3600" smtClean="0">
                <a:cs typeface="ヒラギノ角ゴ Pro W3"/>
              </a:rPr>
            </a:br>
            <a:r>
              <a:rPr lang="en-US" sz="3600" smtClean="0">
                <a:cs typeface="ヒラギノ角ゴ Pro W3"/>
              </a:rPr>
              <a:t>	Vaginal examinations?</a:t>
            </a:r>
            <a:br>
              <a:rPr lang="en-US" sz="3600" smtClean="0">
                <a:cs typeface="ヒラギノ角ゴ Pro W3"/>
              </a:rPr>
            </a:br>
            <a:r>
              <a:rPr lang="en-US" sz="3600" smtClean="0">
                <a:cs typeface="ヒラギノ角ゴ Pro W3"/>
              </a:rPr>
              <a:t>	Teaching annual physicals?</a:t>
            </a:r>
          </a:p>
        </p:txBody>
      </p:sp>
      <p:sp>
        <p:nvSpPr>
          <p:cNvPr id="79874" name="Content Placeholder 2"/>
          <p:cNvSpPr>
            <a:spLocks noGrp="1"/>
          </p:cNvSpPr>
          <p:nvPr>
            <p:ph idx="1"/>
          </p:nvPr>
        </p:nvSpPr>
        <p:spPr>
          <a:xfrm>
            <a:off x="1125538" y="4143375"/>
            <a:ext cx="6892925" cy="2428875"/>
          </a:xfrm>
        </p:spPr>
        <p:txBody>
          <a:bodyPr/>
          <a:lstStyle/>
          <a:p>
            <a:pPr>
              <a:spcAft>
                <a:spcPts val="600"/>
              </a:spcAft>
            </a:pPr>
            <a:r>
              <a:rPr lang="en-US" sz="2400" smtClean="0">
                <a:cs typeface="ヒラギノ角ゴ Pro W3"/>
              </a:rPr>
              <a:t>Chlamydia screening by urine testing</a:t>
            </a:r>
          </a:p>
          <a:p>
            <a:pPr>
              <a:spcAft>
                <a:spcPts val="600"/>
              </a:spcAft>
            </a:pPr>
            <a:r>
              <a:rPr lang="en-US" sz="2400" smtClean="0">
                <a:cs typeface="ヒラギノ角ゴ Pro W3"/>
              </a:rPr>
              <a:t>Vaginal exams poor screening test for ovarian, uterine cancer	</a:t>
            </a:r>
          </a:p>
          <a:p>
            <a:pPr>
              <a:spcAft>
                <a:spcPts val="600"/>
              </a:spcAft>
            </a:pPr>
            <a:r>
              <a:rPr lang="en-US" sz="2400" smtClean="0">
                <a:cs typeface="ヒラギノ角ゴ Pro W3"/>
              </a:rPr>
              <a:t>Should not do </a:t>
            </a:r>
            <a:r>
              <a:rPr lang="en-US" sz="2400" i="1" smtClean="0">
                <a:cs typeface="ヒラギノ角ゴ Pro W3"/>
              </a:rPr>
              <a:t>annual physicals</a:t>
            </a:r>
            <a:r>
              <a:rPr lang="en-US" sz="2400" smtClean="0">
                <a:cs typeface="ヒラギノ角ゴ Pro W3"/>
              </a:rPr>
              <a:t>: </a:t>
            </a:r>
          </a:p>
          <a:p>
            <a:pPr lvl="1">
              <a:spcAft>
                <a:spcPts val="600"/>
              </a:spcAft>
            </a:pPr>
            <a:r>
              <a:rPr lang="en-US" sz="2400" smtClean="0"/>
              <a:t>periodic health assessment</a:t>
            </a:r>
            <a:endParaRPr lang="en-US" smtClean="0"/>
          </a:p>
        </p:txBody>
      </p:sp>
      <p:sp>
        <p:nvSpPr>
          <p:cNvPr id="79875" name="Slide Number Placeholder 3"/>
          <p:cNvSpPr>
            <a:spLocks noGrp="1"/>
          </p:cNvSpPr>
          <p:nvPr>
            <p:ph type="sldNum" sz="quarter" idx="10"/>
          </p:nvPr>
        </p:nvSpPr>
        <p:spPr>
          <a:noFill/>
        </p:spPr>
        <p:txBody>
          <a:bodyPr/>
          <a:lstStyle/>
          <a:p>
            <a:fld id="{BB552735-C88B-411F-9B28-0E18BA02FA67}" type="slidenum">
              <a:rPr lang="en-US" smtClean="0">
                <a:latin typeface="Arial" charset="0"/>
                <a:ea typeface="ヒラギノ角ゴ Pro W3"/>
                <a:cs typeface="ヒラギノ角ゴ Pro W3"/>
              </a:rPr>
              <a:pPr/>
              <a:t>38</a:t>
            </a:fld>
            <a:endParaRPr lang="en-US" smtClean="0">
              <a:latin typeface="Arial" charset="0"/>
              <a:ea typeface="ヒラギノ角ゴ Pro W3"/>
              <a:cs typeface="ヒラギノ角ゴ Pro W3"/>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4"/>
          <p:cNvSpPr>
            <a:spLocks noGrp="1"/>
          </p:cNvSpPr>
          <p:nvPr>
            <p:ph type="title"/>
          </p:nvPr>
        </p:nvSpPr>
        <p:spPr>
          <a:xfrm>
            <a:off x="817563" y="3213100"/>
            <a:ext cx="7532687" cy="841375"/>
          </a:xfrm>
        </p:spPr>
        <p:txBody>
          <a:bodyPr/>
          <a:lstStyle/>
          <a:p>
            <a:r>
              <a:rPr lang="fr-CA" cap="none" smtClean="0">
                <a:cs typeface="ヒラギノ角ゴ Pro W3"/>
              </a:rPr>
              <a:t>WHAT ABOUT HPV TESTING?</a:t>
            </a:r>
            <a:endParaRPr lang="en-US" cap="none" smtClean="0">
              <a:cs typeface="ヒラギノ角ゴ Pro W3"/>
            </a:endParaRPr>
          </a:p>
        </p:txBody>
      </p:sp>
      <p:sp>
        <p:nvSpPr>
          <p:cNvPr id="81922" name="Text Placeholder 5"/>
          <p:cNvSpPr>
            <a:spLocks noGrp="1"/>
          </p:cNvSpPr>
          <p:nvPr>
            <p:ph type="body" idx="1"/>
          </p:nvPr>
        </p:nvSpPr>
        <p:spPr>
          <a:xfrm>
            <a:off x="817563" y="2447925"/>
            <a:ext cx="7129462" cy="681038"/>
          </a:xfrm>
        </p:spPr>
        <p:txBody>
          <a:bodyPr/>
          <a:lstStyle/>
          <a:p>
            <a:r>
              <a:rPr lang="en-CA" sz="2400" b="1" smtClean="0">
                <a:cs typeface="ヒラギノ角ゴ Pro W3"/>
              </a:rPr>
              <a:t>Screening for Cervical Cancer</a:t>
            </a:r>
            <a:endParaRPr lang="en-US" sz="2400" b="1" smtClean="0">
              <a:cs typeface="ヒラギノ角ゴ Pro W3"/>
            </a:endParaRPr>
          </a:p>
        </p:txBody>
      </p:sp>
      <p:sp>
        <p:nvSpPr>
          <p:cNvPr id="81923" name="Slide Number Placeholder 3"/>
          <p:cNvSpPr>
            <a:spLocks noGrp="1"/>
          </p:cNvSpPr>
          <p:nvPr>
            <p:ph type="sldNum" sz="quarter" idx="10"/>
          </p:nvPr>
        </p:nvSpPr>
        <p:spPr>
          <a:noFill/>
        </p:spPr>
        <p:txBody>
          <a:bodyPr/>
          <a:lstStyle/>
          <a:p>
            <a:fld id="{2AAC0E03-FDF6-4B6D-9738-6F46F74F6614}" type="slidenum">
              <a:rPr lang="en-US" smtClean="0">
                <a:latin typeface="Arial" charset="0"/>
                <a:ea typeface="ヒラギノ角ゴ Pro W3"/>
                <a:cs typeface="ヒラギノ角ゴ Pro W3"/>
              </a:rPr>
              <a:pPr/>
              <a:t>39</a:t>
            </a:fld>
            <a:endParaRPr lang="en-US" smtClean="0">
              <a:latin typeface="Arial" charset="0"/>
              <a:ea typeface="ヒラギノ角ゴ Pro W3"/>
              <a:cs typeface="ヒラギノ角ゴ Pro W3"/>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fr-CA" sz="3600" smtClean="0">
                <a:cs typeface="ヒラギノ角ゴ Pro W3"/>
              </a:rPr>
              <a:t>Goal of the 2013 Guideline</a:t>
            </a:r>
            <a:endParaRPr lang="en-US" sz="3600" smtClean="0">
              <a:cs typeface="ヒラギノ角ゴ Pro W3"/>
            </a:endParaRPr>
          </a:p>
        </p:txBody>
      </p:sp>
      <p:sp>
        <p:nvSpPr>
          <p:cNvPr id="22530" name="Content Placeholder 2"/>
          <p:cNvSpPr>
            <a:spLocks noGrp="1"/>
          </p:cNvSpPr>
          <p:nvPr>
            <p:ph idx="1"/>
          </p:nvPr>
        </p:nvSpPr>
        <p:spPr/>
        <p:txBody>
          <a:bodyPr/>
          <a:lstStyle/>
          <a:p>
            <a:r>
              <a:rPr lang="en-CA" sz="2400" smtClean="0">
                <a:cs typeface="ヒラギノ角ゴ Pro W3"/>
              </a:rPr>
              <a:t>To provide recommendations for the prevention of cervical cancer related morbidity and mortality.</a:t>
            </a:r>
          </a:p>
          <a:p>
            <a:pPr>
              <a:buFontTx/>
              <a:buNone/>
            </a:pPr>
            <a:endParaRPr lang="en-CA" sz="2400" smtClean="0">
              <a:cs typeface="ヒラギノ角ゴ Pro W3"/>
            </a:endParaRPr>
          </a:p>
          <a:p>
            <a:r>
              <a:rPr lang="en-CA" sz="2400" smtClean="0">
                <a:cs typeface="ヒラギノ角ゴ Pro W3"/>
              </a:rPr>
              <a:t>To clarify the age of screening initiation, cessation and the optimum screening interval.</a:t>
            </a:r>
          </a:p>
          <a:p>
            <a:pPr>
              <a:buFontTx/>
              <a:buNone/>
            </a:pPr>
            <a:endParaRPr lang="en-CA" sz="2400" smtClean="0">
              <a:cs typeface="ヒラギノ角ゴ Pro W3"/>
            </a:endParaRPr>
          </a:p>
          <a:p>
            <a:r>
              <a:rPr lang="en-CA" sz="2400" smtClean="0">
                <a:cs typeface="ヒラギノ角ゴ Pro W3"/>
              </a:rPr>
              <a:t>To form the recommendations on an </a:t>
            </a:r>
            <a:r>
              <a:rPr lang="en-CA" sz="2400" i="1" smtClean="0">
                <a:cs typeface="ヒラギノ角ゴ Pro W3"/>
              </a:rPr>
              <a:t>updated </a:t>
            </a:r>
            <a:r>
              <a:rPr lang="en-CA" sz="2400" smtClean="0">
                <a:cs typeface="ヒラギノ角ゴ Pro W3"/>
              </a:rPr>
              <a:t>systematic review of the literature and the </a:t>
            </a:r>
            <a:r>
              <a:rPr lang="en-CA" sz="2400" i="1" smtClean="0">
                <a:cs typeface="ヒラギノ角ゴ Pro W3"/>
              </a:rPr>
              <a:t>current</a:t>
            </a:r>
            <a:r>
              <a:rPr lang="en-CA" sz="2400" smtClean="0">
                <a:cs typeface="ヒラギノ角ゴ Pro W3"/>
              </a:rPr>
              <a:t> epidemiology and diagnosis of the disease in Canada.</a:t>
            </a:r>
          </a:p>
        </p:txBody>
      </p:sp>
      <p:sp>
        <p:nvSpPr>
          <p:cNvPr id="22531" name="Slide Number Placeholder 3"/>
          <p:cNvSpPr>
            <a:spLocks noGrp="1"/>
          </p:cNvSpPr>
          <p:nvPr>
            <p:ph type="sldNum" sz="quarter" idx="10"/>
          </p:nvPr>
        </p:nvSpPr>
        <p:spPr>
          <a:noFill/>
        </p:spPr>
        <p:txBody>
          <a:bodyPr/>
          <a:lstStyle/>
          <a:p>
            <a:fld id="{602C9DC4-6D8C-464E-8C6C-46E10D464EDE}" type="slidenum">
              <a:rPr lang="en-US" smtClean="0">
                <a:latin typeface="Arial" charset="0"/>
                <a:ea typeface="ヒラギノ角ゴ Pro W3"/>
                <a:cs typeface="ヒラギノ角ゴ Pro W3"/>
              </a:rPr>
              <a:pPr/>
              <a:t>4</a:t>
            </a:fld>
            <a:endParaRPr lang="en-US" smtClean="0">
              <a:latin typeface="Arial" charset="0"/>
              <a:ea typeface="ヒラギノ角ゴ Pro W3"/>
              <a:cs typeface="ヒラギノ角ゴ Pro W3"/>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r>
              <a:rPr lang="en-CA" sz="3600" smtClean="0">
                <a:cs typeface="ヒラギノ角ゴ Pro W3"/>
              </a:rPr>
              <a:t>The CTFPHC Position on HPV Testing</a:t>
            </a:r>
          </a:p>
        </p:txBody>
      </p:sp>
      <p:sp>
        <p:nvSpPr>
          <p:cNvPr id="83970" name="Content Placeholder 2"/>
          <p:cNvSpPr>
            <a:spLocks noGrp="1"/>
          </p:cNvSpPr>
          <p:nvPr>
            <p:ph idx="1"/>
          </p:nvPr>
        </p:nvSpPr>
        <p:spPr/>
        <p:txBody>
          <a:bodyPr/>
          <a:lstStyle/>
          <a:p>
            <a:pPr marL="268288" indent="-268288" defTabSz="898525"/>
            <a:r>
              <a:rPr lang="en-CA" smtClean="0">
                <a:cs typeface="ヒラギノ角ゴ Pro W3"/>
              </a:rPr>
              <a:t>Search for studies showing lower incidence/mortality of cancer</a:t>
            </a:r>
          </a:p>
          <a:p>
            <a:pPr marL="268288" indent="-268288" defTabSz="898525"/>
            <a:r>
              <a:rPr lang="en-CA" smtClean="0">
                <a:cs typeface="ヒラギノ角ゴ Pro W3"/>
              </a:rPr>
              <a:t>The CTFPHC felt it premature to make a recommendation on HPV testing alone (primary testing), or in combination with cytology (co-testing or as a secondary reflex triage test).</a:t>
            </a:r>
          </a:p>
          <a:p>
            <a:pPr marL="268288" indent="-268288" defTabSz="898525">
              <a:buFontTx/>
              <a:buNone/>
            </a:pPr>
            <a:endParaRPr lang="en-CA" smtClean="0">
              <a:cs typeface="ヒラギノ角ゴ Pro W3"/>
            </a:endParaRPr>
          </a:p>
          <a:p>
            <a:pPr marL="268288" indent="-268288" defTabSz="898525"/>
            <a:r>
              <a:rPr lang="en-CA" smtClean="0">
                <a:cs typeface="ヒラギノ角ゴ Pro W3"/>
              </a:rPr>
              <a:t>Canadian Partnership Against Cancer (CPAC):</a:t>
            </a:r>
          </a:p>
          <a:p>
            <a:pPr marL="985838" lvl="1" indent="-268288" defTabSz="898525"/>
            <a:r>
              <a:rPr lang="en-CA" sz="2000" smtClean="0"/>
              <a:t>HPV Testing for Cervical Cancer Screening</a:t>
            </a:r>
          </a:p>
          <a:p>
            <a:pPr marL="985838" lvl="1" indent="-268288" defTabSz="898525"/>
            <a:r>
              <a:rPr lang="en-CA" sz="2000" smtClean="0"/>
              <a:t>Expert panel: summary of evidence</a:t>
            </a:r>
          </a:p>
          <a:p>
            <a:pPr marL="985838" lvl="1" indent="-268288" defTabSz="898525"/>
            <a:r>
              <a:rPr lang="en-CA" sz="2000" smtClean="0"/>
              <a:t>29 March 2012</a:t>
            </a:r>
          </a:p>
          <a:p>
            <a:pPr marL="268288" indent="-268288" defTabSz="898525">
              <a:buFontTx/>
              <a:buNone/>
            </a:pPr>
            <a:endParaRPr lang="en-CA" smtClean="0">
              <a:cs typeface="ヒラギノ角ゴ Pro W3"/>
            </a:endParaRPr>
          </a:p>
          <a:p>
            <a:pPr marL="268288" indent="-268288" defTabSz="898525"/>
            <a:r>
              <a:rPr lang="en-CA" smtClean="0">
                <a:cs typeface="ヒラギノ角ゴ Pro W3"/>
              </a:rPr>
              <a:t>Summarized that the evidence is still unclear and to proceed cautiously</a:t>
            </a:r>
          </a:p>
        </p:txBody>
      </p:sp>
      <p:sp>
        <p:nvSpPr>
          <p:cNvPr id="83971" name="Slide Number Placeholder 3"/>
          <p:cNvSpPr>
            <a:spLocks noGrp="1"/>
          </p:cNvSpPr>
          <p:nvPr>
            <p:ph type="sldNum" sz="quarter" idx="10"/>
          </p:nvPr>
        </p:nvSpPr>
        <p:spPr>
          <a:noFill/>
        </p:spPr>
        <p:txBody>
          <a:bodyPr/>
          <a:lstStyle/>
          <a:p>
            <a:fld id="{C6147C72-9BF7-4D11-A955-687128734272}" type="slidenum">
              <a:rPr lang="en-CA" smtClean="0">
                <a:latin typeface="Arial" charset="0"/>
                <a:ea typeface="ヒラギノ角ゴ Pro W3"/>
                <a:cs typeface="ヒラギノ角ゴ Pro W3"/>
              </a:rPr>
              <a:pPr/>
              <a:t>40</a:t>
            </a:fld>
            <a:endParaRPr lang="en-CA" smtClean="0">
              <a:latin typeface="Arial" charset="0"/>
              <a:ea typeface="ヒラギノ角ゴ Pro W3"/>
              <a:cs typeface="ヒラギノ角ゴ Pro W3"/>
            </a:endParaRP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r>
              <a:rPr lang="en-US" sz="3600" smtClean="0">
                <a:cs typeface="ヒラギノ角ゴ Pro W3"/>
              </a:rPr>
              <a:t>HPV testing: Canada</a:t>
            </a:r>
          </a:p>
        </p:txBody>
      </p:sp>
      <p:sp>
        <p:nvSpPr>
          <p:cNvPr id="86018" name="Content Placeholder 2"/>
          <p:cNvSpPr>
            <a:spLocks noGrp="1"/>
          </p:cNvSpPr>
          <p:nvPr>
            <p:ph idx="1"/>
          </p:nvPr>
        </p:nvSpPr>
        <p:spPr>
          <a:xfrm>
            <a:off x="395288" y="1700213"/>
            <a:ext cx="8353425" cy="4416425"/>
          </a:xfrm>
        </p:spPr>
        <p:txBody>
          <a:bodyPr/>
          <a:lstStyle/>
          <a:p>
            <a:pPr>
              <a:lnSpc>
                <a:spcPct val="90000"/>
              </a:lnSpc>
              <a:spcAft>
                <a:spcPts val="600"/>
              </a:spcAft>
            </a:pPr>
            <a:r>
              <a:rPr lang="fr-CA" sz="2400" smtClean="0">
                <a:cs typeface="ヒラギノ角ゴ Pro W3"/>
              </a:rPr>
              <a:t>Ontario</a:t>
            </a:r>
          </a:p>
          <a:p>
            <a:pPr lvl="1">
              <a:lnSpc>
                <a:spcPct val="90000"/>
              </a:lnSpc>
              <a:spcAft>
                <a:spcPts val="600"/>
              </a:spcAft>
            </a:pPr>
            <a:r>
              <a:rPr lang="en-US" sz="2000" smtClean="0"/>
              <a:t>Primary HPV screening is recommended and implementation is being considered.</a:t>
            </a:r>
          </a:p>
          <a:p>
            <a:pPr lvl="2">
              <a:lnSpc>
                <a:spcPct val="90000"/>
              </a:lnSpc>
              <a:spcAft>
                <a:spcPts val="600"/>
              </a:spcAft>
            </a:pPr>
            <a:r>
              <a:rPr lang="en-US" sz="2000" smtClean="0"/>
              <a:t>May 2012 cervical screening guideline, initiated by the Ontario Cervical Screening Program in conjunction with the Program in Evidence-based Care, an initiative of Cancer Care Ontario.</a:t>
            </a:r>
            <a:br>
              <a:rPr lang="en-US" sz="2000" smtClean="0"/>
            </a:br>
            <a:endParaRPr lang="fr-CA" sz="2000" smtClean="0"/>
          </a:p>
          <a:p>
            <a:pPr lvl="1">
              <a:lnSpc>
                <a:spcPct val="90000"/>
              </a:lnSpc>
              <a:spcAft>
                <a:spcPts val="1200"/>
              </a:spcAft>
            </a:pPr>
            <a:r>
              <a:rPr lang="en-US" sz="2000" smtClean="0"/>
              <a:t>For the interim, cytology recommendations are in place including an additional HPV testing (triage) as an optional test for women 30 years and older with certain abnormal Pap test results.</a:t>
            </a:r>
          </a:p>
          <a:p>
            <a:pPr lvl="1">
              <a:lnSpc>
                <a:spcPct val="90000"/>
              </a:lnSpc>
              <a:spcAft>
                <a:spcPts val="1200"/>
              </a:spcAft>
            </a:pPr>
            <a:endParaRPr lang="en-US" sz="2000" smtClean="0"/>
          </a:p>
          <a:p>
            <a:pPr>
              <a:lnSpc>
                <a:spcPct val="90000"/>
              </a:lnSpc>
            </a:pPr>
            <a:r>
              <a:rPr lang="en-CA" sz="2400" smtClean="0">
                <a:cs typeface="ヒラギノ角ゴ Pro W3"/>
              </a:rPr>
              <a:t>Alberta, Quebec and NWT recommend triage testing</a:t>
            </a:r>
          </a:p>
        </p:txBody>
      </p:sp>
      <p:sp>
        <p:nvSpPr>
          <p:cNvPr id="86019" name="Slide Number Placeholder 3"/>
          <p:cNvSpPr>
            <a:spLocks noGrp="1"/>
          </p:cNvSpPr>
          <p:nvPr>
            <p:ph type="sldNum" sz="quarter" idx="10"/>
          </p:nvPr>
        </p:nvSpPr>
        <p:spPr>
          <a:noFill/>
        </p:spPr>
        <p:txBody>
          <a:bodyPr/>
          <a:lstStyle/>
          <a:p>
            <a:fld id="{CE7F643C-DE35-45E2-84CF-DD6F8F530DCD}" type="slidenum">
              <a:rPr lang="en-US" smtClean="0">
                <a:latin typeface="Arial" charset="0"/>
                <a:ea typeface="ヒラギノ角ゴ Pro W3"/>
                <a:cs typeface="ヒラギノ角ゴ Pro W3"/>
              </a:rPr>
              <a:pPr/>
              <a:t>41</a:t>
            </a:fld>
            <a:endParaRPr lang="en-US" smtClean="0">
              <a:latin typeface="Arial" charset="0"/>
              <a:ea typeface="ヒラギノ角ゴ Pro W3"/>
              <a:cs typeface="ヒラギノ角ゴ Pro W3"/>
            </a:endParaRP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r>
              <a:rPr lang="en-US" sz="3600" smtClean="0">
                <a:cs typeface="ヒラギノ角ゴ Pro W3"/>
              </a:rPr>
              <a:t>HPV testing: International</a:t>
            </a:r>
          </a:p>
        </p:txBody>
      </p:sp>
      <p:sp>
        <p:nvSpPr>
          <p:cNvPr id="88066" name="Content Placeholder 2"/>
          <p:cNvSpPr>
            <a:spLocks noGrp="1"/>
          </p:cNvSpPr>
          <p:nvPr>
            <p:ph idx="1"/>
          </p:nvPr>
        </p:nvSpPr>
        <p:spPr>
          <a:xfrm>
            <a:off x="555625" y="2032000"/>
            <a:ext cx="8032750" cy="4114800"/>
          </a:xfrm>
        </p:spPr>
        <p:txBody>
          <a:bodyPr/>
          <a:lstStyle/>
          <a:p>
            <a:pPr>
              <a:spcAft>
                <a:spcPts val="600"/>
              </a:spcAft>
            </a:pPr>
            <a:r>
              <a:rPr lang="en-CA" sz="2200" smtClean="0">
                <a:cs typeface="ヒラギノ角ゴ Pro W3"/>
              </a:rPr>
              <a:t>Australia and Scotland:  No recommendation on HPV testing</a:t>
            </a:r>
          </a:p>
          <a:p>
            <a:pPr>
              <a:spcAft>
                <a:spcPts val="600"/>
              </a:spcAft>
            </a:pPr>
            <a:r>
              <a:rPr lang="en-US" sz="2200" smtClean="0">
                <a:cs typeface="ヒラギノ角ゴ Pro W3"/>
              </a:rPr>
              <a:t>US Task Force on Preventive Health Care (USPSTF)</a:t>
            </a:r>
          </a:p>
          <a:p>
            <a:pPr lvl="1">
              <a:spcAft>
                <a:spcPts val="600"/>
              </a:spcAft>
            </a:pPr>
            <a:r>
              <a:rPr lang="en-CA" sz="1800" smtClean="0"/>
              <a:t>For women ages 30 to 65 years who want to lengthen the screening interval, screening with a combination of cytology and human papillomavirus (HPV) testing every 5 years (co-testing with Pap)</a:t>
            </a:r>
            <a:endParaRPr lang="en-US" sz="1800" smtClean="0"/>
          </a:p>
          <a:p>
            <a:pPr lvl="1"/>
            <a:r>
              <a:rPr lang="en-US" sz="1800" smtClean="0"/>
              <a:t>Needs further evaluation in long-term trials</a:t>
            </a:r>
          </a:p>
          <a:p>
            <a:pPr lvl="2"/>
            <a:r>
              <a:rPr lang="en-US" sz="1800" smtClean="0"/>
              <a:t>Whitlock et al. </a:t>
            </a:r>
            <a:r>
              <a:rPr lang="en-US" sz="1800" i="1" smtClean="0"/>
              <a:t>Ann Int Med</a:t>
            </a:r>
            <a:r>
              <a:rPr lang="en-US" sz="1800" smtClean="0"/>
              <a:t> 2011; 155:687-97</a:t>
            </a:r>
            <a:br>
              <a:rPr lang="en-US" sz="1800" smtClean="0"/>
            </a:br>
            <a:endParaRPr lang="en-US" sz="1800" smtClean="0"/>
          </a:p>
          <a:p>
            <a:pPr>
              <a:spcAft>
                <a:spcPts val="600"/>
              </a:spcAft>
            </a:pPr>
            <a:r>
              <a:rPr lang="en-CA" sz="2200" smtClean="0">
                <a:cs typeface="ヒラギノ角ゴ Pro W3"/>
              </a:rPr>
              <a:t>England</a:t>
            </a:r>
            <a:r>
              <a:rPr lang="fr-CA" sz="2200" smtClean="0">
                <a:cs typeface="ヒラギノ角ゴ Pro W3"/>
              </a:rPr>
              <a:t>: </a:t>
            </a:r>
            <a:r>
              <a:rPr lang="en-US" sz="2200" smtClean="0">
                <a:cs typeface="ヒラギノ角ゴ Pro W3"/>
              </a:rPr>
              <a:t>Triage testing for 25 years and older.</a:t>
            </a:r>
          </a:p>
          <a:p>
            <a:pPr>
              <a:spcAft>
                <a:spcPts val="600"/>
              </a:spcAft>
            </a:pPr>
            <a:r>
              <a:rPr lang="en-US" sz="2200" smtClean="0">
                <a:cs typeface="ヒラギノ角ゴ Pro W3"/>
              </a:rPr>
              <a:t>Netherlands: recommendation for primary HPV testing, but as a triage test if cytology is used. </a:t>
            </a:r>
          </a:p>
        </p:txBody>
      </p:sp>
      <p:sp>
        <p:nvSpPr>
          <p:cNvPr id="88067" name="Slide Number Placeholder 3"/>
          <p:cNvSpPr>
            <a:spLocks noGrp="1"/>
          </p:cNvSpPr>
          <p:nvPr>
            <p:ph type="sldNum" sz="quarter" idx="10"/>
          </p:nvPr>
        </p:nvSpPr>
        <p:spPr>
          <a:noFill/>
        </p:spPr>
        <p:txBody>
          <a:bodyPr/>
          <a:lstStyle/>
          <a:p>
            <a:fld id="{AC28DD32-7A52-45BD-B5DB-EDD769E84F06}" type="slidenum">
              <a:rPr lang="en-US" smtClean="0">
                <a:latin typeface="Arial" charset="0"/>
                <a:ea typeface="ヒラギノ角ゴ Pro W3"/>
                <a:cs typeface="ヒラギノ角ゴ Pro W3"/>
              </a:rPr>
              <a:pPr/>
              <a:t>42</a:t>
            </a:fld>
            <a:endParaRPr lang="en-US" smtClean="0">
              <a:latin typeface="Arial" charset="0"/>
              <a:ea typeface="ヒラギノ角ゴ Pro W3"/>
              <a:cs typeface="ヒラギノ角ゴ Pro W3"/>
            </a:endParaRP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228600" y="152400"/>
            <a:ext cx="7267575" cy="1219200"/>
          </a:xfrm>
        </p:spPr>
        <p:txBody>
          <a:bodyPr/>
          <a:lstStyle/>
          <a:p>
            <a:r>
              <a:rPr lang="en-US" sz="3200" smtClean="0">
                <a:cs typeface="ヒラギノ角ゴ Pro W3"/>
              </a:rPr>
              <a:t>Considerations for implementation of recommendations (1)</a:t>
            </a:r>
          </a:p>
        </p:txBody>
      </p:sp>
      <p:sp>
        <p:nvSpPr>
          <p:cNvPr id="90114" name="Content Placeholder 2"/>
          <p:cNvSpPr>
            <a:spLocks noGrp="1"/>
          </p:cNvSpPr>
          <p:nvPr>
            <p:ph idx="1"/>
          </p:nvPr>
        </p:nvSpPr>
        <p:spPr>
          <a:xfrm>
            <a:off x="449263" y="2008188"/>
            <a:ext cx="8245475" cy="4114800"/>
          </a:xfrm>
        </p:spPr>
        <p:txBody>
          <a:bodyPr/>
          <a:lstStyle/>
          <a:p>
            <a:pPr marL="268288" indent="-268288">
              <a:spcAft>
                <a:spcPts val="600"/>
              </a:spcAft>
            </a:pPr>
            <a:r>
              <a:rPr lang="en-CA" smtClean="0">
                <a:cs typeface="ヒラギノ角ゴ Pro W3"/>
              </a:rPr>
              <a:t>Emphasis should be placed on strong vs. weak recommendations</a:t>
            </a:r>
          </a:p>
          <a:p>
            <a:pPr marL="268288" indent="-268288">
              <a:buFontTx/>
              <a:buNone/>
            </a:pPr>
            <a:r>
              <a:rPr lang="en-CA" smtClean="0">
                <a:cs typeface="ヒラギノ角ゴ Pro W3"/>
              </a:rPr>
              <a:t>	Women who:</a:t>
            </a:r>
          </a:p>
          <a:p>
            <a:pPr marL="803275" lvl="1" indent="-261938"/>
            <a:r>
              <a:rPr lang="en-CA" smtClean="0"/>
              <a:t>place relatively higher value on avoiding cervical cancer</a:t>
            </a:r>
          </a:p>
          <a:p>
            <a:pPr marL="803275" lvl="1" indent="-261938">
              <a:buFontTx/>
              <a:buNone/>
            </a:pPr>
            <a:r>
              <a:rPr lang="en-CA" smtClean="0"/>
              <a:t>	and</a:t>
            </a:r>
          </a:p>
          <a:p>
            <a:pPr marL="803275" lvl="1" indent="-261938"/>
            <a:r>
              <a:rPr lang="en-CA" smtClean="0"/>
              <a:t>relatively lower value on potential harms/benefits</a:t>
            </a:r>
          </a:p>
          <a:p>
            <a:pPr marL="803275" lvl="1" indent="-261938">
              <a:spcAft>
                <a:spcPts val="1200"/>
              </a:spcAft>
              <a:buFontTx/>
              <a:buNone/>
            </a:pPr>
            <a:r>
              <a:rPr lang="en-CA" b="1" i="1" smtClean="0"/>
              <a:t>        	Are more likely to choose screening</a:t>
            </a:r>
            <a:endParaRPr lang="en-CA" smtClean="0"/>
          </a:p>
          <a:p>
            <a:pPr marL="268288" indent="-268288"/>
            <a:r>
              <a:rPr lang="en-CA" smtClean="0">
                <a:cs typeface="ヒラギノ角ゴ Pro W3"/>
              </a:rPr>
              <a:t>There should be increased/decreased screening by risk profile.</a:t>
            </a:r>
          </a:p>
          <a:p>
            <a:pPr marL="268288" indent="-268288"/>
            <a:endParaRPr lang="en-CA" smtClean="0">
              <a:cs typeface="ヒラギノ角ゴ Pro W3"/>
            </a:endParaRPr>
          </a:p>
          <a:p>
            <a:pPr marL="268288" indent="-268288"/>
            <a:r>
              <a:rPr lang="en-CA" smtClean="0">
                <a:cs typeface="ヒラギノ角ゴ Pro W3"/>
              </a:rPr>
              <a:t>Values, preferences and beliefs</a:t>
            </a:r>
          </a:p>
          <a:p>
            <a:pPr marL="803275" lvl="1" indent="-261938"/>
            <a:r>
              <a:rPr lang="en-CA" smtClean="0"/>
              <a:t>Should be discussed in context of potential benefits/harms of screening process</a:t>
            </a:r>
          </a:p>
          <a:p>
            <a:pPr marL="803275" lvl="1" indent="-261938"/>
            <a:r>
              <a:rPr lang="en-CA" smtClean="0"/>
              <a:t>Clinicians should help patient make a decision consistent with her values, preferences and risk exposure</a:t>
            </a:r>
            <a:endParaRPr lang="en-US" smtClean="0"/>
          </a:p>
        </p:txBody>
      </p:sp>
      <p:sp>
        <p:nvSpPr>
          <p:cNvPr id="90115" name="Slide Number Placeholder 3"/>
          <p:cNvSpPr>
            <a:spLocks noGrp="1"/>
          </p:cNvSpPr>
          <p:nvPr>
            <p:ph type="sldNum" sz="quarter" idx="10"/>
          </p:nvPr>
        </p:nvSpPr>
        <p:spPr>
          <a:noFill/>
        </p:spPr>
        <p:txBody>
          <a:bodyPr/>
          <a:lstStyle/>
          <a:p>
            <a:fld id="{B8751AF9-1AD6-468A-82B8-98B98E95A60F}" type="slidenum">
              <a:rPr lang="en-US" smtClean="0">
                <a:latin typeface="Arial" charset="0"/>
                <a:ea typeface="ヒラギノ角ゴ Pro W3"/>
                <a:cs typeface="ヒラギノ角ゴ Pro W3"/>
              </a:rPr>
              <a:pPr/>
              <a:t>43</a:t>
            </a:fld>
            <a:endParaRPr lang="en-US" smtClean="0">
              <a:latin typeface="Arial" charset="0"/>
              <a:ea typeface="ヒラギノ角ゴ Pro W3"/>
              <a:cs typeface="ヒラギノ角ゴ Pro W3"/>
            </a:endParaRP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a:xfrm>
            <a:off x="228600" y="152400"/>
            <a:ext cx="7200900" cy="1219200"/>
          </a:xfrm>
        </p:spPr>
        <p:txBody>
          <a:bodyPr/>
          <a:lstStyle/>
          <a:p>
            <a:r>
              <a:rPr lang="en-US" sz="3200" smtClean="0">
                <a:cs typeface="ヒラギノ角ゴ Pro W3"/>
              </a:rPr>
              <a:t>Considerations for implementation of recommendations (2)</a:t>
            </a:r>
          </a:p>
        </p:txBody>
      </p:sp>
      <p:sp>
        <p:nvSpPr>
          <p:cNvPr id="92162" name="Content Placeholder 2"/>
          <p:cNvSpPr>
            <a:spLocks noGrp="1"/>
          </p:cNvSpPr>
          <p:nvPr>
            <p:ph idx="1"/>
          </p:nvPr>
        </p:nvSpPr>
        <p:spPr>
          <a:xfrm>
            <a:off x="909638" y="2209800"/>
            <a:ext cx="7323137" cy="2089150"/>
          </a:xfrm>
        </p:spPr>
        <p:txBody>
          <a:bodyPr/>
          <a:lstStyle/>
          <a:p>
            <a:pPr marL="268288" indent="-268288">
              <a:spcAft>
                <a:spcPts val="1200"/>
              </a:spcAft>
            </a:pPr>
            <a:r>
              <a:rPr lang="en-CA" smtClean="0">
                <a:cs typeface="ヒラギノ角ゴ Pro W3"/>
              </a:rPr>
              <a:t>Current recommendations vary by P/T. Most currently begin screening at age 21, cease at age 70, and have a 1-3 year screening interval.  </a:t>
            </a:r>
          </a:p>
          <a:p>
            <a:pPr marL="827088" lvl="1"/>
            <a:r>
              <a:rPr lang="en-CA" sz="2000" smtClean="0"/>
              <a:t>Some P/T have recently updated their guidelines</a:t>
            </a:r>
          </a:p>
          <a:p>
            <a:pPr marL="827088" lvl="1"/>
            <a:r>
              <a:rPr lang="en-CA" sz="2000" smtClean="0"/>
              <a:t>Some P/T make recommendations on HPV testing</a:t>
            </a:r>
          </a:p>
          <a:p>
            <a:pPr marL="268288" indent="-268288"/>
            <a:endParaRPr lang="en-CA" smtClean="0">
              <a:cs typeface="ヒラギノ角ゴ Pro W3"/>
            </a:endParaRPr>
          </a:p>
        </p:txBody>
      </p:sp>
      <p:sp>
        <p:nvSpPr>
          <p:cNvPr id="92163" name="Slide Number Placeholder 3"/>
          <p:cNvSpPr>
            <a:spLocks noGrp="1"/>
          </p:cNvSpPr>
          <p:nvPr>
            <p:ph type="sldNum" sz="quarter" idx="10"/>
          </p:nvPr>
        </p:nvSpPr>
        <p:spPr>
          <a:noFill/>
        </p:spPr>
        <p:txBody>
          <a:bodyPr/>
          <a:lstStyle/>
          <a:p>
            <a:fld id="{9C771625-C3B2-4CED-991F-3648D3B087DD}" type="slidenum">
              <a:rPr lang="en-US" smtClean="0">
                <a:latin typeface="Arial" charset="0"/>
                <a:ea typeface="ヒラギノ角ゴ Pro W3"/>
                <a:cs typeface="ヒラギノ角ゴ Pro W3"/>
              </a:rPr>
              <a:pPr/>
              <a:t>44</a:t>
            </a:fld>
            <a:endParaRPr lang="en-US" smtClean="0">
              <a:latin typeface="Arial" charset="0"/>
              <a:ea typeface="ヒラギノ角ゴ Pro W3"/>
              <a:cs typeface="ヒラギノ角ゴ Pro W3"/>
            </a:endParaRP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4"/>
          <p:cNvSpPr>
            <a:spLocks noGrp="1"/>
          </p:cNvSpPr>
          <p:nvPr>
            <p:ph type="title"/>
          </p:nvPr>
        </p:nvSpPr>
        <p:spPr>
          <a:xfrm>
            <a:off x="1258888" y="3213100"/>
            <a:ext cx="6769100" cy="1362075"/>
          </a:xfrm>
        </p:spPr>
        <p:txBody>
          <a:bodyPr/>
          <a:lstStyle/>
          <a:p>
            <a:r>
              <a:rPr lang="fr-CA" cap="none" smtClean="0">
                <a:cs typeface="ヒラギノ角ゴ Pro W3"/>
              </a:rPr>
              <a:t>GUIDELINE COMPARISON: International</a:t>
            </a:r>
            <a:endParaRPr lang="en-US" cap="none" smtClean="0">
              <a:cs typeface="ヒラギノ角ゴ Pro W3"/>
            </a:endParaRPr>
          </a:p>
        </p:txBody>
      </p:sp>
      <p:sp>
        <p:nvSpPr>
          <p:cNvPr id="94210" name="Text Placeholder 5"/>
          <p:cNvSpPr>
            <a:spLocks noGrp="1"/>
          </p:cNvSpPr>
          <p:nvPr>
            <p:ph type="body" idx="1"/>
          </p:nvPr>
        </p:nvSpPr>
        <p:spPr>
          <a:xfrm>
            <a:off x="1258888" y="1628775"/>
            <a:ext cx="7129462" cy="1500188"/>
          </a:xfrm>
        </p:spPr>
        <p:txBody>
          <a:bodyPr/>
          <a:lstStyle/>
          <a:p>
            <a:r>
              <a:rPr lang="en-CA" sz="2400" b="1" smtClean="0">
                <a:cs typeface="ヒラギノ角ゴ Pro W3"/>
              </a:rPr>
              <a:t>Screening for Cervical Cancer</a:t>
            </a:r>
            <a:endParaRPr lang="en-US" sz="2400" b="1" smtClean="0">
              <a:cs typeface="ヒラギノ角ゴ Pro W3"/>
            </a:endParaRPr>
          </a:p>
        </p:txBody>
      </p:sp>
      <p:sp>
        <p:nvSpPr>
          <p:cNvPr id="94211" name="Slide Number Placeholder 3"/>
          <p:cNvSpPr>
            <a:spLocks noGrp="1"/>
          </p:cNvSpPr>
          <p:nvPr>
            <p:ph type="sldNum" sz="quarter" idx="10"/>
          </p:nvPr>
        </p:nvSpPr>
        <p:spPr>
          <a:noFill/>
        </p:spPr>
        <p:txBody>
          <a:bodyPr/>
          <a:lstStyle/>
          <a:p>
            <a:fld id="{20588AE2-BBA0-404E-8308-FD6348118835}" type="slidenum">
              <a:rPr lang="en-US" smtClean="0">
                <a:latin typeface="Arial" charset="0"/>
                <a:ea typeface="ヒラギノ角ゴ Pro W3"/>
                <a:cs typeface="ヒラギノ角ゴ Pro W3"/>
              </a:rPr>
              <a:pPr/>
              <a:t>45</a:t>
            </a:fld>
            <a:endParaRPr lang="en-US" smtClean="0">
              <a:latin typeface="Arial" charset="0"/>
              <a:ea typeface="ヒラギノ角ゴ Pro W3"/>
              <a:cs typeface="ヒラギノ角ゴ Pro W3"/>
            </a:endParaRP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p:txBody>
          <a:bodyPr/>
          <a:lstStyle/>
          <a:p>
            <a:r>
              <a:rPr lang="fr-CA" smtClean="0">
                <a:cs typeface="ヒラギノ角ゴ Pro W3"/>
              </a:rPr>
              <a:t>CTFPHC vs. International Guidelines (1)</a:t>
            </a:r>
            <a:endParaRPr lang="en-CA" smtClean="0">
              <a:cs typeface="ヒラギノ角ゴ Pro W3"/>
            </a:endParaRPr>
          </a:p>
        </p:txBody>
      </p:sp>
      <p:sp>
        <p:nvSpPr>
          <p:cNvPr id="96258" name="Slide Number Placeholder 2"/>
          <p:cNvSpPr>
            <a:spLocks noGrp="1"/>
          </p:cNvSpPr>
          <p:nvPr>
            <p:ph type="sldNum" sz="quarter" idx="10"/>
          </p:nvPr>
        </p:nvSpPr>
        <p:spPr>
          <a:noFill/>
        </p:spPr>
        <p:txBody>
          <a:bodyPr/>
          <a:lstStyle/>
          <a:p>
            <a:fld id="{8B9CECB4-B875-4746-81FD-4D2299719A37}" type="slidenum">
              <a:rPr lang="en-US" smtClean="0">
                <a:latin typeface="Arial" charset="0"/>
                <a:ea typeface="ヒラギノ角ゴ Pro W3"/>
                <a:cs typeface="ヒラギノ角ゴ Pro W3"/>
              </a:rPr>
              <a:pPr/>
              <a:t>46</a:t>
            </a:fld>
            <a:endParaRPr lang="en-US" smtClean="0">
              <a:latin typeface="Arial" charset="0"/>
              <a:ea typeface="ヒラギノ角ゴ Pro W3"/>
              <a:cs typeface="ヒラギノ角ゴ Pro W3"/>
            </a:endParaRPr>
          </a:p>
        </p:txBody>
      </p:sp>
      <p:graphicFrame>
        <p:nvGraphicFramePr>
          <p:cNvPr id="80949" name="Group 53"/>
          <p:cNvGraphicFramePr>
            <a:graphicFrameLocks noGrp="1"/>
          </p:cNvGraphicFramePr>
          <p:nvPr/>
        </p:nvGraphicFramePr>
        <p:xfrm>
          <a:off x="711200" y="1981200"/>
          <a:ext cx="7721600" cy="4113214"/>
        </p:xfrm>
        <a:graphic>
          <a:graphicData uri="http://schemas.openxmlformats.org/drawingml/2006/table">
            <a:tbl>
              <a:tblPr/>
              <a:tblGrid>
                <a:gridCol w="923925"/>
                <a:gridCol w="850900"/>
                <a:gridCol w="1076325"/>
                <a:gridCol w="1081088"/>
                <a:gridCol w="1085850"/>
                <a:gridCol w="1390650"/>
                <a:gridCol w="1312862"/>
              </a:tblGrid>
              <a:tr h="31115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Organization</a:t>
                      </a:r>
                      <a:endParaRPr kumimoji="0" lang="en-CA" sz="1000" b="1" i="0" u="none" strike="noStrike" cap="none" normalizeH="0" baseline="0" smtClean="0">
                        <a:ln>
                          <a:noFill/>
                        </a:ln>
                        <a:solidFill>
                          <a:srgbClr val="FFFFFF"/>
                        </a:solidFill>
                        <a:effectLst/>
                        <a:latin typeface="Times New Roman" pitchFamily="18" charset="0"/>
                        <a:ea typeface="MS Mincho"/>
                        <a:cs typeface="Times New Roman" pitchFamily="18" charset="0"/>
                      </a:endParaRPr>
                    </a:p>
                  </a:txBody>
                  <a:tcPr marL="58823" marR="5882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&lt;20 years</a:t>
                      </a:r>
                      <a:endParaRPr kumimoji="0" lang="en-CA" sz="1000" b="1" i="0" u="none" strike="noStrike" cap="none" normalizeH="0" baseline="0" smtClean="0">
                        <a:ln>
                          <a:noFill/>
                        </a:ln>
                        <a:solidFill>
                          <a:srgbClr val="FFFFFF"/>
                        </a:solidFill>
                        <a:effectLst/>
                        <a:latin typeface="Times New Roman" pitchFamily="18" charset="0"/>
                        <a:ea typeface="MS Mincho"/>
                        <a:cs typeface="Times New Roman" pitchFamily="18" charset="0"/>
                      </a:endParaRPr>
                    </a:p>
                  </a:txBody>
                  <a:tcPr marL="58823" marR="5882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20-24 years</a:t>
                      </a:r>
                      <a:endParaRPr kumimoji="0" lang="en-CA" sz="1000" b="1" i="0" u="none" strike="noStrike" cap="none" normalizeH="0" baseline="0" smtClean="0">
                        <a:ln>
                          <a:noFill/>
                        </a:ln>
                        <a:solidFill>
                          <a:srgbClr val="FFFFFF"/>
                        </a:solidFill>
                        <a:effectLst/>
                        <a:latin typeface="Times New Roman" pitchFamily="18" charset="0"/>
                        <a:ea typeface="MS Mincho"/>
                        <a:cs typeface="Times New Roman" pitchFamily="18" charset="0"/>
                      </a:endParaRPr>
                    </a:p>
                  </a:txBody>
                  <a:tcPr marL="58823" marR="5882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25-29 years</a:t>
                      </a:r>
                      <a:endParaRPr kumimoji="0" lang="en-CA" sz="1000" b="1" i="0" u="none" strike="noStrike" cap="none" normalizeH="0" baseline="0" smtClean="0">
                        <a:ln>
                          <a:noFill/>
                        </a:ln>
                        <a:solidFill>
                          <a:srgbClr val="FFFFFF"/>
                        </a:solidFill>
                        <a:effectLst/>
                        <a:latin typeface="Times New Roman" pitchFamily="18" charset="0"/>
                        <a:ea typeface="MS Mincho"/>
                        <a:cs typeface="Times New Roman" pitchFamily="18" charset="0"/>
                      </a:endParaRPr>
                    </a:p>
                  </a:txBody>
                  <a:tcPr marL="58823" marR="5882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30-69 years</a:t>
                      </a:r>
                      <a:endParaRPr kumimoji="0" lang="en-CA" sz="1000" b="1" i="0" u="none" strike="noStrike" cap="none" normalizeH="0" baseline="0" smtClean="0">
                        <a:ln>
                          <a:noFill/>
                        </a:ln>
                        <a:solidFill>
                          <a:srgbClr val="FFFFFF"/>
                        </a:solidFill>
                        <a:effectLst/>
                        <a:latin typeface="Times New Roman" pitchFamily="18" charset="0"/>
                        <a:ea typeface="MS Mincho"/>
                        <a:cs typeface="Times New Roman" pitchFamily="18" charset="0"/>
                      </a:endParaRPr>
                    </a:p>
                  </a:txBody>
                  <a:tcPr marL="58823" marR="5882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70+ years</a:t>
                      </a:r>
                      <a:endParaRPr kumimoji="0" lang="en-CA" sz="1000" b="1" i="0" u="none" strike="noStrike" cap="none" normalizeH="0" baseline="0" smtClean="0">
                        <a:ln>
                          <a:noFill/>
                        </a:ln>
                        <a:solidFill>
                          <a:srgbClr val="FFFFFF"/>
                        </a:solidFill>
                        <a:effectLst/>
                        <a:latin typeface="Times New Roman" pitchFamily="18" charset="0"/>
                        <a:ea typeface="MS Mincho"/>
                        <a:cs typeface="Times New Roman" pitchFamily="18" charset="0"/>
                      </a:endParaRPr>
                    </a:p>
                  </a:txBody>
                  <a:tcPr marL="58823" marR="5882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HPV testing*</a:t>
                      </a:r>
                      <a:endParaRPr kumimoji="0" lang="en-CA" sz="1000" b="1" i="0" u="none" strike="noStrike" cap="none" normalizeH="0" baseline="0" smtClean="0">
                        <a:ln>
                          <a:noFill/>
                        </a:ln>
                        <a:solidFill>
                          <a:srgbClr val="FFFFFF"/>
                        </a:solidFill>
                        <a:effectLst/>
                        <a:latin typeface="Times New Roman" pitchFamily="18" charset="0"/>
                        <a:ea typeface="MS Mincho"/>
                        <a:cs typeface="Times New Roman" pitchFamily="18" charset="0"/>
                      </a:endParaRPr>
                    </a:p>
                  </a:txBody>
                  <a:tcPr marL="58823" marR="5882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90214A"/>
                    </a:solidFill>
                  </a:tcPr>
                </a:tc>
              </a:tr>
              <a:tr h="99218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900" b="1" i="0" u="none" strike="noStrike" cap="none" normalizeH="0" baseline="0" smtClean="0">
                          <a:ln>
                            <a:noFill/>
                          </a:ln>
                          <a:solidFill>
                            <a:srgbClr val="FFFFFF"/>
                          </a:solidFill>
                          <a:effectLst/>
                          <a:latin typeface="Arial" charset="0"/>
                          <a:ea typeface="ヒラギノ角ゴ Pro W3"/>
                          <a:cs typeface="ヒラギノ角ゴ Pro W3"/>
                        </a:rPr>
                        <a:t>Task Force 2012 </a:t>
                      </a:r>
                      <a:endParaRPr kumimoji="0" lang="en-CA"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l" defTabSz="914400" rtl="0" eaLnBrk="1" fontAlgn="base" latinLnBrk="0" hangingPunct="1">
                        <a:lnSpc>
                          <a:spcPct val="115000"/>
                        </a:lnSpc>
                        <a:spcBef>
                          <a:spcPct val="0"/>
                        </a:spcBef>
                        <a:spcAft>
                          <a:spcPts val="1000"/>
                        </a:spcAft>
                        <a:buClrTx/>
                        <a:buSzTx/>
                        <a:buFontTx/>
                        <a:buNone/>
                        <a:tabLst/>
                      </a:pPr>
                      <a:r>
                        <a:rPr kumimoji="0" lang="en-US" sz="900" b="1" i="0" u="none" strike="noStrike" cap="none" normalizeH="0" baseline="0" smtClean="0">
                          <a:ln>
                            <a:noFill/>
                          </a:ln>
                          <a:solidFill>
                            <a:srgbClr val="FFFFFF"/>
                          </a:solidFill>
                          <a:effectLst/>
                          <a:latin typeface="Arial" charset="0"/>
                          <a:ea typeface="ヒラギノ角ゴ Pro W3"/>
                          <a:cs typeface="ヒラギノ角ゴ Pro W3"/>
                        </a:rPr>
                        <a:t>Canada*</a:t>
                      </a:r>
                      <a:endParaRPr kumimoji="0" lang="en-CA" sz="1000" b="1" i="0" u="none" strike="noStrike" cap="none" normalizeH="0" baseline="0" smtClean="0">
                        <a:ln>
                          <a:noFill/>
                        </a:ln>
                        <a:solidFill>
                          <a:srgbClr val="FFFFFF"/>
                        </a:solidFill>
                        <a:effectLst/>
                        <a:latin typeface="Times New Roman" pitchFamily="18" charset="0"/>
                        <a:ea typeface="MS Mincho"/>
                        <a:cs typeface="Times New Roman" pitchFamily="18" charset="0"/>
                      </a:endParaRPr>
                    </a:p>
                  </a:txBody>
                  <a:tcPr marL="58823" marR="5882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Recommend against routine screening </a:t>
                      </a:r>
                      <a:endParaRPr kumimoji="0" lang="en-CA" sz="10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8823" marR="5882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Recommend against routine screening </a:t>
                      </a:r>
                      <a:endParaRPr kumimoji="0" lang="en-CA" sz="10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8823" marR="5882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Recommend routine screening every three years with cervical cytology</a:t>
                      </a:r>
                      <a:endParaRPr kumimoji="0" lang="en-CA" sz="10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8823" marR="5882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Recommend routine screening every three years with cervical cytology </a:t>
                      </a:r>
                      <a:endParaRPr kumimoji="0" lang="en-CA" sz="10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8823" marR="5882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Recommend routine screening every three years with cervical cytology if inadequately screened. Otherwise screening may cease.</a:t>
                      </a:r>
                      <a:endParaRPr kumimoji="0" lang="en-CA" sz="10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8823" marR="5882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No recommendation made. Will revisit the issue of HPV testing as new data becomes available.</a:t>
                      </a:r>
                      <a:endParaRPr kumimoji="0" lang="en-CA" sz="10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8823" marR="5882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r>
              <a:tr h="132238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900" b="1" i="0" u="none" strike="noStrike" cap="none" normalizeH="0" baseline="0" smtClean="0">
                          <a:ln>
                            <a:noFill/>
                          </a:ln>
                          <a:solidFill>
                            <a:srgbClr val="FFFFFF"/>
                          </a:solidFill>
                          <a:effectLst/>
                          <a:latin typeface="Arial" charset="0"/>
                          <a:ea typeface="ヒラギノ角ゴ Pro W3"/>
                          <a:cs typeface="ヒラギノ角ゴ Pro W3"/>
                        </a:rPr>
                        <a:t>Previous Task Force (1994) </a:t>
                      </a:r>
                      <a:endParaRPr kumimoji="0" lang="en-CA"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l" defTabSz="914400" rtl="0" eaLnBrk="1" fontAlgn="base" latinLnBrk="0" hangingPunct="1">
                        <a:lnSpc>
                          <a:spcPct val="115000"/>
                        </a:lnSpc>
                        <a:spcBef>
                          <a:spcPct val="0"/>
                        </a:spcBef>
                        <a:spcAft>
                          <a:spcPts val="1000"/>
                        </a:spcAft>
                        <a:buClrTx/>
                        <a:buSzTx/>
                        <a:buFontTx/>
                        <a:buNone/>
                        <a:tabLst/>
                      </a:pPr>
                      <a:r>
                        <a:rPr kumimoji="0" lang="en-US" sz="900" b="1" i="0" u="none" strike="noStrike" cap="none" normalizeH="0" baseline="0" smtClean="0">
                          <a:ln>
                            <a:noFill/>
                          </a:ln>
                          <a:solidFill>
                            <a:srgbClr val="FFFFFF"/>
                          </a:solidFill>
                          <a:effectLst/>
                          <a:latin typeface="Arial" charset="0"/>
                          <a:ea typeface="ヒラギノ角ゴ Pro W3"/>
                          <a:cs typeface="ヒラギノ角ゴ Pro W3"/>
                        </a:rPr>
                        <a:t>Canada</a:t>
                      </a:r>
                      <a:endParaRPr kumimoji="0" lang="en-CA" sz="1000" b="1" i="0" u="none" strike="noStrike" cap="none" normalizeH="0" baseline="0" smtClean="0">
                        <a:ln>
                          <a:noFill/>
                        </a:ln>
                        <a:solidFill>
                          <a:srgbClr val="FFFFFF"/>
                        </a:solidFill>
                        <a:effectLst/>
                        <a:latin typeface="Times New Roman" pitchFamily="18" charset="0"/>
                        <a:ea typeface="MS Mincho"/>
                        <a:cs typeface="Times New Roman" pitchFamily="18" charset="0"/>
                      </a:endParaRPr>
                    </a:p>
                  </a:txBody>
                  <a:tcPr marL="58823" marR="5882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Annual screening with cervical cytology following initiation of sexual activity or at age 18</a:t>
                      </a:r>
                      <a:endParaRPr kumimoji="0" lang="en-CA" sz="10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8823" marR="5882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gridSpan="3">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After 2 normal Pap tests, screening then recommended every three years to age 69. Frequency of screening may be increased in the presence of risk factors</a:t>
                      </a:r>
                      <a:endParaRPr kumimoji="0" lang="en-CA" sz="10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8823" marR="5882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Screening not recommended</a:t>
                      </a:r>
                      <a:endParaRPr kumimoji="0" lang="en-CA" sz="10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8823" marR="5882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Not applicable</a:t>
                      </a:r>
                      <a:endParaRPr kumimoji="0" lang="en-CA" sz="10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8823" marR="5882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r>
              <a:tr h="148748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900" b="1" i="0" u="none" strike="noStrike" cap="none" normalizeH="0" baseline="0" smtClean="0">
                          <a:ln>
                            <a:noFill/>
                          </a:ln>
                          <a:solidFill>
                            <a:srgbClr val="FFFFFF"/>
                          </a:solidFill>
                          <a:effectLst/>
                          <a:latin typeface="Arial" charset="0"/>
                          <a:ea typeface="ヒラギノ角ゴ Pro W3"/>
                          <a:cs typeface="ヒラギノ角ゴ Pro W3"/>
                        </a:rPr>
                        <a:t>USPSTF 2012</a:t>
                      </a:r>
                      <a:endParaRPr kumimoji="0" lang="en-CA"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l" defTabSz="914400" rtl="0" eaLnBrk="1" fontAlgn="base" latinLnBrk="0" hangingPunct="1">
                        <a:lnSpc>
                          <a:spcPct val="115000"/>
                        </a:lnSpc>
                        <a:spcBef>
                          <a:spcPct val="0"/>
                        </a:spcBef>
                        <a:spcAft>
                          <a:spcPts val="1000"/>
                        </a:spcAft>
                        <a:buClrTx/>
                        <a:buSzTx/>
                        <a:buFontTx/>
                        <a:buNone/>
                        <a:tabLst/>
                      </a:pPr>
                      <a:r>
                        <a:rPr kumimoji="0" lang="en-US" sz="900" b="1" i="0" u="none" strike="noStrike" cap="none" normalizeH="0" baseline="0" smtClean="0">
                          <a:ln>
                            <a:noFill/>
                          </a:ln>
                          <a:solidFill>
                            <a:srgbClr val="FFFFFF"/>
                          </a:solidFill>
                          <a:effectLst/>
                          <a:latin typeface="Arial" charset="0"/>
                          <a:ea typeface="ヒラギノ角ゴ Pro W3"/>
                          <a:cs typeface="ヒラギノ角ゴ Pro W3"/>
                        </a:rPr>
                        <a:t>United States</a:t>
                      </a:r>
                      <a:endParaRPr kumimoji="0" lang="en-CA" sz="1000" b="1" i="0" u="none" strike="noStrike" cap="none" normalizeH="0" baseline="0" smtClean="0">
                        <a:ln>
                          <a:noFill/>
                        </a:ln>
                        <a:solidFill>
                          <a:srgbClr val="FFFFFF"/>
                        </a:solidFill>
                        <a:effectLst/>
                        <a:latin typeface="Times New Roman" pitchFamily="18" charset="0"/>
                        <a:ea typeface="MS Mincho"/>
                        <a:cs typeface="Times New Roman" pitchFamily="18" charset="0"/>
                      </a:endParaRPr>
                    </a:p>
                  </a:txBody>
                  <a:tcPr marL="58823" marR="5882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Recommend against routine screening under the age of 21</a:t>
                      </a:r>
                      <a:endParaRPr kumimoji="0" lang="en-CA" sz="10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8823" marR="5882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gridSpan="3">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Recommend against routine screening under the age of 21 </a:t>
                      </a:r>
                      <a:endParaRPr kumimoji="0" lang="en-CA" sz="10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15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Recommend</a:t>
                      </a:r>
                      <a:r>
                        <a:rPr kumimoji="0" lang="en-CA" sz="900" b="0" i="0" u="none" strike="noStrike" cap="none" normalizeH="0" baseline="0" smtClean="0">
                          <a:ln>
                            <a:noFill/>
                          </a:ln>
                          <a:solidFill>
                            <a:srgbClr val="000000"/>
                          </a:solidFill>
                          <a:effectLst/>
                          <a:latin typeface="Arial" charset="0"/>
                          <a:ea typeface="ヒラギノ角ゴ Pro W3"/>
                          <a:cs typeface="ヒラギノ角ゴ Pro W3"/>
                        </a:rPr>
                        <a:t> screening for cervical cancer in women ages 21 to 65 years with Pap test every 3 years</a:t>
                      </a:r>
                      <a:endParaRPr kumimoji="0" lang="en-CA" sz="10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15000"/>
                        </a:lnSpc>
                        <a:spcBef>
                          <a:spcPct val="0"/>
                        </a:spcBef>
                        <a:spcAft>
                          <a:spcPts val="1000"/>
                        </a:spcAft>
                        <a:buClrTx/>
                        <a:buSzTx/>
                        <a:buFontTx/>
                        <a:buNone/>
                        <a:tabLst/>
                      </a:pPr>
                      <a:r>
                        <a:rPr kumimoji="0" lang="en-CA" sz="900" b="0" i="0" u="none" strike="noStrike" cap="none" normalizeH="0" baseline="0" smtClean="0">
                          <a:ln>
                            <a:noFill/>
                          </a:ln>
                          <a:solidFill>
                            <a:srgbClr val="000000"/>
                          </a:solidFill>
                          <a:effectLst/>
                          <a:latin typeface="Arial" charset="0"/>
                          <a:ea typeface="ヒラギノ角ゴ Pro W3"/>
                          <a:cs typeface="ヒラギノ角ゴ Pro W3"/>
                        </a:rPr>
                        <a:t>Recommend against screening for cervical cancer in women older than age 65 years who have had adequate prior screening and are not otherwise at high risk for cervical cancer</a:t>
                      </a:r>
                    </a:p>
                  </a:txBody>
                  <a:tcPr marL="58823" marR="5882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CA" sz="900" b="0" i="0" u="none" strike="noStrike" cap="none" normalizeH="0" baseline="0" smtClean="0">
                          <a:ln>
                            <a:noFill/>
                          </a:ln>
                          <a:solidFill>
                            <a:srgbClr val="000000"/>
                          </a:solidFill>
                          <a:effectLst/>
                          <a:latin typeface="Arial" charset="0"/>
                          <a:ea typeface="ヒラギノ角ゴ Pro W3"/>
                          <a:cs typeface="ヒラギノ角ゴ Pro W3"/>
                        </a:rPr>
                        <a:t>Recommend against screening for cervical cancer in women older than age 65 years who have had adequate prior screening and are not otherwise at high risk for cervical cancer</a:t>
                      </a:r>
                      <a:endParaRPr kumimoji="0" lang="en-CA" sz="10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8823" marR="5882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CA" sz="900" b="0" i="0" u="none" strike="noStrike" cap="none" normalizeH="0" baseline="0" smtClean="0">
                          <a:ln>
                            <a:noFill/>
                          </a:ln>
                          <a:solidFill>
                            <a:srgbClr val="000000"/>
                          </a:solidFill>
                          <a:effectLst/>
                          <a:latin typeface="Arial" charset="0"/>
                          <a:ea typeface="ヒラギノ角ゴ Pro W3"/>
                          <a:cs typeface="ヒラギノ角ゴ Pro W3"/>
                        </a:rPr>
                        <a:t>For women ages 30 to 65 years who want to lengthen the screening interval, screening with a combination of cytology and human papillomavirus (HPV) testing every 5 years (co-testing)</a:t>
                      </a:r>
                      <a:endParaRPr kumimoji="0" lang="en-CA" sz="10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8823" marR="5882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r>
            </a:tbl>
          </a:graphicData>
        </a:graphic>
      </p:graphicFrame>
      <p:sp>
        <p:nvSpPr>
          <p:cNvPr id="96297" name="TextBox 4"/>
          <p:cNvSpPr txBox="1">
            <a:spLocks noChangeArrowheads="1"/>
          </p:cNvSpPr>
          <p:nvPr/>
        </p:nvSpPr>
        <p:spPr bwMode="auto">
          <a:xfrm>
            <a:off x="468313" y="6350000"/>
            <a:ext cx="5826125" cy="396875"/>
          </a:xfrm>
          <a:prstGeom prst="rect">
            <a:avLst/>
          </a:prstGeom>
          <a:noFill/>
          <a:ln w="9525">
            <a:noFill/>
            <a:miter lim="800000"/>
            <a:headEnd/>
            <a:tailEnd/>
          </a:ln>
        </p:spPr>
        <p:txBody>
          <a:bodyPr>
            <a:spAutoFit/>
          </a:bodyPr>
          <a:lstStyle/>
          <a:p>
            <a:pPr marL="87313" indent="-87313"/>
            <a:r>
              <a:rPr lang="en-US" sz="1000"/>
              <a:t>* Recommendations for primary (HPV testing alone), co-testing (with Pap test), or triage/reflex testing (after abnormal Pap test) were considered</a:t>
            </a:r>
            <a:endParaRPr lang="en-CA" sz="1000"/>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r>
              <a:rPr lang="fr-CA" smtClean="0">
                <a:cs typeface="ヒラギノ角ゴ Pro W3"/>
              </a:rPr>
              <a:t>CTFPHC vs. International Guidelines (2)</a:t>
            </a:r>
            <a:endParaRPr lang="en-CA" smtClean="0">
              <a:cs typeface="ヒラギノ角ゴ Pro W3"/>
            </a:endParaRPr>
          </a:p>
        </p:txBody>
      </p:sp>
      <p:sp>
        <p:nvSpPr>
          <p:cNvPr id="98306" name="Slide Number Placeholder 2"/>
          <p:cNvSpPr>
            <a:spLocks noGrp="1"/>
          </p:cNvSpPr>
          <p:nvPr>
            <p:ph type="sldNum" sz="quarter" idx="10"/>
          </p:nvPr>
        </p:nvSpPr>
        <p:spPr>
          <a:noFill/>
        </p:spPr>
        <p:txBody>
          <a:bodyPr/>
          <a:lstStyle/>
          <a:p>
            <a:fld id="{B1802170-F762-48AE-9908-EA45BB644AA6}" type="slidenum">
              <a:rPr lang="en-US" smtClean="0">
                <a:latin typeface="Arial" charset="0"/>
                <a:ea typeface="ヒラギノ角ゴ Pro W3"/>
                <a:cs typeface="ヒラギノ角ゴ Pro W3"/>
              </a:rPr>
              <a:pPr/>
              <a:t>47</a:t>
            </a:fld>
            <a:endParaRPr lang="en-US" smtClean="0">
              <a:latin typeface="Arial" charset="0"/>
              <a:ea typeface="ヒラギノ角ゴ Pro W3"/>
              <a:cs typeface="ヒラギノ角ゴ Pro W3"/>
            </a:endParaRPr>
          </a:p>
        </p:txBody>
      </p:sp>
      <p:graphicFrame>
        <p:nvGraphicFramePr>
          <p:cNvPr id="83008" name="Group 64"/>
          <p:cNvGraphicFramePr>
            <a:graphicFrameLocks noGrp="1"/>
          </p:cNvGraphicFramePr>
          <p:nvPr/>
        </p:nvGraphicFramePr>
        <p:xfrm>
          <a:off x="744538" y="2009775"/>
          <a:ext cx="7634287" cy="4295776"/>
        </p:xfrm>
        <a:graphic>
          <a:graphicData uri="http://schemas.openxmlformats.org/drawingml/2006/table">
            <a:tbl>
              <a:tblPr/>
              <a:tblGrid>
                <a:gridCol w="976312"/>
                <a:gridCol w="822325"/>
                <a:gridCol w="1041400"/>
                <a:gridCol w="1046163"/>
                <a:gridCol w="101600"/>
                <a:gridCol w="1030287"/>
                <a:gridCol w="1346200"/>
                <a:gridCol w="1270000"/>
              </a:tblGrid>
              <a:tr h="31591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Organization</a:t>
                      </a:r>
                      <a:endParaRPr kumimoji="0" lang="en-CA" sz="1000" b="1" i="0" u="none" strike="noStrike" cap="none" normalizeH="0" baseline="0" smtClean="0">
                        <a:ln>
                          <a:noFill/>
                        </a:ln>
                        <a:solidFill>
                          <a:srgbClr val="FFFFFF"/>
                        </a:solidFill>
                        <a:effectLst/>
                        <a:latin typeface="Times New Roman" pitchFamily="18" charset="0"/>
                        <a:ea typeface="MS Mincho"/>
                        <a:cs typeface="Times New Roman" pitchFamily="18" charset="0"/>
                      </a:endParaRPr>
                    </a:p>
                  </a:txBody>
                  <a:tcPr marL="51526" marR="515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&lt;20 years</a:t>
                      </a:r>
                      <a:endParaRPr kumimoji="0" lang="en-CA" sz="1000" b="1" i="0" u="none" strike="noStrike" cap="none" normalizeH="0" baseline="0" smtClean="0">
                        <a:ln>
                          <a:noFill/>
                        </a:ln>
                        <a:solidFill>
                          <a:srgbClr val="FFFFFF"/>
                        </a:solidFill>
                        <a:effectLst/>
                        <a:latin typeface="Times New Roman" pitchFamily="18" charset="0"/>
                        <a:ea typeface="MS Mincho"/>
                        <a:cs typeface="Times New Roman" pitchFamily="18" charset="0"/>
                      </a:endParaRPr>
                    </a:p>
                  </a:txBody>
                  <a:tcPr marL="51526" marR="515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20-24 years</a:t>
                      </a:r>
                      <a:endParaRPr kumimoji="0" lang="en-CA" sz="1000" b="1" i="0" u="none" strike="noStrike" cap="none" normalizeH="0" baseline="0" smtClean="0">
                        <a:ln>
                          <a:noFill/>
                        </a:ln>
                        <a:solidFill>
                          <a:srgbClr val="FFFFFF"/>
                        </a:solidFill>
                        <a:effectLst/>
                        <a:latin typeface="Times New Roman" pitchFamily="18" charset="0"/>
                        <a:ea typeface="MS Mincho"/>
                        <a:cs typeface="Times New Roman" pitchFamily="18" charset="0"/>
                      </a:endParaRPr>
                    </a:p>
                  </a:txBody>
                  <a:tcPr marL="51526" marR="515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90214A"/>
                    </a:solidFill>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25-29 years</a:t>
                      </a:r>
                      <a:endParaRPr kumimoji="0" lang="en-CA" sz="1000" b="1" i="0" u="none" strike="noStrike" cap="none" normalizeH="0" baseline="0" smtClean="0">
                        <a:ln>
                          <a:noFill/>
                        </a:ln>
                        <a:solidFill>
                          <a:srgbClr val="FFFFFF"/>
                        </a:solidFill>
                        <a:effectLst/>
                        <a:latin typeface="Times New Roman" pitchFamily="18" charset="0"/>
                        <a:ea typeface="MS Mincho"/>
                        <a:cs typeface="Times New Roman" pitchFamily="18" charset="0"/>
                      </a:endParaRPr>
                    </a:p>
                  </a:txBody>
                  <a:tcPr marL="51526" marR="515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90214A"/>
                    </a:solidFill>
                  </a:tcPr>
                </a:tc>
                <a:tc hMerge="1">
                  <a:txBody>
                    <a:bodyPr/>
                    <a:lstStyle/>
                    <a:p>
                      <a:endParaRPr lang="en-US"/>
                    </a:p>
                  </a:txBody>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30-69 years</a:t>
                      </a:r>
                      <a:endParaRPr kumimoji="0" lang="en-CA" sz="1000" b="1" i="0" u="none" strike="noStrike" cap="none" normalizeH="0" baseline="0" smtClean="0">
                        <a:ln>
                          <a:noFill/>
                        </a:ln>
                        <a:solidFill>
                          <a:srgbClr val="FFFFFF"/>
                        </a:solidFill>
                        <a:effectLst/>
                        <a:latin typeface="Times New Roman" pitchFamily="18" charset="0"/>
                        <a:ea typeface="MS Mincho"/>
                        <a:cs typeface="Times New Roman" pitchFamily="18" charset="0"/>
                      </a:endParaRPr>
                    </a:p>
                  </a:txBody>
                  <a:tcPr marL="51526" marR="515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70+ years</a:t>
                      </a:r>
                      <a:endParaRPr kumimoji="0" lang="en-CA" sz="1000" b="1" i="0" u="none" strike="noStrike" cap="none" normalizeH="0" baseline="0" smtClean="0">
                        <a:ln>
                          <a:noFill/>
                        </a:ln>
                        <a:solidFill>
                          <a:srgbClr val="FFFFFF"/>
                        </a:solidFill>
                        <a:effectLst/>
                        <a:latin typeface="Times New Roman" pitchFamily="18" charset="0"/>
                        <a:ea typeface="MS Mincho"/>
                        <a:cs typeface="Times New Roman" pitchFamily="18" charset="0"/>
                      </a:endParaRPr>
                    </a:p>
                  </a:txBody>
                  <a:tcPr marL="51526" marR="515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HPV testing*</a:t>
                      </a:r>
                      <a:endParaRPr kumimoji="0" lang="en-CA" sz="1000" b="1" i="0" u="none" strike="noStrike" cap="none" normalizeH="0" baseline="0" smtClean="0">
                        <a:ln>
                          <a:noFill/>
                        </a:ln>
                        <a:solidFill>
                          <a:srgbClr val="FFFFFF"/>
                        </a:solidFill>
                        <a:effectLst/>
                        <a:latin typeface="Times New Roman" pitchFamily="18" charset="0"/>
                        <a:ea typeface="MS Mincho"/>
                        <a:cs typeface="Times New Roman" pitchFamily="18" charset="0"/>
                      </a:endParaRPr>
                    </a:p>
                  </a:txBody>
                  <a:tcPr marL="51526" marR="515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90214A"/>
                    </a:solidFill>
                  </a:tcPr>
                </a:tc>
              </a:tr>
              <a:tr h="1054100">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Australian Government</a:t>
                      </a:r>
                      <a:endParaRPr kumimoji="0" lang="en-CA"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l" defTabSz="914400" rtl="0" eaLnBrk="1" fontAlgn="base" latinLnBrk="0" hangingPunct="1">
                        <a:lnSpc>
                          <a:spcPct val="115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Australia</a:t>
                      </a:r>
                      <a:endParaRPr kumimoji="0" lang="en-CA"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l" defTabSz="914400" rtl="0" eaLnBrk="1" fontAlgn="base" latinLnBrk="0" hangingPunct="1">
                        <a:lnSpc>
                          <a:spcPct val="115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(May 2011)</a:t>
                      </a:r>
                      <a:endParaRPr kumimoji="0" lang="en-CA" sz="1000" b="1" i="0" u="none" strike="noStrike" cap="none" normalizeH="0" baseline="0" smtClean="0">
                        <a:ln>
                          <a:noFill/>
                        </a:ln>
                        <a:solidFill>
                          <a:srgbClr val="FFFFFF"/>
                        </a:solidFill>
                        <a:effectLst/>
                        <a:latin typeface="Times New Roman" pitchFamily="18" charset="0"/>
                        <a:ea typeface="MS Mincho"/>
                        <a:cs typeface="Times New Roman" pitchFamily="18" charset="0"/>
                      </a:endParaRPr>
                    </a:p>
                  </a:txBody>
                  <a:tcPr marL="51526" marR="5152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CA" sz="800" b="0" i="0" u="none" strike="noStrike" cap="none" normalizeH="0" baseline="0" smtClean="0">
                          <a:ln>
                            <a:noFill/>
                          </a:ln>
                          <a:solidFill>
                            <a:srgbClr val="000000"/>
                          </a:solidFill>
                          <a:effectLst/>
                          <a:latin typeface="Arial" charset="0"/>
                          <a:ea typeface="ヒラギノ角ゴ Pro W3"/>
                          <a:cs typeface="ヒラギノ角ゴ Pro W3"/>
                        </a:rPr>
                        <a:t>First Pap test around age 18 to 20, or a year or two after first having sex, whichever is the later</a:t>
                      </a:r>
                      <a:endParaRPr kumimoji="0" lang="en-CA" sz="9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1526" marR="5152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gridSpan="4">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charset="0"/>
                          <a:ea typeface="ヒラギノ角ゴ Pro W3"/>
                          <a:cs typeface="ヒラギノ角ゴ Pro W3"/>
                        </a:rPr>
                        <a:t>Regular Pap tests recommended every two years</a:t>
                      </a:r>
                      <a:endParaRPr kumimoji="0" lang="en-CA" sz="9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1526" marR="5152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CA" sz="800" b="0" i="0" u="none" strike="noStrike" cap="none" normalizeH="0" baseline="0" smtClean="0">
                          <a:ln>
                            <a:noFill/>
                          </a:ln>
                          <a:solidFill>
                            <a:srgbClr val="000000"/>
                          </a:solidFill>
                          <a:effectLst/>
                          <a:latin typeface="Arial" charset="0"/>
                          <a:ea typeface="ヒラギノ角ゴ Pro W3"/>
                          <a:cs typeface="ヒラギノ角ゴ Pro W3"/>
                        </a:rPr>
                        <a:t>Practitioner may advise that it is safe to stop having Pap tests if previous tests have been normal</a:t>
                      </a:r>
                      <a:endParaRPr kumimoji="0" lang="en-CA" sz="9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1526" marR="5152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charset="0"/>
                          <a:ea typeface="ヒラギノ角ゴ Pro W3"/>
                          <a:cs typeface="ヒラギノ角ゴ Pro W3"/>
                        </a:rPr>
                        <a:t>No recommendation made</a:t>
                      </a:r>
                      <a:endParaRPr kumimoji="0" lang="en-CA" sz="9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1526" marR="5152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r>
              <a:tr h="129222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NHS Cervical Screening Program </a:t>
                      </a:r>
                      <a:endParaRPr kumimoji="0" lang="en-CA"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l" defTabSz="914400" rtl="0" eaLnBrk="1" fontAlgn="base" latinLnBrk="0" hangingPunct="1">
                        <a:lnSpc>
                          <a:spcPct val="115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England</a:t>
                      </a:r>
                      <a:endParaRPr kumimoji="0" lang="en-CA"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l" defTabSz="914400" rtl="0" eaLnBrk="1" fontAlgn="base" latinLnBrk="0" hangingPunct="1">
                        <a:lnSpc>
                          <a:spcPct val="115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(August 2011)</a:t>
                      </a:r>
                      <a:endParaRPr kumimoji="0" lang="en-CA" sz="1000" b="1" i="0" u="none" strike="noStrike" cap="none" normalizeH="0" baseline="0" smtClean="0">
                        <a:ln>
                          <a:noFill/>
                        </a:ln>
                        <a:solidFill>
                          <a:srgbClr val="FFFFFF"/>
                        </a:solidFill>
                        <a:effectLst/>
                        <a:latin typeface="Times New Roman" pitchFamily="18" charset="0"/>
                        <a:ea typeface="MS Mincho"/>
                        <a:cs typeface="Times New Roman" pitchFamily="18" charset="0"/>
                      </a:endParaRPr>
                    </a:p>
                  </a:txBody>
                  <a:tcPr marL="51526" marR="5152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charset="0"/>
                          <a:ea typeface="ヒラギノ角ゴ Pro W3"/>
                          <a:cs typeface="ヒラギノ角ゴ Pro W3"/>
                        </a:rPr>
                        <a:t>Not invited to screen</a:t>
                      </a:r>
                      <a:endParaRPr kumimoji="0" lang="en-CA" sz="9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1526" marR="5152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charset="0"/>
                          <a:ea typeface="ヒラギノ角ゴ Pro W3"/>
                          <a:cs typeface="ヒラギノ角ゴ Pro W3"/>
                        </a:rPr>
                        <a:t>Not invited to screen</a:t>
                      </a:r>
                      <a:endParaRPr kumimoji="0" lang="en-CA" sz="9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1526" marR="5152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gridSpan="3">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charset="0"/>
                          <a:ea typeface="ヒラギノ角ゴ Pro W3"/>
                          <a:cs typeface="ヒラギノ角ゴ Pro W3"/>
                        </a:rPr>
                        <a:t>Women aged 25-49 invited to screen every three years with cervical cytology</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15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charset="0"/>
                          <a:ea typeface="ヒラギノ角ゴ Pro W3"/>
                          <a:cs typeface="ヒラギノ角ゴ Pro W3"/>
                        </a:rPr>
                        <a:t>Women aged 50-64 invited to screen every 5 years with cervical cytology</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15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charset="0"/>
                          <a:ea typeface="ヒラギノ角ゴ Pro W3"/>
                          <a:cs typeface="ヒラギノ角ゴ Pro W3"/>
                        </a:rPr>
                        <a:t>Women aged 65+ screened only if not screened since age 50 or have had recent abnormal tests</a:t>
                      </a:r>
                      <a:endParaRPr kumimoji="0" lang="en-CA" sz="9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1526" marR="5152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charset="0"/>
                          <a:ea typeface="ヒラギノ角ゴ Pro W3"/>
                          <a:cs typeface="ヒラギノ角ゴ Pro W3"/>
                        </a:rPr>
                        <a:t>Women aged 65+ screened only if not screened since age 50 or have had recent abnormal tests</a:t>
                      </a:r>
                      <a:endParaRPr kumimoji="0" lang="en-CA" sz="9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1526" marR="5152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charset="0"/>
                          <a:ea typeface="ヒラギノ角ゴ Pro W3"/>
                          <a:cs typeface="ヒラギノ角ゴ Pro W3"/>
                        </a:rPr>
                        <a:t>Additional (triage) HPV testing is recommended for women 25 years and older with abnormal Pap test results in some circumstances</a:t>
                      </a:r>
                      <a:endParaRPr kumimoji="0" lang="en-CA" sz="9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1526" marR="5152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r>
              <a:tr h="163353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Health Council of the Netherlands</a:t>
                      </a:r>
                      <a:endParaRPr kumimoji="0" lang="en-CA"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l" defTabSz="914400" rtl="0" eaLnBrk="1" fontAlgn="base" latinLnBrk="0" hangingPunct="1">
                        <a:lnSpc>
                          <a:spcPct val="115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Netherlands</a:t>
                      </a:r>
                      <a:endParaRPr kumimoji="0" lang="en-CA"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l" defTabSz="914400" rtl="0" eaLnBrk="1" fontAlgn="base" latinLnBrk="0" hangingPunct="1">
                        <a:lnSpc>
                          <a:spcPct val="115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(May 2011)</a:t>
                      </a:r>
                      <a:endParaRPr kumimoji="0" lang="en-CA" sz="1000" b="1" i="0" u="none" strike="noStrike" cap="none" normalizeH="0" baseline="0" smtClean="0">
                        <a:ln>
                          <a:noFill/>
                        </a:ln>
                        <a:solidFill>
                          <a:srgbClr val="FFFFFF"/>
                        </a:solidFill>
                        <a:effectLst/>
                        <a:latin typeface="Times New Roman" pitchFamily="18" charset="0"/>
                        <a:ea typeface="MS Mincho"/>
                        <a:cs typeface="Times New Roman" pitchFamily="18" charset="0"/>
                      </a:endParaRPr>
                    </a:p>
                  </a:txBody>
                  <a:tcPr marL="51526" marR="5152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charset="0"/>
                          <a:ea typeface="ヒラギノ角ゴ Pro W3"/>
                          <a:cs typeface="ヒラギノ角ゴ Pro W3"/>
                        </a:rPr>
                        <a:t>Not invited to screen</a:t>
                      </a:r>
                      <a:endParaRPr kumimoji="0" lang="en-CA" sz="9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1526" marR="5152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charset="0"/>
                          <a:ea typeface="ヒラギノ角ゴ Pro W3"/>
                          <a:cs typeface="ヒラギノ角ゴ Pro W3"/>
                        </a:rPr>
                        <a:t>Not invited to screen</a:t>
                      </a:r>
                      <a:endParaRPr kumimoji="0" lang="en-CA" sz="9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1526" marR="5152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charset="0"/>
                          <a:ea typeface="ヒラギノ角ゴ Pro W3"/>
                          <a:cs typeface="ヒラギノ角ゴ Pro W3"/>
                        </a:rPr>
                        <a:t>Not invited to screen</a:t>
                      </a:r>
                      <a:endParaRPr kumimoji="0" lang="en-CA" sz="9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1526" marR="5152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gridSpan="2">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charset="0"/>
                          <a:ea typeface="ヒラギノ角ゴ Pro W3"/>
                          <a:cs typeface="ヒラギノ角ゴ Pro W3"/>
                        </a:rPr>
                        <a:t>Women aged 30-40 invited to screen every 5 years. </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15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charset="0"/>
                          <a:ea typeface="ヒラギノ角ゴ Pro W3"/>
                          <a:cs typeface="ヒラギノ角ゴ Pro W3"/>
                        </a:rPr>
                        <a:t>Women aged 50-60 invited to screen every 10 years.</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15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charset="0"/>
                          <a:ea typeface="ヒラギノ角ゴ Pro W3"/>
                          <a:cs typeface="ヒラギノ角ゴ Pro W3"/>
                        </a:rPr>
                        <a:t>(Women would be tested at the ages of 30, 35, 40, 50 and 60)</a:t>
                      </a:r>
                      <a:endParaRPr kumimoji="0" lang="en-CA" sz="9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1526" marR="5152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h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charset="0"/>
                          <a:ea typeface="ヒラギノ角ゴ Pro W3"/>
                          <a:cs typeface="ヒラギノ角ゴ Pro W3"/>
                        </a:rPr>
                        <a:t>Not invited to screen</a:t>
                      </a:r>
                      <a:endParaRPr kumimoji="0" lang="en-CA" sz="9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1526" marR="5152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800" b="0" i="0" u="none" strike="noStrike" cap="none" normalizeH="0" baseline="0" smtClean="0">
                          <a:ln>
                            <a:noFill/>
                          </a:ln>
                          <a:solidFill>
                            <a:srgbClr val="000000"/>
                          </a:solidFill>
                          <a:effectLst/>
                          <a:latin typeface="Arial" charset="0"/>
                          <a:ea typeface="ヒラギノ角ゴ Pro W3"/>
                          <a:cs typeface="ヒラギノ角ゴ Pro W3"/>
                        </a:rPr>
                        <a:t>Recommendation that HPV testing should replace cytology as the primary screening method.  If cytology testing, additional (triage) HPV testing is recommended for women 30 years and older with abnormal Pap test results in some circumstances</a:t>
                      </a:r>
                      <a:endParaRPr kumimoji="0" lang="en-CA" sz="9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1526" marR="5152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r>
            </a:tbl>
          </a:graphicData>
        </a:graphic>
      </p:graphicFrame>
      <p:sp>
        <p:nvSpPr>
          <p:cNvPr id="98348" name="TextBox 4"/>
          <p:cNvSpPr txBox="1">
            <a:spLocks noChangeArrowheads="1"/>
          </p:cNvSpPr>
          <p:nvPr/>
        </p:nvSpPr>
        <p:spPr bwMode="auto">
          <a:xfrm>
            <a:off x="468313" y="6350000"/>
            <a:ext cx="5826125" cy="396875"/>
          </a:xfrm>
          <a:prstGeom prst="rect">
            <a:avLst/>
          </a:prstGeom>
          <a:noFill/>
          <a:ln w="9525">
            <a:noFill/>
            <a:miter lim="800000"/>
            <a:headEnd/>
            <a:tailEnd/>
          </a:ln>
        </p:spPr>
        <p:txBody>
          <a:bodyPr>
            <a:spAutoFit/>
          </a:bodyPr>
          <a:lstStyle/>
          <a:p>
            <a:pPr marL="87313" indent="-87313"/>
            <a:r>
              <a:rPr lang="en-US" sz="1000"/>
              <a:t>* Recommendations for primary (HPV testing alone), co-testing (with Pap test), or triage/reflex testing (after abnormal Pap test) were considered</a:t>
            </a:r>
            <a:endParaRPr lang="en-CA" sz="1000"/>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p:txBody>
          <a:bodyPr/>
          <a:lstStyle/>
          <a:p>
            <a:r>
              <a:rPr lang="fr-CA" smtClean="0">
                <a:cs typeface="ヒラギノ角ゴ Pro W3"/>
              </a:rPr>
              <a:t>CTFPHC vs. International Guidelines (3)</a:t>
            </a:r>
            <a:endParaRPr lang="en-CA" smtClean="0">
              <a:cs typeface="ヒラギノ角ゴ Pro W3"/>
            </a:endParaRPr>
          </a:p>
        </p:txBody>
      </p:sp>
      <p:sp>
        <p:nvSpPr>
          <p:cNvPr id="99330" name="Slide Number Placeholder 2"/>
          <p:cNvSpPr>
            <a:spLocks noGrp="1"/>
          </p:cNvSpPr>
          <p:nvPr>
            <p:ph type="sldNum" sz="quarter" idx="10"/>
          </p:nvPr>
        </p:nvSpPr>
        <p:spPr>
          <a:noFill/>
        </p:spPr>
        <p:txBody>
          <a:bodyPr/>
          <a:lstStyle/>
          <a:p>
            <a:fld id="{993952A0-E17D-4844-A6C9-F1AD142978A5}" type="slidenum">
              <a:rPr lang="en-US" smtClean="0">
                <a:latin typeface="Arial" charset="0"/>
                <a:ea typeface="ヒラギノ角ゴ Pro W3"/>
                <a:cs typeface="ヒラギノ角ゴ Pro W3"/>
              </a:rPr>
              <a:pPr/>
              <a:t>48</a:t>
            </a:fld>
            <a:endParaRPr lang="en-US" smtClean="0">
              <a:latin typeface="Arial" charset="0"/>
              <a:ea typeface="ヒラギノ角ゴ Pro W3"/>
              <a:cs typeface="ヒラギノ角ゴ Pro W3"/>
            </a:endParaRPr>
          </a:p>
        </p:txBody>
      </p:sp>
      <p:graphicFrame>
        <p:nvGraphicFramePr>
          <p:cNvPr id="84017" name="Group 49"/>
          <p:cNvGraphicFramePr>
            <a:graphicFrameLocks noGrp="1"/>
          </p:cNvGraphicFramePr>
          <p:nvPr/>
        </p:nvGraphicFramePr>
        <p:xfrm>
          <a:off x="395288" y="2276475"/>
          <a:ext cx="8278812" cy="2849563"/>
        </p:xfrm>
        <a:graphic>
          <a:graphicData uri="http://schemas.openxmlformats.org/drawingml/2006/table">
            <a:tbl>
              <a:tblPr/>
              <a:tblGrid>
                <a:gridCol w="990600"/>
                <a:gridCol w="911225"/>
                <a:gridCol w="1154112"/>
                <a:gridCol w="1160463"/>
                <a:gridCol w="1163637"/>
                <a:gridCol w="1490663"/>
                <a:gridCol w="1408112"/>
              </a:tblGrid>
              <a:tr h="33337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Organization</a:t>
                      </a:r>
                      <a:endParaRPr kumimoji="0" lang="en-CA" sz="1000" b="1" i="0" u="none" strike="noStrike" cap="none" normalizeH="0" baseline="0" smtClean="0">
                        <a:ln>
                          <a:noFill/>
                        </a:ln>
                        <a:solidFill>
                          <a:srgbClr val="FFFFFF"/>
                        </a:solidFill>
                        <a:effectLst/>
                        <a:latin typeface="Times New Roman" pitchFamily="18" charset="0"/>
                        <a:ea typeface="MS Mincho"/>
                        <a:cs typeface="Times New Roman" pitchFamily="18" charset="0"/>
                      </a:endParaRPr>
                    </a:p>
                  </a:txBody>
                  <a:tcPr marL="59218" marR="5921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&lt;20 years</a:t>
                      </a:r>
                      <a:endParaRPr kumimoji="0" lang="en-CA" sz="1000" b="1" i="0" u="none" strike="noStrike" cap="none" normalizeH="0" baseline="0" smtClean="0">
                        <a:ln>
                          <a:noFill/>
                        </a:ln>
                        <a:solidFill>
                          <a:srgbClr val="FFFFFF"/>
                        </a:solidFill>
                        <a:effectLst/>
                        <a:latin typeface="Times New Roman" pitchFamily="18" charset="0"/>
                        <a:ea typeface="MS Mincho"/>
                        <a:cs typeface="Times New Roman" pitchFamily="18" charset="0"/>
                      </a:endParaRPr>
                    </a:p>
                  </a:txBody>
                  <a:tcPr marL="59218" marR="5921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20-24 years</a:t>
                      </a:r>
                      <a:endParaRPr kumimoji="0" lang="en-CA" sz="1000" b="1" i="0" u="none" strike="noStrike" cap="none" normalizeH="0" baseline="0" smtClean="0">
                        <a:ln>
                          <a:noFill/>
                        </a:ln>
                        <a:solidFill>
                          <a:srgbClr val="FFFFFF"/>
                        </a:solidFill>
                        <a:effectLst/>
                        <a:latin typeface="Times New Roman" pitchFamily="18" charset="0"/>
                        <a:ea typeface="MS Mincho"/>
                        <a:cs typeface="Times New Roman" pitchFamily="18" charset="0"/>
                      </a:endParaRPr>
                    </a:p>
                  </a:txBody>
                  <a:tcPr marL="59218" marR="5921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25-29 years</a:t>
                      </a:r>
                      <a:endParaRPr kumimoji="0" lang="en-CA" sz="1000" b="1" i="0" u="none" strike="noStrike" cap="none" normalizeH="0" baseline="0" smtClean="0">
                        <a:ln>
                          <a:noFill/>
                        </a:ln>
                        <a:solidFill>
                          <a:srgbClr val="FFFFFF"/>
                        </a:solidFill>
                        <a:effectLst/>
                        <a:latin typeface="Times New Roman" pitchFamily="18" charset="0"/>
                        <a:ea typeface="MS Mincho"/>
                        <a:cs typeface="Times New Roman" pitchFamily="18" charset="0"/>
                      </a:endParaRPr>
                    </a:p>
                  </a:txBody>
                  <a:tcPr marL="59218" marR="5921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30-69 years</a:t>
                      </a:r>
                      <a:endParaRPr kumimoji="0" lang="en-CA" sz="1000" b="1" i="0" u="none" strike="noStrike" cap="none" normalizeH="0" baseline="0" smtClean="0">
                        <a:ln>
                          <a:noFill/>
                        </a:ln>
                        <a:solidFill>
                          <a:srgbClr val="FFFFFF"/>
                        </a:solidFill>
                        <a:effectLst/>
                        <a:latin typeface="Times New Roman" pitchFamily="18" charset="0"/>
                        <a:ea typeface="MS Mincho"/>
                        <a:cs typeface="Times New Roman" pitchFamily="18" charset="0"/>
                      </a:endParaRPr>
                    </a:p>
                  </a:txBody>
                  <a:tcPr marL="59218" marR="5921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70+ years</a:t>
                      </a:r>
                      <a:endParaRPr kumimoji="0" lang="en-CA" sz="1000" b="1" i="0" u="none" strike="noStrike" cap="none" normalizeH="0" baseline="0" smtClean="0">
                        <a:ln>
                          <a:noFill/>
                        </a:ln>
                        <a:solidFill>
                          <a:srgbClr val="FFFFFF"/>
                        </a:solidFill>
                        <a:effectLst/>
                        <a:latin typeface="Times New Roman" pitchFamily="18" charset="0"/>
                        <a:ea typeface="MS Mincho"/>
                        <a:cs typeface="Times New Roman" pitchFamily="18" charset="0"/>
                      </a:endParaRPr>
                    </a:p>
                  </a:txBody>
                  <a:tcPr marL="59218" marR="5921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HPV testing*</a:t>
                      </a:r>
                      <a:endParaRPr kumimoji="0" lang="en-CA" sz="1000" b="1" i="0" u="none" strike="noStrike" cap="none" normalizeH="0" baseline="0" smtClean="0">
                        <a:ln>
                          <a:noFill/>
                        </a:ln>
                        <a:solidFill>
                          <a:srgbClr val="FFFFFF"/>
                        </a:solidFill>
                        <a:effectLst/>
                        <a:latin typeface="Times New Roman" pitchFamily="18" charset="0"/>
                        <a:ea typeface="MS Mincho"/>
                        <a:cs typeface="Times New Roman" pitchFamily="18" charset="0"/>
                      </a:endParaRPr>
                    </a:p>
                  </a:txBody>
                  <a:tcPr marL="59218" marR="59218"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90214A"/>
                    </a:solidFill>
                  </a:tcPr>
                </a:tc>
              </a:tr>
              <a:tr h="164782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900" b="1" i="0" u="none" strike="noStrike" cap="none" normalizeH="0" baseline="0" smtClean="0">
                          <a:ln>
                            <a:noFill/>
                          </a:ln>
                          <a:solidFill>
                            <a:srgbClr val="FFFFFF"/>
                          </a:solidFill>
                          <a:effectLst/>
                          <a:latin typeface="Arial" charset="0"/>
                          <a:ea typeface="ヒラギノ角ゴ Pro W3"/>
                          <a:cs typeface="ヒラギノ角ゴ Pro W3"/>
                        </a:rPr>
                        <a:t>National Cancer Screening Service</a:t>
                      </a:r>
                      <a:endParaRPr kumimoji="0" lang="en-CA"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l" defTabSz="914400" rtl="0" eaLnBrk="1" fontAlgn="base" latinLnBrk="0" hangingPunct="1">
                        <a:lnSpc>
                          <a:spcPct val="115000"/>
                        </a:lnSpc>
                        <a:spcBef>
                          <a:spcPct val="0"/>
                        </a:spcBef>
                        <a:spcAft>
                          <a:spcPts val="1000"/>
                        </a:spcAft>
                        <a:buClrTx/>
                        <a:buSzTx/>
                        <a:buFontTx/>
                        <a:buNone/>
                        <a:tabLst/>
                      </a:pPr>
                      <a:r>
                        <a:rPr kumimoji="0" lang="en-US" sz="900" b="1" i="0" u="none" strike="noStrike" cap="none" normalizeH="0" baseline="0" smtClean="0">
                          <a:ln>
                            <a:noFill/>
                          </a:ln>
                          <a:solidFill>
                            <a:srgbClr val="FFFFFF"/>
                          </a:solidFill>
                          <a:effectLst/>
                          <a:latin typeface="Arial" charset="0"/>
                          <a:ea typeface="ヒラギノ角ゴ Pro W3"/>
                          <a:cs typeface="ヒラギノ角ゴ Pro W3"/>
                        </a:rPr>
                        <a:t>Ireland</a:t>
                      </a:r>
                      <a:endParaRPr kumimoji="0" lang="en-CA"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l" defTabSz="914400" rtl="0" eaLnBrk="1" fontAlgn="base" latinLnBrk="0" hangingPunct="1">
                        <a:lnSpc>
                          <a:spcPct val="115000"/>
                        </a:lnSpc>
                        <a:spcBef>
                          <a:spcPct val="0"/>
                        </a:spcBef>
                        <a:spcAft>
                          <a:spcPts val="1000"/>
                        </a:spcAft>
                        <a:buClrTx/>
                        <a:buSzTx/>
                        <a:buFontTx/>
                        <a:buNone/>
                        <a:tabLst/>
                      </a:pPr>
                      <a:r>
                        <a:rPr kumimoji="0" lang="en-US" sz="900" b="1" i="0" u="none" strike="noStrike" cap="none" normalizeH="0" baseline="0" smtClean="0">
                          <a:ln>
                            <a:noFill/>
                          </a:ln>
                          <a:solidFill>
                            <a:srgbClr val="FFFFFF"/>
                          </a:solidFill>
                          <a:effectLst/>
                          <a:latin typeface="Arial" charset="0"/>
                          <a:ea typeface="ヒラギノ角ゴ Pro W3"/>
                          <a:cs typeface="ヒラギノ角ゴ Pro W3"/>
                        </a:rPr>
                        <a:t>(2011)</a:t>
                      </a:r>
                      <a:endParaRPr kumimoji="0" lang="en-CA" sz="1000" b="1" i="0" u="none" strike="noStrike" cap="none" normalizeH="0" baseline="0" smtClean="0">
                        <a:ln>
                          <a:noFill/>
                        </a:ln>
                        <a:solidFill>
                          <a:srgbClr val="FFFFFF"/>
                        </a:solidFill>
                        <a:effectLst/>
                        <a:latin typeface="Times New Roman" pitchFamily="18" charset="0"/>
                        <a:ea typeface="MS Mincho"/>
                        <a:cs typeface="Times New Roman" pitchFamily="18" charset="0"/>
                      </a:endParaRPr>
                    </a:p>
                  </a:txBody>
                  <a:tcPr marL="59218" marR="592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Not invited to screen</a:t>
                      </a:r>
                      <a:endParaRPr kumimoji="0" lang="en-CA" sz="10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9218" marR="592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Not invited to screen</a:t>
                      </a:r>
                      <a:endParaRPr kumimoji="0" lang="en-CA" sz="10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9218" marR="592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gridSpan="2">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Women aged 25 to 44 invited to screen every 3 years. </a:t>
                      </a:r>
                      <a:endParaRPr kumimoji="0" lang="en-CA" sz="10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15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Women aged 45 to 60 invited every 5 years. </a:t>
                      </a:r>
                      <a:endParaRPr kumimoji="0" lang="en-CA" sz="10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15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Regardless of the age of a woman when she has her first screen, she needs to have two normal results - 3 years apart, before moving to a 5 year screening interval. </a:t>
                      </a:r>
                      <a:endParaRPr kumimoji="0" lang="en-CA" sz="10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9218" marR="592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h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Not invited to screen</a:t>
                      </a:r>
                      <a:endParaRPr kumimoji="0" lang="en-CA" sz="10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9218" marR="592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No recommendation made</a:t>
                      </a:r>
                      <a:endParaRPr kumimoji="0" lang="en-CA" sz="10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9218" marR="592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r>
              <a:tr h="868363">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900" b="1" i="0" u="none" strike="noStrike" cap="none" normalizeH="0" baseline="0" smtClean="0">
                          <a:ln>
                            <a:noFill/>
                          </a:ln>
                          <a:solidFill>
                            <a:srgbClr val="FFFFFF"/>
                          </a:solidFill>
                          <a:effectLst/>
                          <a:latin typeface="Arial" charset="0"/>
                          <a:ea typeface="ヒラギノ角ゴ Pro W3"/>
                          <a:cs typeface="ヒラギノ角ゴ Pro W3"/>
                        </a:rPr>
                        <a:t>NHS Scotland</a:t>
                      </a:r>
                      <a:endParaRPr kumimoji="0" lang="en-CA"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l" defTabSz="914400" rtl="0" eaLnBrk="1" fontAlgn="base" latinLnBrk="0" hangingPunct="1">
                        <a:lnSpc>
                          <a:spcPct val="115000"/>
                        </a:lnSpc>
                        <a:spcBef>
                          <a:spcPct val="0"/>
                        </a:spcBef>
                        <a:spcAft>
                          <a:spcPts val="1000"/>
                        </a:spcAft>
                        <a:buClrTx/>
                        <a:buSzTx/>
                        <a:buFontTx/>
                        <a:buNone/>
                        <a:tabLst/>
                      </a:pPr>
                      <a:r>
                        <a:rPr kumimoji="0" lang="en-US" sz="900" b="1" i="0" u="none" strike="noStrike" cap="none" normalizeH="0" baseline="0" smtClean="0">
                          <a:ln>
                            <a:noFill/>
                          </a:ln>
                          <a:solidFill>
                            <a:srgbClr val="FFFFFF"/>
                          </a:solidFill>
                          <a:effectLst/>
                          <a:latin typeface="Arial" charset="0"/>
                          <a:ea typeface="ヒラギノ角ゴ Pro W3"/>
                          <a:cs typeface="ヒラギノ角ゴ Pro W3"/>
                        </a:rPr>
                        <a:t>Scotland</a:t>
                      </a:r>
                      <a:endParaRPr kumimoji="0" lang="en-CA"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l" defTabSz="914400" rtl="0" eaLnBrk="1" fontAlgn="base" latinLnBrk="0" hangingPunct="1">
                        <a:lnSpc>
                          <a:spcPct val="115000"/>
                        </a:lnSpc>
                        <a:spcBef>
                          <a:spcPct val="0"/>
                        </a:spcBef>
                        <a:spcAft>
                          <a:spcPts val="1000"/>
                        </a:spcAft>
                        <a:buClrTx/>
                        <a:buSzTx/>
                        <a:buFontTx/>
                        <a:buNone/>
                        <a:tabLst/>
                      </a:pPr>
                      <a:r>
                        <a:rPr kumimoji="0" lang="en-US" sz="900" b="1" i="0" u="none" strike="noStrike" cap="none" normalizeH="0" baseline="0" smtClean="0">
                          <a:ln>
                            <a:noFill/>
                          </a:ln>
                          <a:solidFill>
                            <a:srgbClr val="FFFFFF"/>
                          </a:solidFill>
                          <a:effectLst/>
                          <a:latin typeface="Arial" charset="0"/>
                          <a:ea typeface="ヒラギノ角ゴ Pro W3"/>
                          <a:cs typeface="ヒラギノ角ゴ Pro W3"/>
                        </a:rPr>
                        <a:t>(2010)</a:t>
                      </a:r>
                      <a:endParaRPr kumimoji="0" lang="en-CA" sz="1000" b="1" i="0" u="none" strike="noStrike" cap="none" normalizeH="0" baseline="0" smtClean="0">
                        <a:ln>
                          <a:noFill/>
                        </a:ln>
                        <a:solidFill>
                          <a:srgbClr val="FFFFFF"/>
                        </a:solidFill>
                        <a:effectLst/>
                        <a:latin typeface="Times New Roman" pitchFamily="18" charset="0"/>
                        <a:ea typeface="MS Mincho"/>
                        <a:cs typeface="Times New Roman" pitchFamily="18" charset="0"/>
                      </a:endParaRPr>
                    </a:p>
                  </a:txBody>
                  <a:tcPr marL="59218" marR="592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Not invited to screen</a:t>
                      </a:r>
                      <a:endParaRPr kumimoji="0" lang="en-CA" sz="10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9218" marR="592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gridSpan="3">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Women aged 20 – 60 invited to screen every 3 years.</a:t>
                      </a:r>
                      <a:endParaRPr kumimoji="0" lang="en-CA" sz="10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9218" marR="592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Not invited to screen</a:t>
                      </a:r>
                      <a:endParaRPr kumimoji="0" lang="en-CA" sz="10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9218" marR="592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No recommendation made</a:t>
                      </a:r>
                      <a:endParaRPr kumimoji="0" lang="en-CA" sz="1000" b="0" i="0" u="none" strike="noStrike" cap="none" normalizeH="0" baseline="0" smtClean="0">
                        <a:ln>
                          <a:noFill/>
                        </a:ln>
                        <a:solidFill>
                          <a:srgbClr val="000000"/>
                        </a:solidFill>
                        <a:effectLst/>
                        <a:latin typeface="Times New Roman" pitchFamily="18" charset="0"/>
                        <a:ea typeface="MS Mincho"/>
                        <a:cs typeface="Times New Roman" pitchFamily="18" charset="0"/>
                      </a:endParaRPr>
                    </a:p>
                  </a:txBody>
                  <a:tcPr marL="59218" marR="5921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r>
            </a:tbl>
          </a:graphicData>
        </a:graphic>
      </p:graphicFrame>
      <p:sp>
        <p:nvSpPr>
          <p:cNvPr id="99362" name="TextBox 5"/>
          <p:cNvSpPr txBox="1">
            <a:spLocks noChangeArrowheads="1"/>
          </p:cNvSpPr>
          <p:nvPr/>
        </p:nvSpPr>
        <p:spPr bwMode="auto">
          <a:xfrm>
            <a:off x="363538" y="6026150"/>
            <a:ext cx="7054850" cy="457200"/>
          </a:xfrm>
          <a:prstGeom prst="rect">
            <a:avLst/>
          </a:prstGeom>
          <a:noFill/>
          <a:ln w="9525">
            <a:noFill/>
            <a:miter lim="800000"/>
            <a:headEnd/>
            <a:tailEnd/>
          </a:ln>
        </p:spPr>
        <p:txBody>
          <a:bodyPr>
            <a:spAutoFit/>
          </a:bodyPr>
          <a:lstStyle/>
          <a:p>
            <a:r>
              <a:rPr lang="en-US" sz="1200"/>
              <a:t>*Recommendations for primary (HPV testing alone), co-testing (with Pap test), or triage/reflex testing (after abnormal Pap test) were considered</a:t>
            </a:r>
            <a:endParaRPr lang="en-CA"/>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4"/>
          <p:cNvSpPr>
            <a:spLocks noGrp="1"/>
          </p:cNvSpPr>
          <p:nvPr>
            <p:ph type="title"/>
          </p:nvPr>
        </p:nvSpPr>
        <p:spPr>
          <a:xfrm>
            <a:off x="1258888" y="3213100"/>
            <a:ext cx="6769100" cy="1362075"/>
          </a:xfrm>
        </p:spPr>
        <p:txBody>
          <a:bodyPr/>
          <a:lstStyle/>
          <a:p>
            <a:r>
              <a:rPr lang="fr-CA" cap="none" smtClean="0">
                <a:cs typeface="ヒラギノ角ゴ Pro W3"/>
              </a:rPr>
              <a:t>CONCLUSIONS</a:t>
            </a:r>
            <a:endParaRPr lang="en-US" cap="none" smtClean="0">
              <a:cs typeface="ヒラギノ角ゴ Pro W3"/>
            </a:endParaRPr>
          </a:p>
        </p:txBody>
      </p:sp>
      <p:sp>
        <p:nvSpPr>
          <p:cNvPr id="100354" name="Text Placeholder 5"/>
          <p:cNvSpPr>
            <a:spLocks noGrp="1"/>
          </p:cNvSpPr>
          <p:nvPr>
            <p:ph type="body" idx="1"/>
          </p:nvPr>
        </p:nvSpPr>
        <p:spPr>
          <a:xfrm>
            <a:off x="1258888" y="1628775"/>
            <a:ext cx="7129462" cy="1500188"/>
          </a:xfrm>
        </p:spPr>
        <p:txBody>
          <a:bodyPr/>
          <a:lstStyle/>
          <a:p>
            <a:r>
              <a:rPr lang="en-CA" sz="2400" b="1" smtClean="0">
                <a:cs typeface="ヒラギノ角ゴ Pro W3"/>
              </a:rPr>
              <a:t>Screening for Cervical Cancer</a:t>
            </a:r>
            <a:endParaRPr lang="en-US" sz="2400" b="1" smtClean="0">
              <a:cs typeface="ヒラギノ角ゴ Pro W3"/>
            </a:endParaRPr>
          </a:p>
        </p:txBody>
      </p:sp>
      <p:sp>
        <p:nvSpPr>
          <p:cNvPr id="100355" name="Slide Number Placeholder 3"/>
          <p:cNvSpPr>
            <a:spLocks noGrp="1"/>
          </p:cNvSpPr>
          <p:nvPr>
            <p:ph type="sldNum" sz="quarter" idx="10"/>
          </p:nvPr>
        </p:nvSpPr>
        <p:spPr>
          <a:noFill/>
        </p:spPr>
        <p:txBody>
          <a:bodyPr/>
          <a:lstStyle/>
          <a:p>
            <a:fld id="{4B6469FE-9136-4EA2-8B92-54F166A3BAD8}" type="slidenum">
              <a:rPr lang="en-US" smtClean="0">
                <a:latin typeface="Arial" charset="0"/>
                <a:ea typeface="ヒラギノ角ゴ Pro W3"/>
                <a:cs typeface="ヒラギノ角ゴ Pro W3"/>
              </a:rPr>
              <a:pPr/>
              <a:t>49</a:t>
            </a:fld>
            <a:endParaRPr lang="en-US" smtClean="0">
              <a:latin typeface="Arial" charset="0"/>
              <a:ea typeface="ヒラギノ角ゴ Pro W3"/>
              <a:cs typeface="ヒラギノ角ゴ Pro W3"/>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z="3200" smtClean="0">
                <a:cs typeface="ヒラギノ角ゴ Pro W3"/>
              </a:rPr>
              <a:t>Evidence Search</a:t>
            </a:r>
          </a:p>
        </p:txBody>
      </p:sp>
      <p:sp>
        <p:nvSpPr>
          <p:cNvPr id="3" name="Content Placeholder 2"/>
          <p:cNvSpPr>
            <a:spLocks noGrp="1"/>
          </p:cNvSpPr>
          <p:nvPr>
            <p:ph idx="1"/>
          </p:nvPr>
        </p:nvSpPr>
        <p:spPr/>
        <p:txBody>
          <a:bodyPr/>
          <a:lstStyle/>
          <a:p>
            <a:pPr marL="0" indent="0">
              <a:buFontTx/>
              <a:buNone/>
              <a:defRPr/>
            </a:pPr>
            <a:r>
              <a:rPr lang="en-US" sz="2400" dirty="0" smtClean="0">
                <a:cs typeface="ヒラギノ角ゴ Pro W3"/>
              </a:rPr>
              <a:t>Searched for studies of Cancer</a:t>
            </a:r>
            <a:r>
              <a:rPr lang="en-US" sz="2400" b="1" i="1" dirty="0" smtClean="0">
                <a:cs typeface="ヒラギノ角ゴ Pro W3"/>
              </a:rPr>
              <a:t> incidence </a:t>
            </a:r>
            <a:r>
              <a:rPr lang="en-US" sz="2400" dirty="0" smtClean="0">
                <a:cs typeface="ヒラギノ角ゴ Pro W3"/>
              </a:rPr>
              <a:t>and </a:t>
            </a:r>
            <a:r>
              <a:rPr lang="en-US" sz="2400" b="1" i="1" dirty="0" smtClean="0">
                <a:cs typeface="ヒラギノ角ゴ Pro W3"/>
              </a:rPr>
              <a:t>mortality reduction</a:t>
            </a:r>
          </a:p>
          <a:p>
            <a:pPr marL="268288" indent="-268288">
              <a:defRPr/>
            </a:pPr>
            <a:endParaRPr lang="en-US" sz="2400" dirty="0" smtClean="0">
              <a:cs typeface="ヒラギノ角ゴ Pro W3"/>
            </a:endParaRPr>
          </a:p>
          <a:p>
            <a:pPr marL="0" indent="0">
              <a:buFontTx/>
              <a:buNone/>
              <a:defRPr/>
            </a:pPr>
            <a:r>
              <a:rPr lang="en-US" sz="2400" dirty="0" smtClean="0">
                <a:cs typeface="ヒラギノ角ゴ Pro W3"/>
              </a:rPr>
              <a:t>NOT intermediate outcomes</a:t>
            </a:r>
          </a:p>
          <a:p>
            <a:pPr marL="985838" lvl="1" indent="-373063">
              <a:defRPr/>
            </a:pPr>
            <a:r>
              <a:rPr lang="en-US" sz="2400" dirty="0" smtClean="0"/>
              <a:t>LSIL, HSIL</a:t>
            </a:r>
          </a:p>
          <a:p>
            <a:pPr marL="985838" lvl="1" indent="-373063">
              <a:defRPr/>
            </a:pPr>
            <a:r>
              <a:rPr lang="en-US" sz="2400" dirty="0" smtClean="0"/>
              <a:t>CIN2, 3</a:t>
            </a:r>
          </a:p>
          <a:p>
            <a:pPr marL="985838" lvl="1" indent="-373063">
              <a:defRPr/>
            </a:pPr>
            <a:r>
              <a:rPr lang="en-US" sz="2400" dirty="0" smtClean="0"/>
              <a:t>HPV infection</a:t>
            </a:r>
          </a:p>
          <a:p>
            <a:pPr marL="268288" indent="-268288">
              <a:defRPr/>
            </a:pPr>
            <a:endParaRPr lang="en-US" sz="2400" dirty="0" smtClean="0">
              <a:cs typeface="ヒラギノ角ゴ Pro W3"/>
            </a:endParaRPr>
          </a:p>
          <a:p>
            <a:pPr marL="268288" indent="-268288">
              <a:defRPr/>
            </a:pPr>
            <a:r>
              <a:rPr lang="en-US" sz="2400" dirty="0" smtClean="0">
                <a:cs typeface="ヒラギノ角ゴ Pro W3"/>
              </a:rPr>
              <a:t>Unclear (but high) proportion regress</a:t>
            </a:r>
          </a:p>
          <a:p>
            <a:pPr marL="268288" indent="-268288">
              <a:defRPr/>
            </a:pPr>
            <a:r>
              <a:rPr lang="en-US" sz="2400" dirty="0" smtClean="0">
                <a:cs typeface="ヒラギノ角ゴ Pro W3"/>
              </a:rPr>
              <a:t>Small proportion progress, unclear time scale</a:t>
            </a:r>
          </a:p>
        </p:txBody>
      </p:sp>
      <p:sp>
        <p:nvSpPr>
          <p:cNvPr id="4" name="Slide Number Placeholder 3"/>
          <p:cNvSpPr>
            <a:spLocks noGrp="1"/>
          </p:cNvSpPr>
          <p:nvPr>
            <p:ph type="sldNum" sz="quarter" idx="10"/>
          </p:nvPr>
        </p:nvSpPr>
        <p:spPr/>
        <p:txBody>
          <a:bodyPr/>
          <a:lstStyle/>
          <a:p>
            <a:pPr>
              <a:defRPr/>
            </a:pPr>
            <a:fld id="{181C6578-260C-4FE1-B151-C1E56648ED8F}" type="slidenum">
              <a:rPr lang="en-US" smtClean="0"/>
              <a:pPr>
                <a:defRPr/>
              </a:pPr>
              <a:t>5</a:t>
            </a:fld>
            <a:endParaRPr lang="en-US"/>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p:txBody>
          <a:bodyPr/>
          <a:lstStyle/>
          <a:p>
            <a:r>
              <a:rPr lang="fr-CA" sz="3600" smtClean="0">
                <a:cs typeface="ヒラギノ角ゴ Pro W3"/>
              </a:rPr>
              <a:t>Conclusions</a:t>
            </a:r>
            <a:endParaRPr lang="en-US" sz="3600" smtClean="0">
              <a:cs typeface="ヒラギノ角ゴ Pro W3"/>
            </a:endParaRPr>
          </a:p>
        </p:txBody>
      </p:sp>
      <p:sp>
        <p:nvSpPr>
          <p:cNvPr id="102402" name="Content Placeholder 2"/>
          <p:cNvSpPr>
            <a:spLocks noGrp="1"/>
          </p:cNvSpPr>
          <p:nvPr>
            <p:ph idx="1"/>
          </p:nvPr>
        </p:nvSpPr>
        <p:spPr>
          <a:xfrm>
            <a:off x="685800" y="1724025"/>
            <a:ext cx="7772400" cy="4857750"/>
          </a:xfrm>
        </p:spPr>
        <p:txBody>
          <a:bodyPr/>
          <a:lstStyle/>
          <a:p>
            <a:pPr>
              <a:spcBef>
                <a:spcPct val="0"/>
              </a:spcBef>
            </a:pPr>
            <a:r>
              <a:rPr lang="en-CA" sz="2400" smtClean="0">
                <a:cs typeface="ヒラギノ角ゴ Pro W3"/>
              </a:rPr>
              <a:t>This guideline encourages practitioners to help women understand the potential benefits and harms of cervical cancer screening and make informed decisions in collaboration with their health practitioner. </a:t>
            </a:r>
          </a:p>
          <a:p>
            <a:pPr>
              <a:spcBef>
                <a:spcPct val="0"/>
              </a:spcBef>
            </a:pPr>
            <a:endParaRPr lang="en-CA" sz="2400" smtClean="0">
              <a:cs typeface="ヒラギノ角ゴ Pro W3"/>
            </a:endParaRPr>
          </a:p>
          <a:p>
            <a:pPr>
              <a:spcBef>
                <a:spcPct val="0"/>
              </a:spcBef>
            </a:pPr>
            <a:r>
              <a:rPr lang="en-CA" sz="2400" smtClean="0">
                <a:cs typeface="ヒラギノ角ゴ Pro W3"/>
              </a:rPr>
              <a:t>Recommendations are in line with those of several other countries.</a:t>
            </a:r>
          </a:p>
          <a:p>
            <a:pPr>
              <a:spcBef>
                <a:spcPct val="0"/>
              </a:spcBef>
              <a:buFontTx/>
              <a:buNone/>
            </a:pPr>
            <a:endParaRPr lang="en-CA" sz="2400" smtClean="0">
              <a:cs typeface="ヒラギノ角ゴ Pro W3"/>
            </a:endParaRPr>
          </a:p>
          <a:p>
            <a:pPr>
              <a:spcBef>
                <a:spcPct val="0"/>
              </a:spcBef>
            </a:pPr>
            <a:r>
              <a:rPr lang="en-CA" sz="2400" smtClean="0">
                <a:cs typeface="ヒラギノ角ゴ Pro W3"/>
              </a:rPr>
              <a:t>The greatest reduction in cervical cancer will be achieved by screening eligible women who have not been previously screened, not by screening women earlier or more often. </a:t>
            </a:r>
          </a:p>
        </p:txBody>
      </p:sp>
      <p:sp>
        <p:nvSpPr>
          <p:cNvPr id="102403" name="Slide Number Placeholder 3"/>
          <p:cNvSpPr>
            <a:spLocks noGrp="1"/>
          </p:cNvSpPr>
          <p:nvPr>
            <p:ph type="sldNum" sz="quarter" idx="10"/>
          </p:nvPr>
        </p:nvSpPr>
        <p:spPr>
          <a:noFill/>
        </p:spPr>
        <p:txBody>
          <a:bodyPr/>
          <a:lstStyle/>
          <a:p>
            <a:fld id="{24063F46-DE0A-456B-8442-30878B17D9F6}" type="slidenum">
              <a:rPr lang="en-US" smtClean="0">
                <a:latin typeface="Arial" charset="0"/>
                <a:ea typeface="ヒラギノ角ゴ Pro W3"/>
                <a:cs typeface="ヒラギノ角ゴ Pro W3"/>
              </a:rPr>
              <a:pPr/>
              <a:t>50</a:t>
            </a:fld>
            <a:endParaRPr lang="en-US" smtClean="0">
              <a:latin typeface="Arial" charset="0"/>
              <a:ea typeface="ヒラギノ角ゴ Pro W3"/>
              <a:cs typeface="ヒラギノ角ゴ Pro W3"/>
            </a:endParaRP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p:txBody>
          <a:bodyPr/>
          <a:lstStyle/>
          <a:p>
            <a:r>
              <a:rPr lang="en-US" smtClean="0">
                <a:cs typeface="ヒラギノ角ゴ Pro W3"/>
              </a:rPr>
              <a:t>Providers role</a:t>
            </a:r>
          </a:p>
        </p:txBody>
      </p:sp>
      <p:sp>
        <p:nvSpPr>
          <p:cNvPr id="103426" name="Content Placeholder 2"/>
          <p:cNvSpPr>
            <a:spLocks noGrp="1"/>
          </p:cNvSpPr>
          <p:nvPr>
            <p:ph idx="1"/>
          </p:nvPr>
        </p:nvSpPr>
        <p:spPr>
          <a:xfrm>
            <a:off x="1471613" y="1981200"/>
            <a:ext cx="6200775" cy="4410075"/>
          </a:xfrm>
        </p:spPr>
        <p:txBody>
          <a:bodyPr/>
          <a:lstStyle/>
          <a:p>
            <a:pPr>
              <a:spcBef>
                <a:spcPct val="40000"/>
              </a:spcBef>
            </a:pPr>
            <a:r>
              <a:rPr lang="en-US" smtClean="0">
                <a:cs typeface="ヒラギノ角ゴ Pro W3"/>
              </a:rPr>
              <a:t>Must understand guidelines and reasons behind</a:t>
            </a:r>
          </a:p>
          <a:p>
            <a:pPr>
              <a:spcBef>
                <a:spcPct val="40000"/>
              </a:spcBef>
            </a:pPr>
            <a:r>
              <a:rPr lang="en-US" smtClean="0">
                <a:cs typeface="ヒラギノ角ゴ Pro W3"/>
              </a:rPr>
              <a:t>Must explain to patients, especially controversies</a:t>
            </a:r>
          </a:p>
          <a:p>
            <a:pPr>
              <a:spcBef>
                <a:spcPct val="40000"/>
              </a:spcBef>
            </a:pPr>
            <a:r>
              <a:rPr lang="en-US" smtClean="0">
                <a:cs typeface="ヒラギノ角ゴ Pro W3"/>
              </a:rPr>
              <a:t>Controversial components: </a:t>
            </a:r>
          </a:p>
          <a:p>
            <a:pPr marL="989013" lvl="1">
              <a:spcBef>
                <a:spcPct val="40000"/>
              </a:spcBef>
            </a:pPr>
            <a:r>
              <a:rPr lang="en-US" sz="2000" smtClean="0"/>
              <a:t>When to start</a:t>
            </a:r>
          </a:p>
          <a:p>
            <a:pPr marL="989013" lvl="1">
              <a:spcBef>
                <a:spcPct val="40000"/>
              </a:spcBef>
            </a:pPr>
            <a:r>
              <a:rPr lang="en-US" sz="2000" smtClean="0"/>
              <a:t>Interval</a:t>
            </a:r>
          </a:p>
          <a:p>
            <a:pPr marL="989013" lvl="1">
              <a:spcBef>
                <a:spcPct val="40000"/>
              </a:spcBef>
            </a:pPr>
            <a:r>
              <a:rPr lang="en-US" sz="2000" smtClean="0"/>
              <a:t>Stopping</a:t>
            </a:r>
          </a:p>
          <a:p>
            <a:pPr>
              <a:spcBef>
                <a:spcPct val="40000"/>
              </a:spcBef>
            </a:pPr>
            <a:r>
              <a:rPr lang="en-US" smtClean="0">
                <a:cs typeface="ヒラギノ角ゴ Pro W3"/>
              </a:rPr>
              <a:t>Help women to make their own decisions</a:t>
            </a:r>
          </a:p>
          <a:p>
            <a:pPr>
              <a:spcBef>
                <a:spcPct val="40000"/>
              </a:spcBef>
            </a:pPr>
            <a:r>
              <a:rPr lang="en-US" smtClean="0">
                <a:cs typeface="ヒラギノ角ゴ Pro W3"/>
              </a:rPr>
              <a:t>Provide service, and assist reminder process</a:t>
            </a:r>
          </a:p>
          <a:p>
            <a:pPr>
              <a:spcBef>
                <a:spcPct val="40000"/>
              </a:spcBef>
            </a:pPr>
            <a:r>
              <a:rPr lang="en-US" smtClean="0">
                <a:cs typeface="ヒラギノ角ゴ Pro W3"/>
              </a:rPr>
              <a:t>Promote service to underserved groups </a:t>
            </a:r>
          </a:p>
          <a:p>
            <a:pPr marL="989013" lvl="1">
              <a:spcBef>
                <a:spcPct val="40000"/>
              </a:spcBef>
            </a:pPr>
            <a:r>
              <a:rPr lang="en-US" sz="2000" smtClean="0"/>
              <a:t>Where greatest gains possible</a:t>
            </a:r>
          </a:p>
        </p:txBody>
      </p:sp>
      <p:sp>
        <p:nvSpPr>
          <p:cNvPr id="4" name="Slide Number Placeholder 3"/>
          <p:cNvSpPr>
            <a:spLocks noGrp="1"/>
          </p:cNvSpPr>
          <p:nvPr>
            <p:ph type="sldNum" sz="quarter" idx="10"/>
          </p:nvPr>
        </p:nvSpPr>
        <p:spPr/>
        <p:txBody>
          <a:bodyPr/>
          <a:lstStyle/>
          <a:p>
            <a:pPr>
              <a:defRPr/>
            </a:pPr>
            <a:fld id="{BAB7D593-A0DE-4156-9F5A-2C85A72595C1}" type="slidenum">
              <a:rPr lang="en-US" smtClean="0"/>
              <a:pPr>
                <a:defRPr/>
              </a:pPr>
              <a:t>51</a:t>
            </a:fld>
            <a:endParaRPr lang="en-US"/>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DDC66A-5E5D-4FCF-B783-7985C87DF57A}" type="slidenum">
              <a:rPr lang="en-US" smtClean="0"/>
              <a:pPr>
                <a:defRPr/>
              </a:pPr>
              <a:t>52</a:t>
            </a:fld>
            <a:endParaRPr lang="en-US"/>
          </a:p>
        </p:txBody>
      </p:sp>
      <p:pic>
        <p:nvPicPr>
          <p:cNvPr id="2" name="Picture 3" descr="C:\Documents and Settings\pykak\My Documents\Dropbox\Task Force\FINAL tools\Bleeds\Cervical Cancer_Clinician ALG - ENG_13 03 11_HI RES copyright_bleeds.jpg"/>
          <p:cNvPicPr>
            <a:picLocks noChangeAspect="1" noChangeArrowheads="1"/>
          </p:cNvPicPr>
          <p:nvPr/>
        </p:nvPicPr>
        <p:blipFill>
          <a:blip r:embed="rId2"/>
          <a:srcRect l="2851" t="4285" r="3155" b="6178"/>
          <a:stretch>
            <a:fillRect/>
          </a:stretch>
        </p:blipFill>
        <p:spPr bwMode="auto">
          <a:xfrm>
            <a:off x="0" y="0"/>
            <a:ext cx="9144000" cy="6858000"/>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5DDC66A-5E5D-4FCF-B783-7985C87DF57A}" type="slidenum">
              <a:rPr lang="en-US" smtClean="0"/>
              <a:pPr>
                <a:defRPr/>
              </a:pPr>
              <a:t>53</a:t>
            </a:fld>
            <a:endParaRPr lang="en-US"/>
          </a:p>
        </p:txBody>
      </p:sp>
      <p:pic>
        <p:nvPicPr>
          <p:cNvPr id="4098" name="Picture 2" descr="C:\Documents and Settings\pykak\My Documents\Dropbox\Task Force\FINAL tools\Bleeds\Cervical Cancer_Clinician FAQ - ENG_13 03 11_HI RES copyright_bleeds_Page_1.jpg"/>
          <p:cNvPicPr>
            <a:picLocks noChangeAspect="1" noChangeArrowheads="1"/>
          </p:cNvPicPr>
          <p:nvPr/>
        </p:nvPicPr>
        <p:blipFill>
          <a:blip r:embed="rId2" cstate="print"/>
          <a:srcRect l="2916" t="2154" r="2835" b="3001"/>
          <a:stretch>
            <a:fillRect/>
          </a:stretch>
        </p:blipFill>
        <p:spPr bwMode="auto">
          <a:xfrm>
            <a:off x="1889864" y="0"/>
            <a:ext cx="5365376" cy="685800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5DDC66A-5E5D-4FCF-B783-7985C87DF57A}" type="slidenum">
              <a:rPr lang="en-US" smtClean="0"/>
              <a:pPr>
                <a:defRPr/>
              </a:pPr>
              <a:t>54</a:t>
            </a:fld>
            <a:endParaRPr lang="en-US"/>
          </a:p>
        </p:txBody>
      </p:sp>
      <p:pic>
        <p:nvPicPr>
          <p:cNvPr id="5122" name="Picture 2" descr="C:\Documents and Settings\pykak\My Documents\Dropbox\Task Force\FINAL tools\Bleeds\Cervical Cancer_Clinician FAQ - ENG_13 03 11_HI RES copyright_bleeds_Page_2.jpg"/>
          <p:cNvPicPr>
            <a:picLocks noChangeAspect="1" noChangeArrowheads="1"/>
          </p:cNvPicPr>
          <p:nvPr/>
        </p:nvPicPr>
        <p:blipFill>
          <a:blip r:embed="rId2"/>
          <a:srcRect l="3756" t="4667" r="4847" b="3570"/>
          <a:stretch>
            <a:fillRect/>
          </a:stretch>
        </p:blipFill>
        <p:spPr bwMode="auto">
          <a:xfrm>
            <a:off x="1862243" y="0"/>
            <a:ext cx="5378006" cy="6858000"/>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DDC66A-5E5D-4FCF-B783-7985C87DF57A}" type="slidenum">
              <a:rPr lang="en-US" smtClean="0"/>
              <a:pPr>
                <a:defRPr/>
              </a:pPr>
              <a:t>55</a:t>
            </a:fld>
            <a:endParaRPr lang="en-US"/>
          </a:p>
        </p:txBody>
      </p:sp>
      <p:pic>
        <p:nvPicPr>
          <p:cNvPr id="7170" name="Picture 2" descr="C:\Documents and Settings\pykak\My Documents\Dropbox\Task Force\FINAL tools\Bleeds\Cervical Cancer_Patient ALG - ENG_13 03 11_HI RES copyright_bleeds_Page_2.jpg"/>
          <p:cNvPicPr>
            <a:picLocks noChangeAspect="1" noChangeArrowheads="1"/>
          </p:cNvPicPr>
          <p:nvPr/>
        </p:nvPicPr>
        <p:blipFill>
          <a:blip r:embed="rId2" cstate="print"/>
          <a:srcRect l="2291" t="4456" r="2153" b="2695"/>
          <a:stretch>
            <a:fillRect/>
          </a:stretch>
        </p:blipFill>
        <p:spPr bwMode="auto">
          <a:xfrm>
            <a:off x="82645" y="1"/>
            <a:ext cx="8971413" cy="6862804"/>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DDC66A-5E5D-4FCF-B783-7985C87DF57A}" type="slidenum">
              <a:rPr lang="en-US" smtClean="0"/>
              <a:pPr>
                <a:defRPr/>
              </a:pPr>
              <a:t>56</a:t>
            </a:fld>
            <a:endParaRPr lang="en-US"/>
          </a:p>
        </p:txBody>
      </p:sp>
      <p:pic>
        <p:nvPicPr>
          <p:cNvPr id="6146" name="Picture 2" descr="C:\Documents and Settings\pykak\My Documents\Dropbox\Task Force\FINAL tools\Bleeds\Cervical Cancer_Patient ALG - ENG_13 03 11_HI RES copyright_bleeds_Page_1.jpg"/>
          <p:cNvPicPr>
            <a:picLocks noChangeAspect="1" noChangeArrowheads="1"/>
          </p:cNvPicPr>
          <p:nvPr/>
        </p:nvPicPr>
        <p:blipFill>
          <a:blip r:embed="rId2"/>
          <a:srcRect l="3280" t="5178" r="3131" b="4647"/>
          <a:stretch>
            <a:fillRect/>
          </a:stretch>
        </p:blipFill>
        <p:spPr bwMode="auto">
          <a:xfrm>
            <a:off x="43335" y="-1"/>
            <a:ext cx="9040706" cy="6858001"/>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5DDC66A-5E5D-4FCF-B783-7985C87DF57A}" type="slidenum">
              <a:rPr lang="en-US" smtClean="0"/>
              <a:pPr>
                <a:defRPr/>
              </a:pPr>
              <a:t>57</a:t>
            </a:fld>
            <a:endParaRPr lang="en-US"/>
          </a:p>
        </p:txBody>
      </p:sp>
      <p:pic>
        <p:nvPicPr>
          <p:cNvPr id="8194" name="Picture 2" descr="C:\Documents and Settings\pykak\My Documents\Dropbox\Task Force\FINAL tools\Bleeds\Cervical Cancer_Patient FAQ - ENG_13 03 11_HI RES copyright_bleeds.jpg"/>
          <p:cNvPicPr>
            <a:picLocks noChangeAspect="1" noChangeArrowheads="1"/>
          </p:cNvPicPr>
          <p:nvPr/>
        </p:nvPicPr>
        <p:blipFill>
          <a:blip r:embed="rId2" cstate="print"/>
          <a:srcRect l="2696" t="2299" r="2878" b="2299"/>
          <a:stretch>
            <a:fillRect/>
          </a:stretch>
        </p:blipFill>
        <p:spPr bwMode="auto">
          <a:xfrm>
            <a:off x="1641387" y="0"/>
            <a:ext cx="5344026" cy="6858000"/>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FontTx/>
              <a:buNone/>
              <a:defRPr/>
            </a:pPr>
            <a:r>
              <a:rPr lang="en-CA" sz="3600" b="1" dirty="0" smtClean="0">
                <a:solidFill>
                  <a:srgbClr val="90214A"/>
                </a:solidFill>
                <a:ea typeface="+mj-ea"/>
                <a:cs typeface="+mj-cs"/>
              </a:rPr>
              <a:t>Questions &amp; Answers</a:t>
            </a:r>
          </a:p>
        </p:txBody>
      </p:sp>
      <p:sp>
        <p:nvSpPr>
          <p:cNvPr id="105474" name="Slide Number Placeholder 3"/>
          <p:cNvSpPr>
            <a:spLocks noGrp="1"/>
          </p:cNvSpPr>
          <p:nvPr>
            <p:ph type="sldNum" sz="quarter" idx="10"/>
          </p:nvPr>
        </p:nvSpPr>
        <p:spPr>
          <a:noFill/>
        </p:spPr>
        <p:txBody>
          <a:bodyPr/>
          <a:lstStyle/>
          <a:p>
            <a:fld id="{F9790BB7-95A5-4EB8-A41E-38EDD7B29C62}" type="slidenum">
              <a:rPr lang="en-US" smtClean="0">
                <a:latin typeface="Arial" charset="0"/>
                <a:ea typeface="ヒラギノ角ゴ Pro W3"/>
                <a:cs typeface="ヒラギノ角ゴ Pro W3"/>
              </a:rPr>
              <a:pPr/>
              <a:t>58</a:t>
            </a:fld>
            <a:endParaRPr lang="en-US" smtClean="0">
              <a:latin typeface="Arial" charset="0"/>
              <a:ea typeface="ヒラギノ角ゴ Pro W3"/>
              <a:cs typeface="ヒラギノ角ゴ Pro W3"/>
            </a:endParaRP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a:xfrm>
            <a:off x="2944813" y="3184525"/>
            <a:ext cx="3254375" cy="771525"/>
          </a:xfrm>
        </p:spPr>
        <p:txBody>
          <a:bodyPr/>
          <a:lstStyle/>
          <a:p>
            <a:r>
              <a:rPr lang="en-CA" cap="none" smtClean="0">
                <a:cs typeface="ヒラギノ角ゴ Pro W3"/>
              </a:rPr>
              <a:t>Extra Slides</a:t>
            </a:r>
          </a:p>
        </p:txBody>
      </p:sp>
      <p:sp>
        <p:nvSpPr>
          <p:cNvPr id="106498" name="Slide Number Placeholder 3"/>
          <p:cNvSpPr>
            <a:spLocks noGrp="1"/>
          </p:cNvSpPr>
          <p:nvPr>
            <p:ph type="sldNum" sz="quarter" idx="10"/>
          </p:nvPr>
        </p:nvSpPr>
        <p:spPr>
          <a:noFill/>
        </p:spPr>
        <p:txBody>
          <a:bodyPr/>
          <a:lstStyle/>
          <a:p>
            <a:fld id="{7826B292-8CAC-45CE-B399-86DEF2CC5F46}" type="slidenum">
              <a:rPr lang="en-US" smtClean="0">
                <a:latin typeface="Arial" charset="0"/>
                <a:ea typeface="ヒラギノ角ゴ Pro W3"/>
                <a:cs typeface="ヒラギノ角ゴ Pro W3"/>
              </a:rPr>
              <a:pPr/>
              <a:t>59</a:t>
            </a:fld>
            <a:endParaRPr lang="en-US" smtClean="0">
              <a:latin typeface="Arial" charset="0"/>
              <a:ea typeface="ヒラギノ角ゴ Pro W3"/>
              <a:cs typeface="ヒラギノ角ゴ Pro W3"/>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smtClean="0">
                <a:cs typeface="ヒラギノ角ゴ Pro W3"/>
              </a:rPr>
              <a:t>New Understanding of Cervical Cancer</a:t>
            </a:r>
          </a:p>
        </p:txBody>
      </p:sp>
      <p:sp>
        <p:nvSpPr>
          <p:cNvPr id="24578" name="Content Placeholder 2"/>
          <p:cNvSpPr>
            <a:spLocks noGrp="1"/>
          </p:cNvSpPr>
          <p:nvPr>
            <p:ph idx="1"/>
          </p:nvPr>
        </p:nvSpPr>
        <p:spPr>
          <a:xfrm>
            <a:off x="685800" y="1773238"/>
            <a:ext cx="7772400" cy="2519362"/>
          </a:xfrm>
        </p:spPr>
        <p:txBody>
          <a:bodyPr/>
          <a:lstStyle/>
          <a:p>
            <a:r>
              <a:rPr lang="en-US" sz="2400" smtClean="0">
                <a:cs typeface="ヒラギノ角ゴ Pro W3"/>
              </a:rPr>
              <a:t>Biology</a:t>
            </a:r>
          </a:p>
          <a:p>
            <a:r>
              <a:rPr lang="en-US" sz="2400" smtClean="0">
                <a:cs typeface="ヒラギノ角ゴ Pro W3"/>
              </a:rPr>
              <a:t>Balance of harms/benefits</a:t>
            </a:r>
          </a:p>
          <a:p>
            <a:r>
              <a:rPr lang="en-US" sz="2400" smtClean="0">
                <a:cs typeface="ヒラギノ角ゴ Pro W3"/>
              </a:rPr>
              <a:t>Canadian changes in epidemiology</a:t>
            </a:r>
          </a:p>
          <a:p>
            <a:endParaRPr lang="en-US" sz="2400" smtClean="0">
              <a:cs typeface="ヒラギノ角ゴ Pro W3"/>
            </a:endParaRPr>
          </a:p>
          <a:p>
            <a:r>
              <a:rPr lang="en-US" sz="2400" smtClean="0">
                <a:cs typeface="ヒラギノ角ゴ Pro W3"/>
              </a:rPr>
              <a:t>Lifetime probability of Death or Incidence </a:t>
            </a:r>
          </a:p>
        </p:txBody>
      </p:sp>
      <p:sp>
        <p:nvSpPr>
          <p:cNvPr id="24579" name="Slide Number Placeholder 3"/>
          <p:cNvSpPr>
            <a:spLocks noGrp="1"/>
          </p:cNvSpPr>
          <p:nvPr>
            <p:ph type="sldNum" sz="quarter" idx="10"/>
          </p:nvPr>
        </p:nvSpPr>
        <p:spPr>
          <a:noFill/>
        </p:spPr>
        <p:txBody>
          <a:bodyPr/>
          <a:lstStyle/>
          <a:p>
            <a:fld id="{97944624-BCFD-4060-8833-F19AFF58AE3C}" type="slidenum">
              <a:rPr lang="en-US" smtClean="0">
                <a:latin typeface="Arial" charset="0"/>
                <a:ea typeface="ヒラギノ角ゴ Pro W3"/>
                <a:cs typeface="ヒラギノ角ゴ Pro W3"/>
              </a:rPr>
              <a:pPr/>
              <a:t>6</a:t>
            </a:fld>
            <a:endParaRPr lang="en-US" smtClean="0">
              <a:latin typeface="Arial" charset="0"/>
              <a:ea typeface="ヒラギノ角ゴ Pro W3"/>
              <a:cs typeface="ヒラギノ角ゴ Pro W3"/>
            </a:endParaRPr>
          </a:p>
        </p:txBody>
      </p:sp>
      <p:graphicFrame>
        <p:nvGraphicFramePr>
          <p:cNvPr id="22558" name="Group 30"/>
          <p:cNvGraphicFramePr>
            <a:graphicFrameLocks noGrp="1"/>
          </p:cNvGraphicFramePr>
          <p:nvPr/>
        </p:nvGraphicFramePr>
        <p:xfrm>
          <a:off x="1258888" y="4221163"/>
          <a:ext cx="6264275" cy="1993901"/>
        </p:xfrm>
        <a:graphic>
          <a:graphicData uri="http://schemas.openxmlformats.org/drawingml/2006/table">
            <a:tbl>
              <a:tblPr/>
              <a:tblGrid>
                <a:gridCol w="1566862"/>
                <a:gridCol w="1565275"/>
                <a:gridCol w="1566863"/>
                <a:gridCol w="1565275"/>
              </a:tblGrid>
              <a:tr h="504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smtClean="0">
                        <a:ln>
                          <a:noFill/>
                        </a:ln>
                        <a:solidFill>
                          <a:srgbClr val="FFFFFF"/>
                        </a:solidFill>
                        <a:effectLst/>
                        <a:latin typeface="Arial" charset="0"/>
                        <a:ea typeface="ヒラギノ角ゴ Pro W3"/>
                        <a:cs typeface="ヒラギノ角ゴ Pro W3"/>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ea typeface="ヒラギノ角ゴ Pro W3"/>
                          <a:cs typeface="ヒラギノ角ゴ Pro W3"/>
                        </a:rPr>
                        <a:t>1952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ea typeface="ヒラギノ角ゴ Pro W3"/>
                          <a:cs typeface="ヒラギノ角ゴ Pro W3"/>
                        </a:rPr>
                        <a:t>1972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ea typeface="ヒラギノ角ゴ Pro W3"/>
                          <a:cs typeface="ヒラギノ角ゴ Pro W3"/>
                        </a:rPr>
                        <a:t>2002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r>
              <a:tr h="744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Arial" charset="0"/>
                          <a:ea typeface="ヒラギノ角ゴ Pro W3"/>
                          <a:cs typeface="ヒラギノ角ゴ Pro W3"/>
                        </a:rPr>
                        <a:t>Mortality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ヒラギノ角ゴ Pro W3"/>
                          <a:cs typeface="ヒラギノ角ゴ Pro W3"/>
                        </a:rPr>
                        <a:t>0.94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ヒラギノ角ゴ Pro W3"/>
                          <a:cs typeface="ヒラギノ角ゴ Pro W3"/>
                        </a:rPr>
                        <a:t>0.66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ヒラギノ角ゴ Pro W3"/>
                          <a:cs typeface="ヒラギノ角ゴ Pro W3"/>
                        </a:rPr>
                        <a:t>0.22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r>
              <a:tr h="744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Arial" charset="0"/>
                          <a:ea typeface="ヒラギノ角ゴ Pro W3"/>
                          <a:cs typeface="ヒラギノ角ゴ Pro W3"/>
                        </a:rPr>
                        <a:t>Incidence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ヒラギノ角ゴ Pro W3"/>
                          <a:cs typeface="ヒラギノ角ゴ Pro W3"/>
                        </a:rPr>
                        <a:t>Not known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ヒラギノ角ゴ Pro W3"/>
                          <a:cs typeface="ヒラギノ角ゴ Pro W3"/>
                        </a:rPr>
                        <a:t>1.54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ヒラギノ角ゴ Pro W3"/>
                          <a:cs typeface="ヒラギノ角ゴ Pro W3"/>
                        </a:rPr>
                        <a:t>0.66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4"/>
          <p:cNvSpPr>
            <a:spLocks noGrp="1"/>
          </p:cNvSpPr>
          <p:nvPr>
            <p:ph type="title"/>
          </p:nvPr>
        </p:nvSpPr>
        <p:spPr>
          <a:xfrm>
            <a:off x="1258888" y="3213100"/>
            <a:ext cx="6769100" cy="1362075"/>
          </a:xfrm>
        </p:spPr>
        <p:txBody>
          <a:bodyPr/>
          <a:lstStyle/>
          <a:p>
            <a:r>
              <a:rPr lang="fr-CA" cap="none" smtClean="0">
                <a:cs typeface="ヒラギノ角ゴ Pro W3"/>
              </a:rPr>
              <a:t>GUIDELINE &amp; PROGRAM COMPARISON: Canada</a:t>
            </a:r>
            <a:endParaRPr lang="en-US" cap="none" smtClean="0">
              <a:cs typeface="ヒラギノ角ゴ Pro W3"/>
            </a:endParaRPr>
          </a:p>
        </p:txBody>
      </p:sp>
      <p:sp>
        <p:nvSpPr>
          <p:cNvPr id="107522" name="Text Placeholder 5"/>
          <p:cNvSpPr>
            <a:spLocks noGrp="1"/>
          </p:cNvSpPr>
          <p:nvPr>
            <p:ph type="body" idx="1"/>
          </p:nvPr>
        </p:nvSpPr>
        <p:spPr>
          <a:xfrm>
            <a:off x="1258888" y="1628775"/>
            <a:ext cx="7129462" cy="1500188"/>
          </a:xfrm>
        </p:spPr>
        <p:txBody>
          <a:bodyPr/>
          <a:lstStyle/>
          <a:p>
            <a:r>
              <a:rPr lang="en-CA" sz="2400" b="1" smtClean="0">
                <a:cs typeface="ヒラギノ角ゴ Pro W3"/>
              </a:rPr>
              <a:t>Screening for Cervical Cancer</a:t>
            </a:r>
            <a:endParaRPr lang="en-US" sz="2400" b="1" smtClean="0">
              <a:cs typeface="ヒラギノ角ゴ Pro W3"/>
            </a:endParaRPr>
          </a:p>
        </p:txBody>
      </p:sp>
      <p:sp>
        <p:nvSpPr>
          <p:cNvPr id="107523" name="Slide Number Placeholder 3"/>
          <p:cNvSpPr>
            <a:spLocks noGrp="1"/>
          </p:cNvSpPr>
          <p:nvPr>
            <p:ph type="sldNum" sz="quarter" idx="10"/>
          </p:nvPr>
        </p:nvSpPr>
        <p:spPr>
          <a:noFill/>
        </p:spPr>
        <p:txBody>
          <a:bodyPr/>
          <a:lstStyle/>
          <a:p>
            <a:fld id="{6975E97D-36E3-4A5A-8210-33426E45CCA7}" type="slidenum">
              <a:rPr lang="en-US" smtClean="0">
                <a:latin typeface="Arial" charset="0"/>
                <a:ea typeface="ヒラギノ角ゴ Pro W3"/>
                <a:cs typeface="ヒラギノ角ゴ Pro W3"/>
              </a:rPr>
              <a:pPr/>
              <a:t>60</a:t>
            </a:fld>
            <a:endParaRPr lang="en-US" smtClean="0">
              <a:latin typeface="Arial" charset="0"/>
              <a:ea typeface="ヒラギノ角ゴ Pro W3"/>
              <a:cs typeface="ヒラギノ角ゴ Pro W3"/>
            </a:endParaRP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p:txBody>
          <a:bodyPr/>
          <a:lstStyle/>
          <a:p>
            <a:r>
              <a:rPr lang="fr-CA" smtClean="0">
                <a:cs typeface="ヒラギノ角ゴ Pro W3"/>
              </a:rPr>
              <a:t/>
            </a:r>
            <a:br>
              <a:rPr lang="fr-CA" smtClean="0">
                <a:cs typeface="ヒラギノ角ゴ Pro W3"/>
              </a:rPr>
            </a:br>
            <a:r>
              <a:rPr lang="fr-CA" smtClean="0">
                <a:cs typeface="ヒラギノ角ゴ Pro W3"/>
              </a:rPr>
              <a:t>CTFPHC vs Provincial/Territorial Programs (1)</a:t>
            </a:r>
            <a:r>
              <a:rPr lang="en-US" smtClean="0">
                <a:cs typeface="ヒラギノ角ゴ Pro W3"/>
              </a:rPr>
              <a:t/>
            </a:r>
            <a:br>
              <a:rPr lang="en-US" smtClean="0">
                <a:cs typeface="ヒラギノ角ゴ Pro W3"/>
              </a:rPr>
            </a:br>
            <a:endParaRPr lang="en-CA" smtClean="0">
              <a:cs typeface="ヒラギノ角ゴ Pro W3"/>
            </a:endParaRPr>
          </a:p>
        </p:txBody>
      </p:sp>
      <p:sp>
        <p:nvSpPr>
          <p:cNvPr id="109570" name="Slide Number Placeholder 2"/>
          <p:cNvSpPr>
            <a:spLocks noGrp="1"/>
          </p:cNvSpPr>
          <p:nvPr>
            <p:ph type="sldNum" sz="quarter" idx="10"/>
          </p:nvPr>
        </p:nvSpPr>
        <p:spPr>
          <a:noFill/>
        </p:spPr>
        <p:txBody>
          <a:bodyPr/>
          <a:lstStyle/>
          <a:p>
            <a:fld id="{23DC61E9-4C50-4C29-8460-618C1A68C4C4}" type="slidenum">
              <a:rPr lang="en-US" smtClean="0">
                <a:latin typeface="Arial" charset="0"/>
                <a:ea typeface="ヒラギノ角ゴ Pro W3"/>
                <a:cs typeface="ヒラギノ角ゴ Pro W3"/>
              </a:rPr>
              <a:pPr/>
              <a:t>61</a:t>
            </a:fld>
            <a:endParaRPr lang="en-US" smtClean="0">
              <a:latin typeface="Arial" charset="0"/>
              <a:ea typeface="ヒラギノ角ゴ Pro W3"/>
              <a:cs typeface="ヒラギノ角ゴ Pro W3"/>
            </a:endParaRPr>
          </a:p>
        </p:txBody>
      </p:sp>
      <p:graphicFrame>
        <p:nvGraphicFramePr>
          <p:cNvPr id="92213" name="Group 53"/>
          <p:cNvGraphicFramePr>
            <a:graphicFrameLocks noGrp="1"/>
          </p:cNvGraphicFramePr>
          <p:nvPr/>
        </p:nvGraphicFramePr>
        <p:xfrm>
          <a:off x="250825" y="1773238"/>
          <a:ext cx="8566150" cy="3563938"/>
        </p:xfrm>
        <a:graphic>
          <a:graphicData uri="http://schemas.openxmlformats.org/drawingml/2006/table">
            <a:tbl>
              <a:tblPr/>
              <a:tblGrid>
                <a:gridCol w="915988"/>
                <a:gridCol w="876300"/>
                <a:gridCol w="876300"/>
                <a:gridCol w="876300"/>
                <a:gridCol w="876300"/>
                <a:gridCol w="1228725"/>
                <a:gridCol w="1087437"/>
                <a:gridCol w="1828800"/>
              </a:tblGrid>
              <a:tr h="392113">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Organization</a:t>
                      </a:r>
                      <a:endParaRPr kumimoji="0" lang="en-CA"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&lt;20 years</a:t>
                      </a:r>
                      <a:endParaRPr kumimoji="0" lang="en-CA"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20-24 years</a:t>
                      </a:r>
                      <a:endParaRPr kumimoji="0" lang="en-CA"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25-29 years</a:t>
                      </a:r>
                      <a:endParaRPr kumimoji="0" lang="en-CA"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30-69 years</a:t>
                      </a:r>
                      <a:endParaRPr kumimoji="0" lang="en-CA"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70+ years</a:t>
                      </a:r>
                      <a:endParaRPr kumimoji="0" lang="en-CA"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HPV Testing*</a:t>
                      </a:r>
                      <a:endParaRPr kumimoji="0" lang="en-CA"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 </a:t>
                      </a:r>
                      <a:endParaRPr kumimoji="0" lang="en-CA"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Differences</a:t>
                      </a:r>
                      <a:endParaRPr kumimoji="0" lang="en-CA"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Task Force vs P/T</a:t>
                      </a:r>
                      <a:endParaRPr kumimoji="0" lang="en-CA"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r>
              <a:tr h="987425">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CTFPHC 2012 Canada*</a:t>
                      </a:r>
                      <a:endParaRPr kumimoji="0" lang="en-CA"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Recommend against routine screening </a:t>
                      </a:r>
                      <a:endParaRPr kumimoji="0" lang="en-CA"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Recommend against routine screening </a:t>
                      </a:r>
                      <a:endParaRPr kumimoji="0" lang="en-CA"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Recommend routine screening every 3 years</a:t>
                      </a:r>
                      <a:endParaRPr kumimoji="0" lang="en-CA"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Recommend routine screening every 3 years  </a:t>
                      </a:r>
                      <a:endParaRPr kumimoji="0" lang="en-CA"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Recommend routine screening every 3 years if there was no previous screening. Otherwise stop screening.</a:t>
                      </a:r>
                      <a:endParaRPr kumimoji="0" lang="en-CA"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No recommendation made</a:t>
                      </a:r>
                      <a:endParaRPr kumimoji="0" lang="en-CA"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 </a:t>
                      </a:r>
                      <a:endParaRPr kumimoji="0" lang="en-CA"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r>
              <a:tr h="2184400">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British Columbia</a:t>
                      </a:r>
                      <a:endParaRPr kumimoji="0" lang="en-CA"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(June 2010 guideline)</a:t>
                      </a:r>
                      <a:endParaRPr kumimoji="0" lang="en-CA"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Initiation of routine screening recommended 3 years after first sexual contact</a:t>
                      </a:r>
                      <a:endParaRPr kumimoji="0" lang="en-CA"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gridSpan="3">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Recommend initiation of routine screening at age 21.  Women not sexually active by age 21 should delay screening until sexually active.</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Screen every 12 months until there are 3 consecutive negative results, then screen every 24 months.</a:t>
                      </a:r>
                      <a:endParaRPr kumimoji="0" lang="en-CA"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Discontinue if 3 negative tests in past 10 years.</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If inadequately screened – conduct 3 annual pap tests.  If results are negative screening may stop. </a:t>
                      </a:r>
                      <a:endParaRPr kumimoji="0" lang="en-CA"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No recommendation made. Randomized control trial began in 2007 to evaluate HPV testing as primary screening tool (FOCAL study).</a:t>
                      </a:r>
                      <a:endParaRPr kumimoji="0" lang="en-CA"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Screening start: </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BC - 3 yrs after first sexual contact, or age 21</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CTFPHC – at age 25</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How often to screen:</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BC - annually for first 3 years. If tests are normal, then every 2 years.</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CTFPHC - every 3 yrs</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 </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Screening cessation:  No difference</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 </a:t>
                      </a:r>
                      <a:endParaRPr kumimoji="0" lang="en-CA"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r>
            </a:tbl>
          </a:graphicData>
        </a:graphic>
      </p:graphicFrame>
      <p:sp>
        <p:nvSpPr>
          <p:cNvPr id="109607" name="TextBox 5"/>
          <p:cNvSpPr txBox="1">
            <a:spLocks noChangeArrowheads="1"/>
          </p:cNvSpPr>
          <p:nvPr/>
        </p:nvSpPr>
        <p:spPr bwMode="auto">
          <a:xfrm>
            <a:off x="468313" y="6021388"/>
            <a:ext cx="8207375" cy="822325"/>
          </a:xfrm>
          <a:prstGeom prst="rect">
            <a:avLst/>
          </a:prstGeom>
          <a:noFill/>
          <a:ln w="9525">
            <a:noFill/>
            <a:miter lim="800000"/>
            <a:headEnd/>
            <a:tailEnd/>
          </a:ln>
        </p:spPr>
        <p:txBody>
          <a:bodyPr>
            <a:spAutoFit/>
          </a:bodyPr>
          <a:lstStyle/>
          <a:p>
            <a:r>
              <a:rPr lang="en-US" sz="1200"/>
              <a:t>Draft tables: Pending review by provincial/territorial representatives on the Pan-Canadian Cervical Screening Initiative (partner in the Task Force cervical cancer screening guideline).</a:t>
            </a:r>
          </a:p>
          <a:p>
            <a:r>
              <a:rPr lang="en-US" sz="1200"/>
              <a:t>*Recommendations for primary (HPV testing alone), co-testing (with Pap test), or triage/reflex testing (after abnormal Pap test) were considered</a:t>
            </a:r>
            <a:endParaRPr lang="en-CA"/>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p:txBody>
          <a:bodyPr/>
          <a:lstStyle/>
          <a:p>
            <a:r>
              <a:rPr lang="fr-CA" sz="2800" smtClean="0">
                <a:cs typeface="ヒラギノ角ゴ Pro W3"/>
              </a:rPr>
              <a:t>CTFPHC vs Provincial/Territorial Programs (2)</a:t>
            </a:r>
            <a:endParaRPr lang="en-CA" sz="2800" smtClean="0">
              <a:cs typeface="ヒラギノ角ゴ Pro W3"/>
            </a:endParaRPr>
          </a:p>
        </p:txBody>
      </p:sp>
      <p:sp>
        <p:nvSpPr>
          <p:cNvPr id="111618" name="Slide Number Placeholder 2"/>
          <p:cNvSpPr>
            <a:spLocks noGrp="1"/>
          </p:cNvSpPr>
          <p:nvPr>
            <p:ph type="sldNum" sz="quarter" idx="10"/>
          </p:nvPr>
        </p:nvSpPr>
        <p:spPr>
          <a:noFill/>
        </p:spPr>
        <p:txBody>
          <a:bodyPr/>
          <a:lstStyle/>
          <a:p>
            <a:fld id="{1B10022E-0546-4D93-8A8C-FCC436903327}" type="slidenum">
              <a:rPr lang="en-US" smtClean="0">
                <a:latin typeface="Arial" charset="0"/>
                <a:ea typeface="ヒラギノ角ゴ Pro W3"/>
                <a:cs typeface="ヒラギノ角ゴ Pro W3"/>
              </a:rPr>
              <a:pPr/>
              <a:t>62</a:t>
            </a:fld>
            <a:endParaRPr lang="en-US" smtClean="0">
              <a:latin typeface="Arial" charset="0"/>
              <a:ea typeface="ヒラギノ角ゴ Pro W3"/>
              <a:cs typeface="ヒラギノ角ゴ Pro W3"/>
            </a:endParaRPr>
          </a:p>
        </p:txBody>
      </p:sp>
      <p:graphicFrame>
        <p:nvGraphicFramePr>
          <p:cNvPr id="94252" name="Group 44"/>
          <p:cNvGraphicFramePr>
            <a:graphicFrameLocks noGrp="1"/>
          </p:cNvGraphicFramePr>
          <p:nvPr/>
        </p:nvGraphicFramePr>
        <p:xfrm>
          <a:off x="236538" y="1771650"/>
          <a:ext cx="8516937" cy="4368800"/>
        </p:xfrm>
        <a:graphic>
          <a:graphicData uri="http://schemas.openxmlformats.org/drawingml/2006/table">
            <a:tbl>
              <a:tblPr/>
              <a:tblGrid>
                <a:gridCol w="993775"/>
                <a:gridCol w="817562"/>
                <a:gridCol w="817563"/>
                <a:gridCol w="819150"/>
                <a:gridCol w="817562"/>
                <a:gridCol w="1227138"/>
                <a:gridCol w="1225550"/>
                <a:gridCol w="1798637"/>
              </a:tblGrid>
              <a:tr h="303213">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Organization</a:t>
                      </a:r>
                      <a:endParaRPr kumimoji="0" lang="en-CA"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&lt;20 years</a:t>
                      </a:r>
                      <a:endParaRPr kumimoji="0" lang="en-CA"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20-24 years</a:t>
                      </a:r>
                      <a:endParaRPr kumimoji="0" lang="en-CA"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25-29 years</a:t>
                      </a:r>
                      <a:endParaRPr kumimoji="0" lang="en-CA"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30-69 years</a:t>
                      </a:r>
                      <a:endParaRPr kumimoji="0" lang="en-CA"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70+ years</a:t>
                      </a:r>
                      <a:endParaRPr kumimoji="0" lang="en-CA"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HPV Testing*</a:t>
                      </a:r>
                      <a:endParaRPr kumimoji="0" lang="en-CA"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 </a:t>
                      </a:r>
                      <a:endParaRPr kumimoji="0" lang="en-CA"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Differences</a:t>
                      </a:r>
                      <a:endParaRPr kumimoji="0" lang="en-CA"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Task Force vs P/T</a:t>
                      </a:r>
                      <a:endParaRPr kumimoji="0" lang="en-CA"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r>
              <a:tr h="2032000">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Alberta</a:t>
                      </a:r>
                      <a:endParaRPr kumimoji="0" lang="en-CA"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(November 2011guideline)</a:t>
                      </a:r>
                      <a:endParaRPr kumimoji="0" lang="en-CA"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Do not recommend routine screening</a:t>
                      </a:r>
                      <a:endParaRPr kumimoji="0" lang="en-CA"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gridSpan="3">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Recommend initiation of routine screening at age 21 or 3 years after first intimate sexual activity, whichever occurs later.</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Within 5 years screen with 3 negative Pap tests at least 12 months apart then extend screening interval to every 3 years.</a:t>
                      </a:r>
                      <a:endParaRPr kumimoji="0" lang="en-CA"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Women who have never been screened, screen with 3 annual Pap tests. If results are negative and satisfactory, discontinue screening. </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If last 3 tests done within the past 10 years were normal, discontinue screening.</a:t>
                      </a:r>
                      <a:endParaRPr kumimoji="0" lang="en-CA"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Additional (triage) HPV testing is recommended for women 30 years and older with abnormal Pap test results in some circumstances.</a:t>
                      </a:r>
                      <a:endParaRPr kumimoji="0" lang="en-CA"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Screening start: </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AB – at age 21</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CTFPHC – at age 25 yrs</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How often to screen:</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AB - 3 normal results within 5 years then every 3 yrs</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CTFPHC - every 3 years</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 </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Screening cessation:  No difference.</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 </a:t>
                      </a:r>
                      <a:endParaRPr kumimoji="0" lang="en-CA"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r>
              <a:tr h="2032000">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Saskatchewan</a:t>
                      </a:r>
                      <a:endParaRPr kumimoji="0" lang="en-CA"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(January 2012 guideline)</a:t>
                      </a:r>
                      <a:endParaRPr kumimoji="0" lang="en-CA"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Do not recommend routine screening</a:t>
                      </a:r>
                      <a:endParaRPr kumimoji="0" lang="en-CA"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gridSpan="3">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Recommend initiation of routine screening at age 21 or 3 years after first intimate sexual activity, whichever occurs later.</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Screen every 2 years until 3 consecutive normal results then extend screening to every 3 years.</a:t>
                      </a:r>
                      <a:endParaRPr kumimoji="0" lang="en-CA"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Women who have never been screened, screen with 3 annual Pap tests. If results are negative and satisfactory, discontinue screening.</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If last 3 tests done within the past 10 years were normal, discontinue screening.</a:t>
                      </a:r>
                      <a:endParaRPr kumimoji="0" lang="en-CA"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No recommendation made</a:t>
                      </a:r>
                      <a:endParaRPr kumimoji="0" lang="en-CA"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Screening start: </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SK – at age 21</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CTFPHC – at age 25 yrs</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How often to screen:</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SK - every 2 yrs until 3 normal then every 3 yrs</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CTFPHC - every 3 years</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Screening cessation:  No difference</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 </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 </a:t>
                      </a:r>
                      <a:endParaRPr kumimoji="0" lang="en-CA"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r>
            </a:tbl>
          </a:graphicData>
        </a:graphic>
      </p:graphicFrame>
      <p:sp>
        <p:nvSpPr>
          <p:cNvPr id="111653" name="TextBox 6"/>
          <p:cNvSpPr txBox="1">
            <a:spLocks noChangeArrowheads="1"/>
          </p:cNvSpPr>
          <p:nvPr/>
        </p:nvSpPr>
        <p:spPr bwMode="auto">
          <a:xfrm>
            <a:off x="223838" y="6138863"/>
            <a:ext cx="6835775" cy="701675"/>
          </a:xfrm>
          <a:prstGeom prst="rect">
            <a:avLst/>
          </a:prstGeom>
          <a:noFill/>
          <a:ln w="9525">
            <a:noFill/>
            <a:miter lim="800000"/>
            <a:headEnd/>
            <a:tailEnd/>
          </a:ln>
        </p:spPr>
        <p:txBody>
          <a:bodyPr>
            <a:spAutoFit/>
          </a:bodyPr>
          <a:lstStyle/>
          <a:p>
            <a:r>
              <a:rPr lang="en-US" sz="1000"/>
              <a:t>Draft tables: Pending review by provincial/territorial representatives on the Pan-Canadian Cervical Screening Initiative (partner in the Task Force cervical cancer screening guideline).</a:t>
            </a:r>
          </a:p>
          <a:p>
            <a:r>
              <a:rPr lang="en-US" sz="1000"/>
              <a:t>*Recommendations for primary (HPV testing alone), co-testing (with Pap test), or triage/reflex testing</a:t>
            </a:r>
            <a:br>
              <a:rPr lang="en-US" sz="1000"/>
            </a:br>
            <a:r>
              <a:rPr lang="en-US" sz="1000"/>
              <a:t>(after abnormal Pap test) were considered</a:t>
            </a:r>
            <a:endParaRPr lang="en-CA" sz="1000"/>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p:txBody>
          <a:bodyPr/>
          <a:lstStyle/>
          <a:p>
            <a:r>
              <a:rPr lang="fr-CA" sz="2800" smtClean="0">
                <a:cs typeface="ヒラギノ角ゴ Pro W3"/>
              </a:rPr>
              <a:t>CTFPHC vs Provincial/Territorial Programs (3)</a:t>
            </a:r>
            <a:endParaRPr lang="en-CA" sz="2800" smtClean="0">
              <a:cs typeface="ヒラギノ角ゴ Pro W3"/>
            </a:endParaRPr>
          </a:p>
        </p:txBody>
      </p:sp>
      <p:sp>
        <p:nvSpPr>
          <p:cNvPr id="112642" name="Slide Number Placeholder 2"/>
          <p:cNvSpPr>
            <a:spLocks noGrp="1"/>
          </p:cNvSpPr>
          <p:nvPr>
            <p:ph type="sldNum" sz="quarter" idx="10"/>
          </p:nvPr>
        </p:nvSpPr>
        <p:spPr>
          <a:noFill/>
        </p:spPr>
        <p:txBody>
          <a:bodyPr/>
          <a:lstStyle/>
          <a:p>
            <a:fld id="{6CED9A35-F332-4626-B0D6-44EEA16A6F98}" type="slidenum">
              <a:rPr lang="en-US" smtClean="0">
                <a:latin typeface="Arial" charset="0"/>
                <a:ea typeface="ヒラギノ角ゴ Pro W3"/>
                <a:cs typeface="ヒラギノ角ゴ Pro W3"/>
              </a:rPr>
              <a:pPr/>
              <a:t>63</a:t>
            </a:fld>
            <a:endParaRPr lang="en-US" smtClean="0">
              <a:latin typeface="Arial" charset="0"/>
              <a:ea typeface="ヒラギノ角ゴ Pro W3"/>
              <a:cs typeface="ヒラギノ角ゴ Pro W3"/>
            </a:endParaRPr>
          </a:p>
        </p:txBody>
      </p:sp>
      <p:graphicFrame>
        <p:nvGraphicFramePr>
          <p:cNvPr id="95274" name="Group 42"/>
          <p:cNvGraphicFramePr>
            <a:graphicFrameLocks noGrp="1"/>
          </p:cNvGraphicFramePr>
          <p:nvPr/>
        </p:nvGraphicFramePr>
        <p:xfrm>
          <a:off x="257175" y="2201863"/>
          <a:ext cx="8566150" cy="3797300"/>
        </p:xfrm>
        <a:graphic>
          <a:graphicData uri="http://schemas.openxmlformats.org/drawingml/2006/table">
            <a:tbl>
              <a:tblPr/>
              <a:tblGrid>
                <a:gridCol w="914400"/>
                <a:gridCol w="831850"/>
                <a:gridCol w="831850"/>
                <a:gridCol w="831850"/>
                <a:gridCol w="831850"/>
                <a:gridCol w="1247775"/>
                <a:gridCol w="1247775"/>
                <a:gridCol w="1828800"/>
              </a:tblGrid>
              <a:tr h="311150">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Organization</a:t>
                      </a:r>
                      <a:endParaRPr kumimoji="0" lang="en-CA"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&lt;20 years</a:t>
                      </a:r>
                      <a:endParaRPr kumimoji="0" lang="en-CA"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20-24 years</a:t>
                      </a:r>
                      <a:endParaRPr kumimoji="0" lang="en-CA"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25-29 years</a:t>
                      </a:r>
                      <a:endParaRPr kumimoji="0" lang="en-CA"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30-69 years</a:t>
                      </a:r>
                      <a:endParaRPr kumimoji="0" lang="en-CA"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70+ years</a:t>
                      </a:r>
                      <a:endParaRPr kumimoji="0" lang="en-CA"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HPV Testing*</a:t>
                      </a:r>
                      <a:endParaRPr kumimoji="0" lang="en-CA"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 </a:t>
                      </a:r>
                      <a:endParaRPr kumimoji="0" lang="en-CA"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Differences</a:t>
                      </a:r>
                      <a:endParaRPr kumimoji="0" lang="en-CA"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Task Force vs P/T</a:t>
                      </a:r>
                      <a:endParaRPr kumimoji="0" lang="en-CA"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r>
              <a:tr h="1520825">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Manitoba</a:t>
                      </a:r>
                      <a:endParaRPr kumimoji="0" lang="en-CA"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(May 2012 guideline)</a:t>
                      </a:r>
                      <a:endParaRPr kumimoji="0" lang="en-CA"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0214A"/>
                    </a:solidFill>
                  </a:tcPr>
                </a:tc>
                <a:tc gridSpan="4">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Recommend screening initiated 3 years after onset of sexual activity regardless of age.</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Screen every 2 years.</a:t>
                      </a:r>
                      <a:endParaRPr kumimoji="0" lang="en-CA"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Cessation of screening at age 70 with history of 3 negative pap test results within the previous 10 years and no change in partner.</a:t>
                      </a:r>
                      <a:endParaRPr kumimoji="0" lang="en-CA"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No recommendation made</a:t>
                      </a:r>
                      <a:endParaRPr kumimoji="0" lang="en-CA"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Screening start: </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MB - 3 yrs after first sexual contact</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CTFPHC - age 25</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How often to screen:</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MB - every 2 yrs</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CTFPHC - every 3 years</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Screening cessation:  No differences</a:t>
                      </a:r>
                      <a:endParaRPr kumimoji="0" lang="en-CA"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r>
              <a:tr h="1965325">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Ontario</a:t>
                      </a:r>
                      <a:endParaRPr kumimoji="0" lang="en-CA"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(May 2012 guideline)</a:t>
                      </a:r>
                      <a:endParaRPr kumimoji="0" lang="en-CA"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Do not recommend routine screening</a:t>
                      </a:r>
                      <a:endParaRPr kumimoji="0" lang="en-CA"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gridSpan="3">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Recommend initiation of routine screening at age 21.</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Screen every 3 years.</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 </a:t>
                      </a:r>
                      <a:endParaRPr kumimoji="0" lang="en-CA"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Cessation of screening at age 70 with history of 3 negative pap test results within the previous 10 years.</a:t>
                      </a:r>
                      <a:endParaRPr kumimoji="0" lang="en-CA"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Additional HPV testing (triage) is an optional test for women 30 years and older with abnormal Pap test results in some circumstances. Primary HPV screening with cytology triage is recommended and implementation is being considered.</a:t>
                      </a:r>
                      <a:endParaRPr kumimoji="0" lang="en-CA"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Screening start: </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ON – at age 21</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CTFPHC – at age 25 yrs</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How often to screen: No differences</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Screening cessation:  No differences</a:t>
                      </a:r>
                      <a:endParaRPr kumimoji="0" lang="en-CA"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p:txBody>
          <a:bodyPr/>
          <a:lstStyle/>
          <a:p>
            <a:r>
              <a:rPr lang="fr-CA" sz="2800" smtClean="0">
                <a:cs typeface="ヒラギノ角ゴ Pro W3"/>
              </a:rPr>
              <a:t>CTFPHC vs Provincial/Territorial Programs (4)</a:t>
            </a:r>
            <a:endParaRPr lang="en-CA" sz="2800" smtClean="0">
              <a:cs typeface="ヒラギノ角ゴ Pro W3"/>
            </a:endParaRPr>
          </a:p>
        </p:txBody>
      </p:sp>
      <p:sp>
        <p:nvSpPr>
          <p:cNvPr id="113666" name="Slide Number Placeholder 2"/>
          <p:cNvSpPr>
            <a:spLocks noGrp="1"/>
          </p:cNvSpPr>
          <p:nvPr>
            <p:ph type="sldNum" sz="quarter" idx="10"/>
          </p:nvPr>
        </p:nvSpPr>
        <p:spPr>
          <a:noFill/>
        </p:spPr>
        <p:txBody>
          <a:bodyPr/>
          <a:lstStyle/>
          <a:p>
            <a:fld id="{38A9575D-6737-47C1-AFC0-960E8C2E1918}" type="slidenum">
              <a:rPr lang="en-US" smtClean="0">
                <a:latin typeface="Arial" charset="0"/>
                <a:ea typeface="ヒラギノ角ゴ Pro W3"/>
                <a:cs typeface="ヒラギノ角ゴ Pro W3"/>
              </a:rPr>
              <a:pPr/>
              <a:t>64</a:t>
            </a:fld>
            <a:endParaRPr lang="en-US" smtClean="0">
              <a:latin typeface="Arial" charset="0"/>
              <a:ea typeface="ヒラギノ角ゴ Pro W3"/>
              <a:cs typeface="ヒラギノ角ゴ Pro W3"/>
            </a:endParaRPr>
          </a:p>
        </p:txBody>
      </p:sp>
      <p:graphicFrame>
        <p:nvGraphicFramePr>
          <p:cNvPr id="96305" name="Group 49"/>
          <p:cNvGraphicFramePr>
            <a:graphicFrameLocks noGrp="1"/>
          </p:cNvGraphicFramePr>
          <p:nvPr/>
        </p:nvGraphicFramePr>
        <p:xfrm>
          <a:off x="300038" y="1612900"/>
          <a:ext cx="8528050" cy="4764088"/>
        </p:xfrm>
        <a:graphic>
          <a:graphicData uri="http://schemas.openxmlformats.org/drawingml/2006/table">
            <a:tbl>
              <a:tblPr/>
              <a:tblGrid>
                <a:gridCol w="1000125"/>
                <a:gridCol w="803275"/>
                <a:gridCol w="804862"/>
                <a:gridCol w="803275"/>
                <a:gridCol w="804863"/>
                <a:gridCol w="1206500"/>
                <a:gridCol w="1204912"/>
                <a:gridCol w="1900238"/>
              </a:tblGrid>
              <a:tr h="280988">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Organization</a:t>
                      </a:r>
                      <a:endParaRPr kumimoji="0" lang="en-CA"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&lt;20 years</a:t>
                      </a:r>
                      <a:endParaRPr kumimoji="0" lang="en-CA"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20-24 years</a:t>
                      </a:r>
                      <a:endParaRPr kumimoji="0" lang="en-CA"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25-29 years</a:t>
                      </a:r>
                      <a:endParaRPr kumimoji="0" lang="en-CA"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30-69 years</a:t>
                      </a:r>
                      <a:endParaRPr kumimoji="0" lang="en-CA"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70+ years</a:t>
                      </a:r>
                      <a:endParaRPr kumimoji="0" lang="en-CA"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HPV Testing*</a:t>
                      </a:r>
                      <a:endParaRPr kumimoji="0" lang="en-CA"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 </a:t>
                      </a:r>
                      <a:endParaRPr kumimoji="0" lang="en-CA"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Differences</a:t>
                      </a:r>
                      <a:endParaRPr kumimoji="0" lang="en-CA"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Task Force vs P/T</a:t>
                      </a:r>
                      <a:endParaRPr kumimoji="0" lang="en-CA"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r>
              <a:tr h="2574925">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New Brunswick</a:t>
                      </a:r>
                      <a:endParaRPr kumimoji="0" lang="en-CA"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(June 2011 guideline)</a:t>
                      </a:r>
                      <a:endParaRPr kumimoji="0" lang="en-CA"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Do not recommend routine screening</a:t>
                      </a:r>
                      <a:endParaRPr kumimoji="0" lang="en-CA"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gridSpan="3">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Recommend initiation of routine screening at age 21 or 3 years after first intimate sexual activity, whichever occurs later.</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Screen annually until there are 3 consecutive negative results, then screen every 24 - 36 months.</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 </a:t>
                      </a:r>
                      <a:endParaRPr kumimoji="0" lang="en-CA"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Cessation of screening at age 70 with history of adequate negative pap test results history in the previous 10 years.</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Women who have never been screened, screen with 3 annual Pap tests. If results are negative and satisfactory, discontinue screening.</a:t>
                      </a:r>
                      <a:endParaRPr kumimoji="0" lang="en-CA"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Where available, additional HPV testing (triage) is an optional test for women 30 years and older with abnormal Pap test results in some circumstances.</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Recognize role of HPV testing, but advise evidence is still not strong enough to recommend it as the optimal primary screening tool.</a:t>
                      </a:r>
                      <a:endParaRPr kumimoji="0" lang="en-CA"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Screening start: </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NB – at age 21</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CTFPHC – at age 25 yrs</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How often to screen: </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NB - annually until 3 normal then every 3 yrs</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CTFPHC - every 3 yrs</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Screening cessation:</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NB - cease if adequate normal test results in past 10 years. </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CTFPHC – screen every 3 yrs until 3 normal pap tests then stop screening</a:t>
                      </a:r>
                      <a:endParaRPr kumimoji="0" lang="en-CA"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r>
              <a:tr h="1884363">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Quebec</a:t>
                      </a:r>
                      <a:endParaRPr kumimoji="0" lang="en-CA"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(June 2011 guideline)</a:t>
                      </a:r>
                      <a:endParaRPr kumimoji="0" lang="en-CA"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Do not recommend routine screening</a:t>
                      </a:r>
                      <a:endParaRPr kumimoji="0" lang="en-CA"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Recommend initiation of routine screening at age 21.</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 </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Screening is recommended every 2 to 3 years.</a:t>
                      </a:r>
                      <a:endParaRPr kumimoji="0" lang="en-CA"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Among women who have had screening tests regularly, screening may cease at the age of 65 if the results of the last 2 tests conducted in the previous 10 years were negative.</a:t>
                      </a:r>
                      <a:endParaRPr kumimoji="0" lang="en-CA"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Additional (triage) HPV testing is recommended for women 30 years and older with abnormal Pap test results in some circumstances.</a:t>
                      </a:r>
                      <a:endParaRPr kumimoji="0" lang="en-CA"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Screening start: </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QC – at age 21</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CTFPHC – at age 25 yrs</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How often to screen: </a:t>
                      </a:r>
                      <a:br>
                        <a:rPr kumimoji="0" lang="en-US" sz="900" b="0" i="0" u="none" strike="noStrike" cap="none" normalizeH="0" baseline="0" smtClean="0">
                          <a:ln>
                            <a:noFill/>
                          </a:ln>
                          <a:solidFill>
                            <a:srgbClr val="000000"/>
                          </a:solidFill>
                          <a:effectLst/>
                          <a:latin typeface="Arial" charset="0"/>
                          <a:ea typeface="ヒラギノ角ゴ Pro W3"/>
                          <a:cs typeface="ヒラギノ角ゴ Pro W3"/>
                        </a:rPr>
                      </a:b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QC: every 2-3 years</a:t>
                      </a:r>
                      <a:br>
                        <a:rPr kumimoji="0" lang="en-US" sz="900" b="0" i="0" u="none" strike="noStrike" cap="none" normalizeH="0" baseline="0" smtClean="0">
                          <a:ln>
                            <a:noFill/>
                          </a:ln>
                          <a:solidFill>
                            <a:srgbClr val="000000"/>
                          </a:solidFill>
                          <a:effectLst/>
                          <a:latin typeface="Arial" charset="0"/>
                          <a:ea typeface="ヒラギノ角ゴ Pro W3"/>
                          <a:cs typeface="ヒラギノ角ゴ Pro W3"/>
                        </a:rPr>
                      </a:b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CTFPHC: every 3 years</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Screening cessation:</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QC - Stop screening at age 65 yrs</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CTFPHC – stop screening at 70 yrs</a:t>
                      </a:r>
                      <a:endParaRPr kumimoji="0" lang="en-CA"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p:txBody>
          <a:bodyPr/>
          <a:lstStyle/>
          <a:p>
            <a:r>
              <a:rPr lang="fr-CA" sz="2800" smtClean="0">
                <a:cs typeface="ヒラギノ角ゴ Pro W3"/>
              </a:rPr>
              <a:t>CTFPHC vs Provincial/Territorial Programs (5)</a:t>
            </a:r>
            <a:endParaRPr lang="en-CA" sz="2800" smtClean="0">
              <a:cs typeface="ヒラギノ角ゴ Pro W3"/>
            </a:endParaRPr>
          </a:p>
        </p:txBody>
      </p:sp>
      <p:sp>
        <p:nvSpPr>
          <p:cNvPr id="114690" name="Slide Number Placeholder 2"/>
          <p:cNvSpPr>
            <a:spLocks noGrp="1"/>
          </p:cNvSpPr>
          <p:nvPr>
            <p:ph type="sldNum" sz="quarter" idx="10"/>
          </p:nvPr>
        </p:nvSpPr>
        <p:spPr>
          <a:noFill/>
        </p:spPr>
        <p:txBody>
          <a:bodyPr/>
          <a:lstStyle/>
          <a:p>
            <a:fld id="{2488BFE2-FEDC-464D-8434-936AC68AFA40}" type="slidenum">
              <a:rPr lang="en-US" smtClean="0">
                <a:latin typeface="Arial" charset="0"/>
                <a:ea typeface="ヒラギノ角ゴ Pro W3"/>
                <a:cs typeface="ヒラギノ角ゴ Pro W3"/>
              </a:rPr>
              <a:pPr/>
              <a:t>65</a:t>
            </a:fld>
            <a:endParaRPr lang="en-US" smtClean="0">
              <a:latin typeface="Arial" charset="0"/>
              <a:ea typeface="ヒラギノ角ゴ Pro W3"/>
              <a:cs typeface="ヒラギノ角ゴ Pro W3"/>
            </a:endParaRPr>
          </a:p>
        </p:txBody>
      </p:sp>
      <p:graphicFrame>
        <p:nvGraphicFramePr>
          <p:cNvPr id="97355" name="Group 75"/>
          <p:cNvGraphicFramePr>
            <a:graphicFrameLocks noGrp="1"/>
          </p:cNvGraphicFramePr>
          <p:nvPr/>
        </p:nvGraphicFramePr>
        <p:xfrm>
          <a:off x="319088" y="2125663"/>
          <a:ext cx="8494712" cy="4224339"/>
        </p:xfrm>
        <a:graphic>
          <a:graphicData uri="http://schemas.openxmlformats.org/drawingml/2006/table">
            <a:tbl>
              <a:tblPr/>
              <a:tblGrid>
                <a:gridCol w="906462"/>
                <a:gridCol w="825500"/>
                <a:gridCol w="823913"/>
                <a:gridCol w="908050"/>
                <a:gridCol w="811212"/>
                <a:gridCol w="1168400"/>
                <a:gridCol w="1236663"/>
                <a:gridCol w="1814512"/>
              </a:tblGrid>
              <a:tr h="341313">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
                      </a:r>
                      <a:b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b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Organization</a:t>
                      </a:r>
                      <a:endParaRPr kumimoji="0" lang="en-CA"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&lt;20 years</a:t>
                      </a:r>
                      <a:endParaRPr kumimoji="0" lang="en-CA"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20-24 years</a:t>
                      </a:r>
                      <a:endParaRPr kumimoji="0" lang="en-CA"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25-29 years</a:t>
                      </a:r>
                      <a:endParaRPr kumimoji="0" lang="en-CA"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30-69 years</a:t>
                      </a:r>
                      <a:endParaRPr kumimoji="0" lang="en-CA"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70+ years</a:t>
                      </a:r>
                      <a:endParaRPr kumimoji="0" lang="en-CA"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HPV Testing*</a:t>
                      </a:r>
                      <a:endParaRPr kumimoji="0" lang="en-CA"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 </a:t>
                      </a:r>
                      <a:endParaRPr kumimoji="0" lang="en-CA"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Differences</a:t>
                      </a:r>
                      <a:endParaRPr kumimoji="0" lang="en-CA"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Task Force vs P/T</a:t>
                      </a:r>
                      <a:endParaRPr kumimoji="0" lang="en-CA"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90214A"/>
                    </a:solidFill>
                  </a:tcPr>
                </a:tc>
              </a:tr>
              <a:tr h="2062163">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Nova Scotia</a:t>
                      </a:r>
                      <a:endParaRPr kumimoji="0" lang="en-CA"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(2009 guideline)</a:t>
                      </a:r>
                      <a:endParaRPr kumimoji="0" lang="en-CA" sz="1000" b="1" i="0" u="none" strike="noStrike" cap="none" normalizeH="0" baseline="0" smtClean="0">
                        <a:ln>
                          <a:noFill/>
                        </a:ln>
                        <a:solidFill>
                          <a:srgbClr val="FFFFFF"/>
                        </a:solidFill>
                        <a:effectLst/>
                        <a:latin typeface="Arial"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Do not recommend routine screening</a:t>
                      </a:r>
                      <a:endParaRPr kumimoji="0" lang="en-CA"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Cervical cytology screening should be initiated within 3 years of first vaginal sexual activity or at age 21.</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 </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Screen every 12 months until there are 3 consecutive negative results, then screen every 2 years.</a:t>
                      </a:r>
                      <a:endParaRPr kumimoji="0" lang="en-CA"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Screening may be discontinued after the age of 75 ONLY if there is an adequate negative screening history in the previous ten years (i.e. 3 or more negative tests).</a:t>
                      </a:r>
                      <a:endParaRPr kumimoji="0" lang="en-CA"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No recommendation made</a:t>
                      </a:r>
                      <a:endParaRPr kumimoji="0" lang="en-CA"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Screening start: </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NS - 3 yrs after first sexual contact</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CTFPHC - age 25</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How often to screen: </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NS - annually until 3 normal then every 2 yrs</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CTFPHC - every 3 yrs</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Screening cessation:</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NS - Stop screening at age 75 yrs</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CTFPHC – stop screening at 70 yrs</a:t>
                      </a:r>
                      <a:endParaRPr kumimoji="0" lang="en-CA"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r>
              <a:tr h="1820863">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Prince Edward Island</a:t>
                      </a:r>
                      <a:endParaRPr kumimoji="0" lang="en-CA"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(current Health PEI website)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MS Mincho"/>
                          <a:cs typeface="MS Mincho"/>
                        </a:rPr>
                        <a:t>Guidelines to be reviewed in 2013</a:t>
                      </a:r>
                      <a:endParaRPr kumimoji="0" lang="en-CA" sz="1000" b="1" i="0" u="none" strike="noStrike" cap="none" normalizeH="0" baseline="0" smtClean="0">
                        <a:ln>
                          <a:noFill/>
                        </a:ln>
                        <a:solidFill>
                          <a:srgbClr val="FFFFFF"/>
                        </a:solidFill>
                        <a:effectLst/>
                        <a:latin typeface="Arial"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0214A"/>
                    </a:solid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Recommend initiation of routine screening at age 18 or as soon as sexually active. </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 </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Screen every 2 years until age 69 years.</a:t>
                      </a:r>
                      <a:endParaRPr kumimoji="0" lang="en-CA"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Screening may be discontinued at age 70 years. </a:t>
                      </a:r>
                      <a:endParaRPr kumimoji="0" lang="en-CA"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No recommendation made</a:t>
                      </a:r>
                      <a:endParaRPr kumimoji="0" lang="en-CA"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Screening start: </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PE – 18 years</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CTFPHC - age 25</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How often to screen: </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PE – every 2 yrs</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CTFPHC - every 3 yrs</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Screening Cessation: </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PE – discontinued at 70 years.</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CTFPHC – discontinued at 70 years if 3 negative tests in past 10 years. </a:t>
                      </a:r>
                      <a:endParaRPr kumimoji="0" lang="en-CA"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r>
            </a:tbl>
          </a:graphicData>
        </a:graphic>
      </p:graphicFrame>
      <p:sp>
        <p:nvSpPr>
          <p:cNvPr id="114724" name="Rectangle 1"/>
          <p:cNvSpPr>
            <a:spLocks noChangeArrowheads="1"/>
          </p:cNvSpPr>
          <p:nvPr/>
        </p:nvSpPr>
        <p:spPr bwMode="auto">
          <a:xfrm>
            <a:off x="685800" y="2460625"/>
            <a:ext cx="9144000" cy="0"/>
          </a:xfrm>
          <a:prstGeom prst="rect">
            <a:avLst/>
          </a:prstGeom>
          <a:noFill/>
          <a:ln w="9525">
            <a:noFill/>
            <a:miter lim="800000"/>
            <a:headEnd/>
            <a:tailEnd/>
          </a:ln>
        </p:spPr>
        <p:txBody>
          <a:bodyPr wrap="none" anchor="ctr">
            <a:spAutoFit/>
          </a:bodyPr>
          <a:lstStyle/>
          <a:p>
            <a:r>
              <a:rPr lang="en-US" sz="1200">
                <a:latin typeface="Times New Roman" pitchFamily="18" charset="0"/>
                <a:ea typeface="MS Mincho"/>
                <a:cs typeface="Times New Roman" pitchFamily="18" charset="0"/>
              </a:rPr>
              <a:t/>
            </a:r>
            <a:br>
              <a:rPr lang="en-US" sz="1200">
                <a:latin typeface="Times New Roman" pitchFamily="18" charset="0"/>
                <a:ea typeface="MS Mincho"/>
                <a:cs typeface="Times New Roman" pitchFamily="18" charset="0"/>
              </a:rPr>
            </a:br>
            <a:endParaRPr lang="en-CA" sz="900">
              <a:ea typeface="MS Mincho"/>
              <a:cs typeface="Times New Roman" pitchFamily="18" charset="0"/>
            </a:endParaRPr>
          </a:p>
          <a:p>
            <a:pPr eaLnBrk="0" hangingPunct="0"/>
            <a:endParaRPr lang="en-CA" sz="1800">
              <a:ea typeface="MS Mincho"/>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p:txBody>
          <a:bodyPr/>
          <a:lstStyle/>
          <a:p>
            <a:r>
              <a:rPr lang="fr-CA" sz="2800" smtClean="0">
                <a:cs typeface="ヒラギノ角ゴ Pro W3"/>
              </a:rPr>
              <a:t>CTFPHC vs Provincial/Territorial Programs (6)</a:t>
            </a:r>
            <a:endParaRPr lang="en-CA" sz="2800" smtClean="0">
              <a:cs typeface="ヒラギノ角ゴ Pro W3"/>
            </a:endParaRPr>
          </a:p>
        </p:txBody>
      </p:sp>
      <p:sp>
        <p:nvSpPr>
          <p:cNvPr id="115714" name="Slide Number Placeholder 2"/>
          <p:cNvSpPr>
            <a:spLocks noGrp="1"/>
          </p:cNvSpPr>
          <p:nvPr>
            <p:ph type="sldNum" sz="quarter" idx="10"/>
          </p:nvPr>
        </p:nvSpPr>
        <p:spPr>
          <a:noFill/>
        </p:spPr>
        <p:txBody>
          <a:bodyPr/>
          <a:lstStyle/>
          <a:p>
            <a:fld id="{65BD81D1-E0D4-4FBD-B014-5D3B2ABC525B}" type="slidenum">
              <a:rPr lang="en-US" smtClean="0">
                <a:latin typeface="Arial" charset="0"/>
                <a:ea typeface="ヒラギノ角ゴ Pro W3"/>
                <a:cs typeface="ヒラギノ角ゴ Pro W3"/>
              </a:rPr>
              <a:pPr/>
              <a:t>66</a:t>
            </a:fld>
            <a:endParaRPr lang="en-US" smtClean="0">
              <a:latin typeface="Arial" charset="0"/>
              <a:ea typeface="ヒラギノ角ゴ Pro W3"/>
              <a:cs typeface="ヒラギノ角ゴ Pro W3"/>
            </a:endParaRPr>
          </a:p>
        </p:txBody>
      </p:sp>
      <p:graphicFrame>
        <p:nvGraphicFramePr>
          <p:cNvPr id="98370" name="Group 66"/>
          <p:cNvGraphicFramePr>
            <a:graphicFrameLocks noGrp="1"/>
          </p:cNvGraphicFramePr>
          <p:nvPr/>
        </p:nvGraphicFramePr>
        <p:xfrm>
          <a:off x="347663" y="1711325"/>
          <a:ext cx="8334375" cy="4759326"/>
        </p:xfrm>
        <a:graphic>
          <a:graphicData uri="http://schemas.openxmlformats.org/drawingml/2006/table">
            <a:tbl>
              <a:tblPr/>
              <a:tblGrid>
                <a:gridCol w="1003300"/>
                <a:gridCol w="796925"/>
                <a:gridCol w="796925"/>
                <a:gridCol w="796925"/>
                <a:gridCol w="796925"/>
                <a:gridCol w="1195387"/>
                <a:gridCol w="1195388"/>
                <a:gridCol w="1752600"/>
              </a:tblGrid>
              <a:tr h="363538">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Organization</a:t>
                      </a:r>
                      <a:endParaRPr kumimoji="0" lang="en-CA"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&lt;20 years</a:t>
                      </a:r>
                      <a:endParaRPr kumimoji="0" lang="en-CA"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20-24 years</a:t>
                      </a:r>
                      <a:endParaRPr kumimoji="0" lang="en-CA"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25-29 years</a:t>
                      </a:r>
                      <a:endParaRPr kumimoji="0" lang="en-CA"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30-69 years</a:t>
                      </a:r>
                      <a:endParaRPr kumimoji="0" lang="en-CA"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70+ years</a:t>
                      </a:r>
                      <a:endParaRPr kumimoji="0" lang="en-CA"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HPV Testing*</a:t>
                      </a:r>
                      <a:endParaRPr kumimoji="0" lang="en-CA"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 </a:t>
                      </a:r>
                      <a:endParaRPr kumimoji="0" lang="en-CA"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Differences</a:t>
                      </a:r>
                      <a:endParaRPr kumimoji="0" lang="en-CA"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Task Force vs P/T</a:t>
                      </a:r>
                      <a:endParaRPr kumimoji="0" lang="en-CA"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r>
              <a:tr h="1731963">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Newfoundland and Labrador</a:t>
                      </a:r>
                      <a:endParaRPr kumimoji="0" lang="en-CA"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(2011 guideline)</a:t>
                      </a:r>
                      <a:endParaRPr kumimoji="0" lang="en-CA"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Do not recommend routine screening</a:t>
                      </a:r>
                      <a:endParaRPr kumimoji="0" lang="en-CA"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Recommend initiation of routine screening at age 20, with annual screening until 3 consecutive negative Pap tests are obtained. Then extend interval to 3 years.  </a:t>
                      </a:r>
                      <a:endParaRPr kumimoji="0" lang="en-CA"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Screening may discontinue if there are 3 negative Pap tests within last 10 years. </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Women with little/no screening history should have 3 consecutive normal tests before cessation.</a:t>
                      </a:r>
                      <a:endParaRPr kumimoji="0" lang="en-CA"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Additional (triage) HPV testing is recommended for women 30 years and older with abnormal Pap test results in some circumstances.</a:t>
                      </a:r>
                      <a:endParaRPr kumimoji="0" lang="en-CA" sz="900" b="0" i="0" u="none" strike="noStrike" cap="none" normalizeH="0" baseline="0" smtClean="0">
                        <a:ln>
                          <a:noFill/>
                        </a:ln>
                        <a:solidFill>
                          <a:srgbClr val="000000"/>
                        </a:solidFill>
                        <a:effectLst/>
                        <a:latin typeface="Times New Roman" pitchFamily="18" charset="0"/>
                        <a:ea typeface="MS Mincho"/>
                        <a:cs typeface="MS Mincho"/>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CA"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Screening start: </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NL – 20 years</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CTFPHC - age 25</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How often to screen: </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NL – annual, then every 3 years</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CTFPHC - every 3 yrs</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Screening Cessation: No difference</a:t>
                      </a:r>
                      <a:endParaRPr kumimoji="0" lang="en-CA"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r>
              <a:tr h="1831975">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
                      </a:r>
                      <a:b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b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Northwest Territories</a:t>
                      </a:r>
                      <a:endParaRPr kumimoji="0" lang="en-CA"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(March 2010 guideline)</a:t>
                      </a:r>
                      <a:endParaRPr kumimoji="0" lang="en-CA"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0214A"/>
                    </a:solid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Recommend initiation of routine screening 3 years after start of intimate sexual activity, or at age 21 years, whichever is earlier. </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 </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Screen every 1 to 2 years (frequency depends on previous test results).</a:t>
                      </a:r>
                      <a:endParaRPr kumimoji="0" lang="en-CA"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Women age 69 and older should cease screening if 3 or more normal smears in the last ten years.</a:t>
                      </a:r>
                      <a:endParaRPr kumimoji="0" lang="en-CA"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In some circumstances, when there is an abnormal Pap test result, an additional HPV test is recommended for women 21-29 years (co-testing with additional Pap test), and for women 30 years and older (triage).</a:t>
                      </a:r>
                      <a:endParaRPr kumimoji="0" lang="en-CA"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Screening start: </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NT – 3 years after first sexual activity, or age 21 (whichever is first).</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CTFPHC - age 25</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How often to screen: </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NT – every 1-2 years</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CTFPHC - every 3 yrs</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Screening Cessation: </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NT – stop screening at 69 years</a:t>
                      </a:r>
                      <a:endParaRPr kumimoji="0" lang="en-CA" sz="900" b="0" i="0" u="none" strike="noStrike" cap="none" normalizeH="0" baseline="0" smtClean="0">
                        <a:ln>
                          <a:noFill/>
                        </a:ln>
                        <a:solidFill>
                          <a:srgbClr val="000000"/>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CTFPHC – stop screening at 70 years</a:t>
                      </a:r>
                      <a:endParaRPr kumimoji="0" lang="en-CA"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r>
              <a:tr h="563563">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Yukon Territory</a:t>
                      </a:r>
                      <a:endParaRPr kumimoji="0" lang="en-CA" sz="1000" b="1" i="0" u="none" strike="noStrike" cap="none" normalizeH="0" baseline="0" smtClean="0">
                        <a:ln>
                          <a:noFill/>
                        </a:ln>
                        <a:solidFill>
                          <a:srgbClr val="FFFFFF"/>
                        </a:solidFill>
                        <a:effectLst/>
                        <a:latin typeface="Arial" charset="0"/>
                        <a:ea typeface="ヒラギノ角ゴ Pro W3"/>
                        <a:cs typeface="ヒラギノ角ゴ Pro W3"/>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 </a:t>
                      </a:r>
                      <a:endParaRPr kumimoji="0" lang="en-CA"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0214A"/>
                    </a:solid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No guidelines found. The Pan-Canadian Cervical Cancer Screening Initiative “Cervical Cancer Screening in Canada—Monitoring and Program Performance” report (December 2011) notes the Yukon follows BC guidelines. </a:t>
                      </a:r>
                      <a:endParaRPr kumimoji="0" lang="en-CA"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 </a:t>
                      </a:r>
                      <a:endParaRPr kumimoji="0" lang="en-CA"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 </a:t>
                      </a:r>
                      <a:endParaRPr kumimoji="0" lang="en-CA"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 </a:t>
                      </a:r>
                      <a:endParaRPr kumimoji="0" lang="en-CA"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r>
              <a:tr h="247650">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rgbClr val="FFFFFF"/>
                          </a:solidFill>
                          <a:effectLst/>
                          <a:latin typeface="Arial" charset="0"/>
                          <a:ea typeface="ヒラギノ角ゴ Pro W3"/>
                          <a:cs typeface="ヒラギノ角ゴ Pro W3"/>
                        </a:rPr>
                        <a:t>Nunavut</a:t>
                      </a:r>
                      <a:endParaRPr kumimoji="0" lang="en-CA" sz="1000" b="1" i="0" u="none" strike="noStrike" cap="none" normalizeH="0" baseline="0" smtClean="0">
                        <a:ln>
                          <a:noFill/>
                        </a:ln>
                        <a:solidFill>
                          <a:srgbClr val="FFFFFF"/>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0214A"/>
                    </a:solidFill>
                  </a:tcPr>
                </a:tc>
                <a:tc gridSpan="7">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ea typeface="ヒラギノ角ゴ Pro W3"/>
                          <a:cs typeface="ヒラギノ角ゴ Pro W3"/>
                        </a:rPr>
                        <a:t>No guidelines found.</a:t>
                      </a:r>
                      <a:endParaRPr kumimoji="0" lang="en-CA" sz="900" b="0" i="0" u="none" strike="noStrike" cap="none" normalizeH="0" baseline="0" smtClean="0">
                        <a:ln>
                          <a:noFill/>
                        </a:ln>
                        <a:solidFill>
                          <a:srgbClr val="000000"/>
                        </a:solidFill>
                        <a:effectLst/>
                        <a:latin typeface="Times New Roman" pitchFamily="18" charset="0"/>
                        <a:ea typeface="MS Mincho"/>
                        <a:cs typeface="MS Mincho"/>
                      </a:endParaRPr>
                    </a:p>
                  </a:txBody>
                  <a:tcPr marL="57514" marR="5751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228600" y="152400"/>
            <a:ext cx="7696200" cy="1219200"/>
          </a:xfrm>
        </p:spPr>
        <p:txBody>
          <a:bodyPr/>
          <a:lstStyle/>
          <a:p>
            <a:r>
              <a:rPr lang="en-CA" smtClean="0">
                <a:cs typeface="ヒラギノ角ゴ Pro W3"/>
              </a:rPr>
              <a:t>Current Epidemiology of Cervical Cancer</a:t>
            </a:r>
          </a:p>
        </p:txBody>
      </p:sp>
      <p:sp>
        <p:nvSpPr>
          <p:cNvPr id="4" name="Slide Number Placeholder 3"/>
          <p:cNvSpPr>
            <a:spLocks noGrp="1"/>
          </p:cNvSpPr>
          <p:nvPr>
            <p:ph type="sldNum" sz="quarter" idx="10"/>
          </p:nvPr>
        </p:nvSpPr>
        <p:spPr/>
        <p:txBody>
          <a:bodyPr/>
          <a:lstStyle/>
          <a:p>
            <a:pPr>
              <a:defRPr/>
            </a:pPr>
            <a:fld id="{9E8F1E3C-4EE4-4017-A191-F1BDA3919D4E}" type="slidenum">
              <a:rPr lang="en-US" smtClean="0"/>
              <a:pPr>
                <a:defRPr/>
              </a:pPr>
              <a:t>7</a:t>
            </a:fld>
            <a:endParaRPr lang="en-US"/>
          </a:p>
        </p:txBody>
      </p:sp>
      <p:sp>
        <p:nvSpPr>
          <p:cNvPr id="25603" name="Text Box 80"/>
          <p:cNvSpPr txBox="1">
            <a:spLocks noChangeArrowheads="1"/>
          </p:cNvSpPr>
          <p:nvPr/>
        </p:nvSpPr>
        <p:spPr bwMode="auto">
          <a:xfrm>
            <a:off x="636588" y="1714500"/>
            <a:ext cx="577850" cy="304800"/>
          </a:xfrm>
          <a:prstGeom prst="rect">
            <a:avLst/>
          </a:prstGeom>
          <a:noFill/>
          <a:ln w="9525">
            <a:noFill/>
            <a:miter lim="800000"/>
            <a:headEnd/>
            <a:tailEnd/>
          </a:ln>
        </p:spPr>
        <p:txBody>
          <a:bodyPr wrap="none">
            <a:spAutoFit/>
          </a:bodyPr>
          <a:lstStyle/>
          <a:p>
            <a:pPr algn="r"/>
            <a:r>
              <a:rPr lang="en-CA" sz="1400"/>
              <a:t>1200</a:t>
            </a:r>
          </a:p>
        </p:txBody>
      </p:sp>
      <p:sp>
        <p:nvSpPr>
          <p:cNvPr id="25604" name="Text Box 115"/>
          <p:cNvSpPr txBox="1">
            <a:spLocks noChangeArrowheads="1"/>
          </p:cNvSpPr>
          <p:nvPr/>
        </p:nvSpPr>
        <p:spPr bwMode="auto">
          <a:xfrm rot="-5400000">
            <a:off x="-108744" y="3704432"/>
            <a:ext cx="1277937" cy="304800"/>
          </a:xfrm>
          <a:prstGeom prst="rect">
            <a:avLst/>
          </a:prstGeom>
          <a:noFill/>
          <a:ln w="9525">
            <a:noFill/>
            <a:miter lim="800000"/>
            <a:headEnd/>
            <a:tailEnd/>
          </a:ln>
        </p:spPr>
        <p:txBody>
          <a:bodyPr wrap="none">
            <a:spAutoFit/>
          </a:bodyPr>
          <a:lstStyle/>
          <a:p>
            <a:pPr algn="ctr"/>
            <a:r>
              <a:rPr lang="en-CA" sz="1400"/>
              <a:t>No. of women</a:t>
            </a:r>
          </a:p>
        </p:txBody>
      </p:sp>
      <p:sp>
        <p:nvSpPr>
          <p:cNvPr id="25605" name="Rectangle 9"/>
          <p:cNvSpPr>
            <a:spLocks noChangeArrowheads="1"/>
          </p:cNvSpPr>
          <p:nvPr/>
        </p:nvSpPr>
        <p:spPr bwMode="auto">
          <a:xfrm>
            <a:off x="1301750" y="1870075"/>
            <a:ext cx="6588125" cy="4068763"/>
          </a:xfrm>
          <a:prstGeom prst="rect">
            <a:avLst/>
          </a:prstGeom>
          <a:noFill/>
          <a:ln w="9525">
            <a:solidFill>
              <a:schemeClr val="accent2"/>
            </a:solidFill>
            <a:miter lim="800000"/>
            <a:headEnd/>
            <a:tailEnd/>
          </a:ln>
        </p:spPr>
        <p:txBody>
          <a:bodyPr wrap="none" anchor="ctr"/>
          <a:lstStyle/>
          <a:p>
            <a:endParaRPr lang="en-CA"/>
          </a:p>
        </p:txBody>
      </p:sp>
      <p:sp>
        <p:nvSpPr>
          <p:cNvPr id="25606" name="Line 11"/>
          <p:cNvSpPr>
            <a:spLocks noChangeShapeType="1"/>
          </p:cNvSpPr>
          <p:nvPr/>
        </p:nvSpPr>
        <p:spPr bwMode="auto">
          <a:xfrm flipH="1">
            <a:off x="1220788" y="1868488"/>
            <a:ext cx="80962" cy="0"/>
          </a:xfrm>
          <a:prstGeom prst="line">
            <a:avLst/>
          </a:prstGeom>
          <a:noFill/>
          <a:ln w="9525">
            <a:solidFill>
              <a:schemeClr val="accent2"/>
            </a:solidFill>
            <a:round/>
            <a:headEnd/>
            <a:tailEnd/>
          </a:ln>
        </p:spPr>
        <p:txBody>
          <a:bodyPr/>
          <a:lstStyle/>
          <a:p>
            <a:endParaRPr lang="en-US"/>
          </a:p>
        </p:txBody>
      </p:sp>
      <p:sp>
        <p:nvSpPr>
          <p:cNvPr id="25607" name="Text Box 80"/>
          <p:cNvSpPr txBox="1">
            <a:spLocks noChangeArrowheads="1"/>
          </p:cNvSpPr>
          <p:nvPr/>
        </p:nvSpPr>
        <p:spPr bwMode="auto">
          <a:xfrm>
            <a:off x="636588" y="2344738"/>
            <a:ext cx="577850" cy="304800"/>
          </a:xfrm>
          <a:prstGeom prst="rect">
            <a:avLst/>
          </a:prstGeom>
          <a:noFill/>
          <a:ln w="9525">
            <a:noFill/>
            <a:miter lim="800000"/>
            <a:headEnd/>
            <a:tailEnd/>
          </a:ln>
        </p:spPr>
        <p:txBody>
          <a:bodyPr wrap="none">
            <a:spAutoFit/>
          </a:bodyPr>
          <a:lstStyle/>
          <a:p>
            <a:pPr algn="r"/>
            <a:r>
              <a:rPr lang="en-CA" sz="1400"/>
              <a:t>1000</a:t>
            </a:r>
          </a:p>
        </p:txBody>
      </p:sp>
      <p:sp>
        <p:nvSpPr>
          <p:cNvPr id="25608" name="Line 13"/>
          <p:cNvSpPr>
            <a:spLocks noChangeShapeType="1"/>
          </p:cNvSpPr>
          <p:nvPr/>
        </p:nvSpPr>
        <p:spPr bwMode="auto">
          <a:xfrm flipH="1">
            <a:off x="1220788" y="2498725"/>
            <a:ext cx="80962" cy="0"/>
          </a:xfrm>
          <a:prstGeom prst="line">
            <a:avLst/>
          </a:prstGeom>
          <a:noFill/>
          <a:ln w="9525">
            <a:solidFill>
              <a:schemeClr val="accent2"/>
            </a:solidFill>
            <a:round/>
            <a:headEnd/>
            <a:tailEnd/>
          </a:ln>
        </p:spPr>
        <p:txBody>
          <a:bodyPr/>
          <a:lstStyle/>
          <a:p>
            <a:endParaRPr lang="en-US"/>
          </a:p>
        </p:txBody>
      </p:sp>
      <p:sp>
        <p:nvSpPr>
          <p:cNvPr id="25609" name="Text Box 80"/>
          <p:cNvSpPr txBox="1">
            <a:spLocks noChangeArrowheads="1"/>
          </p:cNvSpPr>
          <p:nvPr/>
        </p:nvSpPr>
        <p:spPr bwMode="auto">
          <a:xfrm>
            <a:off x="735013" y="3025775"/>
            <a:ext cx="479425" cy="304800"/>
          </a:xfrm>
          <a:prstGeom prst="rect">
            <a:avLst/>
          </a:prstGeom>
          <a:noFill/>
          <a:ln w="9525">
            <a:noFill/>
            <a:miter lim="800000"/>
            <a:headEnd/>
            <a:tailEnd/>
          </a:ln>
        </p:spPr>
        <p:txBody>
          <a:bodyPr wrap="none">
            <a:spAutoFit/>
          </a:bodyPr>
          <a:lstStyle/>
          <a:p>
            <a:pPr algn="r"/>
            <a:r>
              <a:rPr lang="en-CA" sz="1400"/>
              <a:t>800</a:t>
            </a:r>
          </a:p>
        </p:txBody>
      </p:sp>
      <p:sp>
        <p:nvSpPr>
          <p:cNvPr id="25610" name="Line 15"/>
          <p:cNvSpPr>
            <a:spLocks noChangeShapeType="1"/>
          </p:cNvSpPr>
          <p:nvPr/>
        </p:nvSpPr>
        <p:spPr bwMode="auto">
          <a:xfrm flipH="1">
            <a:off x="1220788" y="3179763"/>
            <a:ext cx="80962" cy="0"/>
          </a:xfrm>
          <a:prstGeom prst="line">
            <a:avLst/>
          </a:prstGeom>
          <a:noFill/>
          <a:ln w="9525">
            <a:solidFill>
              <a:schemeClr val="accent2"/>
            </a:solidFill>
            <a:round/>
            <a:headEnd/>
            <a:tailEnd/>
          </a:ln>
        </p:spPr>
        <p:txBody>
          <a:bodyPr/>
          <a:lstStyle/>
          <a:p>
            <a:endParaRPr lang="en-US"/>
          </a:p>
        </p:txBody>
      </p:sp>
      <p:sp>
        <p:nvSpPr>
          <p:cNvPr id="25611" name="Text Box 80"/>
          <p:cNvSpPr txBox="1">
            <a:spLocks noChangeArrowheads="1"/>
          </p:cNvSpPr>
          <p:nvPr/>
        </p:nvSpPr>
        <p:spPr bwMode="auto">
          <a:xfrm>
            <a:off x="735013" y="3697288"/>
            <a:ext cx="479425" cy="304800"/>
          </a:xfrm>
          <a:prstGeom prst="rect">
            <a:avLst/>
          </a:prstGeom>
          <a:noFill/>
          <a:ln w="9525">
            <a:noFill/>
            <a:miter lim="800000"/>
            <a:headEnd/>
            <a:tailEnd/>
          </a:ln>
        </p:spPr>
        <p:txBody>
          <a:bodyPr wrap="none">
            <a:spAutoFit/>
          </a:bodyPr>
          <a:lstStyle/>
          <a:p>
            <a:pPr algn="r"/>
            <a:r>
              <a:rPr lang="en-CA" sz="1400"/>
              <a:t>600</a:t>
            </a:r>
          </a:p>
        </p:txBody>
      </p:sp>
      <p:sp>
        <p:nvSpPr>
          <p:cNvPr id="25612" name="Line 17"/>
          <p:cNvSpPr>
            <a:spLocks noChangeShapeType="1"/>
          </p:cNvSpPr>
          <p:nvPr/>
        </p:nvSpPr>
        <p:spPr bwMode="auto">
          <a:xfrm flipH="1">
            <a:off x="1220788" y="3851275"/>
            <a:ext cx="80962" cy="0"/>
          </a:xfrm>
          <a:prstGeom prst="line">
            <a:avLst/>
          </a:prstGeom>
          <a:noFill/>
          <a:ln w="9525">
            <a:solidFill>
              <a:schemeClr val="accent2"/>
            </a:solidFill>
            <a:round/>
            <a:headEnd/>
            <a:tailEnd/>
          </a:ln>
        </p:spPr>
        <p:txBody>
          <a:bodyPr/>
          <a:lstStyle/>
          <a:p>
            <a:endParaRPr lang="en-US"/>
          </a:p>
        </p:txBody>
      </p:sp>
      <p:sp>
        <p:nvSpPr>
          <p:cNvPr id="25613" name="Text Box 80"/>
          <p:cNvSpPr txBox="1">
            <a:spLocks noChangeArrowheads="1"/>
          </p:cNvSpPr>
          <p:nvPr/>
        </p:nvSpPr>
        <p:spPr bwMode="auto">
          <a:xfrm>
            <a:off x="735013" y="4378325"/>
            <a:ext cx="479425" cy="304800"/>
          </a:xfrm>
          <a:prstGeom prst="rect">
            <a:avLst/>
          </a:prstGeom>
          <a:noFill/>
          <a:ln w="9525">
            <a:noFill/>
            <a:miter lim="800000"/>
            <a:headEnd/>
            <a:tailEnd/>
          </a:ln>
        </p:spPr>
        <p:txBody>
          <a:bodyPr wrap="none">
            <a:spAutoFit/>
          </a:bodyPr>
          <a:lstStyle/>
          <a:p>
            <a:pPr algn="r"/>
            <a:r>
              <a:rPr lang="en-CA" sz="1400"/>
              <a:t>400</a:t>
            </a:r>
          </a:p>
        </p:txBody>
      </p:sp>
      <p:sp>
        <p:nvSpPr>
          <p:cNvPr id="25614" name="Line 22"/>
          <p:cNvSpPr>
            <a:spLocks noChangeShapeType="1"/>
          </p:cNvSpPr>
          <p:nvPr/>
        </p:nvSpPr>
        <p:spPr bwMode="auto">
          <a:xfrm flipH="1">
            <a:off x="1220788" y="4532313"/>
            <a:ext cx="80962" cy="0"/>
          </a:xfrm>
          <a:prstGeom prst="line">
            <a:avLst/>
          </a:prstGeom>
          <a:noFill/>
          <a:ln w="9525">
            <a:solidFill>
              <a:schemeClr val="accent2"/>
            </a:solidFill>
            <a:round/>
            <a:headEnd/>
            <a:tailEnd/>
          </a:ln>
        </p:spPr>
        <p:txBody>
          <a:bodyPr/>
          <a:lstStyle/>
          <a:p>
            <a:endParaRPr lang="en-US"/>
          </a:p>
        </p:txBody>
      </p:sp>
      <p:sp>
        <p:nvSpPr>
          <p:cNvPr id="25615" name="Text Box 80"/>
          <p:cNvSpPr txBox="1">
            <a:spLocks noChangeArrowheads="1"/>
          </p:cNvSpPr>
          <p:nvPr/>
        </p:nvSpPr>
        <p:spPr bwMode="auto">
          <a:xfrm>
            <a:off x="735013" y="5059363"/>
            <a:ext cx="479425" cy="304800"/>
          </a:xfrm>
          <a:prstGeom prst="rect">
            <a:avLst/>
          </a:prstGeom>
          <a:noFill/>
          <a:ln w="9525">
            <a:noFill/>
            <a:miter lim="800000"/>
            <a:headEnd/>
            <a:tailEnd/>
          </a:ln>
        </p:spPr>
        <p:txBody>
          <a:bodyPr wrap="none">
            <a:spAutoFit/>
          </a:bodyPr>
          <a:lstStyle/>
          <a:p>
            <a:pPr algn="r"/>
            <a:r>
              <a:rPr lang="en-CA" sz="1400"/>
              <a:t>200</a:t>
            </a:r>
          </a:p>
        </p:txBody>
      </p:sp>
      <p:sp>
        <p:nvSpPr>
          <p:cNvPr id="25616" name="Line 24"/>
          <p:cNvSpPr>
            <a:spLocks noChangeShapeType="1"/>
          </p:cNvSpPr>
          <p:nvPr/>
        </p:nvSpPr>
        <p:spPr bwMode="auto">
          <a:xfrm flipH="1">
            <a:off x="1220788" y="5213350"/>
            <a:ext cx="80962" cy="0"/>
          </a:xfrm>
          <a:prstGeom prst="line">
            <a:avLst/>
          </a:prstGeom>
          <a:noFill/>
          <a:ln w="9525">
            <a:solidFill>
              <a:schemeClr val="accent2"/>
            </a:solidFill>
            <a:round/>
            <a:headEnd/>
            <a:tailEnd/>
          </a:ln>
        </p:spPr>
        <p:txBody>
          <a:bodyPr/>
          <a:lstStyle/>
          <a:p>
            <a:endParaRPr lang="en-US"/>
          </a:p>
        </p:txBody>
      </p:sp>
      <p:sp>
        <p:nvSpPr>
          <p:cNvPr id="25617" name="Text Box 80"/>
          <p:cNvSpPr txBox="1">
            <a:spLocks noChangeArrowheads="1"/>
          </p:cNvSpPr>
          <p:nvPr/>
        </p:nvSpPr>
        <p:spPr bwMode="auto">
          <a:xfrm>
            <a:off x="931863" y="5784850"/>
            <a:ext cx="282575" cy="304800"/>
          </a:xfrm>
          <a:prstGeom prst="rect">
            <a:avLst/>
          </a:prstGeom>
          <a:noFill/>
          <a:ln w="9525">
            <a:noFill/>
            <a:miter lim="800000"/>
            <a:headEnd/>
            <a:tailEnd/>
          </a:ln>
        </p:spPr>
        <p:txBody>
          <a:bodyPr wrap="none">
            <a:spAutoFit/>
          </a:bodyPr>
          <a:lstStyle/>
          <a:p>
            <a:pPr algn="r"/>
            <a:r>
              <a:rPr lang="en-CA" sz="1400"/>
              <a:t>0</a:t>
            </a:r>
          </a:p>
        </p:txBody>
      </p:sp>
      <p:sp>
        <p:nvSpPr>
          <p:cNvPr id="25618" name="Line 26"/>
          <p:cNvSpPr>
            <a:spLocks noChangeShapeType="1"/>
          </p:cNvSpPr>
          <p:nvPr/>
        </p:nvSpPr>
        <p:spPr bwMode="auto">
          <a:xfrm flipH="1">
            <a:off x="1220788" y="5938838"/>
            <a:ext cx="80962" cy="0"/>
          </a:xfrm>
          <a:prstGeom prst="line">
            <a:avLst/>
          </a:prstGeom>
          <a:noFill/>
          <a:ln w="9525">
            <a:solidFill>
              <a:schemeClr val="accent2"/>
            </a:solidFill>
            <a:round/>
            <a:headEnd/>
            <a:tailEnd/>
          </a:ln>
        </p:spPr>
        <p:txBody>
          <a:bodyPr/>
          <a:lstStyle/>
          <a:p>
            <a:endParaRPr lang="en-US"/>
          </a:p>
        </p:txBody>
      </p:sp>
      <p:sp>
        <p:nvSpPr>
          <p:cNvPr id="25619" name="Text Box 134"/>
          <p:cNvSpPr txBox="1">
            <a:spLocks noChangeArrowheads="1"/>
          </p:cNvSpPr>
          <p:nvPr/>
        </p:nvSpPr>
        <p:spPr bwMode="auto">
          <a:xfrm>
            <a:off x="1220788" y="5994400"/>
            <a:ext cx="571500" cy="274638"/>
          </a:xfrm>
          <a:prstGeom prst="rect">
            <a:avLst/>
          </a:prstGeom>
          <a:noFill/>
          <a:ln w="9525">
            <a:noFill/>
            <a:miter lim="800000"/>
            <a:headEnd/>
            <a:tailEnd/>
          </a:ln>
        </p:spPr>
        <p:txBody>
          <a:bodyPr wrap="none">
            <a:spAutoFit/>
          </a:bodyPr>
          <a:lstStyle/>
          <a:p>
            <a:pPr algn="ctr"/>
            <a:r>
              <a:rPr lang="en-CA" sz="1200"/>
              <a:t>15-19</a:t>
            </a:r>
          </a:p>
        </p:txBody>
      </p:sp>
      <p:sp>
        <p:nvSpPr>
          <p:cNvPr id="25620" name="Text Box 135"/>
          <p:cNvSpPr txBox="1">
            <a:spLocks noChangeArrowheads="1"/>
          </p:cNvSpPr>
          <p:nvPr/>
        </p:nvSpPr>
        <p:spPr bwMode="auto">
          <a:xfrm>
            <a:off x="1701800" y="5994400"/>
            <a:ext cx="571500" cy="274638"/>
          </a:xfrm>
          <a:prstGeom prst="rect">
            <a:avLst/>
          </a:prstGeom>
          <a:noFill/>
          <a:ln w="9525">
            <a:noFill/>
            <a:miter lim="800000"/>
            <a:headEnd/>
            <a:tailEnd/>
          </a:ln>
        </p:spPr>
        <p:txBody>
          <a:bodyPr wrap="none">
            <a:spAutoFit/>
          </a:bodyPr>
          <a:lstStyle/>
          <a:p>
            <a:pPr algn="ctr"/>
            <a:r>
              <a:rPr lang="en-CA" sz="1200"/>
              <a:t>20-24</a:t>
            </a:r>
          </a:p>
        </p:txBody>
      </p:sp>
      <p:sp>
        <p:nvSpPr>
          <p:cNvPr id="25621" name="Text Box 136"/>
          <p:cNvSpPr txBox="1">
            <a:spLocks noChangeArrowheads="1"/>
          </p:cNvSpPr>
          <p:nvPr/>
        </p:nvSpPr>
        <p:spPr bwMode="auto">
          <a:xfrm>
            <a:off x="2170113" y="5994400"/>
            <a:ext cx="571500" cy="274638"/>
          </a:xfrm>
          <a:prstGeom prst="rect">
            <a:avLst/>
          </a:prstGeom>
          <a:noFill/>
          <a:ln w="9525">
            <a:noFill/>
            <a:miter lim="800000"/>
            <a:headEnd/>
            <a:tailEnd/>
          </a:ln>
        </p:spPr>
        <p:txBody>
          <a:bodyPr wrap="none">
            <a:spAutoFit/>
          </a:bodyPr>
          <a:lstStyle/>
          <a:p>
            <a:pPr algn="ctr"/>
            <a:r>
              <a:rPr lang="en-CA" sz="1200"/>
              <a:t>25-29</a:t>
            </a:r>
          </a:p>
        </p:txBody>
      </p:sp>
      <p:sp>
        <p:nvSpPr>
          <p:cNvPr id="25622" name="Text Box 137"/>
          <p:cNvSpPr txBox="1">
            <a:spLocks noChangeArrowheads="1"/>
          </p:cNvSpPr>
          <p:nvPr/>
        </p:nvSpPr>
        <p:spPr bwMode="auto">
          <a:xfrm>
            <a:off x="2646363" y="5994400"/>
            <a:ext cx="571500" cy="274638"/>
          </a:xfrm>
          <a:prstGeom prst="rect">
            <a:avLst/>
          </a:prstGeom>
          <a:noFill/>
          <a:ln w="9525">
            <a:noFill/>
            <a:miter lim="800000"/>
            <a:headEnd/>
            <a:tailEnd/>
          </a:ln>
        </p:spPr>
        <p:txBody>
          <a:bodyPr wrap="none">
            <a:spAutoFit/>
          </a:bodyPr>
          <a:lstStyle/>
          <a:p>
            <a:pPr algn="ctr"/>
            <a:r>
              <a:rPr lang="en-CA" sz="1200"/>
              <a:t>30-34</a:t>
            </a:r>
          </a:p>
        </p:txBody>
      </p:sp>
      <p:sp>
        <p:nvSpPr>
          <p:cNvPr id="25623" name="Text Box 138"/>
          <p:cNvSpPr txBox="1">
            <a:spLocks noChangeArrowheads="1"/>
          </p:cNvSpPr>
          <p:nvPr/>
        </p:nvSpPr>
        <p:spPr bwMode="auto">
          <a:xfrm>
            <a:off x="3108325" y="5994400"/>
            <a:ext cx="571500" cy="274638"/>
          </a:xfrm>
          <a:prstGeom prst="rect">
            <a:avLst/>
          </a:prstGeom>
          <a:noFill/>
          <a:ln w="9525">
            <a:noFill/>
            <a:miter lim="800000"/>
            <a:headEnd/>
            <a:tailEnd/>
          </a:ln>
        </p:spPr>
        <p:txBody>
          <a:bodyPr wrap="none">
            <a:spAutoFit/>
          </a:bodyPr>
          <a:lstStyle/>
          <a:p>
            <a:pPr algn="ctr"/>
            <a:r>
              <a:rPr lang="en-CA" sz="1200"/>
              <a:t>35-39</a:t>
            </a:r>
          </a:p>
        </p:txBody>
      </p:sp>
      <p:sp>
        <p:nvSpPr>
          <p:cNvPr id="25624" name="Text Box 139"/>
          <p:cNvSpPr txBox="1">
            <a:spLocks noChangeArrowheads="1"/>
          </p:cNvSpPr>
          <p:nvPr/>
        </p:nvSpPr>
        <p:spPr bwMode="auto">
          <a:xfrm>
            <a:off x="3581400" y="5994400"/>
            <a:ext cx="571500" cy="274638"/>
          </a:xfrm>
          <a:prstGeom prst="rect">
            <a:avLst/>
          </a:prstGeom>
          <a:noFill/>
          <a:ln w="9525">
            <a:noFill/>
            <a:miter lim="800000"/>
            <a:headEnd/>
            <a:tailEnd/>
          </a:ln>
        </p:spPr>
        <p:txBody>
          <a:bodyPr wrap="none">
            <a:spAutoFit/>
          </a:bodyPr>
          <a:lstStyle/>
          <a:p>
            <a:pPr algn="ctr"/>
            <a:r>
              <a:rPr lang="en-CA" sz="1200"/>
              <a:t>40-44</a:t>
            </a:r>
          </a:p>
        </p:txBody>
      </p:sp>
      <p:sp>
        <p:nvSpPr>
          <p:cNvPr id="25625" name="Text Box 140"/>
          <p:cNvSpPr txBox="1">
            <a:spLocks noChangeArrowheads="1"/>
          </p:cNvSpPr>
          <p:nvPr/>
        </p:nvSpPr>
        <p:spPr bwMode="auto">
          <a:xfrm>
            <a:off x="4044950" y="5994400"/>
            <a:ext cx="571500" cy="274638"/>
          </a:xfrm>
          <a:prstGeom prst="rect">
            <a:avLst/>
          </a:prstGeom>
          <a:noFill/>
          <a:ln w="9525">
            <a:noFill/>
            <a:miter lim="800000"/>
            <a:headEnd/>
            <a:tailEnd/>
          </a:ln>
        </p:spPr>
        <p:txBody>
          <a:bodyPr wrap="none">
            <a:spAutoFit/>
          </a:bodyPr>
          <a:lstStyle/>
          <a:p>
            <a:pPr algn="ctr"/>
            <a:r>
              <a:rPr lang="en-CA" sz="1200"/>
              <a:t>45-49</a:t>
            </a:r>
          </a:p>
        </p:txBody>
      </p:sp>
      <p:sp>
        <p:nvSpPr>
          <p:cNvPr id="25626" name="Text Box 141"/>
          <p:cNvSpPr txBox="1">
            <a:spLocks noChangeArrowheads="1"/>
          </p:cNvSpPr>
          <p:nvPr/>
        </p:nvSpPr>
        <p:spPr bwMode="auto">
          <a:xfrm>
            <a:off x="4518025" y="5994400"/>
            <a:ext cx="571500" cy="274638"/>
          </a:xfrm>
          <a:prstGeom prst="rect">
            <a:avLst/>
          </a:prstGeom>
          <a:noFill/>
          <a:ln w="9525">
            <a:noFill/>
            <a:miter lim="800000"/>
            <a:headEnd/>
            <a:tailEnd/>
          </a:ln>
        </p:spPr>
        <p:txBody>
          <a:bodyPr wrap="none">
            <a:spAutoFit/>
          </a:bodyPr>
          <a:lstStyle/>
          <a:p>
            <a:pPr algn="ctr"/>
            <a:r>
              <a:rPr lang="en-CA" sz="1200"/>
              <a:t>50-54</a:t>
            </a:r>
          </a:p>
        </p:txBody>
      </p:sp>
      <p:sp>
        <p:nvSpPr>
          <p:cNvPr id="25627" name="Text Box 142"/>
          <p:cNvSpPr txBox="1">
            <a:spLocks noChangeArrowheads="1"/>
          </p:cNvSpPr>
          <p:nvPr/>
        </p:nvSpPr>
        <p:spPr bwMode="auto">
          <a:xfrm>
            <a:off x="4991100" y="5994400"/>
            <a:ext cx="571500" cy="274638"/>
          </a:xfrm>
          <a:prstGeom prst="rect">
            <a:avLst/>
          </a:prstGeom>
          <a:noFill/>
          <a:ln w="9525">
            <a:noFill/>
            <a:miter lim="800000"/>
            <a:headEnd/>
            <a:tailEnd/>
          </a:ln>
        </p:spPr>
        <p:txBody>
          <a:bodyPr wrap="none">
            <a:spAutoFit/>
          </a:bodyPr>
          <a:lstStyle/>
          <a:p>
            <a:pPr algn="ctr"/>
            <a:r>
              <a:rPr lang="en-CA" sz="1200"/>
              <a:t>55-59</a:t>
            </a:r>
          </a:p>
        </p:txBody>
      </p:sp>
      <p:sp>
        <p:nvSpPr>
          <p:cNvPr id="25628" name="Text Box 143"/>
          <p:cNvSpPr txBox="1">
            <a:spLocks noChangeArrowheads="1"/>
          </p:cNvSpPr>
          <p:nvPr/>
        </p:nvSpPr>
        <p:spPr bwMode="auto">
          <a:xfrm>
            <a:off x="5453063" y="5994400"/>
            <a:ext cx="571500" cy="274638"/>
          </a:xfrm>
          <a:prstGeom prst="rect">
            <a:avLst/>
          </a:prstGeom>
          <a:noFill/>
          <a:ln w="9525">
            <a:noFill/>
            <a:miter lim="800000"/>
            <a:headEnd/>
            <a:tailEnd/>
          </a:ln>
        </p:spPr>
        <p:txBody>
          <a:bodyPr wrap="none">
            <a:spAutoFit/>
          </a:bodyPr>
          <a:lstStyle/>
          <a:p>
            <a:pPr algn="ctr"/>
            <a:r>
              <a:rPr lang="en-CA" sz="1200"/>
              <a:t>60-64</a:t>
            </a:r>
          </a:p>
        </p:txBody>
      </p:sp>
      <p:sp>
        <p:nvSpPr>
          <p:cNvPr id="25629" name="Text Box 144"/>
          <p:cNvSpPr txBox="1">
            <a:spLocks noChangeArrowheads="1"/>
          </p:cNvSpPr>
          <p:nvPr/>
        </p:nvSpPr>
        <p:spPr bwMode="auto">
          <a:xfrm>
            <a:off x="5929313" y="5994400"/>
            <a:ext cx="571500" cy="274638"/>
          </a:xfrm>
          <a:prstGeom prst="rect">
            <a:avLst/>
          </a:prstGeom>
          <a:noFill/>
          <a:ln w="9525">
            <a:noFill/>
            <a:miter lim="800000"/>
            <a:headEnd/>
            <a:tailEnd/>
          </a:ln>
        </p:spPr>
        <p:txBody>
          <a:bodyPr wrap="none">
            <a:spAutoFit/>
          </a:bodyPr>
          <a:lstStyle/>
          <a:p>
            <a:pPr algn="ctr"/>
            <a:r>
              <a:rPr lang="en-CA" sz="1200"/>
              <a:t>65-69</a:t>
            </a:r>
          </a:p>
        </p:txBody>
      </p:sp>
      <p:sp>
        <p:nvSpPr>
          <p:cNvPr id="25630" name="Text Box 145"/>
          <p:cNvSpPr txBox="1">
            <a:spLocks noChangeArrowheads="1"/>
          </p:cNvSpPr>
          <p:nvPr/>
        </p:nvSpPr>
        <p:spPr bwMode="auto">
          <a:xfrm>
            <a:off x="6392863" y="5994400"/>
            <a:ext cx="571500" cy="274638"/>
          </a:xfrm>
          <a:prstGeom prst="rect">
            <a:avLst/>
          </a:prstGeom>
          <a:noFill/>
          <a:ln w="9525">
            <a:noFill/>
            <a:miter lim="800000"/>
            <a:headEnd/>
            <a:tailEnd/>
          </a:ln>
        </p:spPr>
        <p:txBody>
          <a:bodyPr wrap="none">
            <a:spAutoFit/>
          </a:bodyPr>
          <a:lstStyle/>
          <a:p>
            <a:pPr algn="ctr"/>
            <a:r>
              <a:rPr lang="en-CA" sz="1200"/>
              <a:t>70-74</a:t>
            </a:r>
          </a:p>
        </p:txBody>
      </p:sp>
      <p:sp>
        <p:nvSpPr>
          <p:cNvPr id="25631" name="Text Box 146"/>
          <p:cNvSpPr txBox="1">
            <a:spLocks noChangeArrowheads="1"/>
          </p:cNvSpPr>
          <p:nvPr/>
        </p:nvSpPr>
        <p:spPr bwMode="auto">
          <a:xfrm>
            <a:off x="6864350" y="5994400"/>
            <a:ext cx="571500" cy="274638"/>
          </a:xfrm>
          <a:prstGeom prst="rect">
            <a:avLst/>
          </a:prstGeom>
          <a:noFill/>
          <a:ln w="9525">
            <a:noFill/>
            <a:miter lim="800000"/>
            <a:headEnd/>
            <a:tailEnd/>
          </a:ln>
        </p:spPr>
        <p:txBody>
          <a:bodyPr wrap="none">
            <a:spAutoFit/>
          </a:bodyPr>
          <a:lstStyle/>
          <a:p>
            <a:pPr algn="ctr"/>
            <a:r>
              <a:rPr lang="en-CA" sz="1200"/>
              <a:t>75-79</a:t>
            </a:r>
          </a:p>
        </p:txBody>
      </p:sp>
      <p:sp>
        <p:nvSpPr>
          <p:cNvPr id="25632" name="Text Box 147"/>
          <p:cNvSpPr txBox="1">
            <a:spLocks noChangeArrowheads="1"/>
          </p:cNvSpPr>
          <p:nvPr/>
        </p:nvSpPr>
        <p:spPr bwMode="auto">
          <a:xfrm>
            <a:off x="7340600" y="5994400"/>
            <a:ext cx="571500" cy="274638"/>
          </a:xfrm>
          <a:prstGeom prst="rect">
            <a:avLst/>
          </a:prstGeom>
          <a:noFill/>
          <a:ln w="9525">
            <a:noFill/>
            <a:miter lim="800000"/>
            <a:headEnd/>
            <a:tailEnd/>
          </a:ln>
        </p:spPr>
        <p:txBody>
          <a:bodyPr wrap="none">
            <a:spAutoFit/>
          </a:bodyPr>
          <a:lstStyle/>
          <a:p>
            <a:pPr algn="ctr"/>
            <a:r>
              <a:rPr lang="en-CA" sz="1200"/>
              <a:t>80-84</a:t>
            </a:r>
          </a:p>
        </p:txBody>
      </p:sp>
      <p:sp>
        <p:nvSpPr>
          <p:cNvPr id="25633" name="Text Box 80"/>
          <p:cNvSpPr txBox="1">
            <a:spLocks noChangeArrowheads="1"/>
          </p:cNvSpPr>
          <p:nvPr/>
        </p:nvSpPr>
        <p:spPr bwMode="auto">
          <a:xfrm>
            <a:off x="7981950" y="5784850"/>
            <a:ext cx="282575" cy="304800"/>
          </a:xfrm>
          <a:prstGeom prst="rect">
            <a:avLst/>
          </a:prstGeom>
          <a:noFill/>
          <a:ln w="9525">
            <a:noFill/>
            <a:miter lim="800000"/>
            <a:headEnd/>
            <a:tailEnd/>
          </a:ln>
        </p:spPr>
        <p:txBody>
          <a:bodyPr wrap="none">
            <a:spAutoFit/>
          </a:bodyPr>
          <a:lstStyle/>
          <a:p>
            <a:r>
              <a:rPr lang="en-CA" sz="1400"/>
              <a:t>0</a:t>
            </a:r>
          </a:p>
        </p:txBody>
      </p:sp>
      <p:sp>
        <p:nvSpPr>
          <p:cNvPr id="25634" name="Line 42"/>
          <p:cNvSpPr>
            <a:spLocks noChangeShapeType="1"/>
          </p:cNvSpPr>
          <p:nvPr/>
        </p:nvSpPr>
        <p:spPr bwMode="auto">
          <a:xfrm flipH="1">
            <a:off x="7893050" y="5938838"/>
            <a:ext cx="80963" cy="0"/>
          </a:xfrm>
          <a:prstGeom prst="line">
            <a:avLst/>
          </a:prstGeom>
          <a:noFill/>
          <a:ln w="9525">
            <a:solidFill>
              <a:srgbClr val="CC00CC"/>
            </a:solidFill>
            <a:round/>
            <a:headEnd/>
            <a:tailEnd/>
          </a:ln>
        </p:spPr>
        <p:txBody>
          <a:bodyPr/>
          <a:lstStyle/>
          <a:p>
            <a:endParaRPr lang="en-US"/>
          </a:p>
        </p:txBody>
      </p:sp>
      <p:sp>
        <p:nvSpPr>
          <p:cNvPr id="25635" name="Text Box 80"/>
          <p:cNvSpPr txBox="1">
            <a:spLocks noChangeArrowheads="1"/>
          </p:cNvSpPr>
          <p:nvPr/>
        </p:nvSpPr>
        <p:spPr bwMode="auto">
          <a:xfrm>
            <a:off x="7981950" y="5232400"/>
            <a:ext cx="282575" cy="304800"/>
          </a:xfrm>
          <a:prstGeom prst="rect">
            <a:avLst/>
          </a:prstGeom>
          <a:noFill/>
          <a:ln w="9525">
            <a:noFill/>
            <a:miter lim="800000"/>
            <a:headEnd/>
            <a:tailEnd/>
          </a:ln>
        </p:spPr>
        <p:txBody>
          <a:bodyPr wrap="none">
            <a:spAutoFit/>
          </a:bodyPr>
          <a:lstStyle/>
          <a:p>
            <a:r>
              <a:rPr lang="en-CA" sz="1400"/>
              <a:t>2</a:t>
            </a:r>
          </a:p>
        </p:txBody>
      </p:sp>
      <p:sp>
        <p:nvSpPr>
          <p:cNvPr id="25636" name="Line 44"/>
          <p:cNvSpPr>
            <a:spLocks noChangeShapeType="1"/>
          </p:cNvSpPr>
          <p:nvPr/>
        </p:nvSpPr>
        <p:spPr bwMode="auto">
          <a:xfrm flipH="1">
            <a:off x="7893050" y="5386388"/>
            <a:ext cx="80963" cy="0"/>
          </a:xfrm>
          <a:prstGeom prst="line">
            <a:avLst/>
          </a:prstGeom>
          <a:noFill/>
          <a:ln w="9525">
            <a:solidFill>
              <a:schemeClr val="accent2"/>
            </a:solidFill>
            <a:round/>
            <a:headEnd/>
            <a:tailEnd/>
          </a:ln>
        </p:spPr>
        <p:txBody>
          <a:bodyPr/>
          <a:lstStyle/>
          <a:p>
            <a:endParaRPr lang="en-US"/>
          </a:p>
        </p:txBody>
      </p:sp>
      <p:sp>
        <p:nvSpPr>
          <p:cNvPr id="25637" name="Text Box 80"/>
          <p:cNvSpPr txBox="1">
            <a:spLocks noChangeArrowheads="1"/>
          </p:cNvSpPr>
          <p:nvPr/>
        </p:nvSpPr>
        <p:spPr bwMode="auto">
          <a:xfrm>
            <a:off x="7981950" y="4729163"/>
            <a:ext cx="282575" cy="304800"/>
          </a:xfrm>
          <a:prstGeom prst="rect">
            <a:avLst/>
          </a:prstGeom>
          <a:noFill/>
          <a:ln w="9525">
            <a:noFill/>
            <a:miter lim="800000"/>
            <a:headEnd/>
            <a:tailEnd/>
          </a:ln>
        </p:spPr>
        <p:txBody>
          <a:bodyPr wrap="none">
            <a:spAutoFit/>
          </a:bodyPr>
          <a:lstStyle/>
          <a:p>
            <a:r>
              <a:rPr lang="en-CA" sz="1400"/>
              <a:t>4</a:t>
            </a:r>
          </a:p>
        </p:txBody>
      </p:sp>
      <p:sp>
        <p:nvSpPr>
          <p:cNvPr id="25638" name="Line 46"/>
          <p:cNvSpPr>
            <a:spLocks noChangeShapeType="1"/>
          </p:cNvSpPr>
          <p:nvPr/>
        </p:nvSpPr>
        <p:spPr bwMode="auto">
          <a:xfrm flipH="1">
            <a:off x="7893050" y="4883150"/>
            <a:ext cx="80963" cy="0"/>
          </a:xfrm>
          <a:prstGeom prst="line">
            <a:avLst/>
          </a:prstGeom>
          <a:noFill/>
          <a:ln w="9525">
            <a:solidFill>
              <a:schemeClr val="accent2"/>
            </a:solidFill>
            <a:round/>
            <a:headEnd/>
            <a:tailEnd/>
          </a:ln>
        </p:spPr>
        <p:txBody>
          <a:bodyPr/>
          <a:lstStyle/>
          <a:p>
            <a:endParaRPr lang="en-US"/>
          </a:p>
        </p:txBody>
      </p:sp>
      <p:sp>
        <p:nvSpPr>
          <p:cNvPr id="25639" name="Text Box 80"/>
          <p:cNvSpPr txBox="1">
            <a:spLocks noChangeArrowheads="1"/>
          </p:cNvSpPr>
          <p:nvPr/>
        </p:nvSpPr>
        <p:spPr bwMode="auto">
          <a:xfrm>
            <a:off x="7981950" y="4206875"/>
            <a:ext cx="282575" cy="304800"/>
          </a:xfrm>
          <a:prstGeom prst="rect">
            <a:avLst/>
          </a:prstGeom>
          <a:noFill/>
          <a:ln w="9525">
            <a:noFill/>
            <a:miter lim="800000"/>
            <a:headEnd/>
            <a:tailEnd/>
          </a:ln>
        </p:spPr>
        <p:txBody>
          <a:bodyPr wrap="none">
            <a:spAutoFit/>
          </a:bodyPr>
          <a:lstStyle/>
          <a:p>
            <a:r>
              <a:rPr lang="en-CA" sz="1400"/>
              <a:t>6</a:t>
            </a:r>
          </a:p>
        </p:txBody>
      </p:sp>
      <p:sp>
        <p:nvSpPr>
          <p:cNvPr id="25640" name="Line 48"/>
          <p:cNvSpPr>
            <a:spLocks noChangeShapeType="1"/>
          </p:cNvSpPr>
          <p:nvPr/>
        </p:nvSpPr>
        <p:spPr bwMode="auto">
          <a:xfrm flipH="1">
            <a:off x="7893050" y="4360863"/>
            <a:ext cx="80963" cy="0"/>
          </a:xfrm>
          <a:prstGeom prst="line">
            <a:avLst/>
          </a:prstGeom>
          <a:noFill/>
          <a:ln w="9525">
            <a:solidFill>
              <a:schemeClr val="accent2"/>
            </a:solidFill>
            <a:round/>
            <a:headEnd/>
            <a:tailEnd/>
          </a:ln>
        </p:spPr>
        <p:txBody>
          <a:bodyPr/>
          <a:lstStyle/>
          <a:p>
            <a:endParaRPr lang="en-US"/>
          </a:p>
        </p:txBody>
      </p:sp>
      <p:sp>
        <p:nvSpPr>
          <p:cNvPr id="25641" name="Text Box 80"/>
          <p:cNvSpPr txBox="1">
            <a:spLocks noChangeArrowheads="1"/>
          </p:cNvSpPr>
          <p:nvPr/>
        </p:nvSpPr>
        <p:spPr bwMode="auto">
          <a:xfrm>
            <a:off x="7981950" y="3698875"/>
            <a:ext cx="282575" cy="304800"/>
          </a:xfrm>
          <a:prstGeom prst="rect">
            <a:avLst/>
          </a:prstGeom>
          <a:noFill/>
          <a:ln w="9525">
            <a:noFill/>
            <a:miter lim="800000"/>
            <a:headEnd/>
            <a:tailEnd/>
          </a:ln>
        </p:spPr>
        <p:txBody>
          <a:bodyPr wrap="none">
            <a:spAutoFit/>
          </a:bodyPr>
          <a:lstStyle/>
          <a:p>
            <a:r>
              <a:rPr lang="en-CA" sz="1400"/>
              <a:t>8</a:t>
            </a:r>
          </a:p>
        </p:txBody>
      </p:sp>
      <p:sp>
        <p:nvSpPr>
          <p:cNvPr id="25642" name="Line 50"/>
          <p:cNvSpPr>
            <a:spLocks noChangeShapeType="1"/>
          </p:cNvSpPr>
          <p:nvPr/>
        </p:nvSpPr>
        <p:spPr bwMode="auto">
          <a:xfrm flipH="1">
            <a:off x="7893050" y="3852863"/>
            <a:ext cx="80963" cy="0"/>
          </a:xfrm>
          <a:prstGeom prst="line">
            <a:avLst/>
          </a:prstGeom>
          <a:noFill/>
          <a:ln w="9525">
            <a:solidFill>
              <a:schemeClr val="accent2"/>
            </a:solidFill>
            <a:round/>
            <a:headEnd/>
            <a:tailEnd/>
          </a:ln>
        </p:spPr>
        <p:txBody>
          <a:bodyPr/>
          <a:lstStyle/>
          <a:p>
            <a:endParaRPr lang="en-US"/>
          </a:p>
        </p:txBody>
      </p:sp>
      <p:sp>
        <p:nvSpPr>
          <p:cNvPr id="25643" name="Text Box 80"/>
          <p:cNvSpPr txBox="1">
            <a:spLocks noChangeArrowheads="1"/>
          </p:cNvSpPr>
          <p:nvPr/>
        </p:nvSpPr>
        <p:spPr bwMode="auto">
          <a:xfrm>
            <a:off x="7981950" y="3194050"/>
            <a:ext cx="381000" cy="304800"/>
          </a:xfrm>
          <a:prstGeom prst="rect">
            <a:avLst/>
          </a:prstGeom>
          <a:noFill/>
          <a:ln w="9525">
            <a:noFill/>
            <a:miter lim="800000"/>
            <a:headEnd/>
            <a:tailEnd/>
          </a:ln>
        </p:spPr>
        <p:txBody>
          <a:bodyPr wrap="none">
            <a:spAutoFit/>
          </a:bodyPr>
          <a:lstStyle/>
          <a:p>
            <a:r>
              <a:rPr lang="en-CA" sz="1400"/>
              <a:t>10</a:t>
            </a:r>
          </a:p>
        </p:txBody>
      </p:sp>
      <p:sp>
        <p:nvSpPr>
          <p:cNvPr id="25644" name="Line 52"/>
          <p:cNvSpPr>
            <a:spLocks noChangeShapeType="1"/>
          </p:cNvSpPr>
          <p:nvPr/>
        </p:nvSpPr>
        <p:spPr bwMode="auto">
          <a:xfrm flipH="1">
            <a:off x="7893050" y="3348038"/>
            <a:ext cx="80963" cy="0"/>
          </a:xfrm>
          <a:prstGeom prst="line">
            <a:avLst/>
          </a:prstGeom>
          <a:noFill/>
          <a:ln w="9525">
            <a:solidFill>
              <a:schemeClr val="accent2"/>
            </a:solidFill>
            <a:round/>
            <a:headEnd/>
            <a:tailEnd/>
          </a:ln>
        </p:spPr>
        <p:txBody>
          <a:bodyPr/>
          <a:lstStyle/>
          <a:p>
            <a:endParaRPr lang="en-US"/>
          </a:p>
        </p:txBody>
      </p:sp>
      <p:sp>
        <p:nvSpPr>
          <p:cNvPr id="25645" name="Text Box 80"/>
          <p:cNvSpPr txBox="1">
            <a:spLocks noChangeArrowheads="1"/>
          </p:cNvSpPr>
          <p:nvPr/>
        </p:nvSpPr>
        <p:spPr bwMode="auto">
          <a:xfrm>
            <a:off x="7981950" y="2686050"/>
            <a:ext cx="381000" cy="304800"/>
          </a:xfrm>
          <a:prstGeom prst="rect">
            <a:avLst/>
          </a:prstGeom>
          <a:noFill/>
          <a:ln w="9525">
            <a:noFill/>
            <a:miter lim="800000"/>
            <a:headEnd/>
            <a:tailEnd/>
          </a:ln>
        </p:spPr>
        <p:txBody>
          <a:bodyPr wrap="none">
            <a:spAutoFit/>
          </a:bodyPr>
          <a:lstStyle/>
          <a:p>
            <a:r>
              <a:rPr lang="en-CA" sz="1400"/>
              <a:t>12</a:t>
            </a:r>
          </a:p>
        </p:txBody>
      </p:sp>
      <p:sp>
        <p:nvSpPr>
          <p:cNvPr id="25646" name="Line 54"/>
          <p:cNvSpPr>
            <a:spLocks noChangeShapeType="1"/>
          </p:cNvSpPr>
          <p:nvPr/>
        </p:nvSpPr>
        <p:spPr bwMode="auto">
          <a:xfrm flipH="1">
            <a:off x="7893050" y="2840038"/>
            <a:ext cx="80963" cy="0"/>
          </a:xfrm>
          <a:prstGeom prst="line">
            <a:avLst/>
          </a:prstGeom>
          <a:noFill/>
          <a:ln w="9525">
            <a:solidFill>
              <a:schemeClr val="accent2"/>
            </a:solidFill>
            <a:round/>
            <a:headEnd/>
            <a:tailEnd/>
          </a:ln>
        </p:spPr>
        <p:txBody>
          <a:bodyPr/>
          <a:lstStyle/>
          <a:p>
            <a:endParaRPr lang="en-US"/>
          </a:p>
        </p:txBody>
      </p:sp>
      <p:sp>
        <p:nvSpPr>
          <p:cNvPr id="25647" name="Text Box 80"/>
          <p:cNvSpPr txBox="1">
            <a:spLocks noChangeArrowheads="1"/>
          </p:cNvSpPr>
          <p:nvPr/>
        </p:nvSpPr>
        <p:spPr bwMode="auto">
          <a:xfrm>
            <a:off x="7981950" y="2178050"/>
            <a:ext cx="381000" cy="304800"/>
          </a:xfrm>
          <a:prstGeom prst="rect">
            <a:avLst/>
          </a:prstGeom>
          <a:noFill/>
          <a:ln w="9525">
            <a:noFill/>
            <a:miter lim="800000"/>
            <a:headEnd/>
            <a:tailEnd/>
          </a:ln>
        </p:spPr>
        <p:txBody>
          <a:bodyPr wrap="none">
            <a:spAutoFit/>
          </a:bodyPr>
          <a:lstStyle/>
          <a:p>
            <a:r>
              <a:rPr lang="en-CA" sz="1400"/>
              <a:t>14</a:t>
            </a:r>
          </a:p>
        </p:txBody>
      </p:sp>
      <p:sp>
        <p:nvSpPr>
          <p:cNvPr id="25648" name="Line 56"/>
          <p:cNvSpPr>
            <a:spLocks noChangeShapeType="1"/>
          </p:cNvSpPr>
          <p:nvPr/>
        </p:nvSpPr>
        <p:spPr bwMode="auto">
          <a:xfrm flipH="1">
            <a:off x="7893050" y="2332038"/>
            <a:ext cx="80963" cy="0"/>
          </a:xfrm>
          <a:prstGeom prst="line">
            <a:avLst/>
          </a:prstGeom>
          <a:noFill/>
          <a:ln w="9525">
            <a:solidFill>
              <a:schemeClr val="accent2"/>
            </a:solidFill>
            <a:round/>
            <a:headEnd/>
            <a:tailEnd/>
          </a:ln>
        </p:spPr>
        <p:txBody>
          <a:bodyPr/>
          <a:lstStyle/>
          <a:p>
            <a:endParaRPr lang="en-US"/>
          </a:p>
        </p:txBody>
      </p:sp>
      <p:sp>
        <p:nvSpPr>
          <p:cNvPr id="25649" name="Text Box 80"/>
          <p:cNvSpPr txBox="1">
            <a:spLocks noChangeArrowheads="1"/>
          </p:cNvSpPr>
          <p:nvPr/>
        </p:nvSpPr>
        <p:spPr bwMode="auto">
          <a:xfrm>
            <a:off x="7981950" y="1716088"/>
            <a:ext cx="381000" cy="304800"/>
          </a:xfrm>
          <a:prstGeom prst="rect">
            <a:avLst/>
          </a:prstGeom>
          <a:noFill/>
          <a:ln w="9525">
            <a:noFill/>
            <a:miter lim="800000"/>
            <a:headEnd/>
            <a:tailEnd/>
          </a:ln>
        </p:spPr>
        <p:txBody>
          <a:bodyPr wrap="none">
            <a:spAutoFit/>
          </a:bodyPr>
          <a:lstStyle/>
          <a:p>
            <a:r>
              <a:rPr lang="en-CA" sz="1400"/>
              <a:t>16</a:t>
            </a:r>
          </a:p>
        </p:txBody>
      </p:sp>
      <p:sp>
        <p:nvSpPr>
          <p:cNvPr id="25650" name="Line 58"/>
          <p:cNvSpPr>
            <a:spLocks noChangeShapeType="1"/>
          </p:cNvSpPr>
          <p:nvPr/>
        </p:nvSpPr>
        <p:spPr bwMode="auto">
          <a:xfrm flipH="1">
            <a:off x="7893050" y="1870075"/>
            <a:ext cx="80963" cy="0"/>
          </a:xfrm>
          <a:prstGeom prst="line">
            <a:avLst/>
          </a:prstGeom>
          <a:noFill/>
          <a:ln w="9525">
            <a:solidFill>
              <a:schemeClr val="accent2"/>
            </a:solidFill>
            <a:round/>
            <a:headEnd/>
            <a:tailEnd/>
          </a:ln>
        </p:spPr>
        <p:txBody>
          <a:bodyPr/>
          <a:lstStyle/>
          <a:p>
            <a:endParaRPr lang="en-US"/>
          </a:p>
        </p:txBody>
      </p:sp>
      <p:sp>
        <p:nvSpPr>
          <p:cNvPr id="25651" name="Line 59"/>
          <p:cNvSpPr>
            <a:spLocks noChangeShapeType="1"/>
          </p:cNvSpPr>
          <p:nvPr/>
        </p:nvSpPr>
        <p:spPr bwMode="auto">
          <a:xfrm rot="16200000" flipH="1">
            <a:off x="7579519" y="5979319"/>
            <a:ext cx="80962" cy="0"/>
          </a:xfrm>
          <a:prstGeom prst="line">
            <a:avLst/>
          </a:prstGeom>
          <a:noFill/>
          <a:ln w="9525">
            <a:solidFill>
              <a:schemeClr val="accent2"/>
            </a:solidFill>
            <a:round/>
            <a:headEnd/>
            <a:tailEnd/>
          </a:ln>
        </p:spPr>
        <p:txBody>
          <a:bodyPr/>
          <a:lstStyle/>
          <a:p>
            <a:endParaRPr lang="en-US"/>
          </a:p>
        </p:txBody>
      </p:sp>
      <p:sp>
        <p:nvSpPr>
          <p:cNvPr id="25652" name="Line 60"/>
          <p:cNvSpPr>
            <a:spLocks noChangeShapeType="1"/>
          </p:cNvSpPr>
          <p:nvPr/>
        </p:nvSpPr>
        <p:spPr bwMode="auto">
          <a:xfrm rot="16200000" flipH="1">
            <a:off x="7104857" y="5979319"/>
            <a:ext cx="80962" cy="0"/>
          </a:xfrm>
          <a:prstGeom prst="line">
            <a:avLst/>
          </a:prstGeom>
          <a:noFill/>
          <a:ln w="9525">
            <a:solidFill>
              <a:schemeClr val="accent2"/>
            </a:solidFill>
            <a:round/>
            <a:headEnd/>
            <a:tailEnd/>
          </a:ln>
        </p:spPr>
        <p:txBody>
          <a:bodyPr/>
          <a:lstStyle/>
          <a:p>
            <a:endParaRPr lang="en-US"/>
          </a:p>
        </p:txBody>
      </p:sp>
      <p:sp>
        <p:nvSpPr>
          <p:cNvPr id="25653" name="Line 61"/>
          <p:cNvSpPr>
            <a:spLocks noChangeShapeType="1"/>
          </p:cNvSpPr>
          <p:nvPr/>
        </p:nvSpPr>
        <p:spPr bwMode="auto">
          <a:xfrm rot="16200000" flipH="1">
            <a:off x="6633369" y="5979319"/>
            <a:ext cx="80962" cy="0"/>
          </a:xfrm>
          <a:prstGeom prst="line">
            <a:avLst/>
          </a:prstGeom>
          <a:noFill/>
          <a:ln w="9525">
            <a:solidFill>
              <a:schemeClr val="accent2"/>
            </a:solidFill>
            <a:round/>
            <a:headEnd/>
            <a:tailEnd/>
          </a:ln>
        </p:spPr>
        <p:txBody>
          <a:bodyPr/>
          <a:lstStyle/>
          <a:p>
            <a:endParaRPr lang="en-US"/>
          </a:p>
        </p:txBody>
      </p:sp>
      <p:sp>
        <p:nvSpPr>
          <p:cNvPr id="25654" name="Line 62"/>
          <p:cNvSpPr>
            <a:spLocks noChangeShapeType="1"/>
          </p:cNvSpPr>
          <p:nvPr/>
        </p:nvSpPr>
        <p:spPr bwMode="auto">
          <a:xfrm rot="16200000" flipH="1">
            <a:off x="6168232" y="5979319"/>
            <a:ext cx="80962" cy="0"/>
          </a:xfrm>
          <a:prstGeom prst="line">
            <a:avLst/>
          </a:prstGeom>
          <a:noFill/>
          <a:ln w="9525">
            <a:solidFill>
              <a:schemeClr val="accent2"/>
            </a:solidFill>
            <a:round/>
            <a:headEnd/>
            <a:tailEnd/>
          </a:ln>
        </p:spPr>
        <p:txBody>
          <a:bodyPr/>
          <a:lstStyle/>
          <a:p>
            <a:endParaRPr lang="en-US"/>
          </a:p>
        </p:txBody>
      </p:sp>
      <p:sp>
        <p:nvSpPr>
          <p:cNvPr id="25655" name="Line 63"/>
          <p:cNvSpPr>
            <a:spLocks noChangeShapeType="1"/>
          </p:cNvSpPr>
          <p:nvPr/>
        </p:nvSpPr>
        <p:spPr bwMode="auto">
          <a:xfrm rot="16200000" flipH="1">
            <a:off x="5695157" y="5979319"/>
            <a:ext cx="80962" cy="0"/>
          </a:xfrm>
          <a:prstGeom prst="line">
            <a:avLst/>
          </a:prstGeom>
          <a:noFill/>
          <a:ln w="9525">
            <a:solidFill>
              <a:schemeClr val="accent2"/>
            </a:solidFill>
            <a:round/>
            <a:headEnd/>
            <a:tailEnd/>
          </a:ln>
        </p:spPr>
        <p:txBody>
          <a:bodyPr/>
          <a:lstStyle/>
          <a:p>
            <a:endParaRPr lang="en-US"/>
          </a:p>
        </p:txBody>
      </p:sp>
      <p:sp>
        <p:nvSpPr>
          <p:cNvPr id="25656" name="Line 64"/>
          <p:cNvSpPr>
            <a:spLocks noChangeShapeType="1"/>
          </p:cNvSpPr>
          <p:nvPr/>
        </p:nvSpPr>
        <p:spPr bwMode="auto">
          <a:xfrm rot="16200000" flipH="1">
            <a:off x="5234782" y="5979319"/>
            <a:ext cx="80962" cy="0"/>
          </a:xfrm>
          <a:prstGeom prst="line">
            <a:avLst/>
          </a:prstGeom>
          <a:noFill/>
          <a:ln w="9525">
            <a:solidFill>
              <a:schemeClr val="accent2"/>
            </a:solidFill>
            <a:round/>
            <a:headEnd/>
            <a:tailEnd/>
          </a:ln>
        </p:spPr>
        <p:txBody>
          <a:bodyPr/>
          <a:lstStyle/>
          <a:p>
            <a:endParaRPr lang="en-US"/>
          </a:p>
        </p:txBody>
      </p:sp>
      <p:sp>
        <p:nvSpPr>
          <p:cNvPr id="25657" name="Line 65"/>
          <p:cNvSpPr>
            <a:spLocks noChangeShapeType="1"/>
          </p:cNvSpPr>
          <p:nvPr/>
        </p:nvSpPr>
        <p:spPr bwMode="auto">
          <a:xfrm rot="16200000" flipH="1">
            <a:off x="4760119" y="5979319"/>
            <a:ext cx="80962" cy="0"/>
          </a:xfrm>
          <a:prstGeom prst="line">
            <a:avLst/>
          </a:prstGeom>
          <a:noFill/>
          <a:ln w="9525">
            <a:solidFill>
              <a:schemeClr val="accent2"/>
            </a:solidFill>
            <a:round/>
            <a:headEnd/>
            <a:tailEnd/>
          </a:ln>
        </p:spPr>
        <p:txBody>
          <a:bodyPr/>
          <a:lstStyle/>
          <a:p>
            <a:endParaRPr lang="en-US"/>
          </a:p>
        </p:txBody>
      </p:sp>
      <p:sp>
        <p:nvSpPr>
          <p:cNvPr id="25658" name="Line 66"/>
          <p:cNvSpPr>
            <a:spLocks noChangeShapeType="1"/>
          </p:cNvSpPr>
          <p:nvPr/>
        </p:nvSpPr>
        <p:spPr bwMode="auto">
          <a:xfrm rot="16200000" flipH="1">
            <a:off x="4285457" y="5979319"/>
            <a:ext cx="80962" cy="0"/>
          </a:xfrm>
          <a:prstGeom prst="line">
            <a:avLst/>
          </a:prstGeom>
          <a:noFill/>
          <a:ln w="9525">
            <a:solidFill>
              <a:schemeClr val="accent2"/>
            </a:solidFill>
            <a:round/>
            <a:headEnd/>
            <a:tailEnd/>
          </a:ln>
        </p:spPr>
        <p:txBody>
          <a:bodyPr/>
          <a:lstStyle/>
          <a:p>
            <a:endParaRPr lang="en-US"/>
          </a:p>
        </p:txBody>
      </p:sp>
      <p:sp>
        <p:nvSpPr>
          <p:cNvPr id="25659" name="Line 67"/>
          <p:cNvSpPr>
            <a:spLocks noChangeShapeType="1"/>
          </p:cNvSpPr>
          <p:nvPr/>
        </p:nvSpPr>
        <p:spPr bwMode="auto">
          <a:xfrm rot="16200000" flipH="1">
            <a:off x="3826669" y="5979319"/>
            <a:ext cx="80962" cy="0"/>
          </a:xfrm>
          <a:prstGeom prst="line">
            <a:avLst/>
          </a:prstGeom>
          <a:noFill/>
          <a:ln w="9525">
            <a:solidFill>
              <a:schemeClr val="accent2"/>
            </a:solidFill>
            <a:round/>
            <a:headEnd/>
            <a:tailEnd/>
          </a:ln>
        </p:spPr>
        <p:txBody>
          <a:bodyPr/>
          <a:lstStyle/>
          <a:p>
            <a:endParaRPr lang="en-US"/>
          </a:p>
        </p:txBody>
      </p:sp>
      <p:sp>
        <p:nvSpPr>
          <p:cNvPr id="25660" name="Line 68"/>
          <p:cNvSpPr>
            <a:spLocks noChangeShapeType="1"/>
          </p:cNvSpPr>
          <p:nvPr/>
        </p:nvSpPr>
        <p:spPr bwMode="auto">
          <a:xfrm rot="16200000" flipH="1">
            <a:off x="3352007" y="5979319"/>
            <a:ext cx="80962" cy="0"/>
          </a:xfrm>
          <a:prstGeom prst="line">
            <a:avLst/>
          </a:prstGeom>
          <a:noFill/>
          <a:ln w="9525">
            <a:solidFill>
              <a:schemeClr val="accent2"/>
            </a:solidFill>
            <a:round/>
            <a:headEnd/>
            <a:tailEnd/>
          </a:ln>
        </p:spPr>
        <p:txBody>
          <a:bodyPr/>
          <a:lstStyle/>
          <a:p>
            <a:endParaRPr lang="en-US"/>
          </a:p>
        </p:txBody>
      </p:sp>
      <p:sp>
        <p:nvSpPr>
          <p:cNvPr id="25661" name="Line 69"/>
          <p:cNvSpPr>
            <a:spLocks noChangeShapeType="1"/>
          </p:cNvSpPr>
          <p:nvPr/>
        </p:nvSpPr>
        <p:spPr bwMode="auto">
          <a:xfrm rot="16200000" flipH="1">
            <a:off x="2888457" y="5979319"/>
            <a:ext cx="80962" cy="0"/>
          </a:xfrm>
          <a:prstGeom prst="line">
            <a:avLst/>
          </a:prstGeom>
          <a:noFill/>
          <a:ln w="9525">
            <a:solidFill>
              <a:schemeClr val="accent2"/>
            </a:solidFill>
            <a:round/>
            <a:headEnd/>
            <a:tailEnd/>
          </a:ln>
        </p:spPr>
        <p:txBody>
          <a:bodyPr/>
          <a:lstStyle/>
          <a:p>
            <a:endParaRPr lang="en-US"/>
          </a:p>
        </p:txBody>
      </p:sp>
      <p:sp>
        <p:nvSpPr>
          <p:cNvPr id="25662" name="Line 70"/>
          <p:cNvSpPr>
            <a:spLocks noChangeShapeType="1"/>
          </p:cNvSpPr>
          <p:nvPr/>
        </p:nvSpPr>
        <p:spPr bwMode="auto">
          <a:xfrm rot="16200000" flipH="1">
            <a:off x="2415382" y="5979319"/>
            <a:ext cx="80962" cy="0"/>
          </a:xfrm>
          <a:prstGeom prst="line">
            <a:avLst/>
          </a:prstGeom>
          <a:noFill/>
          <a:ln w="9525">
            <a:solidFill>
              <a:schemeClr val="accent2"/>
            </a:solidFill>
            <a:round/>
            <a:headEnd/>
            <a:tailEnd/>
          </a:ln>
        </p:spPr>
        <p:txBody>
          <a:bodyPr/>
          <a:lstStyle/>
          <a:p>
            <a:endParaRPr lang="en-US"/>
          </a:p>
        </p:txBody>
      </p:sp>
      <p:sp>
        <p:nvSpPr>
          <p:cNvPr id="25663" name="Line 71"/>
          <p:cNvSpPr>
            <a:spLocks noChangeShapeType="1"/>
          </p:cNvSpPr>
          <p:nvPr/>
        </p:nvSpPr>
        <p:spPr bwMode="auto">
          <a:xfrm rot="16200000" flipH="1">
            <a:off x="1942307" y="5979319"/>
            <a:ext cx="80962" cy="0"/>
          </a:xfrm>
          <a:prstGeom prst="line">
            <a:avLst/>
          </a:prstGeom>
          <a:noFill/>
          <a:ln w="9525">
            <a:solidFill>
              <a:schemeClr val="accent2"/>
            </a:solidFill>
            <a:round/>
            <a:headEnd/>
            <a:tailEnd/>
          </a:ln>
        </p:spPr>
        <p:txBody>
          <a:bodyPr/>
          <a:lstStyle/>
          <a:p>
            <a:endParaRPr lang="en-US"/>
          </a:p>
        </p:txBody>
      </p:sp>
      <p:sp>
        <p:nvSpPr>
          <p:cNvPr id="25664" name="Line 72"/>
          <p:cNvSpPr>
            <a:spLocks noChangeShapeType="1"/>
          </p:cNvSpPr>
          <p:nvPr/>
        </p:nvSpPr>
        <p:spPr bwMode="auto">
          <a:xfrm rot="16200000" flipH="1">
            <a:off x="1472407" y="5979319"/>
            <a:ext cx="80962" cy="0"/>
          </a:xfrm>
          <a:prstGeom prst="line">
            <a:avLst/>
          </a:prstGeom>
          <a:noFill/>
          <a:ln w="9525">
            <a:solidFill>
              <a:schemeClr val="accent2"/>
            </a:solidFill>
            <a:round/>
            <a:headEnd/>
            <a:tailEnd/>
          </a:ln>
        </p:spPr>
        <p:txBody>
          <a:bodyPr/>
          <a:lstStyle/>
          <a:p>
            <a:endParaRPr lang="en-US"/>
          </a:p>
        </p:txBody>
      </p:sp>
      <p:sp>
        <p:nvSpPr>
          <p:cNvPr id="25665" name="Text Box 115"/>
          <p:cNvSpPr txBox="1">
            <a:spLocks noChangeArrowheads="1"/>
          </p:cNvSpPr>
          <p:nvPr/>
        </p:nvSpPr>
        <p:spPr bwMode="auto">
          <a:xfrm rot="-5400000">
            <a:off x="7412831" y="3699669"/>
            <a:ext cx="2173288" cy="304800"/>
          </a:xfrm>
          <a:prstGeom prst="rect">
            <a:avLst/>
          </a:prstGeom>
          <a:noFill/>
          <a:ln w="9525">
            <a:noFill/>
            <a:miter lim="800000"/>
            <a:headEnd/>
            <a:tailEnd/>
          </a:ln>
        </p:spPr>
        <p:txBody>
          <a:bodyPr wrap="none">
            <a:spAutoFit/>
          </a:bodyPr>
          <a:lstStyle/>
          <a:p>
            <a:pPr algn="ctr"/>
            <a:r>
              <a:rPr lang="en-CA" sz="1400"/>
              <a:t>Rate per 100 000 women</a:t>
            </a:r>
          </a:p>
        </p:txBody>
      </p:sp>
      <p:sp>
        <p:nvSpPr>
          <p:cNvPr id="25666" name="Freeform 74"/>
          <p:cNvSpPr>
            <a:spLocks/>
          </p:cNvSpPr>
          <p:nvPr/>
        </p:nvSpPr>
        <p:spPr bwMode="auto">
          <a:xfrm>
            <a:off x="1509713" y="5156200"/>
            <a:ext cx="6121400" cy="766763"/>
          </a:xfrm>
          <a:custGeom>
            <a:avLst/>
            <a:gdLst>
              <a:gd name="T0" fmla="*/ 0 w 3856"/>
              <a:gd name="T1" fmla="*/ 483 h 483"/>
              <a:gd name="T2" fmla="*/ 298 w 3856"/>
              <a:gd name="T3" fmla="*/ 467 h 483"/>
              <a:gd name="T4" fmla="*/ 599 w 3856"/>
              <a:gd name="T5" fmla="*/ 419 h 483"/>
              <a:gd name="T6" fmla="*/ 887 w 3856"/>
              <a:gd name="T7" fmla="*/ 346 h 483"/>
              <a:gd name="T8" fmla="*/ 1204 w 3856"/>
              <a:gd name="T9" fmla="*/ 256 h 483"/>
              <a:gd name="T10" fmla="*/ 1504 w 3856"/>
              <a:gd name="T11" fmla="*/ 112 h 483"/>
              <a:gd name="T12" fmla="*/ 1767 w 3856"/>
              <a:gd name="T13" fmla="*/ 64 h 483"/>
              <a:gd name="T14" fmla="*/ 2084 w 3856"/>
              <a:gd name="T15" fmla="*/ 0 h 483"/>
              <a:gd name="T16" fmla="*/ 2682 w 3856"/>
              <a:gd name="T17" fmla="*/ 170 h 483"/>
              <a:gd name="T18" fmla="*/ 2960 w 3856"/>
              <a:gd name="T19" fmla="*/ 176 h 483"/>
              <a:gd name="T20" fmla="*/ 3264 w 3856"/>
              <a:gd name="T21" fmla="*/ 157 h 483"/>
              <a:gd name="T22" fmla="*/ 3556 w 3856"/>
              <a:gd name="T23" fmla="*/ 173 h 483"/>
              <a:gd name="T24" fmla="*/ 3856 w 3856"/>
              <a:gd name="T25" fmla="*/ 147 h 4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56"/>
              <a:gd name="T40" fmla="*/ 0 h 483"/>
              <a:gd name="T41" fmla="*/ 3856 w 3856"/>
              <a:gd name="T42" fmla="*/ 483 h 4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56" h="483">
                <a:moveTo>
                  <a:pt x="0" y="483"/>
                </a:moveTo>
                <a:lnTo>
                  <a:pt x="298" y="467"/>
                </a:lnTo>
                <a:lnTo>
                  <a:pt x="599" y="419"/>
                </a:lnTo>
                <a:lnTo>
                  <a:pt x="887" y="346"/>
                </a:lnTo>
                <a:lnTo>
                  <a:pt x="1204" y="256"/>
                </a:lnTo>
                <a:lnTo>
                  <a:pt x="1504" y="112"/>
                </a:lnTo>
                <a:lnTo>
                  <a:pt x="1767" y="64"/>
                </a:lnTo>
                <a:lnTo>
                  <a:pt x="2084" y="0"/>
                </a:lnTo>
                <a:lnTo>
                  <a:pt x="2682" y="170"/>
                </a:lnTo>
                <a:lnTo>
                  <a:pt x="2960" y="176"/>
                </a:lnTo>
                <a:lnTo>
                  <a:pt x="3264" y="157"/>
                </a:lnTo>
                <a:lnTo>
                  <a:pt x="3556" y="173"/>
                </a:lnTo>
                <a:lnTo>
                  <a:pt x="3856" y="147"/>
                </a:lnTo>
              </a:path>
            </a:pathLst>
          </a:custGeom>
          <a:noFill/>
          <a:ln w="28575" cmpd="sng">
            <a:solidFill>
              <a:srgbClr val="FF0000"/>
            </a:solidFill>
            <a:round/>
            <a:headEnd/>
            <a:tailEnd/>
          </a:ln>
        </p:spPr>
        <p:txBody>
          <a:bodyPr/>
          <a:lstStyle/>
          <a:p>
            <a:endParaRPr lang="en-US"/>
          </a:p>
        </p:txBody>
      </p:sp>
      <p:sp>
        <p:nvSpPr>
          <p:cNvPr id="25667" name="Freeform 75"/>
          <p:cNvSpPr>
            <a:spLocks/>
          </p:cNvSpPr>
          <p:nvPr/>
        </p:nvSpPr>
        <p:spPr bwMode="auto">
          <a:xfrm>
            <a:off x="1509713" y="3789363"/>
            <a:ext cx="6127750" cy="2128837"/>
          </a:xfrm>
          <a:custGeom>
            <a:avLst/>
            <a:gdLst>
              <a:gd name="T0" fmla="*/ 0 w 3860"/>
              <a:gd name="T1" fmla="*/ 1341 h 1341"/>
              <a:gd name="T2" fmla="*/ 304 w 3860"/>
              <a:gd name="T3" fmla="*/ 1312 h 1341"/>
              <a:gd name="T4" fmla="*/ 599 w 3860"/>
              <a:gd name="T5" fmla="*/ 1251 h 1341"/>
              <a:gd name="T6" fmla="*/ 884 w 3860"/>
              <a:gd name="T7" fmla="*/ 1152 h 1341"/>
              <a:gd name="T8" fmla="*/ 1188 w 3860"/>
              <a:gd name="T9" fmla="*/ 1072 h 1341"/>
              <a:gd name="T10" fmla="*/ 1498 w 3860"/>
              <a:gd name="T11" fmla="*/ 941 h 1341"/>
              <a:gd name="T12" fmla="*/ 1773 w 3860"/>
              <a:gd name="T13" fmla="*/ 848 h 1341"/>
              <a:gd name="T14" fmla="*/ 2071 w 3860"/>
              <a:gd name="T15" fmla="*/ 717 h 1341"/>
              <a:gd name="T16" fmla="*/ 2397 w 3860"/>
              <a:gd name="T17" fmla="*/ 730 h 1341"/>
              <a:gd name="T18" fmla="*/ 2669 w 3860"/>
              <a:gd name="T19" fmla="*/ 720 h 1341"/>
              <a:gd name="T20" fmla="*/ 3258 w 3860"/>
              <a:gd name="T21" fmla="*/ 483 h 1341"/>
              <a:gd name="T22" fmla="*/ 3562 w 3860"/>
              <a:gd name="T23" fmla="*/ 381 h 1341"/>
              <a:gd name="T24" fmla="*/ 3860 w 3860"/>
              <a:gd name="T25" fmla="*/ 0 h 13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60"/>
              <a:gd name="T40" fmla="*/ 0 h 1341"/>
              <a:gd name="T41" fmla="*/ 3860 w 3860"/>
              <a:gd name="T42" fmla="*/ 1341 h 13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60" h="1341">
                <a:moveTo>
                  <a:pt x="0" y="1341"/>
                </a:moveTo>
                <a:lnTo>
                  <a:pt x="304" y="1312"/>
                </a:lnTo>
                <a:lnTo>
                  <a:pt x="599" y="1251"/>
                </a:lnTo>
                <a:lnTo>
                  <a:pt x="884" y="1152"/>
                </a:lnTo>
                <a:lnTo>
                  <a:pt x="1188" y="1072"/>
                </a:lnTo>
                <a:lnTo>
                  <a:pt x="1498" y="941"/>
                </a:lnTo>
                <a:lnTo>
                  <a:pt x="1773" y="848"/>
                </a:lnTo>
                <a:lnTo>
                  <a:pt x="2071" y="717"/>
                </a:lnTo>
                <a:lnTo>
                  <a:pt x="2397" y="730"/>
                </a:lnTo>
                <a:lnTo>
                  <a:pt x="2669" y="720"/>
                </a:lnTo>
                <a:lnTo>
                  <a:pt x="3258" y="483"/>
                </a:lnTo>
                <a:lnTo>
                  <a:pt x="3562" y="381"/>
                </a:lnTo>
                <a:lnTo>
                  <a:pt x="3860" y="0"/>
                </a:lnTo>
              </a:path>
            </a:pathLst>
          </a:custGeom>
          <a:noFill/>
          <a:ln w="28575" cap="flat" cmpd="sng">
            <a:solidFill>
              <a:srgbClr val="FF0000"/>
            </a:solidFill>
            <a:prstDash val="dash"/>
            <a:round/>
            <a:headEnd/>
            <a:tailEnd/>
          </a:ln>
        </p:spPr>
        <p:txBody>
          <a:bodyPr/>
          <a:lstStyle/>
          <a:p>
            <a:endParaRPr lang="en-US"/>
          </a:p>
        </p:txBody>
      </p:sp>
      <p:sp>
        <p:nvSpPr>
          <p:cNvPr id="25668" name="Freeform 76"/>
          <p:cNvSpPr>
            <a:spLocks/>
          </p:cNvSpPr>
          <p:nvPr/>
        </p:nvSpPr>
        <p:spPr bwMode="auto">
          <a:xfrm>
            <a:off x="1516063" y="2574925"/>
            <a:ext cx="6135687" cy="3322638"/>
          </a:xfrm>
          <a:custGeom>
            <a:avLst/>
            <a:gdLst>
              <a:gd name="T0" fmla="*/ 0 w 3865"/>
              <a:gd name="T1" fmla="*/ 2093 h 2093"/>
              <a:gd name="T2" fmla="*/ 313 w 3865"/>
              <a:gd name="T3" fmla="*/ 1956 h 2093"/>
              <a:gd name="T4" fmla="*/ 601 w 3865"/>
              <a:gd name="T5" fmla="*/ 1348 h 2093"/>
              <a:gd name="T6" fmla="*/ 899 w 3865"/>
              <a:gd name="T7" fmla="*/ 624 h 2093"/>
              <a:gd name="T8" fmla="*/ 1196 w 3865"/>
              <a:gd name="T9" fmla="*/ 410 h 2093"/>
              <a:gd name="T10" fmla="*/ 1491 w 3865"/>
              <a:gd name="T11" fmla="*/ 0 h 2093"/>
              <a:gd name="T12" fmla="*/ 1792 w 3865"/>
              <a:gd name="T13" fmla="*/ 352 h 2093"/>
              <a:gd name="T14" fmla="*/ 2096 w 3865"/>
              <a:gd name="T15" fmla="*/ 637 h 2093"/>
              <a:gd name="T16" fmla="*/ 2380 w 3865"/>
              <a:gd name="T17" fmla="*/ 970 h 2093"/>
              <a:gd name="T18" fmla="*/ 2656 w 3865"/>
              <a:gd name="T19" fmla="*/ 1229 h 2093"/>
              <a:gd name="T20" fmla="*/ 2963 w 3865"/>
              <a:gd name="T21" fmla="*/ 1399 h 2093"/>
              <a:gd name="T22" fmla="*/ 3267 w 3865"/>
              <a:gd name="T23" fmla="*/ 1508 h 2093"/>
              <a:gd name="T24" fmla="*/ 3568 w 3865"/>
              <a:gd name="T25" fmla="*/ 1488 h 2093"/>
              <a:gd name="T26" fmla="*/ 3865 w 3865"/>
              <a:gd name="T27" fmla="*/ 1584 h 20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65"/>
              <a:gd name="T43" fmla="*/ 0 h 2093"/>
              <a:gd name="T44" fmla="*/ 3865 w 3865"/>
              <a:gd name="T45" fmla="*/ 2093 h 209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65" h="2093">
                <a:moveTo>
                  <a:pt x="0" y="2093"/>
                </a:moveTo>
                <a:lnTo>
                  <a:pt x="313" y="1956"/>
                </a:lnTo>
                <a:lnTo>
                  <a:pt x="601" y="1348"/>
                </a:lnTo>
                <a:lnTo>
                  <a:pt x="899" y="624"/>
                </a:lnTo>
                <a:lnTo>
                  <a:pt x="1196" y="410"/>
                </a:lnTo>
                <a:lnTo>
                  <a:pt x="1491" y="0"/>
                </a:lnTo>
                <a:lnTo>
                  <a:pt x="1792" y="352"/>
                </a:lnTo>
                <a:lnTo>
                  <a:pt x="2096" y="637"/>
                </a:lnTo>
                <a:lnTo>
                  <a:pt x="2380" y="970"/>
                </a:lnTo>
                <a:lnTo>
                  <a:pt x="2656" y="1229"/>
                </a:lnTo>
                <a:lnTo>
                  <a:pt x="2963" y="1399"/>
                </a:lnTo>
                <a:lnTo>
                  <a:pt x="3267" y="1508"/>
                </a:lnTo>
                <a:lnTo>
                  <a:pt x="3568" y="1488"/>
                </a:lnTo>
                <a:lnTo>
                  <a:pt x="3865" y="1584"/>
                </a:lnTo>
              </a:path>
            </a:pathLst>
          </a:custGeom>
          <a:noFill/>
          <a:ln w="28575" cmpd="sng">
            <a:solidFill>
              <a:schemeClr val="accent2"/>
            </a:solidFill>
            <a:round/>
            <a:headEnd/>
            <a:tailEnd/>
          </a:ln>
        </p:spPr>
        <p:txBody>
          <a:bodyPr/>
          <a:lstStyle/>
          <a:p>
            <a:endParaRPr lang="en-US"/>
          </a:p>
        </p:txBody>
      </p:sp>
      <p:sp>
        <p:nvSpPr>
          <p:cNvPr id="25669" name="Freeform 77"/>
          <p:cNvSpPr>
            <a:spLocks/>
          </p:cNvSpPr>
          <p:nvPr/>
        </p:nvSpPr>
        <p:spPr bwMode="auto">
          <a:xfrm>
            <a:off x="1509713" y="2219325"/>
            <a:ext cx="6107112" cy="3657600"/>
          </a:xfrm>
          <a:custGeom>
            <a:avLst/>
            <a:gdLst>
              <a:gd name="T0" fmla="*/ 0 w 3847"/>
              <a:gd name="T1" fmla="*/ 2304 h 2304"/>
              <a:gd name="T2" fmla="*/ 301 w 3847"/>
              <a:gd name="T3" fmla="*/ 2141 h 2304"/>
              <a:gd name="T4" fmla="*/ 586 w 3847"/>
              <a:gd name="T5" fmla="*/ 1319 h 2304"/>
              <a:gd name="T6" fmla="*/ 903 w 3847"/>
              <a:gd name="T7" fmla="*/ 292 h 2304"/>
              <a:gd name="T8" fmla="*/ 1194 w 3847"/>
              <a:gd name="T9" fmla="*/ 212 h 2304"/>
              <a:gd name="T10" fmla="*/ 1498 w 3847"/>
              <a:gd name="T11" fmla="*/ 0 h 2304"/>
              <a:gd name="T12" fmla="*/ 1802 w 3847"/>
              <a:gd name="T13" fmla="*/ 285 h 2304"/>
              <a:gd name="T14" fmla="*/ 2093 w 3847"/>
              <a:gd name="T15" fmla="*/ 372 h 2304"/>
              <a:gd name="T16" fmla="*/ 2388 w 3847"/>
              <a:gd name="T17" fmla="*/ 586 h 2304"/>
              <a:gd name="T18" fmla="*/ 2986 w 3847"/>
              <a:gd name="T19" fmla="*/ 605 h 2304"/>
              <a:gd name="T20" fmla="*/ 3268 w 3847"/>
              <a:gd name="T21" fmla="*/ 724 h 2304"/>
              <a:gd name="T22" fmla="*/ 3594 w 3847"/>
              <a:gd name="T23" fmla="*/ 397 h 2304"/>
              <a:gd name="T24" fmla="*/ 3847 w 3847"/>
              <a:gd name="T25" fmla="*/ 221 h 23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47"/>
              <a:gd name="T40" fmla="*/ 0 h 2304"/>
              <a:gd name="T41" fmla="*/ 3847 w 3847"/>
              <a:gd name="T42" fmla="*/ 2304 h 23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47" h="2304">
                <a:moveTo>
                  <a:pt x="0" y="2304"/>
                </a:moveTo>
                <a:lnTo>
                  <a:pt x="301" y="2141"/>
                </a:lnTo>
                <a:lnTo>
                  <a:pt x="586" y="1319"/>
                </a:lnTo>
                <a:lnTo>
                  <a:pt x="903" y="292"/>
                </a:lnTo>
                <a:lnTo>
                  <a:pt x="1194" y="212"/>
                </a:lnTo>
                <a:lnTo>
                  <a:pt x="1498" y="0"/>
                </a:lnTo>
                <a:lnTo>
                  <a:pt x="1802" y="285"/>
                </a:lnTo>
                <a:lnTo>
                  <a:pt x="2093" y="372"/>
                </a:lnTo>
                <a:lnTo>
                  <a:pt x="2388" y="586"/>
                </a:lnTo>
                <a:lnTo>
                  <a:pt x="2986" y="605"/>
                </a:lnTo>
                <a:lnTo>
                  <a:pt x="3268" y="724"/>
                </a:lnTo>
                <a:lnTo>
                  <a:pt x="3594" y="397"/>
                </a:lnTo>
                <a:lnTo>
                  <a:pt x="3847" y="221"/>
                </a:lnTo>
              </a:path>
            </a:pathLst>
          </a:custGeom>
          <a:noFill/>
          <a:ln w="28575" cap="flat" cmpd="sng">
            <a:solidFill>
              <a:schemeClr val="accent2"/>
            </a:solidFill>
            <a:prstDash val="dash"/>
            <a:round/>
            <a:headEnd/>
            <a:tailEnd/>
          </a:ln>
        </p:spPr>
        <p:txBody>
          <a:bodyPr/>
          <a:lstStyle/>
          <a:p>
            <a:endParaRPr lang="en-US"/>
          </a:p>
        </p:txBody>
      </p:sp>
      <p:sp>
        <p:nvSpPr>
          <p:cNvPr id="25670" name="Text Box 80"/>
          <p:cNvSpPr txBox="1">
            <a:spLocks noChangeArrowheads="1"/>
          </p:cNvSpPr>
          <p:nvPr/>
        </p:nvSpPr>
        <p:spPr bwMode="auto">
          <a:xfrm>
            <a:off x="3092450" y="3094038"/>
            <a:ext cx="1587500" cy="517525"/>
          </a:xfrm>
          <a:prstGeom prst="rect">
            <a:avLst/>
          </a:prstGeom>
          <a:noFill/>
          <a:ln w="9525">
            <a:noFill/>
            <a:miter lim="800000"/>
            <a:headEnd/>
            <a:tailEnd/>
          </a:ln>
        </p:spPr>
        <p:txBody>
          <a:bodyPr>
            <a:spAutoFit/>
          </a:bodyPr>
          <a:lstStyle/>
          <a:p>
            <a:pPr algn="ctr"/>
            <a:r>
              <a:rPr lang="en-CA" sz="1400"/>
              <a:t>Cases of</a:t>
            </a:r>
            <a:br>
              <a:rPr lang="en-CA" sz="1400"/>
            </a:br>
            <a:r>
              <a:rPr lang="en-CA" sz="1400"/>
              <a:t>cervical cancer</a:t>
            </a:r>
          </a:p>
        </p:txBody>
      </p:sp>
      <p:sp>
        <p:nvSpPr>
          <p:cNvPr id="25671" name="Text Box 80"/>
          <p:cNvSpPr txBox="1">
            <a:spLocks noChangeArrowheads="1"/>
          </p:cNvSpPr>
          <p:nvPr/>
        </p:nvSpPr>
        <p:spPr bwMode="auto">
          <a:xfrm>
            <a:off x="6288088" y="2608263"/>
            <a:ext cx="942975" cy="304800"/>
          </a:xfrm>
          <a:prstGeom prst="rect">
            <a:avLst/>
          </a:prstGeom>
          <a:noFill/>
          <a:ln w="9525">
            <a:noFill/>
            <a:miter lim="800000"/>
            <a:headEnd/>
            <a:tailEnd/>
          </a:ln>
        </p:spPr>
        <p:txBody>
          <a:bodyPr wrap="none">
            <a:spAutoFit/>
          </a:bodyPr>
          <a:lstStyle/>
          <a:p>
            <a:pPr algn="r"/>
            <a:r>
              <a:rPr lang="en-CA" sz="1400"/>
              <a:t>Incidence</a:t>
            </a:r>
          </a:p>
        </p:txBody>
      </p:sp>
      <p:sp>
        <p:nvSpPr>
          <p:cNvPr id="25672" name="Text Box 80"/>
          <p:cNvSpPr txBox="1">
            <a:spLocks noChangeArrowheads="1"/>
          </p:cNvSpPr>
          <p:nvPr/>
        </p:nvSpPr>
        <p:spPr bwMode="auto">
          <a:xfrm>
            <a:off x="6599238" y="3841750"/>
            <a:ext cx="854075" cy="304800"/>
          </a:xfrm>
          <a:prstGeom prst="rect">
            <a:avLst/>
          </a:prstGeom>
          <a:noFill/>
          <a:ln w="9525">
            <a:noFill/>
            <a:miter lim="800000"/>
            <a:headEnd/>
            <a:tailEnd/>
          </a:ln>
        </p:spPr>
        <p:txBody>
          <a:bodyPr wrap="none">
            <a:spAutoFit/>
          </a:bodyPr>
          <a:lstStyle/>
          <a:p>
            <a:pPr algn="r"/>
            <a:r>
              <a:rPr lang="en-CA" sz="1400"/>
              <a:t>Mortality</a:t>
            </a:r>
          </a:p>
        </p:txBody>
      </p:sp>
      <p:sp>
        <p:nvSpPr>
          <p:cNvPr id="25673" name="Text Box 80"/>
          <p:cNvSpPr txBox="1">
            <a:spLocks noChangeArrowheads="1"/>
          </p:cNvSpPr>
          <p:nvPr/>
        </p:nvSpPr>
        <p:spPr bwMode="auto">
          <a:xfrm>
            <a:off x="4714875" y="5468938"/>
            <a:ext cx="2381250" cy="304800"/>
          </a:xfrm>
          <a:prstGeom prst="rect">
            <a:avLst/>
          </a:prstGeom>
          <a:noFill/>
          <a:ln w="9525">
            <a:noFill/>
            <a:miter lim="800000"/>
            <a:headEnd/>
            <a:tailEnd/>
          </a:ln>
        </p:spPr>
        <p:txBody>
          <a:bodyPr wrap="none">
            <a:spAutoFit/>
          </a:bodyPr>
          <a:lstStyle/>
          <a:p>
            <a:pPr algn="r"/>
            <a:r>
              <a:rPr lang="en-CA" sz="1400"/>
              <a:t>Deaths from cervical cancer</a:t>
            </a:r>
          </a:p>
        </p:txBody>
      </p:sp>
      <p:sp>
        <p:nvSpPr>
          <p:cNvPr id="25674" name="Text Box 140"/>
          <p:cNvSpPr txBox="1">
            <a:spLocks noChangeArrowheads="1"/>
          </p:cNvSpPr>
          <p:nvPr/>
        </p:nvSpPr>
        <p:spPr bwMode="auto">
          <a:xfrm>
            <a:off x="3852863" y="6245225"/>
            <a:ext cx="1400175" cy="274638"/>
          </a:xfrm>
          <a:prstGeom prst="rect">
            <a:avLst/>
          </a:prstGeom>
          <a:noFill/>
          <a:ln w="9525">
            <a:noFill/>
            <a:miter lim="800000"/>
            <a:headEnd/>
            <a:tailEnd/>
          </a:ln>
        </p:spPr>
        <p:txBody>
          <a:bodyPr wrap="none">
            <a:spAutoFit/>
          </a:bodyPr>
          <a:lstStyle/>
          <a:p>
            <a:pPr algn="ctr"/>
            <a:r>
              <a:rPr lang="en-CA" sz="1200"/>
              <a:t>Age group (years)</a:t>
            </a:r>
          </a:p>
        </p:txBody>
      </p:sp>
      <p:sp>
        <p:nvSpPr>
          <p:cNvPr id="25675" name="Rectangle 4"/>
          <p:cNvSpPr>
            <a:spLocks noChangeArrowheads="1"/>
          </p:cNvSpPr>
          <p:nvPr/>
        </p:nvSpPr>
        <p:spPr bwMode="auto">
          <a:xfrm>
            <a:off x="36513" y="6565900"/>
            <a:ext cx="7716837" cy="244475"/>
          </a:xfrm>
          <a:prstGeom prst="rect">
            <a:avLst/>
          </a:prstGeom>
          <a:noFill/>
          <a:ln w="9525">
            <a:noFill/>
            <a:miter lim="800000"/>
            <a:headEnd/>
            <a:tailEnd/>
          </a:ln>
        </p:spPr>
        <p:txBody>
          <a:bodyPr wrap="none">
            <a:spAutoFit/>
          </a:bodyPr>
          <a:lstStyle/>
          <a:p>
            <a:r>
              <a:rPr lang="en-US" sz="1000">
                <a:cs typeface="Arial" charset="0"/>
              </a:rPr>
              <a:t>Canadian Task Force on Preventive Health Care. Recommendations on screening for cervical cancer. </a:t>
            </a:r>
            <a:r>
              <a:rPr lang="en-US" sz="1000" i="1">
                <a:cs typeface="Arial" charset="0"/>
              </a:rPr>
              <a:t>CMAJ</a:t>
            </a:r>
            <a:r>
              <a:rPr lang="en-US" sz="1000">
                <a:cs typeface="Arial" charset="0"/>
              </a:rPr>
              <a:t> 2013 Jan 8; 185(1):35-45</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Line 7"/>
          <p:cNvSpPr>
            <a:spLocks noChangeShapeType="1"/>
          </p:cNvSpPr>
          <p:nvPr/>
        </p:nvSpPr>
        <p:spPr bwMode="auto">
          <a:xfrm>
            <a:off x="717550" y="4492625"/>
            <a:ext cx="0" cy="111125"/>
          </a:xfrm>
          <a:prstGeom prst="line">
            <a:avLst/>
          </a:prstGeom>
          <a:noFill/>
          <a:ln w="12700">
            <a:solidFill>
              <a:schemeClr val="tx1"/>
            </a:solidFill>
            <a:round/>
            <a:headEnd/>
            <a:tailEnd/>
          </a:ln>
        </p:spPr>
        <p:txBody>
          <a:bodyPr/>
          <a:lstStyle/>
          <a:p>
            <a:endParaRPr lang="en-US"/>
          </a:p>
        </p:txBody>
      </p:sp>
      <p:sp>
        <p:nvSpPr>
          <p:cNvPr id="27650" name="Line 8"/>
          <p:cNvSpPr>
            <a:spLocks noChangeShapeType="1"/>
          </p:cNvSpPr>
          <p:nvPr/>
        </p:nvSpPr>
        <p:spPr bwMode="auto">
          <a:xfrm>
            <a:off x="1568450" y="4492625"/>
            <a:ext cx="0" cy="111125"/>
          </a:xfrm>
          <a:prstGeom prst="line">
            <a:avLst/>
          </a:prstGeom>
          <a:noFill/>
          <a:ln w="12700">
            <a:solidFill>
              <a:schemeClr val="tx1"/>
            </a:solidFill>
            <a:round/>
            <a:headEnd/>
            <a:tailEnd/>
          </a:ln>
        </p:spPr>
        <p:txBody>
          <a:bodyPr/>
          <a:lstStyle/>
          <a:p>
            <a:endParaRPr lang="en-US"/>
          </a:p>
        </p:txBody>
      </p:sp>
      <p:sp>
        <p:nvSpPr>
          <p:cNvPr id="27651" name="Line 10"/>
          <p:cNvSpPr>
            <a:spLocks noChangeShapeType="1"/>
          </p:cNvSpPr>
          <p:nvPr/>
        </p:nvSpPr>
        <p:spPr bwMode="auto">
          <a:xfrm>
            <a:off x="2435225" y="4492625"/>
            <a:ext cx="0" cy="111125"/>
          </a:xfrm>
          <a:prstGeom prst="line">
            <a:avLst/>
          </a:prstGeom>
          <a:noFill/>
          <a:ln w="12700">
            <a:solidFill>
              <a:schemeClr val="tx1"/>
            </a:solidFill>
            <a:round/>
            <a:headEnd/>
            <a:tailEnd/>
          </a:ln>
        </p:spPr>
        <p:txBody>
          <a:bodyPr/>
          <a:lstStyle/>
          <a:p>
            <a:endParaRPr lang="en-US"/>
          </a:p>
        </p:txBody>
      </p:sp>
      <p:sp>
        <p:nvSpPr>
          <p:cNvPr id="27652" name="Line 11"/>
          <p:cNvSpPr>
            <a:spLocks noChangeShapeType="1"/>
          </p:cNvSpPr>
          <p:nvPr/>
        </p:nvSpPr>
        <p:spPr bwMode="auto">
          <a:xfrm>
            <a:off x="3295650" y="4492625"/>
            <a:ext cx="0" cy="111125"/>
          </a:xfrm>
          <a:prstGeom prst="line">
            <a:avLst/>
          </a:prstGeom>
          <a:noFill/>
          <a:ln w="12700">
            <a:solidFill>
              <a:schemeClr val="tx1"/>
            </a:solidFill>
            <a:round/>
            <a:headEnd/>
            <a:tailEnd/>
          </a:ln>
        </p:spPr>
        <p:txBody>
          <a:bodyPr/>
          <a:lstStyle/>
          <a:p>
            <a:endParaRPr lang="en-US"/>
          </a:p>
        </p:txBody>
      </p:sp>
      <p:sp>
        <p:nvSpPr>
          <p:cNvPr id="27653" name="Line 12"/>
          <p:cNvSpPr>
            <a:spLocks noChangeShapeType="1"/>
          </p:cNvSpPr>
          <p:nvPr/>
        </p:nvSpPr>
        <p:spPr bwMode="auto">
          <a:xfrm>
            <a:off x="5029200" y="4492625"/>
            <a:ext cx="0" cy="111125"/>
          </a:xfrm>
          <a:prstGeom prst="line">
            <a:avLst/>
          </a:prstGeom>
          <a:noFill/>
          <a:ln w="12700">
            <a:solidFill>
              <a:schemeClr val="tx1"/>
            </a:solidFill>
            <a:round/>
            <a:headEnd/>
            <a:tailEnd/>
          </a:ln>
        </p:spPr>
        <p:txBody>
          <a:bodyPr/>
          <a:lstStyle/>
          <a:p>
            <a:endParaRPr lang="en-US"/>
          </a:p>
        </p:txBody>
      </p:sp>
      <p:sp>
        <p:nvSpPr>
          <p:cNvPr id="27654" name="Line 13"/>
          <p:cNvSpPr>
            <a:spLocks noChangeShapeType="1"/>
          </p:cNvSpPr>
          <p:nvPr/>
        </p:nvSpPr>
        <p:spPr bwMode="auto">
          <a:xfrm>
            <a:off x="5880100" y="4492625"/>
            <a:ext cx="0" cy="111125"/>
          </a:xfrm>
          <a:prstGeom prst="line">
            <a:avLst/>
          </a:prstGeom>
          <a:noFill/>
          <a:ln w="12700">
            <a:solidFill>
              <a:schemeClr val="tx1"/>
            </a:solidFill>
            <a:round/>
            <a:headEnd/>
            <a:tailEnd/>
          </a:ln>
        </p:spPr>
        <p:txBody>
          <a:bodyPr/>
          <a:lstStyle/>
          <a:p>
            <a:endParaRPr lang="en-US"/>
          </a:p>
        </p:txBody>
      </p:sp>
      <p:sp>
        <p:nvSpPr>
          <p:cNvPr id="27655" name="Line 14"/>
          <p:cNvSpPr>
            <a:spLocks noChangeShapeType="1"/>
          </p:cNvSpPr>
          <p:nvPr/>
        </p:nvSpPr>
        <p:spPr bwMode="auto">
          <a:xfrm>
            <a:off x="4162425" y="4492625"/>
            <a:ext cx="0" cy="111125"/>
          </a:xfrm>
          <a:prstGeom prst="line">
            <a:avLst/>
          </a:prstGeom>
          <a:noFill/>
          <a:ln w="12700">
            <a:solidFill>
              <a:schemeClr val="tx1"/>
            </a:solidFill>
            <a:round/>
            <a:headEnd/>
            <a:tailEnd/>
          </a:ln>
        </p:spPr>
        <p:txBody>
          <a:bodyPr/>
          <a:lstStyle/>
          <a:p>
            <a:endParaRPr lang="en-US"/>
          </a:p>
        </p:txBody>
      </p:sp>
      <p:sp>
        <p:nvSpPr>
          <p:cNvPr id="27656" name="Line 16"/>
          <p:cNvSpPr>
            <a:spLocks noChangeShapeType="1"/>
          </p:cNvSpPr>
          <p:nvPr/>
        </p:nvSpPr>
        <p:spPr bwMode="auto">
          <a:xfrm>
            <a:off x="6748463" y="4492625"/>
            <a:ext cx="0" cy="111125"/>
          </a:xfrm>
          <a:prstGeom prst="line">
            <a:avLst/>
          </a:prstGeom>
          <a:noFill/>
          <a:ln w="12700">
            <a:solidFill>
              <a:schemeClr val="tx1"/>
            </a:solidFill>
            <a:round/>
            <a:headEnd/>
            <a:tailEnd/>
          </a:ln>
        </p:spPr>
        <p:txBody>
          <a:bodyPr/>
          <a:lstStyle/>
          <a:p>
            <a:endParaRPr lang="en-US"/>
          </a:p>
        </p:txBody>
      </p:sp>
      <p:sp>
        <p:nvSpPr>
          <p:cNvPr id="27657" name="Rectangle 44"/>
          <p:cNvSpPr>
            <a:spLocks noChangeArrowheads="1"/>
          </p:cNvSpPr>
          <p:nvPr/>
        </p:nvSpPr>
        <p:spPr bwMode="auto">
          <a:xfrm>
            <a:off x="4754563" y="1812925"/>
            <a:ext cx="3181350" cy="2703513"/>
          </a:xfrm>
          <a:prstGeom prst="rect">
            <a:avLst/>
          </a:prstGeom>
          <a:solidFill>
            <a:srgbClr val="FF9999"/>
          </a:solidFill>
          <a:ln w="12700">
            <a:noFill/>
            <a:miter lim="800000"/>
            <a:headEnd/>
            <a:tailEnd/>
          </a:ln>
        </p:spPr>
        <p:txBody>
          <a:bodyPr wrap="none" anchor="ctr"/>
          <a:lstStyle/>
          <a:p>
            <a:endParaRPr lang="en-CA"/>
          </a:p>
        </p:txBody>
      </p:sp>
      <p:sp>
        <p:nvSpPr>
          <p:cNvPr id="27658" name="Rectangle 6"/>
          <p:cNvSpPr>
            <a:spLocks noChangeArrowheads="1"/>
          </p:cNvSpPr>
          <p:nvPr/>
        </p:nvSpPr>
        <p:spPr bwMode="auto">
          <a:xfrm>
            <a:off x="1562100" y="1812925"/>
            <a:ext cx="1117600" cy="2703513"/>
          </a:xfrm>
          <a:prstGeom prst="rect">
            <a:avLst/>
          </a:prstGeom>
          <a:solidFill>
            <a:schemeClr val="accent1"/>
          </a:solidFill>
          <a:ln w="12700">
            <a:noFill/>
            <a:miter lim="800000"/>
            <a:headEnd/>
            <a:tailEnd/>
          </a:ln>
        </p:spPr>
        <p:txBody>
          <a:bodyPr wrap="none" anchor="ctr"/>
          <a:lstStyle/>
          <a:p>
            <a:endParaRPr lang="en-CA"/>
          </a:p>
        </p:txBody>
      </p:sp>
      <p:sp>
        <p:nvSpPr>
          <p:cNvPr id="27659" name="Rectangle 43"/>
          <p:cNvSpPr>
            <a:spLocks noChangeArrowheads="1"/>
          </p:cNvSpPr>
          <p:nvPr/>
        </p:nvSpPr>
        <p:spPr bwMode="auto">
          <a:xfrm>
            <a:off x="3263900" y="1812925"/>
            <a:ext cx="1487488" cy="2703513"/>
          </a:xfrm>
          <a:prstGeom prst="rect">
            <a:avLst/>
          </a:prstGeom>
          <a:solidFill>
            <a:srgbClr val="DDD9C4"/>
          </a:solidFill>
          <a:ln w="12700">
            <a:noFill/>
            <a:miter lim="800000"/>
            <a:headEnd/>
            <a:tailEnd/>
          </a:ln>
        </p:spPr>
        <p:txBody>
          <a:bodyPr wrap="none" anchor="ctr"/>
          <a:lstStyle/>
          <a:p>
            <a:endParaRPr lang="en-CA"/>
          </a:p>
        </p:txBody>
      </p:sp>
      <p:sp>
        <p:nvSpPr>
          <p:cNvPr id="27660" name="Rectangle 62"/>
          <p:cNvSpPr>
            <a:spLocks noChangeArrowheads="1"/>
          </p:cNvSpPr>
          <p:nvPr/>
        </p:nvSpPr>
        <p:spPr bwMode="auto">
          <a:xfrm>
            <a:off x="719138" y="1812925"/>
            <a:ext cx="841375" cy="2703513"/>
          </a:xfrm>
          <a:prstGeom prst="rect">
            <a:avLst/>
          </a:prstGeom>
          <a:solidFill>
            <a:srgbClr val="CDCDDE"/>
          </a:solidFill>
          <a:ln w="12700">
            <a:noFill/>
            <a:miter lim="800000"/>
            <a:headEnd/>
            <a:tailEnd/>
          </a:ln>
        </p:spPr>
        <p:txBody>
          <a:bodyPr wrap="none" anchor="ctr"/>
          <a:lstStyle/>
          <a:p>
            <a:endParaRPr lang="en-CA"/>
          </a:p>
        </p:txBody>
      </p:sp>
      <p:sp>
        <p:nvSpPr>
          <p:cNvPr id="27661" name="Text Box 5"/>
          <p:cNvSpPr txBox="1">
            <a:spLocks noChangeArrowheads="1"/>
          </p:cNvSpPr>
          <p:nvPr/>
        </p:nvSpPr>
        <p:spPr bwMode="auto">
          <a:xfrm>
            <a:off x="114300" y="6488113"/>
            <a:ext cx="6985000" cy="244475"/>
          </a:xfrm>
          <a:prstGeom prst="rect">
            <a:avLst/>
          </a:prstGeom>
          <a:noFill/>
          <a:ln w="9525">
            <a:noFill/>
            <a:miter lim="800000"/>
            <a:headEnd/>
            <a:tailEnd/>
          </a:ln>
        </p:spPr>
        <p:txBody>
          <a:bodyPr>
            <a:spAutoFit/>
          </a:bodyPr>
          <a:lstStyle/>
          <a:p>
            <a:pPr>
              <a:spcBef>
                <a:spcPct val="50000"/>
              </a:spcBef>
            </a:pPr>
            <a:r>
              <a:rPr lang="en-CA" sz="1000"/>
              <a:t>Adapted from Schiffman M, Castle PE. The promise of global cervical-cancer prevention. </a:t>
            </a:r>
            <a:r>
              <a:rPr lang="en-CA" sz="1000" i="1"/>
              <a:t>NEJM</a:t>
            </a:r>
            <a:r>
              <a:rPr lang="en-CA" sz="1000"/>
              <a:t> 2005; 353(20):2101-4</a:t>
            </a:r>
          </a:p>
        </p:txBody>
      </p:sp>
      <p:sp>
        <p:nvSpPr>
          <p:cNvPr id="27662" name="Slide Number Placeholder 3"/>
          <p:cNvSpPr>
            <a:spLocks noGrp="1"/>
          </p:cNvSpPr>
          <p:nvPr>
            <p:ph type="sldNum" sz="quarter" idx="10"/>
          </p:nvPr>
        </p:nvSpPr>
        <p:spPr>
          <a:noFill/>
        </p:spPr>
        <p:txBody>
          <a:bodyPr/>
          <a:lstStyle/>
          <a:p>
            <a:fld id="{96883CBA-D101-4D47-A53B-DA5ED4991E27}" type="slidenum">
              <a:rPr lang="en-CA" smtClean="0">
                <a:latin typeface="Arial" charset="0"/>
                <a:ea typeface="ヒラギノ角ゴ Pro W3"/>
                <a:cs typeface="ヒラギノ角ゴ Pro W3"/>
              </a:rPr>
              <a:pPr/>
              <a:t>8</a:t>
            </a:fld>
            <a:endParaRPr lang="en-CA" smtClean="0">
              <a:latin typeface="Arial" charset="0"/>
              <a:ea typeface="ヒラギノ角ゴ Pro W3"/>
              <a:cs typeface="ヒラギノ角ゴ Pro W3"/>
            </a:endParaRPr>
          </a:p>
        </p:txBody>
      </p:sp>
      <p:sp>
        <p:nvSpPr>
          <p:cNvPr id="27663" name="Title 1"/>
          <p:cNvSpPr>
            <a:spLocks/>
          </p:cNvSpPr>
          <p:nvPr/>
        </p:nvSpPr>
        <p:spPr bwMode="auto">
          <a:xfrm>
            <a:off x="228600" y="152400"/>
            <a:ext cx="6754813" cy="1219200"/>
          </a:xfrm>
          <a:prstGeom prst="rect">
            <a:avLst/>
          </a:prstGeom>
          <a:noFill/>
          <a:ln w="9525">
            <a:noFill/>
            <a:miter lim="800000"/>
            <a:headEnd/>
            <a:tailEnd/>
          </a:ln>
        </p:spPr>
        <p:txBody>
          <a:bodyPr anchor="ctr"/>
          <a:lstStyle/>
          <a:p>
            <a:pPr eaLnBrk="0" hangingPunct="0"/>
            <a:r>
              <a:rPr lang="en-CA" sz="3000">
                <a:solidFill>
                  <a:srgbClr val="90214A"/>
                </a:solidFill>
              </a:rPr>
              <a:t>The Natural History of HPV Infection and Cervical Cancer</a:t>
            </a:r>
          </a:p>
        </p:txBody>
      </p:sp>
      <p:sp>
        <p:nvSpPr>
          <p:cNvPr id="27664" name="Text Box 9"/>
          <p:cNvSpPr txBox="1">
            <a:spLocks noChangeArrowheads="1"/>
          </p:cNvSpPr>
          <p:nvPr/>
        </p:nvSpPr>
        <p:spPr bwMode="auto">
          <a:xfrm>
            <a:off x="1271588" y="4573588"/>
            <a:ext cx="598487" cy="274637"/>
          </a:xfrm>
          <a:prstGeom prst="rect">
            <a:avLst/>
          </a:prstGeom>
          <a:noFill/>
          <a:ln w="9525">
            <a:noFill/>
            <a:miter lim="800000"/>
            <a:headEnd/>
            <a:tailEnd/>
          </a:ln>
        </p:spPr>
        <p:txBody>
          <a:bodyPr wrap="none">
            <a:spAutoFit/>
          </a:bodyPr>
          <a:lstStyle/>
          <a:p>
            <a:pPr algn="ctr"/>
            <a:r>
              <a:rPr lang="en-CA" sz="1200"/>
              <a:t>15 yrs</a:t>
            </a:r>
          </a:p>
        </p:txBody>
      </p:sp>
      <p:sp>
        <p:nvSpPr>
          <p:cNvPr id="27665" name="Text Box 15"/>
          <p:cNvSpPr txBox="1">
            <a:spLocks noChangeArrowheads="1"/>
          </p:cNvSpPr>
          <p:nvPr/>
        </p:nvSpPr>
        <p:spPr bwMode="auto">
          <a:xfrm>
            <a:off x="3865563" y="4573588"/>
            <a:ext cx="598487" cy="274637"/>
          </a:xfrm>
          <a:prstGeom prst="rect">
            <a:avLst/>
          </a:prstGeom>
          <a:noFill/>
          <a:ln w="9525">
            <a:noFill/>
            <a:miter lim="800000"/>
            <a:headEnd/>
            <a:tailEnd/>
          </a:ln>
        </p:spPr>
        <p:txBody>
          <a:bodyPr wrap="none">
            <a:spAutoFit/>
          </a:bodyPr>
          <a:lstStyle/>
          <a:p>
            <a:pPr algn="ctr"/>
            <a:r>
              <a:rPr lang="en-CA" sz="1200"/>
              <a:t>30 yrs</a:t>
            </a:r>
          </a:p>
        </p:txBody>
      </p:sp>
      <p:sp>
        <p:nvSpPr>
          <p:cNvPr id="27666" name="Text Box 17"/>
          <p:cNvSpPr txBox="1">
            <a:spLocks noChangeArrowheads="1"/>
          </p:cNvSpPr>
          <p:nvPr/>
        </p:nvSpPr>
        <p:spPr bwMode="auto">
          <a:xfrm>
            <a:off x="6451600" y="4573588"/>
            <a:ext cx="598488" cy="274637"/>
          </a:xfrm>
          <a:prstGeom prst="rect">
            <a:avLst/>
          </a:prstGeom>
          <a:noFill/>
          <a:ln w="9525">
            <a:noFill/>
            <a:miter lim="800000"/>
            <a:headEnd/>
            <a:tailEnd/>
          </a:ln>
        </p:spPr>
        <p:txBody>
          <a:bodyPr wrap="none">
            <a:spAutoFit/>
          </a:bodyPr>
          <a:lstStyle/>
          <a:p>
            <a:pPr algn="ctr"/>
            <a:r>
              <a:rPr lang="en-CA" sz="1200"/>
              <a:t>45 yrs</a:t>
            </a:r>
          </a:p>
        </p:txBody>
      </p:sp>
      <p:sp>
        <p:nvSpPr>
          <p:cNvPr id="27667" name="Text Box 18"/>
          <p:cNvSpPr txBox="1">
            <a:spLocks noChangeArrowheads="1"/>
          </p:cNvSpPr>
          <p:nvPr/>
        </p:nvSpPr>
        <p:spPr bwMode="auto">
          <a:xfrm>
            <a:off x="3309938" y="5140325"/>
            <a:ext cx="819150" cy="274638"/>
          </a:xfrm>
          <a:prstGeom prst="rect">
            <a:avLst/>
          </a:prstGeom>
          <a:noFill/>
          <a:ln w="9525">
            <a:noFill/>
            <a:miter lim="800000"/>
            <a:headEnd/>
            <a:tailEnd/>
          </a:ln>
        </p:spPr>
        <p:txBody>
          <a:bodyPr wrap="none">
            <a:spAutoFit/>
          </a:bodyPr>
          <a:lstStyle/>
          <a:p>
            <a:pPr algn="ctr"/>
            <a:r>
              <a:rPr lang="en-CA" sz="1200"/>
              <a:t>Pap tests</a:t>
            </a:r>
          </a:p>
        </p:txBody>
      </p:sp>
      <p:sp>
        <p:nvSpPr>
          <p:cNvPr id="27668" name="AutoShape 19"/>
          <p:cNvSpPr>
            <a:spLocks noChangeArrowheads="1"/>
          </p:cNvSpPr>
          <p:nvPr/>
        </p:nvSpPr>
        <p:spPr bwMode="auto">
          <a:xfrm>
            <a:off x="2206625" y="4800600"/>
            <a:ext cx="190500" cy="377825"/>
          </a:xfrm>
          <a:prstGeom prst="upArrow">
            <a:avLst>
              <a:gd name="adj1" fmla="val 50000"/>
              <a:gd name="adj2" fmla="val 49583"/>
            </a:avLst>
          </a:prstGeom>
          <a:solidFill>
            <a:schemeClr val="accent1"/>
          </a:solidFill>
          <a:ln w="9525">
            <a:solidFill>
              <a:schemeClr val="tx1"/>
            </a:solidFill>
            <a:miter lim="800000"/>
            <a:headEnd/>
            <a:tailEnd/>
          </a:ln>
        </p:spPr>
        <p:txBody>
          <a:bodyPr vert="eaVert" wrap="none" anchor="ctr"/>
          <a:lstStyle/>
          <a:p>
            <a:endParaRPr lang="en-CA"/>
          </a:p>
        </p:txBody>
      </p:sp>
      <p:sp>
        <p:nvSpPr>
          <p:cNvPr id="27669" name="AutoShape 21"/>
          <p:cNvSpPr>
            <a:spLocks noChangeArrowheads="1"/>
          </p:cNvSpPr>
          <p:nvPr/>
        </p:nvSpPr>
        <p:spPr bwMode="auto">
          <a:xfrm>
            <a:off x="2563813" y="4800600"/>
            <a:ext cx="190500" cy="377825"/>
          </a:xfrm>
          <a:prstGeom prst="upArrow">
            <a:avLst>
              <a:gd name="adj1" fmla="val 50000"/>
              <a:gd name="adj2" fmla="val 49583"/>
            </a:avLst>
          </a:prstGeom>
          <a:solidFill>
            <a:schemeClr val="accent1"/>
          </a:solidFill>
          <a:ln w="9525">
            <a:solidFill>
              <a:schemeClr val="tx1"/>
            </a:solidFill>
            <a:miter lim="800000"/>
            <a:headEnd/>
            <a:tailEnd/>
          </a:ln>
        </p:spPr>
        <p:txBody>
          <a:bodyPr vert="eaVert" wrap="none" anchor="ctr"/>
          <a:lstStyle/>
          <a:p>
            <a:endParaRPr lang="en-CA"/>
          </a:p>
        </p:txBody>
      </p:sp>
      <p:sp>
        <p:nvSpPr>
          <p:cNvPr id="27670" name="AutoShape 22"/>
          <p:cNvSpPr>
            <a:spLocks noChangeArrowheads="1"/>
          </p:cNvSpPr>
          <p:nvPr/>
        </p:nvSpPr>
        <p:spPr bwMode="auto">
          <a:xfrm>
            <a:off x="2921000" y="4800600"/>
            <a:ext cx="190500" cy="377825"/>
          </a:xfrm>
          <a:prstGeom prst="upArrow">
            <a:avLst>
              <a:gd name="adj1" fmla="val 50000"/>
              <a:gd name="adj2" fmla="val 49583"/>
            </a:avLst>
          </a:prstGeom>
          <a:solidFill>
            <a:schemeClr val="accent1"/>
          </a:solidFill>
          <a:ln w="9525">
            <a:solidFill>
              <a:schemeClr val="tx1"/>
            </a:solidFill>
            <a:miter lim="800000"/>
            <a:headEnd/>
            <a:tailEnd/>
          </a:ln>
        </p:spPr>
        <p:txBody>
          <a:bodyPr vert="eaVert" wrap="none" anchor="ctr"/>
          <a:lstStyle/>
          <a:p>
            <a:endParaRPr lang="en-CA"/>
          </a:p>
        </p:txBody>
      </p:sp>
      <p:sp>
        <p:nvSpPr>
          <p:cNvPr id="27671" name="AutoShape 23"/>
          <p:cNvSpPr>
            <a:spLocks noChangeArrowheads="1"/>
          </p:cNvSpPr>
          <p:nvPr/>
        </p:nvSpPr>
        <p:spPr bwMode="auto">
          <a:xfrm>
            <a:off x="3278188" y="4800600"/>
            <a:ext cx="190500" cy="377825"/>
          </a:xfrm>
          <a:prstGeom prst="upArrow">
            <a:avLst>
              <a:gd name="adj1" fmla="val 50000"/>
              <a:gd name="adj2" fmla="val 49583"/>
            </a:avLst>
          </a:prstGeom>
          <a:solidFill>
            <a:schemeClr val="accent1"/>
          </a:solidFill>
          <a:ln w="9525">
            <a:solidFill>
              <a:schemeClr val="tx1"/>
            </a:solidFill>
            <a:miter lim="800000"/>
            <a:headEnd/>
            <a:tailEnd/>
          </a:ln>
        </p:spPr>
        <p:txBody>
          <a:bodyPr vert="eaVert" wrap="none" anchor="ctr"/>
          <a:lstStyle/>
          <a:p>
            <a:endParaRPr lang="en-CA"/>
          </a:p>
        </p:txBody>
      </p:sp>
      <p:sp>
        <p:nvSpPr>
          <p:cNvPr id="27672" name="AutoShape 24"/>
          <p:cNvSpPr>
            <a:spLocks noChangeArrowheads="1"/>
          </p:cNvSpPr>
          <p:nvPr/>
        </p:nvSpPr>
        <p:spPr bwMode="auto">
          <a:xfrm>
            <a:off x="3635375" y="4800600"/>
            <a:ext cx="190500" cy="377825"/>
          </a:xfrm>
          <a:prstGeom prst="upArrow">
            <a:avLst>
              <a:gd name="adj1" fmla="val 50000"/>
              <a:gd name="adj2" fmla="val 49583"/>
            </a:avLst>
          </a:prstGeom>
          <a:solidFill>
            <a:schemeClr val="accent1"/>
          </a:solidFill>
          <a:ln w="9525">
            <a:solidFill>
              <a:schemeClr val="tx1"/>
            </a:solidFill>
            <a:miter lim="800000"/>
            <a:headEnd/>
            <a:tailEnd/>
          </a:ln>
        </p:spPr>
        <p:txBody>
          <a:bodyPr vert="eaVert" wrap="none" anchor="ctr"/>
          <a:lstStyle/>
          <a:p>
            <a:endParaRPr lang="en-CA"/>
          </a:p>
        </p:txBody>
      </p:sp>
      <p:sp>
        <p:nvSpPr>
          <p:cNvPr id="27673" name="AutoShape 25"/>
          <p:cNvSpPr>
            <a:spLocks noChangeArrowheads="1"/>
          </p:cNvSpPr>
          <p:nvPr/>
        </p:nvSpPr>
        <p:spPr bwMode="auto">
          <a:xfrm>
            <a:off x="3992563" y="4800600"/>
            <a:ext cx="190500" cy="377825"/>
          </a:xfrm>
          <a:prstGeom prst="upArrow">
            <a:avLst>
              <a:gd name="adj1" fmla="val 50000"/>
              <a:gd name="adj2" fmla="val 49583"/>
            </a:avLst>
          </a:prstGeom>
          <a:solidFill>
            <a:schemeClr val="accent1"/>
          </a:solidFill>
          <a:ln w="9525">
            <a:solidFill>
              <a:schemeClr val="tx1"/>
            </a:solidFill>
            <a:miter lim="800000"/>
            <a:headEnd/>
            <a:tailEnd/>
          </a:ln>
        </p:spPr>
        <p:txBody>
          <a:bodyPr vert="eaVert" wrap="none" anchor="ctr"/>
          <a:lstStyle/>
          <a:p>
            <a:endParaRPr lang="en-CA"/>
          </a:p>
        </p:txBody>
      </p:sp>
      <p:sp>
        <p:nvSpPr>
          <p:cNvPr id="27674" name="AutoShape 26"/>
          <p:cNvSpPr>
            <a:spLocks noChangeArrowheads="1"/>
          </p:cNvSpPr>
          <p:nvPr/>
        </p:nvSpPr>
        <p:spPr bwMode="auto">
          <a:xfrm>
            <a:off x="4349750" y="4800600"/>
            <a:ext cx="190500" cy="377825"/>
          </a:xfrm>
          <a:prstGeom prst="upArrow">
            <a:avLst>
              <a:gd name="adj1" fmla="val 50000"/>
              <a:gd name="adj2" fmla="val 49583"/>
            </a:avLst>
          </a:prstGeom>
          <a:solidFill>
            <a:schemeClr val="accent1"/>
          </a:solidFill>
          <a:ln w="9525">
            <a:solidFill>
              <a:schemeClr val="tx1"/>
            </a:solidFill>
            <a:miter lim="800000"/>
            <a:headEnd/>
            <a:tailEnd/>
          </a:ln>
        </p:spPr>
        <p:txBody>
          <a:bodyPr vert="eaVert" wrap="none" anchor="ctr"/>
          <a:lstStyle/>
          <a:p>
            <a:endParaRPr lang="en-CA"/>
          </a:p>
        </p:txBody>
      </p:sp>
      <p:sp>
        <p:nvSpPr>
          <p:cNvPr id="27675" name="AutoShape 27"/>
          <p:cNvSpPr>
            <a:spLocks noChangeArrowheads="1"/>
          </p:cNvSpPr>
          <p:nvPr/>
        </p:nvSpPr>
        <p:spPr bwMode="auto">
          <a:xfrm>
            <a:off x="4706938" y="4800600"/>
            <a:ext cx="190500" cy="377825"/>
          </a:xfrm>
          <a:prstGeom prst="upArrow">
            <a:avLst>
              <a:gd name="adj1" fmla="val 50000"/>
              <a:gd name="adj2" fmla="val 49583"/>
            </a:avLst>
          </a:prstGeom>
          <a:solidFill>
            <a:schemeClr val="accent1"/>
          </a:solidFill>
          <a:ln w="9525">
            <a:solidFill>
              <a:schemeClr val="tx1"/>
            </a:solidFill>
            <a:miter lim="800000"/>
            <a:headEnd/>
            <a:tailEnd/>
          </a:ln>
        </p:spPr>
        <p:txBody>
          <a:bodyPr vert="eaVert" wrap="none" anchor="ctr"/>
          <a:lstStyle/>
          <a:p>
            <a:endParaRPr lang="en-CA"/>
          </a:p>
        </p:txBody>
      </p:sp>
      <p:sp>
        <p:nvSpPr>
          <p:cNvPr id="27676" name="AutoShape 28"/>
          <p:cNvSpPr>
            <a:spLocks noChangeArrowheads="1"/>
          </p:cNvSpPr>
          <p:nvPr/>
        </p:nvSpPr>
        <p:spPr bwMode="auto">
          <a:xfrm>
            <a:off x="5072063" y="4800600"/>
            <a:ext cx="190500" cy="377825"/>
          </a:xfrm>
          <a:prstGeom prst="upArrow">
            <a:avLst>
              <a:gd name="adj1" fmla="val 50000"/>
              <a:gd name="adj2" fmla="val 49583"/>
            </a:avLst>
          </a:prstGeom>
          <a:solidFill>
            <a:schemeClr val="accent1"/>
          </a:solidFill>
          <a:ln w="9525">
            <a:solidFill>
              <a:schemeClr val="tx1"/>
            </a:solidFill>
            <a:miter lim="800000"/>
            <a:headEnd/>
            <a:tailEnd/>
          </a:ln>
        </p:spPr>
        <p:txBody>
          <a:bodyPr vert="eaVert" wrap="none" anchor="ctr"/>
          <a:lstStyle/>
          <a:p>
            <a:endParaRPr lang="en-CA"/>
          </a:p>
        </p:txBody>
      </p:sp>
      <p:sp>
        <p:nvSpPr>
          <p:cNvPr id="27677" name="AutoShape 29"/>
          <p:cNvSpPr>
            <a:spLocks noChangeArrowheads="1"/>
          </p:cNvSpPr>
          <p:nvPr/>
        </p:nvSpPr>
        <p:spPr bwMode="auto">
          <a:xfrm>
            <a:off x="5437188" y="4800600"/>
            <a:ext cx="190500" cy="377825"/>
          </a:xfrm>
          <a:prstGeom prst="upArrow">
            <a:avLst>
              <a:gd name="adj1" fmla="val 50000"/>
              <a:gd name="adj2" fmla="val 49583"/>
            </a:avLst>
          </a:prstGeom>
          <a:solidFill>
            <a:schemeClr val="accent1"/>
          </a:solidFill>
          <a:ln w="9525">
            <a:solidFill>
              <a:schemeClr val="tx1"/>
            </a:solidFill>
            <a:miter lim="800000"/>
            <a:headEnd/>
            <a:tailEnd/>
          </a:ln>
        </p:spPr>
        <p:txBody>
          <a:bodyPr vert="eaVert" wrap="none" anchor="ctr"/>
          <a:lstStyle/>
          <a:p>
            <a:endParaRPr lang="en-CA"/>
          </a:p>
        </p:txBody>
      </p:sp>
      <p:sp>
        <p:nvSpPr>
          <p:cNvPr id="27678" name="AutoShape 30"/>
          <p:cNvSpPr>
            <a:spLocks noChangeArrowheads="1"/>
          </p:cNvSpPr>
          <p:nvPr/>
        </p:nvSpPr>
        <p:spPr bwMode="auto">
          <a:xfrm>
            <a:off x="5802313" y="4800600"/>
            <a:ext cx="190500" cy="377825"/>
          </a:xfrm>
          <a:prstGeom prst="upArrow">
            <a:avLst>
              <a:gd name="adj1" fmla="val 50000"/>
              <a:gd name="adj2" fmla="val 49583"/>
            </a:avLst>
          </a:prstGeom>
          <a:solidFill>
            <a:schemeClr val="accent1"/>
          </a:solidFill>
          <a:ln w="9525">
            <a:solidFill>
              <a:schemeClr val="tx1"/>
            </a:solidFill>
            <a:miter lim="800000"/>
            <a:headEnd/>
            <a:tailEnd/>
          </a:ln>
        </p:spPr>
        <p:txBody>
          <a:bodyPr vert="eaVert" wrap="none" anchor="ctr"/>
          <a:lstStyle/>
          <a:p>
            <a:endParaRPr lang="en-CA"/>
          </a:p>
        </p:txBody>
      </p:sp>
      <p:sp>
        <p:nvSpPr>
          <p:cNvPr id="27679" name="AutoShape 31"/>
          <p:cNvSpPr>
            <a:spLocks noChangeArrowheads="1"/>
          </p:cNvSpPr>
          <p:nvPr/>
        </p:nvSpPr>
        <p:spPr bwMode="auto">
          <a:xfrm>
            <a:off x="6167438" y="4800600"/>
            <a:ext cx="190500" cy="377825"/>
          </a:xfrm>
          <a:prstGeom prst="upArrow">
            <a:avLst>
              <a:gd name="adj1" fmla="val 50000"/>
              <a:gd name="adj2" fmla="val 49583"/>
            </a:avLst>
          </a:prstGeom>
          <a:solidFill>
            <a:schemeClr val="accent1"/>
          </a:solidFill>
          <a:ln w="9525">
            <a:solidFill>
              <a:schemeClr val="tx1"/>
            </a:solidFill>
            <a:miter lim="800000"/>
            <a:headEnd/>
            <a:tailEnd/>
          </a:ln>
        </p:spPr>
        <p:txBody>
          <a:bodyPr vert="eaVert" wrap="none" anchor="ctr"/>
          <a:lstStyle/>
          <a:p>
            <a:endParaRPr lang="en-CA"/>
          </a:p>
        </p:txBody>
      </p:sp>
      <p:sp>
        <p:nvSpPr>
          <p:cNvPr id="27680" name="AutoShape 32"/>
          <p:cNvSpPr>
            <a:spLocks noChangeArrowheads="1"/>
          </p:cNvSpPr>
          <p:nvPr/>
        </p:nvSpPr>
        <p:spPr bwMode="auto">
          <a:xfrm>
            <a:off x="6524625" y="4800600"/>
            <a:ext cx="190500" cy="377825"/>
          </a:xfrm>
          <a:prstGeom prst="upArrow">
            <a:avLst>
              <a:gd name="adj1" fmla="val 50000"/>
              <a:gd name="adj2" fmla="val 49583"/>
            </a:avLst>
          </a:prstGeom>
          <a:solidFill>
            <a:schemeClr val="accent1"/>
          </a:solidFill>
          <a:ln w="9525">
            <a:solidFill>
              <a:schemeClr val="tx1"/>
            </a:solidFill>
            <a:miter lim="800000"/>
            <a:headEnd/>
            <a:tailEnd/>
          </a:ln>
        </p:spPr>
        <p:txBody>
          <a:bodyPr vert="eaVert" wrap="none" anchor="ctr"/>
          <a:lstStyle/>
          <a:p>
            <a:endParaRPr lang="en-CA"/>
          </a:p>
        </p:txBody>
      </p:sp>
      <p:sp>
        <p:nvSpPr>
          <p:cNvPr id="27681" name="AutoShape 33"/>
          <p:cNvSpPr>
            <a:spLocks noChangeArrowheads="1"/>
          </p:cNvSpPr>
          <p:nvPr/>
        </p:nvSpPr>
        <p:spPr bwMode="auto">
          <a:xfrm>
            <a:off x="6881813" y="4800600"/>
            <a:ext cx="190500" cy="377825"/>
          </a:xfrm>
          <a:prstGeom prst="upArrow">
            <a:avLst>
              <a:gd name="adj1" fmla="val 50000"/>
              <a:gd name="adj2" fmla="val 49583"/>
            </a:avLst>
          </a:prstGeom>
          <a:solidFill>
            <a:schemeClr val="accent1"/>
          </a:solidFill>
          <a:ln w="9525">
            <a:solidFill>
              <a:schemeClr val="tx1"/>
            </a:solidFill>
            <a:miter lim="800000"/>
            <a:headEnd/>
            <a:tailEnd/>
          </a:ln>
        </p:spPr>
        <p:txBody>
          <a:bodyPr vert="eaVert" wrap="none" anchor="ctr"/>
          <a:lstStyle/>
          <a:p>
            <a:endParaRPr lang="en-CA"/>
          </a:p>
        </p:txBody>
      </p:sp>
      <p:sp>
        <p:nvSpPr>
          <p:cNvPr id="27682" name="AutoShape 34"/>
          <p:cNvSpPr>
            <a:spLocks noChangeArrowheads="1"/>
          </p:cNvSpPr>
          <p:nvPr/>
        </p:nvSpPr>
        <p:spPr bwMode="auto">
          <a:xfrm>
            <a:off x="7239000" y="4800600"/>
            <a:ext cx="190500" cy="377825"/>
          </a:xfrm>
          <a:prstGeom prst="upArrow">
            <a:avLst>
              <a:gd name="adj1" fmla="val 50000"/>
              <a:gd name="adj2" fmla="val 49583"/>
            </a:avLst>
          </a:prstGeom>
          <a:solidFill>
            <a:schemeClr val="accent1"/>
          </a:solidFill>
          <a:ln w="9525">
            <a:solidFill>
              <a:schemeClr val="tx1"/>
            </a:solidFill>
            <a:miter lim="800000"/>
            <a:headEnd/>
            <a:tailEnd/>
          </a:ln>
        </p:spPr>
        <p:txBody>
          <a:bodyPr vert="eaVert" wrap="none" anchor="ctr"/>
          <a:lstStyle/>
          <a:p>
            <a:endParaRPr lang="en-CA"/>
          </a:p>
        </p:txBody>
      </p:sp>
      <p:sp>
        <p:nvSpPr>
          <p:cNvPr id="27683" name="AutoShape 35"/>
          <p:cNvSpPr>
            <a:spLocks noChangeArrowheads="1"/>
          </p:cNvSpPr>
          <p:nvPr/>
        </p:nvSpPr>
        <p:spPr bwMode="auto">
          <a:xfrm>
            <a:off x="7596188" y="4800600"/>
            <a:ext cx="190500" cy="377825"/>
          </a:xfrm>
          <a:prstGeom prst="upArrow">
            <a:avLst>
              <a:gd name="adj1" fmla="val 50000"/>
              <a:gd name="adj2" fmla="val 49583"/>
            </a:avLst>
          </a:prstGeom>
          <a:solidFill>
            <a:schemeClr val="accent1"/>
          </a:solidFill>
          <a:ln w="9525">
            <a:solidFill>
              <a:schemeClr val="tx1"/>
            </a:solidFill>
            <a:miter lim="800000"/>
            <a:headEnd/>
            <a:tailEnd/>
          </a:ln>
        </p:spPr>
        <p:txBody>
          <a:bodyPr vert="eaVert" wrap="none" anchor="ctr"/>
          <a:lstStyle/>
          <a:p>
            <a:endParaRPr lang="en-CA"/>
          </a:p>
        </p:txBody>
      </p:sp>
      <p:sp>
        <p:nvSpPr>
          <p:cNvPr id="27684" name="AutoShape 36"/>
          <p:cNvSpPr>
            <a:spLocks noChangeArrowheads="1"/>
          </p:cNvSpPr>
          <p:nvPr/>
        </p:nvSpPr>
        <p:spPr bwMode="auto">
          <a:xfrm>
            <a:off x="1349375" y="5289550"/>
            <a:ext cx="450850" cy="882650"/>
          </a:xfrm>
          <a:prstGeom prst="upArrow">
            <a:avLst>
              <a:gd name="adj1" fmla="val 57046"/>
              <a:gd name="adj2" fmla="val 70071"/>
            </a:avLst>
          </a:prstGeom>
          <a:solidFill>
            <a:schemeClr val="accent1"/>
          </a:solidFill>
          <a:ln w="9525">
            <a:solidFill>
              <a:schemeClr val="tx1"/>
            </a:solidFill>
            <a:miter lim="800000"/>
            <a:headEnd/>
            <a:tailEnd/>
          </a:ln>
        </p:spPr>
        <p:txBody>
          <a:bodyPr vert="eaVert" wrap="none" anchor="ctr"/>
          <a:lstStyle/>
          <a:p>
            <a:endParaRPr lang="en-CA"/>
          </a:p>
        </p:txBody>
      </p:sp>
      <p:sp>
        <p:nvSpPr>
          <p:cNvPr id="27685" name="Text Box 37"/>
          <p:cNvSpPr txBox="1">
            <a:spLocks noChangeArrowheads="1"/>
          </p:cNvSpPr>
          <p:nvPr/>
        </p:nvSpPr>
        <p:spPr bwMode="auto">
          <a:xfrm>
            <a:off x="925513" y="6189663"/>
            <a:ext cx="1298575" cy="274637"/>
          </a:xfrm>
          <a:prstGeom prst="rect">
            <a:avLst/>
          </a:prstGeom>
          <a:noFill/>
          <a:ln w="9525">
            <a:noFill/>
            <a:miter lim="800000"/>
            <a:headEnd/>
            <a:tailEnd/>
          </a:ln>
        </p:spPr>
        <p:txBody>
          <a:bodyPr wrap="none">
            <a:spAutoFit/>
          </a:bodyPr>
          <a:lstStyle/>
          <a:p>
            <a:pPr algn="ctr"/>
            <a:r>
              <a:rPr lang="en-CA" sz="1200"/>
              <a:t>HPV vaccination</a:t>
            </a:r>
          </a:p>
        </p:txBody>
      </p:sp>
      <p:sp>
        <p:nvSpPr>
          <p:cNvPr id="27686" name="AutoShape 38"/>
          <p:cNvSpPr>
            <a:spLocks noChangeArrowheads="1"/>
          </p:cNvSpPr>
          <p:nvPr/>
        </p:nvSpPr>
        <p:spPr bwMode="auto">
          <a:xfrm>
            <a:off x="4786313" y="5289550"/>
            <a:ext cx="450850" cy="882650"/>
          </a:xfrm>
          <a:prstGeom prst="upArrow">
            <a:avLst>
              <a:gd name="adj1" fmla="val 57046"/>
              <a:gd name="adj2" fmla="val 70071"/>
            </a:avLst>
          </a:prstGeom>
          <a:solidFill>
            <a:schemeClr val="accent1"/>
          </a:solidFill>
          <a:ln w="9525">
            <a:solidFill>
              <a:schemeClr val="tx1"/>
            </a:solidFill>
            <a:miter lim="800000"/>
            <a:headEnd/>
            <a:tailEnd/>
          </a:ln>
        </p:spPr>
        <p:txBody>
          <a:bodyPr vert="eaVert" wrap="none" anchor="ctr"/>
          <a:lstStyle/>
          <a:p>
            <a:endParaRPr lang="en-CA"/>
          </a:p>
        </p:txBody>
      </p:sp>
      <p:sp>
        <p:nvSpPr>
          <p:cNvPr id="27687" name="Text Box 39"/>
          <p:cNvSpPr txBox="1">
            <a:spLocks noChangeArrowheads="1"/>
          </p:cNvSpPr>
          <p:nvPr/>
        </p:nvSpPr>
        <p:spPr bwMode="auto">
          <a:xfrm>
            <a:off x="4557713" y="6189663"/>
            <a:ext cx="912812" cy="274637"/>
          </a:xfrm>
          <a:prstGeom prst="rect">
            <a:avLst/>
          </a:prstGeom>
          <a:noFill/>
          <a:ln w="9525">
            <a:noFill/>
            <a:miter lim="800000"/>
            <a:headEnd/>
            <a:tailEnd/>
          </a:ln>
        </p:spPr>
        <p:txBody>
          <a:bodyPr wrap="none">
            <a:spAutoFit/>
          </a:bodyPr>
          <a:lstStyle/>
          <a:p>
            <a:pPr algn="ctr"/>
            <a:r>
              <a:rPr lang="en-CA" sz="1200"/>
              <a:t>HPV test 1</a:t>
            </a:r>
          </a:p>
        </p:txBody>
      </p:sp>
      <p:sp>
        <p:nvSpPr>
          <p:cNvPr id="27688" name="AutoShape 40"/>
          <p:cNvSpPr>
            <a:spLocks noChangeArrowheads="1"/>
          </p:cNvSpPr>
          <p:nvPr/>
        </p:nvSpPr>
        <p:spPr bwMode="auto">
          <a:xfrm>
            <a:off x="5668963" y="5289550"/>
            <a:ext cx="450850" cy="882650"/>
          </a:xfrm>
          <a:prstGeom prst="upArrow">
            <a:avLst>
              <a:gd name="adj1" fmla="val 57046"/>
              <a:gd name="adj2" fmla="val 70071"/>
            </a:avLst>
          </a:prstGeom>
          <a:solidFill>
            <a:schemeClr val="accent1"/>
          </a:solidFill>
          <a:ln w="9525">
            <a:solidFill>
              <a:schemeClr val="tx1"/>
            </a:solidFill>
            <a:miter lim="800000"/>
            <a:headEnd/>
            <a:tailEnd/>
          </a:ln>
        </p:spPr>
        <p:txBody>
          <a:bodyPr vert="eaVert" wrap="none" anchor="ctr"/>
          <a:lstStyle/>
          <a:p>
            <a:endParaRPr lang="en-CA"/>
          </a:p>
        </p:txBody>
      </p:sp>
      <p:sp>
        <p:nvSpPr>
          <p:cNvPr id="27689" name="Text Box 41"/>
          <p:cNvSpPr txBox="1">
            <a:spLocks noChangeArrowheads="1"/>
          </p:cNvSpPr>
          <p:nvPr/>
        </p:nvSpPr>
        <p:spPr bwMode="auto">
          <a:xfrm>
            <a:off x="5440363" y="6189663"/>
            <a:ext cx="912812" cy="274637"/>
          </a:xfrm>
          <a:prstGeom prst="rect">
            <a:avLst/>
          </a:prstGeom>
          <a:noFill/>
          <a:ln w="9525">
            <a:noFill/>
            <a:miter lim="800000"/>
            <a:headEnd/>
            <a:tailEnd/>
          </a:ln>
        </p:spPr>
        <p:txBody>
          <a:bodyPr wrap="none">
            <a:spAutoFit/>
          </a:bodyPr>
          <a:lstStyle/>
          <a:p>
            <a:pPr algn="ctr"/>
            <a:r>
              <a:rPr lang="en-CA" sz="1200"/>
              <a:t>HPV test 2</a:t>
            </a:r>
          </a:p>
        </p:txBody>
      </p:sp>
      <p:sp>
        <p:nvSpPr>
          <p:cNvPr id="27690" name="Rectangle 42"/>
          <p:cNvSpPr>
            <a:spLocks noChangeArrowheads="1"/>
          </p:cNvSpPr>
          <p:nvPr/>
        </p:nvSpPr>
        <p:spPr bwMode="auto">
          <a:xfrm>
            <a:off x="2673350" y="1812925"/>
            <a:ext cx="588963" cy="2703513"/>
          </a:xfrm>
          <a:prstGeom prst="rect">
            <a:avLst/>
          </a:prstGeom>
          <a:solidFill>
            <a:srgbClr val="99CCFF"/>
          </a:solidFill>
          <a:ln w="12700">
            <a:noFill/>
            <a:miter lim="800000"/>
            <a:headEnd/>
            <a:tailEnd/>
          </a:ln>
        </p:spPr>
        <p:txBody>
          <a:bodyPr wrap="none" anchor="ctr"/>
          <a:lstStyle/>
          <a:p>
            <a:endParaRPr lang="en-CA"/>
          </a:p>
        </p:txBody>
      </p:sp>
      <p:sp>
        <p:nvSpPr>
          <p:cNvPr id="27691" name="Text Box 47"/>
          <p:cNvSpPr txBox="1">
            <a:spLocks noChangeArrowheads="1"/>
          </p:cNvSpPr>
          <p:nvPr/>
        </p:nvSpPr>
        <p:spPr bwMode="auto">
          <a:xfrm>
            <a:off x="6146800" y="2193925"/>
            <a:ext cx="673100" cy="274638"/>
          </a:xfrm>
          <a:prstGeom prst="rect">
            <a:avLst/>
          </a:prstGeom>
          <a:noFill/>
          <a:ln w="9525">
            <a:noFill/>
            <a:miter lim="800000"/>
            <a:headEnd/>
            <a:tailEnd/>
          </a:ln>
        </p:spPr>
        <p:txBody>
          <a:bodyPr wrap="none">
            <a:spAutoFit/>
          </a:bodyPr>
          <a:lstStyle/>
          <a:p>
            <a:pPr algn="ctr"/>
            <a:r>
              <a:rPr lang="en-CA" sz="1200"/>
              <a:t>Cancer</a:t>
            </a:r>
          </a:p>
        </p:txBody>
      </p:sp>
      <p:sp>
        <p:nvSpPr>
          <p:cNvPr id="27692" name="Text Box 48"/>
          <p:cNvSpPr txBox="1">
            <a:spLocks noChangeArrowheads="1"/>
          </p:cNvSpPr>
          <p:nvPr/>
        </p:nvSpPr>
        <p:spPr bwMode="auto">
          <a:xfrm>
            <a:off x="4787900" y="2317750"/>
            <a:ext cx="749300" cy="274638"/>
          </a:xfrm>
          <a:prstGeom prst="rect">
            <a:avLst/>
          </a:prstGeom>
          <a:noFill/>
          <a:ln w="9525">
            <a:noFill/>
            <a:miter lim="800000"/>
            <a:headEnd/>
            <a:tailEnd/>
          </a:ln>
        </p:spPr>
        <p:txBody>
          <a:bodyPr wrap="none">
            <a:spAutoFit/>
          </a:bodyPr>
          <a:lstStyle/>
          <a:p>
            <a:pPr algn="ctr"/>
            <a:r>
              <a:rPr lang="en-CA" sz="1200"/>
              <a:t>Invasion</a:t>
            </a:r>
          </a:p>
        </p:txBody>
      </p:sp>
      <p:sp>
        <p:nvSpPr>
          <p:cNvPr id="27693" name="Text Box 49"/>
          <p:cNvSpPr txBox="1">
            <a:spLocks noChangeArrowheads="1"/>
          </p:cNvSpPr>
          <p:nvPr/>
        </p:nvSpPr>
        <p:spPr bwMode="auto">
          <a:xfrm>
            <a:off x="3275013" y="2089150"/>
            <a:ext cx="1120775" cy="422275"/>
          </a:xfrm>
          <a:prstGeom prst="rect">
            <a:avLst/>
          </a:prstGeom>
          <a:noFill/>
          <a:ln w="9525">
            <a:noFill/>
            <a:miter lim="800000"/>
            <a:headEnd/>
            <a:tailEnd/>
          </a:ln>
        </p:spPr>
        <p:txBody>
          <a:bodyPr wrap="none">
            <a:spAutoFit/>
          </a:bodyPr>
          <a:lstStyle/>
          <a:p>
            <a:pPr algn="ctr">
              <a:lnSpc>
                <a:spcPct val="90000"/>
              </a:lnSpc>
            </a:pPr>
            <a:r>
              <a:rPr lang="en-CA" sz="1200"/>
              <a:t>Precancerous</a:t>
            </a:r>
          </a:p>
          <a:p>
            <a:pPr algn="ctr">
              <a:lnSpc>
                <a:spcPct val="90000"/>
              </a:lnSpc>
            </a:pPr>
            <a:r>
              <a:rPr lang="en-CA" sz="1200"/>
              <a:t>lesion</a:t>
            </a:r>
          </a:p>
        </p:txBody>
      </p:sp>
      <p:sp>
        <p:nvSpPr>
          <p:cNvPr id="27694" name="Text Box 50"/>
          <p:cNvSpPr txBox="1">
            <a:spLocks noChangeArrowheads="1"/>
          </p:cNvSpPr>
          <p:nvPr/>
        </p:nvSpPr>
        <p:spPr bwMode="auto">
          <a:xfrm>
            <a:off x="5027613" y="3951288"/>
            <a:ext cx="673100" cy="274637"/>
          </a:xfrm>
          <a:prstGeom prst="rect">
            <a:avLst/>
          </a:prstGeom>
          <a:noFill/>
          <a:ln w="9525">
            <a:noFill/>
            <a:miter lim="800000"/>
            <a:headEnd/>
            <a:tailEnd/>
          </a:ln>
        </p:spPr>
        <p:txBody>
          <a:bodyPr wrap="none">
            <a:spAutoFit/>
          </a:bodyPr>
          <a:lstStyle/>
          <a:p>
            <a:pPr algn="ctr"/>
            <a:r>
              <a:rPr lang="en-CA" sz="1200"/>
              <a:t>Cancer</a:t>
            </a:r>
          </a:p>
        </p:txBody>
      </p:sp>
      <p:sp>
        <p:nvSpPr>
          <p:cNvPr id="27695" name="Text Box 51"/>
          <p:cNvSpPr txBox="1">
            <a:spLocks noChangeArrowheads="1"/>
          </p:cNvSpPr>
          <p:nvPr/>
        </p:nvSpPr>
        <p:spPr bwMode="auto">
          <a:xfrm>
            <a:off x="3224213" y="3895725"/>
            <a:ext cx="876300" cy="274638"/>
          </a:xfrm>
          <a:prstGeom prst="rect">
            <a:avLst/>
          </a:prstGeom>
          <a:noFill/>
          <a:ln w="9525">
            <a:noFill/>
            <a:miter lim="800000"/>
            <a:headEnd/>
            <a:tailEnd/>
          </a:ln>
        </p:spPr>
        <p:txBody>
          <a:bodyPr wrap="none">
            <a:spAutoFit/>
          </a:bodyPr>
          <a:lstStyle/>
          <a:p>
            <a:pPr algn="ctr"/>
            <a:r>
              <a:rPr lang="en-CA" sz="1200"/>
              <a:t>Precancer</a:t>
            </a:r>
          </a:p>
        </p:txBody>
      </p:sp>
      <p:sp>
        <p:nvSpPr>
          <p:cNvPr id="27696" name="Text Box 52"/>
          <p:cNvSpPr txBox="1">
            <a:spLocks noChangeArrowheads="1"/>
          </p:cNvSpPr>
          <p:nvPr/>
        </p:nvSpPr>
        <p:spPr bwMode="auto">
          <a:xfrm>
            <a:off x="1741488" y="2965450"/>
            <a:ext cx="496887" cy="274638"/>
          </a:xfrm>
          <a:prstGeom prst="rect">
            <a:avLst/>
          </a:prstGeom>
          <a:noFill/>
          <a:ln w="9525">
            <a:noFill/>
            <a:miter lim="800000"/>
            <a:headEnd/>
            <a:tailEnd/>
          </a:ln>
        </p:spPr>
        <p:txBody>
          <a:bodyPr wrap="none">
            <a:spAutoFit/>
          </a:bodyPr>
          <a:lstStyle/>
          <a:p>
            <a:pPr algn="ctr"/>
            <a:r>
              <a:rPr lang="en-CA" sz="1200"/>
              <a:t>HPV</a:t>
            </a:r>
          </a:p>
        </p:txBody>
      </p:sp>
      <p:sp>
        <p:nvSpPr>
          <p:cNvPr id="27697" name="Text Box 53"/>
          <p:cNvSpPr txBox="1">
            <a:spLocks noChangeArrowheads="1"/>
          </p:cNvSpPr>
          <p:nvPr/>
        </p:nvSpPr>
        <p:spPr bwMode="auto">
          <a:xfrm>
            <a:off x="2298700" y="1782763"/>
            <a:ext cx="1306513" cy="422275"/>
          </a:xfrm>
          <a:prstGeom prst="rect">
            <a:avLst/>
          </a:prstGeom>
          <a:noFill/>
          <a:ln w="9525">
            <a:noFill/>
            <a:miter lim="800000"/>
            <a:headEnd/>
            <a:tailEnd/>
          </a:ln>
        </p:spPr>
        <p:txBody>
          <a:bodyPr wrap="none">
            <a:spAutoFit/>
          </a:bodyPr>
          <a:lstStyle/>
          <a:p>
            <a:pPr algn="ctr">
              <a:lnSpc>
                <a:spcPct val="90000"/>
              </a:lnSpc>
            </a:pPr>
            <a:r>
              <a:rPr lang="en-CA" sz="1200"/>
              <a:t>Viral persistence</a:t>
            </a:r>
          </a:p>
          <a:p>
            <a:pPr algn="ctr">
              <a:lnSpc>
                <a:spcPct val="90000"/>
              </a:lnSpc>
            </a:pPr>
            <a:r>
              <a:rPr lang="en-CA" sz="1200"/>
              <a:t>and progression</a:t>
            </a:r>
          </a:p>
        </p:txBody>
      </p:sp>
      <p:sp>
        <p:nvSpPr>
          <p:cNvPr id="27698" name="Text Box 54"/>
          <p:cNvSpPr txBox="1">
            <a:spLocks noChangeArrowheads="1"/>
          </p:cNvSpPr>
          <p:nvPr/>
        </p:nvSpPr>
        <p:spPr bwMode="auto">
          <a:xfrm>
            <a:off x="2482850" y="2309813"/>
            <a:ext cx="950913" cy="274637"/>
          </a:xfrm>
          <a:prstGeom prst="rect">
            <a:avLst/>
          </a:prstGeom>
          <a:noFill/>
          <a:ln w="9525">
            <a:noFill/>
            <a:miter lim="800000"/>
            <a:headEnd/>
            <a:tailEnd/>
          </a:ln>
        </p:spPr>
        <p:txBody>
          <a:bodyPr wrap="none">
            <a:spAutoFit/>
          </a:bodyPr>
          <a:lstStyle/>
          <a:p>
            <a:pPr algn="ctr"/>
            <a:r>
              <a:rPr lang="en-CA" sz="1200"/>
              <a:t>Regression</a:t>
            </a:r>
          </a:p>
        </p:txBody>
      </p:sp>
      <p:sp>
        <p:nvSpPr>
          <p:cNvPr id="27699" name="Text Box 55"/>
          <p:cNvSpPr txBox="1">
            <a:spLocks noChangeArrowheads="1"/>
          </p:cNvSpPr>
          <p:nvPr/>
        </p:nvSpPr>
        <p:spPr bwMode="auto">
          <a:xfrm>
            <a:off x="1109663" y="2401888"/>
            <a:ext cx="822325" cy="260350"/>
          </a:xfrm>
          <a:prstGeom prst="rect">
            <a:avLst/>
          </a:prstGeom>
          <a:noFill/>
          <a:ln w="9525">
            <a:noFill/>
            <a:miter lim="800000"/>
            <a:headEnd/>
            <a:tailEnd/>
          </a:ln>
        </p:spPr>
        <p:txBody>
          <a:bodyPr wrap="none">
            <a:spAutoFit/>
          </a:bodyPr>
          <a:lstStyle/>
          <a:p>
            <a:pPr algn="ctr"/>
            <a:r>
              <a:rPr lang="en-CA" sz="1100"/>
              <a:t>Clearance</a:t>
            </a:r>
          </a:p>
        </p:txBody>
      </p:sp>
      <p:sp>
        <p:nvSpPr>
          <p:cNvPr id="27700" name="Text Box 56"/>
          <p:cNvSpPr txBox="1">
            <a:spLocks noChangeArrowheads="1"/>
          </p:cNvSpPr>
          <p:nvPr/>
        </p:nvSpPr>
        <p:spPr bwMode="auto">
          <a:xfrm>
            <a:off x="722313" y="2089150"/>
            <a:ext cx="673100" cy="422275"/>
          </a:xfrm>
          <a:prstGeom prst="rect">
            <a:avLst/>
          </a:prstGeom>
          <a:noFill/>
          <a:ln w="9525">
            <a:noFill/>
            <a:miter lim="800000"/>
            <a:headEnd/>
            <a:tailEnd/>
          </a:ln>
        </p:spPr>
        <p:txBody>
          <a:bodyPr wrap="none">
            <a:spAutoFit/>
          </a:bodyPr>
          <a:lstStyle/>
          <a:p>
            <a:pPr algn="ctr">
              <a:lnSpc>
                <a:spcPct val="90000"/>
              </a:lnSpc>
            </a:pPr>
            <a:r>
              <a:rPr lang="en-CA" sz="1200"/>
              <a:t>Normal</a:t>
            </a:r>
          </a:p>
          <a:p>
            <a:pPr algn="ctr">
              <a:lnSpc>
                <a:spcPct val="90000"/>
              </a:lnSpc>
            </a:pPr>
            <a:r>
              <a:rPr lang="en-CA" sz="1200"/>
              <a:t>cervix</a:t>
            </a:r>
          </a:p>
        </p:txBody>
      </p:sp>
      <p:sp>
        <p:nvSpPr>
          <p:cNvPr id="27701" name="Text Box 57"/>
          <p:cNvSpPr txBox="1">
            <a:spLocks noChangeArrowheads="1"/>
          </p:cNvSpPr>
          <p:nvPr/>
        </p:nvSpPr>
        <p:spPr bwMode="auto">
          <a:xfrm>
            <a:off x="1603375" y="2089150"/>
            <a:ext cx="1079500" cy="422275"/>
          </a:xfrm>
          <a:prstGeom prst="rect">
            <a:avLst/>
          </a:prstGeom>
          <a:noFill/>
          <a:ln w="9525">
            <a:noFill/>
            <a:miter lim="800000"/>
            <a:headEnd/>
            <a:tailEnd/>
          </a:ln>
        </p:spPr>
        <p:txBody>
          <a:bodyPr wrap="none">
            <a:spAutoFit/>
          </a:bodyPr>
          <a:lstStyle/>
          <a:p>
            <a:pPr algn="ctr">
              <a:lnSpc>
                <a:spcPct val="90000"/>
              </a:lnSpc>
            </a:pPr>
            <a:r>
              <a:rPr lang="en-CA" sz="1200"/>
              <a:t>HPV-infected</a:t>
            </a:r>
          </a:p>
          <a:p>
            <a:pPr algn="ctr">
              <a:lnSpc>
                <a:spcPct val="90000"/>
              </a:lnSpc>
            </a:pPr>
            <a:r>
              <a:rPr lang="en-CA" sz="1200"/>
              <a:t>cervix</a:t>
            </a:r>
          </a:p>
        </p:txBody>
      </p:sp>
      <p:sp>
        <p:nvSpPr>
          <p:cNvPr id="27702" name="Freeform 59"/>
          <p:cNvSpPr>
            <a:spLocks/>
          </p:cNvSpPr>
          <p:nvPr/>
        </p:nvSpPr>
        <p:spPr bwMode="auto">
          <a:xfrm>
            <a:off x="1576388" y="2509838"/>
            <a:ext cx="6353175" cy="1998662"/>
          </a:xfrm>
          <a:custGeom>
            <a:avLst/>
            <a:gdLst>
              <a:gd name="T0" fmla="*/ 0 w 4002"/>
              <a:gd name="T1" fmla="*/ 2147483647 h 1259"/>
              <a:gd name="T2" fmla="*/ 2147483647 w 4002"/>
              <a:gd name="T3" fmla="*/ 2147483647 h 1259"/>
              <a:gd name="T4" fmla="*/ 2147483647 w 4002"/>
              <a:gd name="T5" fmla="*/ 2147483647 h 1259"/>
              <a:gd name="T6" fmla="*/ 2147483647 w 4002"/>
              <a:gd name="T7" fmla="*/ 2147483647 h 1259"/>
              <a:gd name="T8" fmla="*/ 2147483647 w 4002"/>
              <a:gd name="T9" fmla="*/ 2147483647 h 1259"/>
              <a:gd name="T10" fmla="*/ 2147483647 w 4002"/>
              <a:gd name="T11" fmla="*/ 2147483647 h 1259"/>
              <a:gd name="T12" fmla="*/ 2147483647 w 4002"/>
              <a:gd name="T13" fmla="*/ 2147483647 h 1259"/>
              <a:gd name="T14" fmla="*/ 2147483647 w 4002"/>
              <a:gd name="T15" fmla="*/ 2147483647 h 1259"/>
              <a:gd name="T16" fmla="*/ 2147483647 w 4002"/>
              <a:gd name="T17" fmla="*/ 2147483647 h 1259"/>
              <a:gd name="T18" fmla="*/ 2147483647 w 4002"/>
              <a:gd name="T19" fmla="*/ 2147483647 h 1259"/>
              <a:gd name="T20" fmla="*/ 2147483647 w 4002"/>
              <a:gd name="T21" fmla="*/ 2147483647 h 12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2"/>
              <a:gd name="T34" fmla="*/ 0 h 1259"/>
              <a:gd name="T35" fmla="*/ 4002 w 4002"/>
              <a:gd name="T36" fmla="*/ 1259 h 12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2" h="1259">
                <a:moveTo>
                  <a:pt x="0" y="1259"/>
                </a:moveTo>
                <a:cubicBezTo>
                  <a:pt x="31" y="969"/>
                  <a:pt x="62" y="679"/>
                  <a:pt x="85" y="505"/>
                </a:cubicBezTo>
                <a:cubicBezTo>
                  <a:pt x="108" y="331"/>
                  <a:pt x="104" y="294"/>
                  <a:pt x="139" y="212"/>
                </a:cubicBezTo>
                <a:cubicBezTo>
                  <a:pt x="174" y="130"/>
                  <a:pt x="240" y="28"/>
                  <a:pt x="293" y="14"/>
                </a:cubicBezTo>
                <a:cubicBezTo>
                  <a:pt x="346" y="0"/>
                  <a:pt x="385" y="43"/>
                  <a:pt x="457" y="127"/>
                </a:cubicBezTo>
                <a:cubicBezTo>
                  <a:pt x="529" y="211"/>
                  <a:pt x="635" y="420"/>
                  <a:pt x="724" y="518"/>
                </a:cubicBezTo>
                <a:cubicBezTo>
                  <a:pt x="813" y="616"/>
                  <a:pt x="871" y="663"/>
                  <a:pt x="993" y="717"/>
                </a:cubicBezTo>
                <a:cubicBezTo>
                  <a:pt x="1115" y="771"/>
                  <a:pt x="1286" y="814"/>
                  <a:pt x="1455" y="842"/>
                </a:cubicBezTo>
                <a:cubicBezTo>
                  <a:pt x="1624" y="870"/>
                  <a:pt x="1714" y="875"/>
                  <a:pt x="2006" y="887"/>
                </a:cubicBezTo>
                <a:cubicBezTo>
                  <a:pt x="2298" y="899"/>
                  <a:pt x="2875" y="907"/>
                  <a:pt x="3208" y="912"/>
                </a:cubicBezTo>
                <a:cubicBezTo>
                  <a:pt x="3541" y="917"/>
                  <a:pt x="3771" y="917"/>
                  <a:pt x="4002" y="917"/>
                </a:cubicBezTo>
              </a:path>
            </a:pathLst>
          </a:custGeom>
          <a:noFill/>
          <a:ln w="38100" cmpd="sng">
            <a:solidFill>
              <a:srgbClr val="CC00CC"/>
            </a:solidFill>
            <a:round/>
            <a:headEnd/>
            <a:tailEnd/>
          </a:ln>
        </p:spPr>
        <p:txBody>
          <a:bodyPr/>
          <a:lstStyle/>
          <a:p>
            <a:endParaRPr lang="en-US"/>
          </a:p>
        </p:txBody>
      </p:sp>
      <p:sp>
        <p:nvSpPr>
          <p:cNvPr id="27703" name="Freeform 61"/>
          <p:cNvSpPr>
            <a:spLocks/>
          </p:cNvSpPr>
          <p:nvPr/>
        </p:nvSpPr>
        <p:spPr bwMode="auto">
          <a:xfrm>
            <a:off x="1568450" y="4310063"/>
            <a:ext cx="6369050" cy="198437"/>
          </a:xfrm>
          <a:custGeom>
            <a:avLst/>
            <a:gdLst>
              <a:gd name="T0" fmla="*/ 0 w 4012"/>
              <a:gd name="T1" fmla="*/ 2147483647 h 125"/>
              <a:gd name="T2" fmla="*/ 2147483647 w 4012"/>
              <a:gd name="T3" fmla="*/ 2147483647 h 125"/>
              <a:gd name="T4" fmla="*/ 2147483647 w 4012"/>
              <a:gd name="T5" fmla="*/ 2147483647 h 125"/>
              <a:gd name="T6" fmla="*/ 2147483647 w 4012"/>
              <a:gd name="T7" fmla="*/ 2147483647 h 125"/>
              <a:gd name="T8" fmla="*/ 2147483647 w 4012"/>
              <a:gd name="T9" fmla="*/ 2147483647 h 125"/>
              <a:gd name="T10" fmla="*/ 2147483647 w 4012"/>
              <a:gd name="T11" fmla="*/ 2147483647 h 125"/>
              <a:gd name="T12" fmla="*/ 2147483647 w 4012"/>
              <a:gd name="T13" fmla="*/ 2147483647 h 125"/>
              <a:gd name="T14" fmla="*/ 0 60000 65536"/>
              <a:gd name="T15" fmla="*/ 0 60000 65536"/>
              <a:gd name="T16" fmla="*/ 0 60000 65536"/>
              <a:gd name="T17" fmla="*/ 0 60000 65536"/>
              <a:gd name="T18" fmla="*/ 0 60000 65536"/>
              <a:gd name="T19" fmla="*/ 0 60000 65536"/>
              <a:gd name="T20" fmla="*/ 0 60000 65536"/>
              <a:gd name="T21" fmla="*/ 0 w 4012"/>
              <a:gd name="T22" fmla="*/ 0 h 125"/>
              <a:gd name="T23" fmla="*/ 4012 w 4012"/>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12" h="125">
                <a:moveTo>
                  <a:pt x="0" y="125"/>
                </a:moveTo>
                <a:cubicBezTo>
                  <a:pt x="468" y="123"/>
                  <a:pt x="936" y="122"/>
                  <a:pt x="1256" y="115"/>
                </a:cubicBezTo>
                <a:cubicBezTo>
                  <a:pt x="1576" y="108"/>
                  <a:pt x="1729" y="98"/>
                  <a:pt x="1922" y="81"/>
                </a:cubicBezTo>
                <a:cubicBezTo>
                  <a:pt x="2115" y="64"/>
                  <a:pt x="2271" y="22"/>
                  <a:pt x="2413" y="11"/>
                </a:cubicBezTo>
                <a:cubicBezTo>
                  <a:pt x="2555" y="0"/>
                  <a:pt x="2634" y="13"/>
                  <a:pt x="2776" y="16"/>
                </a:cubicBezTo>
                <a:cubicBezTo>
                  <a:pt x="2918" y="19"/>
                  <a:pt x="3061" y="20"/>
                  <a:pt x="3267" y="26"/>
                </a:cubicBezTo>
                <a:cubicBezTo>
                  <a:pt x="3473" y="32"/>
                  <a:pt x="3742" y="41"/>
                  <a:pt x="4012" y="51"/>
                </a:cubicBezTo>
              </a:path>
            </a:pathLst>
          </a:custGeom>
          <a:noFill/>
          <a:ln w="38100" cmpd="sng">
            <a:solidFill>
              <a:srgbClr val="0000FF"/>
            </a:solidFill>
            <a:round/>
            <a:headEnd/>
            <a:tailEnd/>
          </a:ln>
        </p:spPr>
        <p:txBody>
          <a:bodyPr/>
          <a:lstStyle/>
          <a:p>
            <a:endParaRPr lang="en-US"/>
          </a:p>
        </p:txBody>
      </p:sp>
      <p:sp>
        <p:nvSpPr>
          <p:cNvPr id="27704" name="AutoShape 64"/>
          <p:cNvSpPr>
            <a:spLocks noChangeArrowheads="1"/>
          </p:cNvSpPr>
          <p:nvPr/>
        </p:nvSpPr>
        <p:spPr bwMode="auto">
          <a:xfrm>
            <a:off x="1322388" y="2135188"/>
            <a:ext cx="338137" cy="138112"/>
          </a:xfrm>
          <a:prstGeom prst="notchedRightArrow">
            <a:avLst>
              <a:gd name="adj1" fmla="val 55222"/>
              <a:gd name="adj2" fmla="val 88501"/>
            </a:avLst>
          </a:prstGeom>
          <a:solidFill>
            <a:srgbClr val="90214A"/>
          </a:solidFill>
          <a:ln w="9525">
            <a:solidFill>
              <a:schemeClr val="tx1"/>
            </a:solidFill>
            <a:miter lim="800000"/>
            <a:headEnd/>
            <a:tailEnd/>
          </a:ln>
        </p:spPr>
        <p:txBody>
          <a:bodyPr wrap="none" anchor="ctr"/>
          <a:lstStyle/>
          <a:p>
            <a:endParaRPr lang="en-CA"/>
          </a:p>
        </p:txBody>
      </p:sp>
      <p:sp>
        <p:nvSpPr>
          <p:cNvPr id="27705" name="AutoShape 65"/>
          <p:cNvSpPr>
            <a:spLocks noChangeArrowheads="1"/>
          </p:cNvSpPr>
          <p:nvPr/>
        </p:nvSpPr>
        <p:spPr bwMode="auto">
          <a:xfrm flipH="1">
            <a:off x="1322388" y="2300288"/>
            <a:ext cx="338137" cy="138112"/>
          </a:xfrm>
          <a:prstGeom prst="notchedRightArrow">
            <a:avLst>
              <a:gd name="adj1" fmla="val 55222"/>
              <a:gd name="adj2" fmla="val 88501"/>
            </a:avLst>
          </a:prstGeom>
          <a:solidFill>
            <a:srgbClr val="90214A"/>
          </a:solidFill>
          <a:ln w="9525">
            <a:solidFill>
              <a:schemeClr val="tx1"/>
            </a:solidFill>
            <a:miter lim="800000"/>
            <a:headEnd/>
            <a:tailEnd/>
          </a:ln>
        </p:spPr>
        <p:txBody>
          <a:bodyPr wrap="none" anchor="ctr"/>
          <a:lstStyle/>
          <a:p>
            <a:endParaRPr lang="en-CA"/>
          </a:p>
        </p:txBody>
      </p:sp>
      <p:sp>
        <p:nvSpPr>
          <p:cNvPr id="27706" name="AutoShape 66"/>
          <p:cNvSpPr>
            <a:spLocks noChangeArrowheads="1"/>
          </p:cNvSpPr>
          <p:nvPr/>
        </p:nvSpPr>
        <p:spPr bwMode="auto">
          <a:xfrm>
            <a:off x="2622550" y="2189163"/>
            <a:ext cx="723900" cy="138112"/>
          </a:xfrm>
          <a:prstGeom prst="notchedRightArrow">
            <a:avLst>
              <a:gd name="adj1" fmla="val 56324"/>
              <a:gd name="adj2" fmla="val 106891"/>
            </a:avLst>
          </a:prstGeom>
          <a:solidFill>
            <a:srgbClr val="90214A"/>
          </a:solidFill>
          <a:ln w="9525">
            <a:solidFill>
              <a:schemeClr val="tx1"/>
            </a:solidFill>
            <a:miter lim="800000"/>
            <a:headEnd/>
            <a:tailEnd/>
          </a:ln>
        </p:spPr>
        <p:txBody>
          <a:bodyPr wrap="none" anchor="ctr"/>
          <a:lstStyle/>
          <a:p>
            <a:endParaRPr lang="en-CA"/>
          </a:p>
        </p:txBody>
      </p:sp>
      <p:sp>
        <p:nvSpPr>
          <p:cNvPr id="27707" name="AutoShape 67"/>
          <p:cNvSpPr>
            <a:spLocks noChangeArrowheads="1"/>
          </p:cNvSpPr>
          <p:nvPr/>
        </p:nvSpPr>
        <p:spPr bwMode="auto">
          <a:xfrm>
            <a:off x="4359275" y="2254250"/>
            <a:ext cx="1771650" cy="138113"/>
          </a:xfrm>
          <a:prstGeom prst="notchedRightArrow">
            <a:avLst>
              <a:gd name="adj1" fmla="val 51722"/>
              <a:gd name="adj2" fmla="val 179289"/>
            </a:avLst>
          </a:prstGeom>
          <a:solidFill>
            <a:srgbClr val="FF0000"/>
          </a:solidFill>
          <a:ln w="9525">
            <a:solidFill>
              <a:schemeClr val="tx1"/>
            </a:solidFill>
            <a:miter lim="800000"/>
            <a:headEnd/>
            <a:tailEnd/>
          </a:ln>
        </p:spPr>
        <p:txBody>
          <a:bodyPr wrap="none" anchor="ctr"/>
          <a:lstStyle/>
          <a:p>
            <a:endParaRPr lang="en-CA"/>
          </a:p>
        </p:txBody>
      </p:sp>
      <p:sp>
        <p:nvSpPr>
          <p:cNvPr id="27708" name="Line 68"/>
          <p:cNvSpPr>
            <a:spLocks noChangeShapeType="1"/>
          </p:cNvSpPr>
          <p:nvPr/>
        </p:nvSpPr>
        <p:spPr bwMode="auto">
          <a:xfrm flipH="1">
            <a:off x="2582863" y="2359025"/>
            <a:ext cx="766762" cy="0"/>
          </a:xfrm>
          <a:prstGeom prst="line">
            <a:avLst/>
          </a:prstGeom>
          <a:noFill/>
          <a:ln w="12700">
            <a:solidFill>
              <a:schemeClr val="tx1"/>
            </a:solidFill>
            <a:prstDash val="dash"/>
            <a:round/>
            <a:headEnd/>
            <a:tailEnd type="triangle" w="med" len="med"/>
          </a:ln>
        </p:spPr>
        <p:txBody>
          <a:bodyPr/>
          <a:lstStyle/>
          <a:p>
            <a:endParaRPr lang="en-US"/>
          </a:p>
        </p:txBody>
      </p:sp>
      <p:sp>
        <p:nvSpPr>
          <p:cNvPr id="27709" name="Rectangle 69"/>
          <p:cNvSpPr>
            <a:spLocks noChangeArrowheads="1"/>
          </p:cNvSpPr>
          <p:nvPr/>
        </p:nvSpPr>
        <p:spPr bwMode="auto">
          <a:xfrm>
            <a:off x="717550" y="1820863"/>
            <a:ext cx="7219950" cy="2687637"/>
          </a:xfrm>
          <a:prstGeom prst="rect">
            <a:avLst/>
          </a:prstGeom>
          <a:noFill/>
          <a:ln w="12700">
            <a:solidFill>
              <a:schemeClr val="tx1"/>
            </a:solidFill>
            <a:miter lim="800000"/>
            <a:headEnd/>
            <a:tailEnd/>
          </a:ln>
        </p:spPr>
        <p:txBody>
          <a:bodyPr wrap="none" anchor="ctr"/>
          <a:lstStyle/>
          <a:p>
            <a:endParaRPr lang="en-CA"/>
          </a:p>
        </p:txBody>
      </p:sp>
      <p:sp>
        <p:nvSpPr>
          <p:cNvPr id="27710" name="Line 70"/>
          <p:cNvSpPr>
            <a:spLocks noChangeShapeType="1"/>
          </p:cNvSpPr>
          <p:nvPr/>
        </p:nvSpPr>
        <p:spPr bwMode="auto">
          <a:xfrm flipH="1">
            <a:off x="4941888" y="4130675"/>
            <a:ext cx="174625" cy="236538"/>
          </a:xfrm>
          <a:prstGeom prst="line">
            <a:avLst/>
          </a:prstGeom>
          <a:noFill/>
          <a:ln w="12700">
            <a:solidFill>
              <a:schemeClr val="tx1"/>
            </a:solidFill>
            <a:round/>
            <a:headEnd/>
            <a:tailEnd/>
          </a:ln>
        </p:spPr>
        <p:txBody>
          <a:bodyPr/>
          <a:lstStyle/>
          <a:p>
            <a:endParaRPr lang="en-US"/>
          </a:p>
        </p:txBody>
      </p:sp>
      <p:sp>
        <p:nvSpPr>
          <p:cNvPr id="27711" name="Freeform 60"/>
          <p:cNvSpPr>
            <a:spLocks/>
          </p:cNvSpPr>
          <p:nvPr/>
        </p:nvSpPr>
        <p:spPr bwMode="auto">
          <a:xfrm>
            <a:off x="1568450" y="4132263"/>
            <a:ext cx="6369050" cy="376237"/>
          </a:xfrm>
          <a:custGeom>
            <a:avLst/>
            <a:gdLst>
              <a:gd name="T0" fmla="*/ 0 w 4012"/>
              <a:gd name="T1" fmla="*/ 2147483647 h 237"/>
              <a:gd name="T2" fmla="*/ 2147483647 w 4012"/>
              <a:gd name="T3" fmla="*/ 2147483647 h 237"/>
              <a:gd name="T4" fmla="*/ 2147483647 w 4012"/>
              <a:gd name="T5" fmla="*/ 2147483647 h 237"/>
              <a:gd name="T6" fmla="*/ 2147483647 w 4012"/>
              <a:gd name="T7" fmla="*/ 2147483647 h 237"/>
              <a:gd name="T8" fmla="*/ 2147483647 w 4012"/>
              <a:gd name="T9" fmla="*/ 2147483647 h 237"/>
              <a:gd name="T10" fmla="*/ 2147483647 w 4012"/>
              <a:gd name="T11" fmla="*/ 2147483647 h 237"/>
              <a:gd name="T12" fmla="*/ 2147483647 w 4012"/>
              <a:gd name="T13" fmla="*/ 2147483647 h 237"/>
              <a:gd name="T14" fmla="*/ 2147483647 w 4012"/>
              <a:gd name="T15" fmla="*/ 2147483647 h 237"/>
              <a:gd name="T16" fmla="*/ 2147483647 w 4012"/>
              <a:gd name="T17" fmla="*/ 2147483647 h 2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12"/>
              <a:gd name="T28" fmla="*/ 0 h 237"/>
              <a:gd name="T29" fmla="*/ 4012 w 4012"/>
              <a:gd name="T30" fmla="*/ 237 h 2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12" h="237">
                <a:moveTo>
                  <a:pt x="0" y="237"/>
                </a:moveTo>
                <a:cubicBezTo>
                  <a:pt x="253" y="237"/>
                  <a:pt x="510" y="235"/>
                  <a:pt x="700" y="227"/>
                </a:cubicBezTo>
                <a:cubicBezTo>
                  <a:pt x="890" y="219"/>
                  <a:pt x="1030" y="210"/>
                  <a:pt x="1143" y="191"/>
                </a:cubicBezTo>
                <a:cubicBezTo>
                  <a:pt x="1256" y="172"/>
                  <a:pt x="1305" y="140"/>
                  <a:pt x="1378" y="111"/>
                </a:cubicBezTo>
                <a:cubicBezTo>
                  <a:pt x="1451" y="82"/>
                  <a:pt x="1505" y="30"/>
                  <a:pt x="1582" y="15"/>
                </a:cubicBezTo>
                <a:cubicBezTo>
                  <a:pt x="1659" y="0"/>
                  <a:pt x="1751" y="13"/>
                  <a:pt x="1839" y="19"/>
                </a:cubicBezTo>
                <a:cubicBezTo>
                  <a:pt x="1927" y="25"/>
                  <a:pt x="1975" y="39"/>
                  <a:pt x="2110" y="50"/>
                </a:cubicBezTo>
                <a:cubicBezTo>
                  <a:pt x="2245" y="61"/>
                  <a:pt x="2335" y="73"/>
                  <a:pt x="2652" y="88"/>
                </a:cubicBezTo>
                <a:cubicBezTo>
                  <a:pt x="2969" y="103"/>
                  <a:pt x="3490" y="121"/>
                  <a:pt x="4012" y="138"/>
                </a:cubicBezTo>
              </a:path>
            </a:pathLst>
          </a:custGeom>
          <a:noFill/>
          <a:ln w="38100" cmpd="sng">
            <a:solidFill>
              <a:srgbClr val="996633"/>
            </a:solidFill>
            <a:round/>
            <a:headEnd/>
            <a:tailEnd/>
          </a:ln>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274638"/>
            <a:ext cx="8229600" cy="1001712"/>
          </a:xfrm>
        </p:spPr>
        <p:txBody>
          <a:bodyPr/>
          <a:lstStyle/>
          <a:p>
            <a:r>
              <a:rPr lang="en-US" sz="3200" smtClean="0">
                <a:cs typeface="ヒラギノ角ゴ Pro W3"/>
              </a:rPr>
              <a:t>Abnormal Smears by Age: Percent (%)</a:t>
            </a:r>
          </a:p>
        </p:txBody>
      </p:sp>
      <p:graphicFrame>
        <p:nvGraphicFramePr>
          <p:cNvPr id="24618" name="Group 42"/>
          <p:cNvGraphicFramePr>
            <a:graphicFrameLocks noGrp="1"/>
          </p:cNvGraphicFramePr>
          <p:nvPr>
            <p:ph idx="1"/>
          </p:nvPr>
        </p:nvGraphicFramePr>
        <p:xfrm>
          <a:off x="395288" y="2420938"/>
          <a:ext cx="8208962" cy="2649538"/>
        </p:xfrm>
        <a:graphic>
          <a:graphicData uri="http://schemas.openxmlformats.org/drawingml/2006/table">
            <a:tbl>
              <a:tblPr/>
              <a:tblGrid>
                <a:gridCol w="2049462"/>
                <a:gridCol w="1201738"/>
                <a:gridCol w="1233487"/>
                <a:gridCol w="1263650"/>
                <a:gridCol w="1165225"/>
                <a:gridCol w="1295400"/>
              </a:tblGrid>
              <a:tr h="1001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2800" b="1" i="0" u="none" strike="noStrike" cap="none" normalizeH="0" baseline="0" smtClean="0">
                        <a:ln>
                          <a:noFill/>
                        </a:ln>
                        <a:solidFill>
                          <a:srgbClr val="FFFFFF"/>
                        </a:solidFill>
                        <a:effectLst/>
                        <a:latin typeface="Arial" charset="0"/>
                        <a:ea typeface="ヒラギノ角ゴ Pro W3"/>
                        <a:cs typeface="ヒラギノ角ゴ Pro W3"/>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FFFF"/>
                          </a:solidFill>
                          <a:effectLst/>
                          <a:latin typeface="Arial" charset="0"/>
                          <a:ea typeface="ヒラギノ角ゴ Pro W3"/>
                          <a:cs typeface="ヒラギノ角ゴ Pro W3"/>
                        </a:rPr>
                        <a:t>20-29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FFFF"/>
                          </a:solidFill>
                          <a:effectLst/>
                          <a:latin typeface="Arial" charset="0"/>
                          <a:ea typeface="ヒラギノ角ゴ Pro W3"/>
                          <a:cs typeface="ヒラギノ角ゴ Pro W3"/>
                        </a:rPr>
                        <a:t>30-39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FFFF"/>
                          </a:solidFill>
                          <a:effectLst/>
                          <a:latin typeface="Arial" charset="0"/>
                          <a:ea typeface="ヒラギノ角ゴ Pro W3"/>
                          <a:cs typeface="ヒラギノ角ゴ Pro W3"/>
                        </a:rPr>
                        <a:t>40-49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FFFF"/>
                          </a:solidFill>
                          <a:effectLst/>
                          <a:latin typeface="Arial" charset="0"/>
                          <a:ea typeface="ヒラギノ角ゴ Pro W3"/>
                          <a:cs typeface="ヒラギノ角ゴ Pro W3"/>
                        </a:rPr>
                        <a:t>50-59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FFFF"/>
                          </a:solidFill>
                          <a:effectLst/>
                          <a:latin typeface="Arial" charset="0"/>
                          <a:ea typeface="ヒラギノ角ゴ Pro W3"/>
                          <a:cs typeface="ヒラギノ角ゴ Pro W3"/>
                        </a:rPr>
                        <a:t>60-69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214A"/>
                    </a:solidFill>
                  </a:tcPr>
                </a:tc>
              </a:tr>
              <a:tr h="549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ea typeface="ヒラギノ角ゴ Pro W3"/>
                          <a:cs typeface="ヒラギノ角ゴ Pro W3"/>
                        </a:rPr>
                        <a:t>Abnormal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ヒラギノ角ゴ Pro W3"/>
                          <a:cs typeface="ヒラギノ角ゴ Pro W3"/>
                        </a:rPr>
                        <a:t>9.8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ヒラギノ角ゴ Pro W3"/>
                          <a:cs typeface="ヒラギノ角ゴ Pro W3"/>
                        </a:rPr>
                        <a:t>4.5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ヒラギノ角ゴ Pro W3"/>
                          <a:cs typeface="ヒラギノ角ゴ Pro W3"/>
                        </a:rPr>
                        <a:t>3.5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ヒラギノ角ゴ Pro W3"/>
                          <a:cs typeface="ヒラギノ角ゴ Pro W3"/>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ヒラギノ角ゴ Pro W3"/>
                          <a:cs typeface="ヒラギノ角ゴ Pro W3"/>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r>
              <a:tr h="549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ea typeface="ヒラギノ角ゴ Pro W3"/>
                          <a:cs typeface="ヒラギノ角ゴ Pro W3"/>
                        </a:rPr>
                        <a:t>ASC-H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ヒラギノ角ゴ Pro W3"/>
                          <a:cs typeface="ヒラギノ角ゴ Pro W3"/>
                        </a:rPr>
                        <a:t>0.4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ヒラギノ角ゴ Pro W3"/>
                          <a:cs typeface="ヒラギノ角ゴ Pro W3"/>
                        </a:rPr>
                        <a:t>0.2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ヒラギノ角ゴ Pro W3"/>
                          <a:cs typeface="ヒラギノ角ゴ Pro W3"/>
                        </a:rPr>
                        <a:t>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ヒラギノ角ゴ Pro W3"/>
                          <a:cs typeface="ヒラギノ角ゴ Pro W3"/>
                        </a:rPr>
                        <a:t>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ヒラギノ角ゴ Pro W3"/>
                          <a:cs typeface="ヒラギノ角ゴ Pro W3"/>
                        </a:rPr>
                        <a:t>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r>
              <a:tr h="549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ea typeface="ヒラギノ角ゴ Pro W3"/>
                          <a:cs typeface="ヒラギノ角ゴ Pro W3"/>
                        </a:rPr>
                        <a:t>HSIL+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0214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ヒラギノ角ゴ Pro W3"/>
                          <a:cs typeface="ヒラギノ角ゴ Pro W3"/>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ヒラギノ角ゴ Pro W3"/>
                          <a:cs typeface="ヒラギノ角ゴ Pro W3"/>
                        </a:rPr>
                        <a:t>0.6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ヒラギノ角ゴ Pro W3"/>
                          <a:cs typeface="ヒラギノ角ゴ Pro W3"/>
                        </a:rPr>
                        <a:t>0.3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ヒラギノ角ゴ Pro W3"/>
                          <a:cs typeface="ヒラギノ角ゴ Pro W3"/>
                        </a:rPr>
                        <a:t>0.2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ヒラギノ角ゴ Pro W3"/>
                          <a:cs typeface="ヒラギノ角ゴ Pro W3"/>
                        </a:rPr>
                        <a:t>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4"/>
                    </a:solidFill>
                  </a:tcPr>
                </a:tc>
              </a:tr>
            </a:tbl>
          </a:graphicData>
        </a:graphic>
      </p:graphicFrame>
      <p:sp>
        <p:nvSpPr>
          <p:cNvPr id="28711" name="TextBox 2"/>
          <p:cNvSpPr txBox="1">
            <a:spLocks noChangeArrowheads="1"/>
          </p:cNvSpPr>
          <p:nvPr/>
        </p:nvSpPr>
        <p:spPr bwMode="auto">
          <a:xfrm>
            <a:off x="468313" y="5661025"/>
            <a:ext cx="8135937" cy="831850"/>
          </a:xfrm>
          <a:prstGeom prst="rect">
            <a:avLst/>
          </a:prstGeom>
          <a:noFill/>
          <a:ln w="9525">
            <a:noFill/>
            <a:miter lim="800000"/>
            <a:headEnd/>
            <a:tailEnd/>
          </a:ln>
        </p:spPr>
        <p:txBody>
          <a:bodyPr>
            <a:spAutoFit/>
          </a:bodyPr>
          <a:lstStyle/>
          <a:p>
            <a:r>
              <a:rPr lang="en-US"/>
              <a:t>2006-2008 From </a:t>
            </a:r>
            <a:r>
              <a:rPr lang="en-US" b="1"/>
              <a:t>Cervical Cancer Screening in Canada </a:t>
            </a:r>
            <a:endParaRPr lang="en-US"/>
          </a:p>
          <a:p>
            <a:r>
              <a:rPr lang="en-US" b="1"/>
              <a:t>Monitoring Program Performance - Report  </a:t>
            </a:r>
            <a:r>
              <a:rPr lang="en-US"/>
              <a:t> </a:t>
            </a:r>
          </a:p>
        </p:txBody>
      </p:sp>
      <p:sp>
        <p:nvSpPr>
          <p:cNvPr id="28712" name="Slide Number Placeholder 3"/>
          <p:cNvSpPr>
            <a:spLocks noGrp="1"/>
          </p:cNvSpPr>
          <p:nvPr>
            <p:ph type="sldNum" sz="quarter" idx="10"/>
          </p:nvPr>
        </p:nvSpPr>
        <p:spPr>
          <a:noFill/>
        </p:spPr>
        <p:txBody>
          <a:bodyPr/>
          <a:lstStyle/>
          <a:p>
            <a:fld id="{F750F04E-C756-4323-BF10-2B91EA63E127}" type="slidenum">
              <a:rPr lang="en-US" smtClean="0">
                <a:latin typeface="Arial" charset="0"/>
                <a:ea typeface="ヒラギノ角ゴ Pro W3"/>
                <a:cs typeface="ヒラギノ角ゴ Pro W3"/>
              </a:rPr>
              <a:pPr/>
              <a:t>9</a:t>
            </a:fld>
            <a:endParaRPr lang="en-US" smtClean="0">
              <a:latin typeface="Arial" charset="0"/>
              <a:ea typeface="ヒラギノ角ゴ Pro W3"/>
              <a:cs typeface="ヒラギノ角ゴ Pro W3"/>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28296</TotalTime>
  <Words>5472</Words>
  <Application>Microsoft Macintosh PowerPoint</Application>
  <PresentationFormat>On-screen Show (4:3)</PresentationFormat>
  <Paragraphs>1038</Paragraphs>
  <Slides>66</Slides>
  <Notes>39</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Blank Presentation</vt:lpstr>
      <vt:lpstr>Screening for Cervical Cancer: Recommendations 2013     Canadian Task Force on Preventive Health Care  Presentation for free use to disseminate Guidelines. Feb 2013</vt:lpstr>
      <vt:lpstr>CTFPHC Cervical Cancer Working Group Members</vt:lpstr>
      <vt:lpstr>Background</vt:lpstr>
      <vt:lpstr>Goal of the 2013 Guideline</vt:lpstr>
      <vt:lpstr>Evidence Search</vt:lpstr>
      <vt:lpstr>New Understanding of Cervical Cancer</vt:lpstr>
      <vt:lpstr>Current Epidemiology of Cervical Cancer</vt:lpstr>
      <vt:lpstr>PowerPoint Presentation</vt:lpstr>
      <vt:lpstr>Abnormal Smears by Age: Percent (%)</vt:lpstr>
      <vt:lpstr>PowerPoint Presentation</vt:lpstr>
      <vt:lpstr>Different Approach to Assessment</vt:lpstr>
      <vt:lpstr>Change in Approach</vt:lpstr>
      <vt:lpstr>Decision Balance</vt:lpstr>
      <vt:lpstr>Emerging Evidence of Harms</vt:lpstr>
      <vt:lpstr>GRADE Outcome</vt:lpstr>
      <vt:lpstr>GRADEs of Recommendation</vt:lpstr>
      <vt:lpstr>Cervical Screening</vt:lpstr>
      <vt:lpstr>RECOMMENDATIONS</vt:lpstr>
      <vt:lpstr>Considerations</vt:lpstr>
      <vt:lpstr>Summary of the recommendations</vt:lpstr>
      <vt:lpstr>Findings: women &lt;20 years</vt:lpstr>
      <vt:lpstr>Recommendation: women &lt;20 years</vt:lpstr>
      <vt:lpstr>Findings:  women 20 to 24 years, and 25 to 29 years</vt:lpstr>
      <vt:lpstr>Recommendation: women 20 to 24 years</vt:lpstr>
      <vt:lpstr>Recommendation: women 25 to 29 years</vt:lpstr>
      <vt:lpstr>Findings: women 30 to 69 years</vt:lpstr>
      <vt:lpstr>Recommendations: women 30 to 69 years</vt:lpstr>
      <vt:lpstr>Findings: women 70+ years</vt:lpstr>
      <vt:lpstr>Recommendations: women 70+ years</vt:lpstr>
      <vt:lpstr>Recommended screening interval: 3 years</vt:lpstr>
      <vt:lpstr>Protective efficacy by duration since last smear</vt:lpstr>
      <vt:lpstr>Summary of the recommendations (1)</vt:lpstr>
      <vt:lpstr>Summary of the recommendations (2)</vt:lpstr>
      <vt:lpstr>Special risk groups?</vt:lpstr>
      <vt:lpstr>Duration from onset of sexual activity </vt:lpstr>
      <vt:lpstr>“Jade Goody” effect</vt:lpstr>
      <vt:lpstr>Response to anecdotes re young women</vt:lpstr>
      <vt:lpstr>“Yes but…” questions.  What about:   Chlamydia screening?  Vaginal examinations?  Teaching annual physicals?</vt:lpstr>
      <vt:lpstr>WHAT ABOUT HPV TESTING?</vt:lpstr>
      <vt:lpstr>The CTFPHC Position on HPV Testing</vt:lpstr>
      <vt:lpstr>HPV testing: Canada</vt:lpstr>
      <vt:lpstr>HPV testing: International</vt:lpstr>
      <vt:lpstr>Considerations for implementation of recommendations (1)</vt:lpstr>
      <vt:lpstr>Considerations for implementation of recommendations (2)</vt:lpstr>
      <vt:lpstr>GUIDELINE COMPARISON: International</vt:lpstr>
      <vt:lpstr>CTFPHC vs. International Guidelines (1)</vt:lpstr>
      <vt:lpstr>CTFPHC vs. International Guidelines (2)</vt:lpstr>
      <vt:lpstr>CTFPHC vs. International Guidelines (3)</vt:lpstr>
      <vt:lpstr>CONCLUSIONS</vt:lpstr>
      <vt:lpstr>Conclusions</vt:lpstr>
      <vt:lpstr>Providers role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Extra Slides</vt:lpstr>
      <vt:lpstr>GUIDELINE &amp; PROGRAM COMPARISON: Canada</vt:lpstr>
      <vt:lpstr> CTFPHC vs Provincial/Territorial Programs (1) </vt:lpstr>
      <vt:lpstr>CTFPHC vs Provincial/Territorial Programs (2)</vt:lpstr>
      <vt:lpstr>CTFPHC vs Provincial/Territorial Programs (3)</vt:lpstr>
      <vt:lpstr>CTFPHC vs Provincial/Territorial Programs (4)</vt:lpstr>
      <vt:lpstr>CTFPHC vs Provincial/Territorial Programs (5)</vt:lpstr>
      <vt:lpstr>CTFPHC vs Provincial/Territorial Programs (6)</vt:lpstr>
    </vt:vector>
  </TitlesOfParts>
  <Company>DEMO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DEMO</dc:creator>
  <cp:lastModifiedBy>David Newton</cp:lastModifiedBy>
  <cp:revision>700</cp:revision>
  <dcterms:created xsi:type="dcterms:W3CDTF">2011-09-08T11:22:49Z</dcterms:created>
  <dcterms:modified xsi:type="dcterms:W3CDTF">2014-08-15T20:40:49Z</dcterms:modified>
</cp:coreProperties>
</file>