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4">
  <p:sldMasterIdLst>
    <p:sldMasterId id="2147483648" r:id="rId1"/>
    <p:sldMasterId id="2147483852" r:id="rId2"/>
  </p:sldMasterIdLst>
  <p:notesMasterIdLst>
    <p:notesMasterId r:id="rId58"/>
  </p:notesMasterIdLst>
  <p:handoutMasterIdLst>
    <p:handoutMasterId r:id="rId59"/>
  </p:handoutMasterIdLst>
  <p:sldIdLst>
    <p:sldId id="256" r:id="rId3"/>
    <p:sldId id="519" r:id="rId4"/>
    <p:sldId id="526" r:id="rId5"/>
    <p:sldId id="523" r:id="rId6"/>
    <p:sldId id="428" r:id="rId7"/>
    <p:sldId id="336" r:id="rId8"/>
    <p:sldId id="285" r:id="rId9"/>
    <p:sldId id="369" r:id="rId10"/>
    <p:sldId id="542" r:id="rId11"/>
    <p:sldId id="489" r:id="rId12"/>
    <p:sldId id="453" r:id="rId13"/>
    <p:sldId id="527" r:id="rId14"/>
    <p:sldId id="528" r:id="rId15"/>
    <p:sldId id="529" r:id="rId16"/>
    <p:sldId id="530" r:id="rId17"/>
    <p:sldId id="347" r:id="rId18"/>
    <p:sldId id="504" r:id="rId19"/>
    <p:sldId id="521" r:id="rId20"/>
    <p:sldId id="543" r:id="rId21"/>
    <p:sldId id="348" r:id="rId22"/>
    <p:sldId id="344" r:id="rId23"/>
    <p:sldId id="370" r:id="rId24"/>
    <p:sldId id="385" r:id="rId25"/>
    <p:sldId id="539" r:id="rId26"/>
    <p:sldId id="540" r:id="rId27"/>
    <p:sldId id="276" r:id="rId28"/>
    <p:sldId id="508" r:id="rId29"/>
    <p:sldId id="510" r:id="rId30"/>
    <p:sldId id="553" r:id="rId31"/>
    <p:sldId id="511" r:id="rId32"/>
    <p:sldId id="544" r:id="rId33"/>
    <p:sldId id="546" r:id="rId34"/>
    <p:sldId id="547" r:id="rId35"/>
    <p:sldId id="548" r:id="rId36"/>
    <p:sldId id="549" r:id="rId37"/>
    <p:sldId id="513" r:id="rId38"/>
    <p:sldId id="550" r:id="rId39"/>
    <p:sldId id="533" r:id="rId40"/>
    <p:sldId id="490" r:id="rId41"/>
    <p:sldId id="541" r:id="rId42"/>
    <p:sldId id="522" r:id="rId43"/>
    <p:sldId id="551" r:id="rId44"/>
    <p:sldId id="493" r:id="rId45"/>
    <p:sldId id="552" r:id="rId46"/>
    <p:sldId id="517" r:id="rId47"/>
    <p:sldId id="503" r:id="rId48"/>
    <p:sldId id="443" r:id="rId49"/>
    <p:sldId id="429" r:id="rId50"/>
    <p:sldId id="555" r:id="rId51"/>
    <p:sldId id="556" r:id="rId52"/>
    <p:sldId id="554" r:id="rId53"/>
    <p:sldId id="515" r:id="rId54"/>
    <p:sldId id="537" r:id="rId55"/>
    <p:sldId id="538" r:id="rId56"/>
    <p:sldId id="427" r:id="rId5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pitchFamily="-84" charset="-128"/>
        <a:cs typeface="+mn-cs"/>
      </a:defRPr>
    </a:lvl5pPr>
    <a:lvl6pPr marL="2286000" algn="l" defTabSz="914400" rtl="0" eaLnBrk="1" latinLnBrk="0" hangingPunct="1">
      <a:defRPr sz="2400" kern="1200">
        <a:solidFill>
          <a:schemeClr val="tx1"/>
        </a:solidFill>
        <a:latin typeface="Arial" charset="0"/>
        <a:ea typeface="ヒラギノ角ゴ Pro W3" pitchFamily="-84" charset="-128"/>
        <a:cs typeface="+mn-cs"/>
      </a:defRPr>
    </a:lvl6pPr>
    <a:lvl7pPr marL="2743200" algn="l" defTabSz="914400" rtl="0" eaLnBrk="1" latinLnBrk="0" hangingPunct="1">
      <a:defRPr sz="2400" kern="1200">
        <a:solidFill>
          <a:schemeClr val="tx1"/>
        </a:solidFill>
        <a:latin typeface="Arial" charset="0"/>
        <a:ea typeface="ヒラギノ角ゴ Pro W3" pitchFamily="-84" charset="-128"/>
        <a:cs typeface="+mn-cs"/>
      </a:defRPr>
    </a:lvl7pPr>
    <a:lvl8pPr marL="3200400" algn="l" defTabSz="914400" rtl="0" eaLnBrk="1" latinLnBrk="0" hangingPunct="1">
      <a:defRPr sz="2400" kern="1200">
        <a:solidFill>
          <a:schemeClr val="tx1"/>
        </a:solidFill>
        <a:latin typeface="Arial" charset="0"/>
        <a:ea typeface="ヒラギノ角ゴ Pro W3" pitchFamily="-84" charset="-128"/>
        <a:cs typeface="+mn-cs"/>
      </a:defRPr>
    </a:lvl8pPr>
    <a:lvl9pPr marL="3657600" algn="l" defTabSz="914400" rtl="0" eaLnBrk="1" latinLnBrk="0" hangingPunct="1">
      <a:defRPr sz="2400" kern="1200">
        <a:solidFill>
          <a:schemeClr val="tx1"/>
        </a:solidFill>
        <a:latin typeface="Arial" charset="0"/>
        <a:ea typeface="ヒラギノ角ゴ Pro W3" pitchFamily="-8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cuser" initials="h" lastIdx="12" clrIdx="0"/>
  <p:cmAuthor id="1" name="Alejandra Jaramillo" initials="AJ" lastIdx="3" clrIdx="1"/>
  <p:cmAuthor id="2" name="KAREN GRIMSRUD" initials="KG" lastIdx="9" clrIdx="2"/>
  <p:cmAuthor id="3" name="Sarah" initials="SCG" lastIdx="4" clrIdx="3"/>
  <p:cmAuthor id="4" name="Neil" initials="N" lastIdx="14" clrIdx="4">
    <p:extLst/>
  </p:cmAuthor>
  <p:cmAuthor id="5" name="Kaylyn Kretschmer" initials="KK" lastIdx="5" clrIdx="5"/>
  <p:cmAuthor id="6" name="Emily Escaravage" initials="EE" lastIdx="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14A"/>
    <a:srgbClr val="FFFFCC"/>
    <a:srgbClr val="DDD9C4"/>
    <a:srgbClr val="E8E8EF"/>
    <a:srgbClr val="CDCDD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604" autoAdjust="0"/>
    <p:restoredTop sz="92015" autoAdjust="0"/>
  </p:normalViewPr>
  <p:slideViewPr>
    <p:cSldViewPr>
      <p:cViewPr varScale="1">
        <p:scale>
          <a:sx n="107" d="100"/>
          <a:sy n="107" d="100"/>
        </p:scale>
        <p:origin x="-2604" y="-96"/>
      </p:cViewPr>
      <p:guideLst>
        <p:guide orient="horz" pos="2160"/>
        <p:guide pos="2880"/>
      </p:guideLst>
    </p:cSldViewPr>
  </p:slideViewPr>
  <p:outlineViewPr>
    <p:cViewPr>
      <p:scale>
        <a:sx n="33" d="100"/>
        <a:sy n="33" d="100"/>
      </p:scale>
      <p:origin x="48" y="53388"/>
    </p:cViewPr>
  </p:outlineViewPr>
  <p:notesTextViewPr>
    <p:cViewPr>
      <p:scale>
        <a:sx n="100" d="100"/>
        <a:sy n="100" d="100"/>
      </p:scale>
      <p:origin x="0" y="0"/>
    </p:cViewPr>
  </p:notesTextViewPr>
  <p:sorterViewPr>
    <p:cViewPr>
      <p:scale>
        <a:sx n="171" d="100"/>
        <a:sy n="171" d="100"/>
      </p:scale>
      <p:origin x="0" y="6288"/>
    </p:cViewPr>
  </p:sorterViewPr>
  <p:notesViewPr>
    <p:cSldViewPr>
      <p:cViewPr varScale="1">
        <p:scale>
          <a:sx n="86" d="100"/>
          <a:sy n="86" d="100"/>
        </p:scale>
        <p:origin x="-1662"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0" hangingPunct="0">
              <a:defRPr sz="1200">
                <a:latin typeface="Arial" charset="0"/>
                <a:ea typeface="ヒラギノ角ゴ Pro W3" pitchFamily="1" charset="-128"/>
                <a:cs typeface="+mn-cs"/>
              </a:defRPr>
            </a:lvl1pPr>
          </a:lstStyle>
          <a:p>
            <a:pPr>
              <a:defRPr/>
            </a:pPr>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0" hangingPunct="0">
              <a:defRPr sz="1200">
                <a:latin typeface="Arial" pitchFamily="34" charset="0"/>
              </a:defRPr>
            </a:lvl1pPr>
          </a:lstStyle>
          <a:p>
            <a:pPr>
              <a:defRPr/>
            </a:pPr>
            <a:fld id="{84A980AB-C3ED-484D-B70A-31E96233451C}" type="datetime1">
              <a:rPr lang="en-CA"/>
              <a:pPr>
                <a:defRPr/>
              </a:pPr>
              <a:t>11/01/2016</a:t>
            </a:fld>
            <a:endParaRPr lang="fr-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0" hangingPunct="0">
              <a:defRPr sz="1200">
                <a:latin typeface="Arial" charset="0"/>
                <a:ea typeface="ヒラギノ角ゴ Pro W3" pitchFamily="1" charset="-128"/>
                <a:cs typeface="+mn-cs"/>
              </a:defRPr>
            </a:lvl1pPr>
          </a:lstStyle>
          <a:p>
            <a:pPr>
              <a:defRPr/>
            </a:pPr>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0" hangingPunct="0">
              <a:defRPr sz="1200">
                <a:latin typeface="Arial" pitchFamily="34" charset="0"/>
              </a:defRPr>
            </a:lvl1pPr>
          </a:lstStyle>
          <a:p>
            <a:pPr>
              <a:defRPr/>
            </a:pPr>
            <a:fld id="{D1C39367-581C-4010-9991-4A9489DEA98B}" type="slidenum">
              <a:rPr lang="en-CA"/>
              <a:pPr>
                <a:defRPr/>
              </a:pPr>
              <a:t>‹#›</a:t>
            </a:fld>
            <a:endParaRPr lang="fr-CA"/>
          </a:p>
        </p:txBody>
      </p:sp>
    </p:spTree>
    <p:extLst>
      <p:ext uri="{BB962C8B-B14F-4D97-AF65-F5344CB8AC3E}">
        <p14:creationId xmlns:p14="http://schemas.microsoft.com/office/powerpoint/2010/main" val="239599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0" hangingPunct="0">
              <a:defRPr sz="1200">
                <a:latin typeface="Arial" charset="0"/>
                <a:ea typeface="ヒラギノ角ゴ Pro W3" pitchFamily="1" charset="-128"/>
                <a:cs typeface="+mn-cs"/>
              </a:defRPr>
            </a:lvl1pPr>
          </a:lstStyle>
          <a:p>
            <a:pPr>
              <a:defRPr/>
            </a:pPr>
            <a:endParaRPr lang="en-CA"/>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0" hangingPunct="0">
              <a:defRPr sz="1200">
                <a:latin typeface="Arial" pitchFamily="34" charset="0"/>
              </a:defRPr>
            </a:lvl1pPr>
          </a:lstStyle>
          <a:p>
            <a:pPr>
              <a:defRPr/>
            </a:pPr>
            <a:fld id="{CEFEAE63-3ADD-4954-B93B-FE1839718735}" type="datetime1">
              <a:rPr lang="en-CA"/>
              <a:pPr>
                <a:defRPr/>
              </a:pPr>
              <a:t>11/01/2016</a:t>
            </a:fld>
            <a:endParaRPr lang="fr-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CA"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0" hangingPunct="0">
              <a:defRPr sz="1200">
                <a:latin typeface="Arial" charset="0"/>
                <a:ea typeface="ヒラギノ角ゴ Pro W3" pitchFamily="1" charset="-128"/>
                <a:cs typeface="+mn-cs"/>
              </a:defRPr>
            </a:lvl1pPr>
          </a:lstStyle>
          <a:p>
            <a:pPr>
              <a:defRPr/>
            </a:pPr>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0" hangingPunct="0">
              <a:defRPr sz="1200">
                <a:latin typeface="Arial" pitchFamily="34" charset="0"/>
              </a:defRPr>
            </a:lvl1pPr>
          </a:lstStyle>
          <a:p>
            <a:pPr>
              <a:defRPr/>
            </a:pPr>
            <a:fld id="{81AD1317-4783-461E-AF84-900747DF5B71}" type="slidenum">
              <a:rPr lang="en-CA"/>
              <a:pPr>
                <a:defRPr/>
              </a:pPr>
              <a:t>‹#›</a:t>
            </a:fld>
            <a:endParaRPr lang="fr-CA"/>
          </a:p>
        </p:txBody>
      </p:sp>
    </p:spTree>
    <p:extLst>
      <p:ext uri="{BB962C8B-B14F-4D97-AF65-F5344CB8AC3E}">
        <p14:creationId xmlns:p14="http://schemas.microsoft.com/office/powerpoint/2010/main" val="694016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canadiantaskforce.ca"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CA"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D17D40B7-C83D-4E78-B61F-047D1E62FB3C}" type="slidenum">
              <a:rPr lang="en-CA" smtClean="0">
                <a:latin typeface="Arial" charset="0"/>
              </a:rPr>
              <a:pPr/>
              <a:t>1</a:t>
            </a:fld>
            <a:endParaRPr lang="fr-CA" dirty="0" smtClean="0">
              <a:latin typeface="Arial" charset="0"/>
            </a:endParaRPr>
          </a:p>
        </p:txBody>
      </p:sp>
    </p:spTree>
    <p:extLst>
      <p:ext uri="{BB962C8B-B14F-4D97-AF65-F5344CB8AC3E}">
        <p14:creationId xmlns:p14="http://schemas.microsoft.com/office/powerpoint/2010/main" val="65078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11</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12</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13</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14</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15</a:t>
            </a:fld>
            <a:endParaRPr lang="fr-CA"/>
          </a:p>
        </p:txBody>
      </p:sp>
    </p:spTree>
    <p:extLst>
      <p:ext uri="{BB962C8B-B14F-4D97-AF65-F5344CB8AC3E}">
        <p14:creationId xmlns:p14="http://schemas.microsoft.com/office/powerpoint/2010/main" val="4020699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endParaRPr lang="en-CA"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94125E28-0B18-4D69-BD78-42A38B4307AA}" type="slidenum">
              <a:rPr lang="en-CA" smtClean="0">
                <a:latin typeface="Arial" charset="0"/>
              </a:rPr>
              <a:pPr/>
              <a:t>16</a:t>
            </a:fld>
            <a:endParaRPr lang="fr-CA" smtClean="0">
              <a:latin typeface="Arial" charset="0"/>
            </a:endParaRPr>
          </a:p>
        </p:txBody>
      </p:sp>
    </p:spTree>
    <p:extLst>
      <p:ext uri="{BB962C8B-B14F-4D97-AF65-F5344CB8AC3E}">
        <p14:creationId xmlns:p14="http://schemas.microsoft.com/office/powerpoint/2010/main" val="3351340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17</a:t>
            </a:fld>
            <a:endParaRPr lang="fr-CA"/>
          </a:p>
        </p:txBody>
      </p:sp>
    </p:spTree>
    <p:extLst>
      <p:ext uri="{BB962C8B-B14F-4D97-AF65-F5344CB8AC3E}">
        <p14:creationId xmlns:p14="http://schemas.microsoft.com/office/powerpoint/2010/main" val="2997554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CA" dirty="0" smtClean="0"/>
          </a:p>
        </p:txBody>
      </p:sp>
      <p:sp>
        <p:nvSpPr>
          <p:cNvPr id="28676" name="Slide Number Placeholder 3"/>
          <p:cNvSpPr>
            <a:spLocks noGrp="1"/>
          </p:cNvSpPr>
          <p:nvPr>
            <p:ph type="sldNum" sz="quarter" idx="5"/>
          </p:nvPr>
        </p:nvSpPr>
        <p:spPr bwMode="auto">
          <a:noFill/>
          <a:ln>
            <a:miter lim="800000"/>
            <a:headEnd/>
            <a:tailEnd/>
          </a:ln>
        </p:spPr>
        <p:txBody>
          <a:bodyPr/>
          <a:lstStyle/>
          <a:p>
            <a:fld id="{91ADE29E-E5C4-45C9-8970-B3EBD18372B0}" type="slidenum">
              <a:rPr lang="en-CA" smtClean="0">
                <a:latin typeface="Arial" charset="0"/>
              </a:rPr>
              <a:pPr/>
              <a:t>18</a:t>
            </a:fld>
            <a:endParaRPr lang="fr-CA" smtClean="0">
              <a:latin typeface="Arial" charset="0"/>
            </a:endParaRPr>
          </a:p>
        </p:txBody>
      </p:sp>
    </p:spTree>
    <p:extLst>
      <p:ext uri="{BB962C8B-B14F-4D97-AF65-F5344CB8AC3E}">
        <p14:creationId xmlns:p14="http://schemas.microsoft.com/office/powerpoint/2010/main" val="1989107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CA"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7209E19B-BF27-4D2D-B264-1832A3FA75E2}" type="slidenum">
              <a:rPr lang="en-CA" smtClean="0">
                <a:latin typeface="Arial" charset="0"/>
              </a:rPr>
              <a:pPr/>
              <a:t>20</a:t>
            </a:fld>
            <a:endParaRPr lang="fr-CA" smtClean="0">
              <a:latin typeface="Arial" charset="0"/>
            </a:endParaRPr>
          </a:p>
        </p:txBody>
      </p:sp>
    </p:spTree>
    <p:extLst>
      <p:ext uri="{BB962C8B-B14F-4D97-AF65-F5344CB8AC3E}">
        <p14:creationId xmlns:p14="http://schemas.microsoft.com/office/powerpoint/2010/main" val="154266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CA" dirty="0" smtClean="0"/>
          </a:p>
        </p:txBody>
      </p:sp>
      <p:sp>
        <p:nvSpPr>
          <p:cNvPr id="30724" name="Slide Number Placeholder 3"/>
          <p:cNvSpPr>
            <a:spLocks noGrp="1"/>
          </p:cNvSpPr>
          <p:nvPr>
            <p:ph type="sldNum" sz="quarter" idx="5"/>
          </p:nvPr>
        </p:nvSpPr>
        <p:spPr bwMode="auto">
          <a:noFill/>
          <a:ln>
            <a:miter lim="800000"/>
            <a:headEnd/>
            <a:tailEnd/>
          </a:ln>
        </p:spPr>
        <p:txBody>
          <a:bodyPr/>
          <a:lstStyle/>
          <a:p>
            <a:fld id="{3659F06F-66D4-41E2-8F8D-D498EAD7E341}" type="slidenum">
              <a:rPr lang="en-CA" smtClean="0">
                <a:latin typeface="Arial" charset="0"/>
              </a:rPr>
              <a:pPr/>
              <a:t>21</a:t>
            </a:fld>
            <a:endParaRPr lang="fr-CA" smtClean="0">
              <a:latin typeface="Arial" charset="0"/>
            </a:endParaRPr>
          </a:p>
        </p:txBody>
      </p:sp>
    </p:spTree>
    <p:extLst>
      <p:ext uri="{BB962C8B-B14F-4D97-AF65-F5344CB8AC3E}">
        <p14:creationId xmlns:p14="http://schemas.microsoft.com/office/powerpoint/2010/main" val="372553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2</a:t>
            </a:fld>
            <a:endParaRPr lang="fr-CA" dirty="0"/>
          </a:p>
        </p:txBody>
      </p:sp>
    </p:spTree>
    <p:extLst>
      <p:ext uri="{BB962C8B-B14F-4D97-AF65-F5344CB8AC3E}">
        <p14:creationId xmlns:p14="http://schemas.microsoft.com/office/powerpoint/2010/main" val="1106968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endParaRPr lang="en-CA" smtClean="0"/>
          </a:p>
        </p:txBody>
      </p:sp>
      <p:sp>
        <p:nvSpPr>
          <p:cNvPr id="31748" name="Slide Number Placeholder 3"/>
          <p:cNvSpPr>
            <a:spLocks noGrp="1"/>
          </p:cNvSpPr>
          <p:nvPr>
            <p:ph type="sldNum" sz="quarter" idx="5"/>
          </p:nvPr>
        </p:nvSpPr>
        <p:spPr bwMode="auto">
          <a:noFill/>
          <a:ln>
            <a:miter lim="800000"/>
            <a:headEnd/>
            <a:tailEnd/>
          </a:ln>
        </p:spPr>
        <p:txBody>
          <a:bodyPr/>
          <a:lstStyle/>
          <a:p>
            <a:fld id="{AF823864-075E-4258-A497-7B939FD28F87}" type="slidenum">
              <a:rPr lang="en-CA" smtClean="0">
                <a:latin typeface="Arial" charset="0"/>
              </a:rPr>
              <a:pPr/>
              <a:t>22</a:t>
            </a:fld>
            <a:endParaRPr lang="fr-CA" smtClean="0">
              <a:latin typeface="Arial" charset="0"/>
            </a:endParaRPr>
          </a:p>
        </p:txBody>
      </p:sp>
    </p:spTree>
    <p:extLst>
      <p:ext uri="{BB962C8B-B14F-4D97-AF65-F5344CB8AC3E}">
        <p14:creationId xmlns:p14="http://schemas.microsoft.com/office/powerpoint/2010/main" val="2189728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23</a:t>
            </a:fld>
            <a:endParaRPr lang="fr-CA"/>
          </a:p>
        </p:txBody>
      </p:sp>
    </p:spTree>
    <p:extLst>
      <p:ext uri="{BB962C8B-B14F-4D97-AF65-F5344CB8AC3E}">
        <p14:creationId xmlns:p14="http://schemas.microsoft.com/office/powerpoint/2010/main" val="1640695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CA"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1BC736EF-A3AF-4577-AF6C-2C59C25CDEC2}" type="slidenum">
              <a:rPr lang="en-CA" smtClean="0">
                <a:latin typeface="Arial" charset="0"/>
              </a:rPr>
              <a:pPr/>
              <a:t>26</a:t>
            </a:fld>
            <a:endParaRPr lang="fr-CA" smtClean="0">
              <a:latin typeface="Arial" charset="0"/>
            </a:endParaRPr>
          </a:p>
        </p:txBody>
      </p:sp>
    </p:spTree>
    <p:extLst>
      <p:ext uri="{BB962C8B-B14F-4D97-AF65-F5344CB8AC3E}">
        <p14:creationId xmlns:p14="http://schemas.microsoft.com/office/powerpoint/2010/main" val="2688965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27</a:t>
            </a:fld>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28</a:t>
            </a:fld>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29</a:t>
            </a:fld>
            <a:endParaRPr lang="fr-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30</a:t>
            </a:fld>
            <a:endParaRPr lang="fr-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31</a:t>
            </a:fld>
            <a:endParaRPr lang="fr-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32</a:t>
            </a:fld>
            <a:endParaRPr lang="fr-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35</a:t>
            </a:fld>
            <a:endParaRPr lang="en-CA"/>
          </a:p>
        </p:txBody>
      </p:sp>
    </p:spTree>
    <p:extLst>
      <p:ext uri="{BB962C8B-B14F-4D97-AF65-F5344CB8AC3E}">
        <p14:creationId xmlns:p14="http://schemas.microsoft.com/office/powerpoint/2010/main" val="1446110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3</a:t>
            </a:fld>
            <a:endParaRPr lang="fr-CA"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36</a:t>
            </a:fld>
            <a:endParaRPr lang="fr-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38</a:t>
            </a:fld>
            <a:endParaRPr lang="fr-CA"/>
          </a:p>
        </p:txBody>
      </p:sp>
    </p:spTree>
    <p:extLst>
      <p:ext uri="{BB962C8B-B14F-4D97-AF65-F5344CB8AC3E}">
        <p14:creationId xmlns:p14="http://schemas.microsoft.com/office/powerpoint/2010/main" val="3073500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39</a:t>
            </a:fld>
            <a:endParaRPr lang="fr-CA"/>
          </a:p>
        </p:txBody>
      </p:sp>
    </p:spTree>
    <p:extLst>
      <p:ext uri="{BB962C8B-B14F-4D97-AF65-F5344CB8AC3E}">
        <p14:creationId xmlns:p14="http://schemas.microsoft.com/office/powerpoint/2010/main" val="935760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41</a:t>
            </a:fld>
            <a:endParaRPr lang="fr-CA"/>
          </a:p>
        </p:txBody>
      </p:sp>
    </p:spTree>
    <p:extLst>
      <p:ext uri="{BB962C8B-B14F-4D97-AF65-F5344CB8AC3E}">
        <p14:creationId xmlns:p14="http://schemas.microsoft.com/office/powerpoint/2010/main" val="2035723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42</a:t>
            </a:fld>
            <a:endParaRPr lang="fr-CA"/>
          </a:p>
        </p:txBody>
      </p:sp>
    </p:spTree>
    <p:extLst>
      <p:ext uri="{BB962C8B-B14F-4D97-AF65-F5344CB8AC3E}">
        <p14:creationId xmlns:p14="http://schemas.microsoft.com/office/powerpoint/2010/main" val="2035723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43</a:t>
            </a:fld>
            <a:endParaRPr lang="fr-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44</a:t>
            </a:fld>
            <a:endParaRPr lang="fr-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45</a:t>
            </a:fld>
            <a:endParaRPr lang="fr-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endParaRPr lang="en-CA"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AF823864-075E-4258-A497-7B939FD28F87}" type="slidenum">
              <a:rPr lang="en-CA" smtClean="0">
                <a:latin typeface="Arial" charset="0"/>
              </a:rPr>
              <a:pPr/>
              <a:t>46</a:t>
            </a:fld>
            <a:endParaRPr lang="fr-CA" smtClean="0">
              <a:latin typeface="Arial" charset="0"/>
            </a:endParaRPr>
          </a:p>
        </p:txBody>
      </p:sp>
    </p:spTree>
    <p:extLst>
      <p:ext uri="{BB962C8B-B14F-4D97-AF65-F5344CB8AC3E}">
        <p14:creationId xmlns:p14="http://schemas.microsoft.com/office/powerpoint/2010/main" val="2750514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endParaRPr lang="en-CA"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AF823864-075E-4258-A497-7B939FD28F87}" type="slidenum">
              <a:rPr lang="en-CA" smtClean="0">
                <a:latin typeface="Arial" charset="0"/>
              </a:rPr>
              <a:pPr/>
              <a:t>47</a:t>
            </a:fld>
            <a:endParaRPr lang="fr-CA" smtClean="0">
              <a:latin typeface="Arial" charset="0"/>
            </a:endParaRPr>
          </a:p>
        </p:txBody>
      </p:sp>
    </p:spTree>
    <p:extLst>
      <p:ext uri="{BB962C8B-B14F-4D97-AF65-F5344CB8AC3E}">
        <p14:creationId xmlns:p14="http://schemas.microsoft.com/office/powerpoint/2010/main" val="396800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4</a:t>
            </a:fld>
            <a:endParaRPr lang="fr-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48</a:t>
            </a:fld>
            <a:endParaRPr lang="fr-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49</a:t>
            </a:fld>
            <a:endParaRPr lang="fr-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the details of this guideline or to access the KT tools please refer to the evidence review in the resources section of the website </a:t>
            </a:r>
            <a:r>
              <a:rPr lang="en-US" u="sng" dirty="0">
                <a:hlinkClick r:id="rId3"/>
              </a:rPr>
              <a:t>http://canadiantaskforce.ca</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50</a:t>
            </a:fld>
            <a:endParaRPr lang="en-CA"/>
          </a:p>
        </p:txBody>
      </p:sp>
    </p:spTree>
    <p:extLst>
      <p:ext uri="{BB962C8B-B14F-4D97-AF65-F5344CB8AC3E}">
        <p14:creationId xmlns:p14="http://schemas.microsoft.com/office/powerpoint/2010/main" val="3388709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endParaRPr lang="en-CA"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AF823864-075E-4258-A497-7B939FD28F87}" type="slidenum">
              <a:rPr lang="en-CA" smtClean="0">
                <a:latin typeface="Arial" charset="0"/>
              </a:rPr>
              <a:pPr/>
              <a:t>51</a:t>
            </a:fld>
            <a:endParaRPr lang="fr-CA" smtClean="0">
              <a:latin typeface="Arial" charset="0"/>
            </a:endParaRPr>
          </a:p>
        </p:txBody>
      </p:sp>
    </p:spTree>
    <p:extLst>
      <p:ext uri="{BB962C8B-B14F-4D97-AF65-F5344CB8AC3E}">
        <p14:creationId xmlns:p14="http://schemas.microsoft.com/office/powerpoint/2010/main" val="3968001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52</a:t>
            </a:fld>
            <a:endParaRPr lang="fr-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53</a:t>
            </a:fld>
            <a:endParaRPr lang="fr-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54</a:t>
            </a:fld>
            <a:endParaRPr lang="fr-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55</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5</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CA" smtClean="0"/>
          </a:p>
        </p:txBody>
      </p:sp>
      <p:sp>
        <p:nvSpPr>
          <p:cNvPr id="25604" name="Slide Number Placeholder 3"/>
          <p:cNvSpPr>
            <a:spLocks noGrp="1"/>
          </p:cNvSpPr>
          <p:nvPr>
            <p:ph type="sldNum" sz="quarter" idx="5"/>
          </p:nvPr>
        </p:nvSpPr>
        <p:spPr bwMode="auto">
          <a:noFill/>
          <a:ln>
            <a:miter lim="800000"/>
            <a:headEnd/>
            <a:tailEnd/>
          </a:ln>
        </p:spPr>
        <p:txBody>
          <a:bodyPr/>
          <a:lstStyle/>
          <a:p>
            <a:fld id="{9FD6BB05-E6C3-4427-9A3C-37E2AB79C3EC}" type="slidenum">
              <a:rPr lang="en-CA" smtClean="0">
                <a:latin typeface="Arial" charset="0"/>
              </a:rPr>
              <a:pPr/>
              <a:t>6</a:t>
            </a:fld>
            <a:endParaRPr lang="fr-CA" smtClean="0">
              <a:latin typeface="Arial" charset="0"/>
            </a:endParaRPr>
          </a:p>
        </p:txBody>
      </p:sp>
    </p:spTree>
    <p:extLst>
      <p:ext uri="{BB962C8B-B14F-4D97-AF65-F5344CB8AC3E}">
        <p14:creationId xmlns:p14="http://schemas.microsoft.com/office/powerpoint/2010/main" val="1437919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endParaRPr lang="en-CA"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255C1B97-8974-4D86-B7A7-8B38B0463A8D}" type="slidenum">
              <a:rPr lang="en-CA" smtClean="0">
                <a:latin typeface="Arial" charset="0"/>
              </a:rPr>
              <a:pPr/>
              <a:t>7</a:t>
            </a:fld>
            <a:endParaRPr lang="fr-CA" smtClean="0">
              <a:latin typeface="Arial" charset="0"/>
            </a:endParaRPr>
          </a:p>
        </p:txBody>
      </p:sp>
    </p:spTree>
    <p:extLst>
      <p:ext uri="{BB962C8B-B14F-4D97-AF65-F5344CB8AC3E}">
        <p14:creationId xmlns:p14="http://schemas.microsoft.com/office/powerpoint/2010/main" val="265188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u="sng" dirty="0" smtClean="0"/>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8</a:t>
            </a:fld>
            <a:endParaRPr lang="fr-CA"/>
          </a:p>
        </p:txBody>
      </p:sp>
    </p:spTree>
    <p:extLst>
      <p:ext uri="{BB962C8B-B14F-4D97-AF65-F5344CB8AC3E}">
        <p14:creationId xmlns:p14="http://schemas.microsoft.com/office/powerpoint/2010/main" val="1126439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AD1317-4783-461E-AF84-900747DF5B71}" type="slidenum">
              <a:rPr lang="en-CA" smtClean="0"/>
              <a:pPr>
                <a:defRPr/>
              </a:pPr>
              <a:t>10</a:t>
            </a:fld>
            <a:endParaRPr lang="fr-CA"/>
          </a:p>
        </p:txBody>
      </p:sp>
    </p:spTree>
    <p:extLst>
      <p:ext uri="{BB962C8B-B14F-4D97-AF65-F5344CB8AC3E}">
        <p14:creationId xmlns:p14="http://schemas.microsoft.com/office/powerpoint/2010/main" val="6059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81943137-2936-473B-86B6-859982E786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6839DCF2-54CD-4531-8CC2-7A552BB31A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57131FF8-CFD3-4F5A-AE7E-73E26B557CD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lstStyle/>
          <a:p>
            <a:r>
              <a:rPr lang="en-CA" smtClean="0"/>
              <a:t>Click to edit Master title style</a:t>
            </a:r>
            <a:endParaRPr lang="en-US"/>
          </a:p>
        </p:txBody>
      </p:sp>
      <p:sp>
        <p:nvSpPr>
          <p:cNvPr id="7" name="Content Placeholder 5"/>
          <p:cNvSpPr>
            <a:spLocks noGrp="1"/>
          </p:cNvSpPr>
          <p:nvPr>
            <p:ph idx="1"/>
          </p:nvPr>
        </p:nvSpPr>
        <p:spPr>
          <a:xfrm>
            <a:off x="304800" y="1600200"/>
            <a:ext cx="8610600" cy="4525963"/>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18CCA5A-C891-4A57-BAB1-40C8FCA489A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38774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A010313-D11F-44A2-882F-B8680EA50A4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6747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8AC18AE-0D1B-48DA-A435-4E7CB681775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10076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46A3477-EC21-4018-9C95-EE5BE31D286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26951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416B1E4E-8503-4F4A-A63E-66377CD0D72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07472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E25BF74-2F18-49C3-8B7C-7AA99C55ED2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88342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04AE764-A58A-4BA8-AE77-549CD3D7D81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8237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8A780CCC-0884-406B-BE59-551ABC002DE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FBA7C90-8D44-4275-84AF-DB93A5FD287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54703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513FF8C-C956-47DB-908A-A1A47963FEA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387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AB69C5-6C76-47D2-8BE0-9B700AD8888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6327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FC310ED-D886-4298-980F-F293102F5A5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573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9841A16-A002-4699-AD54-1154F9CA930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pPr>
              <a:defRPr/>
            </a:pPr>
            <a:fld id="{2E69EDB3-74D3-411B-A410-B3EF39B0CD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pPr>
              <a:defRPr/>
            </a:pPr>
            <a:fld id="{E7C4F3C9-1CDD-446A-9344-59E10C476B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pPr>
              <a:defRPr/>
            </a:pPr>
            <a:fld id="{BB99F9B8-D1E8-48F7-9A95-A40E51DF06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1EC2F57-89FC-4B5F-9895-638B1C150B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87691F4-2A9A-4977-AAE7-5DCE5C8AE45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A91DBB2-147D-47D8-BC3D-884F758054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10_006_Template_Powerpoint4"/>
          <p:cNvPicPr>
            <a:picLocks noChangeAspect="1" noChangeArrowheads="1"/>
          </p:cNvPicPr>
          <p:nvPr userDrawn="1"/>
        </p:nvPicPr>
        <p:blipFill>
          <a:blip r:embed="rId14"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 y="152400"/>
            <a:ext cx="8915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64770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chemeClr val="bg1"/>
                </a:solidFill>
                <a:latin typeface="Arial" pitchFamily="34" charset="0"/>
              </a:defRPr>
            </a:lvl1pPr>
          </a:lstStyle>
          <a:p>
            <a:pPr>
              <a:defRPr/>
            </a:pPr>
            <a:fld id="{EA230F92-B389-49E8-B946-392A92FC09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hf hdr="0" ftr="0" dt="0"/>
  <p:txStyles>
    <p:titleStyle>
      <a:lvl1pPr algn="l" rtl="0" eaLnBrk="0" fontAlgn="base" hangingPunct="0">
        <a:spcBef>
          <a:spcPct val="0"/>
        </a:spcBef>
        <a:spcAft>
          <a:spcPct val="0"/>
        </a:spcAft>
        <a:defRPr sz="3000">
          <a:solidFill>
            <a:srgbClr val="90214A"/>
          </a:solidFill>
          <a:latin typeface="+mn-lt"/>
          <a:ea typeface="+mj-ea"/>
          <a:cs typeface="ヒラギノ角ゴ Pro W3" pitchFamily="-84" charset="-128"/>
        </a:defRPr>
      </a:lvl1pPr>
      <a:lvl2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2pPr>
      <a:lvl3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3pPr>
      <a:lvl4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4pPr>
      <a:lvl5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5pPr>
      <a:lvl6pPr marL="457200" algn="l" rtl="0" fontAlgn="base">
        <a:spcBef>
          <a:spcPct val="0"/>
        </a:spcBef>
        <a:spcAft>
          <a:spcPct val="0"/>
        </a:spcAft>
        <a:defRPr sz="3000">
          <a:solidFill>
            <a:srgbClr val="90214A"/>
          </a:solidFill>
          <a:latin typeface="Times" pitchFamily="1" charset="0"/>
          <a:ea typeface="ヒラギノ角ゴ Pro W3" pitchFamily="1" charset="-128"/>
        </a:defRPr>
      </a:lvl6pPr>
      <a:lvl7pPr marL="914400" algn="l" rtl="0" fontAlgn="base">
        <a:spcBef>
          <a:spcPct val="0"/>
        </a:spcBef>
        <a:spcAft>
          <a:spcPct val="0"/>
        </a:spcAft>
        <a:defRPr sz="3000">
          <a:solidFill>
            <a:srgbClr val="90214A"/>
          </a:solidFill>
          <a:latin typeface="Times" pitchFamily="1" charset="0"/>
          <a:ea typeface="ヒラギノ角ゴ Pro W3" pitchFamily="1" charset="-128"/>
        </a:defRPr>
      </a:lvl7pPr>
      <a:lvl8pPr marL="1371600" algn="l" rtl="0" fontAlgn="base">
        <a:spcBef>
          <a:spcPct val="0"/>
        </a:spcBef>
        <a:spcAft>
          <a:spcPct val="0"/>
        </a:spcAft>
        <a:defRPr sz="3000">
          <a:solidFill>
            <a:srgbClr val="90214A"/>
          </a:solidFill>
          <a:latin typeface="Times" pitchFamily="1" charset="0"/>
          <a:ea typeface="ヒラギノ角ゴ Pro W3" pitchFamily="1" charset="-128"/>
        </a:defRPr>
      </a:lvl8pPr>
      <a:lvl9pPr marL="1828800" algn="l" rtl="0" fontAlgn="base">
        <a:spcBef>
          <a:spcPct val="0"/>
        </a:spcBef>
        <a:spcAft>
          <a:spcPct val="0"/>
        </a:spcAft>
        <a:defRPr sz="3000">
          <a:solidFill>
            <a:srgbClr val="90214A"/>
          </a:solidFill>
          <a:latin typeface="Times" pitchFamily="1" charset="0"/>
          <a:ea typeface="ヒラギノ角ゴ Pro W3"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ヒラギノ角ゴ Pro W3" pitchFamily="-84" charset="-128"/>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4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10_006_Template_Powerpoint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1524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7010400" y="6477000"/>
            <a:ext cx="1905000" cy="3048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eaLnBrk="0" hangingPunct="0">
              <a:defRPr/>
            </a:pPr>
            <a:fld id="{39996B0A-9B8C-4D64-9A4E-BCD77AC04258}" type="slidenum">
              <a:rPr lang="en-US">
                <a:solidFill>
                  <a:srgbClr val="FFFFFF"/>
                </a:solidFill>
                <a:ea typeface="ヒラギノ角ゴ Pro W3" pitchFamily="-128" charset="-128"/>
              </a:rPr>
              <a:pPr eaLnBrk="0" hangingPunct="0">
                <a:defRPr/>
              </a:pPr>
              <a:t>‹#›</a:t>
            </a:fld>
            <a:endParaRPr lang="en-US" dirty="0">
              <a:solidFill>
                <a:srgbClr val="FFFFFF"/>
              </a:solidFill>
              <a:ea typeface="ヒラギノ角ゴ Pro W3" pitchFamily="-128" charset="-128"/>
            </a:endParaRPr>
          </a:p>
        </p:txBody>
      </p:sp>
    </p:spTree>
    <p:extLst>
      <p:ext uri="{BB962C8B-B14F-4D97-AF65-F5344CB8AC3E}">
        <p14:creationId xmlns:p14="http://schemas.microsoft.com/office/powerpoint/2010/main" val="23842926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rtl="0" eaLnBrk="0" fontAlgn="base" hangingPunct="0">
        <a:spcBef>
          <a:spcPct val="0"/>
        </a:spcBef>
        <a:spcAft>
          <a:spcPct val="0"/>
        </a:spcAft>
        <a:defRPr sz="3000">
          <a:solidFill>
            <a:srgbClr val="90214A"/>
          </a:solidFill>
          <a:latin typeface="+mj-lt"/>
          <a:ea typeface="+mj-ea"/>
          <a:cs typeface="+mj-cs"/>
        </a:defRPr>
      </a:lvl1pPr>
      <a:lvl2pPr algn="l" rtl="0" eaLnBrk="0" fontAlgn="base" hangingPunct="0">
        <a:spcBef>
          <a:spcPct val="0"/>
        </a:spcBef>
        <a:spcAft>
          <a:spcPct val="0"/>
        </a:spcAft>
        <a:defRPr sz="3000">
          <a:solidFill>
            <a:srgbClr val="90214A"/>
          </a:solidFill>
          <a:latin typeface="Times" pitchFamily="-128" charset="0"/>
          <a:ea typeface="ヒラギノ角ゴ Pro W3" pitchFamily="-128" charset="-128"/>
        </a:defRPr>
      </a:lvl2pPr>
      <a:lvl3pPr algn="l" rtl="0" eaLnBrk="0" fontAlgn="base" hangingPunct="0">
        <a:spcBef>
          <a:spcPct val="0"/>
        </a:spcBef>
        <a:spcAft>
          <a:spcPct val="0"/>
        </a:spcAft>
        <a:defRPr sz="3000">
          <a:solidFill>
            <a:srgbClr val="90214A"/>
          </a:solidFill>
          <a:latin typeface="Times" pitchFamily="-128" charset="0"/>
          <a:ea typeface="ヒラギノ角ゴ Pro W3" pitchFamily="-128" charset="-128"/>
        </a:defRPr>
      </a:lvl3pPr>
      <a:lvl4pPr algn="l" rtl="0" eaLnBrk="0" fontAlgn="base" hangingPunct="0">
        <a:spcBef>
          <a:spcPct val="0"/>
        </a:spcBef>
        <a:spcAft>
          <a:spcPct val="0"/>
        </a:spcAft>
        <a:defRPr sz="3000">
          <a:solidFill>
            <a:srgbClr val="90214A"/>
          </a:solidFill>
          <a:latin typeface="Times" pitchFamily="-128" charset="0"/>
          <a:ea typeface="ヒラギノ角ゴ Pro W3" pitchFamily="-128" charset="-128"/>
        </a:defRPr>
      </a:lvl4pPr>
      <a:lvl5pPr algn="l" rtl="0" eaLnBrk="0" fontAlgn="base" hangingPunct="0">
        <a:spcBef>
          <a:spcPct val="0"/>
        </a:spcBef>
        <a:spcAft>
          <a:spcPct val="0"/>
        </a:spcAft>
        <a:defRPr sz="3000">
          <a:solidFill>
            <a:srgbClr val="90214A"/>
          </a:solidFill>
          <a:latin typeface="Times" pitchFamily="-128" charset="0"/>
          <a:ea typeface="ヒラギノ角ゴ Pro W3" pitchFamily="-128" charset="-128"/>
        </a:defRPr>
      </a:lvl5pPr>
      <a:lvl6pPr marL="457200" algn="l" rtl="0" fontAlgn="base">
        <a:spcBef>
          <a:spcPct val="0"/>
        </a:spcBef>
        <a:spcAft>
          <a:spcPct val="0"/>
        </a:spcAft>
        <a:defRPr sz="3000">
          <a:solidFill>
            <a:srgbClr val="90214A"/>
          </a:solidFill>
          <a:latin typeface="Times" pitchFamily="-128" charset="0"/>
          <a:ea typeface="ヒラギノ角ゴ Pro W3" pitchFamily="-128" charset="-128"/>
        </a:defRPr>
      </a:lvl6pPr>
      <a:lvl7pPr marL="914400" algn="l" rtl="0" fontAlgn="base">
        <a:spcBef>
          <a:spcPct val="0"/>
        </a:spcBef>
        <a:spcAft>
          <a:spcPct val="0"/>
        </a:spcAft>
        <a:defRPr sz="3000">
          <a:solidFill>
            <a:srgbClr val="90214A"/>
          </a:solidFill>
          <a:latin typeface="Times" pitchFamily="-128" charset="0"/>
          <a:ea typeface="ヒラギノ角ゴ Pro W3" pitchFamily="-128" charset="-128"/>
        </a:defRPr>
      </a:lvl7pPr>
      <a:lvl8pPr marL="1371600" algn="l" rtl="0" fontAlgn="base">
        <a:spcBef>
          <a:spcPct val="0"/>
        </a:spcBef>
        <a:spcAft>
          <a:spcPct val="0"/>
        </a:spcAft>
        <a:defRPr sz="3000">
          <a:solidFill>
            <a:srgbClr val="90214A"/>
          </a:solidFill>
          <a:latin typeface="Times" pitchFamily="-128" charset="0"/>
          <a:ea typeface="ヒラギノ角ゴ Pro W3" pitchFamily="-128" charset="-128"/>
        </a:defRPr>
      </a:lvl8pPr>
      <a:lvl9pPr marL="1828800" algn="l" rtl="0" fontAlgn="base">
        <a:spcBef>
          <a:spcPct val="0"/>
        </a:spcBef>
        <a:spcAft>
          <a:spcPct val="0"/>
        </a:spcAft>
        <a:defRPr sz="3000">
          <a:solidFill>
            <a:srgbClr val="90214A"/>
          </a:solidFill>
          <a:latin typeface="Times" pitchFamily="-128" charset="0"/>
          <a:ea typeface="ヒラギノ角ゴ Pro W3" pitchFamily="-128"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4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canadiantaskforce.ca/?content=pcp"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7" descr="10_006_Template_Powerpoint"/>
          <p:cNvPicPr>
            <a:picLocks noChangeAspect="1" noChangeArrowheads="1"/>
          </p:cNvPicPr>
          <p:nvPr/>
        </p:nvPicPr>
        <p:blipFill>
          <a:blip r:embed="rId3" cstate="print"/>
          <a:srcRect/>
          <a:stretch>
            <a:fillRect/>
          </a:stretch>
        </p:blipFill>
        <p:spPr bwMode="auto">
          <a:xfrm>
            <a:off x="0" y="-1588"/>
            <a:ext cx="9144000" cy="6859588"/>
          </a:xfrm>
          <a:prstGeom prst="rect">
            <a:avLst/>
          </a:prstGeom>
          <a:noFill/>
          <a:ln w="9525">
            <a:noFill/>
            <a:miter lim="800000"/>
            <a:headEnd/>
            <a:tailEnd/>
          </a:ln>
        </p:spPr>
      </p:pic>
      <p:sp>
        <p:nvSpPr>
          <p:cNvPr id="3075" name="Text Box 12"/>
          <p:cNvSpPr txBox="1">
            <a:spLocks noChangeArrowheads="1"/>
          </p:cNvSpPr>
          <p:nvPr/>
        </p:nvSpPr>
        <p:spPr bwMode="auto">
          <a:xfrm>
            <a:off x="684213" y="4652963"/>
            <a:ext cx="2286000" cy="615553"/>
          </a:xfrm>
          <a:prstGeom prst="rect">
            <a:avLst/>
          </a:prstGeom>
          <a:noFill/>
          <a:ln w="9525">
            <a:noFill/>
            <a:miter lim="800000"/>
            <a:headEnd/>
            <a:tailEnd/>
          </a:ln>
        </p:spPr>
        <p:txBody>
          <a:bodyPr>
            <a:spAutoFit/>
          </a:bodyPr>
          <a:lstStyle/>
          <a:p>
            <a:pPr eaLnBrk="0" hangingPunct="0">
              <a:spcAft>
                <a:spcPts val="1013"/>
              </a:spcAft>
            </a:pPr>
            <a:r>
              <a:rPr lang="fr-CA" sz="1700" dirty="0" smtClean="0">
                <a:solidFill>
                  <a:schemeClr val="bg2"/>
                </a:solidFill>
              </a:rPr>
              <a:t>Mettre la prévention en pratique</a:t>
            </a:r>
            <a:endParaRPr lang="fr-CA" dirty="0"/>
          </a:p>
        </p:txBody>
      </p:sp>
      <p:sp>
        <p:nvSpPr>
          <p:cNvPr id="3076" name="Text Box 13"/>
          <p:cNvSpPr txBox="1">
            <a:spLocks noChangeArrowheads="1"/>
          </p:cNvSpPr>
          <p:nvPr/>
        </p:nvSpPr>
        <p:spPr bwMode="auto">
          <a:xfrm>
            <a:off x="3707904" y="5517232"/>
            <a:ext cx="5436096" cy="904875"/>
          </a:xfrm>
          <a:prstGeom prst="rect">
            <a:avLst/>
          </a:prstGeom>
          <a:noFill/>
          <a:ln w="9525">
            <a:noFill/>
            <a:miter lim="800000"/>
            <a:headEnd/>
            <a:tailEnd/>
          </a:ln>
        </p:spPr>
        <p:txBody>
          <a:bodyPr wrap="square">
            <a:spAutoFit/>
          </a:bodyPr>
          <a:lstStyle/>
          <a:p>
            <a:pPr algn="r" eaLnBrk="0" hangingPunct="0">
              <a:spcAft>
                <a:spcPts val="1263"/>
              </a:spcAft>
            </a:pPr>
            <a:r>
              <a:rPr lang="fr-CA" sz="1500" dirty="0" smtClean="0">
                <a:solidFill>
                  <a:schemeClr val="bg1"/>
                </a:solidFill>
              </a:rPr>
              <a:t>Groupe d’étude canadien sur les soins de santé préventifs Canadian Task Force on Preventive Health Care</a:t>
            </a:r>
          </a:p>
          <a:p>
            <a:pPr algn="r" eaLnBrk="0" hangingPunct="0">
              <a:spcAft>
                <a:spcPts val="1263"/>
              </a:spcAft>
            </a:pPr>
            <a:endParaRPr lang="fr-CA" sz="1200" dirty="0">
              <a:solidFill>
                <a:schemeClr val="bg1"/>
              </a:solidFill>
              <a:latin typeface="Times" pitchFamily="-84" charset="0"/>
            </a:endParaRPr>
          </a:p>
        </p:txBody>
      </p:sp>
      <p:sp>
        <p:nvSpPr>
          <p:cNvPr id="3077" name="Rectangle 14"/>
          <p:cNvSpPr>
            <a:spLocks noGrp="1" noChangeArrowheads="1"/>
          </p:cNvSpPr>
          <p:nvPr>
            <p:ph type="ctrTitle"/>
          </p:nvPr>
        </p:nvSpPr>
        <p:spPr>
          <a:xfrm>
            <a:off x="539750" y="2349500"/>
            <a:ext cx="8424863" cy="1143000"/>
          </a:xfrm>
        </p:spPr>
        <p:txBody>
          <a:bodyPr/>
          <a:lstStyle/>
          <a:p>
            <a:pPr eaLnBrk="1" hangingPunct="1">
              <a:lnSpc>
                <a:spcPct val="80000"/>
              </a:lnSpc>
            </a:pPr>
            <a:r>
              <a:rPr lang="fr-CA" noProof="0" dirty="0" smtClean="0"/>
              <a:t/>
            </a:r>
            <a:br>
              <a:rPr lang="fr-CA" noProof="0" dirty="0" smtClean="0"/>
            </a:br>
            <a:r>
              <a:rPr lang="fr-CA" noProof="0" dirty="0" smtClean="0"/>
              <a:t/>
            </a:r>
            <a:br>
              <a:rPr lang="fr-CA" noProof="0" dirty="0" smtClean="0"/>
            </a:br>
            <a:r>
              <a:rPr lang="fr-CA" noProof="0" dirty="0" smtClean="0"/>
              <a:t/>
            </a:r>
            <a:br>
              <a:rPr lang="fr-CA" noProof="0" dirty="0" smtClean="0"/>
            </a:br>
            <a:r>
              <a:rPr lang="fr-CA" noProof="0" dirty="0" smtClean="0"/>
              <a:t/>
            </a:r>
            <a:br>
              <a:rPr lang="fr-CA" noProof="0" dirty="0" smtClean="0"/>
            </a:br>
            <a:r>
              <a:rPr lang="fr-CA" b="1" noProof="0" dirty="0" smtClean="0"/>
              <a:t>Dépistage du cancer de la prostate par le test de l'antigène prostatique spécifique (APS) :</a:t>
            </a:r>
            <a:r>
              <a:rPr lang="fr-CA" noProof="0" dirty="0" smtClean="0"/>
              <a:t/>
            </a:r>
            <a:br>
              <a:rPr lang="fr-CA" noProof="0" dirty="0" smtClean="0"/>
            </a:br>
            <a:r>
              <a:rPr lang="fr-CA" b="1" noProof="0" dirty="0" smtClean="0"/>
              <a:t>Recommandations 2014</a:t>
            </a:r>
            <a:r>
              <a:rPr lang="fr-CA" noProof="0" dirty="0" smtClean="0"/>
              <a:t/>
            </a:r>
            <a:br>
              <a:rPr lang="fr-CA" noProof="0" dirty="0" smtClean="0"/>
            </a:br>
            <a:r>
              <a:rPr lang="fr-CA" sz="2000" noProof="0" dirty="0" smtClean="0"/>
              <a:t/>
            </a:r>
            <a:br>
              <a:rPr lang="fr-CA" sz="2000" noProof="0" dirty="0" smtClean="0"/>
            </a:br>
            <a:r>
              <a:rPr lang="fr-CA" sz="2800" noProof="0" dirty="0" smtClean="0"/>
              <a:t>Groupe d’étude canadien sur les soins de santé préventifs</a:t>
            </a:r>
            <a:br>
              <a:rPr lang="fr-CA" sz="2800" noProof="0" dirty="0" smtClean="0"/>
            </a:br>
            <a:r>
              <a:rPr lang="fr-CA" noProof="0" dirty="0" smtClean="0"/>
              <a:t/>
            </a:r>
            <a:br>
              <a:rPr lang="fr-CA" noProof="0" dirty="0" smtClean="0"/>
            </a:br>
            <a:r>
              <a:rPr lang="fr-CA" sz="2000" noProof="0" dirty="0"/>
              <a:t>o</a:t>
            </a:r>
            <a:r>
              <a:rPr lang="fr-CA" sz="2000" noProof="0" dirty="0" smtClean="0"/>
              <a:t>ctobre  2014</a:t>
            </a:r>
            <a:r>
              <a:rPr lang="fr-CA" noProof="0" dirty="0" smtClean="0"/>
              <a:t/>
            </a:r>
            <a:br>
              <a:rPr lang="fr-CA" noProof="0" dirty="0" smtClean="0"/>
            </a:br>
            <a:r>
              <a:rPr lang="fr-CA" noProof="0" dirty="0" smtClean="0"/>
              <a:t/>
            </a:r>
            <a:br>
              <a:rPr lang="fr-CA" noProof="0" dirty="0" smtClean="0"/>
            </a:br>
            <a:r>
              <a:rPr lang="fr-CA" noProof="0" dirty="0" smtClean="0"/>
              <a:t/>
            </a:r>
            <a:br>
              <a:rPr lang="fr-CA" noProof="0" dirty="0" smtClean="0"/>
            </a:br>
            <a:r>
              <a:rPr lang="fr-CA" noProof="0" dirty="0" smtClean="0"/>
              <a:t/>
            </a:r>
            <a:br>
              <a:rPr lang="fr-CA" noProof="0" dirty="0" smtClean="0"/>
            </a:br>
            <a:r>
              <a:rPr lang="fr-CA" noProof="0" dirty="0" smtClean="0"/>
              <a:t/>
            </a:r>
            <a:br>
              <a:rPr lang="fr-CA" noProof="0" dirty="0" smtClean="0"/>
            </a:br>
            <a:r>
              <a:rPr lang="fr-CA" noProof="0" dirty="0" smtClean="0"/>
              <a:t> </a:t>
            </a:r>
            <a:br>
              <a:rPr lang="fr-CA" noProof="0" dirty="0" smtClean="0"/>
            </a:br>
            <a:r>
              <a:rPr lang="fr-CA" noProof="0" dirty="0" smtClean="0"/>
              <a:t/>
            </a:r>
            <a:br>
              <a:rPr lang="fr-CA" noProof="0" dirty="0" smtClean="0"/>
            </a:br>
            <a:endParaRPr lang="fr-CA" sz="3200" noProof="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CA" noProof="0" dirty="0" smtClean="0"/>
              <a:t>Évaluateurs externes pour le Cancer de la prostate</a:t>
            </a:r>
            <a:endParaRPr lang="fr-CA" noProof="0" dirty="0">
              <a:latin typeface="+mn-lt"/>
            </a:endParaRPr>
          </a:p>
        </p:txBody>
      </p:sp>
      <p:sp>
        <p:nvSpPr>
          <p:cNvPr id="3" name="2 Marcador de contenido"/>
          <p:cNvSpPr>
            <a:spLocks noGrp="1"/>
          </p:cNvSpPr>
          <p:nvPr>
            <p:ph idx="1"/>
          </p:nvPr>
        </p:nvSpPr>
        <p:spPr>
          <a:xfrm>
            <a:off x="395536" y="1556792"/>
            <a:ext cx="8748464" cy="4524388"/>
          </a:xfrm>
        </p:spPr>
        <p:txBody>
          <a:bodyPr/>
          <a:lstStyle/>
          <a:p>
            <a:pPr>
              <a:spcBef>
                <a:spcPts val="0"/>
              </a:spcBef>
              <a:buNone/>
            </a:pPr>
            <a:r>
              <a:rPr lang="fr-CA" b="1" noProof="0" dirty="0" smtClean="0"/>
              <a:t>Intervenants pour des maladies précises</a:t>
            </a:r>
            <a:endParaRPr lang="fr-CA" noProof="0" dirty="0" smtClean="0"/>
          </a:p>
          <a:p>
            <a:pPr>
              <a:spcBef>
                <a:spcPts val="0"/>
              </a:spcBef>
            </a:pPr>
            <a:r>
              <a:rPr lang="fr-CA" noProof="0" dirty="0" smtClean="0"/>
              <a:t>Association des urologues du Canada (4 évaluateurs)</a:t>
            </a:r>
          </a:p>
          <a:p>
            <a:pPr>
              <a:spcBef>
                <a:spcPts val="0"/>
              </a:spcBef>
            </a:pPr>
            <a:r>
              <a:rPr lang="fr-CA" noProof="0" dirty="0" smtClean="0"/>
              <a:t>Cancer de la Prostate Canada (2 évaluateurs)</a:t>
            </a:r>
          </a:p>
          <a:p>
            <a:pPr>
              <a:spcBef>
                <a:spcPts val="0"/>
              </a:spcBef>
            </a:pPr>
            <a:r>
              <a:rPr lang="fr-CA" noProof="0" dirty="0" smtClean="0"/>
              <a:t>Association des infirmières et infirmiers du Canada (1 évaluateur)</a:t>
            </a:r>
          </a:p>
          <a:p>
            <a:pPr marL="457200" indent="-457200">
              <a:spcBef>
                <a:spcPts val="0"/>
              </a:spcBef>
              <a:buNone/>
            </a:pPr>
            <a:endParaRPr lang="fr-CA" noProof="0" dirty="0" smtClean="0"/>
          </a:p>
          <a:p>
            <a:pPr>
              <a:spcBef>
                <a:spcPts val="0"/>
              </a:spcBef>
              <a:buNone/>
            </a:pPr>
            <a:r>
              <a:rPr lang="fr-CA" b="1" noProof="0" dirty="0" smtClean="0"/>
              <a:t>Organisations généralistes</a:t>
            </a:r>
            <a:endParaRPr lang="fr-CA" noProof="0" dirty="0" smtClean="0"/>
          </a:p>
          <a:p>
            <a:pPr marL="457200" indent="-457200">
              <a:spcBef>
                <a:spcPts val="0"/>
              </a:spcBef>
            </a:pPr>
            <a:r>
              <a:rPr lang="fr-CA" noProof="0" dirty="0" smtClean="0"/>
              <a:t>Collège des médecins de famille du Canada (1 évaluateur)</a:t>
            </a:r>
          </a:p>
          <a:p>
            <a:pPr marL="457200" indent="-457200">
              <a:spcBef>
                <a:spcPts val="0"/>
              </a:spcBef>
              <a:buNone/>
            </a:pPr>
            <a:endParaRPr lang="fr-CA" noProof="0" dirty="0" smtClean="0"/>
          </a:p>
          <a:p>
            <a:pPr>
              <a:spcBef>
                <a:spcPts val="0"/>
              </a:spcBef>
              <a:buNone/>
            </a:pPr>
            <a:r>
              <a:rPr lang="fr-CA" b="1" noProof="0" dirty="0" smtClean="0"/>
              <a:t>Intervenants fédéraux, provinciaux et territoriaux	</a:t>
            </a:r>
            <a:endParaRPr lang="fr-CA" noProof="0" dirty="0" smtClean="0"/>
          </a:p>
          <a:p>
            <a:pPr marL="457200" indent="-457200">
              <a:spcBef>
                <a:spcPts val="0"/>
              </a:spcBef>
            </a:pPr>
            <a:r>
              <a:rPr lang="fr-CA" noProof="0" dirty="0" smtClean="0"/>
              <a:t>Agence de la santé publique du Canada (2 évaluateurs)	</a:t>
            </a:r>
          </a:p>
          <a:p>
            <a:pPr marL="457200" indent="-457200">
              <a:spcBef>
                <a:spcPts val="0"/>
              </a:spcBef>
            </a:pPr>
            <a:r>
              <a:rPr lang="fr-CA" noProof="0" dirty="0" smtClean="0"/>
              <a:t>Santé Canada (1 évaluateur)</a:t>
            </a:r>
          </a:p>
          <a:p>
            <a:pPr marL="457200" indent="-457200">
              <a:spcBef>
                <a:spcPts val="0"/>
              </a:spcBef>
            </a:pPr>
            <a:r>
              <a:rPr lang="fr-CA" noProof="0" dirty="0" smtClean="0"/>
              <a:t>Instituts de recherche en santé du Canada (1 évaluateur)</a:t>
            </a:r>
          </a:p>
          <a:p>
            <a:pPr marL="457200" indent="-457200">
              <a:spcBef>
                <a:spcPts val="0"/>
              </a:spcBef>
            </a:pPr>
            <a:r>
              <a:rPr lang="fr-CA" noProof="0" dirty="0" smtClean="0"/>
              <a:t>Conseil des médecins hygiénistes en chef (1 évaluateur)</a:t>
            </a:r>
          </a:p>
          <a:p>
            <a:pPr marL="0" indent="0">
              <a:spcBef>
                <a:spcPts val="0"/>
              </a:spcBef>
              <a:buNone/>
            </a:pPr>
            <a:endParaRPr lang="fr-CA" b="1" noProof="0" dirty="0" smtClean="0"/>
          </a:p>
          <a:p>
            <a:pPr marL="0" indent="0">
              <a:spcBef>
                <a:spcPts val="0"/>
              </a:spcBef>
              <a:buNone/>
            </a:pPr>
            <a:r>
              <a:rPr lang="fr-CA" b="1" noProof="0" dirty="0" smtClean="0"/>
              <a:t>Évaluateurs anonymes du Journal de l'Association médicale canadienne (5)</a:t>
            </a:r>
          </a:p>
          <a:p>
            <a:pPr marL="457200" indent="-457200">
              <a:buFont typeface="+mj-lt"/>
              <a:buAutoNum type="arabicPeriod"/>
            </a:pPr>
            <a:endParaRPr lang="fr-CA" noProof="0" dirty="0" smtClean="0"/>
          </a:p>
          <a:p>
            <a:endParaRPr lang="fr-CA" noProof="0" dirty="0"/>
          </a:p>
        </p:txBody>
      </p:sp>
      <p:sp>
        <p:nvSpPr>
          <p:cNvPr id="4" name="3 Marcador de número de diapositiva"/>
          <p:cNvSpPr>
            <a:spLocks noGrp="1"/>
          </p:cNvSpPr>
          <p:nvPr>
            <p:ph type="sldNum" sz="quarter" idx="10"/>
          </p:nvPr>
        </p:nvSpPr>
        <p:spPr/>
        <p:txBody>
          <a:bodyPr/>
          <a:lstStyle/>
          <a:p>
            <a:fld id="{7B334C98-F474-4340-8C88-865655582C26}" type="slidenum">
              <a:rPr lang="en-US" smtClean="0"/>
              <a:pPr/>
              <a:t>10</a:t>
            </a:fld>
            <a:endParaRPr lang="fr-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200" noProof="0" dirty="0" smtClean="0"/>
              <a:t>Cadre analytique</a:t>
            </a:r>
            <a:endParaRPr lang="fr-CA" noProof="0" dirty="0"/>
          </a:p>
        </p:txBody>
      </p:sp>
      <p:sp>
        <p:nvSpPr>
          <p:cNvPr id="3" name="Slide Number Placeholder 2"/>
          <p:cNvSpPr>
            <a:spLocks noGrp="1"/>
          </p:cNvSpPr>
          <p:nvPr>
            <p:ph type="sldNum" sz="quarter" idx="10"/>
          </p:nvPr>
        </p:nvSpPr>
        <p:spPr/>
        <p:txBody>
          <a:bodyPr/>
          <a:lstStyle/>
          <a:p>
            <a:pPr>
              <a:defRPr/>
            </a:pPr>
            <a:fld id="{BB99F9B8-D1E8-48F7-9A95-A40E51DF0627}" type="slidenum">
              <a:rPr lang="en-US" smtClean="0"/>
              <a:pPr>
                <a:defRPr/>
              </a:pPr>
              <a:t>11</a:t>
            </a:fld>
            <a:endParaRPr lang="fr-CA"/>
          </a:p>
        </p:txBody>
      </p:sp>
      <p:grpSp>
        <p:nvGrpSpPr>
          <p:cNvPr id="4" name="Group 4"/>
          <p:cNvGrpSpPr>
            <a:grpSpLocks noChangeAspect="1"/>
          </p:cNvGrpSpPr>
          <p:nvPr/>
        </p:nvGrpSpPr>
        <p:grpSpPr bwMode="auto">
          <a:xfrm>
            <a:off x="341313" y="1739900"/>
            <a:ext cx="12079287" cy="4443413"/>
            <a:chOff x="215" y="1096"/>
            <a:chExt cx="7609" cy="2799"/>
          </a:xfrm>
        </p:grpSpPr>
        <p:sp>
          <p:nvSpPr>
            <p:cNvPr id="5" name="AutoShape 3"/>
            <p:cNvSpPr>
              <a:spLocks noChangeAspect="1" noChangeArrowheads="1" noTextEdit="1"/>
            </p:cNvSpPr>
            <p:nvPr/>
          </p:nvSpPr>
          <p:spPr bwMode="auto">
            <a:xfrm>
              <a:off x="215" y="1096"/>
              <a:ext cx="7609" cy="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dirty="0"/>
            </a:p>
          </p:txBody>
        </p:sp>
        <p:sp>
          <p:nvSpPr>
            <p:cNvPr id="6" name="Rectangle 5"/>
            <p:cNvSpPr>
              <a:spLocks noChangeArrowheads="1"/>
            </p:cNvSpPr>
            <p:nvPr/>
          </p:nvSpPr>
          <p:spPr bwMode="auto">
            <a:xfrm>
              <a:off x="412" y="1096"/>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7" name="Rectangle 6"/>
            <p:cNvSpPr>
              <a:spLocks noChangeArrowheads="1"/>
            </p:cNvSpPr>
            <p:nvPr/>
          </p:nvSpPr>
          <p:spPr bwMode="auto">
            <a:xfrm>
              <a:off x="412" y="1244"/>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8" name="Rectangle 7"/>
            <p:cNvSpPr>
              <a:spLocks noChangeArrowheads="1"/>
            </p:cNvSpPr>
            <p:nvPr/>
          </p:nvSpPr>
          <p:spPr bwMode="auto">
            <a:xfrm>
              <a:off x="412" y="1391"/>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9" name="Rectangle 8"/>
            <p:cNvSpPr>
              <a:spLocks noChangeArrowheads="1"/>
            </p:cNvSpPr>
            <p:nvPr/>
          </p:nvSpPr>
          <p:spPr bwMode="auto">
            <a:xfrm>
              <a:off x="412" y="1538"/>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 name="Rectangle 9"/>
            <p:cNvSpPr>
              <a:spLocks noChangeArrowheads="1"/>
            </p:cNvSpPr>
            <p:nvPr/>
          </p:nvSpPr>
          <p:spPr bwMode="auto">
            <a:xfrm>
              <a:off x="412" y="1686"/>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1" name="Rectangle 10"/>
            <p:cNvSpPr>
              <a:spLocks noChangeArrowheads="1"/>
            </p:cNvSpPr>
            <p:nvPr/>
          </p:nvSpPr>
          <p:spPr bwMode="auto">
            <a:xfrm>
              <a:off x="412" y="1834"/>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2" name="Rectangle 11"/>
            <p:cNvSpPr>
              <a:spLocks noChangeArrowheads="1"/>
            </p:cNvSpPr>
            <p:nvPr/>
          </p:nvSpPr>
          <p:spPr bwMode="auto">
            <a:xfrm>
              <a:off x="412" y="1981"/>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3" name="Rectangle 12"/>
            <p:cNvSpPr>
              <a:spLocks noChangeArrowheads="1"/>
            </p:cNvSpPr>
            <p:nvPr/>
          </p:nvSpPr>
          <p:spPr bwMode="auto">
            <a:xfrm>
              <a:off x="412" y="2128"/>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4" name="Rectangle 13"/>
            <p:cNvSpPr>
              <a:spLocks noChangeArrowheads="1"/>
            </p:cNvSpPr>
            <p:nvPr/>
          </p:nvSpPr>
          <p:spPr bwMode="auto">
            <a:xfrm>
              <a:off x="412" y="2276"/>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5" name="Rectangle 14"/>
            <p:cNvSpPr>
              <a:spLocks noChangeArrowheads="1"/>
            </p:cNvSpPr>
            <p:nvPr/>
          </p:nvSpPr>
          <p:spPr bwMode="auto">
            <a:xfrm>
              <a:off x="412" y="2423"/>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6" name="Rectangle 15"/>
            <p:cNvSpPr>
              <a:spLocks noChangeArrowheads="1"/>
            </p:cNvSpPr>
            <p:nvPr/>
          </p:nvSpPr>
          <p:spPr bwMode="auto">
            <a:xfrm>
              <a:off x="412" y="2571"/>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7" name="Rectangle 16"/>
            <p:cNvSpPr>
              <a:spLocks noChangeArrowheads="1"/>
            </p:cNvSpPr>
            <p:nvPr/>
          </p:nvSpPr>
          <p:spPr bwMode="auto">
            <a:xfrm>
              <a:off x="412" y="2718"/>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8" name="Rectangle 17"/>
            <p:cNvSpPr>
              <a:spLocks noChangeArrowheads="1"/>
            </p:cNvSpPr>
            <p:nvPr/>
          </p:nvSpPr>
          <p:spPr bwMode="auto">
            <a:xfrm>
              <a:off x="412" y="2866"/>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9" name="Rectangle 18"/>
            <p:cNvSpPr>
              <a:spLocks noChangeArrowheads="1"/>
            </p:cNvSpPr>
            <p:nvPr/>
          </p:nvSpPr>
          <p:spPr bwMode="auto">
            <a:xfrm>
              <a:off x="412" y="3013"/>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20" name="Rectangle 19"/>
            <p:cNvSpPr>
              <a:spLocks noChangeArrowheads="1"/>
            </p:cNvSpPr>
            <p:nvPr/>
          </p:nvSpPr>
          <p:spPr bwMode="auto">
            <a:xfrm>
              <a:off x="412" y="3160"/>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21" name="Rectangle 20"/>
            <p:cNvSpPr>
              <a:spLocks noChangeArrowheads="1"/>
            </p:cNvSpPr>
            <p:nvPr/>
          </p:nvSpPr>
          <p:spPr bwMode="auto">
            <a:xfrm>
              <a:off x="412" y="3308"/>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22" name="Rectangle 21"/>
            <p:cNvSpPr>
              <a:spLocks noChangeArrowheads="1"/>
            </p:cNvSpPr>
            <p:nvPr/>
          </p:nvSpPr>
          <p:spPr bwMode="auto">
            <a:xfrm>
              <a:off x="412" y="3456"/>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23" name="Rectangle 22"/>
            <p:cNvSpPr>
              <a:spLocks noChangeArrowheads="1"/>
            </p:cNvSpPr>
            <p:nvPr/>
          </p:nvSpPr>
          <p:spPr bwMode="auto">
            <a:xfrm>
              <a:off x="412" y="3603"/>
              <a:ext cx="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6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24" name="Rectangle 23"/>
            <p:cNvSpPr>
              <a:spLocks noChangeArrowheads="1"/>
            </p:cNvSpPr>
            <p:nvPr/>
          </p:nvSpPr>
          <p:spPr bwMode="auto">
            <a:xfrm>
              <a:off x="412" y="3750"/>
              <a:ext cx="2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5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25" name="Freeform 24"/>
            <p:cNvSpPr>
              <a:spLocks/>
            </p:cNvSpPr>
            <p:nvPr/>
          </p:nvSpPr>
          <p:spPr bwMode="auto">
            <a:xfrm>
              <a:off x="2733" y="2039"/>
              <a:ext cx="1148" cy="990"/>
            </a:xfrm>
            <a:custGeom>
              <a:avLst/>
              <a:gdLst>
                <a:gd name="T0" fmla="*/ 0 w 6700"/>
                <a:gd name="T1" fmla="*/ 1050 h 6300"/>
                <a:gd name="T2" fmla="*/ 1050 w 6700"/>
                <a:gd name="T3" fmla="*/ 0 h 6300"/>
                <a:gd name="T4" fmla="*/ 5650 w 6700"/>
                <a:gd name="T5" fmla="*/ 0 h 6300"/>
                <a:gd name="T6" fmla="*/ 6700 w 6700"/>
                <a:gd name="T7" fmla="*/ 1050 h 6300"/>
                <a:gd name="T8" fmla="*/ 6700 w 6700"/>
                <a:gd name="T9" fmla="*/ 5250 h 6300"/>
                <a:gd name="T10" fmla="*/ 5650 w 6700"/>
                <a:gd name="T11" fmla="*/ 6300 h 6300"/>
                <a:gd name="T12" fmla="*/ 1050 w 6700"/>
                <a:gd name="T13" fmla="*/ 6300 h 6300"/>
                <a:gd name="T14" fmla="*/ 0 w 6700"/>
                <a:gd name="T15" fmla="*/ 5250 h 6300"/>
                <a:gd name="T16" fmla="*/ 0 w 6700"/>
                <a:gd name="T17" fmla="*/ 1050 h 6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0" h="6300">
                  <a:moveTo>
                    <a:pt x="0" y="1050"/>
                  </a:moveTo>
                  <a:cubicBezTo>
                    <a:pt x="0" y="470"/>
                    <a:pt x="471" y="0"/>
                    <a:pt x="1050" y="0"/>
                  </a:cubicBezTo>
                  <a:lnTo>
                    <a:pt x="5650" y="0"/>
                  </a:lnTo>
                  <a:cubicBezTo>
                    <a:pt x="6230" y="0"/>
                    <a:pt x="6700" y="470"/>
                    <a:pt x="6700" y="1050"/>
                  </a:cubicBezTo>
                  <a:lnTo>
                    <a:pt x="6700" y="5250"/>
                  </a:lnTo>
                  <a:cubicBezTo>
                    <a:pt x="6700" y="5830"/>
                    <a:pt x="6230" y="6300"/>
                    <a:pt x="5650" y="6300"/>
                  </a:cubicBezTo>
                  <a:lnTo>
                    <a:pt x="1050" y="6300"/>
                  </a:lnTo>
                  <a:cubicBezTo>
                    <a:pt x="471" y="6300"/>
                    <a:pt x="0" y="5830"/>
                    <a:pt x="0" y="5250"/>
                  </a:cubicBezTo>
                  <a:lnTo>
                    <a:pt x="0" y="1050"/>
                  </a:lnTo>
                  <a:close/>
                </a:path>
              </a:pathLst>
            </a:custGeom>
            <a:solidFill>
              <a:srgbClr val="8EB4E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26" name="Freeform 25"/>
            <p:cNvSpPr>
              <a:spLocks noEditPoints="1"/>
            </p:cNvSpPr>
            <p:nvPr/>
          </p:nvSpPr>
          <p:spPr bwMode="auto">
            <a:xfrm>
              <a:off x="2729" y="2035"/>
              <a:ext cx="1156" cy="998"/>
            </a:xfrm>
            <a:custGeom>
              <a:avLst/>
              <a:gdLst>
                <a:gd name="T0" fmla="*/ 4 w 1156"/>
                <a:gd name="T1" fmla="*/ 135 h 998"/>
                <a:gd name="T2" fmla="*/ 22 w 1156"/>
                <a:gd name="T3" fmla="*/ 88 h 998"/>
                <a:gd name="T4" fmla="*/ 54 w 1156"/>
                <a:gd name="T5" fmla="*/ 49 h 998"/>
                <a:gd name="T6" fmla="*/ 96 w 1156"/>
                <a:gd name="T7" fmla="*/ 20 h 998"/>
                <a:gd name="T8" fmla="*/ 147 w 1156"/>
                <a:gd name="T9" fmla="*/ 3 h 998"/>
                <a:gd name="T10" fmla="*/ 972 w 1156"/>
                <a:gd name="T11" fmla="*/ 0 h 998"/>
                <a:gd name="T12" fmla="*/ 1027 w 1156"/>
                <a:gd name="T13" fmla="*/ 7 h 998"/>
                <a:gd name="T14" fmla="*/ 1075 w 1156"/>
                <a:gd name="T15" fmla="*/ 29 h 998"/>
                <a:gd name="T16" fmla="*/ 1114 w 1156"/>
                <a:gd name="T17" fmla="*/ 61 h 998"/>
                <a:gd name="T18" fmla="*/ 1142 w 1156"/>
                <a:gd name="T19" fmla="*/ 103 h 998"/>
                <a:gd name="T20" fmla="*/ 1155 w 1156"/>
                <a:gd name="T21" fmla="*/ 151 h 998"/>
                <a:gd name="T22" fmla="*/ 1155 w 1156"/>
                <a:gd name="T23" fmla="*/ 846 h 998"/>
                <a:gd name="T24" fmla="*/ 1142 w 1156"/>
                <a:gd name="T25" fmla="*/ 895 h 998"/>
                <a:gd name="T26" fmla="*/ 1114 w 1156"/>
                <a:gd name="T27" fmla="*/ 936 h 998"/>
                <a:gd name="T28" fmla="*/ 1075 w 1156"/>
                <a:gd name="T29" fmla="*/ 969 h 998"/>
                <a:gd name="T30" fmla="*/ 1027 w 1156"/>
                <a:gd name="T31" fmla="*/ 990 h 998"/>
                <a:gd name="T32" fmla="*/ 972 w 1156"/>
                <a:gd name="T33" fmla="*/ 998 h 998"/>
                <a:gd name="T34" fmla="*/ 147 w 1156"/>
                <a:gd name="T35" fmla="*/ 995 h 998"/>
                <a:gd name="T36" fmla="*/ 97 w 1156"/>
                <a:gd name="T37" fmla="*/ 978 h 998"/>
                <a:gd name="T38" fmla="*/ 54 w 1156"/>
                <a:gd name="T39" fmla="*/ 949 h 998"/>
                <a:gd name="T40" fmla="*/ 22 w 1156"/>
                <a:gd name="T41" fmla="*/ 910 h 998"/>
                <a:gd name="T42" fmla="*/ 4 w 1156"/>
                <a:gd name="T43" fmla="*/ 863 h 998"/>
                <a:gd name="T44" fmla="*/ 0 w 1156"/>
                <a:gd name="T45" fmla="*/ 169 h 998"/>
                <a:gd name="T46" fmla="*/ 12 w 1156"/>
                <a:gd name="T47" fmla="*/ 861 h 998"/>
                <a:gd name="T48" fmla="*/ 30 w 1156"/>
                <a:gd name="T49" fmla="*/ 906 h 998"/>
                <a:gd name="T50" fmla="*/ 60 w 1156"/>
                <a:gd name="T51" fmla="*/ 943 h 998"/>
                <a:gd name="T52" fmla="*/ 100 w 1156"/>
                <a:gd name="T53" fmla="*/ 971 h 998"/>
                <a:gd name="T54" fmla="*/ 148 w 1156"/>
                <a:gd name="T55" fmla="*/ 987 h 998"/>
                <a:gd name="T56" fmla="*/ 972 w 1156"/>
                <a:gd name="T57" fmla="*/ 990 h 998"/>
                <a:gd name="T58" fmla="*/ 1024 w 1156"/>
                <a:gd name="T59" fmla="*/ 983 h 998"/>
                <a:gd name="T60" fmla="*/ 1070 w 1156"/>
                <a:gd name="T61" fmla="*/ 963 h 998"/>
                <a:gd name="T62" fmla="*/ 1107 w 1156"/>
                <a:gd name="T63" fmla="*/ 932 h 998"/>
                <a:gd name="T64" fmla="*/ 1134 w 1156"/>
                <a:gd name="T65" fmla="*/ 892 h 998"/>
                <a:gd name="T66" fmla="*/ 1147 w 1156"/>
                <a:gd name="T67" fmla="*/ 846 h 998"/>
                <a:gd name="T68" fmla="*/ 1147 w 1156"/>
                <a:gd name="T69" fmla="*/ 152 h 998"/>
                <a:gd name="T70" fmla="*/ 1134 w 1156"/>
                <a:gd name="T71" fmla="*/ 106 h 998"/>
                <a:gd name="T72" fmla="*/ 1108 w 1156"/>
                <a:gd name="T73" fmla="*/ 66 h 998"/>
                <a:gd name="T74" fmla="*/ 1070 w 1156"/>
                <a:gd name="T75" fmla="*/ 35 h 998"/>
                <a:gd name="T76" fmla="*/ 1025 w 1156"/>
                <a:gd name="T77" fmla="*/ 15 h 998"/>
                <a:gd name="T78" fmla="*/ 972 w 1156"/>
                <a:gd name="T79" fmla="*/ 7 h 998"/>
                <a:gd name="T80" fmla="*/ 149 w 1156"/>
                <a:gd name="T81" fmla="*/ 11 h 998"/>
                <a:gd name="T82" fmla="*/ 100 w 1156"/>
                <a:gd name="T83" fmla="*/ 27 h 998"/>
                <a:gd name="T84" fmla="*/ 60 w 1156"/>
                <a:gd name="T85" fmla="*/ 55 h 998"/>
                <a:gd name="T86" fmla="*/ 30 w 1156"/>
                <a:gd name="T87" fmla="*/ 92 h 998"/>
                <a:gd name="T88" fmla="*/ 12 w 1156"/>
                <a:gd name="T89" fmla="*/ 136 h 998"/>
                <a:gd name="T90" fmla="*/ 8 w 1156"/>
                <a:gd name="T91" fmla="*/ 829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6" h="998">
                  <a:moveTo>
                    <a:pt x="0" y="169"/>
                  </a:moveTo>
                  <a:lnTo>
                    <a:pt x="1" y="152"/>
                  </a:lnTo>
                  <a:lnTo>
                    <a:pt x="4" y="135"/>
                  </a:lnTo>
                  <a:lnTo>
                    <a:pt x="8" y="119"/>
                  </a:lnTo>
                  <a:lnTo>
                    <a:pt x="14" y="103"/>
                  </a:lnTo>
                  <a:lnTo>
                    <a:pt x="22" y="88"/>
                  </a:lnTo>
                  <a:lnTo>
                    <a:pt x="31" y="74"/>
                  </a:lnTo>
                  <a:lnTo>
                    <a:pt x="42" y="61"/>
                  </a:lnTo>
                  <a:lnTo>
                    <a:pt x="54" y="49"/>
                  </a:lnTo>
                  <a:lnTo>
                    <a:pt x="67" y="38"/>
                  </a:lnTo>
                  <a:lnTo>
                    <a:pt x="81" y="29"/>
                  </a:lnTo>
                  <a:lnTo>
                    <a:pt x="96" y="20"/>
                  </a:lnTo>
                  <a:lnTo>
                    <a:pt x="112" y="13"/>
                  </a:lnTo>
                  <a:lnTo>
                    <a:pt x="129" y="7"/>
                  </a:lnTo>
                  <a:lnTo>
                    <a:pt x="147" y="3"/>
                  </a:lnTo>
                  <a:lnTo>
                    <a:pt x="165" y="1"/>
                  </a:lnTo>
                  <a:lnTo>
                    <a:pt x="184" y="0"/>
                  </a:lnTo>
                  <a:lnTo>
                    <a:pt x="972" y="0"/>
                  </a:lnTo>
                  <a:lnTo>
                    <a:pt x="991" y="1"/>
                  </a:lnTo>
                  <a:lnTo>
                    <a:pt x="1009" y="3"/>
                  </a:lnTo>
                  <a:lnTo>
                    <a:pt x="1027" y="7"/>
                  </a:lnTo>
                  <a:lnTo>
                    <a:pt x="1044" y="13"/>
                  </a:lnTo>
                  <a:lnTo>
                    <a:pt x="1060" y="20"/>
                  </a:lnTo>
                  <a:lnTo>
                    <a:pt x="1075" y="29"/>
                  </a:lnTo>
                  <a:lnTo>
                    <a:pt x="1089" y="38"/>
                  </a:lnTo>
                  <a:lnTo>
                    <a:pt x="1102" y="49"/>
                  </a:lnTo>
                  <a:lnTo>
                    <a:pt x="1114" y="61"/>
                  </a:lnTo>
                  <a:lnTo>
                    <a:pt x="1125" y="74"/>
                  </a:lnTo>
                  <a:lnTo>
                    <a:pt x="1134" y="88"/>
                  </a:lnTo>
                  <a:lnTo>
                    <a:pt x="1142" y="103"/>
                  </a:lnTo>
                  <a:lnTo>
                    <a:pt x="1148" y="118"/>
                  </a:lnTo>
                  <a:lnTo>
                    <a:pt x="1152" y="135"/>
                  </a:lnTo>
                  <a:lnTo>
                    <a:pt x="1155" y="151"/>
                  </a:lnTo>
                  <a:lnTo>
                    <a:pt x="1156" y="168"/>
                  </a:lnTo>
                  <a:lnTo>
                    <a:pt x="1156" y="829"/>
                  </a:lnTo>
                  <a:lnTo>
                    <a:pt x="1155" y="846"/>
                  </a:lnTo>
                  <a:lnTo>
                    <a:pt x="1153" y="863"/>
                  </a:lnTo>
                  <a:lnTo>
                    <a:pt x="1148" y="879"/>
                  </a:lnTo>
                  <a:lnTo>
                    <a:pt x="1142" y="895"/>
                  </a:lnTo>
                  <a:lnTo>
                    <a:pt x="1134" y="909"/>
                  </a:lnTo>
                  <a:lnTo>
                    <a:pt x="1125" y="923"/>
                  </a:lnTo>
                  <a:lnTo>
                    <a:pt x="1114" y="936"/>
                  </a:lnTo>
                  <a:lnTo>
                    <a:pt x="1102" y="948"/>
                  </a:lnTo>
                  <a:lnTo>
                    <a:pt x="1089" y="959"/>
                  </a:lnTo>
                  <a:lnTo>
                    <a:pt x="1075" y="969"/>
                  </a:lnTo>
                  <a:lnTo>
                    <a:pt x="1060" y="978"/>
                  </a:lnTo>
                  <a:lnTo>
                    <a:pt x="1044" y="985"/>
                  </a:lnTo>
                  <a:lnTo>
                    <a:pt x="1027" y="990"/>
                  </a:lnTo>
                  <a:lnTo>
                    <a:pt x="1009" y="995"/>
                  </a:lnTo>
                  <a:lnTo>
                    <a:pt x="991" y="997"/>
                  </a:lnTo>
                  <a:lnTo>
                    <a:pt x="972" y="998"/>
                  </a:lnTo>
                  <a:lnTo>
                    <a:pt x="184" y="998"/>
                  </a:lnTo>
                  <a:lnTo>
                    <a:pt x="165" y="997"/>
                  </a:lnTo>
                  <a:lnTo>
                    <a:pt x="147" y="995"/>
                  </a:lnTo>
                  <a:lnTo>
                    <a:pt x="129" y="991"/>
                  </a:lnTo>
                  <a:lnTo>
                    <a:pt x="112" y="985"/>
                  </a:lnTo>
                  <a:lnTo>
                    <a:pt x="97" y="978"/>
                  </a:lnTo>
                  <a:lnTo>
                    <a:pt x="81" y="969"/>
                  </a:lnTo>
                  <a:lnTo>
                    <a:pt x="67" y="960"/>
                  </a:lnTo>
                  <a:lnTo>
                    <a:pt x="54" y="949"/>
                  </a:lnTo>
                  <a:lnTo>
                    <a:pt x="42" y="937"/>
                  </a:lnTo>
                  <a:lnTo>
                    <a:pt x="31" y="924"/>
                  </a:lnTo>
                  <a:lnTo>
                    <a:pt x="22" y="910"/>
                  </a:lnTo>
                  <a:lnTo>
                    <a:pt x="14" y="895"/>
                  </a:lnTo>
                  <a:lnTo>
                    <a:pt x="8" y="880"/>
                  </a:lnTo>
                  <a:lnTo>
                    <a:pt x="4" y="863"/>
                  </a:lnTo>
                  <a:lnTo>
                    <a:pt x="1" y="847"/>
                  </a:lnTo>
                  <a:lnTo>
                    <a:pt x="0" y="829"/>
                  </a:lnTo>
                  <a:lnTo>
                    <a:pt x="0" y="169"/>
                  </a:lnTo>
                  <a:close/>
                  <a:moveTo>
                    <a:pt x="8" y="829"/>
                  </a:moveTo>
                  <a:lnTo>
                    <a:pt x="9" y="845"/>
                  </a:lnTo>
                  <a:lnTo>
                    <a:pt x="12" y="861"/>
                  </a:lnTo>
                  <a:lnTo>
                    <a:pt x="16" y="877"/>
                  </a:lnTo>
                  <a:lnTo>
                    <a:pt x="22" y="892"/>
                  </a:lnTo>
                  <a:lnTo>
                    <a:pt x="30" y="906"/>
                  </a:lnTo>
                  <a:lnTo>
                    <a:pt x="38" y="919"/>
                  </a:lnTo>
                  <a:lnTo>
                    <a:pt x="48" y="931"/>
                  </a:lnTo>
                  <a:lnTo>
                    <a:pt x="60" y="943"/>
                  </a:lnTo>
                  <a:lnTo>
                    <a:pt x="72" y="953"/>
                  </a:lnTo>
                  <a:lnTo>
                    <a:pt x="86" y="963"/>
                  </a:lnTo>
                  <a:lnTo>
                    <a:pt x="100" y="971"/>
                  </a:lnTo>
                  <a:lnTo>
                    <a:pt x="116" y="978"/>
                  </a:lnTo>
                  <a:lnTo>
                    <a:pt x="132" y="983"/>
                  </a:lnTo>
                  <a:lnTo>
                    <a:pt x="148" y="987"/>
                  </a:lnTo>
                  <a:lnTo>
                    <a:pt x="166" y="989"/>
                  </a:lnTo>
                  <a:lnTo>
                    <a:pt x="184" y="990"/>
                  </a:lnTo>
                  <a:lnTo>
                    <a:pt x="972" y="990"/>
                  </a:lnTo>
                  <a:lnTo>
                    <a:pt x="990" y="989"/>
                  </a:lnTo>
                  <a:lnTo>
                    <a:pt x="1007" y="987"/>
                  </a:lnTo>
                  <a:lnTo>
                    <a:pt x="1024" y="983"/>
                  </a:lnTo>
                  <a:lnTo>
                    <a:pt x="1040" y="978"/>
                  </a:lnTo>
                  <a:lnTo>
                    <a:pt x="1056" y="971"/>
                  </a:lnTo>
                  <a:lnTo>
                    <a:pt x="1070" y="963"/>
                  </a:lnTo>
                  <a:lnTo>
                    <a:pt x="1084" y="954"/>
                  </a:lnTo>
                  <a:lnTo>
                    <a:pt x="1096" y="943"/>
                  </a:lnTo>
                  <a:lnTo>
                    <a:pt x="1107" y="932"/>
                  </a:lnTo>
                  <a:lnTo>
                    <a:pt x="1118" y="919"/>
                  </a:lnTo>
                  <a:lnTo>
                    <a:pt x="1126" y="906"/>
                  </a:lnTo>
                  <a:lnTo>
                    <a:pt x="1134" y="892"/>
                  </a:lnTo>
                  <a:lnTo>
                    <a:pt x="1140" y="877"/>
                  </a:lnTo>
                  <a:lnTo>
                    <a:pt x="1144" y="862"/>
                  </a:lnTo>
                  <a:lnTo>
                    <a:pt x="1147" y="846"/>
                  </a:lnTo>
                  <a:lnTo>
                    <a:pt x="1148" y="829"/>
                  </a:lnTo>
                  <a:lnTo>
                    <a:pt x="1148" y="169"/>
                  </a:lnTo>
                  <a:lnTo>
                    <a:pt x="1147" y="152"/>
                  </a:lnTo>
                  <a:lnTo>
                    <a:pt x="1144" y="136"/>
                  </a:lnTo>
                  <a:lnTo>
                    <a:pt x="1140" y="121"/>
                  </a:lnTo>
                  <a:lnTo>
                    <a:pt x="1134" y="106"/>
                  </a:lnTo>
                  <a:lnTo>
                    <a:pt x="1127" y="92"/>
                  </a:lnTo>
                  <a:lnTo>
                    <a:pt x="1118" y="79"/>
                  </a:lnTo>
                  <a:lnTo>
                    <a:pt x="1108" y="66"/>
                  </a:lnTo>
                  <a:lnTo>
                    <a:pt x="1096" y="55"/>
                  </a:lnTo>
                  <a:lnTo>
                    <a:pt x="1084" y="44"/>
                  </a:lnTo>
                  <a:lnTo>
                    <a:pt x="1070" y="35"/>
                  </a:lnTo>
                  <a:lnTo>
                    <a:pt x="1056" y="27"/>
                  </a:lnTo>
                  <a:lnTo>
                    <a:pt x="1041" y="20"/>
                  </a:lnTo>
                  <a:lnTo>
                    <a:pt x="1025" y="15"/>
                  </a:lnTo>
                  <a:lnTo>
                    <a:pt x="1008" y="11"/>
                  </a:lnTo>
                  <a:lnTo>
                    <a:pt x="990" y="8"/>
                  </a:lnTo>
                  <a:lnTo>
                    <a:pt x="972" y="7"/>
                  </a:lnTo>
                  <a:lnTo>
                    <a:pt x="184" y="7"/>
                  </a:lnTo>
                  <a:lnTo>
                    <a:pt x="166" y="8"/>
                  </a:lnTo>
                  <a:lnTo>
                    <a:pt x="149" y="11"/>
                  </a:lnTo>
                  <a:lnTo>
                    <a:pt x="132" y="15"/>
                  </a:lnTo>
                  <a:lnTo>
                    <a:pt x="116" y="20"/>
                  </a:lnTo>
                  <a:lnTo>
                    <a:pt x="100" y="27"/>
                  </a:lnTo>
                  <a:lnTo>
                    <a:pt x="86" y="35"/>
                  </a:lnTo>
                  <a:lnTo>
                    <a:pt x="73" y="44"/>
                  </a:lnTo>
                  <a:lnTo>
                    <a:pt x="60" y="55"/>
                  </a:lnTo>
                  <a:lnTo>
                    <a:pt x="49" y="66"/>
                  </a:lnTo>
                  <a:lnTo>
                    <a:pt x="38" y="78"/>
                  </a:lnTo>
                  <a:lnTo>
                    <a:pt x="30" y="92"/>
                  </a:lnTo>
                  <a:lnTo>
                    <a:pt x="22" y="106"/>
                  </a:lnTo>
                  <a:lnTo>
                    <a:pt x="16" y="121"/>
                  </a:lnTo>
                  <a:lnTo>
                    <a:pt x="12" y="136"/>
                  </a:lnTo>
                  <a:lnTo>
                    <a:pt x="9" y="152"/>
                  </a:lnTo>
                  <a:lnTo>
                    <a:pt x="8" y="169"/>
                  </a:lnTo>
                  <a:lnTo>
                    <a:pt x="8" y="829"/>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27" name="Rectangle 26"/>
            <p:cNvSpPr>
              <a:spLocks noChangeArrowheads="1"/>
            </p:cNvSpPr>
            <p:nvPr/>
          </p:nvSpPr>
          <p:spPr bwMode="auto">
            <a:xfrm>
              <a:off x="3307" y="2466"/>
              <a:ext cx="2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5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28" name="Rectangle 27"/>
            <p:cNvSpPr>
              <a:spLocks noChangeArrowheads="1"/>
            </p:cNvSpPr>
            <p:nvPr/>
          </p:nvSpPr>
          <p:spPr bwMode="auto">
            <a:xfrm>
              <a:off x="3916" y="2396"/>
              <a:ext cx="7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dirty="0" smtClean="0">
                  <a:ln>
                    <a:noFill/>
                  </a:ln>
                  <a:solidFill>
                    <a:srgbClr val="000000"/>
                  </a:solidFill>
                  <a:effectLst/>
                  <a:latin typeface="Cambria" pitchFamily="18" charset="0"/>
                  <a:cs typeface="Arial" pitchFamily="34" charset="0"/>
                </a:rPr>
                <a:t>--</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29" name="Rectangle 28"/>
            <p:cNvSpPr>
              <a:spLocks noChangeArrowheads="1"/>
            </p:cNvSpPr>
            <p:nvPr/>
          </p:nvSpPr>
          <p:spPr bwMode="auto">
            <a:xfrm>
              <a:off x="3916" y="2529"/>
              <a:ext cx="8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500" b="0" i="0" u="none" strike="noStrike" cap="none" normalizeH="0" baseline="0" dirty="0" smtClean="0">
                  <a:ln>
                    <a:noFill/>
                  </a:ln>
                  <a:solidFill>
                    <a:srgbClr val="000000"/>
                  </a:solidFill>
                  <a:effectLst/>
                  <a:latin typeface="Cambria" pitchFamily="18" charset="0"/>
                  <a:cs typeface="Arial" pitchFamily="34" charset="0"/>
                </a:rPr>
                <a:t>--</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30" name="Rectangle 29"/>
            <p:cNvSpPr>
              <a:spLocks noChangeArrowheads="1"/>
            </p:cNvSpPr>
            <p:nvPr/>
          </p:nvSpPr>
          <p:spPr bwMode="auto">
            <a:xfrm>
              <a:off x="1019" y="1467"/>
              <a:ext cx="3574" cy="8"/>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1" name="Rectangle 30"/>
            <p:cNvSpPr>
              <a:spLocks noChangeArrowheads="1"/>
            </p:cNvSpPr>
            <p:nvPr/>
          </p:nvSpPr>
          <p:spPr bwMode="auto">
            <a:xfrm>
              <a:off x="1014" y="1471"/>
              <a:ext cx="8" cy="503"/>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024" name="Oval 31"/>
            <p:cNvSpPr>
              <a:spLocks noChangeArrowheads="1"/>
            </p:cNvSpPr>
            <p:nvPr/>
          </p:nvSpPr>
          <p:spPr bwMode="auto">
            <a:xfrm>
              <a:off x="2368" y="1300"/>
              <a:ext cx="257" cy="236"/>
            </a:xfrm>
            <a:prstGeom prst="ellipse">
              <a:avLst/>
            </a:prstGeom>
            <a:solidFill>
              <a:srgbClr val="8DB3E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025" name="Freeform 32"/>
            <p:cNvSpPr>
              <a:spLocks noEditPoints="1"/>
            </p:cNvSpPr>
            <p:nvPr/>
          </p:nvSpPr>
          <p:spPr bwMode="auto">
            <a:xfrm>
              <a:off x="2363" y="1296"/>
              <a:ext cx="266" cy="244"/>
            </a:xfrm>
            <a:custGeom>
              <a:avLst/>
              <a:gdLst>
                <a:gd name="T0" fmla="*/ 3 w 266"/>
                <a:gd name="T1" fmla="*/ 98 h 244"/>
                <a:gd name="T2" fmla="*/ 16 w 266"/>
                <a:gd name="T3" fmla="*/ 64 h 244"/>
                <a:gd name="T4" fmla="*/ 39 w 266"/>
                <a:gd name="T5" fmla="*/ 36 h 244"/>
                <a:gd name="T6" fmla="*/ 70 w 266"/>
                <a:gd name="T7" fmla="*/ 15 h 244"/>
                <a:gd name="T8" fmla="*/ 106 w 266"/>
                <a:gd name="T9" fmla="*/ 3 h 244"/>
                <a:gd name="T10" fmla="*/ 146 w 266"/>
                <a:gd name="T11" fmla="*/ 1 h 244"/>
                <a:gd name="T12" fmla="*/ 185 w 266"/>
                <a:gd name="T13" fmla="*/ 10 h 244"/>
                <a:gd name="T14" fmla="*/ 217 w 266"/>
                <a:gd name="T15" fmla="*/ 28 h 244"/>
                <a:gd name="T16" fmla="*/ 243 w 266"/>
                <a:gd name="T17" fmla="*/ 54 h 244"/>
                <a:gd name="T18" fmla="*/ 260 w 266"/>
                <a:gd name="T19" fmla="*/ 86 h 244"/>
                <a:gd name="T20" fmla="*/ 266 w 266"/>
                <a:gd name="T21" fmla="*/ 122 h 244"/>
                <a:gd name="T22" fmla="*/ 260 w 266"/>
                <a:gd name="T23" fmla="*/ 158 h 244"/>
                <a:gd name="T24" fmla="*/ 243 w 266"/>
                <a:gd name="T25" fmla="*/ 190 h 244"/>
                <a:gd name="T26" fmla="*/ 218 w 266"/>
                <a:gd name="T27" fmla="*/ 216 h 244"/>
                <a:gd name="T28" fmla="*/ 185 w 266"/>
                <a:gd name="T29" fmla="*/ 234 h 244"/>
                <a:gd name="T30" fmla="*/ 147 w 266"/>
                <a:gd name="T31" fmla="*/ 243 h 244"/>
                <a:gd name="T32" fmla="*/ 107 w 266"/>
                <a:gd name="T33" fmla="*/ 242 h 244"/>
                <a:gd name="T34" fmla="*/ 70 w 266"/>
                <a:gd name="T35" fmla="*/ 229 h 244"/>
                <a:gd name="T36" fmla="*/ 39 w 266"/>
                <a:gd name="T37" fmla="*/ 209 h 244"/>
                <a:gd name="T38" fmla="*/ 17 w 266"/>
                <a:gd name="T39" fmla="*/ 180 h 244"/>
                <a:gd name="T40" fmla="*/ 3 w 266"/>
                <a:gd name="T41" fmla="*/ 147 h 244"/>
                <a:gd name="T42" fmla="*/ 10 w 266"/>
                <a:gd name="T43" fmla="*/ 134 h 244"/>
                <a:gd name="T44" fmla="*/ 19 w 266"/>
                <a:gd name="T45" fmla="*/ 166 h 244"/>
                <a:gd name="T46" fmla="*/ 37 w 266"/>
                <a:gd name="T47" fmla="*/ 195 h 244"/>
                <a:gd name="T48" fmla="*/ 63 w 266"/>
                <a:gd name="T49" fmla="*/ 217 h 244"/>
                <a:gd name="T50" fmla="*/ 96 w 266"/>
                <a:gd name="T51" fmla="*/ 231 h 244"/>
                <a:gd name="T52" fmla="*/ 133 w 266"/>
                <a:gd name="T53" fmla="*/ 236 h 244"/>
                <a:gd name="T54" fmla="*/ 170 w 266"/>
                <a:gd name="T55" fmla="*/ 231 h 244"/>
                <a:gd name="T56" fmla="*/ 202 w 266"/>
                <a:gd name="T57" fmla="*/ 217 h 244"/>
                <a:gd name="T58" fmla="*/ 229 w 266"/>
                <a:gd name="T59" fmla="*/ 195 h 244"/>
                <a:gd name="T60" fmla="*/ 248 w 266"/>
                <a:gd name="T61" fmla="*/ 167 h 244"/>
                <a:gd name="T62" fmla="*/ 257 w 266"/>
                <a:gd name="T63" fmla="*/ 134 h 244"/>
                <a:gd name="T64" fmla="*/ 255 w 266"/>
                <a:gd name="T65" fmla="*/ 99 h 244"/>
                <a:gd name="T66" fmla="*/ 242 w 266"/>
                <a:gd name="T67" fmla="*/ 68 h 244"/>
                <a:gd name="T68" fmla="*/ 221 w 266"/>
                <a:gd name="T69" fmla="*/ 42 h 244"/>
                <a:gd name="T70" fmla="*/ 193 w 266"/>
                <a:gd name="T71" fmla="*/ 22 h 244"/>
                <a:gd name="T72" fmla="*/ 158 w 266"/>
                <a:gd name="T73" fmla="*/ 11 h 244"/>
                <a:gd name="T74" fmla="*/ 121 w 266"/>
                <a:gd name="T75" fmla="*/ 9 h 244"/>
                <a:gd name="T76" fmla="*/ 85 w 266"/>
                <a:gd name="T77" fmla="*/ 17 h 244"/>
                <a:gd name="T78" fmla="*/ 54 w 266"/>
                <a:gd name="T79" fmla="*/ 34 h 244"/>
                <a:gd name="T80" fmla="*/ 30 w 266"/>
                <a:gd name="T81" fmla="*/ 58 h 244"/>
                <a:gd name="T82" fmla="*/ 15 w 266"/>
                <a:gd name="T83" fmla="*/ 88 h 244"/>
                <a:gd name="T84" fmla="*/ 9 w 266"/>
                <a:gd name="T85"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244">
                  <a:moveTo>
                    <a:pt x="0" y="122"/>
                  </a:moveTo>
                  <a:lnTo>
                    <a:pt x="1" y="110"/>
                  </a:lnTo>
                  <a:lnTo>
                    <a:pt x="3" y="98"/>
                  </a:lnTo>
                  <a:lnTo>
                    <a:pt x="6" y="86"/>
                  </a:lnTo>
                  <a:lnTo>
                    <a:pt x="11" y="75"/>
                  </a:lnTo>
                  <a:lnTo>
                    <a:pt x="16" y="64"/>
                  </a:lnTo>
                  <a:lnTo>
                    <a:pt x="23" y="54"/>
                  </a:lnTo>
                  <a:lnTo>
                    <a:pt x="30" y="45"/>
                  </a:lnTo>
                  <a:lnTo>
                    <a:pt x="39" y="36"/>
                  </a:lnTo>
                  <a:lnTo>
                    <a:pt x="49" y="28"/>
                  </a:lnTo>
                  <a:lnTo>
                    <a:pt x="59" y="21"/>
                  </a:lnTo>
                  <a:lnTo>
                    <a:pt x="70" y="15"/>
                  </a:lnTo>
                  <a:lnTo>
                    <a:pt x="81" y="10"/>
                  </a:lnTo>
                  <a:lnTo>
                    <a:pt x="93" y="6"/>
                  </a:lnTo>
                  <a:lnTo>
                    <a:pt x="106" y="3"/>
                  </a:lnTo>
                  <a:lnTo>
                    <a:pt x="119" y="1"/>
                  </a:lnTo>
                  <a:lnTo>
                    <a:pt x="133" y="0"/>
                  </a:lnTo>
                  <a:lnTo>
                    <a:pt x="146" y="1"/>
                  </a:lnTo>
                  <a:lnTo>
                    <a:pt x="160" y="3"/>
                  </a:lnTo>
                  <a:lnTo>
                    <a:pt x="172" y="6"/>
                  </a:lnTo>
                  <a:lnTo>
                    <a:pt x="185" y="10"/>
                  </a:lnTo>
                  <a:lnTo>
                    <a:pt x="196" y="15"/>
                  </a:lnTo>
                  <a:lnTo>
                    <a:pt x="207" y="21"/>
                  </a:lnTo>
                  <a:lnTo>
                    <a:pt x="217" y="28"/>
                  </a:lnTo>
                  <a:lnTo>
                    <a:pt x="227" y="36"/>
                  </a:lnTo>
                  <a:lnTo>
                    <a:pt x="235" y="45"/>
                  </a:lnTo>
                  <a:lnTo>
                    <a:pt x="243" y="54"/>
                  </a:lnTo>
                  <a:lnTo>
                    <a:pt x="250" y="64"/>
                  </a:lnTo>
                  <a:lnTo>
                    <a:pt x="255" y="75"/>
                  </a:lnTo>
                  <a:lnTo>
                    <a:pt x="260" y="86"/>
                  </a:lnTo>
                  <a:lnTo>
                    <a:pt x="263" y="97"/>
                  </a:lnTo>
                  <a:lnTo>
                    <a:pt x="265" y="110"/>
                  </a:lnTo>
                  <a:lnTo>
                    <a:pt x="266" y="122"/>
                  </a:lnTo>
                  <a:lnTo>
                    <a:pt x="265" y="134"/>
                  </a:lnTo>
                  <a:lnTo>
                    <a:pt x="263" y="147"/>
                  </a:lnTo>
                  <a:lnTo>
                    <a:pt x="260" y="158"/>
                  </a:lnTo>
                  <a:lnTo>
                    <a:pt x="256" y="169"/>
                  </a:lnTo>
                  <a:lnTo>
                    <a:pt x="250" y="180"/>
                  </a:lnTo>
                  <a:lnTo>
                    <a:pt x="243" y="190"/>
                  </a:lnTo>
                  <a:lnTo>
                    <a:pt x="236" y="200"/>
                  </a:lnTo>
                  <a:lnTo>
                    <a:pt x="227" y="208"/>
                  </a:lnTo>
                  <a:lnTo>
                    <a:pt x="218" y="216"/>
                  </a:lnTo>
                  <a:lnTo>
                    <a:pt x="207" y="223"/>
                  </a:lnTo>
                  <a:lnTo>
                    <a:pt x="197" y="229"/>
                  </a:lnTo>
                  <a:lnTo>
                    <a:pt x="185" y="234"/>
                  </a:lnTo>
                  <a:lnTo>
                    <a:pt x="173" y="238"/>
                  </a:lnTo>
                  <a:lnTo>
                    <a:pt x="160" y="242"/>
                  </a:lnTo>
                  <a:lnTo>
                    <a:pt x="147" y="243"/>
                  </a:lnTo>
                  <a:lnTo>
                    <a:pt x="133" y="244"/>
                  </a:lnTo>
                  <a:lnTo>
                    <a:pt x="120" y="243"/>
                  </a:lnTo>
                  <a:lnTo>
                    <a:pt x="107" y="242"/>
                  </a:lnTo>
                  <a:lnTo>
                    <a:pt x="94" y="239"/>
                  </a:lnTo>
                  <a:lnTo>
                    <a:pt x="82" y="234"/>
                  </a:lnTo>
                  <a:lnTo>
                    <a:pt x="70" y="229"/>
                  </a:lnTo>
                  <a:lnTo>
                    <a:pt x="59" y="223"/>
                  </a:lnTo>
                  <a:lnTo>
                    <a:pt x="49" y="216"/>
                  </a:lnTo>
                  <a:lnTo>
                    <a:pt x="39" y="209"/>
                  </a:lnTo>
                  <a:lnTo>
                    <a:pt x="31" y="200"/>
                  </a:lnTo>
                  <a:lnTo>
                    <a:pt x="23" y="190"/>
                  </a:lnTo>
                  <a:lnTo>
                    <a:pt x="17" y="180"/>
                  </a:lnTo>
                  <a:lnTo>
                    <a:pt x="11" y="170"/>
                  </a:lnTo>
                  <a:lnTo>
                    <a:pt x="6" y="159"/>
                  </a:lnTo>
                  <a:lnTo>
                    <a:pt x="3" y="147"/>
                  </a:lnTo>
                  <a:lnTo>
                    <a:pt x="1" y="135"/>
                  </a:lnTo>
                  <a:lnTo>
                    <a:pt x="0" y="122"/>
                  </a:lnTo>
                  <a:close/>
                  <a:moveTo>
                    <a:pt x="10" y="134"/>
                  </a:moveTo>
                  <a:lnTo>
                    <a:pt x="11" y="145"/>
                  </a:lnTo>
                  <a:lnTo>
                    <a:pt x="14" y="156"/>
                  </a:lnTo>
                  <a:lnTo>
                    <a:pt x="19" y="166"/>
                  </a:lnTo>
                  <a:lnTo>
                    <a:pt x="24" y="176"/>
                  </a:lnTo>
                  <a:lnTo>
                    <a:pt x="30" y="186"/>
                  </a:lnTo>
                  <a:lnTo>
                    <a:pt x="37" y="195"/>
                  </a:lnTo>
                  <a:lnTo>
                    <a:pt x="45" y="203"/>
                  </a:lnTo>
                  <a:lnTo>
                    <a:pt x="54" y="210"/>
                  </a:lnTo>
                  <a:lnTo>
                    <a:pt x="63" y="217"/>
                  </a:lnTo>
                  <a:lnTo>
                    <a:pt x="74" y="222"/>
                  </a:lnTo>
                  <a:lnTo>
                    <a:pt x="85" y="227"/>
                  </a:lnTo>
                  <a:lnTo>
                    <a:pt x="96" y="231"/>
                  </a:lnTo>
                  <a:lnTo>
                    <a:pt x="108" y="234"/>
                  </a:lnTo>
                  <a:lnTo>
                    <a:pt x="120" y="236"/>
                  </a:lnTo>
                  <a:lnTo>
                    <a:pt x="133" y="236"/>
                  </a:lnTo>
                  <a:lnTo>
                    <a:pt x="146" y="236"/>
                  </a:lnTo>
                  <a:lnTo>
                    <a:pt x="158" y="234"/>
                  </a:lnTo>
                  <a:lnTo>
                    <a:pt x="170" y="231"/>
                  </a:lnTo>
                  <a:lnTo>
                    <a:pt x="181" y="227"/>
                  </a:lnTo>
                  <a:lnTo>
                    <a:pt x="192" y="223"/>
                  </a:lnTo>
                  <a:lnTo>
                    <a:pt x="202" y="217"/>
                  </a:lnTo>
                  <a:lnTo>
                    <a:pt x="212" y="210"/>
                  </a:lnTo>
                  <a:lnTo>
                    <a:pt x="221" y="203"/>
                  </a:lnTo>
                  <a:lnTo>
                    <a:pt x="229" y="195"/>
                  </a:lnTo>
                  <a:lnTo>
                    <a:pt x="236" y="186"/>
                  </a:lnTo>
                  <a:lnTo>
                    <a:pt x="242" y="177"/>
                  </a:lnTo>
                  <a:lnTo>
                    <a:pt x="248" y="167"/>
                  </a:lnTo>
                  <a:lnTo>
                    <a:pt x="252" y="156"/>
                  </a:lnTo>
                  <a:lnTo>
                    <a:pt x="255" y="145"/>
                  </a:lnTo>
                  <a:lnTo>
                    <a:pt x="257" y="134"/>
                  </a:lnTo>
                  <a:lnTo>
                    <a:pt x="257" y="122"/>
                  </a:lnTo>
                  <a:lnTo>
                    <a:pt x="257" y="111"/>
                  </a:lnTo>
                  <a:lnTo>
                    <a:pt x="255" y="99"/>
                  </a:lnTo>
                  <a:lnTo>
                    <a:pt x="252" y="89"/>
                  </a:lnTo>
                  <a:lnTo>
                    <a:pt x="248" y="78"/>
                  </a:lnTo>
                  <a:lnTo>
                    <a:pt x="242" y="68"/>
                  </a:lnTo>
                  <a:lnTo>
                    <a:pt x="236" y="59"/>
                  </a:lnTo>
                  <a:lnTo>
                    <a:pt x="229" y="50"/>
                  </a:lnTo>
                  <a:lnTo>
                    <a:pt x="221" y="42"/>
                  </a:lnTo>
                  <a:lnTo>
                    <a:pt x="212" y="34"/>
                  </a:lnTo>
                  <a:lnTo>
                    <a:pt x="203" y="28"/>
                  </a:lnTo>
                  <a:lnTo>
                    <a:pt x="193" y="22"/>
                  </a:lnTo>
                  <a:lnTo>
                    <a:pt x="182" y="17"/>
                  </a:lnTo>
                  <a:lnTo>
                    <a:pt x="170" y="13"/>
                  </a:lnTo>
                  <a:lnTo>
                    <a:pt x="158" y="11"/>
                  </a:lnTo>
                  <a:lnTo>
                    <a:pt x="146" y="9"/>
                  </a:lnTo>
                  <a:lnTo>
                    <a:pt x="133" y="8"/>
                  </a:lnTo>
                  <a:lnTo>
                    <a:pt x="121" y="9"/>
                  </a:lnTo>
                  <a:lnTo>
                    <a:pt x="108" y="10"/>
                  </a:lnTo>
                  <a:lnTo>
                    <a:pt x="96" y="13"/>
                  </a:lnTo>
                  <a:lnTo>
                    <a:pt x="85" y="17"/>
                  </a:lnTo>
                  <a:lnTo>
                    <a:pt x="74" y="22"/>
                  </a:lnTo>
                  <a:lnTo>
                    <a:pt x="64" y="28"/>
                  </a:lnTo>
                  <a:lnTo>
                    <a:pt x="54" y="34"/>
                  </a:lnTo>
                  <a:lnTo>
                    <a:pt x="45" y="41"/>
                  </a:lnTo>
                  <a:lnTo>
                    <a:pt x="37" y="50"/>
                  </a:lnTo>
                  <a:lnTo>
                    <a:pt x="30" y="58"/>
                  </a:lnTo>
                  <a:lnTo>
                    <a:pt x="24" y="68"/>
                  </a:lnTo>
                  <a:lnTo>
                    <a:pt x="19" y="78"/>
                  </a:lnTo>
                  <a:lnTo>
                    <a:pt x="15" y="88"/>
                  </a:lnTo>
                  <a:lnTo>
                    <a:pt x="11" y="99"/>
                  </a:lnTo>
                  <a:lnTo>
                    <a:pt x="10" y="110"/>
                  </a:lnTo>
                  <a:lnTo>
                    <a:pt x="9" y="122"/>
                  </a:lnTo>
                  <a:lnTo>
                    <a:pt x="10" y="13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026" name="Rectangle 33"/>
            <p:cNvSpPr>
              <a:spLocks noChangeArrowheads="1"/>
            </p:cNvSpPr>
            <p:nvPr/>
          </p:nvSpPr>
          <p:spPr bwMode="auto">
            <a:xfrm>
              <a:off x="2497" y="1377"/>
              <a:ext cx="2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5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28" name="Rectangle 34"/>
            <p:cNvSpPr>
              <a:spLocks noChangeArrowheads="1"/>
            </p:cNvSpPr>
            <p:nvPr/>
          </p:nvSpPr>
          <p:spPr bwMode="auto">
            <a:xfrm>
              <a:off x="215" y="1964"/>
              <a:ext cx="651" cy="6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dirty="0"/>
            </a:p>
          </p:txBody>
        </p:sp>
        <p:sp>
          <p:nvSpPr>
            <p:cNvPr id="1033" name="Rectangle 39"/>
            <p:cNvSpPr>
              <a:spLocks noChangeArrowheads="1"/>
            </p:cNvSpPr>
            <p:nvPr/>
          </p:nvSpPr>
          <p:spPr bwMode="auto">
            <a:xfrm>
              <a:off x="588" y="2333"/>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34" name="Freeform 40"/>
            <p:cNvSpPr>
              <a:spLocks noEditPoints="1"/>
            </p:cNvSpPr>
            <p:nvPr/>
          </p:nvSpPr>
          <p:spPr bwMode="auto">
            <a:xfrm>
              <a:off x="810" y="2215"/>
              <a:ext cx="584" cy="68"/>
            </a:xfrm>
            <a:custGeom>
              <a:avLst/>
              <a:gdLst>
                <a:gd name="T0" fmla="*/ 0 w 683"/>
                <a:gd name="T1" fmla="*/ 26 h 63"/>
                <a:gd name="T2" fmla="*/ 626 w 683"/>
                <a:gd name="T3" fmla="*/ 26 h 63"/>
                <a:gd name="T4" fmla="*/ 626 w 683"/>
                <a:gd name="T5" fmla="*/ 37 h 63"/>
                <a:gd name="T6" fmla="*/ 0 w 683"/>
                <a:gd name="T7" fmla="*/ 37 h 63"/>
                <a:gd name="T8" fmla="*/ 0 w 683"/>
                <a:gd name="T9" fmla="*/ 26 h 63"/>
                <a:gd name="T10" fmla="*/ 614 w 683"/>
                <a:gd name="T11" fmla="*/ 0 h 63"/>
                <a:gd name="T12" fmla="*/ 683 w 683"/>
                <a:gd name="T13" fmla="*/ 31 h 63"/>
                <a:gd name="T14" fmla="*/ 614 w 683"/>
                <a:gd name="T15" fmla="*/ 63 h 63"/>
                <a:gd name="T16" fmla="*/ 614 w 683"/>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3" h="63">
                  <a:moveTo>
                    <a:pt x="0" y="26"/>
                  </a:moveTo>
                  <a:lnTo>
                    <a:pt x="626" y="26"/>
                  </a:lnTo>
                  <a:lnTo>
                    <a:pt x="626" y="37"/>
                  </a:lnTo>
                  <a:lnTo>
                    <a:pt x="0" y="37"/>
                  </a:lnTo>
                  <a:lnTo>
                    <a:pt x="0" y="26"/>
                  </a:lnTo>
                  <a:close/>
                  <a:moveTo>
                    <a:pt x="614" y="0"/>
                  </a:moveTo>
                  <a:lnTo>
                    <a:pt x="683" y="31"/>
                  </a:lnTo>
                  <a:lnTo>
                    <a:pt x="614" y="63"/>
                  </a:lnTo>
                  <a:lnTo>
                    <a:pt x="614"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035" name="Freeform 41"/>
            <p:cNvSpPr>
              <a:spLocks/>
            </p:cNvSpPr>
            <p:nvPr/>
          </p:nvSpPr>
          <p:spPr bwMode="auto">
            <a:xfrm>
              <a:off x="1774" y="1594"/>
              <a:ext cx="638" cy="583"/>
            </a:xfrm>
            <a:custGeom>
              <a:avLst/>
              <a:gdLst>
                <a:gd name="T0" fmla="*/ 0 w 7447"/>
                <a:gd name="T1" fmla="*/ 1237 h 7420"/>
                <a:gd name="T2" fmla="*/ 1237 w 7447"/>
                <a:gd name="T3" fmla="*/ 0 h 7420"/>
                <a:gd name="T4" fmla="*/ 6210 w 7447"/>
                <a:gd name="T5" fmla="*/ 0 h 7420"/>
                <a:gd name="T6" fmla="*/ 7447 w 7447"/>
                <a:gd name="T7" fmla="*/ 1237 h 7420"/>
                <a:gd name="T8" fmla="*/ 7447 w 7447"/>
                <a:gd name="T9" fmla="*/ 6183 h 7420"/>
                <a:gd name="T10" fmla="*/ 6210 w 7447"/>
                <a:gd name="T11" fmla="*/ 7420 h 7420"/>
                <a:gd name="T12" fmla="*/ 1237 w 7447"/>
                <a:gd name="T13" fmla="*/ 7420 h 7420"/>
                <a:gd name="T14" fmla="*/ 0 w 7447"/>
                <a:gd name="T15" fmla="*/ 6183 h 7420"/>
                <a:gd name="T16" fmla="*/ 0 w 7447"/>
                <a:gd name="T17" fmla="*/ 1237 h 7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47" h="7420">
                  <a:moveTo>
                    <a:pt x="0" y="1237"/>
                  </a:moveTo>
                  <a:cubicBezTo>
                    <a:pt x="0" y="553"/>
                    <a:pt x="554" y="0"/>
                    <a:pt x="1237" y="0"/>
                  </a:cubicBezTo>
                  <a:lnTo>
                    <a:pt x="6210" y="0"/>
                  </a:lnTo>
                  <a:cubicBezTo>
                    <a:pt x="6893" y="0"/>
                    <a:pt x="7447" y="553"/>
                    <a:pt x="7447" y="1237"/>
                  </a:cubicBezTo>
                  <a:lnTo>
                    <a:pt x="7447" y="6183"/>
                  </a:lnTo>
                  <a:cubicBezTo>
                    <a:pt x="7447" y="6866"/>
                    <a:pt x="6893" y="7420"/>
                    <a:pt x="6210" y="7420"/>
                  </a:cubicBezTo>
                  <a:lnTo>
                    <a:pt x="1237" y="7420"/>
                  </a:lnTo>
                  <a:cubicBezTo>
                    <a:pt x="554" y="7420"/>
                    <a:pt x="0" y="6866"/>
                    <a:pt x="0" y="6183"/>
                  </a:cubicBezTo>
                  <a:lnTo>
                    <a:pt x="0" y="1237"/>
                  </a:lnTo>
                  <a:close/>
                </a:path>
              </a:pathLst>
            </a:custGeom>
            <a:solidFill>
              <a:srgbClr val="8DB3E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036" name="Freeform 42"/>
            <p:cNvSpPr>
              <a:spLocks noEditPoints="1"/>
            </p:cNvSpPr>
            <p:nvPr/>
          </p:nvSpPr>
          <p:spPr bwMode="auto">
            <a:xfrm>
              <a:off x="1769" y="1590"/>
              <a:ext cx="647" cy="591"/>
            </a:xfrm>
            <a:custGeom>
              <a:avLst/>
              <a:gdLst>
                <a:gd name="T0" fmla="*/ 3 w 647"/>
                <a:gd name="T1" fmla="*/ 81 h 591"/>
                <a:gd name="T2" fmla="*/ 14 w 647"/>
                <a:gd name="T3" fmla="*/ 53 h 591"/>
                <a:gd name="T4" fmla="*/ 32 w 647"/>
                <a:gd name="T5" fmla="*/ 30 h 591"/>
                <a:gd name="T6" fmla="*/ 58 w 647"/>
                <a:gd name="T7" fmla="*/ 12 h 591"/>
                <a:gd name="T8" fmla="*/ 88 w 647"/>
                <a:gd name="T9" fmla="*/ 2 h 591"/>
                <a:gd name="T10" fmla="*/ 537 w 647"/>
                <a:gd name="T11" fmla="*/ 0 h 591"/>
                <a:gd name="T12" fmla="*/ 569 w 647"/>
                <a:gd name="T13" fmla="*/ 5 h 591"/>
                <a:gd name="T14" fmla="*/ 598 w 647"/>
                <a:gd name="T15" fmla="*/ 17 h 591"/>
                <a:gd name="T16" fmla="*/ 622 w 647"/>
                <a:gd name="T17" fmla="*/ 37 h 591"/>
                <a:gd name="T18" fmla="*/ 638 w 647"/>
                <a:gd name="T19" fmla="*/ 62 h 591"/>
                <a:gd name="T20" fmla="*/ 646 w 647"/>
                <a:gd name="T21" fmla="*/ 91 h 591"/>
                <a:gd name="T22" fmla="*/ 646 w 647"/>
                <a:gd name="T23" fmla="*/ 500 h 591"/>
                <a:gd name="T24" fmla="*/ 638 w 647"/>
                <a:gd name="T25" fmla="*/ 529 h 591"/>
                <a:gd name="T26" fmla="*/ 622 w 647"/>
                <a:gd name="T27" fmla="*/ 554 h 591"/>
                <a:gd name="T28" fmla="*/ 599 w 647"/>
                <a:gd name="T29" fmla="*/ 574 h 591"/>
                <a:gd name="T30" fmla="*/ 570 w 647"/>
                <a:gd name="T31" fmla="*/ 587 h 591"/>
                <a:gd name="T32" fmla="*/ 537 w 647"/>
                <a:gd name="T33" fmla="*/ 591 h 591"/>
                <a:gd name="T34" fmla="*/ 89 w 647"/>
                <a:gd name="T35" fmla="*/ 589 h 591"/>
                <a:gd name="T36" fmla="*/ 58 w 647"/>
                <a:gd name="T37" fmla="*/ 579 h 591"/>
                <a:gd name="T38" fmla="*/ 33 w 647"/>
                <a:gd name="T39" fmla="*/ 562 h 591"/>
                <a:gd name="T40" fmla="*/ 14 w 647"/>
                <a:gd name="T41" fmla="*/ 539 h 591"/>
                <a:gd name="T42" fmla="*/ 3 w 647"/>
                <a:gd name="T43" fmla="*/ 511 h 591"/>
                <a:gd name="T44" fmla="*/ 0 w 647"/>
                <a:gd name="T45" fmla="*/ 101 h 591"/>
                <a:gd name="T46" fmla="*/ 11 w 647"/>
                <a:gd name="T47" fmla="*/ 509 h 591"/>
                <a:gd name="T48" fmla="*/ 21 w 647"/>
                <a:gd name="T49" fmla="*/ 534 h 591"/>
                <a:gd name="T50" fmla="*/ 39 w 647"/>
                <a:gd name="T51" fmla="*/ 556 h 591"/>
                <a:gd name="T52" fmla="*/ 62 w 647"/>
                <a:gd name="T53" fmla="*/ 572 h 591"/>
                <a:gd name="T54" fmla="*/ 90 w 647"/>
                <a:gd name="T55" fmla="*/ 582 h 591"/>
                <a:gd name="T56" fmla="*/ 536 w 647"/>
                <a:gd name="T57" fmla="*/ 584 h 591"/>
                <a:gd name="T58" fmla="*/ 567 w 647"/>
                <a:gd name="T59" fmla="*/ 579 h 591"/>
                <a:gd name="T60" fmla="*/ 593 w 647"/>
                <a:gd name="T61" fmla="*/ 568 h 591"/>
                <a:gd name="T62" fmla="*/ 615 w 647"/>
                <a:gd name="T63" fmla="*/ 550 h 591"/>
                <a:gd name="T64" fmla="*/ 630 w 647"/>
                <a:gd name="T65" fmla="*/ 527 h 591"/>
                <a:gd name="T66" fmla="*/ 638 w 647"/>
                <a:gd name="T67" fmla="*/ 500 h 591"/>
                <a:gd name="T68" fmla="*/ 638 w 647"/>
                <a:gd name="T69" fmla="*/ 92 h 591"/>
                <a:gd name="T70" fmla="*/ 630 w 647"/>
                <a:gd name="T71" fmla="*/ 65 h 591"/>
                <a:gd name="T72" fmla="*/ 615 w 647"/>
                <a:gd name="T73" fmla="*/ 42 h 591"/>
                <a:gd name="T74" fmla="*/ 594 w 647"/>
                <a:gd name="T75" fmla="*/ 24 h 591"/>
                <a:gd name="T76" fmla="*/ 567 w 647"/>
                <a:gd name="T77" fmla="*/ 12 h 591"/>
                <a:gd name="T78" fmla="*/ 537 w 647"/>
                <a:gd name="T79" fmla="*/ 8 h 591"/>
                <a:gd name="T80" fmla="*/ 90 w 647"/>
                <a:gd name="T81" fmla="*/ 10 h 591"/>
                <a:gd name="T82" fmla="*/ 62 w 647"/>
                <a:gd name="T83" fmla="*/ 19 h 591"/>
                <a:gd name="T84" fmla="*/ 39 w 647"/>
                <a:gd name="T85" fmla="*/ 35 h 591"/>
                <a:gd name="T86" fmla="*/ 21 w 647"/>
                <a:gd name="T87" fmla="*/ 57 h 591"/>
                <a:gd name="T88" fmla="*/ 11 w 647"/>
                <a:gd name="T89" fmla="*/ 82 h 591"/>
                <a:gd name="T90" fmla="*/ 9 w 647"/>
                <a:gd name="T91" fmla="*/ 49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7" h="591">
                  <a:moveTo>
                    <a:pt x="0" y="101"/>
                  </a:moveTo>
                  <a:lnTo>
                    <a:pt x="1" y="91"/>
                  </a:lnTo>
                  <a:lnTo>
                    <a:pt x="3" y="81"/>
                  </a:lnTo>
                  <a:lnTo>
                    <a:pt x="5" y="71"/>
                  </a:lnTo>
                  <a:lnTo>
                    <a:pt x="9" y="62"/>
                  </a:lnTo>
                  <a:lnTo>
                    <a:pt x="14" y="53"/>
                  </a:lnTo>
                  <a:lnTo>
                    <a:pt x="19" y="45"/>
                  </a:lnTo>
                  <a:lnTo>
                    <a:pt x="26" y="37"/>
                  </a:lnTo>
                  <a:lnTo>
                    <a:pt x="32" y="30"/>
                  </a:lnTo>
                  <a:lnTo>
                    <a:pt x="40" y="23"/>
                  </a:lnTo>
                  <a:lnTo>
                    <a:pt x="49" y="18"/>
                  </a:lnTo>
                  <a:lnTo>
                    <a:pt x="58" y="12"/>
                  </a:lnTo>
                  <a:lnTo>
                    <a:pt x="68" y="8"/>
                  </a:lnTo>
                  <a:lnTo>
                    <a:pt x="78" y="5"/>
                  </a:lnTo>
                  <a:lnTo>
                    <a:pt x="88" y="2"/>
                  </a:lnTo>
                  <a:lnTo>
                    <a:pt x="99" y="1"/>
                  </a:lnTo>
                  <a:lnTo>
                    <a:pt x="110" y="0"/>
                  </a:lnTo>
                  <a:lnTo>
                    <a:pt x="537" y="0"/>
                  </a:lnTo>
                  <a:lnTo>
                    <a:pt x="548" y="1"/>
                  </a:lnTo>
                  <a:lnTo>
                    <a:pt x="559" y="2"/>
                  </a:lnTo>
                  <a:lnTo>
                    <a:pt x="569" y="5"/>
                  </a:lnTo>
                  <a:lnTo>
                    <a:pt x="579" y="8"/>
                  </a:lnTo>
                  <a:lnTo>
                    <a:pt x="589" y="12"/>
                  </a:lnTo>
                  <a:lnTo>
                    <a:pt x="598" y="17"/>
                  </a:lnTo>
                  <a:lnTo>
                    <a:pt x="607" y="23"/>
                  </a:lnTo>
                  <a:lnTo>
                    <a:pt x="614" y="30"/>
                  </a:lnTo>
                  <a:lnTo>
                    <a:pt x="622" y="37"/>
                  </a:lnTo>
                  <a:lnTo>
                    <a:pt x="628" y="45"/>
                  </a:lnTo>
                  <a:lnTo>
                    <a:pt x="633" y="53"/>
                  </a:lnTo>
                  <a:lnTo>
                    <a:pt x="638" y="62"/>
                  </a:lnTo>
                  <a:lnTo>
                    <a:pt x="642" y="71"/>
                  </a:lnTo>
                  <a:lnTo>
                    <a:pt x="645" y="81"/>
                  </a:lnTo>
                  <a:lnTo>
                    <a:pt x="646" y="91"/>
                  </a:lnTo>
                  <a:lnTo>
                    <a:pt x="647" y="101"/>
                  </a:lnTo>
                  <a:lnTo>
                    <a:pt x="647" y="490"/>
                  </a:lnTo>
                  <a:lnTo>
                    <a:pt x="646" y="500"/>
                  </a:lnTo>
                  <a:lnTo>
                    <a:pt x="645" y="510"/>
                  </a:lnTo>
                  <a:lnTo>
                    <a:pt x="642" y="520"/>
                  </a:lnTo>
                  <a:lnTo>
                    <a:pt x="638" y="529"/>
                  </a:lnTo>
                  <a:lnTo>
                    <a:pt x="634" y="538"/>
                  </a:lnTo>
                  <a:lnTo>
                    <a:pt x="628" y="547"/>
                  </a:lnTo>
                  <a:lnTo>
                    <a:pt x="622" y="554"/>
                  </a:lnTo>
                  <a:lnTo>
                    <a:pt x="615" y="562"/>
                  </a:lnTo>
                  <a:lnTo>
                    <a:pt x="607" y="568"/>
                  </a:lnTo>
                  <a:lnTo>
                    <a:pt x="599" y="574"/>
                  </a:lnTo>
                  <a:lnTo>
                    <a:pt x="589" y="579"/>
                  </a:lnTo>
                  <a:lnTo>
                    <a:pt x="580" y="583"/>
                  </a:lnTo>
                  <a:lnTo>
                    <a:pt x="570" y="587"/>
                  </a:lnTo>
                  <a:lnTo>
                    <a:pt x="559" y="589"/>
                  </a:lnTo>
                  <a:lnTo>
                    <a:pt x="548" y="591"/>
                  </a:lnTo>
                  <a:lnTo>
                    <a:pt x="537" y="591"/>
                  </a:lnTo>
                  <a:lnTo>
                    <a:pt x="111" y="591"/>
                  </a:lnTo>
                  <a:lnTo>
                    <a:pt x="100" y="591"/>
                  </a:lnTo>
                  <a:lnTo>
                    <a:pt x="89" y="589"/>
                  </a:lnTo>
                  <a:lnTo>
                    <a:pt x="78" y="587"/>
                  </a:lnTo>
                  <a:lnTo>
                    <a:pt x="68" y="583"/>
                  </a:lnTo>
                  <a:lnTo>
                    <a:pt x="58" y="579"/>
                  </a:lnTo>
                  <a:lnTo>
                    <a:pt x="49" y="574"/>
                  </a:lnTo>
                  <a:lnTo>
                    <a:pt x="41" y="568"/>
                  </a:lnTo>
                  <a:lnTo>
                    <a:pt x="33" y="562"/>
                  </a:lnTo>
                  <a:lnTo>
                    <a:pt x="26" y="555"/>
                  </a:lnTo>
                  <a:lnTo>
                    <a:pt x="19" y="547"/>
                  </a:lnTo>
                  <a:lnTo>
                    <a:pt x="14" y="539"/>
                  </a:lnTo>
                  <a:lnTo>
                    <a:pt x="9" y="530"/>
                  </a:lnTo>
                  <a:lnTo>
                    <a:pt x="5" y="520"/>
                  </a:lnTo>
                  <a:lnTo>
                    <a:pt x="3" y="511"/>
                  </a:lnTo>
                  <a:lnTo>
                    <a:pt x="1" y="501"/>
                  </a:lnTo>
                  <a:lnTo>
                    <a:pt x="0" y="490"/>
                  </a:lnTo>
                  <a:lnTo>
                    <a:pt x="0" y="101"/>
                  </a:lnTo>
                  <a:close/>
                  <a:moveTo>
                    <a:pt x="9" y="490"/>
                  </a:moveTo>
                  <a:lnTo>
                    <a:pt x="9" y="499"/>
                  </a:lnTo>
                  <a:lnTo>
                    <a:pt x="11" y="509"/>
                  </a:lnTo>
                  <a:lnTo>
                    <a:pt x="13" y="518"/>
                  </a:lnTo>
                  <a:lnTo>
                    <a:pt x="17" y="526"/>
                  </a:lnTo>
                  <a:lnTo>
                    <a:pt x="21" y="534"/>
                  </a:lnTo>
                  <a:lnTo>
                    <a:pt x="26" y="542"/>
                  </a:lnTo>
                  <a:lnTo>
                    <a:pt x="32" y="549"/>
                  </a:lnTo>
                  <a:lnTo>
                    <a:pt x="39" y="556"/>
                  </a:lnTo>
                  <a:lnTo>
                    <a:pt x="46" y="562"/>
                  </a:lnTo>
                  <a:lnTo>
                    <a:pt x="54" y="567"/>
                  </a:lnTo>
                  <a:lnTo>
                    <a:pt x="62" y="572"/>
                  </a:lnTo>
                  <a:lnTo>
                    <a:pt x="71" y="576"/>
                  </a:lnTo>
                  <a:lnTo>
                    <a:pt x="80" y="579"/>
                  </a:lnTo>
                  <a:lnTo>
                    <a:pt x="90" y="582"/>
                  </a:lnTo>
                  <a:lnTo>
                    <a:pt x="100" y="583"/>
                  </a:lnTo>
                  <a:lnTo>
                    <a:pt x="111" y="583"/>
                  </a:lnTo>
                  <a:lnTo>
                    <a:pt x="536" y="584"/>
                  </a:lnTo>
                  <a:lnTo>
                    <a:pt x="547" y="583"/>
                  </a:lnTo>
                  <a:lnTo>
                    <a:pt x="557" y="582"/>
                  </a:lnTo>
                  <a:lnTo>
                    <a:pt x="567" y="579"/>
                  </a:lnTo>
                  <a:lnTo>
                    <a:pt x="576" y="576"/>
                  </a:lnTo>
                  <a:lnTo>
                    <a:pt x="585" y="572"/>
                  </a:lnTo>
                  <a:lnTo>
                    <a:pt x="593" y="568"/>
                  </a:lnTo>
                  <a:lnTo>
                    <a:pt x="601" y="562"/>
                  </a:lnTo>
                  <a:lnTo>
                    <a:pt x="608" y="556"/>
                  </a:lnTo>
                  <a:lnTo>
                    <a:pt x="615" y="550"/>
                  </a:lnTo>
                  <a:lnTo>
                    <a:pt x="621" y="542"/>
                  </a:lnTo>
                  <a:lnTo>
                    <a:pt x="626" y="535"/>
                  </a:lnTo>
                  <a:lnTo>
                    <a:pt x="630" y="527"/>
                  </a:lnTo>
                  <a:lnTo>
                    <a:pt x="634" y="518"/>
                  </a:lnTo>
                  <a:lnTo>
                    <a:pt x="636" y="509"/>
                  </a:lnTo>
                  <a:lnTo>
                    <a:pt x="638" y="500"/>
                  </a:lnTo>
                  <a:lnTo>
                    <a:pt x="638" y="490"/>
                  </a:lnTo>
                  <a:lnTo>
                    <a:pt x="638" y="102"/>
                  </a:lnTo>
                  <a:lnTo>
                    <a:pt x="638" y="92"/>
                  </a:lnTo>
                  <a:lnTo>
                    <a:pt x="636" y="83"/>
                  </a:lnTo>
                  <a:lnTo>
                    <a:pt x="634" y="74"/>
                  </a:lnTo>
                  <a:lnTo>
                    <a:pt x="630" y="65"/>
                  </a:lnTo>
                  <a:lnTo>
                    <a:pt x="626" y="57"/>
                  </a:lnTo>
                  <a:lnTo>
                    <a:pt x="621" y="49"/>
                  </a:lnTo>
                  <a:lnTo>
                    <a:pt x="615" y="42"/>
                  </a:lnTo>
                  <a:lnTo>
                    <a:pt x="609" y="35"/>
                  </a:lnTo>
                  <a:lnTo>
                    <a:pt x="602" y="29"/>
                  </a:lnTo>
                  <a:lnTo>
                    <a:pt x="594" y="24"/>
                  </a:lnTo>
                  <a:lnTo>
                    <a:pt x="585" y="19"/>
                  </a:lnTo>
                  <a:lnTo>
                    <a:pt x="576" y="15"/>
                  </a:lnTo>
                  <a:lnTo>
                    <a:pt x="567" y="12"/>
                  </a:lnTo>
                  <a:lnTo>
                    <a:pt x="557" y="10"/>
                  </a:lnTo>
                  <a:lnTo>
                    <a:pt x="547" y="8"/>
                  </a:lnTo>
                  <a:lnTo>
                    <a:pt x="537" y="8"/>
                  </a:lnTo>
                  <a:lnTo>
                    <a:pt x="111" y="8"/>
                  </a:lnTo>
                  <a:lnTo>
                    <a:pt x="101" y="8"/>
                  </a:lnTo>
                  <a:lnTo>
                    <a:pt x="90" y="10"/>
                  </a:lnTo>
                  <a:lnTo>
                    <a:pt x="81" y="12"/>
                  </a:lnTo>
                  <a:lnTo>
                    <a:pt x="71" y="15"/>
                  </a:lnTo>
                  <a:lnTo>
                    <a:pt x="62" y="19"/>
                  </a:lnTo>
                  <a:lnTo>
                    <a:pt x="54" y="24"/>
                  </a:lnTo>
                  <a:lnTo>
                    <a:pt x="46" y="29"/>
                  </a:lnTo>
                  <a:lnTo>
                    <a:pt x="39" y="35"/>
                  </a:lnTo>
                  <a:lnTo>
                    <a:pt x="32" y="42"/>
                  </a:lnTo>
                  <a:lnTo>
                    <a:pt x="26" y="49"/>
                  </a:lnTo>
                  <a:lnTo>
                    <a:pt x="21" y="57"/>
                  </a:lnTo>
                  <a:lnTo>
                    <a:pt x="17" y="65"/>
                  </a:lnTo>
                  <a:lnTo>
                    <a:pt x="14" y="73"/>
                  </a:lnTo>
                  <a:lnTo>
                    <a:pt x="11" y="82"/>
                  </a:lnTo>
                  <a:lnTo>
                    <a:pt x="9" y="92"/>
                  </a:lnTo>
                  <a:lnTo>
                    <a:pt x="9" y="101"/>
                  </a:lnTo>
                  <a:lnTo>
                    <a:pt x="9" y="49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037" name="Rectangle 43"/>
            <p:cNvSpPr>
              <a:spLocks noChangeArrowheads="1"/>
            </p:cNvSpPr>
            <p:nvPr/>
          </p:nvSpPr>
          <p:spPr bwMode="auto">
            <a:xfrm>
              <a:off x="2094" y="1664"/>
              <a:ext cx="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38" name="Rectangle 44"/>
            <p:cNvSpPr>
              <a:spLocks noChangeArrowheads="1"/>
            </p:cNvSpPr>
            <p:nvPr/>
          </p:nvSpPr>
          <p:spPr bwMode="auto">
            <a:xfrm>
              <a:off x="1873" y="1678"/>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39" name="Rectangle 45"/>
            <p:cNvSpPr>
              <a:spLocks noChangeArrowheads="1"/>
            </p:cNvSpPr>
            <p:nvPr/>
          </p:nvSpPr>
          <p:spPr bwMode="auto">
            <a:xfrm>
              <a:off x="1897" y="1678"/>
              <a:ext cx="46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CA" altLang="en-US" sz="1200" dirty="0" smtClean="0"/>
                <a:t>Aucun cancer de la prostate</a:t>
              </a:r>
              <a:endParaRPr kumimoji="0" lang="fr-CA" altLang="en-US" sz="1200" b="0" i="0" u="none" strike="noStrike" cap="none" normalizeH="0" baseline="0" dirty="0" smtClean="0">
                <a:ln>
                  <a:noFill/>
                </a:ln>
                <a:solidFill>
                  <a:schemeClr val="tx1"/>
                </a:solidFill>
                <a:effectLst/>
              </a:endParaRPr>
            </a:p>
          </p:txBody>
        </p:sp>
        <p:sp>
          <p:nvSpPr>
            <p:cNvPr id="1042" name="Rectangle 48"/>
            <p:cNvSpPr>
              <a:spLocks noChangeArrowheads="1"/>
            </p:cNvSpPr>
            <p:nvPr/>
          </p:nvSpPr>
          <p:spPr bwMode="auto">
            <a:xfrm>
              <a:off x="2164" y="1899"/>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43" name="Freeform 49"/>
            <p:cNvSpPr>
              <a:spLocks noEditPoints="1"/>
            </p:cNvSpPr>
            <p:nvPr/>
          </p:nvSpPr>
          <p:spPr bwMode="auto">
            <a:xfrm>
              <a:off x="3375" y="2973"/>
              <a:ext cx="356" cy="317"/>
            </a:xfrm>
            <a:custGeom>
              <a:avLst/>
              <a:gdLst>
                <a:gd name="T0" fmla="*/ 100 w 2075"/>
                <a:gd name="T1" fmla="*/ 5 h 2016"/>
                <a:gd name="T2" fmla="*/ 298 w 2075"/>
                <a:gd name="T3" fmla="*/ 47 h 2016"/>
                <a:gd name="T4" fmla="*/ 486 w 2075"/>
                <a:gd name="T5" fmla="*/ 126 h 2016"/>
                <a:gd name="T6" fmla="*/ 658 w 2075"/>
                <a:gd name="T7" fmla="*/ 235 h 2016"/>
                <a:gd name="T8" fmla="*/ 807 w 2075"/>
                <a:gd name="T9" fmla="*/ 370 h 2016"/>
                <a:gd name="T10" fmla="*/ 930 w 2075"/>
                <a:gd name="T11" fmla="*/ 525 h 2016"/>
                <a:gd name="T12" fmla="*/ 1017 w 2075"/>
                <a:gd name="T13" fmla="*/ 695 h 2016"/>
                <a:gd name="T14" fmla="*/ 1065 w 2075"/>
                <a:gd name="T15" fmla="*/ 875 h 2016"/>
                <a:gd name="T16" fmla="*/ 1072 w 2075"/>
                <a:gd name="T17" fmla="*/ 968 h 2016"/>
                <a:gd name="T18" fmla="*/ 1078 w 2075"/>
                <a:gd name="T19" fmla="*/ 1054 h 2016"/>
                <a:gd name="T20" fmla="*/ 1121 w 2075"/>
                <a:gd name="T21" fmla="*/ 1220 h 2016"/>
                <a:gd name="T22" fmla="*/ 1203 w 2075"/>
                <a:gd name="T23" fmla="*/ 1378 h 2016"/>
                <a:gd name="T24" fmla="*/ 1318 w 2075"/>
                <a:gd name="T25" fmla="*/ 1523 h 2016"/>
                <a:gd name="T26" fmla="*/ 1459 w 2075"/>
                <a:gd name="T27" fmla="*/ 1651 h 2016"/>
                <a:gd name="T28" fmla="*/ 1622 w 2075"/>
                <a:gd name="T29" fmla="*/ 1754 h 2016"/>
                <a:gd name="T30" fmla="*/ 1761 w 2075"/>
                <a:gd name="T31" fmla="*/ 1804 h 2016"/>
                <a:gd name="T32" fmla="*/ 1594 w 2075"/>
                <a:gd name="T33" fmla="*/ 1814 h 2016"/>
                <a:gd name="T34" fmla="*/ 1500 w 2075"/>
                <a:gd name="T35" fmla="*/ 1760 h 2016"/>
                <a:gd name="T36" fmla="*/ 1339 w 2075"/>
                <a:gd name="T37" fmla="*/ 1637 h 2016"/>
                <a:gd name="T38" fmla="*/ 1202 w 2075"/>
                <a:gd name="T39" fmla="*/ 1491 h 2016"/>
                <a:gd name="T40" fmla="*/ 1097 w 2075"/>
                <a:gd name="T41" fmla="*/ 1327 h 2016"/>
                <a:gd name="T42" fmla="*/ 1029 w 2075"/>
                <a:gd name="T43" fmla="*/ 1151 h 2016"/>
                <a:gd name="T44" fmla="*/ 1007 w 2075"/>
                <a:gd name="T45" fmla="*/ 1015 h 2016"/>
                <a:gd name="T46" fmla="*/ 1004 w 2075"/>
                <a:gd name="T47" fmla="*/ 929 h 2016"/>
                <a:gd name="T48" fmla="*/ 983 w 2075"/>
                <a:gd name="T49" fmla="*/ 805 h 2016"/>
                <a:gd name="T50" fmla="*/ 921 w 2075"/>
                <a:gd name="T51" fmla="*/ 642 h 2016"/>
                <a:gd name="T52" fmla="*/ 822 w 2075"/>
                <a:gd name="T53" fmla="*/ 489 h 2016"/>
                <a:gd name="T54" fmla="*/ 693 w 2075"/>
                <a:gd name="T55" fmla="*/ 351 h 2016"/>
                <a:gd name="T56" fmla="*/ 541 w 2075"/>
                <a:gd name="T57" fmla="*/ 235 h 2016"/>
                <a:gd name="T58" fmla="*/ 371 w 2075"/>
                <a:gd name="T59" fmla="*/ 145 h 2016"/>
                <a:gd name="T60" fmla="*/ 190 w 2075"/>
                <a:gd name="T61" fmla="*/ 87 h 2016"/>
                <a:gd name="T62" fmla="*/ 0 w 2075"/>
                <a:gd name="T63" fmla="*/ 66 h 2016"/>
                <a:gd name="T64" fmla="*/ 1727 w 2075"/>
                <a:gd name="T65" fmla="*/ 1625 h 2016"/>
                <a:gd name="T66" fmla="*/ 1642 w 2075"/>
                <a:gd name="T67" fmla="*/ 2016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75" h="2016">
                  <a:moveTo>
                    <a:pt x="3" y="0"/>
                  </a:moveTo>
                  <a:lnTo>
                    <a:pt x="100" y="5"/>
                  </a:lnTo>
                  <a:lnTo>
                    <a:pt x="200" y="21"/>
                  </a:lnTo>
                  <a:lnTo>
                    <a:pt x="298" y="47"/>
                  </a:lnTo>
                  <a:lnTo>
                    <a:pt x="394" y="82"/>
                  </a:lnTo>
                  <a:lnTo>
                    <a:pt x="486" y="126"/>
                  </a:lnTo>
                  <a:lnTo>
                    <a:pt x="574" y="177"/>
                  </a:lnTo>
                  <a:lnTo>
                    <a:pt x="658" y="235"/>
                  </a:lnTo>
                  <a:lnTo>
                    <a:pt x="736" y="300"/>
                  </a:lnTo>
                  <a:lnTo>
                    <a:pt x="807" y="370"/>
                  </a:lnTo>
                  <a:lnTo>
                    <a:pt x="872" y="446"/>
                  </a:lnTo>
                  <a:lnTo>
                    <a:pt x="930" y="525"/>
                  </a:lnTo>
                  <a:lnTo>
                    <a:pt x="978" y="609"/>
                  </a:lnTo>
                  <a:lnTo>
                    <a:pt x="1017" y="695"/>
                  </a:lnTo>
                  <a:lnTo>
                    <a:pt x="1047" y="784"/>
                  </a:lnTo>
                  <a:lnTo>
                    <a:pt x="1065" y="875"/>
                  </a:lnTo>
                  <a:lnTo>
                    <a:pt x="1070" y="922"/>
                  </a:lnTo>
                  <a:lnTo>
                    <a:pt x="1072" y="968"/>
                  </a:lnTo>
                  <a:lnTo>
                    <a:pt x="1073" y="1012"/>
                  </a:lnTo>
                  <a:lnTo>
                    <a:pt x="1078" y="1054"/>
                  </a:lnTo>
                  <a:lnTo>
                    <a:pt x="1095" y="1138"/>
                  </a:lnTo>
                  <a:lnTo>
                    <a:pt x="1121" y="1220"/>
                  </a:lnTo>
                  <a:lnTo>
                    <a:pt x="1158" y="1300"/>
                  </a:lnTo>
                  <a:lnTo>
                    <a:pt x="1203" y="1378"/>
                  </a:lnTo>
                  <a:lnTo>
                    <a:pt x="1257" y="1452"/>
                  </a:lnTo>
                  <a:lnTo>
                    <a:pt x="1318" y="1523"/>
                  </a:lnTo>
                  <a:lnTo>
                    <a:pt x="1386" y="1590"/>
                  </a:lnTo>
                  <a:lnTo>
                    <a:pt x="1459" y="1651"/>
                  </a:lnTo>
                  <a:lnTo>
                    <a:pt x="1538" y="1706"/>
                  </a:lnTo>
                  <a:lnTo>
                    <a:pt x="1622" y="1754"/>
                  </a:lnTo>
                  <a:lnTo>
                    <a:pt x="1616" y="1752"/>
                  </a:lnTo>
                  <a:lnTo>
                    <a:pt x="1761" y="1804"/>
                  </a:lnTo>
                  <a:lnTo>
                    <a:pt x="1738" y="1866"/>
                  </a:lnTo>
                  <a:lnTo>
                    <a:pt x="1594" y="1814"/>
                  </a:lnTo>
                  <a:cubicBezTo>
                    <a:pt x="1592" y="1814"/>
                    <a:pt x="1590" y="1813"/>
                    <a:pt x="1588" y="1812"/>
                  </a:cubicBezTo>
                  <a:lnTo>
                    <a:pt x="1500" y="1760"/>
                  </a:lnTo>
                  <a:lnTo>
                    <a:pt x="1417" y="1702"/>
                  </a:lnTo>
                  <a:lnTo>
                    <a:pt x="1339" y="1637"/>
                  </a:lnTo>
                  <a:lnTo>
                    <a:pt x="1267" y="1567"/>
                  </a:lnTo>
                  <a:lnTo>
                    <a:pt x="1202" y="1491"/>
                  </a:lnTo>
                  <a:lnTo>
                    <a:pt x="1146" y="1411"/>
                  </a:lnTo>
                  <a:lnTo>
                    <a:pt x="1097" y="1327"/>
                  </a:lnTo>
                  <a:lnTo>
                    <a:pt x="1058" y="1240"/>
                  </a:lnTo>
                  <a:lnTo>
                    <a:pt x="1029" y="1151"/>
                  </a:lnTo>
                  <a:lnTo>
                    <a:pt x="1011" y="1060"/>
                  </a:lnTo>
                  <a:lnTo>
                    <a:pt x="1007" y="1015"/>
                  </a:lnTo>
                  <a:lnTo>
                    <a:pt x="1005" y="971"/>
                  </a:lnTo>
                  <a:lnTo>
                    <a:pt x="1004" y="929"/>
                  </a:lnTo>
                  <a:lnTo>
                    <a:pt x="1000" y="889"/>
                  </a:lnTo>
                  <a:lnTo>
                    <a:pt x="983" y="805"/>
                  </a:lnTo>
                  <a:lnTo>
                    <a:pt x="957" y="723"/>
                  </a:lnTo>
                  <a:lnTo>
                    <a:pt x="921" y="642"/>
                  </a:lnTo>
                  <a:lnTo>
                    <a:pt x="875" y="564"/>
                  </a:lnTo>
                  <a:lnTo>
                    <a:pt x="822" y="489"/>
                  </a:lnTo>
                  <a:lnTo>
                    <a:pt x="761" y="418"/>
                  </a:lnTo>
                  <a:lnTo>
                    <a:pt x="693" y="351"/>
                  </a:lnTo>
                  <a:lnTo>
                    <a:pt x="619" y="290"/>
                  </a:lnTo>
                  <a:lnTo>
                    <a:pt x="541" y="235"/>
                  </a:lnTo>
                  <a:lnTo>
                    <a:pt x="458" y="186"/>
                  </a:lnTo>
                  <a:lnTo>
                    <a:pt x="371" y="145"/>
                  </a:lnTo>
                  <a:lnTo>
                    <a:pt x="281" y="112"/>
                  </a:lnTo>
                  <a:lnTo>
                    <a:pt x="190" y="87"/>
                  </a:lnTo>
                  <a:lnTo>
                    <a:pt x="97" y="72"/>
                  </a:lnTo>
                  <a:lnTo>
                    <a:pt x="0" y="66"/>
                  </a:lnTo>
                  <a:lnTo>
                    <a:pt x="3" y="0"/>
                  </a:lnTo>
                  <a:close/>
                  <a:moveTo>
                    <a:pt x="1727" y="1625"/>
                  </a:moveTo>
                  <a:lnTo>
                    <a:pt x="2075" y="1906"/>
                  </a:lnTo>
                  <a:lnTo>
                    <a:pt x="1642" y="2016"/>
                  </a:lnTo>
                  <a:lnTo>
                    <a:pt x="1727" y="162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044" name="Oval 50"/>
            <p:cNvSpPr>
              <a:spLocks noChangeArrowheads="1"/>
            </p:cNvSpPr>
            <p:nvPr/>
          </p:nvSpPr>
          <p:spPr bwMode="auto">
            <a:xfrm>
              <a:off x="1164" y="2910"/>
              <a:ext cx="723" cy="424"/>
            </a:xfrm>
            <a:prstGeom prst="ellipse">
              <a:avLst/>
            </a:prstGeom>
            <a:solidFill>
              <a:srgbClr val="8DB3E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045" name="Freeform 51"/>
            <p:cNvSpPr>
              <a:spLocks noEditPoints="1"/>
            </p:cNvSpPr>
            <p:nvPr/>
          </p:nvSpPr>
          <p:spPr bwMode="auto">
            <a:xfrm>
              <a:off x="1160" y="2906"/>
              <a:ext cx="731" cy="432"/>
            </a:xfrm>
            <a:custGeom>
              <a:avLst/>
              <a:gdLst>
                <a:gd name="T0" fmla="*/ 4 w 731"/>
                <a:gd name="T1" fmla="*/ 183 h 432"/>
                <a:gd name="T2" fmla="*/ 23 w 731"/>
                <a:gd name="T3" fmla="*/ 141 h 432"/>
                <a:gd name="T4" fmla="*/ 53 w 731"/>
                <a:gd name="T5" fmla="*/ 104 h 432"/>
                <a:gd name="T6" fmla="*/ 96 w 731"/>
                <a:gd name="T7" fmla="*/ 70 h 432"/>
                <a:gd name="T8" fmla="*/ 148 w 731"/>
                <a:gd name="T9" fmla="*/ 43 h 432"/>
                <a:gd name="T10" fmla="*/ 240 w 731"/>
                <a:gd name="T11" fmla="*/ 13 h 432"/>
                <a:gd name="T12" fmla="*/ 310 w 731"/>
                <a:gd name="T13" fmla="*/ 3 h 432"/>
                <a:gd name="T14" fmla="*/ 384 w 731"/>
                <a:gd name="T15" fmla="*/ 1 h 432"/>
                <a:gd name="T16" fmla="*/ 457 w 731"/>
                <a:gd name="T17" fmla="*/ 7 h 432"/>
                <a:gd name="T18" fmla="*/ 539 w 731"/>
                <a:gd name="T19" fmla="*/ 26 h 432"/>
                <a:gd name="T20" fmla="*/ 611 w 731"/>
                <a:gd name="T21" fmla="*/ 56 h 432"/>
                <a:gd name="T22" fmla="*/ 658 w 731"/>
                <a:gd name="T23" fmla="*/ 86 h 432"/>
                <a:gd name="T24" fmla="*/ 695 w 731"/>
                <a:gd name="T25" fmla="*/ 122 h 432"/>
                <a:gd name="T26" fmla="*/ 719 w 731"/>
                <a:gd name="T27" fmla="*/ 162 h 432"/>
                <a:gd name="T28" fmla="*/ 730 w 731"/>
                <a:gd name="T29" fmla="*/ 205 h 432"/>
                <a:gd name="T30" fmla="*/ 727 w 731"/>
                <a:gd name="T31" fmla="*/ 249 h 432"/>
                <a:gd name="T32" fmla="*/ 709 w 731"/>
                <a:gd name="T33" fmla="*/ 291 h 432"/>
                <a:gd name="T34" fmla="*/ 678 w 731"/>
                <a:gd name="T35" fmla="*/ 329 h 432"/>
                <a:gd name="T36" fmla="*/ 635 w 731"/>
                <a:gd name="T37" fmla="*/ 362 h 432"/>
                <a:gd name="T38" fmla="*/ 584 w 731"/>
                <a:gd name="T39" fmla="*/ 390 h 432"/>
                <a:gd name="T40" fmla="*/ 491 w 731"/>
                <a:gd name="T41" fmla="*/ 419 h 432"/>
                <a:gd name="T42" fmla="*/ 421 w 731"/>
                <a:gd name="T43" fmla="*/ 430 h 432"/>
                <a:gd name="T44" fmla="*/ 347 w 731"/>
                <a:gd name="T45" fmla="*/ 432 h 432"/>
                <a:gd name="T46" fmla="*/ 275 w 731"/>
                <a:gd name="T47" fmla="*/ 425 h 432"/>
                <a:gd name="T48" fmla="*/ 192 w 731"/>
                <a:gd name="T49" fmla="*/ 406 h 432"/>
                <a:gd name="T50" fmla="*/ 121 w 731"/>
                <a:gd name="T51" fmla="*/ 377 h 432"/>
                <a:gd name="T52" fmla="*/ 73 w 731"/>
                <a:gd name="T53" fmla="*/ 346 h 432"/>
                <a:gd name="T54" fmla="*/ 37 w 731"/>
                <a:gd name="T55" fmla="*/ 311 h 432"/>
                <a:gd name="T56" fmla="*/ 12 w 731"/>
                <a:gd name="T57" fmla="*/ 271 h 432"/>
                <a:gd name="T58" fmla="*/ 1 w 731"/>
                <a:gd name="T59" fmla="*/ 228 h 432"/>
                <a:gd name="T60" fmla="*/ 13 w 731"/>
                <a:gd name="T61" fmla="*/ 247 h 432"/>
                <a:gd name="T62" fmla="*/ 30 w 731"/>
                <a:gd name="T63" fmla="*/ 287 h 432"/>
                <a:gd name="T64" fmla="*/ 60 w 731"/>
                <a:gd name="T65" fmla="*/ 323 h 432"/>
                <a:gd name="T66" fmla="*/ 101 w 731"/>
                <a:gd name="T67" fmla="*/ 355 h 432"/>
                <a:gd name="T68" fmla="*/ 151 w 731"/>
                <a:gd name="T69" fmla="*/ 382 h 432"/>
                <a:gd name="T70" fmla="*/ 242 w 731"/>
                <a:gd name="T71" fmla="*/ 411 h 432"/>
                <a:gd name="T72" fmla="*/ 311 w 731"/>
                <a:gd name="T73" fmla="*/ 422 h 432"/>
                <a:gd name="T74" fmla="*/ 384 w 731"/>
                <a:gd name="T75" fmla="*/ 424 h 432"/>
                <a:gd name="T76" fmla="*/ 455 w 731"/>
                <a:gd name="T77" fmla="*/ 418 h 432"/>
                <a:gd name="T78" fmla="*/ 536 w 731"/>
                <a:gd name="T79" fmla="*/ 399 h 432"/>
                <a:gd name="T80" fmla="*/ 606 w 731"/>
                <a:gd name="T81" fmla="*/ 370 h 432"/>
                <a:gd name="T82" fmla="*/ 652 w 731"/>
                <a:gd name="T83" fmla="*/ 340 h 432"/>
                <a:gd name="T84" fmla="*/ 688 w 731"/>
                <a:gd name="T85" fmla="*/ 306 h 432"/>
                <a:gd name="T86" fmla="*/ 711 w 731"/>
                <a:gd name="T87" fmla="*/ 268 h 432"/>
                <a:gd name="T88" fmla="*/ 722 w 731"/>
                <a:gd name="T89" fmla="*/ 227 h 432"/>
                <a:gd name="T90" fmla="*/ 718 w 731"/>
                <a:gd name="T91" fmla="*/ 185 h 432"/>
                <a:gd name="T92" fmla="*/ 701 w 731"/>
                <a:gd name="T93" fmla="*/ 145 h 432"/>
                <a:gd name="T94" fmla="*/ 671 w 731"/>
                <a:gd name="T95" fmla="*/ 109 h 432"/>
                <a:gd name="T96" fmla="*/ 631 w 731"/>
                <a:gd name="T97" fmla="*/ 77 h 432"/>
                <a:gd name="T98" fmla="*/ 580 w 731"/>
                <a:gd name="T99" fmla="*/ 50 h 432"/>
                <a:gd name="T100" fmla="*/ 489 w 731"/>
                <a:gd name="T101" fmla="*/ 21 h 432"/>
                <a:gd name="T102" fmla="*/ 420 w 731"/>
                <a:gd name="T103" fmla="*/ 11 h 432"/>
                <a:gd name="T104" fmla="*/ 347 w 731"/>
                <a:gd name="T105" fmla="*/ 8 h 432"/>
                <a:gd name="T106" fmla="*/ 276 w 731"/>
                <a:gd name="T107" fmla="*/ 15 h 432"/>
                <a:gd name="T108" fmla="*/ 195 w 731"/>
                <a:gd name="T109" fmla="*/ 33 h 432"/>
                <a:gd name="T110" fmla="*/ 125 w 731"/>
                <a:gd name="T111" fmla="*/ 63 h 432"/>
                <a:gd name="T112" fmla="*/ 79 w 731"/>
                <a:gd name="T113" fmla="*/ 92 h 432"/>
                <a:gd name="T114" fmla="*/ 44 w 731"/>
                <a:gd name="T115" fmla="*/ 127 h 432"/>
                <a:gd name="T116" fmla="*/ 20 w 731"/>
                <a:gd name="T117" fmla="*/ 165 h 432"/>
                <a:gd name="T118" fmla="*/ 9 w 731"/>
                <a:gd name="T119" fmla="*/ 20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1" h="432">
                  <a:moveTo>
                    <a:pt x="0" y="216"/>
                  </a:moveTo>
                  <a:lnTo>
                    <a:pt x="1" y="205"/>
                  </a:lnTo>
                  <a:lnTo>
                    <a:pt x="2" y="194"/>
                  </a:lnTo>
                  <a:lnTo>
                    <a:pt x="4" y="183"/>
                  </a:lnTo>
                  <a:lnTo>
                    <a:pt x="8" y="172"/>
                  </a:lnTo>
                  <a:lnTo>
                    <a:pt x="12" y="162"/>
                  </a:lnTo>
                  <a:lnTo>
                    <a:pt x="17" y="152"/>
                  </a:lnTo>
                  <a:lnTo>
                    <a:pt x="23" y="141"/>
                  </a:lnTo>
                  <a:lnTo>
                    <a:pt x="29" y="132"/>
                  </a:lnTo>
                  <a:lnTo>
                    <a:pt x="37" y="122"/>
                  </a:lnTo>
                  <a:lnTo>
                    <a:pt x="45" y="113"/>
                  </a:lnTo>
                  <a:lnTo>
                    <a:pt x="53" y="104"/>
                  </a:lnTo>
                  <a:lnTo>
                    <a:pt x="63" y="95"/>
                  </a:lnTo>
                  <a:lnTo>
                    <a:pt x="73" y="86"/>
                  </a:lnTo>
                  <a:lnTo>
                    <a:pt x="84" y="78"/>
                  </a:lnTo>
                  <a:lnTo>
                    <a:pt x="96" y="70"/>
                  </a:lnTo>
                  <a:lnTo>
                    <a:pt x="108" y="63"/>
                  </a:lnTo>
                  <a:lnTo>
                    <a:pt x="121" y="56"/>
                  </a:lnTo>
                  <a:lnTo>
                    <a:pt x="134" y="49"/>
                  </a:lnTo>
                  <a:lnTo>
                    <a:pt x="148" y="43"/>
                  </a:lnTo>
                  <a:lnTo>
                    <a:pt x="162" y="37"/>
                  </a:lnTo>
                  <a:lnTo>
                    <a:pt x="192" y="26"/>
                  </a:lnTo>
                  <a:lnTo>
                    <a:pt x="224" y="17"/>
                  </a:lnTo>
                  <a:lnTo>
                    <a:pt x="240" y="13"/>
                  </a:lnTo>
                  <a:lnTo>
                    <a:pt x="257" y="10"/>
                  </a:lnTo>
                  <a:lnTo>
                    <a:pt x="275" y="7"/>
                  </a:lnTo>
                  <a:lnTo>
                    <a:pt x="292" y="5"/>
                  </a:lnTo>
                  <a:lnTo>
                    <a:pt x="310" y="3"/>
                  </a:lnTo>
                  <a:lnTo>
                    <a:pt x="328" y="1"/>
                  </a:lnTo>
                  <a:lnTo>
                    <a:pt x="347" y="1"/>
                  </a:lnTo>
                  <a:lnTo>
                    <a:pt x="366" y="0"/>
                  </a:lnTo>
                  <a:lnTo>
                    <a:pt x="384" y="1"/>
                  </a:lnTo>
                  <a:lnTo>
                    <a:pt x="403" y="1"/>
                  </a:lnTo>
                  <a:lnTo>
                    <a:pt x="421" y="3"/>
                  </a:lnTo>
                  <a:lnTo>
                    <a:pt x="439" y="5"/>
                  </a:lnTo>
                  <a:lnTo>
                    <a:pt x="457" y="7"/>
                  </a:lnTo>
                  <a:lnTo>
                    <a:pt x="474" y="10"/>
                  </a:lnTo>
                  <a:lnTo>
                    <a:pt x="491" y="13"/>
                  </a:lnTo>
                  <a:lnTo>
                    <a:pt x="507" y="17"/>
                  </a:lnTo>
                  <a:lnTo>
                    <a:pt x="539" y="26"/>
                  </a:lnTo>
                  <a:lnTo>
                    <a:pt x="569" y="37"/>
                  </a:lnTo>
                  <a:lnTo>
                    <a:pt x="584" y="43"/>
                  </a:lnTo>
                  <a:lnTo>
                    <a:pt x="597" y="49"/>
                  </a:lnTo>
                  <a:lnTo>
                    <a:pt x="611" y="56"/>
                  </a:lnTo>
                  <a:lnTo>
                    <a:pt x="623" y="63"/>
                  </a:lnTo>
                  <a:lnTo>
                    <a:pt x="635" y="70"/>
                  </a:lnTo>
                  <a:lnTo>
                    <a:pt x="647" y="78"/>
                  </a:lnTo>
                  <a:lnTo>
                    <a:pt x="658" y="86"/>
                  </a:lnTo>
                  <a:lnTo>
                    <a:pt x="668" y="95"/>
                  </a:lnTo>
                  <a:lnTo>
                    <a:pt x="678" y="103"/>
                  </a:lnTo>
                  <a:lnTo>
                    <a:pt x="686" y="113"/>
                  </a:lnTo>
                  <a:lnTo>
                    <a:pt x="695" y="122"/>
                  </a:lnTo>
                  <a:lnTo>
                    <a:pt x="702" y="131"/>
                  </a:lnTo>
                  <a:lnTo>
                    <a:pt x="708" y="141"/>
                  </a:lnTo>
                  <a:lnTo>
                    <a:pt x="714" y="151"/>
                  </a:lnTo>
                  <a:lnTo>
                    <a:pt x="719" y="162"/>
                  </a:lnTo>
                  <a:lnTo>
                    <a:pt x="723" y="172"/>
                  </a:lnTo>
                  <a:lnTo>
                    <a:pt x="727" y="183"/>
                  </a:lnTo>
                  <a:lnTo>
                    <a:pt x="729" y="194"/>
                  </a:lnTo>
                  <a:lnTo>
                    <a:pt x="730" y="205"/>
                  </a:lnTo>
                  <a:lnTo>
                    <a:pt x="731" y="216"/>
                  </a:lnTo>
                  <a:lnTo>
                    <a:pt x="731" y="227"/>
                  </a:lnTo>
                  <a:lnTo>
                    <a:pt x="729" y="238"/>
                  </a:lnTo>
                  <a:lnTo>
                    <a:pt x="727" y="249"/>
                  </a:lnTo>
                  <a:lnTo>
                    <a:pt x="724" y="260"/>
                  </a:lnTo>
                  <a:lnTo>
                    <a:pt x="719" y="271"/>
                  </a:lnTo>
                  <a:lnTo>
                    <a:pt x="714" y="281"/>
                  </a:lnTo>
                  <a:lnTo>
                    <a:pt x="709" y="291"/>
                  </a:lnTo>
                  <a:lnTo>
                    <a:pt x="702" y="301"/>
                  </a:lnTo>
                  <a:lnTo>
                    <a:pt x="695" y="310"/>
                  </a:lnTo>
                  <a:lnTo>
                    <a:pt x="686" y="320"/>
                  </a:lnTo>
                  <a:lnTo>
                    <a:pt x="678" y="329"/>
                  </a:lnTo>
                  <a:lnTo>
                    <a:pt x="668" y="337"/>
                  </a:lnTo>
                  <a:lnTo>
                    <a:pt x="658" y="346"/>
                  </a:lnTo>
                  <a:lnTo>
                    <a:pt x="647" y="354"/>
                  </a:lnTo>
                  <a:lnTo>
                    <a:pt x="635" y="362"/>
                  </a:lnTo>
                  <a:lnTo>
                    <a:pt x="623" y="369"/>
                  </a:lnTo>
                  <a:lnTo>
                    <a:pt x="611" y="376"/>
                  </a:lnTo>
                  <a:lnTo>
                    <a:pt x="597" y="383"/>
                  </a:lnTo>
                  <a:lnTo>
                    <a:pt x="584" y="390"/>
                  </a:lnTo>
                  <a:lnTo>
                    <a:pt x="569" y="396"/>
                  </a:lnTo>
                  <a:lnTo>
                    <a:pt x="539" y="406"/>
                  </a:lnTo>
                  <a:lnTo>
                    <a:pt x="507" y="415"/>
                  </a:lnTo>
                  <a:lnTo>
                    <a:pt x="491" y="419"/>
                  </a:lnTo>
                  <a:lnTo>
                    <a:pt x="474" y="422"/>
                  </a:lnTo>
                  <a:lnTo>
                    <a:pt x="457" y="425"/>
                  </a:lnTo>
                  <a:lnTo>
                    <a:pt x="439" y="428"/>
                  </a:lnTo>
                  <a:lnTo>
                    <a:pt x="421" y="430"/>
                  </a:lnTo>
                  <a:lnTo>
                    <a:pt x="403" y="431"/>
                  </a:lnTo>
                  <a:lnTo>
                    <a:pt x="384" y="432"/>
                  </a:lnTo>
                  <a:lnTo>
                    <a:pt x="366" y="432"/>
                  </a:lnTo>
                  <a:lnTo>
                    <a:pt x="347" y="432"/>
                  </a:lnTo>
                  <a:lnTo>
                    <a:pt x="328" y="431"/>
                  </a:lnTo>
                  <a:lnTo>
                    <a:pt x="310" y="430"/>
                  </a:lnTo>
                  <a:lnTo>
                    <a:pt x="292" y="428"/>
                  </a:lnTo>
                  <a:lnTo>
                    <a:pt x="275" y="425"/>
                  </a:lnTo>
                  <a:lnTo>
                    <a:pt x="257" y="423"/>
                  </a:lnTo>
                  <a:lnTo>
                    <a:pt x="241" y="419"/>
                  </a:lnTo>
                  <a:lnTo>
                    <a:pt x="224" y="415"/>
                  </a:lnTo>
                  <a:lnTo>
                    <a:pt x="192" y="406"/>
                  </a:lnTo>
                  <a:lnTo>
                    <a:pt x="162" y="396"/>
                  </a:lnTo>
                  <a:lnTo>
                    <a:pt x="148" y="390"/>
                  </a:lnTo>
                  <a:lnTo>
                    <a:pt x="134" y="383"/>
                  </a:lnTo>
                  <a:lnTo>
                    <a:pt x="121" y="377"/>
                  </a:lnTo>
                  <a:lnTo>
                    <a:pt x="108" y="369"/>
                  </a:lnTo>
                  <a:lnTo>
                    <a:pt x="96" y="362"/>
                  </a:lnTo>
                  <a:lnTo>
                    <a:pt x="84" y="354"/>
                  </a:lnTo>
                  <a:lnTo>
                    <a:pt x="73" y="346"/>
                  </a:lnTo>
                  <a:lnTo>
                    <a:pt x="63" y="338"/>
                  </a:lnTo>
                  <a:lnTo>
                    <a:pt x="54" y="329"/>
                  </a:lnTo>
                  <a:lnTo>
                    <a:pt x="45" y="320"/>
                  </a:lnTo>
                  <a:lnTo>
                    <a:pt x="37" y="311"/>
                  </a:lnTo>
                  <a:lnTo>
                    <a:pt x="29" y="301"/>
                  </a:lnTo>
                  <a:lnTo>
                    <a:pt x="23" y="291"/>
                  </a:lnTo>
                  <a:lnTo>
                    <a:pt x="17" y="281"/>
                  </a:lnTo>
                  <a:lnTo>
                    <a:pt x="12" y="271"/>
                  </a:lnTo>
                  <a:lnTo>
                    <a:pt x="8" y="260"/>
                  </a:lnTo>
                  <a:lnTo>
                    <a:pt x="4" y="250"/>
                  </a:lnTo>
                  <a:lnTo>
                    <a:pt x="2" y="239"/>
                  </a:lnTo>
                  <a:lnTo>
                    <a:pt x="1" y="228"/>
                  </a:lnTo>
                  <a:lnTo>
                    <a:pt x="0" y="216"/>
                  </a:lnTo>
                  <a:close/>
                  <a:moveTo>
                    <a:pt x="9" y="227"/>
                  </a:moveTo>
                  <a:lnTo>
                    <a:pt x="10" y="237"/>
                  </a:lnTo>
                  <a:lnTo>
                    <a:pt x="13" y="247"/>
                  </a:lnTo>
                  <a:lnTo>
                    <a:pt x="16" y="258"/>
                  </a:lnTo>
                  <a:lnTo>
                    <a:pt x="20" y="268"/>
                  </a:lnTo>
                  <a:lnTo>
                    <a:pt x="24" y="277"/>
                  </a:lnTo>
                  <a:lnTo>
                    <a:pt x="30" y="287"/>
                  </a:lnTo>
                  <a:lnTo>
                    <a:pt x="36" y="296"/>
                  </a:lnTo>
                  <a:lnTo>
                    <a:pt x="43" y="306"/>
                  </a:lnTo>
                  <a:lnTo>
                    <a:pt x="51" y="315"/>
                  </a:lnTo>
                  <a:lnTo>
                    <a:pt x="60" y="323"/>
                  </a:lnTo>
                  <a:lnTo>
                    <a:pt x="69" y="332"/>
                  </a:lnTo>
                  <a:lnTo>
                    <a:pt x="79" y="340"/>
                  </a:lnTo>
                  <a:lnTo>
                    <a:pt x="89" y="348"/>
                  </a:lnTo>
                  <a:lnTo>
                    <a:pt x="101" y="355"/>
                  </a:lnTo>
                  <a:lnTo>
                    <a:pt x="112" y="363"/>
                  </a:lnTo>
                  <a:lnTo>
                    <a:pt x="125" y="370"/>
                  </a:lnTo>
                  <a:lnTo>
                    <a:pt x="138" y="376"/>
                  </a:lnTo>
                  <a:lnTo>
                    <a:pt x="151" y="382"/>
                  </a:lnTo>
                  <a:lnTo>
                    <a:pt x="165" y="388"/>
                  </a:lnTo>
                  <a:lnTo>
                    <a:pt x="195" y="399"/>
                  </a:lnTo>
                  <a:lnTo>
                    <a:pt x="226" y="408"/>
                  </a:lnTo>
                  <a:lnTo>
                    <a:pt x="242" y="411"/>
                  </a:lnTo>
                  <a:lnTo>
                    <a:pt x="259" y="415"/>
                  </a:lnTo>
                  <a:lnTo>
                    <a:pt x="276" y="418"/>
                  </a:lnTo>
                  <a:lnTo>
                    <a:pt x="293" y="420"/>
                  </a:lnTo>
                  <a:lnTo>
                    <a:pt x="311" y="422"/>
                  </a:lnTo>
                  <a:lnTo>
                    <a:pt x="329" y="423"/>
                  </a:lnTo>
                  <a:lnTo>
                    <a:pt x="347" y="424"/>
                  </a:lnTo>
                  <a:lnTo>
                    <a:pt x="366" y="424"/>
                  </a:lnTo>
                  <a:lnTo>
                    <a:pt x="384" y="424"/>
                  </a:lnTo>
                  <a:lnTo>
                    <a:pt x="402" y="423"/>
                  </a:lnTo>
                  <a:lnTo>
                    <a:pt x="420" y="422"/>
                  </a:lnTo>
                  <a:lnTo>
                    <a:pt x="438" y="420"/>
                  </a:lnTo>
                  <a:lnTo>
                    <a:pt x="455" y="418"/>
                  </a:lnTo>
                  <a:lnTo>
                    <a:pt x="472" y="415"/>
                  </a:lnTo>
                  <a:lnTo>
                    <a:pt x="489" y="411"/>
                  </a:lnTo>
                  <a:lnTo>
                    <a:pt x="505" y="408"/>
                  </a:lnTo>
                  <a:lnTo>
                    <a:pt x="536" y="399"/>
                  </a:lnTo>
                  <a:lnTo>
                    <a:pt x="566" y="388"/>
                  </a:lnTo>
                  <a:lnTo>
                    <a:pt x="580" y="383"/>
                  </a:lnTo>
                  <a:lnTo>
                    <a:pt x="593" y="376"/>
                  </a:lnTo>
                  <a:lnTo>
                    <a:pt x="606" y="370"/>
                  </a:lnTo>
                  <a:lnTo>
                    <a:pt x="619" y="363"/>
                  </a:lnTo>
                  <a:lnTo>
                    <a:pt x="630" y="356"/>
                  </a:lnTo>
                  <a:lnTo>
                    <a:pt x="642" y="348"/>
                  </a:lnTo>
                  <a:lnTo>
                    <a:pt x="652" y="340"/>
                  </a:lnTo>
                  <a:lnTo>
                    <a:pt x="662" y="332"/>
                  </a:lnTo>
                  <a:lnTo>
                    <a:pt x="671" y="324"/>
                  </a:lnTo>
                  <a:lnTo>
                    <a:pt x="680" y="315"/>
                  </a:lnTo>
                  <a:lnTo>
                    <a:pt x="688" y="306"/>
                  </a:lnTo>
                  <a:lnTo>
                    <a:pt x="695" y="297"/>
                  </a:lnTo>
                  <a:lnTo>
                    <a:pt x="701" y="287"/>
                  </a:lnTo>
                  <a:lnTo>
                    <a:pt x="707" y="278"/>
                  </a:lnTo>
                  <a:lnTo>
                    <a:pt x="711" y="268"/>
                  </a:lnTo>
                  <a:lnTo>
                    <a:pt x="715" y="258"/>
                  </a:lnTo>
                  <a:lnTo>
                    <a:pt x="718" y="248"/>
                  </a:lnTo>
                  <a:lnTo>
                    <a:pt x="721" y="237"/>
                  </a:lnTo>
                  <a:lnTo>
                    <a:pt x="722" y="227"/>
                  </a:lnTo>
                  <a:lnTo>
                    <a:pt x="723" y="216"/>
                  </a:lnTo>
                  <a:lnTo>
                    <a:pt x="722" y="206"/>
                  </a:lnTo>
                  <a:lnTo>
                    <a:pt x="721" y="195"/>
                  </a:lnTo>
                  <a:lnTo>
                    <a:pt x="718" y="185"/>
                  </a:lnTo>
                  <a:lnTo>
                    <a:pt x="715" y="175"/>
                  </a:lnTo>
                  <a:lnTo>
                    <a:pt x="711" y="165"/>
                  </a:lnTo>
                  <a:lnTo>
                    <a:pt x="707" y="155"/>
                  </a:lnTo>
                  <a:lnTo>
                    <a:pt x="701" y="145"/>
                  </a:lnTo>
                  <a:lnTo>
                    <a:pt x="695" y="136"/>
                  </a:lnTo>
                  <a:lnTo>
                    <a:pt x="688" y="127"/>
                  </a:lnTo>
                  <a:lnTo>
                    <a:pt x="680" y="118"/>
                  </a:lnTo>
                  <a:lnTo>
                    <a:pt x="671" y="109"/>
                  </a:lnTo>
                  <a:lnTo>
                    <a:pt x="662" y="101"/>
                  </a:lnTo>
                  <a:lnTo>
                    <a:pt x="652" y="92"/>
                  </a:lnTo>
                  <a:lnTo>
                    <a:pt x="642" y="85"/>
                  </a:lnTo>
                  <a:lnTo>
                    <a:pt x="631" y="77"/>
                  </a:lnTo>
                  <a:lnTo>
                    <a:pt x="619" y="70"/>
                  </a:lnTo>
                  <a:lnTo>
                    <a:pt x="606" y="63"/>
                  </a:lnTo>
                  <a:lnTo>
                    <a:pt x="593" y="56"/>
                  </a:lnTo>
                  <a:lnTo>
                    <a:pt x="580" y="50"/>
                  </a:lnTo>
                  <a:lnTo>
                    <a:pt x="566" y="44"/>
                  </a:lnTo>
                  <a:lnTo>
                    <a:pt x="537" y="34"/>
                  </a:lnTo>
                  <a:lnTo>
                    <a:pt x="505" y="25"/>
                  </a:lnTo>
                  <a:lnTo>
                    <a:pt x="489" y="21"/>
                  </a:lnTo>
                  <a:lnTo>
                    <a:pt x="472" y="18"/>
                  </a:lnTo>
                  <a:lnTo>
                    <a:pt x="455" y="15"/>
                  </a:lnTo>
                  <a:lnTo>
                    <a:pt x="438" y="12"/>
                  </a:lnTo>
                  <a:lnTo>
                    <a:pt x="420" y="11"/>
                  </a:lnTo>
                  <a:lnTo>
                    <a:pt x="402" y="9"/>
                  </a:lnTo>
                  <a:lnTo>
                    <a:pt x="384" y="8"/>
                  </a:lnTo>
                  <a:lnTo>
                    <a:pt x="366" y="8"/>
                  </a:lnTo>
                  <a:lnTo>
                    <a:pt x="347" y="8"/>
                  </a:lnTo>
                  <a:lnTo>
                    <a:pt x="329" y="9"/>
                  </a:lnTo>
                  <a:lnTo>
                    <a:pt x="311" y="11"/>
                  </a:lnTo>
                  <a:lnTo>
                    <a:pt x="293" y="12"/>
                  </a:lnTo>
                  <a:lnTo>
                    <a:pt x="276" y="15"/>
                  </a:lnTo>
                  <a:lnTo>
                    <a:pt x="259" y="18"/>
                  </a:lnTo>
                  <a:lnTo>
                    <a:pt x="242" y="21"/>
                  </a:lnTo>
                  <a:lnTo>
                    <a:pt x="226" y="25"/>
                  </a:lnTo>
                  <a:lnTo>
                    <a:pt x="195" y="33"/>
                  </a:lnTo>
                  <a:lnTo>
                    <a:pt x="165" y="44"/>
                  </a:lnTo>
                  <a:lnTo>
                    <a:pt x="151" y="50"/>
                  </a:lnTo>
                  <a:lnTo>
                    <a:pt x="138" y="56"/>
                  </a:lnTo>
                  <a:lnTo>
                    <a:pt x="125" y="63"/>
                  </a:lnTo>
                  <a:lnTo>
                    <a:pt x="113" y="70"/>
                  </a:lnTo>
                  <a:lnTo>
                    <a:pt x="101" y="77"/>
                  </a:lnTo>
                  <a:lnTo>
                    <a:pt x="90" y="84"/>
                  </a:lnTo>
                  <a:lnTo>
                    <a:pt x="79" y="92"/>
                  </a:lnTo>
                  <a:lnTo>
                    <a:pt x="69" y="100"/>
                  </a:lnTo>
                  <a:lnTo>
                    <a:pt x="60" y="109"/>
                  </a:lnTo>
                  <a:lnTo>
                    <a:pt x="51" y="118"/>
                  </a:lnTo>
                  <a:lnTo>
                    <a:pt x="44" y="127"/>
                  </a:lnTo>
                  <a:lnTo>
                    <a:pt x="36" y="136"/>
                  </a:lnTo>
                  <a:lnTo>
                    <a:pt x="30" y="145"/>
                  </a:lnTo>
                  <a:lnTo>
                    <a:pt x="25" y="155"/>
                  </a:lnTo>
                  <a:lnTo>
                    <a:pt x="20" y="165"/>
                  </a:lnTo>
                  <a:lnTo>
                    <a:pt x="16" y="175"/>
                  </a:lnTo>
                  <a:lnTo>
                    <a:pt x="13" y="185"/>
                  </a:lnTo>
                  <a:lnTo>
                    <a:pt x="11" y="195"/>
                  </a:lnTo>
                  <a:lnTo>
                    <a:pt x="9" y="205"/>
                  </a:lnTo>
                  <a:lnTo>
                    <a:pt x="9" y="216"/>
                  </a:lnTo>
                  <a:lnTo>
                    <a:pt x="9" y="22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046" name="Rectangle 52"/>
            <p:cNvSpPr>
              <a:spLocks noChangeArrowheads="1"/>
            </p:cNvSpPr>
            <p:nvPr/>
          </p:nvSpPr>
          <p:spPr bwMode="auto">
            <a:xfrm>
              <a:off x="1527" y="3012"/>
              <a:ext cx="2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5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47" name="Rectangle 53"/>
            <p:cNvSpPr>
              <a:spLocks noChangeArrowheads="1"/>
            </p:cNvSpPr>
            <p:nvPr/>
          </p:nvSpPr>
          <p:spPr bwMode="auto">
            <a:xfrm>
              <a:off x="1272" y="3016"/>
              <a:ext cx="65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CA" altLang="en-US" sz="1200" dirty="0" smtClean="0">
                  <a:solidFill>
                    <a:srgbClr val="000000"/>
                  </a:solidFill>
                  <a:latin typeface="Cambria" pitchFamily="18" charset="0"/>
                </a:rPr>
                <a:t>Inconvénients du dépistage</a:t>
              </a:r>
              <a:endParaRPr kumimoji="0" lang="fr-CA" altLang="en-US" sz="1800" b="0" i="0" u="none" strike="noStrike" cap="none" normalizeH="0" baseline="0" dirty="0" smtClean="0">
                <a:ln>
                  <a:noFill/>
                </a:ln>
                <a:solidFill>
                  <a:schemeClr val="tx1"/>
                </a:solidFill>
                <a:effectLst/>
              </a:endParaRPr>
            </a:p>
          </p:txBody>
        </p:sp>
        <p:sp>
          <p:nvSpPr>
            <p:cNvPr id="1049" name="Rectangle 55"/>
            <p:cNvSpPr>
              <a:spLocks noChangeArrowheads="1"/>
            </p:cNvSpPr>
            <p:nvPr/>
          </p:nvSpPr>
          <p:spPr bwMode="auto">
            <a:xfrm>
              <a:off x="1775" y="3085"/>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50" name="Rectangle 56"/>
            <p:cNvSpPr>
              <a:spLocks noChangeArrowheads="1"/>
            </p:cNvSpPr>
            <p:nvPr/>
          </p:nvSpPr>
          <p:spPr bwMode="auto">
            <a:xfrm>
              <a:off x="4069" y="2113"/>
              <a:ext cx="1045" cy="810"/>
            </a:xfrm>
            <a:prstGeom prst="rect">
              <a:avLst/>
            </a:prstGeom>
            <a:solidFill>
              <a:srgbClr val="8DB3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dirty="0"/>
            </a:p>
          </p:txBody>
        </p:sp>
        <p:sp>
          <p:nvSpPr>
            <p:cNvPr id="1051" name="Freeform 57"/>
            <p:cNvSpPr>
              <a:spLocks noEditPoints="1"/>
            </p:cNvSpPr>
            <p:nvPr/>
          </p:nvSpPr>
          <p:spPr bwMode="auto">
            <a:xfrm>
              <a:off x="4065" y="2109"/>
              <a:ext cx="1054" cy="818"/>
            </a:xfrm>
            <a:custGeom>
              <a:avLst/>
              <a:gdLst>
                <a:gd name="T0" fmla="*/ 0 w 1054"/>
                <a:gd name="T1" fmla="*/ 0 h 818"/>
                <a:gd name="T2" fmla="*/ 1054 w 1054"/>
                <a:gd name="T3" fmla="*/ 0 h 818"/>
                <a:gd name="T4" fmla="*/ 1054 w 1054"/>
                <a:gd name="T5" fmla="*/ 818 h 818"/>
                <a:gd name="T6" fmla="*/ 0 w 1054"/>
                <a:gd name="T7" fmla="*/ 818 h 818"/>
                <a:gd name="T8" fmla="*/ 0 w 1054"/>
                <a:gd name="T9" fmla="*/ 0 h 818"/>
                <a:gd name="T10" fmla="*/ 9 w 1054"/>
                <a:gd name="T11" fmla="*/ 814 h 818"/>
                <a:gd name="T12" fmla="*/ 4 w 1054"/>
                <a:gd name="T13" fmla="*/ 810 h 818"/>
                <a:gd name="T14" fmla="*/ 1049 w 1054"/>
                <a:gd name="T15" fmla="*/ 810 h 818"/>
                <a:gd name="T16" fmla="*/ 1045 w 1054"/>
                <a:gd name="T17" fmla="*/ 814 h 818"/>
                <a:gd name="T18" fmla="*/ 1045 w 1054"/>
                <a:gd name="T19" fmla="*/ 4 h 818"/>
                <a:gd name="T20" fmla="*/ 1049 w 1054"/>
                <a:gd name="T21" fmla="*/ 8 h 818"/>
                <a:gd name="T22" fmla="*/ 4 w 1054"/>
                <a:gd name="T23" fmla="*/ 8 h 818"/>
                <a:gd name="T24" fmla="*/ 9 w 1054"/>
                <a:gd name="T25" fmla="*/ 4 h 818"/>
                <a:gd name="T26" fmla="*/ 9 w 1054"/>
                <a:gd name="T27" fmla="*/ 81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4" h="818">
                  <a:moveTo>
                    <a:pt x="0" y="0"/>
                  </a:moveTo>
                  <a:lnTo>
                    <a:pt x="1054" y="0"/>
                  </a:lnTo>
                  <a:lnTo>
                    <a:pt x="1054" y="818"/>
                  </a:lnTo>
                  <a:lnTo>
                    <a:pt x="0" y="818"/>
                  </a:lnTo>
                  <a:lnTo>
                    <a:pt x="0" y="0"/>
                  </a:lnTo>
                  <a:close/>
                  <a:moveTo>
                    <a:pt x="9" y="814"/>
                  </a:moveTo>
                  <a:lnTo>
                    <a:pt x="4" y="810"/>
                  </a:lnTo>
                  <a:lnTo>
                    <a:pt x="1049" y="810"/>
                  </a:lnTo>
                  <a:lnTo>
                    <a:pt x="1045" y="814"/>
                  </a:lnTo>
                  <a:lnTo>
                    <a:pt x="1045" y="4"/>
                  </a:lnTo>
                  <a:lnTo>
                    <a:pt x="1049" y="8"/>
                  </a:lnTo>
                  <a:lnTo>
                    <a:pt x="4" y="8"/>
                  </a:lnTo>
                  <a:lnTo>
                    <a:pt x="9" y="4"/>
                  </a:lnTo>
                  <a:lnTo>
                    <a:pt x="9" y="81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052" name="Rectangle 58"/>
            <p:cNvSpPr>
              <a:spLocks noChangeArrowheads="1"/>
            </p:cNvSpPr>
            <p:nvPr/>
          </p:nvSpPr>
          <p:spPr bwMode="auto">
            <a:xfrm>
              <a:off x="4144" y="2212"/>
              <a:ext cx="931"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CA" altLang="en-US" sz="1200" dirty="0" smtClean="0">
                  <a:solidFill>
                    <a:srgbClr val="000000"/>
                  </a:solidFill>
                  <a:latin typeface="Cambria" pitchFamily="18" charset="0"/>
                </a:rPr>
                <a:t>Réduction de la mortalité attribuable au cancer de la prostate et à toutes causes confondues</a:t>
              </a:r>
              <a:r>
                <a:rPr kumimoji="0" lang="fr-CA" altLang="en-US" sz="1200" b="0" i="0" u="none" strike="noStrike" cap="none" normalizeH="0" baseline="0" dirty="0" smtClean="0">
                  <a:ln>
                    <a:noFill/>
                  </a:ln>
                  <a:solidFill>
                    <a:srgbClr val="000000"/>
                  </a:solidFill>
                  <a:effectLst/>
                  <a:latin typeface="Cambria" pitchFamily="18" charset="0"/>
                </a:rPr>
                <a:t> </a:t>
              </a:r>
              <a:endParaRPr kumimoji="0" lang="fr-CA" altLang="en-US" sz="1800" b="0" i="0" u="none" strike="noStrike" cap="none" normalizeH="0" baseline="0" dirty="0" smtClean="0">
                <a:ln>
                  <a:noFill/>
                </a:ln>
                <a:solidFill>
                  <a:schemeClr val="tx1"/>
                </a:solidFill>
                <a:effectLst/>
              </a:endParaRPr>
            </a:p>
          </p:txBody>
        </p:sp>
        <p:sp>
          <p:nvSpPr>
            <p:cNvPr id="1054" name="Rectangle 60"/>
            <p:cNvSpPr>
              <a:spLocks noChangeArrowheads="1"/>
            </p:cNvSpPr>
            <p:nvPr/>
          </p:nvSpPr>
          <p:spPr bwMode="auto">
            <a:xfrm>
              <a:off x="4483" y="2372"/>
              <a:ext cx="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57" name="Rectangle 63"/>
            <p:cNvSpPr>
              <a:spLocks noChangeArrowheads="1"/>
            </p:cNvSpPr>
            <p:nvPr/>
          </p:nvSpPr>
          <p:spPr bwMode="auto">
            <a:xfrm>
              <a:off x="4484" y="2484"/>
              <a:ext cx="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63" name="Rectangle 69"/>
            <p:cNvSpPr>
              <a:spLocks noChangeArrowheads="1"/>
            </p:cNvSpPr>
            <p:nvPr/>
          </p:nvSpPr>
          <p:spPr bwMode="auto">
            <a:xfrm>
              <a:off x="4602" y="259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A"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4" name="Oval 70"/>
            <p:cNvSpPr>
              <a:spLocks noChangeArrowheads="1"/>
            </p:cNvSpPr>
            <p:nvPr/>
          </p:nvSpPr>
          <p:spPr bwMode="auto">
            <a:xfrm>
              <a:off x="882" y="2661"/>
              <a:ext cx="257" cy="236"/>
            </a:xfrm>
            <a:prstGeom prst="ellipse">
              <a:avLst/>
            </a:prstGeom>
            <a:solidFill>
              <a:srgbClr val="8DB3E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065" name="Freeform 71"/>
            <p:cNvSpPr>
              <a:spLocks noEditPoints="1"/>
            </p:cNvSpPr>
            <p:nvPr/>
          </p:nvSpPr>
          <p:spPr bwMode="auto">
            <a:xfrm>
              <a:off x="877" y="2658"/>
              <a:ext cx="266" cy="243"/>
            </a:xfrm>
            <a:custGeom>
              <a:avLst/>
              <a:gdLst>
                <a:gd name="T0" fmla="*/ 3 w 266"/>
                <a:gd name="T1" fmla="*/ 97 h 243"/>
                <a:gd name="T2" fmla="*/ 16 w 266"/>
                <a:gd name="T3" fmla="*/ 63 h 243"/>
                <a:gd name="T4" fmla="*/ 39 w 266"/>
                <a:gd name="T5" fmla="*/ 35 h 243"/>
                <a:gd name="T6" fmla="*/ 70 w 266"/>
                <a:gd name="T7" fmla="*/ 14 h 243"/>
                <a:gd name="T8" fmla="*/ 106 w 266"/>
                <a:gd name="T9" fmla="*/ 2 h 243"/>
                <a:gd name="T10" fmla="*/ 147 w 266"/>
                <a:gd name="T11" fmla="*/ 0 h 243"/>
                <a:gd name="T12" fmla="*/ 185 w 266"/>
                <a:gd name="T13" fmla="*/ 9 h 243"/>
                <a:gd name="T14" fmla="*/ 218 w 266"/>
                <a:gd name="T15" fmla="*/ 27 h 243"/>
                <a:gd name="T16" fmla="*/ 243 w 266"/>
                <a:gd name="T17" fmla="*/ 53 h 243"/>
                <a:gd name="T18" fmla="*/ 260 w 266"/>
                <a:gd name="T19" fmla="*/ 85 h 243"/>
                <a:gd name="T20" fmla="*/ 266 w 266"/>
                <a:gd name="T21" fmla="*/ 121 h 243"/>
                <a:gd name="T22" fmla="*/ 260 w 266"/>
                <a:gd name="T23" fmla="*/ 157 h 243"/>
                <a:gd name="T24" fmla="*/ 243 w 266"/>
                <a:gd name="T25" fmla="*/ 189 h 243"/>
                <a:gd name="T26" fmla="*/ 218 w 266"/>
                <a:gd name="T27" fmla="*/ 215 h 243"/>
                <a:gd name="T28" fmla="*/ 185 w 266"/>
                <a:gd name="T29" fmla="*/ 234 h 243"/>
                <a:gd name="T30" fmla="*/ 147 w 266"/>
                <a:gd name="T31" fmla="*/ 243 h 243"/>
                <a:gd name="T32" fmla="*/ 107 w 266"/>
                <a:gd name="T33" fmla="*/ 241 h 243"/>
                <a:gd name="T34" fmla="*/ 70 w 266"/>
                <a:gd name="T35" fmla="*/ 229 h 243"/>
                <a:gd name="T36" fmla="*/ 40 w 266"/>
                <a:gd name="T37" fmla="*/ 208 h 243"/>
                <a:gd name="T38" fmla="*/ 17 w 266"/>
                <a:gd name="T39" fmla="*/ 180 h 243"/>
                <a:gd name="T40" fmla="*/ 3 w 266"/>
                <a:gd name="T41" fmla="*/ 146 h 243"/>
                <a:gd name="T42" fmla="*/ 10 w 266"/>
                <a:gd name="T43" fmla="*/ 133 h 243"/>
                <a:gd name="T44" fmla="*/ 19 w 266"/>
                <a:gd name="T45" fmla="*/ 166 h 243"/>
                <a:gd name="T46" fmla="*/ 37 w 266"/>
                <a:gd name="T47" fmla="*/ 194 h 243"/>
                <a:gd name="T48" fmla="*/ 64 w 266"/>
                <a:gd name="T49" fmla="*/ 216 h 243"/>
                <a:gd name="T50" fmla="*/ 96 w 266"/>
                <a:gd name="T51" fmla="*/ 230 h 243"/>
                <a:gd name="T52" fmla="*/ 133 w 266"/>
                <a:gd name="T53" fmla="*/ 235 h 243"/>
                <a:gd name="T54" fmla="*/ 170 w 266"/>
                <a:gd name="T55" fmla="*/ 230 h 243"/>
                <a:gd name="T56" fmla="*/ 202 w 266"/>
                <a:gd name="T57" fmla="*/ 216 h 243"/>
                <a:gd name="T58" fmla="*/ 229 w 266"/>
                <a:gd name="T59" fmla="*/ 194 h 243"/>
                <a:gd name="T60" fmla="*/ 248 w 266"/>
                <a:gd name="T61" fmla="*/ 166 h 243"/>
                <a:gd name="T62" fmla="*/ 257 w 266"/>
                <a:gd name="T63" fmla="*/ 133 h 243"/>
                <a:gd name="T64" fmla="*/ 255 w 266"/>
                <a:gd name="T65" fmla="*/ 99 h 243"/>
                <a:gd name="T66" fmla="*/ 243 w 266"/>
                <a:gd name="T67" fmla="*/ 67 h 243"/>
                <a:gd name="T68" fmla="*/ 221 w 266"/>
                <a:gd name="T69" fmla="*/ 41 h 243"/>
                <a:gd name="T70" fmla="*/ 193 w 266"/>
                <a:gd name="T71" fmla="*/ 21 h 243"/>
                <a:gd name="T72" fmla="*/ 158 w 266"/>
                <a:gd name="T73" fmla="*/ 10 h 243"/>
                <a:gd name="T74" fmla="*/ 121 w 266"/>
                <a:gd name="T75" fmla="*/ 8 h 243"/>
                <a:gd name="T76" fmla="*/ 85 w 266"/>
                <a:gd name="T77" fmla="*/ 16 h 243"/>
                <a:gd name="T78" fmla="*/ 54 w 266"/>
                <a:gd name="T79" fmla="*/ 33 h 243"/>
                <a:gd name="T80" fmla="*/ 30 w 266"/>
                <a:gd name="T81" fmla="*/ 57 h 243"/>
                <a:gd name="T82" fmla="*/ 15 w 266"/>
                <a:gd name="T83" fmla="*/ 87 h 243"/>
                <a:gd name="T84" fmla="*/ 9 w 266"/>
                <a:gd name="T85"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243">
                  <a:moveTo>
                    <a:pt x="0" y="122"/>
                  </a:moveTo>
                  <a:lnTo>
                    <a:pt x="1" y="109"/>
                  </a:lnTo>
                  <a:lnTo>
                    <a:pt x="3" y="97"/>
                  </a:lnTo>
                  <a:lnTo>
                    <a:pt x="6" y="85"/>
                  </a:lnTo>
                  <a:lnTo>
                    <a:pt x="11" y="74"/>
                  </a:lnTo>
                  <a:lnTo>
                    <a:pt x="16" y="63"/>
                  </a:lnTo>
                  <a:lnTo>
                    <a:pt x="23" y="53"/>
                  </a:lnTo>
                  <a:lnTo>
                    <a:pt x="31" y="44"/>
                  </a:lnTo>
                  <a:lnTo>
                    <a:pt x="39" y="35"/>
                  </a:lnTo>
                  <a:lnTo>
                    <a:pt x="49" y="28"/>
                  </a:lnTo>
                  <a:lnTo>
                    <a:pt x="59" y="20"/>
                  </a:lnTo>
                  <a:lnTo>
                    <a:pt x="70" y="14"/>
                  </a:lnTo>
                  <a:lnTo>
                    <a:pt x="81" y="9"/>
                  </a:lnTo>
                  <a:lnTo>
                    <a:pt x="94" y="5"/>
                  </a:lnTo>
                  <a:lnTo>
                    <a:pt x="106" y="2"/>
                  </a:lnTo>
                  <a:lnTo>
                    <a:pt x="119" y="0"/>
                  </a:lnTo>
                  <a:lnTo>
                    <a:pt x="133" y="0"/>
                  </a:lnTo>
                  <a:lnTo>
                    <a:pt x="147" y="0"/>
                  </a:lnTo>
                  <a:lnTo>
                    <a:pt x="160" y="2"/>
                  </a:lnTo>
                  <a:lnTo>
                    <a:pt x="172" y="5"/>
                  </a:lnTo>
                  <a:lnTo>
                    <a:pt x="185" y="9"/>
                  </a:lnTo>
                  <a:lnTo>
                    <a:pt x="196" y="14"/>
                  </a:lnTo>
                  <a:lnTo>
                    <a:pt x="207" y="20"/>
                  </a:lnTo>
                  <a:lnTo>
                    <a:pt x="218" y="27"/>
                  </a:lnTo>
                  <a:lnTo>
                    <a:pt x="227" y="35"/>
                  </a:lnTo>
                  <a:lnTo>
                    <a:pt x="236" y="44"/>
                  </a:lnTo>
                  <a:lnTo>
                    <a:pt x="243" y="53"/>
                  </a:lnTo>
                  <a:lnTo>
                    <a:pt x="250" y="63"/>
                  </a:lnTo>
                  <a:lnTo>
                    <a:pt x="255" y="74"/>
                  </a:lnTo>
                  <a:lnTo>
                    <a:pt x="260" y="85"/>
                  </a:lnTo>
                  <a:lnTo>
                    <a:pt x="263" y="97"/>
                  </a:lnTo>
                  <a:lnTo>
                    <a:pt x="265" y="109"/>
                  </a:lnTo>
                  <a:lnTo>
                    <a:pt x="266" y="121"/>
                  </a:lnTo>
                  <a:lnTo>
                    <a:pt x="265" y="134"/>
                  </a:lnTo>
                  <a:lnTo>
                    <a:pt x="263" y="146"/>
                  </a:lnTo>
                  <a:lnTo>
                    <a:pt x="260" y="157"/>
                  </a:lnTo>
                  <a:lnTo>
                    <a:pt x="256" y="169"/>
                  </a:lnTo>
                  <a:lnTo>
                    <a:pt x="250" y="179"/>
                  </a:lnTo>
                  <a:lnTo>
                    <a:pt x="243" y="189"/>
                  </a:lnTo>
                  <a:lnTo>
                    <a:pt x="236" y="199"/>
                  </a:lnTo>
                  <a:lnTo>
                    <a:pt x="227" y="207"/>
                  </a:lnTo>
                  <a:lnTo>
                    <a:pt x="218" y="215"/>
                  </a:lnTo>
                  <a:lnTo>
                    <a:pt x="208" y="222"/>
                  </a:lnTo>
                  <a:lnTo>
                    <a:pt x="197" y="228"/>
                  </a:lnTo>
                  <a:lnTo>
                    <a:pt x="185" y="234"/>
                  </a:lnTo>
                  <a:lnTo>
                    <a:pt x="173" y="238"/>
                  </a:lnTo>
                  <a:lnTo>
                    <a:pt x="160" y="241"/>
                  </a:lnTo>
                  <a:lnTo>
                    <a:pt x="147" y="243"/>
                  </a:lnTo>
                  <a:lnTo>
                    <a:pt x="133" y="243"/>
                  </a:lnTo>
                  <a:lnTo>
                    <a:pt x="120" y="243"/>
                  </a:lnTo>
                  <a:lnTo>
                    <a:pt x="107" y="241"/>
                  </a:lnTo>
                  <a:lnTo>
                    <a:pt x="94" y="238"/>
                  </a:lnTo>
                  <a:lnTo>
                    <a:pt x="82" y="234"/>
                  </a:lnTo>
                  <a:lnTo>
                    <a:pt x="70" y="229"/>
                  </a:lnTo>
                  <a:lnTo>
                    <a:pt x="59" y="222"/>
                  </a:lnTo>
                  <a:lnTo>
                    <a:pt x="49" y="215"/>
                  </a:lnTo>
                  <a:lnTo>
                    <a:pt x="40" y="208"/>
                  </a:lnTo>
                  <a:lnTo>
                    <a:pt x="31" y="199"/>
                  </a:lnTo>
                  <a:lnTo>
                    <a:pt x="23" y="190"/>
                  </a:lnTo>
                  <a:lnTo>
                    <a:pt x="17" y="180"/>
                  </a:lnTo>
                  <a:lnTo>
                    <a:pt x="11" y="169"/>
                  </a:lnTo>
                  <a:lnTo>
                    <a:pt x="6" y="158"/>
                  </a:lnTo>
                  <a:lnTo>
                    <a:pt x="3" y="146"/>
                  </a:lnTo>
                  <a:lnTo>
                    <a:pt x="1" y="134"/>
                  </a:lnTo>
                  <a:lnTo>
                    <a:pt x="0" y="122"/>
                  </a:lnTo>
                  <a:close/>
                  <a:moveTo>
                    <a:pt x="10" y="133"/>
                  </a:moveTo>
                  <a:lnTo>
                    <a:pt x="11" y="144"/>
                  </a:lnTo>
                  <a:lnTo>
                    <a:pt x="14" y="155"/>
                  </a:lnTo>
                  <a:lnTo>
                    <a:pt x="19" y="166"/>
                  </a:lnTo>
                  <a:lnTo>
                    <a:pt x="24" y="175"/>
                  </a:lnTo>
                  <a:lnTo>
                    <a:pt x="30" y="185"/>
                  </a:lnTo>
                  <a:lnTo>
                    <a:pt x="37" y="194"/>
                  </a:lnTo>
                  <a:lnTo>
                    <a:pt x="45" y="202"/>
                  </a:lnTo>
                  <a:lnTo>
                    <a:pt x="54" y="209"/>
                  </a:lnTo>
                  <a:lnTo>
                    <a:pt x="64" y="216"/>
                  </a:lnTo>
                  <a:lnTo>
                    <a:pt x="74" y="221"/>
                  </a:lnTo>
                  <a:lnTo>
                    <a:pt x="85" y="226"/>
                  </a:lnTo>
                  <a:lnTo>
                    <a:pt x="96" y="230"/>
                  </a:lnTo>
                  <a:lnTo>
                    <a:pt x="108" y="233"/>
                  </a:lnTo>
                  <a:lnTo>
                    <a:pt x="120" y="235"/>
                  </a:lnTo>
                  <a:lnTo>
                    <a:pt x="133" y="235"/>
                  </a:lnTo>
                  <a:lnTo>
                    <a:pt x="146" y="235"/>
                  </a:lnTo>
                  <a:lnTo>
                    <a:pt x="158" y="233"/>
                  </a:lnTo>
                  <a:lnTo>
                    <a:pt x="170" y="230"/>
                  </a:lnTo>
                  <a:lnTo>
                    <a:pt x="181" y="226"/>
                  </a:lnTo>
                  <a:lnTo>
                    <a:pt x="192" y="222"/>
                  </a:lnTo>
                  <a:lnTo>
                    <a:pt x="202" y="216"/>
                  </a:lnTo>
                  <a:lnTo>
                    <a:pt x="212" y="209"/>
                  </a:lnTo>
                  <a:lnTo>
                    <a:pt x="221" y="202"/>
                  </a:lnTo>
                  <a:lnTo>
                    <a:pt x="229" y="194"/>
                  </a:lnTo>
                  <a:lnTo>
                    <a:pt x="236" y="185"/>
                  </a:lnTo>
                  <a:lnTo>
                    <a:pt x="242" y="176"/>
                  </a:lnTo>
                  <a:lnTo>
                    <a:pt x="248" y="166"/>
                  </a:lnTo>
                  <a:lnTo>
                    <a:pt x="252" y="155"/>
                  </a:lnTo>
                  <a:lnTo>
                    <a:pt x="255" y="144"/>
                  </a:lnTo>
                  <a:lnTo>
                    <a:pt x="257" y="133"/>
                  </a:lnTo>
                  <a:lnTo>
                    <a:pt x="257" y="122"/>
                  </a:lnTo>
                  <a:lnTo>
                    <a:pt x="257" y="110"/>
                  </a:lnTo>
                  <a:lnTo>
                    <a:pt x="255" y="99"/>
                  </a:lnTo>
                  <a:lnTo>
                    <a:pt x="252" y="88"/>
                  </a:lnTo>
                  <a:lnTo>
                    <a:pt x="248" y="77"/>
                  </a:lnTo>
                  <a:lnTo>
                    <a:pt x="243" y="67"/>
                  </a:lnTo>
                  <a:lnTo>
                    <a:pt x="236" y="58"/>
                  </a:lnTo>
                  <a:lnTo>
                    <a:pt x="229" y="49"/>
                  </a:lnTo>
                  <a:lnTo>
                    <a:pt x="221" y="41"/>
                  </a:lnTo>
                  <a:lnTo>
                    <a:pt x="212" y="33"/>
                  </a:lnTo>
                  <a:lnTo>
                    <a:pt x="203" y="27"/>
                  </a:lnTo>
                  <a:lnTo>
                    <a:pt x="193" y="21"/>
                  </a:lnTo>
                  <a:lnTo>
                    <a:pt x="182" y="16"/>
                  </a:lnTo>
                  <a:lnTo>
                    <a:pt x="170" y="12"/>
                  </a:lnTo>
                  <a:lnTo>
                    <a:pt x="158" y="10"/>
                  </a:lnTo>
                  <a:lnTo>
                    <a:pt x="146" y="8"/>
                  </a:lnTo>
                  <a:lnTo>
                    <a:pt x="133" y="7"/>
                  </a:lnTo>
                  <a:lnTo>
                    <a:pt x="121" y="8"/>
                  </a:lnTo>
                  <a:lnTo>
                    <a:pt x="108" y="10"/>
                  </a:lnTo>
                  <a:lnTo>
                    <a:pt x="97" y="12"/>
                  </a:lnTo>
                  <a:lnTo>
                    <a:pt x="85" y="16"/>
                  </a:lnTo>
                  <a:lnTo>
                    <a:pt x="74" y="21"/>
                  </a:lnTo>
                  <a:lnTo>
                    <a:pt x="64" y="27"/>
                  </a:lnTo>
                  <a:lnTo>
                    <a:pt x="54" y="33"/>
                  </a:lnTo>
                  <a:lnTo>
                    <a:pt x="46" y="41"/>
                  </a:lnTo>
                  <a:lnTo>
                    <a:pt x="37" y="49"/>
                  </a:lnTo>
                  <a:lnTo>
                    <a:pt x="30" y="57"/>
                  </a:lnTo>
                  <a:lnTo>
                    <a:pt x="24" y="67"/>
                  </a:lnTo>
                  <a:lnTo>
                    <a:pt x="19" y="77"/>
                  </a:lnTo>
                  <a:lnTo>
                    <a:pt x="15" y="87"/>
                  </a:lnTo>
                  <a:lnTo>
                    <a:pt x="12" y="98"/>
                  </a:lnTo>
                  <a:lnTo>
                    <a:pt x="10" y="110"/>
                  </a:lnTo>
                  <a:lnTo>
                    <a:pt x="9" y="121"/>
                  </a:lnTo>
                  <a:lnTo>
                    <a:pt x="10" y="13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066" name="Rectangle 72"/>
            <p:cNvSpPr>
              <a:spLocks noChangeArrowheads="1"/>
            </p:cNvSpPr>
            <p:nvPr/>
          </p:nvSpPr>
          <p:spPr bwMode="auto">
            <a:xfrm>
              <a:off x="1010" y="2739"/>
              <a:ext cx="2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5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67" name="Rectangle 73"/>
            <p:cNvSpPr>
              <a:spLocks noChangeArrowheads="1"/>
            </p:cNvSpPr>
            <p:nvPr/>
          </p:nvSpPr>
          <p:spPr bwMode="auto">
            <a:xfrm>
              <a:off x="999" y="2729"/>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2</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68" name="Rectangle 74"/>
            <p:cNvSpPr>
              <a:spLocks noChangeArrowheads="1"/>
            </p:cNvSpPr>
            <p:nvPr/>
          </p:nvSpPr>
          <p:spPr bwMode="auto">
            <a:xfrm>
              <a:off x="1057" y="2729"/>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69" name="Freeform 75"/>
            <p:cNvSpPr>
              <a:spLocks noEditPoints="1"/>
            </p:cNvSpPr>
            <p:nvPr/>
          </p:nvSpPr>
          <p:spPr bwMode="auto">
            <a:xfrm>
              <a:off x="4557" y="1473"/>
              <a:ext cx="69" cy="558"/>
            </a:xfrm>
            <a:custGeom>
              <a:avLst/>
              <a:gdLst>
                <a:gd name="T0" fmla="*/ 40 w 69"/>
                <a:gd name="T1" fmla="*/ 0 h 558"/>
                <a:gd name="T2" fmla="*/ 40 w 69"/>
                <a:gd name="T3" fmla="*/ 506 h 558"/>
                <a:gd name="T4" fmla="*/ 29 w 69"/>
                <a:gd name="T5" fmla="*/ 506 h 558"/>
                <a:gd name="T6" fmla="*/ 29 w 69"/>
                <a:gd name="T7" fmla="*/ 0 h 558"/>
                <a:gd name="T8" fmla="*/ 40 w 69"/>
                <a:gd name="T9" fmla="*/ 0 h 558"/>
                <a:gd name="T10" fmla="*/ 69 w 69"/>
                <a:gd name="T11" fmla="*/ 496 h 558"/>
                <a:gd name="T12" fmla="*/ 34 w 69"/>
                <a:gd name="T13" fmla="*/ 558 h 558"/>
                <a:gd name="T14" fmla="*/ 0 w 69"/>
                <a:gd name="T15" fmla="*/ 496 h 558"/>
                <a:gd name="T16" fmla="*/ 69 w 69"/>
                <a:gd name="T17" fmla="*/ 49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558">
                  <a:moveTo>
                    <a:pt x="40" y="0"/>
                  </a:moveTo>
                  <a:lnTo>
                    <a:pt x="40" y="506"/>
                  </a:lnTo>
                  <a:lnTo>
                    <a:pt x="29" y="506"/>
                  </a:lnTo>
                  <a:lnTo>
                    <a:pt x="29" y="0"/>
                  </a:lnTo>
                  <a:lnTo>
                    <a:pt x="40" y="0"/>
                  </a:lnTo>
                  <a:close/>
                  <a:moveTo>
                    <a:pt x="69" y="496"/>
                  </a:moveTo>
                  <a:lnTo>
                    <a:pt x="34" y="558"/>
                  </a:lnTo>
                  <a:lnTo>
                    <a:pt x="0" y="496"/>
                  </a:lnTo>
                  <a:lnTo>
                    <a:pt x="69" y="4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070" name="Freeform 76"/>
            <p:cNvSpPr>
              <a:spLocks/>
            </p:cNvSpPr>
            <p:nvPr/>
          </p:nvSpPr>
          <p:spPr bwMode="auto">
            <a:xfrm>
              <a:off x="1774" y="2284"/>
              <a:ext cx="645" cy="566"/>
            </a:xfrm>
            <a:custGeom>
              <a:avLst/>
              <a:gdLst>
                <a:gd name="T0" fmla="*/ 0 w 7534"/>
                <a:gd name="T1" fmla="*/ 1200 h 7200"/>
                <a:gd name="T2" fmla="*/ 1200 w 7534"/>
                <a:gd name="T3" fmla="*/ 0 h 7200"/>
                <a:gd name="T4" fmla="*/ 6334 w 7534"/>
                <a:gd name="T5" fmla="*/ 0 h 7200"/>
                <a:gd name="T6" fmla="*/ 7534 w 7534"/>
                <a:gd name="T7" fmla="*/ 1200 h 7200"/>
                <a:gd name="T8" fmla="*/ 7534 w 7534"/>
                <a:gd name="T9" fmla="*/ 6000 h 7200"/>
                <a:gd name="T10" fmla="*/ 6334 w 7534"/>
                <a:gd name="T11" fmla="*/ 7200 h 7200"/>
                <a:gd name="T12" fmla="*/ 1200 w 7534"/>
                <a:gd name="T13" fmla="*/ 7200 h 7200"/>
                <a:gd name="T14" fmla="*/ 0 w 7534"/>
                <a:gd name="T15" fmla="*/ 6000 h 7200"/>
                <a:gd name="T16" fmla="*/ 0 w 7534"/>
                <a:gd name="T17" fmla="*/ 120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34" h="7200">
                  <a:moveTo>
                    <a:pt x="0" y="1200"/>
                  </a:moveTo>
                  <a:cubicBezTo>
                    <a:pt x="0" y="537"/>
                    <a:pt x="538" y="0"/>
                    <a:pt x="1200" y="0"/>
                  </a:cubicBezTo>
                  <a:lnTo>
                    <a:pt x="6334" y="0"/>
                  </a:lnTo>
                  <a:cubicBezTo>
                    <a:pt x="6997" y="0"/>
                    <a:pt x="7534" y="537"/>
                    <a:pt x="7534" y="1200"/>
                  </a:cubicBezTo>
                  <a:lnTo>
                    <a:pt x="7534" y="6000"/>
                  </a:lnTo>
                  <a:cubicBezTo>
                    <a:pt x="7534" y="6662"/>
                    <a:pt x="6997" y="7200"/>
                    <a:pt x="6334" y="7200"/>
                  </a:cubicBezTo>
                  <a:lnTo>
                    <a:pt x="1200" y="7200"/>
                  </a:lnTo>
                  <a:cubicBezTo>
                    <a:pt x="538" y="7200"/>
                    <a:pt x="0" y="6662"/>
                    <a:pt x="0" y="6000"/>
                  </a:cubicBezTo>
                  <a:lnTo>
                    <a:pt x="0" y="1200"/>
                  </a:lnTo>
                  <a:close/>
                </a:path>
              </a:pathLst>
            </a:custGeom>
            <a:solidFill>
              <a:srgbClr val="8DB3E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071" name="Freeform 77"/>
            <p:cNvSpPr>
              <a:spLocks noEditPoints="1"/>
            </p:cNvSpPr>
            <p:nvPr/>
          </p:nvSpPr>
          <p:spPr bwMode="auto">
            <a:xfrm>
              <a:off x="1769" y="2280"/>
              <a:ext cx="654" cy="574"/>
            </a:xfrm>
            <a:custGeom>
              <a:avLst/>
              <a:gdLst>
                <a:gd name="T0" fmla="*/ 3 w 654"/>
                <a:gd name="T1" fmla="*/ 79 h 574"/>
                <a:gd name="T2" fmla="*/ 13 w 654"/>
                <a:gd name="T3" fmla="*/ 52 h 574"/>
                <a:gd name="T4" fmla="*/ 32 w 654"/>
                <a:gd name="T5" fmla="*/ 29 h 574"/>
                <a:gd name="T6" fmla="*/ 56 w 654"/>
                <a:gd name="T7" fmla="*/ 12 h 574"/>
                <a:gd name="T8" fmla="*/ 86 w 654"/>
                <a:gd name="T9" fmla="*/ 2 h 574"/>
                <a:gd name="T10" fmla="*/ 547 w 654"/>
                <a:gd name="T11" fmla="*/ 0 h 574"/>
                <a:gd name="T12" fmla="*/ 579 w 654"/>
                <a:gd name="T13" fmla="*/ 5 h 574"/>
                <a:gd name="T14" fmla="*/ 607 w 654"/>
                <a:gd name="T15" fmla="*/ 17 h 574"/>
                <a:gd name="T16" fmla="*/ 630 w 654"/>
                <a:gd name="T17" fmla="*/ 36 h 574"/>
                <a:gd name="T18" fmla="*/ 646 w 654"/>
                <a:gd name="T19" fmla="*/ 60 h 574"/>
                <a:gd name="T20" fmla="*/ 654 w 654"/>
                <a:gd name="T21" fmla="*/ 88 h 574"/>
                <a:gd name="T22" fmla="*/ 654 w 654"/>
                <a:gd name="T23" fmla="*/ 486 h 574"/>
                <a:gd name="T24" fmla="*/ 646 w 654"/>
                <a:gd name="T25" fmla="*/ 514 h 574"/>
                <a:gd name="T26" fmla="*/ 630 w 654"/>
                <a:gd name="T27" fmla="*/ 538 h 574"/>
                <a:gd name="T28" fmla="*/ 607 w 654"/>
                <a:gd name="T29" fmla="*/ 557 h 574"/>
                <a:gd name="T30" fmla="*/ 579 w 654"/>
                <a:gd name="T31" fmla="*/ 570 h 574"/>
                <a:gd name="T32" fmla="*/ 547 w 654"/>
                <a:gd name="T33" fmla="*/ 574 h 574"/>
                <a:gd name="T34" fmla="*/ 86 w 654"/>
                <a:gd name="T35" fmla="*/ 572 h 574"/>
                <a:gd name="T36" fmla="*/ 57 w 654"/>
                <a:gd name="T37" fmla="*/ 562 h 574"/>
                <a:gd name="T38" fmla="*/ 32 w 654"/>
                <a:gd name="T39" fmla="*/ 545 h 574"/>
                <a:gd name="T40" fmla="*/ 13 w 654"/>
                <a:gd name="T41" fmla="*/ 523 h 574"/>
                <a:gd name="T42" fmla="*/ 3 w 654"/>
                <a:gd name="T43" fmla="*/ 496 h 574"/>
                <a:gd name="T44" fmla="*/ 0 w 654"/>
                <a:gd name="T45" fmla="*/ 99 h 574"/>
                <a:gd name="T46" fmla="*/ 11 w 654"/>
                <a:gd name="T47" fmla="*/ 494 h 574"/>
                <a:gd name="T48" fmla="*/ 21 w 654"/>
                <a:gd name="T49" fmla="*/ 519 h 574"/>
                <a:gd name="T50" fmla="*/ 38 w 654"/>
                <a:gd name="T51" fmla="*/ 540 h 574"/>
                <a:gd name="T52" fmla="*/ 60 w 654"/>
                <a:gd name="T53" fmla="*/ 555 h 574"/>
                <a:gd name="T54" fmla="*/ 87 w 654"/>
                <a:gd name="T55" fmla="*/ 564 h 574"/>
                <a:gd name="T56" fmla="*/ 547 w 654"/>
                <a:gd name="T57" fmla="*/ 566 h 574"/>
                <a:gd name="T58" fmla="*/ 576 w 654"/>
                <a:gd name="T59" fmla="*/ 562 h 574"/>
                <a:gd name="T60" fmla="*/ 602 w 654"/>
                <a:gd name="T61" fmla="*/ 551 h 574"/>
                <a:gd name="T62" fmla="*/ 623 w 654"/>
                <a:gd name="T63" fmla="*/ 533 h 574"/>
                <a:gd name="T64" fmla="*/ 638 w 654"/>
                <a:gd name="T65" fmla="*/ 511 h 574"/>
                <a:gd name="T66" fmla="*/ 645 w 654"/>
                <a:gd name="T67" fmla="*/ 485 h 574"/>
                <a:gd name="T68" fmla="*/ 645 w 654"/>
                <a:gd name="T69" fmla="*/ 89 h 574"/>
                <a:gd name="T70" fmla="*/ 638 w 654"/>
                <a:gd name="T71" fmla="*/ 64 h 574"/>
                <a:gd name="T72" fmla="*/ 623 w 654"/>
                <a:gd name="T73" fmla="*/ 41 h 574"/>
                <a:gd name="T74" fmla="*/ 603 w 654"/>
                <a:gd name="T75" fmla="*/ 24 h 574"/>
                <a:gd name="T76" fmla="*/ 577 w 654"/>
                <a:gd name="T77" fmla="*/ 12 h 574"/>
                <a:gd name="T78" fmla="*/ 547 w 654"/>
                <a:gd name="T79" fmla="*/ 8 h 574"/>
                <a:gd name="T80" fmla="*/ 88 w 654"/>
                <a:gd name="T81" fmla="*/ 10 h 574"/>
                <a:gd name="T82" fmla="*/ 61 w 654"/>
                <a:gd name="T83" fmla="*/ 19 h 574"/>
                <a:gd name="T84" fmla="*/ 38 w 654"/>
                <a:gd name="T85" fmla="*/ 34 h 574"/>
                <a:gd name="T86" fmla="*/ 21 w 654"/>
                <a:gd name="T87" fmla="*/ 55 h 574"/>
                <a:gd name="T88" fmla="*/ 11 w 654"/>
                <a:gd name="T89" fmla="*/ 80 h 574"/>
                <a:gd name="T90" fmla="*/ 9 w 654"/>
                <a:gd name="T91" fmla="*/ 47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4" h="574">
                  <a:moveTo>
                    <a:pt x="0" y="99"/>
                  </a:moveTo>
                  <a:lnTo>
                    <a:pt x="1" y="89"/>
                  </a:lnTo>
                  <a:lnTo>
                    <a:pt x="3" y="79"/>
                  </a:lnTo>
                  <a:lnTo>
                    <a:pt x="5" y="70"/>
                  </a:lnTo>
                  <a:lnTo>
                    <a:pt x="9" y="60"/>
                  </a:lnTo>
                  <a:lnTo>
                    <a:pt x="13" y="52"/>
                  </a:lnTo>
                  <a:lnTo>
                    <a:pt x="19" y="44"/>
                  </a:lnTo>
                  <a:lnTo>
                    <a:pt x="25" y="36"/>
                  </a:lnTo>
                  <a:lnTo>
                    <a:pt x="32" y="29"/>
                  </a:lnTo>
                  <a:lnTo>
                    <a:pt x="39" y="23"/>
                  </a:lnTo>
                  <a:lnTo>
                    <a:pt x="47" y="17"/>
                  </a:lnTo>
                  <a:lnTo>
                    <a:pt x="56" y="12"/>
                  </a:lnTo>
                  <a:lnTo>
                    <a:pt x="66" y="8"/>
                  </a:lnTo>
                  <a:lnTo>
                    <a:pt x="75" y="5"/>
                  </a:lnTo>
                  <a:lnTo>
                    <a:pt x="86" y="2"/>
                  </a:lnTo>
                  <a:lnTo>
                    <a:pt x="96" y="1"/>
                  </a:lnTo>
                  <a:lnTo>
                    <a:pt x="107" y="0"/>
                  </a:lnTo>
                  <a:lnTo>
                    <a:pt x="547" y="0"/>
                  </a:lnTo>
                  <a:lnTo>
                    <a:pt x="558" y="1"/>
                  </a:lnTo>
                  <a:lnTo>
                    <a:pt x="569" y="2"/>
                  </a:lnTo>
                  <a:lnTo>
                    <a:pt x="579" y="5"/>
                  </a:lnTo>
                  <a:lnTo>
                    <a:pt x="589" y="8"/>
                  </a:lnTo>
                  <a:lnTo>
                    <a:pt x="598" y="12"/>
                  </a:lnTo>
                  <a:lnTo>
                    <a:pt x="607" y="17"/>
                  </a:lnTo>
                  <a:lnTo>
                    <a:pt x="615" y="23"/>
                  </a:lnTo>
                  <a:lnTo>
                    <a:pt x="623" y="29"/>
                  </a:lnTo>
                  <a:lnTo>
                    <a:pt x="630" y="36"/>
                  </a:lnTo>
                  <a:lnTo>
                    <a:pt x="636" y="43"/>
                  </a:lnTo>
                  <a:lnTo>
                    <a:pt x="641" y="52"/>
                  </a:lnTo>
                  <a:lnTo>
                    <a:pt x="646" y="60"/>
                  </a:lnTo>
                  <a:lnTo>
                    <a:pt x="649" y="69"/>
                  </a:lnTo>
                  <a:lnTo>
                    <a:pt x="652" y="79"/>
                  </a:lnTo>
                  <a:lnTo>
                    <a:pt x="654" y="88"/>
                  </a:lnTo>
                  <a:lnTo>
                    <a:pt x="654" y="98"/>
                  </a:lnTo>
                  <a:lnTo>
                    <a:pt x="654" y="476"/>
                  </a:lnTo>
                  <a:lnTo>
                    <a:pt x="654" y="486"/>
                  </a:lnTo>
                  <a:lnTo>
                    <a:pt x="652" y="496"/>
                  </a:lnTo>
                  <a:lnTo>
                    <a:pt x="650" y="505"/>
                  </a:lnTo>
                  <a:lnTo>
                    <a:pt x="646" y="514"/>
                  </a:lnTo>
                  <a:lnTo>
                    <a:pt x="641" y="523"/>
                  </a:lnTo>
                  <a:lnTo>
                    <a:pt x="636" y="531"/>
                  </a:lnTo>
                  <a:lnTo>
                    <a:pt x="630" y="538"/>
                  </a:lnTo>
                  <a:lnTo>
                    <a:pt x="623" y="545"/>
                  </a:lnTo>
                  <a:lnTo>
                    <a:pt x="615" y="552"/>
                  </a:lnTo>
                  <a:lnTo>
                    <a:pt x="607" y="557"/>
                  </a:lnTo>
                  <a:lnTo>
                    <a:pt x="598" y="562"/>
                  </a:lnTo>
                  <a:lnTo>
                    <a:pt x="589" y="566"/>
                  </a:lnTo>
                  <a:lnTo>
                    <a:pt x="579" y="570"/>
                  </a:lnTo>
                  <a:lnTo>
                    <a:pt x="569" y="572"/>
                  </a:lnTo>
                  <a:lnTo>
                    <a:pt x="558" y="574"/>
                  </a:lnTo>
                  <a:lnTo>
                    <a:pt x="547" y="574"/>
                  </a:lnTo>
                  <a:lnTo>
                    <a:pt x="107" y="574"/>
                  </a:lnTo>
                  <a:lnTo>
                    <a:pt x="97" y="574"/>
                  </a:lnTo>
                  <a:lnTo>
                    <a:pt x="86" y="572"/>
                  </a:lnTo>
                  <a:lnTo>
                    <a:pt x="76" y="570"/>
                  </a:lnTo>
                  <a:lnTo>
                    <a:pt x="66" y="567"/>
                  </a:lnTo>
                  <a:lnTo>
                    <a:pt x="57" y="562"/>
                  </a:lnTo>
                  <a:lnTo>
                    <a:pt x="48" y="557"/>
                  </a:lnTo>
                  <a:lnTo>
                    <a:pt x="40" y="552"/>
                  </a:lnTo>
                  <a:lnTo>
                    <a:pt x="32" y="545"/>
                  </a:lnTo>
                  <a:lnTo>
                    <a:pt x="25" y="539"/>
                  </a:lnTo>
                  <a:lnTo>
                    <a:pt x="19" y="531"/>
                  </a:lnTo>
                  <a:lnTo>
                    <a:pt x="13" y="523"/>
                  </a:lnTo>
                  <a:lnTo>
                    <a:pt x="9" y="514"/>
                  </a:lnTo>
                  <a:lnTo>
                    <a:pt x="5" y="505"/>
                  </a:lnTo>
                  <a:lnTo>
                    <a:pt x="3" y="496"/>
                  </a:lnTo>
                  <a:lnTo>
                    <a:pt x="1" y="486"/>
                  </a:lnTo>
                  <a:lnTo>
                    <a:pt x="0" y="476"/>
                  </a:lnTo>
                  <a:lnTo>
                    <a:pt x="0" y="99"/>
                  </a:lnTo>
                  <a:close/>
                  <a:moveTo>
                    <a:pt x="9" y="476"/>
                  </a:moveTo>
                  <a:lnTo>
                    <a:pt x="9" y="485"/>
                  </a:lnTo>
                  <a:lnTo>
                    <a:pt x="11" y="494"/>
                  </a:lnTo>
                  <a:lnTo>
                    <a:pt x="13" y="503"/>
                  </a:lnTo>
                  <a:lnTo>
                    <a:pt x="17" y="511"/>
                  </a:lnTo>
                  <a:lnTo>
                    <a:pt x="21" y="519"/>
                  </a:lnTo>
                  <a:lnTo>
                    <a:pt x="26" y="526"/>
                  </a:lnTo>
                  <a:lnTo>
                    <a:pt x="31" y="533"/>
                  </a:lnTo>
                  <a:lnTo>
                    <a:pt x="38" y="540"/>
                  </a:lnTo>
                  <a:lnTo>
                    <a:pt x="45" y="546"/>
                  </a:lnTo>
                  <a:lnTo>
                    <a:pt x="52" y="551"/>
                  </a:lnTo>
                  <a:lnTo>
                    <a:pt x="60" y="555"/>
                  </a:lnTo>
                  <a:lnTo>
                    <a:pt x="69" y="559"/>
                  </a:lnTo>
                  <a:lnTo>
                    <a:pt x="78" y="562"/>
                  </a:lnTo>
                  <a:lnTo>
                    <a:pt x="87" y="564"/>
                  </a:lnTo>
                  <a:lnTo>
                    <a:pt x="97" y="566"/>
                  </a:lnTo>
                  <a:lnTo>
                    <a:pt x="107" y="566"/>
                  </a:lnTo>
                  <a:lnTo>
                    <a:pt x="547" y="566"/>
                  </a:lnTo>
                  <a:lnTo>
                    <a:pt x="557" y="566"/>
                  </a:lnTo>
                  <a:lnTo>
                    <a:pt x="567" y="565"/>
                  </a:lnTo>
                  <a:lnTo>
                    <a:pt x="576" y="562"/>
                  </a:lnTo>
                  <a:lnTo>
                    <a:pt x="585" y="559"/>
                  </a:lnTo>
                  <a:lnTo>
                    <a:pt x="594" y="556"/>
                  </a:lnTo>
                  <a:lnTo>
                    <a:pt x="602" y="551"/>
                  </a:lnTo>
                  <a:lnTo>
                    <a:pt x="610" y="546"/>
                  </a:lnTo>
                  <a:lnTo>
                    <a:pt x="617" y="540"/>
                  </a:lnTo>
                  <a:lnTo>
                    <a:pt x="623" y="533"/>
                  </a:lnTo>
                  <a:lnTo>
                    <a:pt x="629" y="527"/>
                  </a:lnTo>
                  <a:lnTo>
                    <a:pt x="634" y="519"/>
                  </a:lnTo>
                  <a:lnTo>
                    <a:pt x="638" y="511"/>
                  </a:lnTo>
                  <a:lnTo>
                    <a:pt x="641" y="503"/>
                  </a:lnTo>
                  <a:lnTo>
                    <a:pt x="644" y="494"/>
                  </a:lnTo>
                  <a:lnTo>
                    <a:pt x="645" y="485"/>
                  </a:lnTo>
                  <a:lnTo>
                    <a:pt x="646" y="476"/>
                  </a:lnTo>
                  <a:lnTo>
                    <a:pt x="646" y="99"/>
                  </a:lnTo>
                  <a:lnTo>
                    <a:pt x="645" y="89"/>
                  </a:lnTo>
                  <a:lnTo>
                    <a:pt x="644" y="81"/>
                  </a:lnTo>
                  <a:lnTo>
                    <a:pt x="641" y="72"/>
                  </a:lnTo>
                  <a:lnTo>
                    <a:pt x="638" y="64"/>
                  </a:lnTo>
                  <a:lnTo>
                    <a:pt x="634" y="56"/>
                  </a:lnTo>
                  <a:lnTo>
                    <a:pt x="629" y="48"/>
                  </a:lnTo>
                  <a:lnTo>
                    <a:pt x="623" y="41"/>
                  </a:lnTo>
                  <a:lnTo>
                    <a:pt x="617" y="35"/>
                  </a:lnTo>
                  <a:lnTo>
                    <a:pt x="610" y="29"/>
                  </a:lnTo>
                  <a:lnTo>
                    <a:pt x="603" y="24"/>
                  </a:lnTo>
                  <a:lnTo>
                    <a:pt x="594" y="19"/>
                  </a:lnTo>
                  <a:lnTo>
                    <a:pt x="586" y="15"/>
                  </a:lnTo>
                  <a:lnTo>
                    <a:pt x="577" y="12"/>
                  </a:lnTo>
                  <a:lnTo>
                    <a:pt x="567" y="10"/>
                  </a:lnTo>
                  <a:lnTo>
                    <a:pt x="558" y="9"/>
                  </a:lnTo>
                  <a:lnTo>
                    <a:pt x="547" y="8"/>
                  </a:lnTo>
                  <a:lnTo>
                    <a:pt x="108" y="8"/>
                  </a:lnTo>
                  <a:lnTo>
                    <a:pt x="98" y="9"/>
                  </a:lnTo>
                  <a:lnTo>
                    <a:pt x="88" y="10"/>
                  </a:lnTo>
                  <a:lnTo>
                    <a:pt x="78" y="12"/>
                  </a:lnTo>
                  <a:lnTo>
                    <a:pt x="69" y="15"/>
                  </a:lnTo>
                  <a:lnTo>
                    <a:pt x="61" y="19"/>
                  </a:lnTo>
                  <a:lnTo>
                    <a:pt x="53" y="23"/>
                  </a:lnTo>
                  <a:lnTo>
                    <a:pt x="45" y="29"/>
                  </a:lnTo>
                  <a:lnTo>
                    <a:pt x="38" y="34"/>
                  </a:lnTo>
                  <a:lnTo>
                    <a:pt x="32" y="41"/>
                  </a:lnTo>
                  <a:lnTo>
                    <a:pt x="26" y="48"/>
                  </a:lnTo>
                  <a:lnTo>
                    <a:pt x="21" y="55"/>
                  </a:lnTo>
                  <a:lnTo>
                    <a:pt x="17" y="63"/>
                  </a:lnTo>
                  <a:lnTo>
                    <a:pt x="13" y="71"/>
                  </a:lnTo>
                  <a:lnTo>
                    <a:pt x="11" y="80"/>
                  </a:lnTo>
                  <a:lnTo>
                    <a:pt x="9" y="89"/>
                  </a:lnTo>
                  <a:lnTo>
                    <a:pt x="9" y="99"/>
                  </a:lnTo>
                  <a:lnTo>
                    <a:pt x="9" y="47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076" name="Rectangle 82"/>
            <p:cNvSpPr>
              <a:spLocks noChangeArrowheads="1"/>
            </p:cNvSpPr>
            <p:nvPr/>
          </p:nvSpPr>
          <p:spPr bwMode="auto">
            <a:xfrm>
              <a:off x="1846" y="2369"/>
              <a:ext cx="49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CA" altLang="en-US" sz="1200" dirty="0" smtClean="0">
                  <a:solidFill>
                    <a:srgbClr val="000000"/>
                  </a:solidFill>
                  <a:latin typeface="Cambria" pitchFamily="18" charset="0"/>
                </a:rPr>
                <a:t>Détection précoce du cancer de la prostate</a:t>
              </a:r>
              <a:endParaRPr kumimoji="0" lang="fr-CA" altLang="en-US" sz="1800" b="0" i="0" u="none" strike="noStrike" cap="none" normalizeH="0" baseline="0" dirty="0" smtClean="0">
                <a:ln>
                  <a:noFill/>
                </a:ln>
                <a:solidFill>
                  <a:schemeClr val="tx1"/>
                </a:solidFill>
                <a:effectLst/>
              </a:endParaRPr>
            </a:p>
          </p:txBody>
        </p:sp>
        <p:sp>
          <p:nvSpPr>
            <p:cNvPr id="1077" name="Rectangle 83"/>
            <p:cNvSpPr>
              <a:spLocks noChangeArrowheads="1"/>
            </p:cNvSpPr>
            <p:nvPr/>
          </p:nvSpPr>
          <p:spPr bwMode="auto">
            <a:xfrm>
              <a:off x="2164" y="2659"/>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78" name="Rectangle 84"/>
            <p:cNvSpPr>
              <a:spLocks noChangeArrowheads="1"/>
            </p:cNvSpPr>
            <p:nvPr/>
          </p:nvSpPr>
          <p:spPr bwMode="auto">
            <a:xfrm>
              <a:off x="2806" y="2095"/>
              <a:ext cx="1110" cy="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CA" altLang="en-US" sz="1200" dirty="0" smtClean="0">
                  <a:solidFill>
                    <a:srgbClr val="000000"/>
                  </a:solidFill>
                  <a:latin typeface="Cambria" pitchFamily="18" charset="0"/>
                </a:rPr>
                <a:t>Chirurgie</a:t>
              </a:r>
            </a:p>
            <a:p>
              <a:pPr marL="0" marR="0" lvl="0" indent="0" algn="l" defTabSz="914400" rtl="0" eaLnBrk="1" fontAlgn="base" latinLnBrk="0" hangingPunct="1">
                <a:lnSpc>
                  <a:spcPct val="100000"/>
                </a:lnSpc>
                <a:spcBef>
                  <a:spcPct val="0"/>
                </a:spcBef>
                <a:spcAft>
                  <a:spcPct val="0"/>
                </a:spcAft>
                <a:buClrTx/>
                <a:buSzTx/>
                <a:buFontTx/>
                <a:buNone/>
                <a:tabLst/>
              </a:pPr>
              <a:r>
                <a:rPr lang="fr-CA" altLang="en-US" sz="1200" dirty="0" smtClean="0">
                  <a:solidFill>
                    <a:srgbClr val="000000"/>
                  </a:solidFill>
                  <a:latin typeface="Cambria" pitchFamily="18" charset="0"/>
                </a:rPr>
                <a:t>Radiothérapie</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rPr>
                <a:t>Hormonothérapie</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rPr>
                <a:t> Cryothérapie</a:t>
              </a:r>
              <a:endParaRPr lang="fr-CA" altLang="en-US" sz="1800" dirty="0" smtClean="0"/>
            </a:p>
            <a:p>
              <a:pPr marL="0" marR="0" lvl="0" indent="0" algn="l" defTabSz="914400" rtl="0" eaLnBrk="1" fontAlgn="base" latinLnBrk="0" hangingPunct="1">
                <a:lnSpc>
                  <a:spcPct val="100000"/>
                </a:lnSpc>
                <a:spcBef>
                  <a:spcPct val="0"/>
                </a:spcBef>
                <a:spcAft>
                  <a:spcPct val="0"/>
                </a:spcAft>
                <a:buClrTx/>
                <a:buSzTx/>
                <a:buFontTx/>
                <a:buNone/>
                <a:tabLst/>
              </a:pPr>
              <a:r>
                <a:rPr lang="fr-CA" altLang="en-US" sz="1200" dirty="0" smtClean="0">
                  <a:solidFill>
                    <a:srgbClr val="000000"/>
                  </a:solidFill>
                  <a:latin typeface="Cambria" pitchFamily="18" charset="0"/>
                </a:rPr>
                <a:t>Échographie</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rPr>
                <a:t>Attente sous surveillance</a:t>
              </a:r>
            </a:p>
            <a:p>
              <a:pPr marL="0" marR="0" lvl="0" indent="0" algn="l" defTabSz="914400" rtl="0" eaLnBrk="1" fontAlgn="base" latinLnBrk="0" hangingPunct="1">
                <a:lnSpc>
                  <a:spcPct val="100000"/>
                </a:lnSpc>
                <a:spcBef>
                  <a:spcPct val="0"/>
                </a:spcBef>
                <a:spcAft>
                  <a:spcPct val="0"/>
                </a:spcAft>
                <a:buClrTx/>
                <a:buSzTx/>
                <a:buFontTx/>
                <a:buNone/>
                <a:tabLst/>
              </a:pPr>
              <a:r>
                <a:rPr lang="fr-CA" altLang="en-US" sz="1200" dirty="0" smtClean="0">
                  <a:solidFill>
                    <a:srgbClr val="000000"/>
                  </a:solidFill>
                  <a:latin typeface="Cambria" pitchFamily="18" charset="0"/>
                </a:rPr>
                <a:t>Surveillance active</a:t>
              </a:r>
              <a:endParaRPr kumimoji="0" lang="fr-CA" altLang="en-US" sz="1200" b="0" i="0" u="none" strike="noStrike" cap="none" normalizeH="0" baseline="0" dirty="0" smtClean="0">
                <a:ln>
                  <a:noFill/>
                </a:ln>
                <a:solidFill>
                  <a:srgbClr val="000000"/>
                </a:solidFill>
                <a:effectLst/>
                <a:latin typeface="Cambria" pitchFamily="18" charset="0"/>
              </a:endParaRPr>
            </a:p>
          </p:txBody>
        </p:sp>
        <p:sp>
          <p:nvSpPr>
            <p:cNvPr id="1079" name="Rectangle 85"/>
            <p:cNvSpPr>
              <a:spLocks noChangeArrowheads="1"/>
            </p:cNvSpPr>
            <p:nvPr/>
          </p:nvSpPr>
          <p:spPr bwMode="auto">
            <a:xfrm>
              <a:off x="3244" y="2074"/>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81" name="Rectangle 87"/>
            <p:cNvSpPr>
              <a:spLocks noChangeArrowheads="1"/>
            </p:cNvSpPr>
            <p:nvPr/>
          </p:nvSpPr>
          <p:spPr bwMode="auto">
            <a:xfrm>
              <a:off x="3666" y="2186"/>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83" name="Rectangle 89"/>
            <p:cNvSpPr>
              <a:spLocks noChangeArrowheads="1"/>
            </p:cNvSpPr>
            <p:nvPr/>
          </p:nvSpPr>
          <p:spPr bwMode="auto">
            <a:xfrm>
              <a:off x="3684" y="2297"/>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85" name="Rectangle 91"/>
            <p:cNvSpPr>
              <a:spLocks noChangeArrowheads="1"/>
            </p:cNvSpPr>
            <p:nvPr/>
          </p:nvSpPr>
          <p:spPr bwMode="auto">
            <a:xfrm>
              <a:off x="3448" y="2406"/>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87" name="Rectangle 93"/>
            <p:cNvSpPr>
              <a:spLocks noChangeArrowheads="1"/>
            </p:cNvSpPr>
            <p:nvPr/>
          </p:nvSpPr>
          <p:spPr bwMode="auto">
            <a:xfrm>
              <a:off x="3617" y="2517"/>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89" name="Rectangle 95"/>
            <p:cNvSpPr>
              <a:spLocks noChangeArrowheads="1"/>
            </p:cNvSpPr>
            <p:nvPr/>
          </p:nvSpPr>
          <p:spPr bwMode="auto">
            <a:xfrm>
              <a:off x="3625" y="2626"/>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91" name="Rectangle 97"/>
            <p:cNvSpPr>
              <a:spLocks noChangeArrowheads="1"/>
            </p:cNvSpPr>
            <p:nvPr/>
          </p:nvSpPr>
          <p:spPr bwMode="auto">
            <a:xfrm>
              <a:off x="3706" y="2738"/>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92" name="Rectangle 98"/>
            <p:cNvSpPr>
              <a:spLocks noChangeArrowheads="1"/>
            </p:cNvSpPr>
            <p:nvPr/>
          </p:nvSpPr>
          <p:spPr bwMode="auto">
            <a:xfrm>
              <a:off x="3175" y="1870"/>
              <a:ext cx="5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smtClean="0">
                  <a:ln>
                    <a:noFill/>
                  </a:ln>
                  <a:solidFill>
                    <a:srgbClr val="000000"/>
                  </a:solidFill>
                  <a:effectLst/>
                  <a:latin typeface="Cambria" pitchFamily="18" charset="0"/>
                  <a:cs typeface="Arial" pitchFamily="34" charset="0"/>
                </a:rPr>
                <a:t>Traitement</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93" name="Rectangle 99"/>
            <p:cNvSpPr>
              <a:spLocks noChangeArrowheads="1"/>
            </p:cNvSpPr>
            <p:nvPr/>
          </p:nvSpPr>
          <p:spPr bwMode="auto">
            <a:xfrm>
              <a:off x="3681" y="1870"/>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94" name="Oval 100"/>
            <p:cNvSpPr>
              <a:spLocks noChangeArrowheads="1"/>
            </p:cNvSpPr>
            <p:nvPr/>
          </p:nvSpPr>
          <p:spPr bwMode="auto">
            <a:xfrm>
              <a:off x="3499" y="3345"/>
              <a:ext cx="722" cy="424"/>
            </a:xfrm>
            <a:prstGeom prst="ellipse">
              <a:avLst/>
            </a:prstGeom>
            <a:solidFill>
              <a:srgbClr val="8DB3E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095" name="Freeform 101"/>
            <p:cNvSpPr>
              <a:spLocks noEditPoints="1"/>
            </p:cNvSpPr>
            <p:nvPr/>
          </p:nvSpPr>
          <p:spPr bwMode="auto">
            <a:xfrm>
              <a:off x="3495" y="3341"/>
              <a:ext cx="731" cy="432"/>
            </a:xfrm>
            <a:custGeom>
              <a:avLst/>
              <a:gdLst>
                <a:gd name="T0" fmla="*/ 4 w 731"/>
                <a:gd name="T1" fmla="*/ 183 h 432"/>
                <a:gd name="T2" fmla="*/ 22 w 731"/>
                <a:gd name="T3" fmla="*/ 141 h 432"/>
                <a:gd name="T4" fmla="*/ 53 w 731"/>
                <a:gd name="T5" fmla="*/ 103 h 432"/>
                <a:gd name="T6" fmla="*/ 95 w 731"/>
                <a:gd name="T7" fmla="*/ 70 h 432"/>
                <a:gd name="T8" fmla="*/ 147 w 731"/>
                <a:gd name="T9" fmla="*/ 42 h 432"/>
                <a:gd name="T10" fmla="*/ 240 w 731"/>
                <a:gd name="T11" fmla="*/ 13 h 432"/>
                <a:gd name="T12" fmla="*/ 310 w 731"/>
                <a:gd name="T13" fmla="*/ 2 h 432"/>
                <a:gd name="T14" fmla="*/ 384 w 731"/>
                <a:gd name="T15" fmla="*/ 0 h 432"/>
                <a:gd name="T16" fmla="*/ 456 w 731"/>
                <a:gd name="T17" fmla="*/ 7 h 432"/>
                <a:gd name="T18" fmla="*/ 539 w 731"/>
                <a:gd name="T19" fmla="*/ 26 h 432"/>
                <a:gd name="T20" fmla="*/ 610 w 731"/>
                <a:gd name="T21" fmla="*/ 55 h 432"/>
                <a:gd name="T22" fmla="*/ 657 w 731"/>
                <a:gd name="T23" fmla="*/ 86 h 432"/>
                <a:gd name="T24" fmla="*/ 694 w 731"/>
                <a:gd name="T25" fmla="*/ 121 h 432"/>
                <a:gd name="T26" fmla="*/ 719 w 731"/>
                <a:gd name="T27" fmla="*/ 161 h 432"/>
                <a:gd name="T28" fmla="*/ 730 w 731"/>
                <a:gd name="T29" fmla="*/ 204 h 432"/>
                <a:gd name="T30" fmla="*/ 726 w 731"/>
                <a:gd name="T31" fmla="*/ 249 h 432"/>
                <a:gd name="T32" fmla="*/ 708 w 731"/>
                <a:gd name="T33" fmla="*/ 291 h 432"/>
                <a:gd name="T34" fmla="*/ 677 w 731"/>
                <a:gd name="T35" fmla="*/ 328 h 432"/>
                <a:gd name="T36" fmla="*/ 635 w 731"/>
                <a:gd name="T37" fmla="*/ 361 h 432"/>
                <a:gd name="T38" fmla="*/ 583 w 731"/>
                <a:gd name="T39" fmla="*/ 389 h 432"/>
                <a:gd name="T40" fmla="*/ 490 w 731"/>
                <a:gd name="T41" fmla="*/ 419 h 432"/>
                <a:gd name="T42" fmla="*/ 421 w 731"/>
                <a:gd name="T43" fmla="*/ 429 h 432"/>
                <a:gd name="T44" fmla="*/ 346 w 731"/>
                <a:gd name="T45" fmla="*/ 431 h 432"/>
                <a:gd name="T46" fmla="*/ 274 w 731"/>
                <a:gd name="T47" fmla="*/ 425 h 432"/>
                <a:gd name="T48" fmla="*/ 192 w 731"/>
                <a:gd name="T49" fmla="*/ 406 h 432"/>
                <a:gd name="T50" fmla="*/ 120 w 731"/>
                <a:gd name="T51" fmla="*/ 376 h 432"/>
                <a:gd name="T52" fmla="*/ 73 w 731"/>
                <a:gd name="T53" fmla="*/ 346 h 432"/>
                <a:gd name="T54" fmla="*/ 36 w 731"/>
                <a:gd name="T55" fmla="*/ 310 h 432"/>
                <a:gd name="T56" fmla="*/ 11 w 731"/>
                <a:gd name="T57" fmla="*/ 270 h 432"/>
                <a:gd name="T58" fmla="*/ 0 w 731"/>
                <a:gd name="T59" fmla="*/ 227 h 432"/>
                <a:gd name="T60" fmla="*/ 12 w 731"/>
                <a:gd name="T61" fmla="*/ 247 h 432"/>
                <a:gd name="T62" fmla="*/ 30 w 731"/>
                <a:gd name="T63" fmla="*/ 287 h 432"/>
                <a:gd name="T64" fmla="*/ 59 w 731"/>
                <a:gd name="T65" fmla="*/ 323 h 432"/>
                <a:gd name="T66" fmla="*/ 100 w 731"/>
                <a:gd name="T67" fmla="*/ 355 h 432"/>
                <a:gd name="T68" fmla="*/ 151 w 731"/>
                <a:gd name="T69" fmla="*/ 382 h 432"/>
                <a:gd name="T70" fmla="*/ 242 w 731"/>
                <a:gd name="T71" fmla="*/ 411 h 432"/>
                <a:gd name="T72" fmla="*/ 310 w 731"/>
                <a:gd name="T73" fmla="*/ 421 h 432"/>
                <a:gd name="T74" fmla="*/ 383 w 731"/>
                <a:gd name="T75" fmla="*/ 424 h 432"/>
                <a:gd name="T76" fmla="*/ 455 w 731"/>
                <a:gd name="T77" fmla="*/ 417 h 432"/>
                <a:gd name="T78" fmla="*/ 536 w 731"/>
                <a:gd name="T79" fmla="*/ 399 h 432"/>
                <a:gd name="T80" fmla="*/ 606 w 731"/>
                <a:gd name="T81" fmla="*/ 369 h 432"/>
                <a:gd name="T82" fmla="*/ 652 w 731"/>
                <a:gd name="T83" fmla="*/ 340 h 432"/>
                <a:gd name="T84" fmla="*/ 687 w 731"/>
                <a:gd name="T85" fmla="*/ 305 h 432"/>
                <a:gd name="T86" fmla="*/ 711 w 731"/>
                <a:gd name="T87" fmla="*/ 267 h 432"/>
                <a:gd name="T88" fmla="*/ 722 w 731"/>
                <a:gd name="T89" fmla="*/ 227 h 432"/>
                <a:gd name="T90" fmla="*/ 718 w 731"/>
                <a:gd name="T91" fmla="*/ 185 h 432"/>
                <a:gd name="T92" fmla="*/ 701 w 731"/>
                <a:gd name="T93" fmla="*/ 145 h 432"/>
                <a:gd name="T94" fmla="*/ 671 w 731"/>
                <a:gd name="T95" fmla="*/ 109 h 432"/>
                <a:gd name="T96" fmla="*/ 630 w 731"/>
                <a:gd name="T97" fmla="*/ 77 h 432"/>
                <a:gd name="T98" fmla="*/ 579 w 731"/>
                <a:gd name="T99" fmla="*/ 49 h 432"/>
                <a:gd name="T100" fmla="*/ 488 w 731"/>
                <a:gd name="T101" fmla="*/ 20 h 432"/>
                <a:gd name="T102" fmla="*/ 420 w 731"/>
                <a:gd name="T103" fmla="*/ 10 h 432"/>
                <a:gd name="T104" fmla="*/ 347 w 731"/>
                <a:gd name="T105" fmla="*/ 8 h 432"/>
                <a:gd name="T106" fmla="*/ 276 w 731"/>
                <a:gd name="T107" fmla="*/ 14 h 432"/>
                <a:gd name="T108" fmla="*/ 195 w 731"/>
                <a:gd name="T109" fmla="*/ 33 h 432"/>
                <a:gd name="T110" fmla="*/ 124 w 731"/>
                <a:gd name="T111" fmla="*/ 62 h 432"/>
                <a:gd name="T112" fmla="*/ 79 w 731"/>
                <a:gd name="T113" fmla="*/ 92 h 432"/>
                <a:gd name="T114" fmla="*/ 43 w 731"/>
                <a:gd name="T115" fmla="*/ 126 h 432"/>
                <a:gd name="T116" fmla="*/ 19 w 731"/>
                <a:gd name="T117" fmla="*/ 164 h 432"/>
                <a:gd name="T118" fmla="*/ 9 w 731"/>
                <a:gd name="T119" fmla="*/ 20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1" h="432">
                  <a:moveTo>
                    <a:pt x="0" y="216"/>
                  </a:moveTo>
                  <a:lnTo>
                    <a:pt x="0" y="205"/>
                  </a:lnTo>
                  <a:lnTo>
                    <a:pt x="2" y="194"/>
                  </a:lnTo>
                  <a:lnTo>
                    <a:pt x="4" y="183"/>
                  </a:lnTo>
                  <a:lnTo>
                    <a:pt x="7" y="172"/>
                  </a:lnTo>
                  <a:lnTo>
                    <a:pt x="11" y="161"/>
                  </a:lnTo>
                  <a:lnTo>
                    <a:pt x="16" y="151"/>
                  </a:lnTo>
                  <a:lnTo>
                    <a:pt x="22" y="141"/>
                  </a:lnTo>
                  <a:lnTo>
                    <a:pt x="29" y="131"/>
                  </a:lnTo>
                  <a:lnTo>
                    <a:pt x="36" y="122"/>
                  </a:lnTo>
                  <a:lnTo>
                    <a:pt x="44" y="112"/>
                  </a:lnTo>
                  <a:lnTo>
                    <a:pt x="53" y="103"/>
                  </a:lnTo>
                  <a:lnTo>
                    <a:pt x="63" y="94"/>
                  </a:lnTo>
                  <a:lnTo>
                    <a:pt x="73" y="86"/>
                  </a:lnTo>
                  <a:lnTo>
                    <a:pt x="84" y="78"/>
                  </a:lnTo>
                  <a:lnTo>
                    <a:pt x="95" y="70"/>
                  </a:lnTo>
                  <a:lnTo>
                    <a:pt x="107" y="63"/>
                  </a:lnTo>
                  <a:lnTo>
                    <a:pt x="120" y="55"/>
                  </a:lnTo>
                  <a:lnTo>
                    <a:pt x="133" y="49"/>
                  </a:lnTo>
                  <a:lnTo>
                    <a:pt x="147" y="42"/>
                  </a:lnTo>
                  <a:lnTo>
                    <a:pt x="161" y="36"/>
                  </a:lnTo>
                  <a:lnTo>
                    <a:pt x="191" y="26"/>
                  </a:lnTo>
                  <a:lnTo>
                    <a:pt x="223" y="17"/>
                  </a:lnTo>
                  <a:lnTo>
                    <a:pt x="240" y="13"/>
                  </a:lnTo>
                  <a:lnTo>
                    <a:pt x="257" y="9"/>
                  </a:lnTo>
                  <a:lnTo>
                    <a:pt x="274" y="7"/>
                  </a:lnTo>
                  <a:lnTo>
                    <a:pt x="292" y="4"/>
                  </a:lnTo>
                  <a:lnTo>
                    <a:pt x="310" y="2"/>
                  </a:lnTo>
                  <a:lnTo>
                    <a:pt x="328" y="1"/>
                  </a:lnTo>
                  <a:lnTo>
                    <a:pt x="346" y="0"/>
                  </a:lnTo>
                  <a:lnTo>
                    <a:pt x="365" y="0"/>
                  </a:lnTo>
                  <a:lnTo>
                    <a:pt x="384" y="0"/>
                  </a:lnTo>
                  <a:lnTo>
                    <a:pt x="402" y="1"/>
                  </a:lnTo>
                  <a:lnTo>
                    <a:pt x="420" y="2"/>
                  </a:lnTo>
                  <a:lnTo>
                    <a:pt x="438" y="4"/>
                  </a:lnTo>
                  <a:lnTo>
                    <a:pt x="456" y="7"/>
                  </a:lnTo>
                  <a:lnTo>
                    <a:pt x="473" y="9"/>
                  </a:lnTo>
                  <a:lnTo>
                    <a:pt x="490" y="13"/>
                  </a:lnTo>
                  <a:lnTo>
                    <a:pt x="507" y="17"/>
                  </a:lnTo>
                  <a:lnTo>
                    <a:pt x="539" y="26"/>
                  </a:lnTo>
                  <a:lnTo>
                    <a:pt x="569" y="36"/>
                  </a:lnTo>
                  <a:lnTo>
                    <a:pt x="583" y="42"/>
                  </a:lnTo>
                  <a:lnTo>
                    <a:pt x="597" y="49"/>
                  </a:lnTo>
                  <a:lnTo>
                    <a:pt x="610" y="55"/>
                  </a:lnTo>
                  <a:lnTo>
                    <a:pt x="623" y="63"/>
                  </a:lnTo>
                  <a:lnTo>
                    <a:pt x="635" y="70"/>
                  </a:lnTo>
                  <a:lnTo>
                    <a:pt x="646" y="78"/>
                  </a:lnTo>
                  <a:lnTo>
                    <a:pt x="657" y="86"/>
                  </a:lnTo>
                  <a:lnTo>
                    <a:pt x="668" y="94"/>
                  </a:lnTo>
                  <a:lnTo>
                    <a:pt x="677" y="103"/>
                  </a:lnTo>
                  <a:lnTo>
                    <a:pt x="686" y="112"/>
                  </a:lnTo>
                  <a:lnTo>
                    <a:pt x="694" y="121"/>
                  </a:lnTo>
                  <a:lnTo>
                    <a:pt x="701" y="131"/>
                  </a:lnTo>
                  <a:lnTo>
                    <a:pt x="708" y="141"/>
                  </a:lnTo>
                  <a:lnTo>
                    <a:pt x="714" y="151"/>
                  </a:lnTo>
                  <a:lnTo>
                    <a:pt x="719" y="161"/>
                  </a:lnTo>
                  <a:lnTo>
                    <a:pt x="723" y="172"/>
                  </a:lnTo>
                  <a:lnTo>
                    <a:pt x="726" y="182"/>
                  </a:lnTo>
                  <a:lnTo>
                    <a:pt x="729" y="193"/>
                  </a:lnTo>
                  <a:lnTo>
                    <a:pt x="730" y="204"/>
                  </a:lnTo>
                  <a:lnTo>
                    <a:pt x="731" y="216"/>
                  </a:lnTo>
                  <a:lnTo>
                    <a:pt x="730" y="227"/>
                  </a:lnTo>
                  <a:lnTo>
                    <a:pt x="729" y="238"/>
                  </a:lnTo>
                  <a:lnTo>
                    <a:pt x="726" y="249"/>
                  </a:lnTo>
                  <a:lnTo>
                    <a:pt x="723" y="260"/>
                  </a:lnTo>
                  <a:lnTo>
                    <a:pt x="719" y="270"/>
                  </a:lnTo>
                  <a:lnTo>
                    <a:pt x="714" y="280"/>
                  </a:lnTo>
                  <a:lnTo>
                    <a:pt x="708" y="291"/>
                  </a:lnTo>
                  <a:lnTo>
                    <a:pt x="702" y="300"/>
                  </a:lnTo>
                  <a:lnTo>
                    <a:pt x="694" y="310"/>
                  </a:lnTo>
                  <a:lnTo>
                    <a:pt x="686" y="319"/>
                  </a:lnTo>
                  <a:lnTo>
                    <a:pt x="677" y="328"/>
                  </a:lnTo>
                  <a:lnTo>
                    <a:pt x="668" y="337"/>
                  </a:lnTo>
                  <a:lnTo>
                    <a:pt x="657" y="346"/>
                  </a:lnTo>
                  <a:lnTo>
                    <a:pt x="647" y="354"/>
                  </a:lnTo>
                  <a:lnTo>
                    <a:pt x="635" y="361"/>
                  </a:lnTo>
                  <a:lnTo>
                    <a:pt x="623" y="369"/>
                  </a:lnTo>
                  <a:lnTo>
                    <a:pt x="610" y="376"/>
                  </a:lnTo>
                  <a:lnTo>
                    <a:pt x="597" y="383"/>
                  </a:lnTo>
                  <a:lnTo>
                    <a:pt x="583" y="389"/>
                  </a:lnTo>
                  <a:lnTo>
                    <a:pt x="569" y="395"/>
                  </a:lnTo>
                  <a:lnTo>
                    <a:pt x="539" y="406"/>
                  </a:lnTo>
                  <a:lnTo>
                    <a:pt x="507" y="415"/>
                  </a:lnTo>
                  <a:lnTo>
                    <a:pt x="490" y="419"/>
                  </a:lnTo>
                  <a:lnTo>
                    <a:pt x="473" y="422"/>
                  </a:lnTo>
                  <a:lnTo>
                    <a:pt x="456" y="425"/>
                  </a:lnTo>
                  <a:lnTo>
                    <a:pt x="439" y="427"/>
                  </a:lnTo>
                  <a:lnTo>
                    <a:pt x="421" y="429"/>
                  </a:lnTo>
                  <a:lnTo>
                    <a:pt x="402" y="431"/>
                  </a:lnTo>
                  <a:lnTo>
                    <a:pt x="384" y="431"/>
                  </a:lnTo>
                  <a:lnTo>
                    <a:pt x="365" y="432"/>
                  </a:lnTo>
                  <a:lnTo>
                    <a:pt x="346" y="431"/>
                  </a:lnTo>
                  <a:lnTo>
                    <a:pt x="328" y="431"/>
                  </a:lnTo>
                  <a:lnTo>
                    <a:pt x="310" y="429"/>
                  </a:lnTo>
                  <a:lnTo>
                    <a:pt x="292" y="427"/>
                  </a:lnTo>
                  <a:lnTo>
                    <a:pt x="274" y="425"/>
                  </a:lnTo>
                  <a:lnTo>
                    <a:pt x="257" y="422"/>
                  </a:lnTo>
                  <a:lnTo>
                    <a:pt x="240" y="419"/>
                  </a:lnTo>
                  <a:lnTo>
                    <a:pt x="223" y="415"/>
                  </a:lnTo>
                  <a:lnTo>
                    <a:pt x="192" y="406"/>
                  </a:lnTo>
                  <a:lnTo>
                    <a:pt x="162" y="395"/>
                  </a:lnTo>
                  <a:lnTo>
                    <a:pt x="147" y="389"/>
                  </a:lnTo>
                  <a:lnTo>
                    <a:pt x="134" y="383"/>
                  </a:lnTo>
                  <a:lnTo>
                    <a:pt x="120" y="376"/>
                  </a:lnTo>
                  <a:lnTo>
                    <a:pt x="107" y="369"/>
                  </a:lnTo>
                  <a:lnTo>
                    <a:pt x="95" y="362"/>
                  </a:lnTo>
                  <a:lnTo>
                    <a:pt x="84" y="354"/>
                  </a:lnTo>
                  <a:lnTo>
                    <a:pt x="73" y="346"/>
                  </a:lnTo>
                  <a:lnTo>
                    <a:pt x="63" y="337"/>
                  </a:lnTo>
                  <a:lnTo>
                    <a:pt x="53" y="328"/>
                  </a:lnTo>
                  <a:lnTo>
                    <a:pt x="44" y="319"/>
                  </a:lnTo>
                  <a:lnTo>
                    <a:pt x="36" y="310"/>
                  </a:lnTo>
                  <a:lnTo>
                    <a:pt x="29" y="300"/>
                  </a:lnTo>
                  <a:lnTo>
                    <a:pt x="22" y="291"/>
                  </a:lnTo>
                  <a:lnTo>
                    <a:pt x="16" y="281"/>
                  </a:lnTo>
                  <a:lnTo>
                    <a:pt x="11" y="270"/>
                  </a:lnTo>
                  <a:lnTo>
                    <a:pt x="7" y="260"/>
                  </a:lnTo>
                  <a:lnTo>
                    <a:pt x="4" y="249"/>
                  </a:lnTo>
                  <a:lnTo>
                    <a:pt x="1" y="238"/>
                  </a:lnTo>
                  <a:lnTo>
                    <a:pt x="0" y="227"/>
                  </a:lnTo>
                  <a:lnTo>
                    <a:pt x="0" y="216"/>
                  </a:lnTo>
                  <a:close/>
                  <a:moveTo>
                    <a:pt x="9" y="226"/>
                  </a:moveTo>
                  <a:lnTo>
                    <a:pt x="10" y="237"/>
                  </a:lnTo>
                  <a:lnTo>
                    <a:pt x="12" y="247"/>
                  </a:lnTo>
                  <a:lnTo>
                    <a:pt x="15" y="257"/>
                  </a:lnTo>
                  <a:lnTo>
                    <a:pt x="19" y="267"/>
                  </a:lnTo>
                  <a:lnTo>
                    <a:pt x="24" y="277"/>
                  </a:lnTo>
                  <a:lnTo>
                    <a:pt x="30" y="287"/>
                  </a:lnTo>
                  <a:lnTo>
                    <a:pt x="36" y="296"/>
                  </a:lnTo>
                  <a:lnTo>
                    <a:pt x="43" y="305"/>
                  </a:lnTo>
                  <a:lnTo>
                    <a:pt x="51" y="314"/>
                  </a:lnTo>
                  <a:lnTo>
                    <a:pt x="59" y="323"/>
                  </a:lnTo>
                  <a:lnTo>
                    <a:pt x="68" y="331"/>
                  </a:lnTo>
                  <a:lnTo>
                    <a:pt x="78" y="340"/>
                  </a:lnTo>
                  <a:lnTo>
                    <a:pt x="89" y="347"/>
                  </a:lnTo>
                  <a:lnTo>
                    <a:pt x="100" y="355"/>
                  </a:lnTo>
                  <a:lnTo>
                    <a:pt x="112" y="362"/>
                  </a:lnTo>
                  <a:lnTo>
                    <a:pt x="124" y="369"/>
                  </a:lnTo>
                  <a:lnTo>
                    <a:pt x="137" y="376"/>
                  </a:lnTo>
                  <a:lnTo>
                    <a:pt x="151" y="382"/>
                  </a:lnTo>
                  <a:lnTo>
                    <a:pt x="165" y="388"/>
                  </a:lnTo>
                  <a:lnTo>
                    <a:pt x="194" y="398"/>
                  </a:lnTo>
                  <a:lnTo>
                    <a:pt x="226" y="407"/>
                  </a:lnTo>
                  <a:lnTo>
                    <a:pt x="242" y="411"/>
                  </a:lnTo>
                  <a:lnTo>
                    <a:pt x="258" y="414"/>
                  </a:lnTo>
                  <a:lnTo>
                    <a:pt x="276" y="417"/>
                  </a:lnTo>
                  <a:lnTo>
                    <a:pt x="293" y="420"/>
                  </a:lnTo>
                  <a:lnTo>
                    <a:pt x="310" y="421"/>
                  </a:lnTo>
                  <a:lnTo>
                    <a:pt x="328" y="423"/>
                  </a:lnTo>
                  <a:lnTo>
                    <a:pt x="347" y="424"/>
                  </a:lnTo>
                  <a:lnTo>
                    <a:pt x="365" y="424"/>
                  </a:lnTo>
                  <a:lnTo>
                    <a:pt x="383" y="424"/>
                  </a:lnTo>
                  <a:lnTo>
                    <a:pt x="402" y="423"/>
                  </a:lnTo>
                  <a:lnTo>
                    <a:pt x="420" y="421"/>
                  </a:lnTo>
                  <a:lnTo>
                    <a:pt x="437" y="420"/>
                  </a:lnTo>
                  <a:lnTo>
                    <a:pt x="455" y="417"/>
                  </a:lnTo>
                  <a:lnTo>
                    <a:pt x="472" y="414"/>
                  </a:lnTo>
                  <a:lnTo>
                    <a:pt x="488" y="411"/>
                  </a:lnTo>
                  <a:lnTo>
                    <a:pt x="504" y="407"/>
                  </a:lnTo>
                  <a:lnTo>
                    <a:pt x="536" y="399"/>
                  </a:lnTo>
                  <a:lnTo>
                    <a:pt x="565" y="388"/>
                  </a:lnTo>
                  <a:lnTo>
                    <a:pt x="579" y="382"/>
                  </a:lnTo>
                  <a:lnTo>
                    <a:pt x="593" y="376"/>
                  </a:lnTo>
                  <a:lnTo>
                    <a:pt x="606" y="369"/>
                  </a:lnTo>
                  <a:lnTo>
                    <a:pt x="618" y="362"/>
                  </a:lnTo>
                  <a:lnTo>
                    <a:pt x="630" y="355"/>
                  </a:lnTo>
                  <a:lnTo>
                    <a:pt x="641" y="348"/>
                  </a:lnTo>
                  <a:lnTo>
                    <a:pt x="652" y="340"/>
                  </a:lnTo>
                  <a:lnTo>
                    <a:pt x="662" y="332"/>
                  </a:lnTo>
                  <a:lnTo>
                    <a:pt x="671" y="323"/>
                  </a:lnTo>
                  <a:lnTo>
                    <a:pt x="679" y="314"/>
                  </a:lnTo>
                  <a:lnTo>
                    <a:pt x="687" y="305"/>
                  </a:lnTo>
                  <a:lnTo>
                    <a:pt x="694" y="296"/>
                  </a:lnTo>
                  <a:lnTo>
                    <a:pt x="701" y="287"/>
                  </a:lnTo>
                  <a:lnTo>
                    <a:pt x="706" y="277"/>
                  </a:lnTo>
                  <a:lnTo>
                    <a:pt x="711" y="267"/>
                  </a:lnTo>
                  <a:lnTo>
                    <a:pt x="715" y="257"/>
                  </a:lnTo>
                  <a:lnTo>
                    <a:pt x="718" y="247"/>
                  </a:lnTo>
                  <a:lnTo>
                    <a:pt x="720" y="237"/>
                  </a:lnTo>
                  <a:lnTo>
                    <a:pt x="722" y="227"/>
                  </a:lnTo>
                  <a:lnTo>
                    <a:pt x="722" y="216"/>
                  </a:lnTo>
                  <a:lnTo>
                    <a:pt x="722" y="205"/>
                  </a:lnTo>
                  <a:lnTo>
                    <a:pt x="720" y="195"/>
                  </a:lnTo>
                  <a:lnTo>
                    <a:pt x="718" y="185"/>
                  </a:lnTo>
                  <a:lnTo>
                    <a:pt x="715" y="174"/>
                  </a:lnTo>
                  <a:lnTo>
                    <a:pt x="711" y="164"/>
                  </a:lnTo>
                  <a:lnTo>
                    <a:pt x="706" y="155"/>
                  </a:lnTo>
                  <a:lnTo>
                    <a:pt x="701" y="145"/>
                  </a:lnTo>
                  <a:lnTo>
                    <a:pt x="694" y="135"/>
                  </a:lnTo>
                  <a:lnTo>
                    <a:pt x="687" y="126"/>
                  </a:lnTo>
                  <a:lnTo>
                    <a:pt x="680" y="117"/>
                  </a:lnTo>
                  <a:lnTo>
                    <a:pt x="671" y="109"/>
                  </a:lnTo>
                  <a:lnTo>
                    <a:pt x="662" y="100"/>
                  </a:lnTo>
                  <a:lnTo>
                    <a:pt x="652" y="92"/>
                  </a:lnTo>
                  <a:lnTo>
                    <a:pt x="641" y="84"/>
                  </a:lnTo>
                  <a:lnTo>
                    <a:pt x="630" y="77"/>
                  </a:lnTo>
                  <a:lnTo>
                    <a:pt x="618" y="69"/>
                  </a:lnTo>
                  <a:lnTo>
                    <a:pt x="606" y="62"/>
                  </a:lnTo>
                  <a:lnTo>
                    <a:pt x="593" y="56"/>
                  </a:lnTo>
                  <a:lnTo>
                    <a:pt x="579" y="49"/>
                  </a:lnTo>
                  <a:lnTo>
                    <a:pt x="566" y="44"/>
                  </a:lnTo>
                  <a:lnTo>
                    <a:pt x="536" y="33"/>
                  </a:lnTo>
                  <a:lnTo>
                    <a:pt x="505" y="24"/>
                  </a:lnTo>
                  <a:lnTo>
                    <a:pt x="488" y="20"/>
                  </a:lnTo>
                  <a:lnTo>
                    <a:pt x="472" y="17"/>
                  </a:lnTo>
                  <a:lnTo>
                    <a:pt x="455" y="14"/>
                  </a:lnTo>
                  <a:lnTo>
                    <a:pt x="437" y="12"/>
                  </a:lnTo>
                  <a:lnTo>
                    <a:pt x="420" y="10"/>
                  </a:lnTo>
                  <a:lnTo>
                    <a:pt x="402" y="9"/>
                  </a:lnTo>
                  <a:lnTo>
                    <a:pt x="384" y="8"/>
                  </a:lnTo>
                  <a:lnTo>
                    <a:pt x="365" y="8"/>
                  </a:lnTo>
                  <a:lnTo>
                    <a:pt x="347" y="8"/>
                  </a:lnTo>
                  <a:lnTo>
                    <a:pt x="328" y="9"/>
                  </a:lnTo>
                  <a:lnTo>
                    <a:pt x="311" y="10"/>
                  </a:lnTo>
                  <a:lnTo>
                    <a:pt x="293" y="12"/>
                  </a:lnTo>
                  <a:lnTo>
                    <a:pt x="276" y="14"/>
                  </a:lnTo>
                  <a:lnTo>
                    <a:pt x="259" y="17"/>
                  </a:lnTo>
                  <a:lnTo>
                    <a:pt x="242" y="20"/>
                  </a:lnTo>
                  <a:lnTo>
                    <a:pt x="226" y="24"/>
                  </a:lnTo>
                  <a:lnTo>
                    <a:pt x="195" y="33"/>
                  </a:lnTo>
                  <a:lnTo>
                    <a:pt x="165" y="44"/>
                  </a:lnTo>
                  <a:lnTo>
                    <a:pt x="151" y="49"/>
                  </a:lnTo>
                  <a:lnTo>
                    <a:pt x="137" y="56"/>
                  </a:lnTo>
                  <a:lnTo>
                    <a:pt x="124" y="62"/>
                  </a:lnTo>
                  <a:lnTo>
                    <a:pt x="112" y="69"/>
                  </a:lnTo>
                  <a:lnTo>
                    <a:pt x="100" y="76"/>
                  </a:lnTo>
                  <a:lnTo>
                    <a:pt x="89" y="84"/>
                  </a:lnTo>
                  <a:lnTo>
                    <a:pt x="79" y="92"/>
                  </a:lnTo>
                  <a:lnTo>
                    <a:pt x="69" y="100"/>
                  </a:lnTo>
                  <a:lnTo>
                    <a:pt x="59" y="108"/>
                  </a:lnTo>
                  <a:lnTo>
                    <a:pt x="51" y="117"/>
                  </a:lnTo>
                  <a:lnTo>
                    <a:pt x="43" y="126"/>
                  </a:lnTo>
                  <a:lnTo>
                    <a:pt x="36" y="135"/>
                  </a:lnTo>
                  <a:lnTo>
                    <a:pt x="30" y="145"/>
                  </a:lnTo>
                  <a:lnTo>
                    <a:pt x="24" y="154"/>
                  </a:lnTo>
                  <a:lnTo>
                    <a:pt x="19" y="164"/>
                  </a:lnTo>
                  <a:lnTo>
                    <a:pt x="15" y="174"/>
                  </a:lnTo>
                  <a:lnTo>
                    <a:pt x="12" y="184"/>
                  </a:lnTo>
                  <a:lnTo>
                    <a:pt x="10" y="195"/>
                  </a:lnTo>
                  <a:lnTo>
                    <a:pt x="9" y="205"/>
                  </a:lnTo>
                  <a:lnTo>
                    <a:pt x="8" y="216"/>
                  </a:lnTo>
                  <a:lnTo>
                    <a:pt x="9" y="22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096" name="Rectangle 102"/>
            <p:cNvSpPr>
              <a:spLocks noChangeArrowheads="1"/>
            </p:cNvSpPr>
            <p:nvPr/>
          </p:nvSpPr>
          <p:spPr bwMode="auto">
            <a:xfrm>
              <a:off x="3861" y="3447"/>
              <a:ext cx="2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5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097" name="Rectangle 103"/>
            <p:cNvSpPr>
              <a:spLocks noChangeArrowheads="1"/>
            </p:cNvSpPr>
            <p:nvPr/>
          </p:nvSpPr>
          <p:spPr bwMode="auto">
            <a:xfrm>
              <a:off x="3603" y="3430"/>
              <a:ext cx="63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CA" altLang="en-US" sz="1200" dirty="0" smtClean="0">
                  <a:solidFill>
                    <a:srgbClr val="000000"/>
                  </a:solidFill>
                  <a:latin typeface="Cambria" pitchFamily="18" charset="0"/>
                </a:rPr>
                <a:t>Inconvénients du traitement</a:t>
              </a:r>
              <a:endParaRPr kumimoji="0" lang="fr-CA" altLang="en-US" sz="1800" b="0" i="0" u="none" strike="noStrike" cap="none" normalizeH="0" baseline="0" dirty="0" smtClean="0">
                <a:ln>
                  <a:noFill/>
                </a:ln>
                <a:solidFill>
                  <a:schemeClr val="tx1"/>
                </a:solidFill>
                <a:effectLst/>
              </a:endParaRPr>
            </a:p>
          </p:txBody>
        </p:sp>
        <p:sp>
          <p:nvSpPr>
            <p:cNvPr id="1099" name="Rectangle 105"/>
            <p:cNvSpPr>
              <a:spLocks noChangeArrowheads="1"/>
            </p:cNvSpPr>
            <p:nvPr/>
          </p:nvSpPr>
          <p:spPr bwMode="auto">
            <a:xfrm>
              <a:off x="4091" y="3548"/>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100" name="Freeform 106"/>
            <p:cNvSpPr>
              <a:spLocks noEditPoints="1"/>
            </p:cNvSpPr>
            <p:nvPr/>
          </p:nvSpPr>
          <p:spPr bwMode="auto">
            <a:xfrm>
              <a:off x="1060" y="2332"/>
              <a:ext cx="527" cy="496"/>
            </a:xfrm>
            <a:custGeom>
              <a:avLst/>
              <a:gdLst>
                <a:gd name="T0" fmla="*/ 1 w 527"/>
                <a:gd name="T1" fmla="*/ 12 h 496"/>
                <a:gd name="T2" fmla="*/ 4 w 527"/>
                <a:gd name="T3" fmla="*/ 36 h 496"/>
                <a:gd name="T4" fmla="*/ 9 w 527"/>
                <a:gd name="T5" fmla="*/ 59 h 496"/>
                <a:gd name="T6" fmla="*/ 17 w 527"/>
                <a:gd name="T7" fmla="*/ 82 h 496"/>
                <a:gd name="T8" fmla="*/ 28 w 527"/>
                <a:gd name="T9" fmla="*/ 104 h 496"/>
                <a:gd name="T10" fmla="*/ 47 w 527"/>
                <a:gd name="T11" fmla="*/ 136 h 496"/>
                <a:gd name="T12" fmla="*/ 79 w 527"/>
                <a:gd name="T13" fmla="*/ 174 h 496"/>
                <a:gd name="T14" fmla="*/ 118 w 527"/>
                <a:gd name="T15" fmla="*/ 206 h 496"/>
                <a:gd name="T16" fmla="*/ 139 w 527"/>
                <a:gd name="T17" fmla="*/ 220 h 496"/>
                <a:gd name="T18" fmla="*/ 161 w 527"/>
                <a:gd name="T19" fmla="*/ 231 h 496"/>
                <a:gd name="T20" fmla="*/ 183 w 527"/>
                <a:gd name="T21" fmla="*/ 240 h 496"/>
                <a:gd name="T22" fmla="*/ 207 w 527"/>
                <a:gd name="T23" fmla="*/ 247 h 496"/>
                <a:gd name="T24" fmla="*/ 230 w 527"/>
                <a:gd name="T25" fmla="*/ 252 h 496"/>
                <a:gd name="T26" fmla="*/ 254 w 527"/>
                <a:gd name="T27" fmla="*/ 253 h 496"/>
                <a:gd name="T28" fmla="*/ 277 w 527"/>
                <a:gd name="T29" fmla="*/ 254 h 496"/>
                <a:gd name="T30" fmla="*/ 300 w 527"/>
                <a:gd name="T31" fmla="*/ 258 h 496"/>
                <a:gd name="T32" fmla="*/ 322 w 527"/>
                <a:gd name="T33" fmla="*/ 265 h 496"/>
                <a:gd name="T34" fmla="*/ 343 w 527"/>
                <a:gd name="T35" fmla="*/ 274 h 496"/>
                <a:gd name="T36" fmla="*/ 364 w 527"/>
                <a:gd name="T37" fmla="*/ 285 h 496"/>
                <a:gd name="T38" fmla="*/ 384 w 527"/>
                <a:gd name="T39" fmla="*/ 298 h 496"/>
                <a:gd name="T40" fmla="*/ 421 w 527"/>
                <a:gd name="T41" fmla="*/ 329 h 496"/>
                <a:gd name="T42" fmla="*/ 452 w 527"/>
                <a:gd name="T43" fmla="*/ 366 h 496"/>
                <a:gd name="T44" fmla="*/ 471 w 527"/>
                <a:gd name="T45" fmla="*/ 396 h 496"/>
                <a:gd name="T46" fmla="*/ 481 w 527"/>
                <a:gd name="T47" fmla="*/ 418 h 496"/>
                <a:gd name="T48" fmla="*/ 489 w 527"/>
                <a:gd name="T49" fmla="*/ 445 h 496"/>
                <a:gd name="T50" fmla="*/ 496 w 527"/>
                <a:gd name="T51" fmla="*/ 425 h 496"/>
                <a:gd name="T52" fmla="*/ 487 w 527"/>
                <a:gd name="T53" fmla="*/ 402 h 496"/>
                <a:gd name="T54" fmla="*/ 475 w 527"/>
                <a:gd name="T55" fmla="*/ 381 h 496"/>
                <a:gd name="T56" fmla="*/ 446 w 527"/>
                <a:gd name="T57" fmla="*/ 340 h 496"/>
                <a:gd name="T58" fmla="*/ 411 w 527"/>
                <a:gd name="T59" fmla="*/ 305 h 496"/>
                <a:gd name="T60" fmla="*/ 381 w 527"/>
                <a:gd name="T61" fmla="*/ 282 h 496"/>
                <a:gd name="T62" fmla="*/ 359 w 527"/>
                <a:gd name="T63" fmla="*/ 270 h 496"/>
                <a:gd name="T64" fmla="*/ 337 w 527"/>
                <a:gd name="T65" fmla="*/ 259 h 496"/>
                <a:gd name="T66" fmla="*/ 314 w 527"/>
                <a:gd name="T67" fmla="*/ 251 h 496"/>
                <a:gd name="T68" fmla="*/ 290 w 527"/>
                <a:gd name="T69" fmla="*/ 246 h 496"/>
                <a:gd name="T70" fmla="*/ 266 w 527"/>
                <a:gd name="T71" fmla="*/ 243 h 496"/>
                <a:gd name="T72" fmla="*/ 243 w 527"/>
                <a:gd name="T73" fmla="*/ 242 h 496"/>
                <a:gd name="T74" fmla="*/ 221 w 527"/>
                <a:gd name="T75" fmla="*/ 240 h 496"/>
                <a:gd name="T76" fmla="*/ 199 w 527"/>
                <a:gd name="T77" fmla="*/ 234 h 496"/>
                <a:gd name="T78" fmla="*/ 177 w 527"/>
                <a:gd name="T79" fmla="*/ 227 h 496"/>
                <a:gd name="T80" fmla="*/ 155 w 527"/>
                <a:gd name="T81" fmla="*/ 217 h 496"/>
                <a:gd name="T82" fmla="*/ 135 w 527"/>
                <a:gd name="T83" fmla="*/ 205 h 496"/>
                <a:gd name="T84" fmla="*/ 106 w 527"/>
                <a:gd name="T85" fmla="*/ 183 h 496"/>
                <a:gd name="T86" fmla="*/ 72 w 527"/>
                <a:gd name="T87" fmla="*/ 149 h 496"/>
                <a:gd name="T88" fmla="*/ 44 w 527"/>
                <a:gd name="T89" fmla="*/ 110 h 496"/>
                <a:gd name="T90" fmla="*/ 33 w 527"/>
                <a:gd name="T91" fmla="*/ 89 h 496"/>
                <a:gd name="T92" fmla="*/ 24 w 527"/>
                <a:gd name="T93" fmla="*/ 68 h 496"/>
                <a:gd name="T94" fmla="*/ 17 w 527"/>
                <a:gd name="T95" fmla="*/ 46 h 496"/>
                <a:gd name="T96" fmla="*/ 13 w 527"/>
                <a:gd name="T97" fmla="*/ 23 h 496"/>
                <a:gd name="T98" fmla="*/ 12 w 527"/>
                <a:gd name="T99" fmla="*/ 0 h 496"/>
                <a:gd name="T100" fmla="*/ 459 w 527"/>
                <a:gd name="T101" fmla="*/ 438 h 496"/>
                <a:gd name="T102" fmla="*/ 527 w 527"/>
                <a:gd name="T103" fmla="*/ 42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7" h="496">
                  <a:moveTo>
                    <a:pt x="0" y="1"/>
                  </a:moveTo>
                  <a:lnTo>
                    <a:pt x="1" y="12"/>
                  </a:lnTo>
                  <a:lnTo>
                    <a:pt x="2" y="24"/>
                  </a:lnTo>
                  <a:lnTo>
                    <a:pt x="4" y="36"/>
                  </a:lnTo>
                  <a:lnTo>
                    <a:pt x="6" y="48"/>
                  </a:lnTo>
                  <a:lnTo>
                    <a:pt x="9" y="59"/>
                  </a:lnTo>
                  <a:lnTo>
                    <a:pt x="13" y="71"/>
                  </a:lnTo>
                  <a:lnTo>
                    <a:pt x="17" y="82"/>
                  </a:lnTo>
                  <a:lnTo>
                    <a:pt x="22" y="93"/>
                  </a:lnTo>
                  <a:lnTo>
                    <a:pt x="28" y="104"/>
                  </a:lnTo>
                  <a:lnTo>
                    <a:pt x="34" y="115"/>
                  </a:lnTo>
                  <a:lnTo>
                    <a:pt x="47" y="136"/>
                  </a:lnTo>
                  <a:lnTo>
                    <a:pt x="62" y="155"/>
                  </a:lnTo>
                  <a:lnTo>
                    <a:pt x="79" y="174"/>
                  </a:lnTo>
                  <a:lnTo>
                    <a:pt x="98" y="191"/>
                  </a:lnTo>
                  <a:lnTo>
                    <a:pt x="118" y="206"/>
                  </a:lnTo>
                  <a:lnTo>
                    <a:pt x="128" y="213"/>
                  </a:lnTo>
                  <a:lnTo>
                    <a:pt x="139" y="220"/>
                  </a:lnTo>
                  <a:lnTo>
                    <a:pt x="150" y="226"/>
                  </a:lnTo>
                  <a:lnTo>
                    <a:pt x="161" y="231"/>
                  </a:lnTo>
                  <a:lnTo>
                    <a:pt x="172" y="236"/>
                  </a:lnTo>
                  <a:lnTo>
                    <a:pt x="183" y="240"/>
                  </a:lnTo>
                  <a:lnTo>
                    <a:pt x="195" y="244"/>
                  </a:lnTo>
                  <a:lnTo>
                    <a:pt x="207" y="247"/>
                  </a:lnTo>
                  <a:lnTo>
                    <a:pt x="218" y="250"/>
                  </a:lnTo>
                  <a:lnTo>
                    <a:pt x="230" y="252"/>
                  </a:lnTo>
                  <a:lnTo>
                    <a:pt x="242" y="253"/>
                  </a:lnTo>
                  <a:lnTo>
                    <a:pt x="254" y="253"/>
                  </a:lnTo>
                  <a:lnTo>
                    <a:pt x="266" y="253"/>
                  </a:lnTo>
                  <a:lnTo>
                    <a:pt x="277" y="254"/>
                  </a:lnTo>
                  <a:lnTo>
                    <a:pt x="289" y="256"/>
                  </a:lnTo>
                  <a:lnTo>
                    <a:pt x="300" y="258"/>
                  </a:lnTo>
                  <a:lnTo>
                    <a:pt x="311" y="261"/>
                  </a:lnTo>
                  <a:lnTo>
                    <a:pt x="322" y="265"/>
                  </a:lnTo>
                  <a:lnTo>
                    <a:pt x="333" y="269"/>
                  </a:lnTo>
                  <a:lnTo>
                    <a:pt x="343" y="274"/>
                  </a:lnTo>
                  <a:lnTo>
                    <a:pt x="354" y="279"/>
                  </a:lnTo>
                  <a:lnTo>
                    <a:pt x="364" y="285"/>
                  </a:lnTo>
                  <a:lnTo>
                    <a:pt x="374" y="291"/>
                  </a:lnTo>
                  <a:lnTo>
                    <a:pt x="384" y="298"/>
                  </a:lnTo>
                  <a:lnTo>
                    <a:pt x="404" y="313"/>
                  </a:lnTo>
                  <a:lnTo>
                    <a:pt x="421" y="329"/>
                  </a:lnTo>
                  <a:lnTo>
                    <a:pt x="438" y="347"/>
                  </a:lnTo>
                  <a:lnTo>
                    <a:pt x="452" y="366"/>
                  </a:lnTo>
                  <a:lnTo>
                    <a:pt x="465" y="386"/>
                  </a:lnTo>
                  <a:lnTo>
                    <a:pt x="471" y="396"/>
                  </a:lnTo>
                  <a:lnTo>
                    <a:pt x="476" y="407"/>
                  </a:lnTo>
                  <a:lnTo>
                    <a:pt x="481" y="418"/>
                  </a:lnTo>
                  <a:lnTo>
                    <a:pt x="485" y="429"/>
                  </a:lnTo>
                  <a:lnTo>
                    <a:pt x="489" y="445"/>
                  </a:lnTo>
                  <a:lnTo>
                    <a:pt x="500" y="443"/>
                  </a:lnTo>
                  <a:lnTo>
                    <a:pt x="496" y="425"/>
                  </a:lnTo>
                  <a:lnTo>
                    <a:pt x="492" y="414"/>
                  </a:lnTo>
                  <a:lnTo>
                    <a:pt x="487" y="402"/>
                  </a:lnTo>
                  <a:lnTo>
                    <a:pt x="481" y="391"/>
                  </a:lnTo>
                  <a:lnTo>
                    <a:pt x="475" y="381"/>
                  </a:lnTo>
                  <a:lnTo>
                    <a:pt x="462" y="360"/>
                  </a:lnTo>
                  <a:lnTo>
                    <a:pt x="446" y="340"/>
                  </a:lnTo>
                  <a:lnTo>
                    <a:pt x="429" y="322"/>
                  </a:lnTo>
                  <a:lnTo>
                    <a:pt x="411" y="305"/>
                  </a:lnTo>
                  <a:lnTo>
                    <a:pt x="391" y="289"/>
                  </a:lnTo>
                  <a:lnTo>
                    <a:pt x="381" y="282"/>
                  </a:lnTo>
                  <a:lnTo>
                    <a:pt x="370" y="276"/>
                  </a:lnTo>
                  <a:lnTo>
                    <a:pt x="359" y="270"/>
                  </a:lnTo>
                  <a:lnTo>
                    <a:pt x="348" y="264"/>
                  </a:lnTo>
                  <a:lnTo>
                    <a:pt x="337" y="259"/>
                  </a:lnTo>
                  <a:lnTo>
                    <a:pt x="326" y="255"/>
                  </a:lnTo>
                  <a:lnTo>
                    <a:pt x="314" y="251"/>
                  </a:lnTo>
                  <a:lnTo>
                    <a:pt x="302" y="248"/>
                  </a:lnTo>
                  <a:lnTo>
                    <a:pt x="290" y="246"/>
                  </a:lnTo>
                  <a:lnTo>
                    <a:pt x="278" y="244"/>
                  </a:lnTo>
                  <a:lnTo>
                    <a:pt x="266" y="243"/>
                  </a:lnTo>
                  <a:lnTo>
                    <a:pt x="255" y="243"/>
                  </a:lnTo>
                  <a:lnTo>
                    <a:pt x="243" y="242"/>
                  </a:lnTo>
                  <a:lnTo>
                    <a:pt x="232" y="241"/>
                  </a:lnTo>
                  <a:lnTo>
                    <a:pt x="221" y="240"/>
                  </a:lnTo>
                  <a:lnTo>
                    <a:pt x="210" y="237"/>
                  </a:lnTo>
                  <a:lnTo>
                    <a:pt x="199" y="234"/>
                  </a:lnTo>
                  <a:lnTo>
                    <a:pt x="188" y="231"/>
                  </a:lnTo>
                  <a:lnTo>
                    <a:pt x="177" y="227"/>
                  </a:lnTo>
                  <a:lnTo>
                    <a:pt x="166" y="222"/>
                  </a:lnTo>
                  <a:lnTo>
                    <a:pt x="155" y="217"/>
                  </a:lnTo>
                  <a:lnTo>
                    <a:pt x="145" y="211"/>
                  </a:lnTo>
                  <a:lnTo>
                    <a:pt x="135" y="205"/>
                  </a:lnTo>
                  <a:lnTo>
                    <a:pt x="125" y="198"/>
                  </a:lnTo>
                  <a:lnTo>
                    <a:pt x="106" y="183"/>
                  </a:lnTo>
                  <a:lnTo>
                    <a:pt x="88" y="167"/>
                  </a:lnTo>
                  <a:lnTo>
                    <a:pt x="72" y="149"/>
                  </a:lnTo>
                  <a:lnTo>
                    <a:pt x="57" y="130"/>
                  </a:lnTo>
                  <a:lnTo>
                    <a:pt x="44" y="110"/>
                  </a:lnTo>
                  <a:lnTo>
                    <a:pt x="38" y="100"/>
                  </a:lnTo>
                  <a:lnTo>
                    <a:pt x="33" y="89"/>
                  </a:lnTo>
                  <a:lnTo>
                    <a:pt x="28" y="79"/>
                  </a:lnTo>
                  <a:lnTo>
                    <a:pt x="24" y="68"/>
                  </a:lnTo>
                  <a:lnTo>
                    <a:pt x="20" y="57"/>
                  </a:lnTo>
                  <a:lnTo>
                    <a:pt x="17" y="46"/>
                  </a:lnTo>
                  <a:lnTo>
                    <a:pt x="15" y="34"/>
                  </a:lnTo>
                  <a:lnTo>
                    <a:pt x="13" y="23"/>
                  </a:lnTo>
                  <a:lnTo>
                    <a:pt x="12" y="12"/>
                  </a:lnTo>
                  <a:lnTo>
                    <a:pt x="12" y="0"/>
                  </a:lnTo>
                  <a:lnTo>
                    <a:pt x="0" y="1"/>
                  </a:lnTo>
                  <a:close/>
                  <a:moveTo>
                    <a:pt x="459" y="438"/>
                  </a:moveTo>
                  <a:lnTo>
                    <a:pt x="503" y="496"/>
                  </a:lnTo>
                  <a:lnTo>
                    <a:pt x="527" y="429"/>
                  </a:lnTo>
                  <a:lnTo>
                    <a:pt x="459" y="43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101" name="Rectangle 107"/>
            <p:cNvSpPr>
              <a:spLocks noChangeArrowheads="1"/>
            </p:cNvSpPr>
            <p:nvPr/>
          </p:nvSpPr>
          <p:spPr bwMode="auto">
            <a:xfrm>
              <a:off x="1400" y="1836"/>
              <a:ext cx="9" cy="442"/>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102" name="Rectangle 108"/>
            <p:cNvSpPr>
              <a:spLocks noChangeArrowheads="1"/>
            </p:cNvSpPr>
            <p:nvPr/>
          </p:nvSpPr>
          <p:spPr bwMode="auto">
            <a:xfrm>
              <a:off x="1400" y="2222"/>
              <a:ext cx="9" cy="293"/>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103" name="Freeform 109"/>
            <p:cNvSpPr>
              <a:spLocks noEditPoints="1"/>
            </p:cNvSpPr>
            <p:nvPr/>
          </p:nvSpPr>
          <p:spPr bwMode="auto">
            <a:xfrm>
              <a:off x="1404" y="1805"/>
              <a:ext cx="311" cy="62"/>
            </a:xfrm>
            <a:custGeom>
              <a:avLst/>
              <a:gdLst>
                <a:gd name="T0" fmla="*/ 0 w 311"/>
                <a:gd name="T1" fmla="*/ 26 h 62"/>
                <a:gd name="T2" fmla="*/ 254 w 311"/>
                <a:gd name="T3" fmla="*/ 26 h 62"/>
                <a:gd name="T4" fmla="*/ 254 w 311"/>
                <a:gd name="T5" fmla="*/ 36 h 62"/>
                <a:gd name="T6" fmla="*/ 0 w 311"/>
                <a:gd name="T7" fmla="*/ 36 h 62"/>
                <a:gd name="T8" fmla="*/ 0 w 311"/>
                <a:gd name="T9" fmla="*/ 26 h 62"/>
                <a:gd name="T10" fmla="*/ 242 w 311"/>
                <a:gd name="T11" fmla="*/ 0 h 62"/>
                <a:gd name="T12" fmla="*/ 311 w 311"/>
                <a:gd name="T13" fmla="*/ 31 h 62"/>
                <a:gd name="T14" fmla="*/ 242 w 311"/>
                <a:gd name="T15" fmla="*/ 62 h 62"/>
                <a:gd name="T16" fmla="*/ 242 w 311"/>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62">
                  <a:moveTo>
                    <a:pt x="0" y="26"/>
                  </a:moveTo>
                  <a:lnTo>
                    <a:pt x="254" y="26"/>
                  </a:lnTo>
                  <a:lnTo>
                    <a:pt x="254" y="36"/>
                  </a:lnTo>
                  <a:lnTo>
                    <a:pt x="0" y="36"/>
                  </a:lnTo>
                  <a:lnTo>
                    <a:pt x="0" y="26"/>
                  </a:lnTo>
                  <a:close/>
                  <a:moveTo>
                    <a:pt x="242" y="0"/>
                  </a:moveTo>
                  <a:lnTo>
                    <a:pt x="311" y="31"/>
                  </a:lnTo>
                  <a:lnTo>
                    <a:pt x="242" y="62"/>
                  </a:lnTo>
                  <a:lnTo>
                    <a:pt x="242"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104" name="Freeform 110"/>
            <p:cNvSpPr>
              <a:spLocks noEditPoints="1"/>
            </p:cNvSpPr>
            <p:nvPr/>
          </p:nvSpPr>
          <p:spPr bwMode="auto">
            <a:xfrm>
              <a:off x="1397" y="2489"/>
              <a:ext cx="310" cy="62"/>
            </a:xfrm>
            <a:custGeom>
              <a:avLst/>
              <a:gdLst>
                <a:gd name="T0" fmla="*/ 0 w 310"/>
                <a:gd name="T1" fmla="*/ 26 h 62"/>
                <a:gd name="T2" fmla="*/ 253 w 310"/>
                <a:gd name="T3" fmla="*/ 26 h 62"/>
                <a:gd name="T4" fmla="*/ 253 w 310"/>
                <a:gd name="T5" fmla="*/ 36 h 62"/>
                <a:gd name="T6" fmla="*/ 0 w 310"/>
                <a:gd name="T7" fmla="*/ 36 h 62"/>
                <a:gd name="T8" fmla="*/ 0 w 310"/>
                <a:gd name="T9" fmla="*/ 26 h 62"/>
                <a:gd name="T10" fmla="*/ 242 w 310"/>
                <a:gd name="T11" fmla="*/ 0 h 62"/>
                <a:gd name="T12" fmla="*/ 310 w 310"/>
                <a:gd name="T13" fmla="*/ 31 h 62"/>
                <a:gd name="T14" fmla="*/ 242 w 310"/>
                <a:gd name="T15" fmla="*/ 62 h 62"/>
                <a:gd name="T16" fmla="*/ 242 w 310"/>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62">
                  <a:moveTo>
                    <a:pt x="0" y="26"/>
                  </a:moveTo>
                  <a:lnTo>
                    <a:pt x="253" y="26"/>
                  </a:lnTo>
                  <a:lnTo>
                    <a:pt x="253" y="36"/>
                  </a:lnTo>
                  <a:lnTo>
                    <a:pt x="0" y="36"/>
                  </a:lnTo>
                  <a:lnTo>
                    <a:pt x="0" y="26"/>
                  </a:lnTo>
                  <a:close/>
                  <a:moveTo>
                    <a:pt x="242" y="0"/>
                  </a:moveTo>
                  <a:lnTo>
                    <a:pt x="310" y="31"/>
                  </a:lnTo>
                  <a:lnTo>
                    <a:pt x="242" y="62"/>
                  </a:lnTo>
                  <a:lnTo>
                    <a:pt x="242"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105" name="Oval 111"/>
            <p:cNvSpPr>
              <a:spLocks noChangeArrowheads="1"/>
            </p:cNvSpPr>
            <p:nvPr/>
          </p:nvSpPr>
          <p:spPr bwMode="auto">
            <a:xfrm>
              <a:off x="3062" y="3095"/>
              <a:ext cx="257" cy="236"/>
            </a:xfrm>
            <a:prstGeom prst="ellipse">
              <a:avLst/>
            </a:prstGeom>
            <a:solidFill>
              <a:srgbClr val="8DB3E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106" name="Freeform 112"/>
            <p:cNvSpPr>
              <a:spLocks noEditPoints="1"/>
            </p:cNvSpPr>
            <p:nvPr/>
          </p:nvSpPr>
          <p:spPr bwMode="auto">
            <a:xfrm>
              <a:off x="3058" y="3091"/>
              <a:ext cx="265" cy="244"/>
            </a:xfrm>
            <a:custGeom>
              <a:avLst/>
              <a:gdLst>
                <a:gd name="T0" fmla="*/ 2 w 265"/>
                <a:gd name="T1" fmla="*/ 98 h 244"/>
                <a:gd name="T2" fmla="*/ 16 w 265"/>
                <a:gd name="T3" fmla="*/ 64 h 244"/>
                <a:gd name="T4" fmla="*/ 39 w 265"/>
                <a:gd name="T5" fmla="*/ 36 h 244"/>
                <a:gd name="T6" fmla="*/ 69 w 265"/>
                <a:gd name="T7" fmla="*/ 15 h 244"/>
                <a:gd name="T8" fmla="*/ 106 w 265"/>
                <a:gd name="T9" fmla="*/ 3 h 244"/>
                <a:gd name="T10" fmla="*/ 146 w 265"/>
                <a:gd name="T11" fmla="*/ 1 h 244"/>
                <a:gd name="T12" fmla="*/ 184 w 265"/>
                <a:gd name="T13" fmla="*/ 10 h 244"/>
                <a:gd name="T14" fmla="*/ 217 w 265"/>
                <a:gd name="T15" fmla="*/ 28 h 244"/>
                <a:gd name="T16" fmla="*/ 242 w 265"/>
                <a:gd name="T17" fmla="*/ 54 h 244"/>
                <a:gd name="T18" fmla="*/ 259 w 265"/>
                <a:gd name="T19" fmla="*/ 86 h 244"/>
                <a:gd name="T20" fmla="*/ 265 w 265"/>
                <a:gd name="T21" fmla="*/ 122 h 244"/>
                <a:gd name="T22" fmla="*/ 259 w 265"/>
                <a:gd name="T23" fmla="*/ 158 h 244"/>
                <a:gd name="T24" fmla="*/ 243 w 265"/>
                <a:gd name="T25" fmla="*/ 190 h 244"/>
                <a:gd name="T26" fmla="*/ 217 w 265"/>
                <a:gd name="T27" fmla="*/ 216 h 244"/>
                <a:gd name="T28" fmla="*/ 184 w 265"/>
                <a:gd name="T29" fmla="*/ 235 h 244"/>
                <a:gd name="T30" fmla="*/ 146 w 265"/>
                <a:gd name="T31" fmla="*/ 244 h 244"/>
                <a:gd name="T32" fmla="*/ 106 w 265"/>
                <a:gd name="T33" fmla="*/ 242 h 244"/>
                <a:gd name="T34" fmla="*/ 69 w 265"/>
                <a:gd name="T35" fmla="*/ 230 h 244"/>
                <a:gd name="T36" fmla="*/ 39 w 265"/>
                <a:gd name="T37" fmla="*/ 209 h 244"/>
                <a:gd name="T38" fmla="*/ 16 w 265"/>
                <a:gd name="T39" fmla="*/ 181 h 244"/>
                <a:gd name="T40" fmla="*/ 2 w 265"/>
                <a:gd name="T41" fmla="*/ 147 h 244"/>
                <a:gd name="T42" fmla="*/ 9 w 265"/>
                <a:gd name="T43" fmla="*/ 134 h 244"/>
                <a:gd name="T44" fmla="*/ 18 w 265"/>
                <a:gd name="T45" fmla="*/ 167 h 244"/>
                <a:gd name="T46" fmla="*/ 37 w 265"/>
                <a:gd name="T47" fmla="*/ 195 h 244"/>
                <a:gd name="T48" fmla="*/ 63 w 265"/>
                <a:gd name="T49" fmla="*/ 217 h 244"/>
                <a:gd name="T50" fmla="*/ 95 w 265"/>
                <a:gd name="T51" fmla="*/ 231 h 244"/>
                <a:gd name="T52" fmla="*/ 132 w 265"/>
                <a:gd name="T53" fmla="*/ 236 h 244"/>
                <a:gd name="T54" fmla="*/ 169 w 265"/>
                <a:gd name="T55" fmla="*/ 231 h 244"/>
                <a:gd name="T56" fmla="*/ 202 w 265"/>
                <a:gd name="T57" fmla="*/ 217 h 244"/>
                <a:gd name="T58" fmla="*/ 228 w 265"/>
                <a:gd name="T59" fmla="*/ 195 h 244"/>
                <a:gd name="T60" fmla="*/ 247 w 265"/>
                <a:gd name="T61" fmla="*/ 167 h 244"/>
                <a:gd name="T62" fmla="*/ 256 w 265"/>
                <a:gd name="T63" fmla="*/ 134 h 244"/>
                <a:gd name="T64" fmla="*/ 254 w 265"/>
                <a:gd name="T65" fmla="*/ 100 h 244"/>
                <a:gd name="T66" fmla="*/ 242 w 265"/>
                <a:gd name="T67" fmla="*/ 68 h 244"/>
                <a:gd name="T68" fmla="*/ 221 w 265"/>
                <a:gd name="T69" fmla="*/ 42 h 244"/>
                <a:gd name="T70" fmla="*/ 192 w 265"/>
                <a:gd name="T71" fmla="*/ 22 h 244"/>
                <a:gd name="T72" fmla="*/ 158 w 265"/>
                <a:gd name="T73" fmla="*/ 11 h 244"/>
                <a:gd name="T74" fmla="*/ 120 w 265"/>
                <a:gd name="T75" fmla="*/ 9 h 244"/>
                <a:gd name="T76" fmla="*/ 84 w 265"/>
                <a:gd name="T77" fmla="*/ 17 h 244"/>
                <a:gd name="T78" fmla="*/ 54 w 265"/>
                <a:gd name="T79" fmla="*/ 34 h 244"/>
                <a:gd name="T80" fmla="*/ 30 w 265"/>
                <a:gd name="T81" fmla="*/ 58 h 244"/>
                <a:gd name="T82" fmla="*/ 14 w 265"/>
                <a:gd name="T83" fmla="*/ 88 h 244"/>
                <a:gd name="T84" fmla="*/ 8 w 265"/>
                <a:gd name="T85"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5" h="244">
                  <a:moveTo>
                    <a:pt x="0" y="123"/>
                  </a:moveTo>
                  <a:lnTo>
                    <a:pt x="0" y="110"/>
                  </a:lnTo>
                  <a:lnTo>
                    <a:pt x="2" y="98"/>
                  </a:lnTo>
                  <a:lnTo>
                    <a:pt x="6" y="86"/>
                  </a:lnTo>
                  <a:lnTo>
                    <a:pt x="10" y="75"/>
                  </a:lnTo>
                  <a:lnTo>
                    <a:pt x="16" y="64"/>
                  </a:lnTo>
                  <a:lnTo>
                    <a:pt x="22" y="54"/>
                  </a:lnTo>
                  <a:lnTo>
                    <a:pt x="30" y="45"/>
                  </a:lnTo>
                  <a:lnTo>
                    <a:pt x="39" y="36"/>
                  </a:lnTo>
                  <a:lnTo>
                    <a:pt x="48" y="28"/>
                  </a:lnTo>
                  <a:lnTo>
                    <a:pt x="58" y="21"/>
                  </a:lnTo>
                  <a:lnTo>
                    <a:pt x="69" y="15"/>
                  </a:lnTo>
                  <a:lnTo>
                    <a:pt x="81" y="10"/>
                  </a:lnTo>
                  <a:lnTo>
                    <a:pt x="93" y="6"/>
                  </a:lnTo>
                  <a:lnTo>
                    <a:pt x="106" y="3"/>
                  </a:lnTo>
                  <a:lnTo>
                    <a:pt x="119" y="1"/>
                  </a:lnTo>
                  <a:lnTo>
                    <a:pt x="132" y="0"/>
                  </a:lnTo>
                  <a:lnTo>
                    <a:pt x="146" y="1"/>
                  </a:lnTo>
                  <a:lnTo>
                    <a:pt x="159" y="3"/>
                  </a:lnTo>
                  <a:lnTo>
                    <a:pt x="172" y="6"/>
                  </a:lnTo>
                  <a:lnTo>
                    <a:pt x="184" y="10"/>
                  </a:lnTo>
                  <a:lnTo>
                    <a:pt x="196" y="15"/>
                  </a:lnTo>
                  <a:lnTo>
                    <a:pt x="207" y="21"/>
                  </a:lnTo>
                  <a:lnTo>
                    <a:pt x="217" y="28"/>
                  </a:lnTo>
                  <a:lnTo>
                    <a:pt x="226" y="36"/>
                  </a:lnTo>
                  <a:lnTo>
                    <a:pt x="235" y="45"/>
                  </a:lnTo>
                  <a:lnTo>
                    <a:pt x="242" y="54"/>
                  </a:lnTo>
                  <a:lnTo>
                    <a:pt x="249" y="64"/>
                  </a:lnTo>
                  <a:lnTo>
                    <a:pt x="255" y="75"/>
                  </a:lnTo>
                  <a:lnTo>
                    <a:pt x="259" y="86"/>
                  </a:lnTo>
                  <a:lnTo>
                    <a:pt x="263" y="98"/>
                  </a:lnTo>
                  <a:lnTo>
                    <a:pt x="265" y="110"/>
                  </a:lnTo>
                  <a:lnTo>
                    <a:pt x="265" y="122"/>
                  </a:lnTo>
                  <a:lnTo>
                    <a:pt x="265" y="135"/>
                  </a:lnTo>
                  <a:lnTo>
                    <a:pt x="263" y="147"/>
                  </a:lnTo>
                  <a:lnTo>
                    <a:pt x="259" y="158"/>
                  </a:lnTo>
                  <a:lnTo>
                    <a:pt x="255" y="170"/>
                  </a:lnTo>
                  <a:lnTo>
                    <a:pt x="249" y="180"/>
                  </a:lnTo>
                  <a:lnTo>
                    <a:pt x="243" y="190"/>
                  </a:lnTo>
                  <a:lnTo>
                    <a:pt x="235" y="200"/>
                  </a:lnTo>
                  <a:lnTo>
                    <a:pt x="227" y="208"/>
                  </a:lnTo>
                  <a:lnTo>
                    <a:pt x="217" y="216"/>
                  </a:lnTo>
                  <a:lnTo>
                    <a:pt x="207" y="223"/>
                  </a:lnTo>
                  <a:lnTo>
                    <a:pt x="196" y="229"/>
                  </a:lnTo>
                  <a:lnTo>
                    <a:pt x="184" y="235"/>
                  </a:lnTo>
                  <a:lnTo>
                    <a:pt x="172" y="239"/>
                  </a:lnTo>
                  <a:lnTo>
                    <a:pt x="160" y="242"/>
                  </a:lnTo>
                  <a:lnTo>
                    <a:pt x="146" y="244"/>
                  </a:lnTo>
                  <a:lnTo>
                    <a:pt x="133" y="244"/>
                  </a:lnTo>
                  <a:lnTo>
                    <a:pt x="119" y="244"/>
                  </a:lnTo>
                  <a:lnTo>
                    <a:pt x="106" y="242"/>
                  </a:lnTo>
                  <a:lnTo>
                    <a:pt x="93" y="239"/>
                  </a:lnTo>
                  <a:lnTo>
                    <a:pt x="81" y="235"/>
                  </a:lnTo>
                  <a:lnTo>
                    <a:pt x="69" y="230"/>
                  </a:lnTo>
                  <a:lnTo>
                    <a:pt x="58" y="224"/>
                  </a:lnTo>
                  <a:lnTo>
                    <a:pt x="48" y="216"/>
                  </a:lnTo>
                  <a:lnTo>
                    <a:pt x="39" y="209"/>
                  </a:lnTo>
                  <a:lnTo>
                    <a:pt x="30" y="200"/>
                  </a:lnTo>
                  <a:lnTo>
                    <a:pt x="22" y="191"/>
                  </a:lnTo>
                  <a:lnTo>
                    <a:pt x="16" y="181"/>
                  </a:lnTo>
                  <a:lnTo>
                    <a:pt x="10" y="170"/>
                  </a:lnTo>
                  <a:lnTo>
                    <a:pt x="6" y="159"/>
                  </a:lnTo>
                  <a:lnTo>
                    <a:pt x="2" y="147"/>
                  </a:lnTo>
                  <a:lnTo>
                    <a:pt x="1" y="135"/>
                  </a:lnTo>
                  <a:lnTo>
                    <a:pt x="0" y="123"/>
                  </a:lnTo>
                  <a:close/>
                  <a:moveTo>
                    <a:pt x="9" y="134"/>
                  </a:moveTo>
                  <a:lnTo>
                    <a:pt x="11" y="145"/>
                  </a:lnTo>
                  <a:lnTo>
                    <a:pt x="14" y="156"/>
                  </a:lnTo>
                  <a:lnTo>
                    <a:pt x="18" y="167"/>
                  </a:lnTo>
                  <a:lnTo>
                    <a:pt x="23" y="177"/>
                  </a:lnTo>
                  <a:lnTo>
                    <a:pt x="29" y="186"/>
                  </a:lnTo>
                  <a:lnTo>
                    <a:pt x="37" y="195"/>
                  </a:lnTo>
                  <a:lnTo>
                    <a:pt x="45" y="203"/>
                  </a:lnTo>
                  <a:lnTo>
                    <a:pt x="53" y="210"/>
                  </a:lnTo>
                  <a:lnTo>
                    <a:pt x="63" y="217"/>
                  </a:lnTo>
                  <a:lnTo>
                    <a:pt x="73" y="222"/>
                  </a:lnTo>
                  <a:lnTo>
                    <a:pt x="84" y="227"/>
                  </a:lnTo>
                  <a:lnTo>
                    <a:pt x="95" y="231"/>
                  </a:lnTo>
                  <a:lnTo>
                    <a:pt x="107" y="234"/>
                  </a:lnTo>
                  <a:lnTo>
                    <a:pt x="120" y="236"/>
                  </a:lnTo>
                  <a:lnTo>
                    <a:pt x="132" y="236"/>
                  </a:lnTo>
                  <a:lnTo>
                    <a:pt x="145" y="236"/>
                  </a:lnTo>
                  <a:lnTo>
                    <a:pt x="157" y="234"/>
                  </a:lnTo>
                  <a:lnTo>
                    <a:pt x="169" y="231"/>
                  </a:lnTo>
                  <a:lnTo>
                    <a:pt x="181" y="227"/>
                  </a:lnTo>
                  <a:lnTo>
                    <a:pt x="192" y="223"/>
                  </a:lnTo>
                  <a:lnTo>
                    <a:pt x="202" y="217"/>
                  </a:lnTo>
                  <a:lnTo>
                    <a:pt x="211" y="210"/>
                  </a:lnTo>
                  <a:lnTo>
                    <a:pt x="220" y="203"/>
                  </a:lnTo>
                  <a:lnTo>
                    <a:pt x="228" y="195"/>
                  </a:lnTo>
                  <a:lnTo>
                    <a:pt x="235" y="186"/>
                  </a:lnTo>
                  <a:lnTo>
                    <a:pt x="242" y="177"/>
                  </a:lnTo>
                  <a:lnTo>
                    <a:pt x="247" y="167"/>
                  </a:lnTo>
                  <a:lnTo>
                    <a:pt x="251" y="156"/>
                  </a:lnTo>
                  <a:lnTo>
                    <a:pt x="254" y="146"/>
                  </a:lnTo>
                  <a:lnTo>
                    <a:pt x="256" y="134"/>
                  </a:lnTo>
                  <a:lnTo>
                    <a:pt x="257" y="123"/>
                  </a:lnTo>
                  <a:lnTo>
                    <a:pt x="256" y="111"/>
                  </a:lnTo>
                  <a:lnTo>
                    <a:pt x="254" y="100"/>
                  </a:lnTo>
                  <a:lnTo>
                    <a:pt x="251" y="89"/>
                  </a:lnTo>
                  <a:lnTo>
                    <a:pt x="247" y="78"/>
                  </a:lnTo>
                  <a:lnTo>
                    <a:pt x="242" y="68"/>
                  </a:lnTo>
                  <a:lnTo>
                    <a:pt x="236" y="59"/>
                  </a:lnTo>
                  <a:lnTo>
                    <a:pt x="229" y="50"/>
                  </a:lnTo>
                  <a:lnTo>
                    <a:pt x="221" y="42"/>
                  </a:lnTo>
                  <a:lnTo>
                    <a:pt x="212" y="34"/>
                  </a:lnTo>
                  <a:lnTo>
                    <a:pt x="202" y="28"/>
                  </a:lnTo>
                  <a:lnTo>
                    <a:pt x="192" y="22"/>
                  </a:lnTo>
                  <a:lnTo>
                    <a:pt x="181" y="17"/>
                  </a:lnTo>
                  <a:lnTo>
                    <a:pt x="170" y="14"/>
                  </a:lnTo>
                  <a:lnTo>
                    <a:pt x="158" y="11"/>
                  </a:lnTo>
                  <a:lnTo>
                    <a:pt x="145" y="9"/>
                  </a:lnTo>
                  <a:lnTo>
                    <a:pt x="133" y="8"/>
                  </a:lnTo>
                  <a:lnTo>
                    <a:pt x="120" y="9"/>
                  </a:lnTo>
                  <a:lnTo>
                    <a:pt x="108" y="11"/>
                  </a:lnTo>
                  <a:lnTo>
                    <a:pt x="96" y="13"/>
                  </a:lnTo>
                  <a:lnTo>
                    <a:pt x="84" y="17"/>
                  </a:lnTo>
                  <a:lnTo>
                    <a:pt x="74" y="22"/>
                  </a:lnTo>
                  <a:lnTo>
                    <a:pt x="63" y="28"/>
                  </a:lnTo>
                  <a:lnTo>
                    <a:pt x="54" y="34"/>
                  </a:lnTo>
                  <a:lnTo>
                    <a:pt x="45" y="42"/>
                  </a:lnTo>
                  <a:lnTo>
                    <a:pt x="37" y="50"/>
                  </a:lnTo>
                  <a:lnTo>
                    <a:pt x="30" y="58"/>
                  </a:lnTo>
                  <a:lnTo>
                    <a:pt x="23" y="68"/>
                  </a:lnTo>
                  <a:lnTo>
                    <a:pt x="18" y="78"/>
                  </a:lnTo>
                  <a:lnTo>
                    <a:pt x="14" y="88"/>
                  </a:lnTo>
                  <a:lnTo>
                    <a:pt x="11" y="99"/>
                  </a:lnTo>
                  <a:lnTo>
                    <a:pt x="9" y="111"/>
                  </a:lnTo>
                  <a:lnTo>
                    <a:pt x="8" y="122"/>
                  </a:lnTo>
                  <a:lnTo>
                    <a:pt x="9" y="13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107" name="Rectangle 113"/>
            <p:cNvSpPr>
              <a:spLocks noChangeArrowheads="1"/>
            </p:cNvSpPr>
            <p:nvPr/>
          </p:nvSpPr>
          <p:spPr bwMode="auto">
            <a:xfrm>
              <a:off x="3190" y="3173"/>
              <a:ext cx="2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5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108" name="Oval 114"/>
            <p:cNvSpPr>
              <a:spLocks noChangeArrowheads="1"/>
            </p:cNvSpPr>
            <p:nvPr/>
          </p:nvSpPr>
          <p:spPr bwMode="auto">
            <a:xfrm>
              <a:off x="3051" y="1595"/>
              <a:ext cx="257" cy="236"/>
            </a:xfrm>
            <a:prstGeom prst="ellipse">
              <a:avLst/>
            </a:prstGeom>
            <a:solidFill>
              <a:srgbClr val="8DB3E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109" name="Freeform 115"/>
            <p:cNvSpPr>
              <a:spLocks noEditPoints="1"/>
            </p:cNvSpPr>
            <p:nvPr/>
          </p:nvSpPr>
          <p:spPr bwMode="auto">
            <a:xfrm>
              <a:off x="3047" y="1591"/>
              <a:ext cx="265" cy="244"/>
            </a:xfrm>
            <a:custGeom>
              <a:avLst/>
              <a:gdLst>
                <a:gd name="T0" fmla="*/ 3 w 265"/>
                <a:gd name="T1" fmla="*/ 98 h 244"/>
                <a:gd name="T2" fmla="*/ 16 w 265"/>
                <a:gd name="T3" fmla="*/ 64 h 244"/>
                <a:gd name="T4" fmla="*/ 39 w 265"/>
                <a:gd name="T5" fmla="*/ 36 h 244"/>
                <a:gd name="T6" fmla="*/ 69 w 265"/>
                <a:gd name="T7" fmla="*/ 15 h 244"/>
                <a:gd name="T8" fmla="*/ 106 w 265"/>
                <a:gd name="T9" fmla="*/ 3 h 244"/>
                <a:gd name="T10" fmla="*/ 146 w 265"/>
                <a:gd name="T11" fmla="*/ 1 h 244"/>
                <a:gd name="T12" fmla="*/ 184 w 265"/>
                <a:gd name="T13" fmla="*/ 10 h 244"/>
                <a:gd name="T14" fmla="*/ 217 w 265"/>
                <a:gd name="T15" fmla="*/ 28 h 244"/>
                <a:gd name="T16" fmla="*/ 243 w 265"/>
                <a:gd name="T17" fmla="*/ 54 h 244"/>
                <a:gd name="T18" fmla="*/ 259 w 265"/>
                <a:gd name="T19" fmla="*/ 86 h 244"/>
                <a:gd name="T20" fmla="*/ 265 w 265"/>
                <a:gd name="T21" fmla="*/ 122 h 244"/>
                <a:gd name="T22" fmla="*/ 260 w 265"/>
                <a:gd name="T23" fmla="*/ 158 h 244"/>
                <a:gd name="T24" fmla="*/ 243 w 265"/>
                <a:gd name="T25" fmla="*/ 190 h 244"/>
                <a:gd name="T26" fmla="*/ 217 w 265"/>
                <a:gd name="T27" fmla="*/ 216 h 244"/>
                <a:gd name="T28" fmla="*/ 185 w 265"/>
                <a:gd name="T29" fmla="*/ 234 h 244"/>
                <a:gd name="T30" fmla="*/ 147 w 265"/>
                <a:gd name="T31" fmla="*/ 243 h 244"/>
                <a:gd name="T32" fmla="*/ 106 w 265"/>
                <a:gd name="T33" fmla="*/ 242 h 244"/>
                <a:gd name="T34" fmla="*/ 70 w 265"/>
                <a:gd name="T35" fmla="*/ 229 h 244"/>
                <a:gd name="T36" fmla="*/ 39 w 265"/>
                <a:gd name="T37" fmla="*/ 208 h 244"/>
                <a:gd name="T38" fmla="*/ 16 w 265"/>
                <a:gd name="T39" fmla="*/ 180 h 244"/>
                <a:gd name="T40" fmla="*/ 3 w 265"/>
                <a:gd name="T41" fmla="*/ 147 h 244"/>
                <a:gd name="T42" fmla="*/ 9 w 265"/>
                <a:gd name="T43" fmla="*/ 134 h 244"/>
                <a:gd name="T44" fmla="*/ 18 w 265"/>
                <a:gd name="T45" fmla="*/ 166 h 244"/>
                <a:gd name="T46" fmla="*/ 37 w 265"/>
                <a:gd name="T47" fmla="*/ 194 h 244"/>
                <a:gd name="T48" fmla="*/ 63 w 265"/>
                <a:gd name="T49" fmla="*/ 217 h 244"/>
                <a:gd name="T50" fmla="*/ 96 w 265"/>
                <a:gd name="T51" fmla="*/ 231 h 244"/>
                <a:gd name="T52" fmla="*/ 132 w 265"/>
                <a:gd name="T53" fmla="*/ 236 h 244"/>
                <a:gd name="T54" fmla="*/ 169 w 265"/>
                <a:gd name="T55" fmla="*/ 231 h 244"/>
                <a:gd name="T56" fmla="*/ 202 w 265"/>
                <a:gd name="T57" fmla="*/ 217 h 244"/>
                <a:gd name="T58" fmla="*/ 228 w 265"/>
                <a:gd name="T59" fmla="*/ 195 h 244"/>
                <a:gd name="T60" fmla="*/ 247 w 265"/>
                <a:gd name="T61" fmla="*/ 167 h 244"/>
                <a:gd name="T62" fmla="*/ 256 w 265"/>
                <a:gd name="T63" fmla="*/ 134 h 244"/>
                <a:gd name="T64" fmla="*/ 254 w 265"/>
                <a:gd name="T65" fmla="*/ 99 h 244"/>
                <a:gd name="T66" fmla="*/ 242 w 265"/>
                <a:gd name="T67" fmla="*/ 68 h 244"/>
                <a:gd name="T68" fmla="*/ 221 w 265"/>
                <a:gd name="T69" fmla="*/ 42 h 244"/>
                <a:gd name="T70" fmla="*/ 192 w 265"/>
                <a:gd name="T71" fmla="*/ 22 h 244"/>
                <a:gd name="T72" fmla="*/ 158 w 265"/>
                <a:gd name="T73" fmla="*/ 10 h 244"/>
                <a:gd name="T74" fmla="*/ 120 w 265"/>
                <a:gd name="T75" fmla="*/ 9 h 244"/>
                <a:gd name="T76" fmla="*/ 85 w 265"/>
                <a:gd name="T77" fmla="*/ 17 h 244"/>
                <a:gd name="T78" fmla="*/ 54 w 265"/>
                <a:gd name="T79" fmla="*/ 34 h 244"/>
                <a:gd name="T80" fmla="*/ 30 w 265"/>
                <a:gd name="T81" fmla="*/ 58 h 244"/>
                <a:gd name="T82" fmla="*/ 14 w 265"/>
                <a:gd name="T83" fmla="*/ 88 h 244"/>
                <a:gd name="T84" fmla="*/ 8 w 265"/>
                <a:gd name="T85"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5" h="244">
                  <a:moveTo>
                    <a:pt x="0" y="122"/>
                  </a:moveTo>
                  <a:lnTo>
                    <a:pt x="1" y="110"/>
                  </a:lnTo>
                  <a:lnTo>
                    <a:pt x="3" y="98"/>
                  </a:lnTo>
                  <a:lnTo>
                    <a:pt x="6" y="86"/>
                  </a:lnTo>
                  <a:lnTo>
                    <a:pt x="10" y="75"/>
                  </a:lnTo>
                  <a:lnTo>
                    <a:pt x="16" y="64"/>
                  </a:lnTo>
                  <a:lnTo>
                    <a:pt x="23" y="54"/>
                  </a:lnTo>
                  <a:lnTo>
                    <a:pt x="30" y="45"/>
                  </a:lnTo>
                  <a:lnTo>
                    <a:pt x="39" y="36"/>
                  </a:lnTo>
                  <a:lnTo>
                    <a:pt x="48" y="28"/>
                  </a:lnTo>
                  <a:lnTo>
                    <a:pt x="58" y="21"/>
                  </a:lnTo>
                  <a:lnTo>
                    <a:pt x="69" y="15"/>
                  </a:lnTo>
                  <a:lnTo>
                    <a:pt x="81" y="10"/>
                  </a:lnTo>
                  <a:lnTo>
                    <a:pt x="93" y="6"/>
                  </a:lnTo>
                  <a:lnTo>
                    <a:pt x="106" y="3"/>
                  </a:lnTo>
                  <a:lnTo>
                    <a:pt x="119" y="1"/>
                  </a:lnTo>
                  <a:lnTo>
                    <a:pt x="132" y="0"/>
                  </a:lnTo>
                  <a:lnTo>
                    <a:pt x="146" y="1"/>
                  </a:lnTo>
                  <a:lnTo>
                    <a:pt x="159" y="3"/>
                  </a:lnTo>
                  <a:lnTo>
                    <a:pt x="172" y="6"/>
                  </a:lnTo>
                  <a:lnTo>
                    <a:pt x="184" y="10"/>
                  </a:lnTo>
                  <a:lnTo>
                    <a:pt x="196" y="15"/>
                  </a:lnTo>
                  <a:lnTo>
                    <a:pt x="207" y="21"/>
                  </a:lnTo>
                  <a:lnTo>
                    <a:pt x="217" y="28"/>
                  </a:lnTo>
                  <a:lnTo>
                    <a:pt x="227" y="36"/>
                  </a:lnTo>
                  <a:lnTo>
                    <a:pt x="235" y="44"/>
                  </a:lnTo>
                  <a:lnTo>
                    <a:pt x="243" y="54"/>
                  </a:lnTo>
                  <a:lnTo>
                    <a:pt x="249" y="64"/>
                  </a:lnTo>
                  <a:lnTo>
                    <a:pt x="255" y="74"/>
                  </a:lnTo>
                  <a:lnTo>
                    <a:pt x="259" y="86"/>
                  </a:lnTo>
                  <a:lnTo>
                    <a:pt x="263" y="97"/>
                  </a:lnTo>
                  <a:lnTo>
                    <a:pt x="265" y="110"/>
                  </a:lnTo>
                  <a:lnTo>
                    <a:pt x="265" y="122"/>
                  </a:lnTo>
                  <a:lnTo>
                    <a:pt x="265" y="134"/>
                  </a:lnTo>
                  <a:lnTo>
                    <a:pt x="263" y="146"/>
                  </a:lnTo>
                  <a:lnTo>
                    <a:pt x="260" y="158"/>
                  </a:lnTo>
                  <a:lnTo>
                    <a:pt x="255" y="169"/>
                  </a:lnTo>
                  <a:lnTo>
                    <a:pt x="249" y="180"/>
                  </a:lnTo>
                  <a:lnTo>
                    <a:pt x="243" y="190"/>
                  </a:lnTo>
                  <a:lnTo>
                    <a:pt x="235" y="199"/>
                  </a:lnTo>
                  <a:lnTo>
                    <a:pt x="227" y="208"/>
                  </a:lnTo>
                  <a:lnTo>
                    <a:pt x="217" y="216"/>
                  </a:lnTo>
                  <a:lnTo>
                    <a:pt x="207" y="223"/>
                  </a:lnTo>
                  <a:lnTo>
                    <a:pt x="196" y="229"/>
                  </a:lnTo>
                  <a:lnTo>
                    <a:pt x="185" y="234"/>
                  </a:lnTo>
                  <a:lnTo>
                    <a:pt x="172" y="238"/>
                  </a:lnTo>
                  <a:lnTo>
                    <a:pt x="160" y="241"/>
                  </a:lnTo>
                  <a:lnTo>
                    <a:pt x="147" y="243"/>
                  </a:lnTo>
                  <a:lnTo>
                    <a:pt x="133" y="244"/>
                  </a:lnTo>
                  <a:lnTo>
                    <a:pt x="119" y="243"/>
                  </a:lnTo>
                  <a:lnTo>
                    <a:pt x="106" y="242"/>
                  </a:lnTo>
                  <a:lnTo>
                    <a:pt x="93" y="239"/>
                  </a:lnTo>
                  <a:lnTo>
                    <a:pt x="81" y="234"/>
                  </a:lnTo>
                  <a:lnTo>
                    <a:pt x="70" y="229"/>
                  </a:lnTo>
                  <a:lnTo>
                    <a:pt x="59" y="223"/>
                  </a:lnTo>
                  <a:lnTo>
                    <a:pt x="48" y="216"/>
                  </a:lnTo>
                  <a:lnTo>
                    <a:pt x="39" y="208"/>
                  </a:lnTo>
                  <a:lnTo>
                    <a:pt x="30" y="200"/>
                  </a:lnTo>
                  <a:lnTo>
                    <a:pt x="23" y="190"/>
                  </a:lnTo>
                  <a:lnTo>
                    <a:pt x="16" y="180"/>
                  </a:lnTo>
                  <a:lnTo>
                    <a:pt x="11" y="170"/>
                  </a:lnTo>
                  <a:lnTo>
                    <a:pt x="6" y="159"/>
                  </a:lnTo>
                  <a:lnTo>
                    <a:pt x="3" y="147"/>
                  </a:lnTo>
                  <a:lnTo>
                    <a:pt x="1" y="135"/>
                  </a:lnTo>
                  <a:lnTo>
                    <a:pt x="0" y="122"/>
                  </a:lnTo>
                  <a:close/>
                  <a:moveTo>
                    <a:pt x="9" y="134"/>
                  </a:moveTo>
                  <a:lnTo>
                    <a:pt x="11" y="145"/>
                  </a:lnTo>
                  <a:lnTo>
                    <a:pt x="14" y="156"/>
                  </a:lnTo>
                  <a:lnTo>
                    <a:pt x="18" y="166"/>
                  </a:lnTo>
                  <a:lnTo>
                    <a:pt x="23" y="176"/>
                  </a:lnTo>
                  <a:lnTo>
                    <a:pt x="30" y="186"/>
                  </a:lnTo>
                  <a:lnTo>
                    <a:pt x="37" y="194"/>
                  </a:lnTo>
                  <a:lnTo>
                    <a:pt x="45" y="203"/>
                  </a:lnTo>
                  <a:lnTo>
                    <a:pt x="54" y="210"/>
                  </a:lnTo>
                  <a:lnTo>
                    <a:pt x="63" y="217"/>
                  </a:lnTo>
                  <a:lnTo>
                    <a:pt x="73" y="222"/>
                  </a:lnTo>
                  <a:lnTo>
                    <a:pt x="84" y="227"/>
                  </a:lnTo>
                  <a:lnTo>
                    <a:pt x="96" y="231"/>
                  </a:lnTo>
                  <a:lnTo>
                    <a:pt x="107" y="234"/>
                  </a:lnTo>
                  <a:lnTo>
                    <a:pt x="120" y="235"/>
                  </a:lnTo>
                  <a:lnTo>
                    <a:pt x="132" y="236"/>
                  </a:lnTo>
                  <a:lnTo>
                    <a:pt x="145" y="235"/>
                  </a:lnTo>
                  <a:lnTo>
                    <a:pt x="158" y="234"/>
                  </a:lnTo>
                  <a:lnTo>
                    <a:pt x="169" y="231"/>
                  </a:lnTo>
                  <a:lnTo>
                    <a:pt x="181" y="227"/>
                  </a:lnTo>
                  <a:lnTo>
                    <a:pt x="192" y="222"/>
                  </a:lnTo>
                  <a:lnTo>
                    <a:pt x="202" y="217"/>
                  </a:lnTo>
                  <a:lnTo>
                    <a:pt x="212" y="210"/>
                  </a:lnTo>
                  <a:lnTo>
                    <a:pt x="220" y="203"/>
                  </a:lnTo>
                  <a:lnTo>
                    <a:pt x="228" y="195"/>
                  </a:lnTo>
                  <a:lnTo>
                    <a:pt x="236" y="186"/>
                  </a:lnTo>
                  <a:lnTo>
                    <a:pt x="242" y="177"/>
                  </a:lnTo>
                  <a:lnTo>
                    <a:pt x="247" y="167"/>
                  </a:lnTo>
                  <a:lnTo>
                    <a:pt x="251" y="156"/>
                  </a:lnTo>
                  <a:lnTo>
                    <a:pt x="254" y="145"/>
                  </a:lnTo>
                  <a:lnTo>
                    <a:pt x="256" y="134"/>
                  </a:lnTo>
                  <a:lnTo>
                    <a:pt x="257" y="122"/>
                  </a:lnTo>
                  <a:lnTo>
                    <a:pt x="256" y="111"/>
                  </a:lnTo>
                  <a:lnTo>
                    <a:pt x="254" y="99"/>
                  </a:lnTo>
                  <a:lnTo>
                    <a:pt x="252" y="88"/>
                  </a:lnTo>
                  <a:lnTo>
                    <a:pt x="247" y="78"/>
                  </a:lnTo>
                  <a:lnTo>
                    <a:pt x="242" y="68"/>
                  </a:lnTo>
                  <a:lnTo>
                    <a:pt x="236" y="59"/>
                  </a:lnTo>
                  <a:lnTo>
                    <a:pt x="229" y="50"/>
                  </a:lnTo>
                  <a:lnTo>
                    <a:pt x="221" y="42"/>
                  </a:lnTo>
                  <a:lnTo>
                    <a:pt x="212" y="34"/>
                  </a:lnTo>
                  <a:lnTo>
                    <a:pt x="202" y="28"/>
                  </a:lnTo>
                  <a:lnTo>
                    <a:pt x="192" y="22"/>
                  </a:lnTo>
                  <a:lnTo>
                    <a:pt x="181" y="17"/>
                  </a:lnTo>
                  <a:lnTo>
                    <a:pt x="170" y="13"/>
                  </a:lnTo>
                  <a:lnTo>
                    <a:pt x="158" y="10"/>
                  </a:lnTo>
                  <a:lnTo>
                    <a:pt x="146" y="9"/>
                  </a:lnTo>
                  <a:lnTo>
                    <a:pt x="133" y="8"/>
                  </a:lnTo>
                  <a:lnTo>
                    <a:pt x="120" y="9"/>
                  </a:lnTo>
                  <a:lnTo>
                    <a:pt x="108" y="10"/>
                  </a:lnTo>
                  <a:lnTo>
                    <a:pt x="96" y="13"/>
                  </a:lnTo>
                  <a:lnTo>
                    <a:pt x="85" y="17"/>
                  </a:lnTo>
                  <a:lnTo>
                    <a:pt x="74" y="22"/>
                  </a:lnTo>
                  <a:lnTo>
                    <a:pt x="63" y="27"/>
                  </a:lnTo>
                  <a:lnTo>
                    <a:pt x="54" y="34"/>
                  </a:lnTo>
                  <a:lnTo>
                    <a:pt x="45" y="41"/>
                  </a:lnTo>
                  <a:lnTo>
                    <a:pt x="37" y="49"/>
                  </a:lnTo>
                  <a:lnTo>
                    <a:pt x="30" y="58"/>
                  </a:lnTo>
                  <a:lnTo>
                    <a:pt x="24" y="68"/>
                  </a:lnTo>
                  <a:lnTo>
                    <a:pt x="18" y="78"/>
                  </a:lnTo>
                  <a:lnTo>
                    <a:pt x="14" y="88"/>
                  </a:lnTo>
                  <a:lnTo>
                    <a:pt x="11" y="99"/>
                  </a:lnTo>
                  <a:lnTo>
                    <a:pt x="9" y="110"/>
                  </a:lnTo>
                  <a:lnTo>
                    <a:pt x="8" y="122"/>
                  </a:lnTo>
                  <a:lnTo>
                    <a:pt x="9" y="13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110" name="Rectangle 116"/>
            <p:cNvSpPr>
              <a:spLocks noChangeArrowheads="1"/>
            </p:cNvSpPr>
            <p:nvPr/>
          </p:nvSpPr>
          <p:spPr bwMode="auto">
            <a:xfrm>
              <a:off x="3180" y="1673"/>
              <a:ext cx="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111" name="Rectangle 117"/>
            <p:cNvSpPr>
              <a:spLocks noChangeArrowheads="1"/>
            </p:cNvSpPr>
            <p:nvPr/>
          </p:nvSpPr>
          <p:spPr bwMode="auto">
            <a:xfrm>
              <a:off x="3174" y="167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3</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112" name="Rectangle 118"/>
            <p:cNvSpPr>
              <a:spLocks noChangeArrowheads="1"/>
            </p:cNvSpPr>
            <p:nvPr/>
          </p:nvSpPr>
          <p:spPr bwMode="auto">
            <a:xfrm>
              <a:off x="3232" y="1678"/>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113" name="Rectangle 119"/>
            <p:cNvSpPr>
              <a:spLocks noChangeArrowheads="1"/>
            </p:cNvSpPr>
            <p:nvPr/>
          </p:nvSpPr>
          <p:spPr bwMode="auto">
            <a:xfrm>
              <a:off x="3201" y="319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4</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114" name="Rectangle 120"/>
            <p:cNvSpPr>
              <a:spLocks noChangeArrowheads="1"/>
            </p:cNvSpPr>
            <p:nvPr/>
          </p:nvSpPr>
          <p:spPr bwMode="auto">
            <a:xfrm>
              <a:off x="3259" y="3196"/>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115" name="Freeform 121"/>
            <p:cNvSpPr>
              <a:spLocks noEditPoints="1"/>
            </p:cNvSpPr>
            <p:nvPr/>
          </p:nvSpPr>
          <p:spPr bwMode="auto">
            <a:xfrm>
              <a:off x="2460" y="2424"/>
              <a:ext cx="233" cy="63"/>
            </a:xfrm>
            <a:custGeom>
              <a:avLst/>
              <a:gdLst>
                <a:gd name="T0" fmla="*/ 0 w 233"/>
                <a:gd name="T1" fmla="*/ 27 h 63"/>
                <a:gd name="T2" fmla="*/ 175 w 233"/>
                <a:gd name="T3" fmla="*/ 27 h 63"/>
                <a:gd name="T4" fmla="*/ 175 w 233"/>
                <a:gd name="T5" fmla="*/ 37 h 63"/>
                <a:gd name="T6" fmla="*/ 0 w 233"/>
                <a:gd name="T7" fmla="*/ 37 h 63"/>
                <a:gd name="T8" fmla="*/ 0 w 233"/>
                <a:gd name="T9" fmla="*/ 27 h 63"/>
                <a:gd name="T10" fmla="*/ 164 w 233"/>
                <a:gd name="T11" fmla="*/ 0 h 63"/>
                <a:gd name="T12" fmla="*/ 233 w 233"/>
                <a:gd name="T13" fmla="*/ 32 h 63"/>
                <a:gd name="T14" fmla="*/ 164 w 233"/>
                <a:gd name="T15" fmla="*/ 63 h 63"/>
                <a:gd name="T16" fmla="*/ 164 w 233"/>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63">
                  <a:moveTo>
                    <a:pt x="0" y="27"/>
                  </a:moveTo>
                  <a:lnTo>
                    <a:pt x="175" y="27"/>
                  </a:lnTo>
                  <a:lnTo>
                    <a:pt x="175" y="37"/>
                  </a:lnTo>
                  <a:lnTo>
                    <a:pt x="0" y="37"/>
                  </a:lnTo>
                  <a:lnTo>
                    <a:pt x="0" y="27"/>
                  </a:lnTo>
                  <a:close/>
                  <a:moveTo>
                    <a:pt x="164" y="0"/>
                  </a:moveTo>
                  <a:lnTo>
                    <a:pt x="233" y="32"/>
                  </a:lnTo>
                  <a:lnTo>
                    <a:pt x="164" y="63"/>
                  </a:lnTo>
                  <a:lnTo>
                    <a:pt x="164"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1116" name="Rectangle 122"/>
            <p:cNvSpPr>
              <a:spLocks noChangeArrowheads="1"/>
            </p:cNvSpPr>
            <p:nvPr/>
          </p:nvSpPr>
          <p:spPr bwMode="auto">
            <a:xfrm>
              <a:off x="2489" y="138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1</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117" name="Rectangle 123"/>
            <p:cNvSpPr>
              <a:spLocks noChangeArrowheads="1"/>
            </p:cNvSpPr>
            <p:nvPr/>
          </p:nvSpPr>
          <p:spPr bwMode="auto">
            <a:xfrm>
              <a:off x="2546" y="1381"/>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0"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118" name="Rectangle 124"/>
            <p:cNvSpPr>
              <a:spLocks noChangeArrowheads="1"/>
            </p:cNvSpPr>
            <p:nvPr/>
          </p:nvSpPr>
          <p:spPr bwMode="auto">
            <a:xfrm>
              <a:off x="810" y="2078"/>
              <a:ext cx="4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smtClean="0">
                  <a:ln>
                    <a:noFill/>
                  </a:ln>
                  <a:solidFill>
                    <a:srgbClr val="000000"/>
                  </a:solidFill>
                  <a:effectLst/>
                  <a:latin typeface="Cambria" pitchFamily="18" charset="0"/>
                  <a:cs typeface="Arial" pitchFamily="34" charset="0"/>
                </a:rPr>
                <a:t>Dépistage</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119" name="Rectangle 125"/>
            <p:cNvSpPr>
              <a:spLocks noChangeArrowheads="1"/>
            </p:cNvSpPr>
            <p:nvPr/>
          </p:nvSpPr>
          <p:spPr bwMode="auto">
            <a:xfrm>
              <a:off x="1277" y="2078"/>
              <a:ext cx="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smtClean="0">
                  <a:ln>
                    <a:noFill/>
                  </a:ln>
                  <a:solidFill>
                    <a:srgbClr val="000000"/>
                  </a:solidFill>
                  <a:effectLst/>
                  <a:latin typeface="Cambria" pitchFamily="18" charset="0"/>
                  <a:cs typeface="Arial" pitchFamily="34" charset="0"/>
                </a:rPr>
                <a:t> </a:t>
              </a:r>
              <a:endParaRPr kumimoji="0" lang="fr-CA" altLang="en-US" sz="1800" b="0" i="0" u="none" strike="noStrike" cap="none" normalizeH="0" baseline="0" dirty="0" smtClean="0">
                <a:ln>
                  <a:noFill/>
                </a:ln>
                <a:solidFill>
                  <a:schemeClr val="tx1"/>
                </a:solidFill>
                <a:effectLst/>
                <a:cs typeface="Arial" pitchFamily="34" charset="0"/>
              </a:endParaRPr>
            </a:p>
          </p:txBody>
        </p:sp>
        <p:sp>
          <p:nvSpPr>
            <p:cNvPr id="1120" name="Freeform 126"/>
            <p:cNvSpPr>
              <a:spLocks noEditPoints="1"/>
            </p:cNvSpPr>
            <p:nvPr/>
          </p:nvSpPr>
          <p:spPr bwMode="auto">
            <a:xfrm>
              <a:off x="1375" y="1806"/>
              <a:ext cx="102" cy="63"/>
            </a:xfrm>
            <a:custGeom>
              <a:avLst/>
              <a:gdLst>
                <a:gd name="T0" fmla="*/ 102 w 102"/>
                <a:gd name="T1" fmla="*/ 26 h 63"/>
                <a:gd name="T2" fmla="*/ 57 w 102"/>
                <a:gd name="T3" fmla="*/ 26 h 63"/>
                <a:gd name="T4" fmla="*/ 57 w 102"/>
                <a:gd name="T5" fmla="*/ 36 h 63"/>
                <a:gd name="T6" fmla="*/ 102 w 102"/>
                <a:gd name="T7" fmla="*/ 36 h 63"/>
                <a:gd name="T8" fmla="*/ 102 w 102"/>
                <a:gd name="T9" fmla="*/ 26 h 63"/>
                <a:gd name="T10" fmla="*/ 69 w 102"/>
                <a:gd name="T11" fmla="*/ 0 h 63"/>
                <a:gd name="T12" fmla="*/ 0 w 102"/>
                <a:gd name="T13" fmla="*/ 31 h 63"/>
                <a:gd name="T14" fmla="*/ 69 w 102"/>
                <a:gd name="T15" fmla="*/ 63 h 63"/>
                <a:gd name="T16" fmla="*/ 69 w 102"/>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63">
                  <a:moveTo>
                    <a:pt x="102" y="26"/>
                  </a:moveTo>
                  <a:lnTo>
                    <a:pt x="57" y="26"/>
                  </a:lnTo>
                  <a:lnTo>
                    <a:pt x="57" y="36"/>
                  </a:lnTo>
                  <a:lnTo>
                    <a:pt x="102" y="36"/>
                  </a:lnTo>
                  <a:lnTo>
                    <a:pt x="102" y="26"/>
                  </a:lnTo>
                  <a:close/>
                  <a:moveTo>
                    <a:pt x="69" y="0"/>
                  </a:moveTo>
                  <a:lnTo>
                    <a:pt x="0" y="31"/>
                  </a:lnTo>
                  <a:lnTo>
                    <a:pt x="69" y="63"/>
                  </a:lnTo>
                  <a:lnTo>
                    <a:pt x="69"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dirty="0"/>
            </a:p>
          </p:txBody>
        </p:sp>
      </p:grpSp>
      <p:sp>
        <p:nvSpPr>
          <p:cNvPr id="1121" name="TextBox 1120"/>
          <p:cNvSpPr txBox="1"/>
          <p:nvPr/>
        </p:nvSpPr>
        <p:spPr>
          <a:xfrm>
            <a:off x="341313" y="3140968"/>
            <a:ext cx="944562" cy="830997"/>
          </a:xfrm>
          <a:prstGeom prst="rect">
            <a:avLst/>
          </a:prstGeom>
          <a:noFill/>
        </p:spPr>
        <p:txBody>
          <a:bodyPr wrap="square" rtlCol="0">
            <a:spAutoFit/>
          </a:bodyPr>
          <a:lstStyle/>
          <a:p>
            <a:r>
              <a:rPr lang="fr-CA" sz="1200" dirty="0" smtClean="0"/>
              <a:t>Population à risque de cancer de la prostate</a:t>
            </a:r>
            <a:endParaRPr lang="en-US" sz="1200" dirty="0"/>
          </a:p>
        </p:txBody>
      </p:sp>
    </p:spTree>
    <p:extLst>
      <p:ext uri="{BB962C8B-B14F-4D97-AF65-F5344CB8AC3E}">
        <p14:creationId xmlns:p14="http://schemas.microsoft.com/office/powerpoint/2010/main" val="2951684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9552" y="35097"/>
            <a:ext cx="8153400" cy="1219200"/>
          </a:xfrm>
        </p:spPr>
        <p:txBody>
          <a:bodyPr/>
          <a:lstStyle/>
          <a:p>
            <a:r>
              <a:rPr lang="fr-CA" altLang="en-US" sz="3200" noProof="0" dirty="0" smtClean="0">
                <a:latin typeface="+mn-lt"/>
              </a:rPr>
              <a:t>Questions de recherche centrales </a:t>
            </a:r>
          </a:p>
        </p:txBody>
      </p:sp>
      <p:sp>
        <p:nvSpPr>
          <p:cNvPr id="3" name="Content Placeholder 2"/>
          <p:cNvSpPr>
            <a:spLocks noGrp="1"/>
          </p:cNvSpPr>
          <p:nvPr>
            <p:ph idx="1"/>
          </p:nvPr>
        </p:nvSpPr>
        <p:spPr>
          <a:xfrm>
            <a:off x="467544" y="1981200"/>
            <a:ext cx="8219256" cy="4724400"/>
          </a:xfrm>
        </p:spPr>
        <p:txBody>
          <a:bodyPr/>
          <a:lstStyle/>
          <a:p>
            <a:pPr marL="0" indent="-822960">
              <a:spcBef>
                <a:spcPts val="0"/>
              </a:spcBef>
              <a:buFontTx/>
              <a:buNone/>
              <a:defRPr/>
            </a:pPr>
            <a:r>
              <a:rPr lang="fr-CA" sz="1800" noProof="0" dirty="0" smtClean="0"/>
              <a:t>Q1a. Quelles sont les preuves démontrant que le dépistage du cancer de la prostate à l’aide du test de dépistage de l'antigène prostatique spécifique (APS), comme test à seuil unique ou  en fonction de tests multiples au fil du temps, diminue la morbidité, la mortalité due au cancer de la prostate, et la mortalité toutes causes confondues?</a:t>
            </a:r>
          </a:p>
          <a:p>
            <a:pPr marL="0" indent="-822960">
              <a:spcBef>
                <a:spcPts val="0"/>
              </a:spcBef>
              <a:buFontTx/>
              <a:buNone/>
              <a:defRPr/>
            </a:pPr>
            <a:endParaRPr lang="fr-CA" sz="1800" noProof="0" dirty="0" smtClean="0"/>
          </a:p>
          <a:p>
            <a:pPr marL="0" indent="-822960">
              <a:spcBef>
                <a:spcPts val="0"/>
              </a:spcBef>
              <a:buFontTx/>
              <a:buNone/>
              <a:defRPr/>
            </a:pPr>
            <a:endParaRPr lang="fr-CA" sz="1800" noProof="0" dirty="0" smtClean="0"/>
          </a:p>
          <a:p>
            <a:pPr marL="0" indent="-822960">
              <a:spcBef>
                <a:spcPts val="0"/>
              </a:spcBef>
              <a:buFontTx/>
              <a:buNone/>
              <a:defRPr/>
            </a:pPr>
            <a:r>
              <a:rPr lang="fr-CA" sz="1800" noProof="0" dirty="0" smtClean="0"/>
              <a:t>Q1b. Y a-t-il des données probantes appuyant le dépistage différentiel fondé sur les facteurs de risque individuels du cancer de la prostate, tels que l'âge, l'origine africaine, les antécédents familiaux de cancer de la prostate, ou des valeurs accrues de l'APS précédemment évaluées – soit des valeurs absolues, soit des mesures APS accrues au fil du temps?</a:t>
            </a:r>
          </a:p>
          <a:p>
            <a:pPr marL="0" indent="-822960">
              <a:spcBef>
                <a:spcPts val="0"/>
              </a:spcBef>
              <a:buFontTx/>
              <a:buNone/>
              <a:defRPr/>
            </a:pPr>
            <a:endParaRPr lang="fr-CA" sz="1800" noProof="0" dirty="0" smtClean="0"/>
          </a:p>
          <a:p>
            <a:pPr marL="0" indent="-822960">
              <a:spcBef>
                <a:spcPts val="0"/>
              </a:spcBef>
              <a:buFontTx/>
              <a:buNone/>
              <a:defRPr/>
            </a:pPr>
            <a:endParaRPr lang="fr-CA" sz="1800" noProof="0" dirty="0" smtClean="0"/>
          </a:p>
          <a:p>
            <a:pPr marL="0" indent="-822960">
              <a:spcBef>
                <a:spcPts val="0"/>
              </a:spcBef>
              <a:buFontTx/>
              <a:buNone/>
              <a:defRPr/>
            </a:pPr>
            <a:r>
              <a:rPr lang="fr-CA" sz="1800" noProof="0" dirty="0" smtClean="0"/>
              <a:t>Q2. Quels sont les inconvénients du dépistage du cancer de la prostate par test de l'APS?</a:t>
            </a:r>
          </a:p>
          <a:p>
            <a:pPr>
              <a:defRPr/>
            </a:pPr>
            <a:endParaRPr lang="fr-CA" noProof="0" dirty="0"/>
          </a:p>
        </p:txBody>
      </p:sp>
      <p:sp>
        <p:nvSpPr>
          <p:cNvPr id="5124" name="Slide Number Placehold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28" charset="-128"/>
              </a:defRPr>
            </a:lvl1pPr>
            <a:lvl2pPr marL="742950" indent="-285750">
              <a:defRPr sz="2400">
                <a:solidFill>
                  <a:schemeClr val="tx1"/>
                </a:solidFill>
                <a:latin typeface="Arial" charset="0"/>
                <a:ea typeface="ヒラギノ角ゴ Pro W3" pitchFamily="-128" charset="-128"/>
              </a:defRPr>
            </a:lvl2pPr>
            <a:lvl3pPr marL="1143000" indent="-228600">
              <a:defRPr sz="2400">
                <a:solidFill>
                  <a:schemeClr val="tx1"/>
                </a:solidFill>
                <a:latin typeface="Arial" charset="0"/>
                <a:ea typeface="ヒラギノ角ゴ Pro W3" pitchFamily="-128" charset="-128"/>
              </a:defRPr>
            </a:lvl3pPr>
            <a:lvl4pPr marL="1600200" indent="-228600">
              <a:defRPr sz="2400">
                <a:solidFill>
                  <a:schemeClr val="tx1"/>
                </a:solidFill>
                <a:latin typeface="Arial" charset="0"/>
                <a:ea typeface="ヒラギノ角ゴ Pro W3" pitchFamily="-128" charset="-128"/>
              </a:defRPr>
            </a:lvl4pPr>
            <a:lvl5pPr marL="2057400" indent="-228600">
              <a:defRPr sz="2400">
                <a:solidFill>
                  <a:schemeClr val="tx1"/>
                </a:solidFill>
                <a:latin typeface="Arial" charset="0"/>
                <a:ea typeface="ヒラギノ角ゴ Pro W3" pitchFamily="-12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2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2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2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28" charset="-128"/>
              </a:defRPr>
            </a:lvl9pPr>
          </a:lstStyle>
          <a:p>
            <a:fld id="{0E517A4B-DEBE-4D2C-851A-1AEBA8255A24}" type="slidenum">
              <a:rPr lang="en-US" altLang="en-US" sz="1400" smtClean="0">
                <a:solidFill>
                  <a:srgbClr val="FFFFFF"/>
                </a:solidFill>
              </a:rPr>
              <a:pPr/>
              <a:t>12</a:t>
            </a:fld>
            <a:endParaRPr lang="fr-CA" altLang="en-US" sz="1400" dirty="0" smtClean="0">
              <a:solidFill>
                <a:srgbClr val="FFFFFF"/>
              </a:solidFill>
            </a:endParaRPr>
          </a:p>
        </p:txBody>
      </p:sp>
    </p:spTree>
    <p:extLst>
      <p:ext uri="{BB962C8B-B14F-4D97-AF65-F5344CB8AC3E}">
        <p14:creationId xmlns:p14="http://schemas.microsoft.com/office/powerpoint/2010/main" val="2199158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152400"/>
            <a:ext cx="7772400" cy="1219200"/>
          </a:xfrm>
        </p:spPr>
        <p:txBody>
          <a:bodyPr/>
          <a:lstStyle/>
          <a:p>
            <a:r>
              <a:rPr lang="fr-CA" altLang="en-US" sz="3200" noProof="0" dirty="0" smtClean="0"/>
              <a:t>Questions de recherche centrales </a:t>
            </a:r>
            <a:r>
              <a:rPr lang="fr-CA" altLang="en-US" sz="3200" noProof="0" dirty="0" smtClean="0">
                <a:latin typeface="+mn-lt"/>
              </a:rPr>
              <a:t>(suite)</a:t>
            </a:r>
          </a:p>
        </p:txBody>
      </p:sp>
      <p:sp>
        <p:nvSpPr>
          <p:cNvPr id="3" name="Content Placeholder 2"/>
          <p:cNvSpPr>
            <a:spLocks noGrp="1"/>
          </p:cNvSpPr>
          <p:nvPr>
            <p:ph idx="1"/>
          </p:nvPr>
        </p:nvSpPr>
        <p:spPr>
          <a:xfrm>
            <a:off x="395536" y="1844824"/>
            <a:ext cx="8003232" cy="4114800"/>
          </a:xfrm>
        </p:spPr>
        <p:txBody>
          <a:bodyPr/>
          <a:lstStyle/>
          <a:p>
            <a:pPr marL="0" indent="-822960">
              <a:spcBef>
                <a:spcPts val="0"/>
              </a:spcBef>
              <a:buFontTx/>
              <a:buNone/>
              <a:defRPr/>
            </a:pPr>
            <a:r>
              <a:rPr lang="fr-CA" sz="1800" noProof="0" dirty="0" smtClean="0"/>
              <a:t>Q3. Quels sont les avantages liés au traitement du cancer de la prostate au stade précoce ou détecté par le dépistage ?</a:t>
            </a:r>
          </a:p>
          <a:p>
            <a:pPr marL="0" indent="-822960">
              <a:spcBef>
                <a:spcPts val="0"/>
              </a:spcBef>
              <a:buFontTx/>
              <a:buNone/>
              <a:defRPr/>
            </a:pPr>
            <a:endParaRPr lang="fr-CA" sz="1800" noProof="0" dirty="0" smtClean="0"/>
          </a:p>
          <a:p>
            <a:pPr marL="0" indent="-822960">
              <a:spcBef>
                <a:spcPts val="0"/>
              </a:spcBef>
              <a:buFontTx/>
              <a:buNone/>
              <a:defRPr/>
            </a:pPr>
            <a:endParaRPr lang="fr-CA" sz="1800" noProof="0" dirty="0" smtClean="0"/>
          </a:p>
          <a:p>
            <a:pPr marL="0" indent="-822960">
              <a:spcBef>
                <a:spcPts val="0"/>
              </a:spcBef>
              <a:buFontTx/>
              <a:buNone/>
              <a:defRPr/>
            </a:pPr>
            <a:r>
              <a:rPr lang="fr-CA" sz="1800" noProof="0" dirty="0" smtClean="0"/>
              <a:t>Q4. Y a-t-il des données probantes qui prouvent qu’adapter les méthodes de suivi (de résultats de dépistage anormaux) aux caractéristiques des patients mène à des différences cliniques importantes quant aux avantages et inconvénients du dépistage par l'APS? </a:t>
            </a:r>
          </a:p>
          <a:p>
            <a:pPr marL="0" indent="-822960">
              <a:spcBef>
                <a:spcPts val="0"/>
              </a:spcBef>
              <a:buFontTx/>
              <a:buNone/>
              <a:defRPr/>
            </a:pPr>
            <a:endParaRPr lang="fr-CA" sz="1800" noProof="0" dirty="0" smtClean="0"/>
          </a:p>
          <a:p>
            <a:pPr marL="0" indent="-822960">
              <a:spcBef>
                <a:spcPts val="0"/>
              </a:spcBef>
              <a:buFontTx/>
              <a:buNone/>
              <a:defRPr/>
            </a:pPr>
            <a:endParaRPr lang="fr-CA" sz="1800" noProof="0" dirty="0" smtClean="0"/>
          </a:p>
          <a:p>
            <a:pPr marL="0" indent="-822960">
              <a:spcBef>
                <a:spcPts val="0"/>
              </a:spcBef>
              <a:buFontTx/>
              <a:buNone/>
              <a:defRPr/>
            </a:pPr>
            <a:r>
              <a:rPr lang="fr-CA" sz="1800" noProof="0" dirty="0" smtClean="0"/>
              <a:t>Q5. Quels sont les inconvénients liés au traitement du cancer de la prostate au stade précoce ou détecté par le dépistage ?</a:t>
            </a:r>
          </a:p>
          <a:p>
            <a:pPr>
              <a:defRPr/>
            </a:pPr>
            <a:endParaRPr lang="fr-CA" noProof="0" dirty="0"/>
          </a:p>
        </p:txBody>
      </p:sp>
      <p:sp>
        <p:nvSpPr>
          <p:cNvPr id="2" name="Slide Number Placeholder 1"/>
          <p:cNvSpPr>
            <a:spLocks noGrp="1"/>
          </p:cNvSpPr>
          <p:nvPr>
            <p:ph type="sldNum" sz="quarter" idx="10"/>
          </p:nvPr>
        </p:nvSpPr>
        <p:spPr/>
        <p:txBody>
          <a:bodyPr/>
          <a:lstStyle/>
          <a:p>
            <a:pPr>
              <a:defRPr/>
            </a:pPr>
            <a:fld id="{5A010313-D11F-44A2-882F-B8680EA50A45}" type="slidenum">
              <a:rPr lang="en-US" smtClean="0">
                <a:solidFill>
                  <a:srgbClr val="FFFFFF"/>
                </a:solidFill>
              </a:rPr>
              <a:pPr>
                <a:defRPr/>
              </a:pPr>
              <a:t>13</a:t>
            </a:fld>
            <a:endParaRPr lang="fr-CA" dirty="0">
              <a:solidFill>
                <a:srgbClr val="FFFFFF"/>
              </a:solidFill>
            </a:endParaRPr>
          </a:p>
        </p:txBody>
      </p:sp>
    </p:spTree>
    <p:extLst>
      <p:ext uri="{BB962C8B-B14F-4D97-AF65-F5344CB8AC3E}">
        <p14:creationId xmlns:p14="http://schemas.microsoft.com/office/powerpoint/2010/main" val="4067738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latin typeface="+mn-lt"/>
              </a:rPr>
              <a:t>Questions contextuelles</a:t>
            </a:r>
            <a:endParaRPr lang="fr-CA" noProof="0" dirty="0">
              <a:latin typeface="+mn-lt"/>
            </a:endParaRPr>
          </a:p>
        </p:txBody>
      </p:sp>
      <p:sp>
        <p:nvSpPr>
          <p:cNvPr id="3" name="Content Placeholder 2"/>
          <p:cNvSpPr>
            <a:spLocks noGrp="1"/>
          </p:cNvSpPr>
          <p:nvPr>
            <p:ph idx="1"/>
          </p:nvPr>
        </p:nvSpPr>
        <p:spPr>
          <a:xfrm>
            <a:off x="685800" y="1981200"/>
            <a:ext cx="7772400" cy="4760168"/>
          </a:xfrm>
        </p:spPr>
        <p:txBody>
          <a:bodyPr/>
          <a:lstStyle/>
          <a:p>
            <a:pPr marL="0" indent="0">
              <a:buNone/>
            </a:pPr>
            <a:r>
              <a:rPr lang="fr-CA" b="1" noProof="0" dirty="0" smtClean="0"/>
              <a:t>Premier stade : </a:t>
            </a:r>
            <a:r>
              <a:rPr lang="fr-CA" noProof="0" dirty="0" smtClean="0"/>
              <a:t>Aider à prendre une décision sur l'orientation de la recommandation : </a:t>
            </a:r>
          </a:p>
          <a:p>
            <a:pPr marL="0" indent="0">
              <a:buNone/>
            </a:pPr>
            <a:endParaRPr lang="fr-CA" noProof="0" dirty="0" smtClean="0"/>
          </a:p>
          <a:p>
            <a:pPr marL="457200" indent="-457200">
              <a:buFont typeface="+mj-lt"/>
              <a:buAutoNum type="arabicPeriod"/>
            </a:pPr>
            <a:r>
              <a:rPr lang="fr-CA" noProof="0" dirty="0" smtClean="0"/>
              <a:t>Quelles sont les </a:t>
            </a:r>
            <a:r>
              <a:rPr lang="fr-CA" u="sng" noProof="0" dirty="0" smtClean="0"/>
              <a:t>valeurs et préférences du patient</a:t>
            </a:r>
            <a:r>
              <a:rPr lang="fr-CA" noProof="0" dirty="0" smtClean="0"/>
              <a:t> face à l'utilisation de l'APS pour le dépistage du cancer de la prostate? </a:t>
            </a:r>
          </a:p>
          <a:p>
            <a:pPr marL="0" indent="0">
              <a:buNone/>
            </a:pPr>
            <a:endParaRPr lang="fr-CA" b="1" noProof="0" dirty="0" smtClean="0"/>
          </a:p>
          <a:p>
            <a:pPr marL="0" indent="0">
              <a:buNone/>
            </a:pPr>
            <a:r>
              <a:rPr lang="fr-CA" b="1" noProof="0" dirty="0" smtClean="0"/>
              <a:t>Deuxième stade : </a:t>
            </a:r>
            <a:r>
              <a:rPr lang="fr-CA" noProof="0" dirty="0" smtClean="0"/>
              <a:t>Si les données probantes sont suffisantes pour recommander le dépistage:</a:t>
            </a:r>
          </a:p>
          <a:p>
            <a:pPr marL="0" indent="0">
              <a:buNone/>
            </a:pPr>
            <a:endParaRPr lang="fr-CA" noProof="0" dirty="0" smtClean="0"/>
          </a:p>
          <a:p>
            <a:pPr marL="457200" indent="-457200">
              <a:buFont typeface="+mj-lt"/>
              <a:buAutoNum type="arabicPeriod"/>
            </a:pPr>
            <a:r>
              <a:rPr lang="fr-CA" noProof="0" dirty="0" smtClean="0"/>
              <a:t>Quels indicateurs, </a:t>
            </a:r>
            <a:r>
              <a:rPr lang="fr-CA" u="sng" noProof="0" dirty="0" smtClean="0"/>
              <a:t>mesures du rendement et du processus </a:t>
            </a:r>
            <a:r>
              <a:rPr lang="fr-CA" noProof="0" dirty="0" smtClean="0"/>
              <a:t>ont été identifiés dans la littérature pour mesurer et surveiller l’impact du dépistage de l'APS pour le cancer de la prostate? </a:t>
            </a:r>
          </a:p>
          <a:p>
            <a:pPr marL="0" indent="0">
              <a:buNone/>
            </a:pPr>
            <a:endParaRPr lang="fr-CA" noProof="0" dirty="0" smtClean="0"/>
          </a:p>
          <a:p>
            <a:endParaRPr lang="fr-CA" noProof="0" dirty="0"/>
          </a:p>
        </p:txBody>
      </p:sp>
      <p:sp>
        <p:nvSpPr>
          <p:cNvPr id="4" name="Slide Number Placeholder 3"/>
          <p:cNvSpPr>
            <a:spLocks noGrp="1"/>
          </p:cNvSpPr>
          <p:nvPr>
            <p:ph type="sldNum" sz="quarter" idx="10"/>
          </p:nvPr>
        </p:nvSpPr>
        <p:spPr/>
        <p:txBody>
          <a:bodyPr/>
          <a:lstStyle/>
          <a:p>
            <a:pPr>
              <a:defRPr/>
            </a:pPr>
            <a:fld id="{5A010313-D11F-44A2-882F-B8680EA50A45}" type="slidenum">
              <a:rPr lang="en-US" smtClean="0">
                <a:solidFill>
                  <a:srgbClr val="FFFFFF"/>
                </a:solidFill>
              </a:rPr>
              <a:pPr>
                <a:defRPr/>
              </a:pPr>
              <a:t>14</a:t>
            </a:fld>
            <a:endParaRPr lang="fr-CA" dirty="0">
              <a:solidFill>
                <a:srgbClr val="FFFFFF"/>
              </a:solidFill>
            </a:endParaRPr>
          </a:p>
        </p:txBody>
      </p:sp>
    </p:spTree>
    <p:extLst>
      <p:ext uri="{BB962C8B-B14F-4D97-AF65-F5344CB8AC3E}">
        <p14:creationId xmlns:p14="http://schemas.microsoft.com/office/powerpoint/2010/main" val="581609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latin typeface="+mn-lt"/>
              </a:rPr>
              <a:t>Questions contextuelles</a:t>
            </a:r>
            <a:endParaRPr lang="fr-CA" noProof="0" dirty="0">
              <a:latin typeface="+mn-lt"/>
            </a:endParaRPr>
          </a:p>
        </p:txBody>
      </p:sp>
      <p:sp>
        <p:nvSpPr>
          <p:cNvPr id="3" name="Content Placeholder 2"/>
          <p:cNvSpPr>
            <a:spLocks noGrp="1"/>
          </p:cNvSpPr>
          <p:nvPr>
            <p:ph idx="1"/>
          </p:nvPr>
        </p:nvSpPr>
        <p:spPr>
          <a:xfrm>
            <a:off x="611560" y="1700808"/>
            <a:ext cx="7488832" cy="4395192"/>
          </a:xfrm>
        </p:spPr>
        <p:txBody>
          <a:bodyPr/>
          <a:lstStyle/>
          <a:p>
            <a:pPr marL="0" indent="0">
              <a:buNone/>
            </a:pPr>
            <a:r>
              <a:rPr lang="fr-CA" b="1" noProof="0" dirty="0" smtClean="0"/>
              <a:t>Deuxième stade : </a:t>
            </a:r>
            <a:r>
              <a:rPr lang="fr-CA" noProof="0" dirty="0" smtClean="0"/>
              <a:t>Si les données probantes sont suffisantes pour recommander le dépistage:</a:t>
            </a:r>
          </a:p>
          <a:p>
            <a:pPr marL="0" indent="0">
              <a:buNone/>
            </a:pPr>
            <a:endParaRPr lang="fr-CA" sz="1600" noProof="0" dirty="0" smtClean="0"/>
          </a:p>
          <a:p>
            <a:pPr marL="0" indent="0">
              <a:buNone/>
            </a:pPr>
            <a:r>
              <a:rPr lang="fr-CA" sz="1600" noProof="0" dirty="0" smtClean="0"/>
              <a:t>2. Quel est </a:t>
            </a:r>
            <a:r>
              <a:rPr lang="fr-CA" sz="1600" u="sng" noProof="0" dirty="0" smtClean="0"/>
              <a:t>l'intervalle de dépistage optimal</a:t>
            </a:r>
            <a:r>
              <a:rPr lang="fr-CA" sz="1600" noProof="0" dirty="0" smtClean="0"/>
              <a:t> du test de  l'APS pour le cancer de la prostate, et est-ce que cet intervalle doit varier en fonction du niveau de risque (p. ex. l'âge, les niveaux précédents d'APS ou d'autres mesures telles que la cote de Gleason)? </a:t>
            </a:r>
          </a:p>
          <a:p>
            <a:pPr marL="0" indent="0">
              <a:buNone/>
            </a:pPr>
            <a:endParaRPr lang="fr-CA" sz="1600" noProof="0" dirty="0" smtClean="0"/>
          </a:p>
          <a:p>
            <a:pPr marL="0" indent="0">
              <a:buNone/>
            </a:pPr>
            <a:r>
              <a:rPr lang="fr-CA" sz="1600" noProof="0" dirty="0" smtClean="0"/>
              <a:t>3. Quels sont les </a:t>
            </a:r>
            <a:r>
              <a:rPr lang="fr-CA" sz="1600" u="sng" noProof="0" dirty="0" smtClean="0"/>
              <a:t>outils d'évaluation des risques</a:t>
            </a:r>
            <a:r>
              <a:rPr lang="fr-CA" sz="1600" noProof="0" dirty="0" smtClean="0"/>
              <a:t> les plus efficaces (précis et fiables) afin de déterminer : a) le risque de cancer de la prostate et b) le risque de mauvais résultats après le dépistage APS et/ou une biopsie? </a:t>
            </a:r>
          </a:p>
          <a:p>
            <a:pPr marL="0" indent="0">
              <a:buNone/>
            </a:pPr>
            <a:endParaRPr lang="fr-CA" sz="1600" noProof="0" dirty="0" smtClean="0"/>
          </a:p>
          <a:p>
            <a:pPr marL="0" indent="0">
              <a:buNone/>
            </a:pPr>
            <a:r>
              <a:rPr lang="fr-CA" sz="1600" noProof="0" dirty="0" smtClean="0"/>
              <a:t>4. Quel est le </a:t>
            </a:r>
            <a:r>
              <a:rPr lang="fr-CA" sz="1600" u="sng" noProof="0" dirty="0" smtClean="0"/>
              <a:t>rapport coût-efficacité</a:t>
            </a:r>
            <a:r>
              <a:rPr lang="fr-CA" sz="1600" noProof="0" dirty="0" smtClean="0"/>
              <a:t> du dépistage de l'APS chez les adultes asymptomatiques pour le cancer de la prostate? Les coûts pour le système et pour les patients seront inclus si rapportés. </a:t>
            </a:r>
          </a:p>
          <a:p>
            <a:endParaRPr lang="fr-CA" sz="1600" noProof="0" dirty="0"/>
          </a:p>
        </p:txBody>
      </p:sp>
      <p:sp>
        <p:nvSpPr>
          <p:cNvPr id="4" name="Slide Number Placeholder 3"/>
          <p:cNvSpPr>
            <a:spLocks noGrp="1"/>
          </p:cNvSpPr>
          <p:nvPr>
            <p:ph type="sldNum" sz="quarter" idx="10"/>
          </p:nvPr>
        </p:nvSpPr>
        <p:spPr/>
        <p:txBody>
          <a:bodyPr/>
          <a:lstStyle/>
          <a:p>
            <a:pPr>
              <a:defRPr/>
            </a:pPr>
            <a:fld id="{5A010313-D11F-44A2-882F-B8680EA50A45}" type="slidenum">
              <a:rPr lang="en-US" smtClean="0">
                <a:solidFill>
                  <a:srgbClr val="FFFFFF"/>
                </a:solidFill>
              </a:rPr>
              <a:pPr>
                <a:defRPr/>
              </a:pPr>
              <a:t>15</a:t>
            </a:fld>
            <a:endParaRPr lang="fr-CA" dirty="0">
              <a:solidFill>
                <a:srgbClr val="FFFFFF"/>
              </a:solidFill>
            </a:endParaRPr>
          </a:p>
        </p:txBody>
      </p:sp>
    </p:spTree>
    <p:extLst>
      <p:ext uri="{BB962C8B-B14F-4D97-AF65-F5344CB8AC3E}">
        <p14:creationId xmlns:p14="http://schemas.microsoft.com/office/powerpoint/2010/main" val="2172744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152400"/>
            <a:ext cx="8839200" cy="1219200"/>
          </a:xfrm>
        </p:spPr>
        <p:txBody>
          <a:bodyPr/>
          <a:lstStyle/>
          <a:p>
            <a:r>
              <a:rPr lang="fr-CA" sz="3600" noProof="0" dirty="0" smtClean="0"/>
              <a:t>Les types d'études admissibles</a:t>
            </a:r>
          </a:p>
        </p:txBody>
      </p:sp>
      <p:sp>
        <p:nvSpPr>
          <p:cNvPr id="8195" name="Content Placeholder 2"/>
          <p:cNvSpPr>
            <a:spLocks noGrp="1"/>
          </p:cNvSpPr>
          <p:nvPr>
            <p:ph idx="1"/>
          </p:nvPr>
        </p:nvSpPr>
        <p:spPr>
          <a:xfrm>
            <a:off x="179512" y="1700808"/>
            <a:ext cx="8784976" cy="4824685"/>
          </a:xfrm>
        </p:spPr>
        <p:txBody>
          <a:bodyPr/>
          <a:lstStyle/>
          <a:p>
            <a:pPr marL="0" indent="0">
              <a:spcBef>
                <a:spcPct val="0"/>
              </a:spcBef>
              <a:buNone/>
            </a:pPr>
            <a:r>
              <a:rPr lang="fr-CA" b="1" noProof="0" dirty="0" smtClean="0"/>
              <a:t>Population</a:t>
            </a:r>
            <a:r>
              <a:rPr lang="fr-CA" noProof="0" dirty="0" smtClean="0"/>
              <a:t> : Cette recommandation concerne les hommes dans la population en général. Cela comprend les hommes qui présentent des symptômes du système urinaire inférieur (nycturie, miction impérieuse, pollakiurie et débit urinaire faible) ou une hyperplasie bénigne de la prostate (HBP). </a:t>
            </a:r>
          </a:p>
          <a:p>
            <a:pPr marL="0" indent="0">
              <a:spcBef>
                <a:spcPct val="0"/>
              </a:spcBef>
              <a:buNone/>
            </a:pPr>
            <a:endParaRPr lang="fr-CA" noProof="0" dirty="0" smtClean="0"/>
          </a:p>
          <a:p>
            <a:pPr>
              <a:spcBef>
                <a:spcPct val="0"/>
              </a:spcBef>
            </a:pPr>
            <a:r>
              <a:rPr lang="fr-CA" b="1" noProof="0" dirty="0" smtClean="0"/>
              <a:t>Efficacité du dépistage dans le cadre de résultats présélectionnés</a:t>
            </a:r>
            <a:r>
              <a:rPr lang="fr-CA" b="1" i="1" noProof="0" dirty="0" smtClean="0"/>
              <a:t> </a:t>
            </a:r>
          </a:p>
          <a:p>
            <a:pPr lvl="1">
              <a:spcBef>
                <a:spcPct val="0"/>
              </a:spcBef>
            </a:pPr>
            <a:r>
              <a:rPr lang="fr-CA" sz="2000" noProof="0" dirty="0" smtClean="0"/>
              <a:t>Examens systématiques, essais comparatifs randomisés (ECR)</a:t>
            </a:r>
          </a:p>
          <a:p>
            <a:pPr algn="just">
              <a:spcBef>
                <a:spcPct val="0"/>
              </a:spcBef>
            </a:pPr>
            <a:endParaRPr lang="fr-CA" b="1" noProof="0" dirty="0" smtClean="0"/>
          </a:p>
          <a:p>
            <a:pPr algn="just">
              <a:spcBef>
                <a:spcPct val="0"/>
              </a:spcBef>
            </a:pPr>
            <a:r>
              <a:rPr lang="fr-CA" b="1" noProof="0" dirty="0" smtClean="0"/>
              <a:t>Inconvénients du dépistage : </a:t>
            </a:r>
          </a:p>
          <a:p>
            <a:pPr lvl="1" algn="just">
              <a:spcBef>
                <a:spcPct val="0"/>
              </a:spcBef>
            </a:pPr>
            <a:r>
              <a:rPr lang="fr-CA" sz="2000" noProof="0" dirty="0" smtClean="0"/>
              <a:t>Études suivant n'importe quel modèle</a:t>
            </a:r>
          </a:p>
          <a:p>
            <a:pPr lvl="1" algn="just">
              <a:spcBef>
                <a:spcPct val="0"/>
              </a:spcBef>
              <a:buNone/>
            </a:pPr>
            <a:endParaRPr lang="fr-CA" sz="2000" noProof="0" dirty="0" smtClean="0"/>
          </a:p>
          <a:p>
            <a:pPr algn="just">
              <a:spcBef>
                <a:spcPct val="0"/>
              </a:spcBef>
            </a:pPr>
            <a:r>
              <a:rPr lang="fr-CA" b="1" noProof="0" dirty="0" smtClean="0"/>
              <a:t>Questions contextuelles </a:t>
            </a:r>
          </a:p>
          <a:p>
            <a:pPr lvl="1" algn="just">
              <a:spcBef>
                <a:spcPct val="0"/>
              </a:spcBef>
            </a:pPr>
            <a:r>
              <a:rPr lang="fr-CA" sz="2000" noProof="0" dirty="0" smtClean="0"/>
              <a:t>Études suivant n'importe quel modèle</a:t>
            </a:r>
          </a:p>
          <a:p>
            <a:pPr marL="57150" indent="0" algn="just">
              <a:spcBef>
                <a:spcPct val="0"/>
              </a:spcBef>
              <a:buNone/>
            </a:pPr>
            <a:endParaRPr lang="fr-CA" noProof="0" dirty="0" smtClean="0"/>
          </a:p>
        </p:txBody>
      </p:sp>
      <p:sp>
        <p:nvSpPr>
          <p:cNvPr id="8196" name="Slide Number Placeholder 3"/>
          <p:cNvSpPr>
            <a:spLocks noGrp="1"/>
          </p:cNvSpPr>
          <p:nvPr>
            <p:ph type="sldNum" sz="quarter" idx="10"/>
          </p:nvPr>
        </p:nvSpPr>
        <p:spPr>
          <a:noFill/>
        </p:spPr>
        <p:txBody>
          <a:bodyPr/>
          <a:lstStyle/>
          <a:p>
            <a:fld id="{C6461570-D10D-45B1-8285-559909D2D5BA}" type="slidenum">
              <a:rPr lang="en-US" smtClean="0">
                <a:latin typeface="Arial" charset="0"/>
              </a:rPr>
              <a:pPr/>
              <a:t>16</a:t>
            </a:fld>
            <a:endParaRPr lang="fr-CA" smtClean="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
            </a:r>
            <a:br>
              <a:rPr lang="fr-CA" noProof="0" dirty="0" smtClean="0"/>
            </a:br>
            <a:r>
              <a:rPr lang="fr-CA" sz="3600" noProof="0" dirty="0" smtClean="0"/>
              <a:t>Comment les données sont­-elles évaluées? </a:t>
            </a:r>
            <a:r>
              <a:rPr lang="fr-CA" noProof="0" dirty="0" smtClean="0"/>
              <a:t/>
            </a:r>
            <a:br>
              <a:rPr lang="fr-CA" noProof="0" dirty="0" smtClean="0"/>
            </a:br>
            <a:endParaRPr lang="fr-CA" noProof="0" dirty="0"/>
          </a:p>
        </p:txBody>
      </p:sp>
      <p:sp>
        <p:nvSpPr>
          <p:cNvPr id="3" name="Content Placeholder 2"/>
          <p:cNvSpPr>
            <a:spLocks noGrp="1"/>
          </p:cNvSpPr>
          <p:nvPr>
            <p:ph idx="1"/>
          </p:nvPr>
        </p:nvSpPr>
        <p:spPr>
          <a:xfrm>
            <a:off x="685800" y="1828800"/>
            <a:ext cx="7772400" cy="4114800"/>
          </a:xfrm>
        </p:spPr>
        <p:txBody>
          <a:bodyPr/>
          <a:lstStyle/>
          <a:p>
            <a:pPr>
              <a:buFontTx/>
              <a:buNone/>
              <a:defRPr/>
            </a:pPr>
            <a:r>
              <a:rPr lang="fr-CA" sz="2400" noProof="0" dirty="0" smtClean="0"/>
              <a:t>Le système “</a:t>
            </a:r>
            <a:r>
              <a:rPr lang="fr-CA" sz="2400" b="1" noProof="0" dirty="0" smtClean="0"/>
              <a:t>GRADE</a:t>
            </a:r>
            <a:r>
              <a:rPr lang="fr-CA" sz="2400" noProof="0" dirty="0" smtClean="0"/>
              <a:t>”:</a:t>
            </a:r>
          </a:p>
          <a:p>
            <a:pPr>
              <a:buFont typeface="Arial" charset="0"/>
              <a:buChar char="•"/>
              <a:defRPr/>
            </a:pPr>
            <a:r>
              <a:rPr lang="fr-CA" b="1" noProof="0" dirty="0" smtClean="0">
                <a:cs typeface="Arial" pitchFamily="34" charset="0"/>
              </a:rPr>
              <a:t>G</a:t>
            </a:r>
            <a:r>
              <a:rPr lang="fr-CA" noProof="0" dirty="0" smtClean="0">
                <a:cs typeface="Arial" pitchFamily="34" charset="0"/>
              </a:rPr>
              <a:t>rading of </a:t>
            </a:r>
            <a:r>
              <a:rPr lang="fr-CA" b="1" noProof="0" dirty="0" smtClean="0">
                <a:cs typeface="Arial" pitchFamily="34" charset="0"/>
              </a:rPr>
              <a:t>R</a:t>
            </a:r>
            <a:r>
              <a:rPr lang="fr-CA" noProof="0" dirty="0" smtClean="0">
                <a:cs typeface="Arial" pitchFamily="34" charset="0"/>
              </a:rPr>
              <a:t>ecommendations, </a:t>
            </a:r>
            <a:r>
              <a:rPr lang="fr-CA" b="1" noProof="0" dirty="0" smtClean="0">
                <a:cs typeface="Arial" pitchFamily="34" charset="0"/>
              </a:rPr>
              <a:t>A</a:t>
            </a:r>
            <a:r>
              <a:rPr lang="fr-CA" noProof="0" dirty="0" smtClean="0">
                <a:cs typeface="Arial" pitchFamily="34" charset="0"/>
              </a:rPr>
              <a:t>ssessment, </a:t>
            </a:r>
            <a:r>
              <a:rPr lang="fr-CA" b="1" noProof="0" dirty="0" smtClean="0">
                <a:cs typeface="Arial" pitchFamily="34" charset="0"/>
              </a:rPr>
              <a:t>D</a:t>
            </a:r>
            <a:r>
              <a:rPr lang="fr-CA" noProof="0" dirty="0" smtClean="0">
                <a:cs typeface="Arial" pitchFamily="34" charset="0"/>
              </a:rPr>
              <a:t>evelopment &amp; </a:t>
            </a:r>
            <a:r>
              <a:rPr lang="fr-CA" b="1" noProof="0" dirty="0" smtClean="0">
                <a:cs typeface="Arial" pitchFamily="34" charset="0"/>
              </a:rPr>
              <a:t>E</a:t>
            </a:r>
            <a:r>
              <a:rPr lang="fr-CA" noProof="0" dirty="0" smtClean="0">
                <a:cs typeface="Arial" pitchFamily="34" charset="0"/>
              </a:rPr>
              <a:t>valuation</a:t>
            </a:r>
          </a:p>
          <a:p>
            <a:pPr>
              <a:buFont typeface="Arial" charset="0"/>
              <a:buChar char="•"/>
              <a:defRPr/>
            </a:pPr>
            <a:endParaRPr lang="fr-CA" noProof="0" dirty="0" smtClean="0"/>
          </a:p>
          <a:p>
            <a:pPr>
              <a:buFontTx/>
              <a:buNone/>
              <a:defRPr/>
            </a:pPr>
            <a:r>
              <a:rPr lang="fr-CA" noProof="0" dirty="0" smtClean="0"/>
              <a:t>Qu’évaluons-nous?</a:t>
            </a:r>
          </a:p>
          <a:p>
            <a:pPr>
              <a:defRPr/>
            </a:pPr>
            <a:r>
              <a:rPr lang="fr-CA" b="1" noProof="0" dirty="0" smtClean="0"/>
              <a:t>1. Qualité des données probantes</a:t>
            </a:r>
          </a:p>
          <a:p>
            <a:pPr lvl="1">
              <a:defRPr/>
            </a:pPr>
            <a:r>
              <a:rPr lang="fr-CA" sz="2000" noProof="0" dirty="0" smtClean="0"/>
              <a:t>niveau de confiance ou degré de certitude dans l’estimation des effets</a:t>
            </a:r>
          </a:p>
          <a:p>
            <a:pPr lvl="1">
              <a:defRPr/>
            </a:pPr>
            <a:r>
              <a:rPr lang="fr-CA" sz="2000" noProof="0" dirty="0" smtClean="0"/>
              <a:t>élevée, modérée, faible, très faible</a:t>
            </a:r>
          </a:p>
          <a:p>
            <a:pPr lvl="1">
              <a:lnSpc>
                <a:spcPct val="40000"/>
              </a:lnSpc>
              <a:defRPr/>
            </a:pPr>
            <a:endParaRPr lang="fr-CA" sz="2000" noProof="0" dirty="0" smtClean="0"/>
          </a:p>
          <a:p>
            <a:pPr>
              <a:defRPr/>
            </a:pPr>
            <a:r>
              <a:rPr lang="fr-CA" b="1" noProof="0" dirty="0" smtClean="0"/>
              <a:t>2. Force de la recommandation	</a:t>
            </a:r>
          </a:p>
          <a:p>
            <a:pPr lvl="1">
              <a:defRPr/>
            </a:pPr>
            <a:r>
              <a:rPr lang="fr-CA" sz="2000" noProof="0" dirty="0" smtClean="0"/>
              <a:t>Supérieure et faible</a:t>
            </a:r>
            <a:endParaRPr lang="fr-CA" sz="2000" noProof="0" dirty="0">
              <a:effectLst>
                <a:outerShdw blurRad="38100" dist="38100" dir="2700000" algn="tl">
                  <a:srgbClr val="C0C0C0"/>
                </a:outerShdw>
              </a:effectLst>
            </a:endParaRPr>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17</a:t>
            </a:fld>
            <a:endParaRPr lang="fr-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0825" y="152400"/>
            <a:ext cx="8207375" cy="1219200"/>
          </a:xfrm>
        </p:spPr>
        <p:txBody>
          <a:bodyPr/>
          <a:lstStyle/>
          <a:p>
            <a:r>
              <a:rPr lang="fr-CA" sz="3200" noProof="0" dirty="0" smtClean="0"/>
              <a:t>1. Comment la qualité des données probantes est-elle déterminée?</a:t>
            </a:r>
          </a:p>
        </p:txBody>
      </p:sp>
      <p:sp>
        <p:nvSpPr>
          <p:cNvPr id="9219" name="Content Placeholder 2"/>
          <p:cNvSpPr>
            <a:spLocks noGrp="1"/>
          </p:cNvSpPr>
          <p:nvPr>
            <p:ph idx="1"/>
          </p:nvPr>
        </p:nvSpPr>
        <p:spPr>
          <a:xfrm>
            <a:off x="179388" y="1628775"/>
            <a:ext cx="8278812" cy="4467225"/>
          </a:xfrm>
        </p:spPr>
        <p:txBody>
          <a:bodyPr/>
          <a:lstStyle/>
          <a:p>
            <a:pPr marL="0" indent="0">
              <a:buNone/>
              <a:defRPr/>
            </a:pPr>
            <a:r>
              <a:rPr lang="fr-CA" noProof="0" dirty="0" smtClean="0"/>
              <a:t>La qualité des données probantes est classée comme suit:</a:t>
            </a:r>
          </a:p>
          <a:p>
            <a:pPr>
              <a:defRPr/>
            </a:pPr>
            <a:r>
              <a:rPr lang="fr-CA" noProof="0" dirty="0" smtClean="0"/>
              <a:t>Niveau de confiance </a:t>
            </a:r>
            <a:r>
              <a:rPr lang="fr-CA" b="1" noProof="0" dirty="0" smtClean="0"/>
              <a:t>élevé </a:t>
            </a:r>
            <a:r>
              <a:rPr lang="fr-CA" noProof="0" dirty="0" smtClean="0"/>
              <a:t>dans le fait que</a:t>
            </a:r>
            <a:r>
              <a:rPr lang="fr-CA" b="1" noProof="0" dirty="0" smtClean="0"/>
              <a:t> </a:t>
            </a:r>
            <a:r>
              <a:rPr lang="fr-CA" noProof="0" dirty="0" smtClean="0"/>
              <a:t>le véritable effet soit proche de l'estimation de l'effet. </a:t>
            </a:r>
          </a:p>
          <a:p>
            <a:pPr lvl="1">
              <a:defRPr/>
            </a:pPr>
            <a:endParaRPr lang="fr-CA" sz="2000" noProof="0" dirty="0" smtClean="0"/>
          </a:p>
          <a:p>
            <a:pPr>
              <a:defRPr/>
            </a:pPr>
            <a:r>
              <a:rPr lang="fr-CA" noProof="0" dirty="0" smtClean="0"/>
              <a:t>Niveau de confiance </a:t>
            </a:r>
            <a:r>
              <a:rPr lang="fr-CA" b="1" noProof="0" dirty="0" smtClean="0"/>
              <a:t>modéré </a:t>
            </a:r>
            <a:r>
              <a:rPr lang="fr-CA" noProof="0" dirty="0" smtClean="0"/>
              <a:t>dans le fait qu'il est probable que le véritable effet soit proche de l'estimation de l'effet, mais il est possible qu'il soit considérablement différent.</a:t>
            </a:r>
          </a:p>
          <a:p>
            <a:pPr lvl="1">
              <a:defRPr/>
            </a:pPr>
            <a:endParaRPr lang="fr-CA" sz="2000" noProof="0" dirty="0" smtClean="0"/>
          </a:p>
          <a:p>
            <a:pPr>
              <a:defRPr/>
            </a:pPr>
            <a:r>
              <a:rPr lang="fr-CA" noProof="0" dirty="0" smtClean="0"/>
              <a:t>Niveau de confiance </a:t>
            </a:r>
            <a:r>
              <a:rPr lang="fr-CA" b="1" noProof="0" dirty="0" smtClean="0"/>
              <a:t>faible </a:t>
            </a:r>
            <a:r>
              <a:rPr lang="fr-CA" noProof="0" dirty="0" smtClean="0"/>
              <a:t>dans le fait que le véritable effet soit proche de l'estimation de l'effet. Il se peut que le véritable effet soit considérablement différent de l'estimation de l'effet. </a:t>
            </a:r>
          </a:p>
          <a:p>
            <a:pPr marL="0" indent="0">
              <a:buNone/>
              <a:defRPr/>
            </a:pPr>
            <a:endParaRPr lang="fr-CA" noProof="0" dirty="0" smtClean="0"/>
          </a:p>
          <a:p>
            <a:pPr>
              <a:defRPr/>
            </a:pPr>
            <a:r>
              <a:rPr lang="fr-CA" noProof="0" dirty="0" smtClean="0"/>
              <a:t>Niveau de confiance </a:t>
            </a:r>
            <a:r>
              <a:rPr lang="fr-CA" b="1" noProof="0" dirty="0" smtClean="0"/>
              <a:t>très faible </a:t>
            </a:r>
            <a:r>
              <a:rPr lang="fr-CA" noProof="0" dirty="0" smtClean="0"/>
              <a:t>– Toute estimation de l'effet est très incertaine</a:t>
            </a:r>
          </a:p>
          <a:p>
            <a:pPr marL="0" indent="0">
              <a:buNone/>
              <a:defRPr/>
            </a:pPr>
            <a:endParaRPr lang="fr-CA" noProof="0" dirty="0" smtClean="0"/>
          </a:p>
        </p:txBody>
      </p:sp>
      <p:sp>
        <p:nvSpPr>
          <p:cNvPr id="9220" name="Slide Number Placeholder 3"/>
          <p:cNvSpPr>
            <a:spLocks noGrp="1"/>
          </p:cNvSpPr>
          <p:nvPr>
            <p:ph type="sldNum" sz="quarter" idx="10"/>
          </p:nvPr>
        </p:nvSpPr>
        <p:spPr>
          <a:noFill/>
        </p:spPr>
        <p:txBody>
          <a:bodyPr/>
          <a:lstStyle/>
          <a:p>
            <a:fld id="{0C7383C4-3078-4BD0-A8FD-F13A31EBEA55}" type="slidenum">
              <a:rPr lang="en-US" smtClean="0">
                <a:latin typeface="Arial" charset="0"/>
              </a:rPr>
              <a:pPr/>
              <a:t>18</a:t>
            </a:fld>
            <a:endParaRPr lang="fr-CA" smtClean="0">
              <a:latin typeface="Arial" charset="0"/>
            </a:endParaRPr>
          </a:p>
        </p:txBody>
      </p:sp>
    </p:spTree>
    <p:extLst>
      <p:ext uri="{BB962C8B-B14F-4D97-AF65-F5344CB8AC3E}">
        <p14:creationId xmlns:p14="http://schemas.microsoft.com/office/powerpoint/2010/main" val="1274190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800" noProof="0" dirty="0" smtClean="0"/>
              <a:t>1. Comment la qualité des données probantes est-elle déterminée? (suite)</a:t>
            </a:r>
            <a:endParaRPr lang="fr-CA" noProof="0" dirty="0"/>
          </a:p>
        </p:txBody>
      </p:sp>
      <p:sp>
        <p:nvSpPr>
          <p:cNvPr id="3" name="Content Placeholder 2"/>
          <p:cNvSpPr>
            <a:spLocks noGrp="1"/>
          </p:cNvSpPr>
          <p:nvPr>
            <p:ph idx="1"/>
          </p:nvPr>
        </p:nvSpPr>
        <p:spPr/>
        <p:txBody>
          <a:bodyPr/>
          <a:lstStyle/>
          <a:p>
            <a:pPr lvl="1">
              <a:spcBef>
                <a:spcPct val="0"/>
              </a:spcBef>
              <a:buFont typeface="Arial" panose="020B0604020202020204" pitchFamily="34" charset="0"/>
              <a:buChar char="•"/>
            </a:pPr>
            <a:r>
              <a:rPr lang="fr-CA" sz="2000" noProof="0" dirty="0" smtClean="0"/>
              <a:t>Études (ECR) –généralement de qualité élevée</a:t>
            </a:r>
          </a:p>
          <a:p>
            <a:pPr lvl="1">
              <a:spcBef>
                <a:spcPct val="0"/>
              </a:spcBef>
              <a:buFont typeface="Arial" panose="020B0604020202020204" pitchFamily="34" charset="0"/>
              <a:buChar char="•"/>
            </a:pPr>
            <a:endParaRPr lang="fr-CA" sz="2000" noProof="0" dirty="0" smtClean="0"/>
          </a:p>
          <a:p>
            <a:pPr lvl="1">
              <a:spcBef>
                <a:spcPct val="0"/>
              </a:spcBef>
              <a:buFont typeface="Arial" panose="020B0604020202020204" pitchFamily="34" charset="0"/>
              <a:buChar char="•"/>
            </a:pPr>
            <a:r>
              <a:rPr lang="fr-CA" sz="2000" noProof="0" dirty="0" smtClean="0"/>
              <a:t>Études observationnelles- généralement de qualité faible</a:t>
            </a:r>
          </a:p>
          <a:p>
            <a:pPr marL="457200" lvl="1" indent="0">
              <a:spcBef>
                <a:spcPct val="0"/>
              </a:spcBef>
              <a:buNone/>
            </a:pPr>
            <a:endParaRPr lang="fr-CA" sz="2000" noProof="0" dirty="0" smtClean="0"/>
          </a:p>
          <a:p>
            <a:pPr lvl="1">
              <a:spcBef>
                <a:spcPct val="0"/>
              </a:spcBef>
              <a:buFont typeface="Arial" panose="020B0604020202020204" pitchFamily="34" charset="0"/>
              <a:buChar char="•"/>
            </a:pPr>
            <a:r>
              <a:rPr lang="fr-CA" sz="2000" noProof="0" dirty="0" smtClean="0"/>
              <a:t>Dans les deux cas, la cote de qualité peut être abaissée ou rehaussée selon les diverses caractéristiques de l’étude</a:t>
            </a:r>
            <a:endParaRPr lang="fr-CA" sz="2000" noProof="0" dirty="0"/>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19</a:t>
            </a:fld>
            <a:endParaRPr lang="en-US"/>
          </a:p>
        </p:txBody>
      </p:sp>
    </p:spTree>
    <p:extLst>
      <p:ext uri="{BB962C8B-B14F-4D97-AF65-F5344CB8AC3E}">
        <p14:creationId xmlns:p14="http://schemas.microsoft.com/office/powerpoint/2010/main" val="2025624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Membres du Groupe d'étude canadien sur les soins de santé préventifs (GECSSP)</a:t>
            </a:r>
            <a:endParaRPr lang="fr-CA" noProof="0" dirty="0"/>
          </a:p>
        </p:txBody>
      </p:sp>
      <p:sp>
        <p:nvSpPr>
          <p:cNvPr id="3" name="Content Placeholder 2"/>
          <p:cNvSpPr>
            <a:spLocks noGrp="1"/>
          </p:cNvSpPr>
          <p:nvPr>
            <p:ph idx="1"/>
          </p:nvPr>
        </p:nvSpPr>
        <p:spPr>
          <a:xfrm>
            <a:off x="683568" y="1556792"/>
            <a:ext cx="4104456" cy="4536504"/>
          </a:xfrm>
        </p:spPr>
        <p:txBody>
          <a:bodyPr/>
          <a:lstStyle/>
          <a:p>
            <a:pPr marL="0" indent="0">
              <a:buNone/>
            </a:pPr>
            <a:r>
              <a:rPr lang="fr-CA" sz="1800" i="1" noProof="0" dirty="0" smtClean="0"/>
              <a:t>Membres du groupe de travail</a:t>
            </a:r>
          </a:p>
          <a:p>
            <a:r>
              <a:rPr lang="fr-CA" sz="1800" noProof="0" dirty="0" smtClean="0"/>
              <a:t>Neil Bell</a:t>
            </a:r>
          </a:p>
          <a:p>
            <a:r>
              <a:rPr lang="fr-CA" sz="1800" noProof="0" dirty="0" smtClean="0"/>
              <a:t>Michel Joffres</a:t>
            </a:r>
            <a:r>
              <a:rPr lang="fr-CA" noProof="0" dirty="0" smtClean="0"/>
              <a:t> </a:t>
            </a:r>
          </a:p>
          <a:p>
            <a:r>
              <a:rPr lang="fr-CA" sz="1800" noProof="0" dirty="0" smtClean="0"/>
              <a:t>Harminder</a:t>
            </a:r>
            <a:r>
              <a:rPr lang="fr-CA" noProof="0" dirty="0" smtClean="0"/>
              <a:t> </a:t>
            </a:r>
            <a:r>
              <a:rPr lang="fr-CA" sz="1800" noProof="0" dirty="0" smtClean="0"/>
              <a:t>Singh </a:t>
            </a:r>
          </a:p>
          <a:p>
            <a:r>
              <a:rPr lang="fr-CA" sz="1800" noProof="0" dirty="0" smtClean="0"/>
              <a:t>James Dickinson </a:t>
            </a:r>
          </a:p>
          <a:p>
            <a:r>
              <a:rPr lang="fr-CA" sz="1800" noProof="0" dirty="0" smtClean="0"/>
              <a:t>Elizabeth Shaw </a:t>
            </a:r>
          </a:p>
          <a:p>
            <a:r>
              <a:rPr lang="fr-CA" sz="1800" noProof="0" dirty="0" smtClean="0"/>
              <a:t>Marcello Tonelli</a:t>
            </a:r>
            <a:r>
              <a:rPr lang="fr-CA" noProof="0" dirty="0" smtClean="0"/>
              <a:t> </a:t>
            </a:r>
            <a:endParaRPr lang="fr-CA" sz="1800" noProof="0" dirty="0" smtClean="0"/>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2</a:t>
            </a:fld>
            <a:endParaRPr lang="fr-CA" dirty="0"/>
          </a:p>
        </p:txBody>
      </p:sp>
      <p:sp>
        <p:nvSpPr>
          <p:cNvPr id="6" name="Content Placeholder 2"/>
          <p:cNvSpPr txBox="1">
            <a:spLocks/>
          </p:cNvSpPr>
          <p:nvPr/>
        </p:nvSpPr>
        <p:spPr bwMode="auto">
          <a:xfrm>
            <a:off x="4736964" y="1556792"/>
            <a:ext cx="4104456" cy="453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ヒラギノ角ゴ Pro W3" pitchFamily="-84" charset="-128"/>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4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marL="0" indent="0">
              <a:buFontTx/>
              <a:buNone/>
            </a:pPr>
            <a:r>
              <a:rPr lang="en-CA" sz="1800" i="1" dirty="0" smtClean="0"/>
              <a:t>Agence de la santé publique :</a:t>
            </a:r>
          </a:p>
          <a:p>
            <a:r>
              <a:rPr lang="en-CA" sz="1800" dirty="0" smtClean="0"/>
              <a:t>Sarah Connor Gorber*</a:t>
            </a:r>
          </a:p>
          <a:p>
            <a:r>
              <a:rPr lang="en-CA" sz="1800" dirty="0"/>
              <a:t>Amanda Shane*</a:t>
            </a:r>
          </a:p>
          <a:p>
            <a:r>
              <a:rPr lang="en-CA" sz="1800" dirty="0" smtClean="0"/>
              <a:t>Lesley Dunfield*</a:t>
            </a:r>
            <a:endParaRPr lang="fr-CA" sz="1800" dirty="0"/>
          </a:p>
          <a:p>
            <a:endParaRPr lang="fr-CA" sz="1800" dirty="0" smtClean="0"/>
          </a:p>
          <a:p>
            <a:pPr marL="0" indent="0">
              <a:buNone/>
            </a:pPr>
            <a:r>
              <a:rPr lang="en-CA" sz="1800" i="1" dirty="0"/>
              <a:t>Centre d'analyse et </a:t>
            </a:r>
          </a:p>
          <a:p>
            <a:pPr marL="0" indent="0">
              <a:buNone/>
            </a:pPr>
            <a:r>
              <a:rPr lang="en-CA" sz="1800" i="1" dirty="0"/>
              <a:t>de synthèse des données probantes :</a:t>
            </a:r>
          </a:p>
          <a:p>
            <a:r>
              <a:rPr lang="en-CA" sz="1800" dirty="0"/>
              <a:t>Donna Fitzpatrick-Lewis*</a:t>
            </a:r>
          </a:p>
          <a:p>
            <a:r>
              <a:rPr lang="en-CA" sz="1800" dirty="0" smtClean="0"/>
              <a:t>Ali Usman*</a:t>
            </a:r>
            <a:endParaRPr lang="fr-CA" sz="1800" dirty="0"/>
          </a:p>
          <a:p>
            <a:pPr>
              <a:buNone/>
            </a:pPr>
            <a:endParaRPr lang="fr-CA" sz="1800" dirty="0" smtClean="0"/>
          </a:p>
        </p:txBody>
      </p:sp>
      <p:sp>
        <p:nvSpPr>
          <p:cNvPr id="7" name="TextBox 6"/>
          <p:cNvSpPr txBox="1"/>
          <p:nvPr/>
        </p:nvSpPr>
        <p:spPr>
          <a:xfrm>
            <a:off x="683568" y="6381328"/>
            <a:ext cx="3240360" cy="338554"/>
          </a:xfrm>
          <a:prstGeom prst="rect">
            <a:avLst/>
          </a:prstGeom>
          <a:noFill/>
        </p:spPr>
        <p:txBody>
          <a:bodyPr wrap="square" rtlCol="0">
            <a:spAutoFit/>
          </a:bodyPr>
          <a:lstStyle/>
          <a:p>
            <a:r>
              <a:rPr lang="en-CA" sz="1600" dirty="0" smtClean="0"/>
              <a:t>*</a:t>
            </a:r>
            <a:r>
              <a:rPr lang="en-CA" sz="1600" i="1" dirty="0" smtClean="0"/>
              <a:t>membre non votant</a:t>
            </a:r>
            <a:endParaRPr lang="fr-CA" sz="1600" i="1" dirty="0"/>
          </a:p>
        </p:txBody>
      </p:sp>
    </p:spTree>
    <p:extLst>
      <p:ext uri="{BB962C8B-B14F-4D97-AF65-F5344CB8AC3E}">
        <p14:creationId xmlns:p14="http://schemas.microsoft.com/office/powerpoint/2010/main" val="3312234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fr-CA" noProof="0" dirty="0" smtClean="0"/>
              <a:t>2. Comment la force des recommandations est-elle déterminée?</a:t>
            </a:r>
          </a:p>
        </p:txBody>
      </p:sp>
      <p:sp>
        <p:nvSpPr>
          <p:cNvPr id="9219" name="Content Placeholder 2"/>
          <p:cNvSpPr>
            <a:spLocks noGrp="1"/>
          </p:cNvSpPr>
          <p:nvPr>
            <p:ph idx="1"/>
          </p:nvPr>
        </p:nvSpPr>
        <p:spPr>
          <a:xfrm>
            <a:off x="685800" y="1828800"/>
            <a:ext cx="7772400" cy="4495800"/>
          </a:xfrm>
        </p:spPr>
        <p:txBody>
          <a:bodyPr/>
          <a:lstStyle/>
          <a:p>
            <a:pPr marL="457200" lvl="1" indent="0">
              <a:buNone/>
              <a:defRPr/>
            </a:pPr>
            <a:r>
              <a:rPr lang="fr-CA" noProof="0" dirty="0" smtClean="0"/>
              <a:t>La force des recommandations (fortes ou faibles)  est en fonction de quatre facteurs :</a:t>
            </a:r>
          </a:p>
          <a:p>
            <a:pPr>
              <a:defRPr/>
            </a:pPr>
            <a:endParaRPr lang="fr-CA" sz="1800" noProof="0" dirty="0" smtClean="0"/>
          </a:p>
          <a:p>
            <a:pPr marL="914400" lvl="1" indent="-457200">
              <a:buFont typeface="+mj-lt"/>
              <a:buAutoNum type="arabicPeriod"/>
              <a:defRPr/>
            </a:pPr>
            <a:r>
              <a:rPr lang="fr-CA" sz="2000" b="1" noProof="0" dirty="0" smtClean="0"/>
              <a:t>Qualité</a:t>
            </a:r>
            <a:r>
              <a:rPr lang="fr-CA" sz="2000" noProof="0" dirty="0" smtClean="0"/>
              <a:t> des preuves à l'appui </a:t>
            </a:r>
          </a:p>
          <a:p>
            <a:pPr marL="914400" lvl="1" indent="-457200">
              <a:buFont typeface="+mj-lt"/>
              <a:buAutoNum type="arabicPeriod"/>
              <a:defRPr/>
            </a:pPr>
            <a:endParaRPr lang="fr-CA" sz="2000" noProof="0" dirty="0" smtClean="0"/>
          </a:p>
          <a:p>
            <a:pPr marL="914400" lvl="1" indent="-457200">
              <a:buFont typeface="+mj-lt"/>
              <a:buAutoNum type="arabicPeriod"/>
              <a:defRPr/>
            </a:pPr>
            <a:r>
              <a:rPr lang="fr-CA" sz="2000" noProof="0" dirty="0" smtClean="0"/>
              <a:t>Degré de certitude à propos de </a:t>
            </a:r>
            <a:r>
              <a:rPr lang="fr-CA" sz="2000" b="1" noProof="0" dirty="0" smtClean="0"/>
              <a:t>l'équilibre entre les effets désirables et indésirables</a:t>
            </a:r>
            <a:r>
              <a:rPr lang="fr-CA" sz="2000" noProof="0" dirty="0" smtClean="0"/>
              <a:t> </a:t>
            </a:r>
          </a:p>
          <a:p>
            <a:pPr marL="914400" lvl="1" indent="-457200">
              <a:buFont typeface="+mj-lt"/>
              <a:buAutoNum type="arabicPeriod"/>
              <a:defRPr/>
            </a:pPr>
            <a:endParaRPr lang="fr-CA" sz="2000" noProof="0" dirty="0" smtClean="0"/>
          </a:p>
          <a:p>
            <a:pPr marL="914400" lvl="1" indent="-457200">
              <a:buFont typeface="+mj-lt"/>
              <a:buAutoNum type="arabicPeriod"/>
              <a:defRPr/>
            </a:pPr>
            <a:r>
              <a:rPr lang="fr-CA" sz="2000" noProof="0" dirty="0" smtClean="0"/>
              <a:t>Degré d'incertitude ou variabilité des </a:t>
            </a:r>
            <a:r>
              <a:rPr lang="fr-CA" sz="2000" b="1" noProof="0" dirty="0" smtClean="0"/>
              <a:t>valeurs et préférences </a:t>
            </a:r>
            <a:r>
              <a:rPr lang="fr-CA" sz="2000" noProof="0" dirty="0" smtClean="0"/>
              <a:t>des patients </a:t>
            </a:r>
          </a:p>
          <a:p>
            <a:pPr marL="914400" lvl="1" indent="-457200">
              <a:buFont typeface="+mj-lt"/>
              <a:buAutoNum type="arabicPeriod"/>
              <a:defRPr/>
            </a:pPr>
            <a:endParaRPr lang="fr-CA" sz="2000" noProof="0" dirty="0" smtClean="0"/>
          </a:p>
          <a:p>
            <a:pPr marL="914400" lvl="1" indent="-457200">
              <a:buFont typeface="+mj-lt"/>
              <a:buAutoNum type="arabicPeriod"/>
              <a:defRPr/>
            </a:pPr>
            <a:r>
              <a:rPr lang="fr-CA" sz="2000" noProof="0" dirty="0" smtClean="0"/>
              <a:t>Degré de certitude quant à savoir si l'intervention représente un </a:t>
            </a:r>
            <a:r>
              <a:rPr lang="fr-CA" sz="2000" b="1" noProof="0" dirty="0" smtClean="0"/>
              <a:t>choix judicieux des ressources</a:t>
            </a:r>
          </a:p>
          <a:p>
            <a:pPr lvl="1">
              <a:buFontTx/>
              <a:buNone/>
              <a:defRPr/>
            </a:pPr>
            <a:endParaRPr lang="fr-CA" sz="1800" noProof="0" dirty="0" smtClean="0"/>
          </a:p>
        </p:txBody>
      </p:sp>
      <p:sp>
        <p:nvSpPr>
          <p:cNvPr id="10244" name="Slide Number Placeholder 3"/>
          <p:cNvSpPr>
            <a:spLocks noGrp="1"/>
          </p:cNvSpPr>
          <p:nvPr>
            <p:ph type="sldNum" sz="quarter" idx="10"/>
          </p:nvPr>
        </p:nvSpPr>
        <p:spPr>
          <a:noFill/>
        </p:spPr>
        <p:txBody>
          <a:bodyPr/>
          <a:lstStyle/>
          <a:p>
            <a:fld id="{5BF38335-55E6-4768-AFA0-93C6A81EBBBD}" type="slidenum">
              <a:rPr lang="en-US" smtClean="0">
                <a:latin typeface="Arial" charset="0"/>
              </a:rPr>
              <a:pPr/>
              <a:t>20</a:t>
            </a:fld>
            <a:endParaRPr lang="fr-CA" smtClean="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0"/>
            <a:ext cx="8915400" cy="828328"/>
          </a:xfrm>
        </p:spPr>
        <p:txBody>
          <a:bodyPr/>
          <a:lstStyle/>
          <a:p>
            <a:r>
              <a:rPr lang="fr-CA" noProof="0" dirty="0" smtClean="0"/>
              <a:t>Interprétation des recommandations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99476681"/>
              </p:ext>
            </p:extLst>
          </p:nvPr>
        </p:nvGraphicFramePr>
        <p:xfrm>
          <a:off x="107503" y="980728"/>
          <a:ext cx="8928993" cy="5331075"/>
        </p:xfrm>
        <a:graphic>
          <a:graphicData uri="http://schemas.openxmlformats.org/drawingml/2006/table">
            <a:tbl>
              <a:tblPr/>
              <a:tblGrid>
                <a:gridCol w="1650086"/>
                <a:gridCol w="3151692"/>
                <a:gridCol w="4127215"/>
              </a:tblGrid>
              <a:tr h="6604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700" b="1" i="0" u="none" strike="noStrike" cap="none" baseline="0" noProof="0" dirty="0" smtClean="0">
                          <a:ln>
                            <a:noFill/>
                          </a:ln>
                          <a:solidFill>
                            <a:srgbClr val="FFFFFF"/>
                          </a:solidFill>
                          <a:effectLst/>
                          <a:latin typeface="Arial" pitchFamily="34" charset="0"/>
                        </a:rPr>
                        <a:t>Implications</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700" b="1" i="0" u="none" strike="noStrike" cap="none" baseline="0" noProof="0" dirty="0" smtClean="0">
                          <a:ln>
                            <a:noFill/>
                          </a:ln>
                          <a:solidFill>
                            <a:srgbClr val="FFFFFF"/>
                          </a:solidFill>
                          <a:effectLst/>
                          <a:latin typeface="Arial" pitchFamily="34" charset="0"/>
                        </a:rPr>
                        <a:t>Recommandation forte</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700" b="1" i="0" u="none" strike="noStrike" cap="none" baseline="0" noProof="0" dirty="0" smtClean="0">
                          <a:ln>
                            <a:noFill/>
                          </a:ln>
                          <a:solidFill>
                            <a:srgbClr val="FFFFFF"/>
                          </a:solidFill>
                          <a:effectLst/>
                          <a:latin typeface="Arial" pitchFamily="34" charset="0"/>
                        </a:rPr>
                        <a:t>Recommandation faible</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15096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700" b="0" i="0" u="none" strike="noStrike" cap="none" baseline="0" noProof="0" dirty="0" smtClean="0">
                          <a:ln>
                            <a:noFill/>
                          </a:ln>
                          <a:solidFill>
                            <a:srgbClr val="000000"/>
                          </a:solidFill>
                          <a:effectLst/>
                          <a:latin typeface="Arial" pitchFamily="34" charset="0"/>
                        </a:rPr>
                        <a:t>Pour les patients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700" b="0" i="0" u="none" strike="noStrike" cap="none" baseline="0" noProof="0" dirty="0" smtClean="0">
                          <a:ln>
                            <a:noFill/>
                          </a:ln>
                          <a:solidFill>
                            <a:srgbClr val="000000"/>
                          </a:solidFill>
                          <a:effectLst/>
                          <a:latin typeface="Arial" pitchFamily="34" charset="0"/>
                        </a:rPr>
                        <a:t>La plupart des personnes souhaiteraient suivre le plan d'action recommandé.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700" b="0" i="0" u="none" strike="noStrike" cap="none" baseline="0" noProof="0" dirty="0" smtClean="0">
                          <a:ln>
                            <a:noFill/>
                          </a:ln>
                          <a:solidFill>
                            <a:srgbClr val="000000"/>
                          </a:solidFill>
                          <a:effectLst/>
                          <a:latin typeface="Arial" pitchFamily="34" charset="0"/>
                        </a:rPr>
                        <a:t>Seule une faible proportion ne le souhaiterait pas.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700" b="0" i="0" u="none" strike="noStrike" cap="none" baseline="0" noProof="0" dirty="0" smtClean="0">
                          <a:ln>
                            <a:noFill/>
                          </a:ln>
                          <a:solidFill>
                            <a:srgbClr val="000000"/>
                          </a:solidFill>
                          <a:effectLst/>
                          <a:latin typeface="Arial" pitchFamily="34" charset="0"/>
                        </a:rPr>
                        <a:t>La majorité des personnes dans cette situation souhaiterait suivre le plan d'action suggéré mais de nombreuses personnes ne le souhaiteraient pas.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9342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700" b="0" i="0" u="none" strike="noStrike" cap="none" baseline="0" noProof="0" dirty="0" smtClean="0">
                          <a:ln>
                            <a:noFill/>
                          </a:ln>
                          <a:solidFill>
                            <a:srgbClr val="000000"/>
                          </a:solidFill>
                          <a:effectLst/>
                          <a:latin typeface="Arial" pitchFamily="34" charset="0"/>
                        </a:rPr>
                        <a:t>Pour les cliniciens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700" b="0" i="0" u="none" strike="noStrike" cap="none" baseline="0" noProof="0" dirty="0" smtClean="0">
                          <a:ln>
                            <a:noFill/>
                          </a:ln>
                          <a:solidFill>
                            <a:srgbClr val="000000"/>
                          </a:solidFill>
                          <a:effectLst/>
                          <a:latin typeface="Arial" pitchFamily="34" charset="0"/>
                        </a:rPr>
                        <a:t>La plupart des personnes devraient recevoir l'intervention.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700" b="0" i="0" u="none" strike="noStrike" cap="none" baseline="0" noProof="0" dirty="0" smtClean="0">
                          <a:ln>
                            <a:noFill/>
                          </a:ln>
                          <a:solidFill>
                            <a:srgbClr val="000000"/>
                          </a:solidFill>
                          <a:effectLst/>
                          <a:latin typeface="Arial" pitchFamily="34" charset="0"/>
                        </a:rPr>
                        <a:t>On reconnaît que les choix peuvent différer selon le patient.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700" b="0" i="0" u="none" strike="noStrike" cap="none" baseline="0" noProof="0" dirty="0" smtClean="0">
                          <a:ln>
                            <a:noFill/>
                          </a:ln>
                          <a:solidFill>
                            <a:srgbClr val="000000"/>
                          </a:solidFill>
                          <a:effectLst/>
                          <a:latin typeface="Arial" pitchFamily="34" charset="0"/>
                        </a:rPr>
                        <a:t> Les cliniciens doivent aider les patients à prendre des décisions de gestion de leur état qui sont compatibles avec leurs valeurs et avec leurs préférences.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2266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700" b="0" i="0" u="none" strike="noStrike" cap="none" baseline="0" noProof="0" dirty="0" smtClean="0">
                          <a:ln>
                            <a:noFill/>
                          </a:ln>
                          <a:solidFill>
                            <a:srgbClr val="000000"/>
                          </a:solidFill>
                          <a:effectLst/>
                          <a:latin typeface="Arial" pitchFamily="34" charset="0"/>
                        </a:rPr>
                        <a:t>Pour les décideurs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700" b="0" i="0" u="none" strike="noStrike" cap="none" baseline="0" noProof="0" dirty="0" smtClean="0">
                          <a:ln>
                            <a:noFill/>
                          </a:ln>
                          <a:solidFill>
                            <a:srgbClr val="000000"/>
                          </a:solidFill>
                          <a:effectLst/>
                          <a:latin typeface="Arial" pitchFamily="34" charset="0"/>
                        </a:rPr>
                        <a:t>La recommandation peut être adoptée à titre de politique dans la plupart des situations.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fr-CA" sz="1700" b="0" i="0" u="none" strike="noStrike" cap="none" baseline="0" noProof="0" dirty="0" smtClean="0">
                          <a:ln>
                            <a:noFill/>
                          </a:ln>
                          <a:solidFill>
                            <a:srgbClr val="000000"/>
                          </a:solidFill>
                          <a:effectLst/>
                          <a:latin typeface="Arial" pitchFamily="34" charset="0"/>
                        </a:rPr>
                        <a:t>L’élaboration de politiques exigera un débat de fond et la participation de divers intervenants.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
        <p:nvSpPr>
          <p:cNvPr id="11289" name="Slide Number Placeholder 3"/>
          <p:cNvSpPr>
            <a:spLocks noGrp="1"/>
          </p:cNvSpPr>
          <p:nvPr>
            <p:ph type="sldNum" sz="quarter" idx="10"/>
          </p:nvPr>
        </p:nvSpPr>
        <p:spPr>
          <a:noFill/>
        </p:spPr>
        <p:txBody>
          <a:bodyPr/>
          <a:lstStyle/>
          <a:p>
            <a:fld id="{3C0A9FD5-2D96-44FA-97B7-28B4F5CEFB7C}" type="slidenum">
              <a:rPr lang="en-US" smtClean="0">
                <a:latin typeface="Arial" charset="0"/>
              </a:rPr>
              <a:pPr/>
              <a:t>21</a:t>
            </a:fld>
            <a:endParaRPr lang="fr-CA" smtClean="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1258888" y="3213100"/>
            <a:ext cx="6769100" cy="1362075"/>
          </a:xfrm>
        </p:spPr>
        <p:txBody>
          <a:bodyPr/>
          <a:lstStyle/>
          <a:p>
            <a:r>
              <a:rPr lang="fr-CA" cap="none" noProof="0" dirty="0" smtClean="0"/>
              <a:t>RECOMMANDATIONS</a:t>
            </a:r>
          </a:p>
        </p:txBody>
      </p:sp>
      <p:sp>
        <p:nvSpPr>
          <p:cNvPr id="12291" name="Text Placeholder 5"/>
          <p:cNvSpPr>
            <a:spLocks noGrp="1"/>
          </p:cNvSpPr>
          <p:nvPr>
            <p:ph type="body" idx="1"/>
          </p:nvPr>
        </p:nvSpPr>
        <p:spPr>
          <a:xfrm>
            <a:off x="1258888" y="1628775"/>
            <a:ext cx="7129462" cy="1500188"/>
          </a:xfrm>
        </p:spPr>
        <p:txBody>
          <a:bodyPr/>
          <a:lstStyle/>
          <a:p>
            <a:r>
              <a:rPr lang="fr-CA" sz="2400" b="1" noProof="0" dirty="0" smtClean="0"/>
              <a:t>Le dépistage du cancer de la prostate par le test de l'APS</a:t>
            </a:r>
          </a:p>
        </p:txBody>
      </p:sp>
      <p:sp>
        <p:nvSpPr>
          <p:cNvPr id="12292" name="Slide Number Placeholder 3"/>
          <p:cNvSpPr>
            <a:spLocks noGrp="1"/>
          </p:cNvSpPr>
          <p:nvPr>
            <p:ph type="sldNum" sz="quarter" idx="10"/>
          </p:nvPr>
        </p:nvSpPr>
        <p:spPr>
          <a:noFill/>
        </p:spPr>
        <p:txBody>
          <a:bodyPr/>
          <a:lstStyle/>
          <a:p>
            <a:fld id="{853EA911-F831-4A46-9B80-382B42A28B35}" type="slidenum">
              <a:rPr lang="en-US" smtClean="0">
                <a:latin typeface="Arial" charset="0"/>
              </a:rPr>
              <a:pPr/>
              <a:t>22</a:t>
            </a:fld>
            <a:endParaRPr lang="fr-CA" smtClean="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sz="3600" noProof="0" dirty="0" smtClean="0"/>
              <a:t>Résumé des recommandations </a:t>
            </a:r>
            <a:br>
              <a:rPr lang="fr-CA" sz="3600" noProof="0" dirty="0" smtClean="0"/>
            </a:br>
            <a:r>
              <a:rPr lang="fr-CA" sz="3600" i="1" noProof="0" dirty="0" smtClean="0"/>
              <a:t>C</a:t>
            </a:r>
            <a:r>
              <a:rPr lang="fr-CA" sz="3200" i="1" noProof="0" dirty="0" smtClean="0"/>
              <a:t>liniciens et les responsables des politiques </a:t>
            </a:r>
            <a:endParaRPr lang="fr-CA" sz="3200" i="1" noProof="0" dirty="0"/>
          </a:p>
        </p:txBody>
      </p:sp>
      <p:sp>
        <p:nvSpPr>
          <p:cNvPr id="2" name="Content Placeholder 1"/>
          <p:cNvSpPr>
            <a:spLocks noGrp="1"/>
          </p:cNvSpPr>
          <p:nvPr>
            <p:ph idx="1"/>
          </p:nvPr>
        </p:nvSpPr>
        <p:spPr>
          <a:xfrm>
            <a:off x="539552" y="1772816"/>
            <a:ext cx="7704856" cy="4536504"/>
          </a:xfrm>
        </p:spPr>
        <p:txBody>
          <a:bodyPr/>
          <a:lstStyle/>
          <a:p>
            <a:pPr marL="0" lvl="0" indent="0">
              <a:spcAft>
                <a:spcPts val="0"/>
              </a:spcAft>
              <a:buNone/>
            </a:pPr>
            <a:r>
              <a:rPr lang="fr-CA" b="1" noProof="0" dirty="0" smtClean="0">
                <a:ea typeface="Calibri"/>
                <a:cs typeface="Times New Roman"/>
              </a:rPr>
              <a:t>Pour les hommes âgés de 55 à 69 ans, nous recommandons de ne pas faire de dépistage du cancer de la prostate en utilisant le test de dépistage de l'antigène prostatique spécifique. </a:t>
            </a:r>
          </a:p>
          <a:p>
            <a:pPr marL="0" lvl="0" indent="0">
              <a:spcAft>
                <a:spcPts val="0"/>
              </a:spcAft>
              <a:buNone/>
            </a:pPr>
            <a:r>
              <a:rPr lang="fr-CA" noProof="0" dirty="0" smtClean="0">
                <a:ea typeface="Calibri"/>
                <a:cs typeface="Times New Roman"/>
              </a:rPr>
              <a:t>(</a:t>
            </a:r>
            <a:r>
              <a:rPr lang="fr-CA" i="1" noProof="0" dirty="0" smtClean="0">
                <a:ea typeface="Calibri"/>
                <a:cs typeface="Times New Roman"/>
              </a:rPr>
              <a:t>Recommandation faible; données probantes de qualité moyenne)</a:t>
            </a:r>
            <a:endParaRPr lang="fr-CA" noProof="0" dirty="0" smtClean="0"/>
          </a:p>
          <a:p>
            <a:pPr marL="0" lvl="0" indent="0">
              <a:spcBef>
                <a:spcPts val="0"/>
              </a:spcBef>
              <a:buNone/>
            </a:pPr>
            <a:endParaRPr lang="fr-CA" sz="1400" noProof="0" dirty="0" smtClean="0"/>
          </a:p>
          <a:p>
            <a:pPr marL="0" lvl="0" indent="0">
              <a:spcBef>
                <a:spcPts val="0"/>
              </a:spcBef>
              <a:buNone/>
            </a:pPr>
            <a:r>
              <a:rPr lang="fr-CA" b="1" noProof="0" dirty="0" smtClean="0">
                <a:solidFill>
                  <a:srgbClr val="90214A"/>
                </a:solidFill>
              </a:rPr>
              <a:t>Justification de la recommandation</a:t>
            </a:r>
          </a:p>
          <a:p>
            <a:pPr marL="0" lvl="0" indent="0">
              <a:spcBef>
                <a:spcPts val="0"/>
              </a:spcBef>
              <a:buNone/>
            </a:pPr>
            <a:endParaRPr lang="fr-CA" sz="1400" noProof="0" dirty="0" smtClean="0"/>
          </a:p>
          <a:p>
            <a:pPr>
              <a:spcBef>
                <a:spcPts val="0"/>
              </a:spcBef>
              <a:spcAft>
                <a:spcPts val="600"/>
              </a:spcAft>
            </a:pPr>
            <a:r>
              <a:rPr lang="fr-CA" sz="1600" noProof="0" dirty="0" smtClean="0"/>
              <a:t>Le GECSSP a accordé relativement peu d’importance à un potentiel de réduction faible et incertain du risque de mortalité du cancer de la prostate et une valeur relativement élevée au risque d’inconvénients associés au diagnostic et traitements découlant de résultats faux positifs et du surdiagnostic.</a:t>
            </a:r>
          </a:p>
          <a:p>
            <a:pPr>
              <a:spcBef>
                <a:spcPts val="0"/>
              </a:spcBef>
              <a:spcAft>
                <a:spcPts val="600"/>
              </a:spcAft>
            </a:pPr>
            <a:r>
              <a:rPr lang="fr-CA" sz="1600" noProof="0" dirty="0" smtClean="0"/>
              <a:t>Une recommandation faible </a:t>
            </a:r>
            <a:r>
              <a:rPr lang="fr-CA" sz="1600" u="sng" noProof="0" dirty="0" smtClean="0"/>
              <a:t>contre le dépistage </a:t>
            </a:r>
            <a:r>
              <a:rPr lang="fr-CA" sz="1600" noProof="0" dirty="0" smtClean="0"/>
              <a:t>implique  que les inconvénients du dépistage, les tests/traitement subséquents dépassent probablement  les avantages mais une incertitude existe. </a:t>
            </a:r>
            <a:endParaRPr lang="fr-CA" sz="1600" u="sng" noProof="0" dirty="0" smtClean="0"/>
          </a:p>
          <a:p>
            <a:pPr marL="0" lvl="0" indent="0">
              <a:spcBef>
                <a:spcPts val="0"/>
              </a:spcBef>
              <a:buNone/>
            </a:pPr>
            <a:endParaRPr lang="fr-CA" sz="1400" noProof="0" dirty="0" smtClean="0"/>
          </a:p>
          <a:p>
            <a:pPr marL="0" lvl="0" indent="0">
              <a:spcBef>
                <a:spcPts val="0"/>
              </a:spcBef>
              <a:buNone/>
            </a:pPr>
            <a:endParaRPr lang="fr-CA" noProof="0" dirty="0" smtClean="0"/>
          </a:p>
          <a:p>
            <a:pPr marL="0" lvl="0" indent="0">
              <a:spcBef>
                <a:spcPts val="0"/>
              </a:spcBef>
              <a:buNone/>
            </a:pPr>
            <a:endParaRPr lang="fr-CA" noProof="0" dirty="0" smtClean="0"/>
          </a:p>
          <a:p>
            <a:pPr marL="0" lvl="0" indent="0">
              <a:spcBef>
                <a:spcPts val="0"/>
              </a:spcBef>
              <a:buNone/>
            </a:pPr>
            <a:endParaRPr lang="fr-CA" noProof="0" dirty="0" smtClean="0"/>
          </a:p>
          <a:p>
            <a:pPr marL="0" lvl="0" indent="0">
              <a:spcBef>
                <a:spcPts val="0"/>
              </a:spcBef>
              <a:buNone/>
            </a:pPr>
            <a:endParaRPr lang="fr-CA" noProof="0" dirty="0" smtClean="0"/>
          </a:p>
          <a:p>
            <a:pPr>
              <a:spcBef>
                <a:spcPts val="0"/>
              </a:spcBef>
              <a:buNone/>
            </a:pPr>
            <a:endParaRPr lang="fr-CA" sz="1400" noProof="0" dirty="0" smtClean="0"/>
          </a:p>
          <a:p>
            <a:pPr lvl="1"/>
            <a:endParaRPr lang="fr-CA" sz="1200" noProof="0" dirty="0"/>
          </a:p>
        </p:txBody>
      </p:sp>
      <p:sp>
        <p:nvSpPr>
          <p:cNvPr id="4" name="Slide Number Placeholder 3"/>
          <p:cNvSpPr>
            <a:spLocks noGrp="1"/>
          </p:cNvSpPr>
          <p:nvPr>
            <p:ph type="sldNum" sz="quarter" idx="10"/>
          </p:nvPr>
        </p:nvSpPr>
        <p:spPr/>
        <p:txBody>
          <a:bodyPr/>
          <a:lstStyle/>
          <a:p>
            <a:pPr>
              <a:defRPr/>
            </a:pPr>
            <a:fld id="{29841A16-A002-4699-AD54-1154F9CA930E}" type="slidenum">
              <a:rPr lang="en-US" smtClean="0"/>
              <a:pPr>
                <a:defRPr/>
              </a:pPr>
              <a:t>23</a:t>
            </a:fld>
            <a:endParaRPr lang="fr-CA"/>
          </a:p>
        </p:txBody>
      </p:sp>
    </p:spTree>
    <p:extLst>
      <p:ext uri="{BB962C8B-B14F-4D97-AF65-F5344CB8AC3E}">
        <p14:creationId xmlns:p14="http://schemas.microsoft.com/office/powerpoint/2010/main" val="865320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dirty="0"/>
              <a:t>Résumé des recommandations </a:t>
            </a:r>
            <a:br>
              <a:rPr lang="fr-CA" sz="3600" dirty="0"/>
            </a:br>
            <a:r>
              <a:rPr lang="fr-CA" sz="3600" i="1" dirty="0"/>
              <a:t>C</a:t>
            </a:r>
            <a:r>
              <a:rPr lang="fr-CA" sz="3200" i="1" dirty="0"/>
              <a:t>liniciens et les responsables des politiques </a:t>
            </a:r>
            <a:endParaRPr lang="fr-CA" noProof="0" dirty="0"/>
          </a:p>
        </p:txBody>
      </p:sp>
      <p:sp>
        <p:nvSpPr>
          <p:cNvPr id="3" name="Content Placeholder 2"/>
          <p:cNvSpPr>
            <a:spLocks noGrp="1"/>
          </p:cNvSpPr>
          <p:nvPr>
            <p:ph idx="1"/>
          </p:nvPr>
        </p:nvSpPr>
        <p:spPr>
          <a:xfrm>
            <a:off x="683568" y="1628800"/>
            <a:ext cx="7772400" cy="4752528"/>
          </a:xfrm>
        </p:spPr>
        <p:txBody>
          <a:bodyPr/>
          <a:lstStyle/>
          <a:p>
            <a:pPr lvl="0">
              <a:spcAft>
                <a:spcPts val="0"/>
              </a:spcAft>
              <a:buFont typeface="Symbol"/>
              <a:buChar char=""/>
            </a:pPr>
            <a:r>
              <a:rPr lang="fr-CA" b="1" noProof="0" dirty="0" smtClean="0">
                <a:ea typeface="Calibri"/>
                <a:cs typeface="Times New Roman"/>
              </a:rPr>
              <a:t>Pour les hommes âgés de moins de 55 ans, nous recommandons de ne pas faire de dépistage du cancer de la prostate en utilisant le test de dépistage de l'antigène prostatique spécifique. </a:t>
            </a:r>
          </a:p>
          <a:p>
            <a:pPr marL="0" lvl="0" indent="0">
              <a:spcAft>
                <a:spcPts val="0"/>
              </a:spcAft>
              <a:buNone/>
            </a:pPr>
            <a:r>
              <a:rPr lang="fr-CA" noProof="0" dirty="0" smtClean="0">
                <a:ea typeface="Calibri"/>
                <a:cs typeface="Times New Roman"/>
              </a:rPr>
              <a:t>     (</a:t>
            </a:r>
            <a:r>
              <a:rPr lang="fr-CA" i="1" noProof="0" dirty="0" smtClean="0">
                <a:ea typeface="Calibri"/>
                <a:cs typeface="Times New Roman"/>
              </a:rPr>
              <a:t>Recommandation forte; données probantes de faible qualité)</a:t>
            </a:r>
            <a:endParaRPr lang="fr-CA" noProof="0" dirty="0" smtClean="0">
              <a:ea typeface="Calibri"/>
              <a:cs typeface="Times New Roman"/>
            </a:endParaRPr>
          </a:p>
          <a:p>
            <a:pPr marL="0" lvl="0" indent="0">
              <a:spcBef>
                <a:spcPts val="0"/>
              </a:spcBef>
              <a:buNone/>
            </a:pPr>
            <a:endParaRPr lang="fr-CA" sz="1400" noProof="0" dirty="0" smtClean="0">
              <a:solidFill>
                <a:srgbClr val="000000"/>
              </a:solidFill>
            </a:endParaRPr>
          </a:p>
          <a:p>
            <a:pPr marL="0" lvl="0" indent="0">
              <a:spcBef>
                <a:spcPts val="0"/>
              </a:spcBef>
              <a:buNone/>
            </a:pPr>
            <a:r>
              <a:rPr lang="fr-CA" b="1" dirty="0">
                <a:solidFill>
                  <a:srgbClr val="90214A"/>
                </a:solidFill>
              </a:rPr>
              <a:t>Justification de la recommandation</a:t>
            </a:r>
          </a:p>
          <a:p>
            <a:pPr>
              <a:spcAft>
                <a:spcPts val="600"/>
              </a:spcAft>
            </a:pPr>
            <a:r>
              <a:rPr lang="fr-CA" sz="1600" noProof="0" dirty="0" smtClean="0"/>
              <a:t>Le GECSSP a fondé sa recommandation sur la faible incidence et mortalité du cancer de la prostate, le manque de données sur les avantages du dépistage au sein de ce groupe d’âge de même que la présence de données sur les inconvénients.</a:t>
            </a:r>
          </a:p>
          <a:p>
            <a:pPr>
              <a:spcAft>
                <a:spcPts val="600"/>
              </a:spcAft>
            </a:pPr>
            <a:r>
              <a:rPr lang="fr-CA" sz="1600" noProof="0" dirty="0" smtClean="0"/>
              <a:t>Une recommandation forte implique que le GECSSP est confiant que les inconvénients du dépistage et </a:t>
            </a:r>
            <a:r>
              <a:rPr lang="fr-CA" sz="1600" noProof="0" dirty="0" smtClean="0">
                <a:solidFill>
                  <a:srgbClr val="000000"/>
                </a:solidFill>
              </a:rPr>
              <a:t>les tests/traitements subséquents dépassent probablement les avantages.</a:t>
            </a:r>
            <a:endParaRPr lang="fr-CA" sz="1600" noProof="0" dirty="0"/>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24</a:t>
            </a:fld>
            <a:endParaRPr lang="en-US"/>
          </a:p>
        </p:txBody>
      </p:sp>
    </p:spTree>
    <p:extLst>
      <p:ext uri="{BB962C8B-B14F-4D97-AF65-F5344CB8AC3E}">
        <p14:creationId xmlns:p14="http://schemas.microsoft.com/office/powerpoint/2010/main" val="2417252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dirty="0"/>
              <a:t>Résumé des recommandations </a:t>
            </a:r>
            <a:br>
              <a:rPr lang="fr-CA" sz="3600" dirty="0"/>
            </a:br>
            <a:r>
              <a:rPr lang="fr-CA" sz="2800" i="1" dirty="0"/>
              <a:t>Cliniciens et les responsables des politiques </a:t>
            </a:r>
            <a:endParaRPr lang="fr-CA" sz="2800" noProof="0" dirty="0"/>
          </a:p>
        </p:txBody>
      </p:sp>
      <p:sp>
        <p:nvSpPr>
          <p:cNvPr id="3" name="Content Placeholder 2"/>
          <p:cNvSpPr>
            <a:spLocks noGrp="1"/>
          </p:cNvSpPr>
          <p:nvPr>
            <p:ph idx="1"/>
          </p:nvPr>
        </p:nvSpPr>
        <p:spPr>
          <a:xfrm>
            <a:off x="683568" y="1700808"/>
            <a:ext cx="7772400" cy="4680520"/>
          </a:xfrm>
        </p:spPr>
        <p:txBody>
          <a:bodyPr/>
          <a:lstStyle/>
          <a:p>
            <a:pPr marL="0" lvl="0" indent="0">
              <a:spcAft>
                <a:spcPts val="0"/>
              </a:spcAft>
              <a:buNone/>
            </a:pPr>
            <a:r>
              <a:rPr lang="fr-CA" b="1" noProof="0" dirty="0" smtClean="0">
                <a:ea typeface="Calibri"/>
                <a:cs typeface="Times New Roman"/>
              </a:rPr>
              <a:t>Pour les hommes âgés de 70 ans et plus, nous recommandons de ne pas faire de dépistage du cancer de la prostate en utilisant le test de dépistage de l'antigène prostatique spécifique. </a:t>
            </a:r>
          </a:p>
          <a:p>
            <a:pPr marL="0" lvl="0" indent="0">
              <a:spcAft>
                <a:spcPts val="0"/>
              </a:spcAft>
              <a:buNone/>
            </a:pPr>
            <a:r>
              <a:rPr lang="fr-CA" noProof="0" dirty="0" smtClean="0">
                <a:ea typeface="Calibri"/>
                <a:cs typeface="Times New Roman"/>
              </a:rPr>
              <a:t>(</a:t>
            </a:r>
            <a:r>
              <a:rPr lang="fr-CA" i="1" noProof="0" dirty="0" smtClean="0">
                <a:ea typeface="Calibri"/>
                <a:cs typeface="Times New Roman"/>
              </a:rPr>
              <a:t>Recommandation forte; données probantes de faible qualité)</a:t>
            </a:r>
            <a:endParaRPr lang="fr-CA" noProof="0" dirty="0" smtClean="0">
              <a:ea typeface="Calibri"/>
              <a:cs typeface="Times New Roman"/>
            </a:endParaRPr>
          </a:p>
          <a:p>
            <a:pPr marL="0" lvl="0" indent="0">
              <a:spcBef>
                <a:spcPts val="0"/>
              </a:spcBef>
              <a:buNone/>
            </a:pPr>
            <a:endParaRPr lang="fr-CA" b="1" noProof="0" dirty="0" smtClean="0">
              <a:solidFill>
                <a:srgbClr val="90214A"/>
              </a:solidFill>
            </a:endParaRPr>
          </a:p>
          <a:p>
            <a:pPr marL="0" lvl="0" indent="0">
              <a:spcBef>
                <a:spcPts val="0"/>
              </a:spcBef>
              <a:buNone/>
            </a:pPr>
            <a:r>
              <a:rPr lang="fr-CA" b="1" dirty="0">
                <a:solidFill>
                  <a:srgbClr val="90214A"/>
                </a:solidFill>
              </a:rPr>
              <a:t>Justification de la recommandation</a:t>
            </a:r>
          </a:p>
          <a:p>
            <a:pPr>
              <a:spcAft>
                <a:spcPts val="600"/>
              </a:spcAft>
            </a:pPr>
            <a:r>
              <a:rPr lang="fr-CA" sz="1600" noProof="0" dirty="0" smtClean="0"/>
              <a:t>Le GECSSP a fondé sa recommandation sur </a:t>
            </a:r>
            <a:r>
              <a:rPr lang="fr-CA" sz="1600" dirty="0" smtClean="0"/>
              <a:t>l’</a:t>
            </a:r>
            <a:r>
              <a:rPr lang="fr-CA" sz="1600" noProof="0" dirty="0" smtClean="0"/>
              <a:t>espérance de vie inférieure et le manque de données soulignant les avantages du dépistage au sein de ce groupe d’âge, de même que la présence de données sur les inconvénients.</a:t>
            </a:r>
          </a:p>
          <a:p>
            <a:pPr lvl="0">
              <a:spcAft>
                <a:spcPts val="600"/>
              </a:spcAft>
            </a:pPr>
            <a:r>
              <a:rPr lang="fr-CA" sz="1600" noProof="0" dirty="0" smtClean="0">
                <a:solidFill>
                  <a:srgbClr val="000000"/>
                </a:solidFill>
              </a:rPr>
              <a:t>Une recommandation forte implique que le GECSSP est confiant que les inconvénients du dépistage et les tests/traitement subséquents dépassent probablement les avantages.</a:t>
            </a:r>
          </a:p>
          <a:p>
            <a:pPr marL="0" indent="0">
              <a:buNone/>
            </a:pPr>
            <a:endParaRPr lang="fr-CA" sz="1400" noProof="0" dirty="0"/>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25</a:t>
            </a:fld>
            <a:endParaRPr lang="en-US"/>
          </a:p>
        </p:txBody>
      </p:sp>
    </p:spTree>
    <p:extLst>
      <p:ext uri="{BB962C8B-B14F-4D97-AF65-F5344CB8AC3E}">
        <p14:creationId xmlns:p14="http://schemas.microsoft.com/office/powerpoint/2010/main" val="2138720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611560" y="1844824"/>
            <a:ext cx="8136259" cy="3887886"/>
          </a:xfrm>
        </p:spPr>
        <p:txBody>
          <a:bodyPr/>
          <a:lstStyle/>
          <a:p>
            <a:pPr lvl="1"/>
            <a:endParaRPr lang="fr-CA" noProof="0" dirty="0" smtClean="0"/>
          </a:p>
          <a:p>
            <a:pPr eaLnBrk="1" hangingPunct="1"/>
            <a:r>
              <a:rPr lang="fr-CA" noProof="0" dirty="0" smtClean="0"/>
              <a:t>Ces recommandations s’appliquent à tous les hommes qui n’ont pas déjà reçu un diagnostic de cancer de la prostate.</a:t>
            </a:r>
          </a:p>
          <a:p>
            <a:pPr marL="0" indent="0" eaLnBrk="1" hangingPunct="1">
              <a:buNone/>
            </a:pPr>
            <a:endParaRPr lang="fr-CA" noProof="0" dirty="0" smtClean="0"/>
          </a:p>
          <a:p>
            <a:pPr eaLnBrk="1" hangingPunct="1"/>
            <a:r>
              <a:rPr lang="fr-CA" noProof="0" dirty="0" smtClean="0"/>
              <a:t>Cela comprend les hommes qui présentent des symptômes du système urinaire inférieur (nycturie, miction impérieuse, pollakiurie et débit urinaire faible) ou une hyperplasie bénigne de la prostate (HBP).</a:t>
            </a:r>
          </a:p>
          <a:p>
            <a:pPr eaLnBrk="1" hangingPunct="1"/>
            <a:endParaRPr lang="fr-CA" noProof="0" dirty="0"/>
          </a:p>
          <a:p>
            <a:pPr eaLnBrk="1" hangingPunct="1"/>
            <a:r>
              <a:rPr lang="fr-CA" noProof="0" dirty="0" smtClean="0"/>
              <a:t>La recommandation ne s’applique pas à l’utilisation de l’APS pour la surveillance après le diagnostic ou le traitement du cancer de la prostate.</a:t>
            </a:r>
          </a:p>
          <a:p>
            <a:pPr eaLnBrk="1" hangingPunct="1"/>
            <a:endParaRPr lang="fr-CA" noProof="0" dirty="0" smtClean="0"/>
          </a:p>
          <a:p>
            <a:pPr marL="0" indent="0" eaLnBrk="1" hangingPunct="1">
              <a:buNone/>
            </a:pPr>
            <a:endParaRPr lang="fr-CA" noProof="0" dirty="0"/>
          </a:p>
          <a:p>
            <a:pPr marL="0" indent="0" eaLnBrk="1" hangingPunct="1">
              <a:buNone/>
            </a:pPr>
            <a:endParaRPr lang="fr-CA" noProof="0" dirty="0"/>
          </a:p>
          <a:p>
            <a:pPr marL="0" indent="0" eaLnBrk="1" hangingPunct="1">
              <a:buNone/>
            </a:pPr>
            <a:endParaRPr lang="fr-CA" noProof="0" dirty="0" smtClean="0"/>
          </a:p>
          <a:p>
            <a:pPr eaLnBrk="1" hangingPunct="1"/>
            <a:endParaRPr lang="fr-CA" noProof="0" dirty="0" smtClean="0"/>
          </a:p>
          <a:p>
            <a:pPr lvl="1" eaLnBrk="1" hangingPunct="1"/>
            <a:endParaRPr lang="fr-CA" noProof="0" dirty="0" smtClean="0"/>
          </a:p>
        </p:txBody>
      </p:sp>
      <p:sp>
        <p:nvSpPr>
          <p:cNvPr id="14340" name="Slide Number Placeholder 3"/>
          <p:cNvSpPr>
            <a:spLocks noGrp="1"/>
          </p:cNvSpPr>
          <p:nvPr>
            <p:ph type="sldNum" sz="quarter" idx="10"/>
          </p:nvPr>
        </p:nvSpPr>
        <p:spPr>
          <a:noFill/>
        </p:spPr>
        <p:txBody>
          <a:bodyPr/>
          <a:lstStyle/>
          <a:p>
            <a:fld id="{105318D1-FFF7-4BC0-8A6F-92F5DF52E395}" type="slidenum">
              <a:rPr lang="en-US" smtClean="0">
                <a:latin typeface="Arial" charset="0"/>
              </a:rPr>
              <a:pPr/>
              <a:t>26</a:t>
            </a:fld>
            <a:endParaRPr lang="fr-CA" smtClean="0">
              <a:latin typeface="Arial" charset="0"/>
            </a:endParaRPr>
          </a:p>
        </p:txBody>
      </p:sp>
      <p:sp>
        <p:nvSpPr>
          <p:cNvPr id="6" name="Title 1"/>
          <p:cNvSpPr>
            <a:spLocks noGrp="1"/>
          </p:cNvSpPr>
          <p:nvPr>
            <p:ph type="title"/>
          </p:nvPr>
        </p:nvSpPr>
        <p:spPr>
          <a:xfrm>
            <a:off x="611188" y="152400"/>
            <a:ext cx="7705725" cy="1219200"/>
          </a:xfrm>
        </p:spPr>
        <p:txBody>
          <a:bodyPr/>
          <a:lstStyle/>
          <a:p>
            <a:r>
              <a:rPr lang="fr-CA" sz="3600" dirty="0"/>
              <a:t>Résumé des recommandations </a:t>
            </a:r>
            <a:br>
              <a:rPr lang="fr-CA" sz="3600" dirty="0"/>
            </a:br>
            <a:r>
              <a:rPr lang="fr-CA" sz="2800" i="1" dirty="0"/>
              <a:t>Cliniciens et les responsables des politiques </a:t>
            </a:r>
            <a:endParaRPr lang="fr-CA" sz="2800" noProof="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640"/>
            <a:ext cx="8915400" cy="1219200"/>
          </a:xfrm>
        </p:spPr>
        <p:txBody>
          <a:bodyPr/>
          <a:lstStyle/>
          <a:p>
            <a:pPr lvl="0">
              <a:spcBef>
                <a:spcPct val="20000"/>
              </a:spcBef>
            </a:pPr>
            <a:r>
              <a:rPr lang="fr-CA" sz="2400" noProof="0" dirty="0" smtClean="0"/>
              <a:t/>
            </a:r>
            <a:br>
              <a:rPr lang="fr-CA" sz="2400" noProof="0" dirty="0" smtClean="0"/>
            </a:br>
            <a:r>
              <a:rPr lang="fr-CA" sz="2400" noProof="0" dirty="0" smtClean="0"/>
              <a:t/>
            </a:r>
            <a:br>
              <a:rPr lang="fr-CA" sz="2400" noProof="0" dirty="0" smtClean="0"/>
            </a:br>
            <a:r>
              <a:rPr lang="fr-CA" sz="3200" noProof="0" dirty="0" smtClean="0"/>
              <a:t>Résultats : Avantages du dépistage par l'APS</a:t>
            </a:r>
            <a:r>
              <a:rPr lang="fr-CA" sz="2400" noProof="0" dirty="0" smtClean="0"/>
              <a:t/>
            </a:r>
            <a:br>
              <a:rPr lang="fr-CA" sz="2400" noProof="0" dirty="0" smtClean="0"/>
            </a:br>
            <a:r>
              <a:rPr lang="fr-CA" sz="2400" i="1" noProof="0" dirty="0" smtClean="0"/>
              <a:t>Données probantes de qualité moyenne</a:t>
            </a:r>
            <a:r>
              <a:rPr lang="fr-CA" sz="2000" b="1" noProof="0" dirty="0" smtClean="0">
                <a:solidFill>
                  <a:srgbClr val="000000"/>
                </a:solidFill>
              </a:rPr>
              <a:t/>
            </a:r>
            <a:br>
              <a:rPr lang="fr-CA" sz="2000" b="1" noProof="0" dirty="0" smtClean="0">
                <a:solidFill>
                  <a:srgbClr val="000000"/>
                </a:solidFill>
              </a:rPr>
            </a:br>
            <a:r>
              <a:rPr lang="fr-CA" sz="2000" b="1" noProof="0" dirty="0" smtClean="0">
                <a:solidFill>
                  <a:srgbClr val="000000"/>
                </a:solidFill>
              </a:rPr>
              <a:t/>
            </a:r>
            <a:br>
              <a:rPr lang="fr-CA" sz="2000" b="1" noProof="0" dirty="0" smtClean="0">
                <a:solidFill>
                  <a:srgbClr val="000000"/>
                </a:solidFill>
              </a:rPr>
            </a:br>
            <a:endParaRPr lang="fr-CA" sz="2400" b="1" i="1" noProof="0" dirty="0"/>
          </a:p>
        </p:txBody>
      </p:sp>
      <p:sp>
        <p:nvSpPr>
          <p:cNvPr id="3" name="Content Placeholder 2"/>
          <p:cNvSpPr>
            <a:spLocks noGrp="1"/>
          </p:cNvSpPr>
          <p:nvPr>
            <p:ph idx="1"/>
          </p:nvPr>
        </p:nvSpPr>
        <p:spPr>
          <a:xfrm>
            <a:off x="611560" y="1196752"/>
            <a:ext cx="7920880" cy="4824536"/>
          </a:xfrm>
        </p:spPr>
        <p:txBody>
          <a:bodyPr/>
          <a:lstStyle/>
          <a:p>
            <a:pPr marL="0" indent="0">
              <a:buNone/>
            </a:pPr>
            <a:endParaRPr lang="fr-CA" sz="1800" b="1" noProof="0" dirty="0" smtClean="0"/>
          </a:p>
          <a:p>
            <a:pPr marL="0" indent="0">
              <a:spcBef>
                <a:spcPts val="600"/>
              </a:spcBef>
              <a:spcAft>
                <a:spcPts val="600"/>
              </a:spcAft>
              <a:buNone/>
            </a:pPr>
            <a:r>
              <a:rPr lang="fr-CA" noProof="0" dirty="0" smtClean="0"/>
              <a:t>L'examen des données probantes a révélé 6 ECR de qualité variable:</a:t>
            </a:r>
          </a:p>
          <a:p>
            <a:pPr>
              <a:spcBef>
                <a:spcPts val="600"/>
              </a:spcBef>
              <a:spcAft>
                <a:spcPts val="600"/>
              </a:spcAft>
            </a:pPr>
            <a:r>
              <a:rPr lang="fr-CA" noProof="0" dirty="0" smtClean="0"/>
              <a:t>Des 6 essais, 3 comportaient un risque plus faible de biais </a:t>
            </a:r>
            <a:r>
              <a:rPr lang="fr-CA" dirty="0" smtClean="0"/>
              <a:t>(outil </a:t>
            </a:r>
            <a:r>
              <a:rPr lang="fr-CA" dirty="0" err="1" smtClean="0"/>
              <a:t>RoB</a:t>
            </a:r>
            <a:r>
              <a:rPr lang="fr-CA" dirty="0" smtClean="0"/>
              <a:t>) </a:t>
            </a:r>
            <a:r>
              <a:rPr lang="fr-CA" noProof="0" dirty="0" smtClean="0"/>
              <a:t>et ont été utilisés pour cette recommandation. </a:t>
            </a:r>
          </a:p>
          <a:p>
            <a:pPr lvl="1">
              <a:spcBef>
                <a:spcPts val="600"/>
              </a:spcBef>
              <a:spcAft>
                <a:spcPts val="600"/>
              </a:spcAft>
            </a:pPr>
            <a:r>
              <a:rPr lang="fr-CA" noProof="0" dirty="0" smtClean="0"/>
              <a:t>1 essai comportant un </a:t>
            </a:r>
            <a:r>
              <a:rPr lang="fr-CA" noProof="0" dirty="0" err="1" smtClean="0"/>
              <a:t>RoB</a:t>
            </a:r>
            <a:r>
              <a:rPr lang="fr-CA" noProof="0" dirty="0" smtClean="0"/>
              <a:t> faible (Goteborg) était un rapport d’un seul site au sein d’un plus grand essai multicentrique (EREDCP)*</a:t>
            </a:r>
          </a:p>
          <a:p>
            <a:pPr lvl="1">
              <a:spcBef>
                <a:spcPts val="600"/>
              </a:spcBef>
              <a:spcAft>
                <a:spcPts val="600"/>
              </a:spcAft>
            </a:pPr>
            <a:r>
              <a:rPr lang="fr-CA" dirty="0" smtClean="0"/>
              <a:t>Donc la recommandation fût fondée sur les 2 autres essais à faible </a:t>
            </a:r>
            <a:r>
              <a:rPr lang="fr-CA" dirty="0" err="1" smtClean="0"/>
              <a:t>RoB</a:t>
            </a:r>
            <a:r>
              <a:rPr lang="fr-CA" dirty="0" smtClean="0"/>
              <a:t>: L’une a démontré un effet positif du dépistage sur la mortalité due au cancer de la prostate, l’autre n’a pas trouvé d’effet.</a:t>
            </a:r>
            <a:endParaRPr lang="fr-CA" noProof="0" dirty="0" smtClean="0"/>
          </a:p>
          <a:p>
            <a:pPr marL="342900" lvl="1" indent="-342900">
              <a:spcBef>
                <a:spcPts val="600"/>
              </a:spcBef>
              <a:spcAft>
                <a:spcPts val="600"/>
              </a:spcAft>
              <a:buFontTx/>
              <a:buChar char="•"/>
            </a:pPr>
            <a:r>
              <a:rPr lang="fr-CA" sz="2000" dirty="0"/>
              <a:t>Une légère réduction absolue de la mortalité due au cancer de la prostate a été établie dans le cadre d‘une </a:t>
            </a:r>
            <a:r>
              <a:rPr lang="fr-CA" sz="2000" dirty="0" smtClean="0"/>
              <a:t>étude. </a:t>
            </a:r>
            <a:endParaRPr lang="fr-CA" sz="2000" dirty="0"/>
          </a:p>
          <a:p>
            <a:pPr>
              <a:spcBef>
                <a:spcPts val="600"/>
              </a:spcBef>
              <a:spcAft>
                <a:spcPts val="600"/>
              </a:spcAft>
            </a:pPr>
            <a:r>
              <a:rPr lang="fr-CA" noProof="0" dirty="0" smtClean="0"/>
              <a:t>Il n'y a eu aucune réduction de la mortalité toutes causes confondues. </a:t>
            </a:r>
          </a:p>
          <a:p>
            <a:pPr marL="0" indent="0" algn="r">
              <a:buNone/>
            </a:pPr>
            <a:endParaRPr lang="fr-CA" sz="1100" noProof="0" dirty="0" smtClean="0"/>
          </a:p>
          <a:p>
            <a:pPr marL="0" indent="0" algn="r">
              <a:buNone/>
            </a:pPr>
            <a:endParaRPr lang="fr-CA" sz="1100" noProof="0" dirty="0" smtClean="0"/>
          </a:p>
          <a:p>
            <a:pPr marL="0" indent="0" algn="r">
              <a:buNone/>
            </a:pPr>
            <a:endParaRPr lang="fr-CA" sz="1100" noProof="0" dirty="0" smtClean="0"/>
          </a:p>
          <a:p>
            <a:pPr marL="0" indent="0" algn="r">
              <a:buNone/>
            </a:pPr>
            <a:r>
              <a:rPr lang="fr-CA" sz="1100" noProof="0" dirty="0" smtClean="0"/>
              <a:t>*Étude randomisée européenne du dépistage du cancer de la prostate</a:t>
            </a:r>
            <a:r>
              <a:rPr lang="fr-CA" sz="1800" noProof="0" dirty="0" smtClean="0"/>
              <a:t>.</a:t>
            </a:r>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27</a:t>
            </a:fld>
            <a:endParaRPr lang="en-US" dirty="0" smtClean="0"/>
          </a:p>
        </p:txBody>
      </p:sp>
    </p:spTree>
    <p:extLst>
      <p:ext uri="{BB962C8B-B14F-4D97-AF65-F5344CB8AC3E}">
        <p14:creationId xmlns:p14="http://schemas.microsoft.com/office/powerpoint/2010/main" val="2583940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Résultats : Avantages du dépistage par l'APS</a:t>
            </a:r>
            <a:endParaRPr lang="fr-CA" noProof="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6043183"/>
              </p:ext>
            </p:extLst>
          </p:nvPr>
        </p:nvGraphicFramePr>
        <p:xfrm>
          <a:off x="288640" y="1604770"/>
          <a:ext cx="8603841" cy="3415516"/>
        </p:xfrm>
        <a:graphic>
          <a:graphicData uri="http://schemas.openxmlformats.org/drawingml/2006/table">
            <a:tbl>
              <a:tblPr firstRow="1" firstCol="1" bandRow="1"/>
              <a:tblGrid>
                <a:gridCol w="1041630"/>
                <a:gridCol w="1681552"/>
                <a:gridCol w="781503"/>
                <a:gridCol w="952299"/>
                <a:gridCol w="1266823"/>
                <a:gridCol w="1272215"/>
                <a:gridCol w="898034"/>
                <a:gridCol w="709785"/>
              </a:tblGrid>
              <a:tr h="917989">
                <a:tc>
                  <a:txBody>
                    <a:bodyPr/>
                    <a:lstStyle/>
                    <a:p>
                      <a:pPr algn="ctr">
                        <a:spcAft>
                          <a:spcPts val="0"/>
                        </a:spcAft>
                      </a:pPr>
                      <a:r>
                        <a:rPr lang="en-CA" sz="1050" b="1" dirty="0">
                          <a:solidFill>
                            <a:schemeClr val="bg1"/>
                          </a:solidFill>
                          <a:effectLst/>
                          <a:latin typeface="+mn-lt"/>
                        </a:rPr>
                        <a:t>Étude</a:t>
                      </a:r>
                      <a:endParaRPr lang="fr-CA" sz="1050" dirty="0">
                        <a:solidFill>
                          <a:schemeClr val="bg1"/>
                        </a:solidFill>
                        <a:effectLst/>
                        <a:latin typeface="+mn-lt"/>
                        <a:ea typeface="Cambria"/>
                        <a:cs typeface="Times New Roman"/>
                      </a:endParaRPr>
                    </a:p>
                    <a:p>
                      <a:pPr algn="ctr">
                        <a:spcAft>
                          <a:spcPts val="0"/>
                        </a:spcAft>
                      </a:pPr>
                      <a:r>
                        <a:rPr lang="en-CA" sz="1050" b="1" dirty="0">
                          <a:solidFill>
                            <a:schemeClr val="bg1"/>
                          </a:solidFill>
                          <a:effectLst/>
                          <a:latin typeface="+mn-lt"/>
                        </a:rPr>
                        <a:t>(Pays)</a:t>
                      </a:r>
                      <a:endParaRPr lang="fr-CA" sz="1050" dirty="0">
                        <a:solidFill>
                          <a:schemeClr val="bg1"/>
                        </a:solidFill>
                        <a:effectLst/>
                        <a:latin typeface="+mn-lt"/>
                        <a:ea typeface="Cambria"/>
                        <a:cs typeface="Times New Roman"/>
                      </a:endParaRP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CA" sz="1050" b="1" dirty="0">
                          <a:solidFill>
                            <a:schemeClr val="bg1"/>
                          </a:solidFill>
                          <a:effectLst/>
                          <a:latin typeface="+mn-lt"/>
                        </a:rPr>
                        <a:t>Caractéristiques de l'étude</a:t>
                      </a:r>
                      <a:endParaRPr lang="fr-CA" sz="1050" dirty="0">
                        <a:solidFill>
                          <a:schemeClr val="bg1"/>
                        </a:solidFill>
                        <a:effectLst/>
                        <a:latin typeface="+mn-lt"/>
                        <a:ea typeface="Cambria"/>
                        <a:cs typeface="Times New Roman"/>
                      </a:endParaRP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CA" sz="1050" b="1" dirty="0">
                          <a:solidFill>
                            <a:schemeClr val="bg1"/>
                          </a:solidFill>
                          <a:effectLst/>
                          <a:latin typeface="+mn-lt"/>
                        </a:rPr>
                        <a:t>Seuil APS</a:t>
                      </a:r>
                      <a:endParaRPr lang="fr-CA" sz="1050" dirty="0">
                        <a:solidFill>
                          <a:schemeClr val="bg1"/>
                        </a:solidFill>
                        <a:effectLst/>
                        <a:latin typeface="+mn-lt"/>
                        <a:ea typeface="Cambria"/>
                        <a:cs typeface="Times New Roman"/>
                      </a:endParaRP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CA" sz="1050" b="1" dirty="0">
                          <a:solidFill>
                            <a:schemeClr val="bg1"/>
                          </a:solidFill>
                          <a:effectLst/>
                          <a:latin typeface="+mn-lt"/>
                        </a:rPr>
                        <a:t>Contamination (taux de dépistage dans le groupe témoin)</a:t>
                      </a:r>
                      <a:endParaRPr lang="fr-CA" sz="1050" dirty="0">
                        <a:solidFill>
                          <a:schemeClr val="bg1"/>
                        </a:solidFill>
                        <a:effectLst/>
                        <a:latin typeface="+mn-lt"/>
                        <a:ea typeface="Cambria"/>
                        <a:cs typeface="Times New Roman"/>
                      </a:endParaRP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CA" sz="1050" b="1" dirty="0">
                          <a:solidFill>
                            <a:schemeClr val="bg1"/>
                          </a:solidFill>
                          <a:effectLst/>
                          <a:latin typeface="+mn-lt"/>
                        </a:rPr>
                        <a:t>Taux de mortalité due au cancer de la prostate</a:t>
                      </a:r>
                      <a:endParaRPr lang="fr-CA" sz="1050" dirty="0">
                        <a:solidFill>
                          <a:schemeClr val="bg1"/>
                        </a:solidFill>
                        <a:effectLst/>
                        <a:latin typeface="+mn-lt"/>
                        <a:ea typeface="Cambria"/>
                        <a:cs typeface="Times New Roman"/>
                      </a:endParaRPr>
                    </a:p>
                    <a:p>
                      <a:pPr algn="ctr">
                        <a:spcAft>
                          <a:spcPts val="0"/>
                        </a:spcAft>
                      </a:pPr>
                      <a:r>
                        <a:rPr lang="en-CA" sz="1050" b="1" dirty="0">
                          <a:solidFill>
                            <a:schemeClr val="bg1"/>
                          </a:solidFill>
                          <a:effectLst/>
                          <a:latin typeface="+mn-lt"/>
                        </a:rPr>
                        <a:t>Risque relatif</a:t>
                      </a:r>
                      <a:endParaRPr lang="fr-CA" sz="1050" dirty="0">
                        <a:solidFill>
                          <a:schemeClr val="bg1"/>
                        </a:solidFill>
                        <a:effectLst/>
                        <a:latin typeface="+mn-lt"/>
                        <a:ea typeface="Cambria"/>
                        <a:cs typeface="Times New Roman"/>
                      </a:endParaRPr>
                    </a:p>
                    <a:p>
                      <a:pPr algn="ctr">
                        <a:spcAft>
                          <a:spcPts val="0"/>
                        </a:spcAft>
                      </a:pPr>
                      <a:r>
                        <a:rPr lang="en-CA" sz="1050" b="1" dirty="0">
                          <a:solidFill>
                            <a:schemeClr val="bg1"/>
                          </a:solidFill>
                          <a:effectLst/>
                          <a:latin typeface="+mn-lt"/>
                        </a:rPr>
                        <a:t>(IC à 95 %)</a:t>
                      </a:r>
                      <a:endParaRPr lang="fr-CA" sz="1050" dirty="0">
                        <a:solidFill>
                          <a:schemeClr val="bg1"/>
                        </a:solidFill>
                        <a:effectLst/>
                        <a:latin typeface="+mn-lt"/>
                        <a:ea typeface="Cambria"/>
                        <a:cs typeface="Times New Roman"/>
                      </a:endParaRPr>
                    </a:p>
                    <a:p>
                      <a:pPr algn="ctr">
                        <a:spcAft>
                          <a:spcPts val="0"/>
                        </a:spcAft>
                      </a:pPr>
                      <a:r>
                        <a:rPr sz="1050"/>
                        <a:t> </a:t>
                      </a:r>
                      <a:endParaRPr lang="fr-CA" sz="1050" dirty="0">
                        <a:solidFill>
                          <a:schemeClr val="bg1"/>
                        </a:solidFill>
                        <a:effectLst/>
                        <a:latin typeface="+mn-lt"/>
                        <a:ea typeface="Cambria"/>
                        <a:cs typeface="Times New Roman"/>
                      </a:endParaRP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CA" sz="1050" b="1" dirty="0">
                          <a:solidFill>
                            <a:schemeClr val="bg1"/>
                          </a:solidFill>
                          <a:effectLst/>
                          <a:latin typeface="+mn-lt"/>
                        </a:rPr>
                        <a:t>Mortalité toutes causes confondues</a:t>
                      </a:r>
                      <a:endParaRPr lang="fr-CA" sz="1050" dirty="0">
                        <a:solidFill>
                          <a:schemeClr val="bg1"/>
                        </a:solidFill>
                        <a:effectLst/>
                        <a:latin typeface="+mn-lt"/>
                        <a:ea typeface="Cambria"/>
                        <a:cs typeface="Times New Roman"/>
                      </a:endParaRPr>
                    </a:p>
                    <a:p>
                      <a:pPr algn="ctr">
                        <a:spcAft>
                          <a:spcPts val="0"/>
                        </a:spcAft>
                      </a:pPr>
                      <a:r>
                        <a:rPr lang="en-CA" sz="1050" b="1" dirty="0">
                          <a:solidFill>
                            <a:schemeClr val="bg1"/>
                          </a:solidFill>
                          <a:effectLst/>
                          <a:latin typeface="+mn-lt"/>
                        </a:rPr>
                        <a:t>Risque relatif</a:t>
                      </a:r>
                      <a:endParaRPr lang="fr-CA" sz="1050" dirty="0">
                        <a:solidFill>
                          <a:schemeClr val="bg1"/>
                        </a:solidFill>
                        <a:effectLst/>
                        <a:latin typeface="+mn-lt"/>
                        <a:ea typeface="Cambria"/>
                        <a:cs typeface="Times New Roman"/>
                      </a:endParaRPr>
                    </a:p>
                    <a:p>
                      <a:pPr algn="ctr">
                        <a:spcAft>
                          <a:spcPts val="0"/>
                        </a:spcAft>
                      </a:pPr>
                      <a:r>
                        <a:rPr lang="en-CA" sz="1050" b="1" dirty="0">
                          <a:solidFill>
                            <a:schemeClr val="bg1"/>
                          </a:solidFill>
                          <a:effectLst/>
                          <a:latin typeface="+mn-lt"/>
                        </a:rPr>
                        <a:t>(IC à 95 %)</a:t>
                      </a:r>
                      <a:endParaRPr lang="fr-CA" sz="1050" dirty="0">
                        <a:solidFill>
                          <a:schemeClr val="bg1"/>
                        </a:solidFill>
                        <a:effectLst/>
                        <a:latin typeface="+mn-lt"/>
                        <a:ea typeface="Cambria"/>
                        <a:cs typeface="Times New Roman"/>
                      </a:endParaRP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CA" sz="1050" b="1" dirty="0">
                          <a:solidFill>
                            <a:schemeClr val="bg1"/>
                          </a:solidFill>
                          <a:effectLst/>
                          <a:latin typeface="+mn-lt"/>
                        </a:rPr>
                        <a:t>Effet absolu</a:t>
                      </a:r>
                      <a:endParaRPr lang="fr-CA" sz="1050" dirty="0">
                        <a:solidFill>
                          <a:schemeClr val="bg1"/>
                        </a:solidFill>
                        <a:effectLst/>
                        <a:latin typeface="+mn-lt"/>
                        <a:ea typeface="Cambria"/>
                        <a:cs typeface="Times New Roman"/>
                      </a:endParaRPr>
                    </a:p>
                    <a:p>
                      <a:pPr algn="ctr">
                        <a:spcAft>
                          <a:spcPts val="0"/>
                        </a:spcAft>
                      </a:pPr>
                      <a:r>
                        <a:rPr lang="en-CA" sz="1050" b="1" dirty="0">
                          <a:solidFill>
                            <a:schemeClr val="bg1"/>
                          </a:solidFill>
                          <a:effectLst/>
                          <a:latin typeface="+mn-lt"/>
                        </a:rPr>
                        <a:t>(sur 1 000 hommes soumis à un dépistage)</a:t>
                      </a:r>
                      <a:endParaRPr lang="fr-CA" sz="1050" dirty="0">
                        <a:solidFill>
                          <a:schemeClr val="bg1"/>
                        </a:solidFill>
                        <a:effectLst/>
                        <a:latin typeface="+mn-lt"/>
                        <a:ea typeface="Cambria"/>
                        <a:cs typeface="Times New Roman"/>
                      </a:endParaRP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CA" sz="1050" b="1" dirty="0">
                          <a:solidFill>
                            <a:schemeClr val="bg1"/>
                          </a:solidFill>
                          <a:effectLst/>
                          <a:latin typeface="+mn-lt"/>
                        </a:rPr>
                        <a:t>Qualité des données GRADE</a:t>
                      </a:r>
                      <a:r>
                        <a:rPr lang="en-CA" sz="1050" b="1" baseline="30000" dirty="0">
                          <a:solidFill>
                            <a:schemeClr val="bg1"/>
                          </a:solidFill>
                          <a:effectLst/>
                          <a:latin typeface="+mn-lt"/>
                        </a:rPr>
                        <a:t>*</a:t>
                      </a:r>
                      <a:endParaRPr lang="fr-CA" sz="1050" dirty="0">
                        <a:solidFill>
                          <a:schemeClr val="bg1"/>
                        </a:solidFill>
                        <a:effectLst/>
                        <a:latin typeface="+mn-lt"/>
                        <a:ea typeface="Cambria"/>
                        <a:cs typeface="Times New Roman"/>
                      </a:endParaRP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973624">
                <a:tc>
                  <a:txBody>
                    <a:bodyPr/>
                    <a:lstStyle/>
                    <a:p>
                      <a:pPr>
                        <a:spcAft>
                          <a:spcPts val="0"/>
                        </a:spcAft>
                      </a:pPr>
                      <a:r>
                        <a:rPr lang="en-CA" sz="1050">
                          <a:effectLst/>
                          <a:latin typeface="+mn-lt"/>
                        </a:rPr>
                        <a:t>PLCO</a:t>
                      </a:r>
                      <a:r>
                        <a:rPr lang="en-CA" sz="1050" baseline="30000">
                          <a:effectLst/>
                          <a:latin typeface="+mn-lt"/>
                        </a:rPr>
                        <a:t>†</a:t>
                      </a:r>
                      <a:endParaRPr lang="fr-CA" sz="1050">
                        <a:effectLst/>
                        <a:latin typeface="+mn-lt"/>
                        <a:ea typeface="Cambria"/>
                        <a:cs typeface="Times New Roman"/>
                      </a:endParaRPr>
                    </a:p>
                    <a:p>
                      <a:pPr>
                        <a:spcAft>
                          <a:spcPts val="0"/>
                        </a:spcAft>
                      </a:pPr>
                      <a:r>
                        <a:rPr lang="en-CA" sz="1050">
                          <a:effectLst/>
                          <a:latin typeface="+mn-lt"/>
                        </a:rPr>
                        <a:t>Population des États-Unis</a:t>
                      </a: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050" dirty="0">
                          <a:effectLst/>
                          <a:latin typeface="+mn-lt"/>
                        </a:rPr>
                        <a:t>ECR</a:t>
                      </a:r>
                    </a:p>
                    <a:p>
                      <a:pPr algn="ctr">
                        <a:spcAft>
                          <a:spcPts val="0"/>
                        </a:spcAft>
                      </a:pPr>
                      <a:r>
                        <a:rPr lang="en-CA" sz="1050" dirty="0">
                          <a:effectLst/>
                          <a:latin typeface="+mn-lt"/>
                        </a:rPr>
                        <a:t>76 693 hommes</a:t>
                      </a:r>
                    </a:p>
                    <a:p>
                      <a:pPr algn="ctr">
                        <a:spcAft>
                          <a:spcPts val="0"/>
                        </a:spcAft>
                      </a:pPr>
                      <a:r>
                        <a:rPr lang="en-CA" sz="1050" dirty="0">
                          <a:effectLst/>
                          <a:latin typeface="+mn-lt"/>
                        </a:rPr>
                        <a:t>55-74 ans, dépistage annuel de l'APS pendant six ans et ERD annuel pendant quatre ans</a:t>
                      </a:r>
                    </a:p>
                    <a:p>
                      <a:pPr algn="ctr">
                        <a:spcAft>
                          <a:spcPts val="0"/>
                        </a:spcAft>
                      </a:pPr>
                      <a:r>
                        <a:rPr lang="en-CA" sz="1050" dirty="0">
                          <a:effectLst/>
                          <a:latin typeface="+mn-lt"/>
                        </a:rPr>
                        <a:t>suivi pendant 14 ans</a:t>
                      </a: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050">
                          <a:effectLst/>
                          <a:latin typeface="+mn-lt"/>
                        </a:rPr>
                        <a:t>4 ng/ml </a:t>
                      </a: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050">
                          <a:effectLst/>
                          <a:latin typeface="+mn-lt"/>
                        </a:rPr>
                        <a:t>52 %</a:t>
                      </a: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050" dirty="0">
                          <a:effectLst/>
                          <a:latin typeface="+mn-lt"/>
                        </a:rPr>
                        <a:t>1,09 </a:t>
                      </a:r>
                    </a:p>
                    <a:p>
                      <a:pPr algn="ctr">
                        <a:spcAft>
                          <a:spcPts val="0"/>
                        </a:spcAft>
                      </a:pPr>
                      <a:r>
                        <a:rPr lang="en-CA" sz="1050" dirty="0">
                          <a:effectLst/>
                          <a:latin typeface="+mn-lt"/>
                        </a:rPr>
                        <a:t>(0,87-1,36)</a:t>
                      </a: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050">
                          <a:effectLst/>
                          <a:latin typeface="+mn-lt"/>
                        </a:rPr>
                        <a:t>0,96 (0,93 -1,00)</a:t>
                      </a: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050">
                          <a:effectLst/>
                          <a:latin typeface="+mn-lt"/>
                        </a:rPr>
                        <a:t>Aucun effet</a:t>
                      </a: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050" dirty="0" err="1" smtClean="0">
                          <a:effectLst/>
                          <a:latin typeface="+mn-lt"/>
                        </a:rPr>
                        <a:t>Moyenne</a:t>
                      </a:r>
                      <a:endParaRPr lang="en-CA" sz="1050" dirty="0">
                        <a:effectLst/>
                        <a:latin typeface="+mn-lt"/>
                      </a:endParaRP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5256">
                <a:tc>
                  <a:txBody>
                    <a:bodyPr/>
                    <a:lstStyle/>
                    <a:p>
                      <a:pPr>
                        <a:spcAft>
                          <a:spcPts val="0"/>
                        </a:spcAft>
                      </a:pPr>
                      <a:r>
                        <a:rPr lang="en-CA" sz="1050" dirty="0">
                          <a:effectLst/>
                          <a:latin typeface="+mn-lt"/>
                        </a:rPr>
                        <a:t>ERSPC</a:t>
                      </a:r>
                      <a:r>
                        <a:rPr lang="en-CA" sz="1050" baseline="30000" dirty="0">
                          <a:effectLst/>
                          <a:latin typeface="+mn-lt"/>
                        </a:rPr>
                        <a:t>‡</a:t>
                      </a:r>
                      <a:r>
                        <a:rPr sz="1050" dirty="0"/>
                        <a:t> </a:t>
                      </a:r>
                    </a:p>
                    <a:p>
                      <a:pPr>
                        <a:spcAft>
                          <a:spcPts val="0"/>
                        </a:spcAft>
                      </a:pPr>
                      <a:r>
                        <a:rPr lang="en-CA" sz="1050" dirty="0">
                          <a:effectLst/>
                          <a:latin typeface="+mn-lt"/>
                        </a:rPr>
                        <a:t>(</a:t>
                      </a:r>
                      <a:r>
                        <a:rPr lang="en-CA" sz="1050" dirty="0" err="1">
                          <a:effectLst/>
                          <a:latin typeface="+mn-lt"/>
                        </a:rPr>
                        <a:t>Finlande</a:t>
                      </a:r>
                      <a:r>
                        <a:rPr lang="en-CA" sz="1050" dirty="0">
                          <a:effectLst/>
                          <a:latin typeface="+mn-lt"/>
                        </a:rPr>
                        <a:t>, </a:t>
                      </a:r>
                      <a:r>
                        <a:rPr lang="en-CA" sz="1050" dirty="0" err="1">
                          <a:effectLst/>
                          <a:latin typeface="+mn-lt"/>
                        </a:rPr>
                        <a:t>Suède</a:t>
                      </a:r>
                      <a:r>
                        <a:rPr lang="en-CA" sz="1050" dirty="0">
                          <a:effectLst/>
                          <a:latin typeface="+mn-lt"/>
                        </a:rPr>
                        <a:t>, </a:t>
                      </a:r>
                      <a:r>
                        <a:rPr lang="en-CA" sz="1050" dirty="0" err="1">
                          <a:effectLst/>
                          <a:latin typeface="+mn-lt"/>
                        </a:rPr>
                        <a:t>Italie</a:t>
                      </a:r>
                      <a:r>
                        <a:rPr lang="en-CA" sz="1050" dirty="0">
                          <a:effectLst/>
                          <a:latin typeface="+mn-lt"/>
                        </a:rPr>
                        <a:t>, Pays-Bas, </a:t>
                      </a:r>
                      <a:r>
                        <a:rPr lang="en-CA" sz="1050" dirty="0" err="1">
                          <a:effectLst/>
                          <a:latin typeface="+mn-lt"/>
                        </a:rPr>
                        <a:t>Belgique</a:t>
                      </a:r>
                      <a:r>
                        <a:rPr lang="en-CA" sz="1050" dirty="0">
                          <a:effectLst/>
                          <a:latin typeface="+mn-lt"/>
                        </a:rPr>
                        <a:t>, Suisse et </a:t>
                      </a:r>
                      <a:r>
                        <a:rPr lang="en-CA" sz="1050" dirty="0" err="1">
                          <a:effectLst/>
                          <a:latin typeface="+mn-lt"/>
                        </a:rPr>
                        <a:t>Espagne</a:t>
                      </a:r>
                      <a:r>
                        <a:rPr lang="en-CA" sz="1050" dirty="0">
                          <a:effectLst/>
                          <a:latin typeface="+mn-lt"/>
                        </a:rPr>
                        <a:t>)</a:t>
                      </a: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050" dirty="0">
                          <a:effectLst/>
                          <a:latin typeface="+mn-lt"/>
                        </a:rPr>
                        <a:t>ECR</a:t>
                      </a:r>
                    </a:p>
                    <a:p>
                      <a:pPr algn="ctr">
                        <a:spcAft>
                          <a:spcPts val="0"/>
                        </a:spcAft>
                      </a:pPr>
                      <a:r>
                        <a:rPr lang="en-CA" sz="1050" dirty="0">
                          <a:effectLst/>
                          <a:latin typeface="+mn-lt"/>
                        </a:rPr>
                        <a:t>162 243 hommes</a:t>
                      </a:r>
                    </a:p>
                    <a:p>
                      <a:pPr algn="ctr">
                        <a:spcAft>
                          <a:spcPts val="0"/>
                        </a:spcAft>
                      </a:pPr>
                      <a:r>
                        <a:rPr lang="en-CA" sz="1050" dirty="0">
                          <a:effectLst/>
                          <a:latin typeface="+mn-lt"/>
                        </a:rPr>
                        <a:t>50-74 ans (groupe de base 55-69 ans) </a:t>
                      </a:r>
                    </a:p>
                    <a:p>
                      <a:pPr algn="ctr">
                        <a:spcAft>
                          <a:spcPts val="0"/>
                        </a:spcAft>
                      </a:pPr>
                      <a:r>
                        <a:rPr lang="en-CA" sz="1050" dirty="0">
                          <a:effectLst/>
                          <a:latin typeface="+mn-lt"/>
                        </a:rPr>
                        <a:t>APS tous les quatre ans</a:t>
                      </a:r>
                    </a:p>
                    <a:p>
                      <a:pPr algn="ctr">
                        <a:spcAft>
                          <a:spcPts val="0"/>
                        </a:spcAft>
                      </a:pPr>
                      <a:r>
                        <a:rPr lang="en-CA" sz="1050" dirty="0">
                          <a:effectLst/>
                          <a:latin typeface="+mn-lt"/>
                        </a:rPr>
                        <a:t>suivi pendant </a:t>
                      </a:r>
                      <a:r>
                        <a:rPr lang="en-CA" sz="1050" dirty="0" smtClean="0">
                          <a:effectLst/>
                          <a:latin typeface="+mn-lt"/>
                        </a:rPr>
                        <a:t>13</a:t>
                      </a:r>
                      <a:r>
                        <a:rPr lang="en-CA" sz="1050" dirty="0">
                          <a:effectLst/>
                          <a:latin typeface="+mn-lt"/>
                        </a:rPr>
                        <a:t> ans</a:t>
                      </a: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050" dirty="0">
                          <a:effectLst/>
                          <a:latin typeface="+mn-lt"/>
                        </a:rPr>
                        <a:t>La </a:t>
                      </a:r>
                      <a:r>
                        <a:rPr lang="en-CA" sz="1050" dirty="0" err="1">
                          <a:effectLst/>
                          <a:latin typeface="+mn-lt"/>
                        </a:rPr>
                        <a:t>plupart</a:t>
                      </a:r>
                      <a:r>
                        <a:rPr lang="en-CA" sz="1050" dirty="0">
                          <a:effectLst/>
                          <a:latin typeface="+mn-lt"/>
                        </a:rPr>
                        <a:t> des sites 3,0 ng/ml</a:t>
                      </a: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050" dirty="0">
                          <a:effectLst/>
                          <a:latin typeface="+mn-lt"/>
                        </a:rPr>
                        <a:t>20 %</a:t>
                      </a: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050" dirty="0" err="1">
                          <a:effectLst/>
                          <a:latin typeface="+mn-lt"/>
                        </a:rPr>
                        <a:t>Groupe</a:t>
                      </a:r>
                      <a:r>
                        <a:rPr lang="en-CA" sz="1050" dirty="0">
                          <a:effectLst/>
                          <a:latin typeface="+mn-lt"/>
                        </a:rPr>
                        <a:t> de base 0,79</a:t>
                      </a:r>
                    </a:p>
                    <a:p>
                      <a:pPr algn="ctr">
                        <a:spcAft>
                          <a:spcPts val="0"/>
                        </a:spcAft>
                      </a:pPr>
                      <a:r>
                        <a:rPr lang="en-CA" sz="1050" dirty="0">
                          <a:effectLst/>
                          <a:latin typeface="+mn-lt"/>
                        </a:rPr>
                        <a:t> (0,68-0,91)</a:t>
                      </a:r>
                    </a:p>
                    <a:p>
                      <a:pPr algn="ctr">
                        <a:spcAft>
                          <a:spcPts val="0"/>
                        </a:spcAft>
                      </a:pPr>
                      <a:r>
                        <a:rPr lang="en-CA" sz="1050" dirty="0" err="1">
                          <a:effectLst/>
                          <a:latin typeface="+mn-lt"/>
                        </a:rPr>
                        <a:t>Tous</a:t>
                      </a:r>
                      <a:r>
                        <a:rPr lang="en-CA" sz="1050" dirty="0">
                          <a:effectLst/>
                          <a:latin typeface="+mn-lt"/>
                        </a:rPr>
                        <a:t> les </a:t>
                      </a:r>
                      <a:r>
                        <a:rPr lang="en-CA" sz="1050" dirty="0" err="1">
                          <a:effectLst/>
                          <a:latin typeface="+mn-lt"/>
                        </a:rPr>
                        <a:t>âges</a:t>
                      </a:r>
                      <a:endParaRPr lang="en-CA" sz="1050" dirty="0">
                        <a:effectLst/>
                        <a:latin typeface="+mn-lt"/>
                      </a:endParaRPr>
                    </a:p>
                    <a:p>
                      <a:pPr algn="ctr">
                        <a:spcAft>
                          <a:spcPts val="0"/>
                        </a:spcAft>
                      </a:pPr>
                      <a:r>
                        <a:rPr lang="en-CA" sz="1050" dirty="0">
                          <a:effectLst/>
                          <a:latin typeface="+mn-lt"/>
                        </a:rPr>
                        <a:t>0,83 (0,72-0,94</a:t>
                      </a:r>
                      <a:r>
                        <a:rPr lang="en-CA" sz="1050" dirty="0" smtClean="0">
                          <a:effectLst/>
                          <a:latin typeface="+mn-lt"/>
                        </a:rPr>
                        <a:t>)</a:t>
                      </a:r>
                      <a:endParaRPr lang="en-CA" sz="1050" dirty="0">
                        <a:effectLst/>
                        <a:latin typeface="+mn-lt"/>
                      </a:endParaRP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050" dirty="0" err="1" smtClean="0">
                          <a:effectLst/>
                          <a:latin typeface="+mn-lt"/>
                        </a:rPr>
                        <a:t>Groupe</a:t>
                      </a:r>
                      <a:r>
                        <a:rPr lang="en-CA" sz="1050" dirty="0" smtClean="0">
                          <a:effectLst/>
                          <a:latin typeface="+mn-lt"/>
                        </a:rPr>
                        <a:t> de base 1,00 (0,98-1,02)</a:t>
                      </a:r>
                    </a:p>
                    <a:p>
                      <a:pPr algn="ctr">
                        <a:spcAft>
                          <a:spcPts val="0"/>
                        </a:spcAft>
                      </a:pPr>
                      <a:r>
                        <a:rPr lang="en-CA" sz="1050" dirty="0" err="1" smtClean="0">
                          <a:effectLst/>
                          <a:latin typeface="+mn-lt"/>
                        </a:rPr>
                        <a:t>Tous</a:t>
                      </a:r>
                      <a:r>
                        <a:rPr lang="en-CA" sz="1050" dirty="0" smtClean="0">
                          <a:effectLst/>
                          <a:latin typeface="+mn-lt"/>
                        </a:rPr>
                        <a:t> les </a:t>
                      </a:r>
                      <a:r>
                        <a:rPr lang="en-CA" sz="1050" dirty="0" err="1" smtClean="0">
                          <a:effectLst/>
                          <a:latin typeface="+mn-lt"/>
                        </a:rPr>
                        <a:t>âges</a:t>
                      </a:r>
                      <a:endParaRPr lang="en-CA" sz="1050" dirty="0" smtClean="0">
                        <a:effectLst/>
                        <a:latin typeface="+mn-lt"/>
                      </a:endParaRPr>
                    </a:p>
                    <a:p>
                      <a:pPr algn="ctr">
                        <a:spcAft>
                          <a:spcPts val="0"/>
                        </a:spcAft>
                      </a:pPr>
                      <a:r>
                        <a:rPr lang="en-CA" sz="1050" dirty="0" smtClean="0">
                          <a:effectLst/>
                          <a:latin typeface="+mn-lt"/>
                        </a:rPr>
                        <a:t>1,00 (0,98-1,02)</a:t>
                      </a: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050" dirty="0" smtClean="0">
                          <a:effectLst/>
                          <a:latin typeface="+mn-lt"/>
                        </a:rPr>
                        <a:t>1,28</a:t>
                      </a:r>
                      <a:r>
                        <a:rPr lang="en-CA" sz="1050" dirty="0">
                          <a:effectLst/>
                          <a:latin typeface="+mn-lt"/>
                        </a:rPr>
                        <a:t> </a:t>
                      </a:r>
                      <a:r>
                        <a:rPr lang="en-CA" sz="1050" dirty="0" err="1">
                          <a:effectLst/>
                          <a:latin typeface="+mn-lt"/>
                        </a:rPr>
                        <a:t>moins</a:t>
                      </a:r>
                      <a:r>
                        <a:rPr lang="en-CA" sz="1050" dirty="0">
                          <a:effectLst/>
                          <a:latin typeface="+mn-lt"/>
                        </a:rPr>
                        <a:t> de </a:t>
                      </a:r>
                      <a:r>
                        <a:rPr lang="en-CA" sz="1050" dirty="0" err="1">
                          <a:effectLst/>
                          <a:latin typeface="+mn-lt"/>
                        </a:rPr>
                        <a:t>décès</a:t>
                      </a:r>
                      <a:r>
                        <a:rPr lang="en-CA" sz="1050" dirty="0">
                          <a:effectLst/>
                          <a:latin typeface="+mn-lt"/>
                        </a:rPr>
                        <a:t> par 1 000 </a:t>
                      </a:r>
                      <a:endParaRPr lang="en-CA" sz="1050" dirty="0" smtClean="0">
                        <a:effectLst/>
                        <a:latin typeface="+mn-lt"/>
                      </a:endParaRPr>
                    </a:p>
                    <a:p>
                      <a:pPr>
                        <a:spcAft>
                          <a:spcPts val="0"/>
                        </a:spcAft>
                      </a:pPr>
                      <a:r>
                        <a:rPr lang="en-CA" sz="1050" dirty="0" err="1" smtClean="0">
                          <a:effectLst/>
                          <a:latin typeface="+mn-lt"/>
                        </a:rPr>
                        <a:t>hommes</a:t>
                      </a:r>
                      <a:r>
                        <a:rPr lang="en-CA" sz="1050" dirty="0" smtClean="0">
                          <a:effectLst/>
                          <a:latin typeface="+mn-lt"/>
                        </a:rPr>
                        <a:t> </a:t>
                      </a:r>
                      <a:r>
                        <a:rPr lang="en-CA" sz="1050" dirty="0" err="1">
                          <a:effectLst/>
                          <a:latin typeface="+mn-lt"/>
                        </a:rPr>
                        <a:t>soumis</a:t>
                      </a:r>
                      <a:r>
                        <a:rPr lang="en-CA" sz="1050" dirty="0">
                          <a:effectLst/>
                          <a:latin typeface="+mn-lt"/>
                        </a:rPr>
                        <a:t> à un </a:t>
                      </a:r>
                      <a:r>
                        <a:rPr lang="en-CA" sz="1050" dirty="0" err="1">
                          <a:effectLst/>
                          <a:latin typeface="+mn-lt"/>
                        </a:rPr>
                        <a:t>dépistage</a:t>
                      </a:r>
                      <a:endParaRPr lang="en-CA" sz="1050" dirty="0">
                        <a:effectLst/>
                        <a:latin typeface="+mn-lt"/>
                      </a:endParaRP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050" dirty="0" err="1" smtClean="0">
                          <a:effectLst/>
                          <a:latin typeface="+mn-lt"/>
                        </a:rPr>
                        <a:t>Moyenne</a:t>
                      </a:r>
                      <a:endParaRPr lang="en-CA" sz="1050" dirty="0">
                        <a:effectLst/>
                        <a:latin typeface="+mn-lt"/>
                      </a:endParaRPr>
                    </a:p>
                  </a:txBody>
                  <a:tcPr marL="54810" marR="54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28</a:t>
            </a:fld>
            <a:endParaRPr lang="fr-CA"/>
          </a:p>
        </p:txBody>
      </p:sp>
      <p:sp>
        <p:nvSpPr>
          <p:cNvPr id="6" name="TextBox 5"/>
          <p:cNvSpPr txBox="1"/>
          <p:nvPr/>
        </p:nvSpPr>
        <p:spPr>
          <a:xfrm>
            <a:off x="323529" y="5877273"/>
            <a:ext cx="8208912" cy="523220"/>
          </a:xfrm>
          <a:prstGeom prst="rect">
            <a:avLst/>
          </a:prstGeom>
          <a:noFill/>
        </p:spPr>
        <p:txBody>
          <a:bodyPr wrap="square" rtlCol="0">
            <a:spAutoFit/>
          </a:bodyPr>
          <a:lstStyle/>
          <a:p>
            <a:pPr>
              <a:spcAft>
                <a:spcPts val="0"/>
              </a:spcAft>
            </a:pPr>
            <a:r>
              <a:rPr lang="en-CA" sz="700" b="1" dirty="0">
                <a:latin typeface="+mn-lt"/>
              </a:rPr>
              <a:t>*Grading of Recommendations, Assessment, Development and Evaluation (GRADE) : Évaluation du continuum de la qualité des données probantes dans </a:t>
            </a:r>
            <a:r>
              <a:rPr lang="en-CA" sz="700" b="1" dirty="0" err="1">
                <a:latin typeface="+mn-lt"/>
              </a:rPr>
              <a:t>quatre</a:t>
            </a:r>
            <a:r>
              <a:rPr lang="en-CA" sz="700" b="1" dirty="0">
                <a:latin typeface="+mn-lt"/>
              </a:rPr>
              <a:t> </a:t>
            </a:r>
            <a:r>
              <a:rPr lang="en-CA" sz="700" b="1" dirty="0" err="1" smtClean="0">
                <a:latin typeface="+mn-lt"/>
              </a:rPr>
              <a:t>catégories</a:t>
            </a:r>
            <a:r>
              <a:rPr lang="en-CA" sz="700" b="1" dirty="0" smtClean="0">
                <a:latin typeface="+mn-lt"/>
              </a:rPr>
              <a:t>: </a:t>
            </a:r>
            <a:r>
              <a:rPr lang="en-CA" sz="700" b="1" dirty="0" err="1" smtClean="0">
                <a:latin typeface="+mn-lt"/>
              </a:rPr>
              <a:t>supérieure</a:t>
            </a:r>
            <a:r>
              <a:rPr lang="en-CA" sz="700" b="1" dirty="0" smtClean="0">
                <a:latin typeface="+mn-lt"/>
              </a:rPr>
              <a:t>, </a:t>
            </a:r>
            <a:r>
              <a:rPr lang="en-CA" sz="700" b="1" dirty="0" err="1" smtClean="0">
                <a:latin typeface="+mn-lt"/>
              </a:rPr>
              <a:t>moyenne</a:t>
            </a:r>
            <a:r>
              <a:rPr lang="en-CA" sz="700" b="1" dirty="0" smtClean="0">
                <a:latin typeface="+mn-lt"/>
              </a:rPr>
              <a:t>, </a:t>
            </a:r>
            <a:r>
              <a:rPr lang="en-CA" sz="700" b="1" dirty="0" err="1" smtClean="0">
                <a:latin typeface="+mn-lt"/>
              </a:rPr>
              <a:t>faible</a:t>
            </a:r>
            <a:r>
              <a:rPr lang="en-CA" sz="700" b="1" dirty="0" smtClean="0">
                <a:latin typeface="+mn-lt"/>
              </a:rPr>
              <a:t> </a:t>
            </a:r>
            <a:r>
              <a:rPr lang="en-CA" sz="700" b="1" dirty="0">
                <a:latin typeface="+mn-lt"/>
              </a:rPr>
              <a:t>ou </a:t>
            </a:r>
            <a:r>
              <a:rPr lang="en-CA" sz="700" b="1" dirty="0" err="1">
                <a:latin typeface="+mn-lt"/>
              </a:rPr>
              <a:t>très</a:t>
            </a:r>
            <a:r>
              <a:rPr lang="en-CA" sz="700" b="1" dirty="0">
                <a:latin typeface="+mn-lt"/>
              </a:rPr>
              <a:t> </a:t>
            </a:r>
            <a:r>
              <a:rPr lang="en-CA" sz="700" b="1" dirty="0" err="1" smtClean="0">
                <a:latin typeface="+mn-lt"/>
              </a:rPr>
              <a:t>faible</a:t>
            </a:r>
            <a:r>
              <a:rPr lang="en-CA" sz="700" b="1" dirty="0">
                <a:latin typeface="+mn-lt"/>
              </a:rPr>
              <a:t> – voir l'examen des données probantes pour l'évaluation complète de la qualité de l'étude</a:t>
            </a:r>
          </a:p>
          <a:p>
            <a:pPr>
              <a:spcAft>
                <a:spcPts val="0"/>
              </a:spcAft>
            </a:pPr>
            <a:r>
              <a:rPr lang="en-CA" sz="700" b="1" baseline="30000" dirty="0">
                <a:latin typeface="+mn-lt"/>
              </a:rPr>
              <a:t>†</a:t>
            </a:r>
            <a:r>
              <a:rPr lang="en-CA" sz="700" b="1" dirty="0">
                <a:latin typeface="+mn-lt"/>
              </a:rPr>
              <a:t>Étude sur le dépistage des cancers de la prostate, des poumons, des ovaires et colorectal</a:t>
            </a:r>
          </a:p>
          <a:p>
            <a:pPr>
              <a:spcAft>
                <a:spcPts val="0"/>
              </a:spcAft>
            </a:pPr>
            <a:r>
              <a:rPr lang="en-CA" sz="700" b="1" baseline="30000" dirty="0" smtClean="0">
                <a:latin typeface="+mn-lt"/>
              </a:rPr>
              <a:t>‡</a:t>
            </a:r>
            <a:r>
              <a:rPr lang="en-CA" sz="700" b="1" baseline="30000" dirty="0">
                <a:latin typeface="+mn-lt"/>
                <a:ea typeface="Cambria"/>
                <a:cs typeface="Times New Roman"/>
              </a:rPr>
              <a:t> ‡</a:t>
            </a:r>
            <a:r>
              <a:rPr lang="en-CA" sz="700" b="1" dirty="0">
                <a:latin typeface="+mn-lt"/>
                <a:ea typeface="Cambria"/>
                <a:cs typeface="Times New Roman"/>
              </a:rPr>
              <a:t>European Randomized Study for Screening for Prostate Cancer </a:t>
            </a:r>
            <a:r>
              <a:rPr lang="en-CA" sz="700" b="1" dirty="0" smtClean="0">
                <a:latin typeface="+mn-lt"/>
                <a:ea typeface="Cambria"/>
                <a:cs typeface="Times New Roman"/>
              </a:rPr>
              <a:t>(</a:t>
            </a:r>
            <a:r>
              <a:rPr lang="en-CA" sz="700" b="1" dirty="0" err="1" smtClean="0">
                <a:latin typeface="+mn-lt"/>
                <a:ea typeface="Cambria"/>
                <a:cs typeface="Times New Roman"/>
              </a:rPr>
              <a:t>publiée</a:t>
            </a:r>
            <a:r>
              <a:rPr lang="en-CA" sz="700" b="1" dirty="0" smtClean="0">
                <a:latin typeface="+mn-lt"/>
                <a:ea typeface="Cambria"/>
                <a:cs typeface="Times New Roman"/>
              </a:rPr>
              <a:t> en </a:t>
            </a:r>
            <a:r>
              <a:rPr lang="en-CA" sz="700" b="1" dirty="0" err="1" smtClean="0">
                <a:latin typeface="+mn-lt"/>
                <a:ea typeface="Cambria"/>
                <a:cs typeface="Times New Roman"/>
              </a:rPr>
              <a:t>ligne</a:t>
            </a:r>
            <a:r>
              <a:rPr lang="en-CA" sz="700" b="1" dirty="0" smtClean="0">
                <a:latin typeface="+mn-lt"/>
                <a:ea typeface="Cambria"/>
                <a:cs typeface="Times New Roman"/>
              </a:rPr>
              <a:t> le 7  </a:t>
            </a:r>
            <a:r>
              <a:rPr lang="en-CA" sz="700" b="1" dirty="0" err="1" smtClean="0">
                <a:latin typeface="+mn-lt"/>
                <a:ea typeface="Cambria"/>
                <a:cs typeface="Times New Roman"/>
              </a:rPr>
              <a:t>août</a:t>
            </a:r>
            <a:r>
              <a:rPr lang="en-CA" sz="700" b="1" dirty="0" smtClean="0">
                <a:latin typeface="+mn-lt"/>
                <a:ea typeface="Cambria"/>
                <a:cs typeface="Times New Roman"/>
              </a:rPr>
              <a:t> 2014)</a:t>
            </a:r>
            <a:endParaRPr lang="en-CA" sz="700" b="1" dirty="0">
              <a:latin typeface="+mn-lt"/>
            </a:endParaRPr>
          </a:p>
        </p:txBody>
      </p:sp>
    </p:spTree>
    <p:extLst>
      <p:ext uri="{BB962C8B-B14F-4D97-AF65-F5344CB8AC3E}">
        <p14:creationId xmlns:p14="http://schemas.microsoft.com/office/powerpoint/2010/main" val="1762718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Résultats : les inconvénients du dépistage</a:t>
            </a:r>
            <a:endParaRPr lang="fr-CA" noProof="0" dirty="0"/>
          </a:p>
        </p:txBody>
      </p:sp>
      <p:sp>
        <p:nvSpPr>
          <p:cNvPr id="3" name="Content Placeholder 2"/>
          <p:cNvSpPr>
            <a:spLocks noGrp="1"/>
          </p:cNvSpPr>
          <p:nvPr>
            <p:ph idx="1"/>
          </p:nvPr>
        </p:nvSpPr>
        <p:spPr>
          <a:xfrm>
            <a:off x="323528" y="1988840"/>
            <a:ext cx="7772400" cy="4114800"/>
          </a:xfrm>
        </p:spPr>
        <p:txBody>
          <a:bodyPr/>
          <a:lstStyle/>
          <a:p>
            <a:pPr marL="0" indent="0">
              <a:buNone/>
            </a:pPr>
            <a:r>
              <a:rPr lang="fr-CA" sz="2400" noProof="0" dirty="0" smtClean="0"/>
              <a:t>Les inconvénients du dépistage identifiés:</a:t>
            </a:r>
          </a:p>
          <a:p>
            <a:pPr marL="0" indent="0">
              <a:buNone/>
            </a:pPr>
            <a:endParaRPr lang="fr-CA" sz="2400" noProof="0" dirty="0" smtClean="0"/>
          </a:p>
          <a:p>
            <a:pPr lvl="1"/>
            <a:r>
              <a:rPr lang="fr-CA" sz="2400" noProof="0" dirty="0" smtClean="0"/>
              <a:t>Inconvénients de biopsie</a:t>
            </a:r>
          </a:p>
          <a:p>
            <a:pPr lvl="1"/>
            <a:r>
              <a:rPr lang="fr-CA" sz="2400" dirty="0"/>
              <a:t>Inconvénients </a:t>
            </a:r>
            <a:r>
              <a:rPr lang="fr-CA" sz="2400" dirty="0" smtClean="0"/>
              <a:t>du surdiagnostic</a:t>
            </a:r>
          </a:p>
          <a:p>
            <a:pPr lvl="1"/>
            <a:r>
              <a:rPr lang="fr-CA" sz="2400" dirty="0" smtClean="0"/>
              <a:t>Résultats faux positifs</a:t>
            </a:r>
            <a:endParaRPr lang="fr-CA" noProof="0" dirty="0"/>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29</a:t>
            </a:fld>
            <a:endParaRPr lang="fr-CA"/>
          </a:p>
        </p:txBody>
      </p:sp>
    </p:spTree>
    <p:extLst>
      <p:ext uri="{BB962C8B-B14F-4D97-AF65-F5344CB8AC3E}">
        <p14:creationId xmlns:p14="http://schemas.microsoft.com/office/powerpoint/2010/main" val="4147216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noProof="0" dirty="0" smtClean="0"/>
              <a:t>Contexte</a:t>
            </a:r>
            <a:endParaRPr lang="fr-CA" sz="3600" noProof="0" dirty="0"/>
          </a:p>
        </p:txBody>
      </p:sp>
      <p:sp>
        <p:nvSpPr>
          <p:cNvPr id="3" name="Content Placeholder 2"/>
          <p:cNvSpPr>
            <a:spLocks noGrp="1"/>
          </p:cNvSpPr>
          <p:nvPr>
            <p:ph idx="1"/>
          </p:nvPr>
        </p:nvSpPr>
        <p:spPr/>
        <p:txBody>
          <a:bodyPr/>
          <a:lstStyle/>
          <a:p>
            <a:pPr>
              <a:spcAft>
                <a:spcPts val="600"/>
              </a:spcAft>
            </a:pPr>
            <a:r>
              <a:rPr lang="fr-CA" noProof="0" dirty="0" smtClean="0"/>
              <a:t>Le cancer de la prostate est le cancer le plus fréquemment diagnostiqué chez les hommes (excluant les cancers de la peau).</a:t>
            </a:r>
          </a:p>
          <a:p>
            <a:pPr>
              <a:spcAft>
                <a:spcPts val="600"/>
              </a:spcAft>
            </a:pPr>
            <a:r>
              <a:rPr lang="fr-CA" dirty="0"/>
              <a:t>Aujourd’hui, la survie à long terme est ≥90% au Canada</a:t>
            </a:r>
            <a:r>
              <a:rPr lang="fr-CA" dirty="0" smtClean="0"/>
              <a:t>.</a:t>
            </a:r>
            <a:endParaRPr lang="fr-CA" noProof="0" dirty="0" smtClean="0"/>
          </a:p>
          <a:p>
            <a:pPr>
              <a:spcAft>
                <a:spcPts val="600"/>
              </a:spcAft>
            </a:pPr>
            <a:r>
              <a:rPr lang="fr-CA" noProof="0" dirty="0" smtClean="0"/>
              <a:t>Le cancer de la prostate sera détecté chez 1 homme sur 7 (à la fréquence courante de dépistage). </a:t>
            </a:r>
          </a:p>
          <a:p>
            <a:pPr>
              <a:spcAft>
                <a:spcPts val="600"/>
              </a:spcAft>
            </a:pPr>
            <a:r>
              <a:rPr lang="fr-CA" noProof="0" dirty="0" smtClean="0"/>
              <a:t>Le test APS a été introduit au Canada en 1986, mais son utilisation n'a été généralisée qu'en 1996.</a:t>
            </a:r>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3</a:t>
            </a:fld>
            <a:endParaRPr lang="fr-CA" dirty="0"/>
          </a:p>
        </p:txBody>
      </p:sp>
    </p:spTree>
    <p:extLst>
      <p:ext uri="{BB962C8B-B14F-4D97-AF65-F5344CB8AC3E}">
        <p14:creationId xmlns:p14="http://schemas.microsoft.com/office/powerpoint/2010/main" val="4158838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Résultats : Inconvénients de la biopsie</a:t>
            </a:r>
            <a:endParaRPr lang="fr-CA" noProof="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87791167"/>
              </p:ext>
            </p:extLst>
          </p:nvPr>
        </p:nvGraphicFramePr>
        <p:xfrm>
          <a:off x="179513" y="1628800"/>
          <a:ext cx="8640959" cy="3840480"/>
        </p:xfrm>
        <a:graphic>
          <a:graphicData uri="http://schemas.openxmlformats.org/drawingml/2006/table">
            <a:tbl>
              <a:tblPr firstRow="1" firstCol="1" bandRow="1"/>
              <a:tblGrid>
                <a:gridCol w="1224135"/>
                <a:gridCol w="1062698"/>
                <a:gridCol w="2212847"/>
                <a:gridCol w="2698178"/>
                <a:gridCol w="1443101"/>
              </a:tblGrid>
              <a:tr h="329184">
                <a:tc>
                  <a:txBody>
                    <a:bodyPr/>
                    <a:lstStyle/>
                    <a:p>
                      <a:pPr>
                        <a:spcAft>
                          <a:spcPts val="0"/>
                        </a:spcAft>
                      </a:pPr>
                      <a:r>
                        <a:rPr lang="en-CA" sz="1400" b="1" dirty="0" err="1" smtClean="0">
                          <a:solidFill>
                            <a:schemeClr val="bg1"/>
                          </a:solidFill>
                          <a:effectLst/>
                          <a:latin typeface="+mn-lt"/>
                        </a:rPr>
                        <a:t>Inconvénient</a:t>
                      </a:r>
                      <a:endParaRPr lang="fr-CA" sz="140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CA" sz="1400" b="1" dirty="0">
                          <a:solidFill>
                            <a:schemeClr val="bg1"/>
                          </a:solidFill>
                          <a:effectLst/>
                          <a:latin typeface="+mn-lt"/>
                        </a:rPr>
                        <a:t>Type d'étude</a:t>
                      </a:r>
                      <a:endParaRPr lang="fr-CA" sz="140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CA" sz="1400" b="1" dirty="0">
                          <a:solidFill>
                            <a:schemeClr val="bg1"/>
                          </a:solidFill>
                          <a:effectLst/>
                          <a:latin typeface="+mn-lt"/>
                        </a:rPr>
                        <a:t>Caractéristiques de l'étude</a:t>
                      </a:r>
                      <a:endParaRPr lang="fr-CA" sz="140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CA" sz="1400" b="1" dirty="0">
                          <a:solidFill>
                            <a:schemeClr val="bg1"/>
                          </a:solidFill>
                          <a:effectLst/>
                          <a:latin typeface="+mn-lt"/>
                        </a:rPr>
                        <a:t>Proportions</a:t>
                      </a:r>
                      <a:endParaRPr lang="fr-CA" sz="1400" dirty="0">
                        <a:solidFill>
                          <a:schemeClr val="bg1"/>
                        </a:solidFill>
                        <a:effectLst/>
                        <a:latin typeface="+mn-lt"/>
                        <a:ea typeface="Cambria"/>
                        <a:cs typeface="Times New Roman"/>
                      </a:endParaRPr>
                    </a:p>
                    <a:p>
                      <a:pPr>
                        <a:spcAft>
                          <a:spcPts val="0"/>
                        </a:spcAft>
                      </a:pPr>
                      <a:r>
                        <a:rPr lang="en-CA" sz="1400" b="1" dirty="0">
                          <a:solidFill>
                            <a:schemeClr val="bg1"/>
                          </a:solidFill>
                          <a:effectLst/>
                          <a:latin typeface="+mn-lt"/>
                        </a:rPr>
                        <a:t>(% de proportion d'IC à 95 %)</a:t>
                      </a:r>
                      <a:endParaRPr lang="fr-CA" sz="140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CA" sz="1400" b="1" dirty="0">
                          <a:solidFill>
                            <a:schemeClr val="bg1"/>
                          </a:solidFill>
                          <a:effectLst/>
                          <a:latin typeface="+mn-lt"/>
                        </a:rPr>
                        <a:t>Qualité des données GRADE</a:t>
                      </a:r>
                      <a:r>
                        <a:rPr lang="en-CA" sz="1400" b="1" baseline="30000" dirty="0">
                          <a:solidFill>
                            <a:schemeClr val="bg1"/>
                          </a:solidFill>
                          <a:effectLst/>
                          <a:latin typeface="+mn-lt"/>
                        </a:rPr>
                        <a:t>*</a:t>
                      </a:r>
                      <a:endParaRPr lang="fr-CA" sz="140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1316736">
                <a:tc rowSpan="3">
                  <a:txBody>
                    <a:bodyPr/>
                    <a:lstStyle/>
                    <a:p>
                      <a:pPr>
                        <a:spcAft>
                          <a:spcPts val="0"/>
                        </a:spcAft>
                      </a:pPr>
                      <a:r>
                        <a:rPr lang="en-CA" sz="1400" dirty="0" err="1" smtClean="0">
                          <a:effectLst/>
                          <a:latin typeface="+mn-lt"/>
                        </a:rPr>
                        <a:t>Inconvénients</a:t>
                      </a:r>
                      <a:r>
                        <a:rPr lang="en-CA" sz="1400" dirty="0" smtClean="0">
                          <a:effectLst/>
                          <a:latin typeface="+mn-lt"/>
                        </a:rPr>
                        <a:t> </a:t>
                      </a:r>
                      <a:r>
                        <a:rPr lang="en-CA" sz="1400" dirty="0">
                          <a:effectLst/>
                          <a:latin typeface="+mn-lt"/>
                        </a:rPr>
                        <a:t>de la </a:t>
                      </a:r>
                      <a:r>
                        <a:rPr lang="en-CA" sz="1400" dirty="0" err="1">
                          <a:effectLst/>
                          <a:latin typeface="+mn-lt"/>
                        </a:rPr>
                        <a:t>biopsie</a:t>
                      </a:r>
                      <a:endParaRPr lang="en-CA" sz="1400" dirty="0">
                        <a:effectLst/>
                        <a:latin typeface="+mn-lt"/>
                      </a:endParaRPr>
                    </a:p>
                    <a:p>
                      <a:pPr>
                        <a:spcAft>
                          <a:spcPts val="0"/>
                        </a:spcAft>
                      </a:pPr>
                      <a:r>
                        <a:rPr lang="en-CA" sz="1400" dirty="0">
                          <a:effectLst/>
                          <a:latin typeface="+mn-lt"/>
                        </a:rPr>
                        <a:t> </a:t>
                      </a:r>
                    </a:p>
                    <a:p>
                      <a:pPr>
                        <a:spcAft>
                          <a:spcPts val="0"/>
                        </a:spcAft>
                      </a:pPr>
                      <a:r>
                        <a:rPr lang="en-CA" sz="1400" dirty="0">
                          <a:effectLst/>
                          <a:latin typeface="+mn-lt"/>
                        </a:rPr>
                        <a:t> </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r>
                        <a:rPr lang="en-CA" sz="1400" dirty="0">
                          <a:effectLst/>
                          <a:latin typeface="+mn-lt"/>
                        </a:rPr>
                        <a:t> </a:t>
                      </a:r>
                    </a:p>
                    <a:p>
                      <a:pPr>
                        <a:spcAft>
                          <a:spcPts val="0"/>
                        </a:spcAft>
                      </a:pPr>
                      <a:r>
                        <a:rPr lang="en-CA" sz="1400" dirty="0">
                          <a:effectLst/>
                          <a:latin typeface="+mn-lt"/>
                        </a:rPr>
                        <a:t> </a:t>
                      </a:r>
                    </a:p>
                    <a:p>
                      <a:pPr>
                        <a:spcAft>
                          <a:spcPts val="0"/>
                        </a:spcAft>
                      </a:pPr>
                      <a:r>
                        <a:rPr lang="en-CA" sz="1400" dirty="0">
                          <a:effectLst/>
                          <a:latin typeface="+mn-lt"/>
                        </a:rPr>
                        <a:t> </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r>
                        <a:rPr lang="en-CA" sz="1400" dirty="0">
                          <a:effectLst/>
                          <a:latin typeface="+mn-lt"/>
                        </a:rPr>
                        <a:t>&lt; 30 </a:t>
                      </a:r>
                      <a:r>
                        <a:rPr lang="en-CA" sz="1400" dirty="0" err="1">
                          <a:effectLst/>
                          <a:latin typeface="+mn-lt"/>
                        </a:rPr>
                        <a:t>jours</a:t>
                      </a:r>
                      <a:r>
                        <a:rPr lang="en-CA" sz="1400" dirty="0">
                          <a:effectLst/>
                          <a:latin typeface="+mn-lt"/>
                        </a:rPr>
                        <a:t> </a:t>
                      </a:r>
                    </a:p>
                    <a:p>
                      <a:pPr>
                        <a:spcAft>
                          <a:spcPts val="0"/>
                        </a:spcAft>
                      </a:pPr>
                      <a:r>
                        <a:rPr lang="en-CA" sz="1400" dirty="0">
                          <a:effectLst/>
                          <a:latin typeface="+mn-lt"/>
                        </a:rPr>
                        <a:t> </a:t>
                      </a:r>
                    </a:p>
                    <a:p>
                      <a:pPr>
                        <a:spcAft>
                          <a:spcPts val="0"/>
                        </a:spcAft>
                      </a:pPr>
                      <a:r>
                        <a:rPr lang="en-CA" sz="1400" dirty="0">
                          <a:effectLst/>
                          <a:latin typeface="+mn-lt"/>
                        </a:rPr>
                        <a:t> </a:t>
                      </a:r>
                    </a:p>
                    <a:p>
                      <a:pPr>
                        <a:spcAft>
                          <a:spcPts val="0"/>
                        </a:spcAft>
                      </a:pPr>
                      <a:r>
                        <a:rPr lang="en-CA" sz="1400" dirty="0">
                          <a:effectLst/>
                          <a:latin typeface="+mn-lt"/>
                        </a:rPr>
                        <a:t> </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dirty="0" err="1">
                          <a:effectLst/>
                          <a:latin typeface="+mn-lt"/>
                        </a:rPr>
                        <a:t>Hématurie</a:t>
                      </a:r>
                      <a:r>
                        <a:rPr lang="en-CA" sz="1400" dirty="0">
                          <a:effectLst/>
                          <a:latin typeface="+mn-lt"/>
                        </a:rPr>
                        <a:t>* </a:t>
                      </a:r>
                    </a:p>
                    <a:p>
                      <a:pPr>
                        <a:spcAft>
                          <a:spcPts val="0"/>
                        </a:spcAft>
                      </a:pPr>
                      <a:r>
                        <a:rPr lang="en-CA" sz="1400" dirty="0" err="1">
                          <a:effectLst/>
                          <a:latin typeface="+mn-lt"/>
                        </a:rPr>
                        <a:t>Moyenne</a:t>
                      </a:r>
                      <a:r>
                        <a:rPr lang="en-CA" sz="1400" dirty="0">
                          <a:effectLst/>
                          <a:latin typeface="+mn-lt"/>
                        </a:rPr>
                        <a:t> = 30,86 % (20,18 % à 41,51 %)</a:t>
                      </a:r>
                    </a:p>
                    <a:p>
                      <a:pPr>
                        <a:spcAft>
                          <a:spcPts val="0"/>
                        </a:spcAft>
                      </a:pPr>
                      <a:r>
                        <a:rPr lang="en-CA" sz="1400" dirty="0">
                          <a:effectLst/>
                          <a:latin typeface="+mn-lt"/>
                        </a:rPr>
                        <a:t> </a:t>
                      </a:r>
                    </a:p>
                    <a:p>
                      <a:pPr>
                        <a:spcAft>
                          <a:spcPts val="0"/>
                        </a:spcAft>
                      </a:pPr>
                      <a:r>
                        <a:rPr lang="en-CA" sz="1400" dirty="0">
                          <a:effectLst/>
                          <a:latin typeface="+mn-lt"/>
                        </a:rPr>
                        <a:t>Infection*</a:t>
                      </a:r>
                    </a:p>
                    <a:p>
                      <a:pPr>
                        <a:spcAft>
                          <a:spcPts val="0"/>
                        </a:spcAft>
                      </a:pPr>
                      <a:r>
                        <a:rPr lang="en-CA" sz="1400" dirty="0" err="1">
                          <a:effectLst/>
                          <a:latin typeface="+mn-lt"/>
                        </a:rPr>
                        <a:t>Moyenne</a:t>
                      </a:r>
                      <a:r>
                        <a:rPr lang="en-CA" sz="1400" dirty="0">
                          <a:effectLst/>
                          <a:latin typeface="+mn-lt"/>
                        </a:rPr>
                        <a:t> = </a:t>
                      </a:r>
                      <a:r>
                        <a:rPr lang="en-CA" sz="1400" dirty="0" smtClean="0">
                          <a:effectLst/>
                          <a:latin typeface="+mn-lt"/>
                        </a:rPr>
                        <a:t>0,94 % </a:t>
                      </a:r>
                      <a:r>
                        <a:rPr lang="en-CA" sz="1400" dirty="0">
                          <a:effectLst/>
                          <a:latin typeface="+mn-lt"/>
                        </a:rPr>
                        <a:t>(</a:t>
                      </a:r>
                      <a:r>
                        <a:rPr lang="en-CA" sz="1400" dirty="0" smtClean="0">
                          <a:effectLst/>
                          <a:latin typeface="+mn-lt"/>
                        </a:rPr>
                        <a:t>0,01 % </a:t>
                      </a:r>
                      <a:r>
                        <a:rPr lang="en-CA" sz="1400" dirty="0">
                          <a:effectLst/>
                          <a:latin typeface="+mn-lt"/>
                        </a:rPr>
                        <a:t>à </a:t>
                      </a:r>
                      <a:r>
                        <a:rPr lang="en-CA" sz="1400" dirty="0" smtClean="0">
                          <a:effectLst/>
                          <a:latin typeface="+mn-lt"/>
                        </a:rPr>
                        <a:t>1,86 %)</a:t>
                      </a:r>
                      <a:endParaRPr lang="en-CA" sz="1400" dirty="0">
                        <a:effectLst/>
                        <a:latin typeface="+mn-lt"/>
                      </a:endParaRPr>
                    </a:p>
                    <a:p>
                      <a:pPr>
                        <a:spcAft>
                          <a:spcPts val="0"/>
                        </a:spcAft>
                      </a:pPr>
                      <a:r>
                        <a:rPr sz="1400" dirty="0"/>
                        <a:t> </a:t>
                      </a:r>
                    </a:p>
                    <a:p>
                      <a:pPr>
                        <a:spcAft>
                          <a:spcPts val="0"/>
                        </a:spcAft>
                      </a:pPr>
                      <a:r>
                        <a:rPr lang="en-CA" sz="1400" dirty="0">
                          <a:effectLst/>
                          <a:latin typeface="+mn-lt"/>
                        </a:rPr>
                        <a:t> </a:t>
                      </a:r>
                    </a:p>
                    <a:p>
                      <a:pPr>
                        <a:spcAft>
                          <a:spcPts val="0"/>
                        </a:spcAft>
                      </a:pPr>
                      <a:r>
                        <a:rPr lang="en-CA" sz="1400" dirty="0">
                          <a:effectLst/>
                          <a:latin typeface="+mn-lt"/>
                        </a:rPr>
                        <a:t>Ne </a:t>
                      </a:r>
                      <a:r>
                        <a:rPr lang="en-CA" sz="1400" dirty="0" err="1">
                          <a:effectLst/>
                          <a:latin typeface="+mn-lt"/>
                        </a:rPr>
                        <a:t>nécessitant</a:t>
                      </a:r>
                      <a:r>
                        <a:rPr lang="en-CA" sz="1400" dirty="0">
                          <a:effectLst/>
                          <a:latin typeface="+mn-lt"/>
                        </a:rPr>
                        <a:t> pas </a:t>
                      </a:r>
                      <a:r>
                        <a:rPr lang="en-CA" sz="1400" dirty="0" err="1">
                          <a:effectLst/>
                          <a:latin typeface="+mn-lt"/>
                        </a:rPr>
                        <a:t>une</a:t>
                      </a:r>
                      <a:r>
                        <a:rPr lang="en-CA" sz="1400" dirty="0">
                          <a:effectLst/>
                          <a:latin typeface="+mn-lt"/>
                        </a:rPr>
                        <a:t> hospitalisation</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dirty="0" err="1">
                          <a:effectLst/>
                          <a:latin typeface="+mn-lt"/>
                        </a:rPr>
                        <a:t>Très</a:t>
                      </a:r>
                      <a:r>
                        <a:rPr lang="en-CA" sz="1400" dirty="0">
                          <a:effectLst/>
                          <a:latin typeface="+mn-lt"/>
                        </a:rPr>
                        <a:t> </a:t>
                      </a:r>
                      <a:r>
                        <a:rPr lang="en-CA" sz="1400" dirty="0" err="1" smtClean="0">
                          <a:effectLst/>
                          <a:latin typeface="+mn-lt"/>
                        </a:rPr>
                        <a:t>faible</a:t>
                      </a:r>
                      <a:endParaRPr lang="en-CA" sz="1400" dirty="0">
                        <a:effectLst/>
                        <a:latin typeface="+mn-lt"/>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84">
                <a:tc vMerge="1">
                  <a:txBody>
                    <a:bodyPr/>
                    <a:lstStyle/>
                    <a:p>
                      <a:pPr>
                        <a:spcAft>
                          <a:spcPts val="0"/>
                        </a:spcAft>
                      </a:pPr>
                      <a:endParaRPr lang="en-CA" sz="900" dirty="0">
                        <a:effectLst/>
                        <a:latin typeface="+mn-lt"/>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CA" sz="900" dirty="0">
                        <a:effectLst/>
                        <a:latin typeface="+mn-lt"/>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CA" sz="900" dirty="0">
                        <a:effectLst/>
                        <a:latin typeface="+mn-lt"/>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a:effectLst/>
                          <a:latin typeface="+mn-lt"/>
                        </a:rPr>
                        <a:t>Hospitalisation = 2,07 % (1,59 % à 2,54 %)</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dirty="0" err="1">
                          <a:effectLst/>
                          <a:latin typeface="+mn-lt"/>
                        </a:rPr>
                        <a:t>Très</a:t>
                      </a:r>
                      <a:r>
                        <a:rPr lang="en-CA" sz="1400" dirty="0">
                          <a:effectLst/>
                          <a:latin typeface="+mn-lt"/>
                        </a:rPr>
                        <a:t> </a:t>
                      </a:r>
                      <a:r>
                        <a:rPr lang="en-CA" sz="1400" dirty="0" err="1" smtClean="0">
                          <a:effectLst/>
                          <a:latin typeface="+mn-lt"/>
                        </a:rPr>
                        <a:t>faible</a:t>
                      </a:r>
                      <a:endParaRPr lang="en-CA" sz="1400" dirty="0">
                        <a:effectLst/>
                        <a:latin typeface="+mn-lt"/>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592">
                <a:tc vMerge="1">
                  <a:txBody>
                    <a:bodyPr/>
                    <a:lstStyle/>
                    <a:p>
                      <a:pPr>
                        <a:spcAft>
                          <a:spcPts val="0"/>
                        </a:spcAft>
                      </a:pPr>
                      <a:endParaRPr lang="en-CA" sz="900" dirty="0">
                        <a:effectLst/>
                        <a:latin typeface="+mn-lt"/>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CA" sz="900" dirty="0">
                        <a:effectLst/>
                        <a:latin typeface="+mn-lt"/>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CA" sz="900" dirty="0">
                        <a:effectLst/>
                        <a:latin typeface="+mn-lt"/>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a:effectLst/>
                          <a:latin typeface="+mn-lt"/>
                        </a:rPr>
                        <a:t>Décès= 0,17 % (0,09 % à 0,25 %)</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dirty="0" err="1">
                          <a:effectLst/>
                          <a:latin typeface="+mn-lt"/>
                        </a:rPr>
                        <a:t>Très</a:t>
                      </a:r>
                      <a:r>
                        <a:rPr lang="en-CA" sz="1400" dirty="0">
                          <a:effectLst/>
                          <a:latin typeface="+mn-lt"/>
                        </a:rPr>
                        <a:t> </a:t>
                      </a:r>
                      <a:r>
                        <a:rPr lang="en-CA" sz="1400" dirty="0" err="1" smtClean="0">
                          <a:effectLst/>
                          <a:latin typeface="+mn-lt"/>
                        </a:rPr>
                        <a:t>faible</a:t>
                      </a:r>
                      <a:endParaRPr lang="en-CA" sz="1400" dirty="0">
                        <a:effectLst/>
                        <a:latin typeface="+mn-lt"/>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30</a:t>
            </a:fld>
            <a:endParaRPr lang="fr-CA"/>
          </a:p>
        </p:txBody>
      </p:sp>
      <p:sp>
        <p:nvSpPr>
          <p:cNvPr id="7" name="TextBox 6"/>
          <p:cNvSpPr txBox="1"/>
          <p:nvPr/>
        </p:nvSpPr>
        <p:spPr>
          <a:xfrm>
            <a:off x="179513" y="5930116"/>
            <a:ext cx="8136904" cy="415498"/>
          </a:xfrm>
          <a:prstGeom prst="rect">
            <a:avLst/>
          </a:prstGeom>
          <a:noFill/>
        </p:spPr>
        <p:txBody>
          <a:bodyPr wrap="square" rtlCol="0">
            <a:spAutoFit/>
          </a:bodyPr>
          <a:lstStyle/>
          <a:p>
            <a:pPr>
              <a:spcAft>
                <a:spcPts val="0"/>
              </a:spcAft>
            </a:pPr>
            <a:r>
              <a:rPr lang="en-CA" sz="700" b="1" dirty="0"/>
              <a:t>*Grading of Recommendations, Assessment, Development and Evaluation (GRADE) : </a:t>
            </a:r>
            <a:r>
              <a:rPr lang="en-CA" sz="700" b="1" dirty="0" err="1"/>
              <a:t>Évaluation</a:t>
            </a:r>
            <a:r>
              <a:rPr lang="en-CA" sz="700" b="1" dirty="0"/>
              <a:t> du continuum de la </a:t>
            </a:r>
            <a:r>
              <a:rPr lang="en-CA" sz="700" b="1" dirty="0" err="1"/>
              <a:t>qualité</a:t>
            </a:r>
            <a:r>
              <a:rPr lang="en-CA" sz="700" b="1" dirty="0"/>
              <a:t> des </a:t>
            </a:r>
            <a:r>
              <a:rPr lang="en-CA" sz="700" b="1" dirty="0" err="1"/>
              <a:t>données</a:t>
            </a:r>
            <a:r>
              <a:rPr lang="en-CA" sz="700" b="1" dirty="0"/>
              <a:t> </a:t>
            </a:r>
            <a:r>
              <a:rPr lang="en-CA" sz="700" b="1" dirty="0" err="1"/>
              <a:t>probantes</a:t>
            </a:r>
            <a:r>
              <a:rPr lang="en-CA" sz="700" b="1" dirty="0"/>
              <a:t> </a:t>
            </a:r>
            <a:r>
              <a:rPr lang="en-CA" sz="700" b="1" dirty="0" err="1"/>
              <a:t>dans</a:t>
            </a:r>
            <a:r>
              <a:rPr lang="en-CA" sz="700" b="1" dirty="0"/>
              <a:t> </a:t>
            </a:r>
            <a:r>
              <a:rPr lang="en-CA" sz="700" b="1" dirty="0" err="1"/>
              <a:t>quatre</a:t>
            </a:r>
            <a:r>
              <a:rPr lang="en-CA" sz="700" b="1" dirty="0"/>
              <a:t> </a:t>
            </a:r>
            <a:r>
              <a:rPr lang="en-CA" sz="700" b="1" dirty="0" err="1"/>
              <a:t>catégories</a:t>
            </a:r>
            <a:r>
              <a:rPr lang="en-CA" sz="700" b="1" dirty="0"/>
              <a:t>: </a:t>
            </a:r>
            <a:r>
              <a:rPr lang="en-CA" sz="700" b="1" dirty="0" err="1"/>
              <a:t>supérieure</a:t>
            </a:r>
            <a:r>
              <a:rPr lang="en-CA" sz="700" b="1" dirty="0"/>
              <a:t>, </a:t>
            </a:r>
            <a:r>
              <a:rPr lang="en-CA" sz="700" b="1" dirty="0" err="1"/>
              <a:t>moyenne</a:t>
            </a:r>
            <a:r>
              <a:rPr lang="en-CA" sz="700" b="1" dirty="0"/>
              <a:t>, </a:t>
            </a:r>
            <a:r>
              <a:rPr lang="en-CA" sz="700" b="1" dirty="0" err="1"/>
              <a:t>faible</a:t>
            </a:r>
            <a:r>
              <a:rPr lang="en-CA" sz="700" b="1" dirty="0"/>
              <a:t> </a:t>
            </a:r>
            <a:r>
              <a:rPr lang="en-CA" sz="700" b="1" dirty="0" err="1"/>
              <a:t>ou</a:t>
            </a:r>
            <a:r>
              <a:rPr lang="en-CA" sz="700" b="1" dirty="0"/>
              <a:t> </a:t>
            </a:r>
            <a:r>
              <a:rPr lang="en-CA" sz="700" b="1" dirty="0" err="1"/>
              <a:t>très</a:t>
            </a:r>
            <a:r>
              <a:rPr lang="en-CA" sz="700" b="1" dirty="0"/>
              <a:t> </a:t>
            </a:r>
            <a:r>
              <a:rPr lang="en-CA" sz="700" b="1" dirty="0" err="1"/>
              <a:t>faible</a:t>
            </a:r>
            <a:r>
              <a:rPr lang="en-CA" sz="700" b="1" dirty="0"/>
              <a:t> – </a:t>
            </a:r>
            <a:r>
              <a:rPr lang="en-CA" sz="700" b="1" dirty="0" err="1"/>
              <a:t>voir</a:t>
            </a:r>
            <a:r>
              <a:rPr lang="en-CA" sz="700" b="1" dirty="0"/>
              <a:t> </a:t>
            </a:r>
            <a:r>
              <a:rPr lang="en-CA" sz="700" b="1" dirty="0" err="1"/>
              <a:t>l'examen</a:t>
            </a:r>
            <a:r>
              <a:rPr lang="en-CA" sz="700" b="1" dirty="0"/>
              <a:t> des </a:t>
            </a:r>
            <a:r>
              <a:rPr lang="en-CA" sz="700" b="1" dirty="0" err="1"/>
              <a:t>données</a:t>
            </a:r>
            <a:r>
              <a:rPr lang="en-CA" sz="700" b="1" dirty="0"/>
              <a:t> </a:t>
            </a:r>
            <a:r>
              <a:rPr lang="en-CA" sz="700" b="1" dirty="0" err="1"/>
              <a:t>probantes</a:t>
            </a:r>
            <a:r>
              <a:rPr lang="en-CA" sz="700" b="1" dirty="0"/>
              <a:t> pour </a:t>
            </a:r>
            <a:r>
              <a:rPr lang="en-CA" sz="700" b="1" dirty="0" err="1"/>
              <a:t>l'évaluation</a:t>
            </a:r>
            <a:r>
              <a:rPr lang="en-CA" sz="700" b="1" dirty="0"/>
              <a:t> </a:t>
            </a:r>
            <a:r>
              <a:rPr lang="en-CA" sz="700" b="1" dirty="0" err="1"/>
              <a:t>complète</a:t>
            </a:r>
            <a:r>
              <a:rPr lang="en-CA" sz="700" b="1" dirty="0"/>
              <a:t> de la </a:t>
            </a:r>
            <a:r>
              <a:rPr lang="en-CA" sz="700" b="1" dirty="0" err="1"/>
              <a:t>qualité</a:t>
            </a:r>
            <a:r>
              <a:rPr lang="en-CA" sz="700" b="1" dirty="0"/>
              <a:t> de </a:t>
            </a:r>
            <a:r>
              <a:rPr lang="en-CA" sz="700" b="1" dirty="0" err="1" smtClean="0"/>
              <a:t>l'étude</a:t>
            </a:r>
            <a:r>
              <a:rPr lang="en-CA" sz="700" b="1" dirty="0" smtClean="0"/>
              <a:t>*</a:t>
            </a:r>
            <a:endParaRPr lang="en-CA" sz="700" b="1" dirty="0"/>
          </a:p>
          <a:p>
            <a:pPr>
              <a:spcAft>
                <a:spcPts val="0"/>
              </a:spcAft>
            </a:pPr>
            <a:endParaRPr lang="fr-CA" sz="700" b="1" dirty="0">
              <a:effectLst/>
              <a:latin typeface="+mn-lt"/>
              <a:ea typeface="Cambria"/>
              <a:cs typeface="Times New Roman"/>
            </a:endParaRPr>
          </a:p>
        </p:txBody>
      </p:sp>
    </p:spTree>
    <p:extLst>
      <p:ext uri="{BB962C8B-B14F-4D97-AF65-F5344CB8AC3E}">
        <p14:creationId xmlns:p14="http://schemas.microsoft.com/office/powerpoint/2010/main" val="3470980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Résultats : </a:t>
            </a:r>
            <a:r>
              <a:rPr lang="fr-CA" dirty="0" smtClean="0"/>
              <a:t>Autres i</a:t>
            </a:r>
            <a:r>
              <a:rPr lang="fr-CA" noProof="0" dirty="0" err="1" smtClean="0"/>
              <a:t>nconvénients</a:t>
            </a:r>
            <a:r>
              <a:rPr lang="fr-CA" noProof="0" dirty="0" smtClean="0"/>
              <a:t> du dépistage</a:t>
            </a:r>
            <a:endParaRPr lang="fr-CA" noProof="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12099294"/>
              </p:ext>
            </p:extLst>
          </p:nvPr>
        </p:nvGraphicFramePr>
        <p:xfrm>
          <a:off x="179513" y="1868800"/>
          <a:ext cx="8640959" cy="1920240"/>
        </p:xfrm>
        <a:graphic>
          <a:graphicData uri="http://schemas.openxmlformats.org/drawingml/2006/table">
            <a:tbl>
              <a:tblPr firstRow="1" firstCol="1" bandRow="1"/>
              <a:tblGrid>
                <a:gridCol w="1224135"/>
                <a:gridCol w="1152128"/>
                <a:gridCol w="2123417"/>
                <a:gridCol w="2698178"/>
                <a:gridCol w="1443101"/>
              </a:tblGrid>
              <a:tr h="329184">
                <a:tc>
                  <a:txBody>
                    <a:bodyPr/>
                    <a:lstStyle/>
                    <a:p>
                      <a:pPr>
                        <a:spcAft>
                          <a:spcPts val="0"/>
                        </a:spcAft>
                      </a:pPr>
                      <a:r>
                        <a:rPr lang="en-CA" sz="1400" b="1" dirty="0" err="1" smtClean="0">
                          <a:solidFill>
                            <a:schemeClr val="bg1"/>
                          </a:solidFill>
                          <a:effectLst/>
                          <a:latin typeface="+mn-lt"/>
                        </a:rPr>
                        <a:t>Inconvénient</a:t>
                      </a:r>
                      <a:endParaRPr lang="fr-CA" sz="140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CA" sz="1400" b="1" dirty="0">
                          <a:solidFill>
                            <a:schemeClr val="bg1"/>
                          </a:solidFill>
                          <a:effectLst/>
                          <a:latin typeface="+mn-lt"/>
                        </a:rPr>
                        <a:t>Type d'étude</a:t>
                      </a:r>
                      <a:endParaRPr lang="fr-CA" sz="140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CA" sz="1400" b="1" dirty="0">
                          <a:solidFill>
                            <a:schemeClr val="bg1"/>
                          </a:solidFill>
                          <a:effectLst/>
                          <a:latin typeface="+mn-lt"/>
                        </a:rPr>
                        <a:t>Caractéristiques de l'étude</a:t>
                      </a:r>
                      <a:endParaRPr lang="fr-CA" sz="140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CA" sz="1400" b="1" dirty="0">
                          <a:solidFill>
                            <a:schemeClr val="bg1"/>
                          </a:solidFill>
                          <a:effectLst/>
                          <a:latin typeface="+mn-lt"/>
                        </a:rPr>
                        <a:t>Proportions</a:t>
                      </a:r>
                      <a:endParaRPr lang="fr-CA" sz="1400" dirty="0">
                        <a:solidFill>
                          <a:schemeClr val="bg1"/>
                        </a:solidFill>
                        <a:effectLst/>
                        <a:latin typeface="+mn-lt"/>
                        <a:ea typeface="Cambria"/>
                        <a:cs typeface="Times New Roman"/>
                      </a:endParaRPr>
                    </a:p>
                    <a:p>
                      <a:pPr>
                        <a:spcAft>
                          <a:spcPts val="0"/>
                        </a:spcAft>
                      </a:pPr>
                      <a:r>
                        <a:rPr lang="en-CA" sz="1400" b="1" dirty="0">
                          <a:solidFill>
                            <a:schemeClr val="bg1"/>
                          </a:solidFill>
                          <a:effectLst/>
                          <a:latin typeface="+mn-lt"/>
                        </a:rPr>
                        <a:t>(% de proportion d'IC à 95 %)</a:t>
                      </a:r>
                      <a:endParaRPr lang="fr-CA" sz="140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CA" sz="1400" b="1" dirty="0">
                          <a:solidFill>
                            <a:schemeClr val="bg1"/>
                          </a:solidFill>
                          <a:effectLst/>
                          <a:latin typeface="+mn-lt"/>
                        </a:rPr>
                        <a:t>Qualité des données GRADE</a:t>
                      </a:r>
                      <a:r>
                        <a:rPr lang="en-CA" sz="1400" b="1" baseline="30000" dirty="0">
                          <a:solidFill>
                            <a:schemeClr val="bg1"/>
                          </a:solidFill>
                          <a:effectLst/>
                          <a:latin typeface="+mn-lt"/>
                        </a:rPr>
                        <a:t>*</a:t>
                      </a:r>
                      <a:endParaRPr lang="fr-CA" sz="140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658368">
                <a:tc>
                  <a:txBody>
                    <a:bodyPr/>
                    <a:lstStyle/>
                    <a:p>
                      <a:pPr>
                        <a:spcAft>
                          <a:spcPts val="0"/>
                        </a:spcAft>
                      </a:pPr>
                      <a:r>
                        <a:rPr lang="en-CA" sz="1400">
                          <a:effectLst/>
                          <a:latin typeface="+mn-lt"/>
                        </a:rPr>
                        <a:t>Surdiagnostic</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dirty="0" err="1" smtClean="0">
                          <a:effectLst/>
                          <a:latin typeface="+mn-lt"/>
                        </a:rPr>
                        <a:t>Données</a:t>
                      </a:r>
                      <a:r>
                        <a:rPr lang="en-CA" sz="1400" dirty="0" smtClean="0">
                          <a:effectLst/>
                          <a:latin typeface="+mn-lt"/>
                        </a:rPr>
                        <a:t> de </a:t>
                      </a:r>
                      <a:r>
                        <a:rPr lang="en-CA" sz="1400" dirty="0" err="1" smtClean="0">
                          <a:effectLst/>
                          <a:latin typeface="+mn-lt"/>
                        </a:rPr>
                        <a:t>modélisation</a:t>
                      </a:r>
                      <a:r>
                        <a:rPr lang="en-CA" sz="1400" baseline="0" dirty="0" smtClean="0">
                          <a:effectLst/>
                          <a:latin typeface="+mn-lt"/>
                        </a:rPr>
                        <a:t> de </a:t>
                      </a:r>
                      <a:r>
                        <a:rPr lang="en-CA" sz="1400" baseline="0" dirty="0" err="1" smtClean="0">
                          <a:effectLst/>
                          <a:latin typeface="+mn-lt"/>
                        </a:rPr>
                        <a:t>l’</a:t>
                      </a:r>
                      <a:r>
                        <a:rPr lang="en-CA" sz="1400" dirty="0" err="1" smtClean="0">
                          <a:effectLst/>
                          <a:latin typeface="+mn-lt"/>
                        </a:rPr>
                        <a:t>Étude</a:t>
                      </a:r>
                      <a:r>
                        <a:rPr lang="en-CA" sz="1400" dirty="0" smtClean="0">
                          <a:effectLst/>
                          <a:latin typeface="+mn-lt"/>
                        </a:rPr>
                        <a:t> ERSPC</a:t>
                      </a:r>
                      <a:r>
                        <a:rPr lang="en-CA" sz="1400" baseline="30000" dirty="0" smtClean="0">
                          <a:effectLst/>
                          <a:latin typeface="+mn-lt"/>
                          <a:ea typeface="Cambria"/>
                          <a:cs typeface="Times New Roman"/>
                        </a:rPr>
                        <a:t>‡</a:t>
                      </a:r>
                      <a:r>
                        <a:rPr lang="en-CA" sz="1400" baseline="0" dirty="0" smtClean="0">
                          <a:effectLst/>
                          <a:latin typeface="+mn-lt"/>
                          <a:ea typeface="+mn-ea"/>
                          <a:cs typeface="+mn-cs"/>
                        </a:rPr>
                        <a:t>, </a:t>
                      </a:r>
                      <a:r>
                        <a:rPr lang="en-CA" sz="1400" dirty="0" err="1" smtClean="0">
                          <a:effectLst/>
                          <a:latin typeface="+mn-lt"/>
                        </a:rPr>
                        <a:t>diverses</a:t>
                      </a:r>
                      <a:r>
                        <a:rPr lang="en-CA" sz="1400" dirty="0" smtClean="0">
                          <a:effectLst/>
                          <a:latin typeface="+mn-lt"/>
                        </a:rPr>
                        <a:t> </a:t>
                      </a:r>
                      <a:r>
                        <a:rPr lang="en-CA" sz="1400" dirty="0">
                          <a:effectLst/>
                          <a:latin typeface="+mn-lt"/>
                        </a:rPr>
                        <a:t>sources </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a:effectLst/>
                          <a:latin typeface="+mn-lt"/>
                        </a:rPr>
                        <a:t> </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dirty="0">
                          <a:effectLst/>
                          <a:latin typeface="+mn-lt"/>
                        </a:rPr>
                        <a:t>40-56 </a:t>
                      </a:r>
                      <a:r>
                        <a:rPr lang="en-CA" sz="1400" dirty="0" smtClean="0">
                          <a:effectLst/>
                          <a:latin typeface="+mn-lt"/>
                        </a:rPr>
                        <a:t>% des </a:t>
                      </a:r>
                      <a:r>
                        <a:rPr lang="en-CA" sz="1400" dirty="0" err="1" smtClean="0">
                          <a:effectLst/>
                          <a:latin typeface="+mn-lt"/>
                        </a:rPr>
                        <a:t>cas</a:t>
                      </a:r>
                      <a:r>
                        <a:rPr lang="en-CA" sz="1400" dirty="0" smtClean="0">
                          <a:effectLst/>
                          <a:latin typeface="+mn-lt"/>
                        </a:rPr>
                        <a:t> </a:t>
                      </a:r>
                      <a:r>
                        <a:rPr lang="en-CA" sz="1400" dirty="0" err="1" smtClean="0">
                          <a:effectLst/>
                          <a:latin typeface="+mn-lt"/>
                        </a:rPr>
                        <a:t>diagnostiqués</a:t>
                      </a:r>
                      <a:endParaRPr lang="en-CA" sz="1400" dirty="0">
                        <a:effectLst/>
                        <a:latin typeface="+mn-lt"/>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dirty="0" err="1">
                          <a:effectLst/>
                          <a:latin typeface="+mn-lt"/>
                        </a:rPr>
                        <a:t>Très</a:t>
                      </a:r>
                      <a:r>
                        <a:rPr lang="en-CA" sz="1400" dirty="0">
                          <a:effectLst/>
                          <a:latin typeface="+mn-lt"/>
                        </a:rPr>
                        <a:t> </a:t>
                      </a:r>
                      <a:r>
                        <a:rPr lang="en-CA" sz="1400" dirty="0" err="1" smtClean="0">
                          <a:effectLst/>
                          <a:latin typeface="+mn-lt"/>
                        </a:rPr>
                        <a:t>faible</a:t>
                      </a:r>
                      <a:endParaRPr lang="en-CA" sz="1400" dirty="0">
                        <a:effectLst/>
                        <a:latin typeface="+mn-lt"/>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31</a:t>
            </a:fld>
            <a:endParaRPr lang="fr-CA"/>
          </a:p>
        </p:txBody>
      </p:sp>
      <p:sp>
        <p:nvSpPr>
          <p:cNvPr id="7" name="TextBox 6"/>
          <p:cNvSpPr txBox="1"/>
          <p:nvPr/>
        </p:nvSpPr>
        <p:spPr>
          <a:xfrm>
            <a:off x="179513" y="5930116"/>
            <a:ext cx="8136904" cy="307777"/>
          </a:xfrm>
          <a:prstGeom prst="rect">
            <a:avLst/>
          </a:prstGeom>
          <a:noFill/>
        </p:spPr>
        <p:txBody>
          <a:bodyPr wrap="square" rtlCol="0">
            <a:spAutoFit/>
          </a:bodyPr>
          <a:lstStyle/>
          <a:p>
            <a:pPr>
              <a:spcAft>
                <a:spcPts val="0"/>
              </a:spcAft>
            </a:pPr>
            <a:r>
              <a:rPr lang="en-CA" sz="800" baseline="30000" dirty="0">
                <a:ea typeface="Cambria"/>
                <a:cs typeface="Times New Roman"/>
              </a:rPr>
              <a:t>‡</a:t>
            </a:r>
            <a:r>
              <a:rPr lang="en-CA" sz="700" b="1" dirty="0" err="1" smtClean="0">
                <a:latin typeface="+mn-lt"/>
              </a:rPr>
              <a:t>Toutes</a:t>
            </a:r>
            <a:r>
              <a:rPr lang="en-CA" sz="700" b="1" dirty="0" smtClean="0">
                <a:latin typeface="+mn-lt"/>
              </a:rPr>
              <a:t> </a:t>
            </a:r>
            <a:r>
              <a:rPr lang="en-CA" sz="700" b="1" dirty="0">
                <a:latin typeface="+mn-lt"/>
              </a:rPr>
              <a:t>les données peuvent être consultées </a:t>
            </a:r>
            <a:r>
              <a:rPr lang="en-CA" sz="700" b="1" dirty="0" err="1">
                <a:latin typeface="+mn-lt"/>
              </a:rPr>
              <a:t>dans</a:t>
            </a:r>
            <a:r>
              <a:rPr lang="en-CA" sz="700" b="1" dirty="0">
                <a:latin typeface="+mn-lt"/>
              </a:rPr>
              <a:t> </a:t>
            </a:r>
            <a:r>
              <a:rPr lang="en-US" sz="700" b="1" dirty="0" err="1">
                <a:latin typeface="+mn-lt"/>
              </a:rPr>
              <a:t>Dunfield</a:t>
            </a:r>
            <a:r>
              <a:rPr lang="en-US" sz="700" b="1" dirty="0">
                <a:latin typeface="+mn-lt"/>
              </a:rPr>
              <a:t> L, </a:t>
            </a:r>
            <a:r>
              <a:rPr lang="en-US" sz="700" b="1" dirty="0" err="1">
                <a:latin typeface="+mn-lt"/>
              </a:rPr>
              <a:t>Usman</a:t>
            </a:r>
            <a:r>
              <a:rPr lang="en-US" sz="700" b="1" dirty="0">
                <a:latin typeface="+mn-lt"/>
              </a:rPr>
              <a:t> A, Fitzpatrick-Lewis D, Shane A, eds. Screening for prostate cancer with prostate specific antigen (PSA) and treatment of early-stage or screen-detected prostate cancer: A systematic review of the clinical benefits and harms. Ottawa: Canadian Task Force; 2013</a:t>
            </a:r>
            <a:endParaRPr lang="fr-CA" sz="700" b="1" dirty="0">
              <a:effectLst/>
              <a:latin typeface="+mn-lt"/>
              <a:ea typeface="Cambria"/>
              <a:cs typeface="Times New Roman"/>
            </a:endParaRPr>
          </a:p>
        </p:txBody>
      </p:sp>
      <p:sp>
        <p:nvSpPr>
          <p:cNvPr id="6" name="TextBox 5"/>
          <p:cNvSpPr txBox="1"/>
          <p:nvPr/>
        </p:nvSpPr>
        <p:spPr>
          <a:xfrm>
            <a:off x="594495" y="4089846"/>
            <a:ext cx="7721922" cy="923330"/>
          </a:xfrm>
          <a:prstGeom prst="rect">
            <a:avLst/>
          </a:prstGeom>
          <a:noFill/>
        </p:spPr>
        <p:txBody>
          <a:bodyPr wrap="square" rtlCol="0">
            <a:spAutoFit/>
          </a:bodyPr>
          <a:lstStyle/>
          <a:p>
            <a:pPr marL="342900" indent="-342900">
              <a:buFont typeface="Arial" panose="020B0604020202020204" pitchFamily="34" charset="0"/>
              <a:buChar char="•"/>
            </a:pPr>
            <a:r>
              <a:rPr lang="fr-CA" sz="1800" u="sng" dirty="0" smtClean="0"/>
              <a:t>Définition</a:t>
            </a:r>
            <a:r>
              <a:rPr lang="fr-CA" sz="1800" dirty="0" smtClean="0"/>
              <a:t>: Le surdiagnostic a lieu lorsqu’un cancer est correctement détecté, mais ne causerait aucun symptôme ou décès durant la vie du patient.</a:t>
            </a:r>
            <a:endParaRPr lang="en-US" sz="1800" u="sng" dirty="0"/>
          </a:p>
        </p:txBody>
      </p:sp>
    </p:spTree>
    <p:extLst>
      <p:ext uri="{BB962C8B-B14F-4D97-AF65-F5344CB8AC3E}">
        <p14:creationId xmlns:p14="http://schemas.microsoft.com/office/powerpoint/2010/main" val="4236066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Résultats : </a:t>
            </a:r>
            <a:r>
              <a:rPr lang="fr-CA" dirty="0" smtClean="0"/>
              <a:t>Autres i</a:t>
            </a:r>
            <a:r>
              <a:rPr lang="fr-CA" noProof="0" dirty="0" err="1" smtClean="0"/>
              <a:t>nconvénients</a:t>
            </a:r>
            <a:r>
              <a:rPr lang="fr-CA" noProof="0" dirty="0" smtClean="0"/>
              <a:t> du dépistage</a:t>
            </a:r>
            <a:endParaRPr lang="fr-CA" noProof="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61372235"/>
              </p:ext>
            </p:extLst>
          </p:nvPr>
        </p:nvGraphicFramePr>
        <p:xfrm>
          <a:off x="179513" y="1793376"/>
          <a:ext cx="8640959" cy="1706880"/>
        </p:xfrm>
        <a:graphic>
          <a:graphicData uri="http://schemas.openxmlformats.org/drawingml/2006/table">
            <a:tbl>
              <a:tblPr firstRow="1" firstCol="1" bandRow="1"/>
              <a:tblGrid>
                <a:gridCol w="1224135"/>
                <a:gridCol w="1152128"/>
                <a:gridCol w="2123417"/>
                <a:gridCol w="2698178"/>
                <a:gridCol w="1443101"/>
              </a:tblGrid>
              <a:tr h="329184">
                <a:tc>
                  <a:txBody>
                    <a:bodyPr/>
                    <a:lstStyle/>
                    <a:p>
                      <a:pPr>
                        <a:spcAft>
                          <a:spcPts val="0"/>
                        </a:spcAft>
                      </a:pPr>
                      <a:r>
                        <a:rPr lang="en-CA" sz="1400" b="1" dirty="0" err="1" smtClean="0">
                          <a:solidFill>
                            <a:schemeClr val="bg1"/>
                          </a:solidFill>
                          <a:effectLst/>
                          <a:latin typeface="+mn-lt"/>
                        </a:rPr>
                        <a:t>Inconvénient</a:t>
                      </a:r>
                      <a:endParaRPr lang="fr-CA" sz="140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CA" sz="1400" b="1" dirty="0">
                          <a:solidFill>
                            <a:schemeClr val="bg1"/>
                          </a:solidFill>
                          <a:effectLst/>
                          <a:latin typeface="+mn-lt"/>
                        </a:rPr>
                        <a:t>Type d'étude</a:t>
                      </a:r>
                      <a:endParaRPr lang="fr-CA" sz="140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CA" sz="1400" b="1" dirty="0">
                          <a:solidFill>
                            <a:schemeClr val="bg1"/>
                          </a:solidFill>
                          <a:effectLst/>
                          <a:latin typeface="+mn-lt"/>
                        </a:rPr>
                        <a:t>Caractéristiques de l'étude</a:t>
                      </a:r>
                      <a:endParaRPr lang="fr-CA" sz="140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CA" sz="1400" b="1" dirty="0">
                          <a:solidFill>
                            <a:schemeClr val="bg1"/>
                          </a:solidFill>
                          <a:effectLst/>
                          <a:latin typeface="+mn-lt"/>
                        </a:rPr>
                        <a:t>Proportions</a:t>
                      </a:r>
                      <a:endParaRPr lang="fr-CA" sz="1400" dirty="0">
                        <a:solidFill>
                          <a:schemeClr val="bg1"/>
                        </a:solidFill>
                        <a:effectLst/>
                        <a:latin typeface="+mn-lt"/>
                        <a:ea typeface="Cambria"/>
                        <a:cs typeface="Times New Roman"/>
                      </a:endParaRPr>
                    </a:p>
                    <a:p>
                      <a:pPr>
                        <a:spcAft>
                          <a:spcPts val="0"/>
                        </a:spcAft>
                      </a:pPr>
                      <a:r>
                        <a:rPr lang="en-CA" sz="1400" b="1" dirty="0">
                          <a:solidFill>
                            <a:schemeClr val="bg1"/>
                          </a:solidFill>
                          <a:effectLst/>
                          <a:latin typeface="+mn-lt"/>
                        </a:rPr>
                        <a:t>(% de proportion d'IC à 95 %)</a:t>
                      </a:r>
                      <a:endParaRPr lang="fr-CA" sz="140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CA" sz="1400" b="1" dirty="0">
                          <a:solidFill>
                            <a:schemeClr val="bg1"/>
                          </a:solidFill>
                          <a:effectLst/>
                          <a:latin typeface="+mn-lt"/>
                        </a:rPr>
                        <a:t>Qualité des données GRADE</a:t>
                      </a:r>
                      <a:r>
                        <a:rPr lang="en-CA" sz="1400" b="1" baseline="30000" dirty="0">
                          <a:solidFill>
                            <a:schemeClr val="bg1"/>
                          </a:solidFill>
                          <a:effectLst/>
                          <a:latin typeface="+mn-lt"/>
                        </a:rPr>
                        <a:t>*</a:t>
                      </a:r>
                      <a:endParaRPr lang="fr-CA" sz="140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658368">
                <a:tc>
                  <a:txBody>
                    <a:bodyPr/>
                    <a:lstStyle/>
                    <a:p>
                      <a:pPr>
                        <a:spcAft>
                          <a:spcPts val="0"/>
                        </a:spcAft>
                      </a:pPr>
                      <a:r>
                        <a:rPr lang="en-CA" sz="1400" dirty="0">
                          <a:effectLst/>
                          <a:latin typeface="+mn-lt"/>
                        </a:rPr>
                        <a:t>Faux </a:t>
                      </a:r>
                      <a:r>
                        <a:rPr lang="en-CA" sz="1400" dirty="0" err="1">
                          <a:effectLst/>
                          <a:latin typeface="+mn-lt"/>
                        </a:rPr>
                        <a:t>positifs</a:t>
                      </a:r>
                      <a:endParaRPr lang="en-CA" sz="1400" dirty="0">
                        <a:effectLst/>
                        <a:latin typeface="+mn-lt"/>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dirty="0" err="1">
                          <a:effectLst/>
                          <a:latin typeface="+mn-lt"/>
                        </a:rPr>
                        <a:t>Étude</a:t>
                      </a:r>
                      <a:r>
                        <a:rPr lang="en-CA" sz="1400" dirty="0">
                          <a:effectLst/>
                          <a:latin typeface="+mn-lt"/>
                        </a:rPr>
                        <a:t> </a:t>
                      </a:r>
                      <a:r>
                        <a:rPr lang="en-CA" sz="1400" dirty="0" err="1">
                          <a:effectLst/>
                          <a:latin typeface="+mn-lt"/>
                        </a:rPr>
                        <a:t>observationnelle</a:t>
                      </a:r>
                      <a:r>
                        <a:rPr lang="en-CA" sz="1400" dirty="0">
                          <a:effectLst/>
                          <a:latin typeface="+mn-lt"/>
                        </a:rPr>
                        <a:t> ERSPC</a:t>
                      </a:r>
                      <a:r>
                        <a:rPr lang="en-CA" sz="1400" baseline="30000" dirty="0">
                          <a:effectLst/>
                          <a:latin typeface="+mn-lt"/>
                        </a:rPr>
                        <a:t>‡</a:t>
                      </a:r>
                      <a:r>
                        <a:rPr lang="en-CA" sz="1400" dirty="0">
                          <a:effectLst/>
                          <a:latin typeface="+mn-lt"/>
                        </a:rPr>
                        <a:t> non </a:t>
                      </a:r>
                      <a:r>
                        <a:rPr lang="en-CA" sz="1400" dirty="0" err="1">
                          <a:effectLst/>
                          <a:latin typeface="+mn-lt"/>
                        </a:rPr>
                        <a:t>contrôlée</a:t>
                      </a:r>
                      <a:r>
                        <a:rPr lang="en-CA" sz="1400" dirty="0">
                          <a:effectLst/>
                          <a:latin typeface="+mn-lt"/>
                        </a:rPr>
                        <a:t> </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dirty="0" err="1" smtClean="0">
                          <a:effectLst/>
                          <a:latin typeface="+mn-lt"/>
                        </a:rPr>
                        <a:t>Seuil</a:t>
                      </a:r>
                      <a:r>
                        <a:rPr lang="en-CA" sz="1400" dirty="0" smtClean="0">
                          <a:effectLst/>
                          <a:latin typeface="+mn-lt"/>
                        </a:rPr>
                        <a:t>:</a:t>
                      </a:r>
                      <a:r>
                        <a:rPr lang="en-CA" sz="1400" baseline="0" dirty="0" smtClean="0">
                          <a:effectLst/>
                          <a:latin typeface="+mn-lt"/>
                        </a:rPr>
                        <a:t> </a:t>
                      </a:r>
                      <a:r>
                        <a:rPr lang="en-CA" sz="1400" dirty="0" smtClean="0">
                          <a:effectLst/>
                          <a:latin typeface="+mn-lt"/>
                        </a:rPr>
                        <a:t>APS</a:t>
                      </a:r>
                      <a:r>
                        <a:rPr lang="en-CA" sz="1400" dirty="0">
                          <a:effectLst/>
                          <a:latin typeface="+mn-lt"/>
                        </a:rPr>
                        <a:t> &gt; 3 ng/ml : </a:t>
                      </a:r>
                      <a:r>
                        <a:rPr lang="en-CA" sz="1400" dirty="0" smtClean="0">
                          <a:effectLst/>
                          <a:latin typeface="+mn-lt"/>
                        </a:rPr>
                        <a:t>prescription </a:t>
                      </a:r>
                      <a:r>
                        <a:rPr lang="en-CA" sz="1400" dirty="0">
                          <a:effectLst/>
                          <a:latin typeface="+mn-lt"/>
                        </a:rPr>
                        <a:t>de </a:t>
                      </a:r>
                      <a:r>
                        <a:rPr lang="en-CA" sz="1400" dirty="0" err="1">
                          <a:effectLst/>
                          <a:latin typeface="+mn-lt"/>
                        </a:rPr>
                        <a:t>biopsie</a:t>
                      </a:r>
                      <a:endParaRPr lang="en-CA" sz="1400" dirty="0">
                        <a:effectLst/>
                        <a:latin typeface="+mn-lt"/>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dirty="0">
                          <a:effectLst/>
                          <a:latin typeface="+mn-lt"/>
                        </a:rPr>
                        <a:t>19,82 % (11,51 % à 28,13 %)</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dirty="0" err="1">
                          <a:effectLst/>
                          <a:latin typeface="+mn-lt"/>
                        </a:rPr>
                        <a:t>Très</a:t>
                      </a:r>
                      <a:r>
                        <a:rPr lang="en-CA" sz="1400" dirty="0">
                          <a:effectLst/>
                          <a:latin typeface="+mn-lt"/>
                        </a:rPr>
                        <a:t> </a:t>
                      </a:r>
                      <a:r>
                        <a:rPr lang="en-CA" sz="1400" dirty="0" err="1" smtClean="0">
                          <a:effectLst/>
                          <a:latin typeface="+mn-lt"/>
                        </a:rPr>
                        <a:t>faible</a:t>
                      </a:r>
                      <a:endParaRPr lang="en-CA" sz="1400" dirty="0">
                        <a:effectLst/>
                        <a:latin typeface="+mn-lt"/>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32</a:t>
            </a:fld>
            <a:endParaRPr lang="fr-CA"/>
          </a:p>
        </p:txBody>
      </p:sp>
      <p:sp>
        <p:nvSpPr>
          <p:cNvPr id="7" name="TextBox 6"/>
          <p:cNvSpPr txBox="1"/>
          <p:nvPr/>
        </p:nvSpPr>
        <p:spPr>
          <a:xfrm>
            <a:off x="179513" y="5930116"/>
            <a:ext cx="8136904" cy="338554"/>
          </a:xfrm>
          <a:prstGeom prst="rect">
            <a:avLst/>
          </a:prstGeom>
          <a:noFill/>
        </p:spPr>
        <p:txBody>
          <a:bodyPr wrap="square" rtlCol="0">
            <a:spAutoFit/>
          </a:bodyPr>
          <a:lstStyle/>
          <a:p>
            <a:pPr>
              <a:spcAft>
                <a:spcPts val="0"/>
              </a:spcAft>
            </a:pPr>
            <a:r>
              <a:rPr lang="en-CA" sz="800" baseline="30000" dirty="0">
                <a:ea typeface="Cambria"/>
                <a:cs typeface="Times New Roman"/>
              </a:rPr>
              <a:t>‡</a:t>
            </a:r>
            <a:r>
              <a:rPr lang="en-CA" sz="800" dirty="0">
                <a:ea typeface="Cambria"/>
                <a:cs typeface="Times New Roman"/>
              </a:rPr>
              <a:t> </a:t>
            </a:r>
            <a:r>
              <a:rPr lang="en-CA" sz="800" baseline="30000" dirty="0">
                <a:ea typeface="Cambria"/>
                <a:cs typeface="Times New Roman"/>
              </a:rPr>
              <a:t>‡</a:t>
            </a:r>
            <a:r>
              <a:rPr lang="en-CA" sz="800" dirty="0">
                <a:ea typeface="Cambria"/>
                <a:cs typeface="Times New Roman"/>
              </a:rPr>
              <a:t> </a:t>
            </a:r>
            <a:r>
              <a:rPr lang="en-CA" sz="800" dirty="0" err="1">
                <a:ea typeface="Cambria"/>
                <a:cs typeface="Times New Roman"/>
              </a:rPr>
              <a:t>Kilpelainen</a:t>
            </a:r>
            <a:r>
              <a:rPr lang="en-CA" sz="800" dirty="0">
                <a:ea typeface="Cambria"/>
                <a:cs typeface="Times New Roman"/>
              </a:rPr>
              <a:t> TP, </a:t>
            </a:r>
            <a:r>
              <a:rPr lang="en-CA" sz="800" dirty="0" err="1">
                <a:ea typeface="Cambria"/>
                <a:cs typeface="Times New Roman"/>
              </a:rPr>
              <a:t>Tammela</a:t>
            </a:r>
            <a:r>
              <a:rPr lang="en-CA" sz="800" dirty="0">
                <a:ea typeface="Cambria"/>
                <a:cs typeface="Times New Roman"/>
              </a:rPr>
              <a:t> TL, </a:t>
            </a:r>
            <a:r>
              <a:rPr lang="en-CA" sz="800" dirty="0" err="1">
                <a:ea typeface="Cambria"/>
                <a:cs typeface="Times New Roman"/>
              </a:rPr>
              <a:t>Roobol</a:t>
            </a:r>
            <a:r>
              <a:rPr lang="en-CA" sz="800" dirty="0">
                <a:ea typeface="Cambria"/>
                <a:cs typeface="Times New Roman"/>
              </a:rPr>
              <a:t> M, et al. False-positive screening results in the European Randomized Study of Screening for Prostate Cancer. </a:t>
            </a:r>
            <a:r>
              <a:rPr lang="en-CA" sz="800" dirty="0" err="1">
                <a:ea typeface="Cambria"/>
                <a:cs typeface="Times New Roman"/>
              </a:rPr>
              <a:t>Eur</a:t>
            </a:r>
            <a:r>
              <a:rPr lang="en-CA" sz="800" dirty="0">
                <a:ea typeface="Cambria"/>
                <a:cs typeface="Times New Roman"/>
              </a:rPr>
              <a:t> J Cancer 2011;47:2698-705.</a:t>
            </a:r>
          </a:p>
        </p:txBody>
      </p:sp>
      <p:sp>
        <p:nvSpPr>
          <p:cNvPr id="6" name="TextBox 5"/>
          <p:cNvSpPr txBox="1"/>
          <p:nvPr/>
        </p:nvSpPr>
        <p:spPr>
          <a:xfrm>
            <a:off x="375222" y="3573016"/>
            <a:ext cx="7721922" cy="190821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fr-CA" sz="1800" dirty="0" smtClean="0"/>
              <a:t>Ce n’est pas tous les hommes qui ont atteint le seuil de détection qui ont subit une biopsie</a:t>
            </a:r>
          </a:p>
          <a:p>
            <a:pPr marL="342900" indent="-342900">
              <a:spcAft>
                <a:spcPts val="600"/>
              </a:spcAft>
              <a:buFont typeface="Arial" panose="020B0604020202020204" pitchFamily="34" charset="0"/>
              <a:buChar char="•"/>
            </a:pPr>
            <a:r>
              <a:rPr lang="fr-CA" sz="1800" dirty="0" smtClean="0"/>
              <a:t>Certains hommes affichant des résultats positifs au premier dépistage pouvaient recevoir un diagnostic de cancer de la prostate suivant un deuxième dépistage</a:t>
            </a:r>
          </a:p>
          <a:p>
            <a:pPr marL="342900" indent="-342900">
              <a:spcAft>
                <a:spcPts val="600"/>
              </a:spcAft>
              <a:buFont typeface="Arial" panose="020B0604020202020204" pitchFamily="34" charset="0"/>
              <a:buChar char="•"/>
            </a:pPr>
            <a:r>
              <a:rPr lang="fr-CA" sz="1800" dirty="0" smtClean="0"/>
              <a:t>Certains hommes auront multiples biopsies</a:t>
            </a:r>
            <a:endParaRPr lang="en-US" sz="1800" dirty="0"/>
          </a:p>
        </p:txBody>
      </p:sp>
    </p:spTree>
    <p:extLst>
      <p:ext uri="{BB962C8B-B14F-4D97-AF65-F5344CB8AC3E}">
        <p14:creationId xmlns:p14="http://schemas.microsoft.com/office/powerpoint/2010/main" val="2688097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dirty="0" smtClean="0"/>
              <a:t>Traitements du cancer de la prostate</a:t>
            </a:r>
            <a:endParaRPr lang="fr-CA" sz="3600" dirty="0"/>
          </a:p>
        </p:txBody>
      </p:sp>
      <p:sp>
        <p:nvSpPr>
          <p:cNvPr id="3" name="Content Placeholder 2"/>
          <p:cNvSpPr>
            <a:spLocks noGrp="1"/>
          </p:cNvSpPr>
          <p:nvPr>
            <p:ph idx="1"/>
          </p:nvPr>
        </p:nvSpPr>
        <p:spPr/>
        <p:txBody>
          <a:bodyPr/>
          <a:lstStyle/>
          <a:p>
            <a:pPr marL="0" indent="0" algn="just">
              <a:buNone/>
            </a:pPr>
            <a:r>
              <a:rPr lang="fr-CA" dirty="0" smtClean="0"/>
              <a:t>Les principaux traitements examinés: </a:t>
            </a:r>
          </a:p>
          <a:p>
            <a:pPr algn="just">
              <a:buFont typeface="Arial" charset="0"/>
              <a:buChar char="•"/>
            </a:pPr>
            <a:r>
              <a:rPr lang="fr-CA" dirty="0" smtClean="0"/>
              <a:t>Prostatectomie radicale</a:t>
            </a:r>
          </a:p>
          <a:p>
            <a:pPr algn="just">
              <a:buFont typeface="Arial" charset="0"/>
              <a:buChar char="•"/>
            </a:pPr>
            <a:r>
              <a:rPr lang="fr-CA" dirty="0" smtClean="0"/>
              <a:t>Radiothérapie</a:t>
            </a:r>
          </a:p>
          <a:p>
            <a:pPr algn="just">
              <a:buFont typeface="Arial" charset="0"/>
              <a:buChar char="•"/>
            </a:pPr>
            <a:r>
              <a:rPr lang="fr-CA" dirty="0" smtClean="0"/>
              <a:t>Hormonothérapie antiandrogénique (HAA)</a:t>
            </a:r>
          </a:p>
          <a:p>
            <a:pPr algn="just">
              <a:buFont typeface="Arial" charset="0"/>
              <a:buChar char="•"/>
            </a:pPr>
            <a:r>
              <a:rPr lang="fr-CA" dirty="0" err="1" smtClean="0"/>
              <a:t>Polythérapie</a:t>
            </a:r>
            <a:endParaRPr lang="fr-CA" dirty="0" smtClean="0"/>
          </a:p>
          <a:p>
            <a:endParaRPr lang="fr-CA" dirty="0"/>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33</a:t>
            </a:fld>
            <a:endParaRPr lang="en-US"/>
          </a:p>
        </p:txBody>
      </p:sp>
    </p:spTree>
    <p:extLst>
      <p:ext uri="{BB962C8B-B14F-4D97-AF65-F5344CB8AC3E}">
        <p14:creationId xmlns:p14="http://schemas.microsoft.com/office/powerpoint/2010/main" val="2839630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dirty="0" smtClean="0"/>
              <a:t>Résultats: Avantages des traitements</a:t>
            </a:r>
            <a:endParaRPr lang="fr-CA" sz="3600" dirty="0"/>
          </a:p>
        </p:txBody>
      </p:sp>
      <p:sp>
        <p:nvSpPr>
          <p:cNvPr id="3" name="Content Placeholder 2"/>
          <p:cNvSpPr>
            <a:spLocks noGrp="1"/>
          </p:cNvSpPr>
          <p:nvPr>
            <p:ph idx="1"/>
          </p:nvPr>
        </p:nvSpPr>
        <p:spPr>
          <a:xfrm>
            <a:off x="467544" y="1700808"/>
            <a:ext cx="7772400" cy="4248472"/>
          </a:xfrm>
        </p:spPr>
        <p:txBody>
          <a:bodyPr>
            <a:normAutofit lnSpcReduction="10000"/>
          </a:bodyPr>
          <a:lstStyle/>
          <a:p>
            <a:pPr marL="0" indent="0" algn="just">
              <a:buNone/>
            </a:pPr>
            <a:r>
              <a:rPr lang="fr-CA" dirty="0" smtClean="0"/>
              <a:t>Certains traitements réduisaient le risque de </a:t>
            </a:r>
            <a:r>
              <a:rPr lang="fr-CA" b="1" dirty="0" smtClean="0"/>
              <a:t>mortalité due au cancer de la prostate </a:t>
            </a:r>
            <a:r>
              <a:rPr lang="fr-CA" dirty="0" smtClean="0"/>
              <a:t>mais la qualité des preuves était variable.</a:t>
            </a:r>
          </a:p>
          <a:p>
            <a:pPr algn="just">
              <a:buFont typeface="Arial" charset="0"/>
              <a:buChar char="•"/>
            </a:pPr>
            <a:r>
              <a:rPr lang="fr-CA" dirty="0" smtClean="0"/>
              <a:t>La prostatectomie était le seul traitement à </a:t>
            </a:r>
            <a:r>
              <a:rPr lang="fr-CA" dirty="0" err="1" smtClean="0"/>
              <a:t>QdD</a:t>
            </a:r>
            <a:r>
              <a:rPr lang="fr-CA" dirty="0" smtClean="0"/>
              <a:t> (qualité des données) supérieure</a:t>
            </a:r>
          </a:p>
          <a:p>
            <a:pPr algn="just"/>
            <a:r>
              <a:rPr lang="fr-CA" dirty="0" smtClean="0"/>
              <a:t>L’hormonothérapie, employé seul, </a:t>
            </a:r>
            <a:r>
              <a:rPr lang="fr-CA" u="sng" dirty="0" smtClean="0"/>
              <a:t>augmentait</a:t>
            </a:r>
            <a:r>
              <a:rPr lang="fr-CA" dirty="0" smtClean="0"/>
              <a:t> le risque de mortalité due au cancer de la prostate. </a:t>
            </a:r>
          </a:p>
          <a:p>
            <a:pPr marL="0" indent="0" algn="just">
              <a:buNone/>
            </a:pPr>
            <a:endParaRPr lang="fr-CA" dirty="0" smtClean="0"/>
          </a:p>
          <a:p>
            <a:pPr marL="0" indent="0" algn="just">
              <a:buNone/>
            </a:pPr>
            <a:r>
              <a:rPr lang="fr-CA" dirty="0" smtClean="0"/>
              <a:t>Les prochains traitements avait un </a:t>
            </a:r>
            <a:r>
              <a:rPr lang="fr-CA" dirty="0" err="1" smtClean="0"/>
              <a:t>QdD</a:t>
            </a:r>
            <a:r>
              <a:rPr lang="fr-CA" dirty="0" smtClean="0"/>
              <a:t> très limitée et faible pour appuyer une réduction du risque de </a:t>
            </a:r>
            <a:r>
              <a:rPr lang="fr-CA" b="1" dirty="0" smtClean="0"/>
              <a:t>mortalité toutes causes confondues</a:t>
            </a:r>
            <a:r>
              <a:rPr lang="fr-CA" dirty="0" smtClean="0"/>
              <a:t>:</a:t>
            </a:r>
          </a:p>
          <a:p>
            <a:pPr algn="just">
              <a:buFont typeface="Arial" charset="0"/>
              <a:buChar char="•"/>
            </a:pPr>
            <a:r>
              <a:rPr lang="fr-CA" dirty="0" smtClean="0"/>
              <a:t>Prostatectomie</a:t>
            </a:r>
          </a:p>
          <a:p>
            <a:pPr algn="just">
              <a:buFont typeface="Arial" charset="0"/>
              <a:buChar char="•"/>
            </a:pPr>
            <a:r>
              <a:rPr lang="fr-CA" dirty="0" smtClean="0"/>
              <a:t>Radiothérapie</a:t>
            </a:r>
          </a:p>
          <a:p>
            <a:pPr algn="just">
              <a:buFont typeface="Arial" charset="0"/>
              <a:buChar char="•"/>
            </a:pPr>
            <a:r>
              <a:rPr lang="fr-CA" dirty="0" err="1" smtClean="0"/>
              <a:t>Polythérapie</a:t>
            </a:r>
            <a:r>
              <a:rPr lang="fr-CA" dirty="0" smtClean="0"/>
              <a:t> (Radiothérapie et hormonothérapie) </a:t>
            </a:r>
          </a:p>
          <a:p>
            <a:pPr marL="0" indent="0">
              <a:buNone/>
            </a:pPr>
            <a:endParaRPr lang="fr-CA" dirty="0"/>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34</a:t>
            </a:fld>
            <a:endParaRPr lang="en-US" dirty="0"/>
          </a:p>
        </p:txBody>
      </p:sp>
    </p:spTree>
    <p:extLst>
      <p:ext uri="{BB962C8B-B14F-4D97-AF65-F5344CB8AC3E}">
        <p14:creationId xmlns:p14="http://schemas.microsoft.com/office/powerpoint/2010/main" val="3105806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dirty="0" smtClean="0"/>
              <a:t>Résultats: Avantages des traitements</a:t>
            </a:r>
            <a:endParaRPr lang="fr-CA" sz="3600" dirty="0"/>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35</a:t>
            </a:fld>
            <a:endParaRPr lang="en-US"/>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848737247"/>
              </p:ext>
            </p:extLst>
          </p:nvPr>
        </p:nvGraphicFramePr>
        <p:xfrm>
          <a:off x="179512" y="1700808"/>
          <a:ext cx="8740681" cy="4856584"/>
        </p:xfrm>
        <a:graphic>
          <a:graphicData uri="http://schemas.openxmlformats.org/drawingml/2006/table">
            <a:tbl>
              <a:tblPr firstRow="1" firstCol="1" bandRow="1"/>
              <a:tblGrid>
                <a:gridCol w="1080120"/>
                <a:gridCol w="2016224"/>
                <a:gridCol w="1021969"/>
                <a:gridCol w="1454017"/>
                <a:gridCol w="1512168"/>
                <a:gridCol w="1656183"/>
              </a:tblGrid>
              <a:tr h="329184">
                <a:tc>
                  <a:txBody>
                    <a:bodyPr/>
                    <a:lstStyle/>
                    <a:p>
                      <a:pPr>
                        <a:spcAft>
                          <a:spcPts val="0"/>
                        </a:spcAft>
                      </a:pPr>
                      <a:r>
                        <a:rPr lang="en-CA" sz="1050" b="1" dirty="0" err="1" smtClean="0">
                          <a:solidFill>
                            <a:schemeClr val="bg1"/>
                          </a:solidFill>
                          <a:effectLst/>
                          <a:latin typeface="+mn-lt"/>
                          <a:ea typeface="Cambria"/>
                          <a:cs typeface="Times New Roman"/>
                        </a:rPr>
                        <a:t>Traitement</a:t>
                      </a:r>
                      <a:endParaRPr lang="en-CA" sz="105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CA" sz="1050" b="1" dirty="0" err="1" smtClean="0">
                          <a:solidFill>
                            <a:schemeClr val="bg1"/>
                          </a:solidFill>
                          <a:effectLst/>
                          <a:latin typeface="+mn-lt"/>
                          <a:ea typeface="Cambria"/>
                          <a:cs typeface="Times New Roman"/>
                        </a:rPr>
                        <a:t>Résultats</a:t>
                      </a:r>
                      <a:endParaRPr lang="en-CA" sz="105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CA" sz="1050" b="1" dirty="0" smtClean="0">
                          <a:solidFill>
                            <a:schemeClr val="bg1"/>
                          </a:solidFill>
                          <a:effectLst/>
                          <a:latin typeface="+mn-lt"/>
                          <a:ea typeface="Cambria"/>
                          <a:cs typeface="Times New Roman"/>
                        </a:rPr>
                        <a:t>Type </a:t>
                      </a:r>
                      <a:r>
                        <a:rPr lang="en-CA" sz="1050" b="1" dirty="0" err="1" smtClean="0">
                          <a:solidFill>
                            <a:schemeClr val="bg1"/>
                          </a:solidFill>
                          <a:effectLst/>
                          <a:latin typeface="+mn-lt"/>
                          <a:ea typeface="Cambria"/>
                          <a:cs typeface="Times New Roman"/>
                        </a:rPr>
                        <a:t>d’étude</a:t>
                      </a:r>
                      <a:endParaRPr lang="en-CA" sz="105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CA" sz="1050" b="1" dirty="0" err="1" smtClean="0">
                          <a:solidFill>
                            <a:schemeClr val="bg1"/>
                          </a:solidFill>
                          <a:effectLst/>
                          <a:latin typeface="+mn-lt"/>
                          <a:ea typeface="Cambria"/>
                          <a:cs typeface="Times New Roman"/>
                        </a:rPr>
                        <a:t>Mortalité</a:t>
                      </a:r>
                      <a:r>
                        <a:rPr lang="en-CA" sz="1050" b="1" dirty="0" smtClean="0">
                          <a:solidFill>
                            <a:schemeClr val="bg1"/>
                          </a:solidFill>
                          <a:effectLst/>
                          <a:latin typeface="+mn-lt"/>
                          <a:ea typeface="Cambria"/>
                          <a:cs typeface="Times New Roman"/>
                        </a:rPr>
                        <a:t> due au cancer de la prostate (RR)</a:t>
                      </a:r>
                      <a:endParaRPr lang="en-CA" sz="105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CA" sz="1050" dirty="0" err="1" smtClean="0">
                          <a:solidFill>
                            <a:schemeClr val="bg1"/>
                          </a:solidFill>
                          <a:effectLst/>
                          <a:latin typeface="+mn-lt"/>
                          <a:ea typeface="Cambria"/>
                          <a:cs typeface="Times New Roman"/>
                        </a:rPr>
                        <a:t>Mortalité</a:t>
                      </a:r>
                      <a:r>
                        <a:rPr lang="en-CA" sz="1050" dirty="0" smtClean="0">
                          <a:solidFill>
                            <a:schemeClr val="bg1"/>
                          </a:solidFill>
                          <a:effectLst/>
                          <a:latin typeface="+mn-lt"/>
                          <a:ea typeface="Cambria"/>
                          <a:cs typeface="Times New Roman"/>
                        </a:rPr>
                        <a:t> </a:t>
                      </a:r>
                      <a:r>
                        <a:rPr lang="en-CA" sz="1050" dirty="0" err="1" smtClean="0">
                          <a:solidFill>
                            <a:schemeClr val="bg1"/>
                          </a:solidFill>
                          <a:effectLst/>
                          <a:latin typeface="+mn-lt"/>
                          <a:ea typeface="Cambria"/>
                          <a:cs typeface="Times New Roman"/>
                        </a:rPr>
                        <a:t>toutes</a:t>
                      </a:r>
                      <a:r>
                        <a:rPr lang="en-CA" sz="1050" baseline="0" dirty="0" smtClean="0">
                          <a:solidFill>
                            <a:schemeClr val="bg1"/>
                          </a:solidFill>
                          <a:effectLst/>
                          <a:latin typeface="+mn-lt"/>
                          <a:ea typeface="Cambria"/>
                          <a:cs typeface="Times New Roman"/>
                        </a:rPr>
                        <a:t> causes </a:t>
                      </a:r>
                      <a:r>
                        <a:rPr lang="en-CA" sz="1050" baseline="0" dirty="0" err="1" smtClean="0">
                          <a:solidFill>
                            <a:schemeClr val="bg1"/>
                          </a:solidFill>
                          <a:effectLst/>
                          <a:latin typeface="+mn-lt"/>
                          <a:ea typeface="Cambria"/>
                          <a:cs typeface="Times New Roman"/>
                        </a:rPr>
                        <a:t>confondues</a:t>
                      </a:r>
                      <a:r>
                        <a:rPr lang="en-CA" sz="1050" baseline="0" dirty="0" smtClean="0">
                          <a:solidFill>
                            <a:schemeClr val="bg1"/>
                          </a:solidFill>
                          <a:effectLst/>
                          <a:latin typeface="+mn-lt"/>
                          <a:ea typeface="Cambria"/>
                          <a:cs typeface="Times New Roman"/>
                        </a:rPr>
                        <a:t> </a:t>
                      </a:r>
                      <a:r>
                        <a:rPr lang="en-CA" sz="1050" dirty="0" smtClean="0">
                          <a:solidFill>
                            <a:schemeClr val="bg1"/>
                          </a:solidFill>
                          <a:effectLst/>
                          <a:latin typeface="+mn-lt"/>
                          <a:ea typeface="Cambria"/>
                          <a:cs typeface="Times New Roman"/>
                        </a:rPr>
                        <a:t>(RR)</a:t>
                      </a:r>
                      <a:endParaRPr lang="en-CA" sz="105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CA" sz="1050" b="1" dirty="0" err="1" smtClean="0">
                          <a:solidFill>
                            <a:schemeClr val="bg1"/>
                          </a:solidFill>
                          <a:effectLst/>
                          <a:latin typeface="+mn-lt"/>
                        </a:rPr>
                        <a:t>Qualité</a:t>
                      </a:r>
                      <a:r>
                        <a:rPr lang="en-CA" sz="1050" b="1" dirty="0" smtClean="0">
                          <a:solidFill>
                            <a:schemeClr val="bg1"/>
                          </a:solidFill>
                          <a:effectLst/>
                          <a:latin typeface="+mn-lt"/>
                        </a:rPr>
                        <a:t> des </a:t>
                      </a:r>
                      <a:r>
                        <a:rPr lang="en-CA" sz="1050" b="1" dirty="0" err="1" smtClean="0">
                          <a:solidFill>
                            <a:schemeClr val="bg1"/>
                          </a:solidFill>
                          <a:effectLst/>
                          <a:latin typeface="+mn-lt"/>
                        </a:rPr>
                        <a:t>données</a:t>
                      </a:r>
                      <a:r>
                        <a:rPr lang="en-CA" sz="1050" b="1" dirty="0" smtClean="0">
                          <a:solidFill>
                            <a:schemeClr val="bg1"/>
                          </a:solidFill>
                          <a:effectLst/>
                          <a:latin typeface="+mn-lt"/>
                        </a:rPr>
                        <a:t> GRADE</a:t>
                      </a:r>
                      <a:r>
                        <a:rPr lang="en-CA" sz="1050" b="1" baseline="30000" dirty="0" smtClean="0">
                          <a:solidFill>
                            <a:schemeClr val="bg1"/>
                          </a:solidFill>
                          <a:effectLst/>
                          <a:latin typeface="+mn-lt"/>
                        </a:rPr>
                        <a:t>*</a:t>
                      </a:r>
                      <a:endParaRPr lang="fr-CA" sz="105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888092">
                <a:tc rowSpan="2">
                  <a:txBody>
                    <a:bodyPr/>
                    <a:lstStyle/>
                    <a:p>
                      <a:pPr>
                        <a:spcAft>
                          <a:spcPts val="0"/>
                        </a:spcAft>
                      </a:pPr>
                      <a:r>
                        <a:rPr lang="fr-CA" sz="1050" noProof="0" dirty="0" smtClean="0">
                          <a:effectLst/>
                          <a:latin typeface="+mn-lt"/>
                          <a:ea typeface="Cambria"/>
                          <a:cs typeface="Times New Roman"/>
                        </a:rPr>
                        <a:t>Prostatectomie</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lvl="0" indent="0">
                        <a:buNone/>
                      </a:pPr>
                      <a:r>
                        <a:rPr lang="fr-CA" sz="1050" noProof="0" dirty="0" smtClean="0">
                          <a:solidFill>
                            <a:srgbClr val="000000"/>
                          </a:solidFill>
                        </a:rPr>
                        <a:t>Le risque de mortalité due au cancer de la prostate a diminué</a:t>
                      </a:r>
                    </a:p>
                    <a:p>
                      <a:pPr marL="0" lvl="0" indent="0">
                        <a:buNone/>
                      </a:pPr>
                      <a:r>
                        <a:rPr lang="fr-CA" sz="1050" noProof="0" dirty="0" smtClean="0">
                          <a:solidFill>
                            <a:srgbClr val="000000"/>
                          </a:solidFill>
                        </a:rPr>
                        <a:t>Résultats non concluants des essais sur la mortalité toutes causes confondues : certains essais n'ont révélé aucun effet, tandis que des études de cohorte ont affiché un effet. </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 ECR</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CA" sz="1050" noProof="0" dirty="0" smtClean="0">
                          <a:solidFill>
                            <a:srgbClr val="000000"/>
                          </a:solidFill>
                        </a:rPr>
                        <a:t>0,68 (0,52 à 0,89) </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CA" sz="1050" noProof="0" dirty="0" smtClean="0">
                        <a:solidFill>
                          <a:srgbClr val="00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fr-CA" sz="1050" noProof="0" dirty="0" smtClean="0">
                          <a:solidFill>
                            <a:srgbClr val="000000"/>
                          </a:solidFill>
                        </a:rPr>
                        <a:t>50 de moins pour 1 000 (de 17 de moins à 75 de moins)</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solidFill>
                            <a:srgbClr val="000000"/>
                          </a:solidFill>
                        </a:rPr>
                        <a:t>0,92 (0,83 à 1,02) </a:t>
                      </a:r>
                    </a:p>
                    <a:p>
                      <a:pPr>
                        <a:spcAft>
                          <a:spcPts val="0"/>
                        </a:spcAft>
                      </a:pPr>
                      <a:endParaRPr lang="fr-CA" sz="1050" noProof="0" dirty="0" smtClean="0">
                        <a:solidFill>
                          <a:srgbClr val="000000"/>
                        </a:solidFill>
                      </a:endParaRPr>
                    </a:p>
                    <a:p>
                      <a:pPr>
                        <a:spcAft>
                          <a:spcPts val="0"/>
                        </a:spcAft>
                      </a:pPr>
                      <a:r>
                        <a:rPr lang="fr-CA" sz="1050" noProof="0" dirty="0" smtClean="0">
                          <a:solidFill>
                            <a:srgbClr val="000000"/>
                          </a:solidFill>
                        </a:rPr>
                        <a:t>46 de moins pour 1 000 (de 97 de moins à 11 de moins) </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a:t>
                      </a:r>
                      <a:r>
                        <a:rPr lang="fr-CA" sz="1050" baseline="0" noProof="0" dirty="0" err="1" smtClean="0">
                          <a:effectLst/>
                          <a:latin typeface="+mn-lt"/>
                          <a:ea typeface="Cambria"/>
                          <a:cs typeface="Times New Roman"/>
                        </a:rPr>
                        <a:t>QdD</a:t>
                      </a:r>
                      <a:r>
                        <a:rPr lang="fr-CA" sz="1050" baseline="0" noProof="0" dirty="0" smtClean="0">
                          <a:effectLst/>
                          <a:latin typeface="+mn-lt"/>
                          <a:ea typeface="Cambria"/>
                          <a:cs typeface="Times New Roman"/>
                        </a:rPr>
                        <a:t> élevée pour mortalité due au cancer de la prostate</a:t>
                      </a:r>
                    </a:p>
                    <a:p>
                      <a:pPr>
                        <a:spcAft>
                          <a:spcPts val="0"/>
                        </a:spcAft>
                      </a:pPr>
                      <a:r>
                        <a:rPr lang="fr-CA" sz="1050" baseline="0" noProof="0" dirty="0" smtClean="0">
                          <a:effectLst/>
                          <a:latin typeface="+mn-lt"/>
                          <a:ea typeface="Cambria"/>
                          <a:cs typeface="Times New Roman"/>
                        </a:rPr>
                        <a:t>–</a:t>
                      </a:r>
                      <a:r>
                        <a:rPr lang="fr-CA" sz="1050" baseline="0" noProof="0" dirty="0" err="1" smtClean="0">
                          <a:effectLst/>
                          <a:latin typeface="+mn-lt"/>
                          <a:ea typeface="Cambria"/>
                          <a:cs typeface="Times New Roman"/>
                        </a:rPr>
                        <a:t>QdD</a:t>
                      </a:r>
                      <a:r>
                        <a:rPr lang="fr-CA" sz="1050" baseline="0" noProof="0" dirty="0" smtClean="0">
                          <a:effectLst/>
                          <a:latin typeface="+mn-lt"/>
                          <a:ea typeface="Cambria"/>
                          <a:cs typeface="Times New Roman"/>
                        </a:rPr>
                        <a:t> moyenne pour mortalité toutes causes confondues</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776">
                <a:tc vMerge="1">
                  <a:txBody>
                    <a:bodyPr/>
                    <a:lstStyle/>
                    <a:p>
                      <a:pPr>
                        <a:spcAft>
                          <a:spcPts val="0"/>
                        </a:spcAft>
                      </a:pPr>
                      <a:endParaRPr lang="en-CA" sz="105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CA" sz="105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Cohorte </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0,42 (0,33 à 0,53) </a:t>
                      </a:r>
                    </a:p>
                    <a:p>
                      <a:pPr>
                        <a:spcAft>
                          <a:spcPts val="0"/>
                        </a:spcAft>
                      </a:pPr>
                      <a:endParaRPr lang="fr-CA" sz="1050" noProof="0" dirty="0" smtClean="0">
                        <a:effectLst/>
                        <a:latin typeface="+mn-lt"/>
                        <a:ea typeface="Cambria"/>
                        <a:cs typeface="Times New Roman"/>
                      </a:endParaRPr>
                    </a:p>
                    <a:p>
                      <a:pPr>
                        <a:spcAft>
                          <a:spcPts val="0"/>
                        </a:spcAft>
                      </a:pPr>
                      <a:r>
                        <a:rPr lang="fr-CA" sz="1050" noProof="0" dirty="0" smtClean="0">
                          <a:effectLst/>
                          <a:latin typeface="+mn-lt"/>
                          <a:ea typeface="Cambria"/>
                          <a:cs typeface="Times New Roman"/>
                        </a:rPr>
                        <a:t>33 de moins pour 1 000 (de 27 de moins à 38 de moins)</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0,38 (0,32 à 0,47) </a:t>
                      </a:r>
                    </a:p>
                    <a:p>
                      <a:pPr>
                        <a:spcAft>
                          <a:spcPts val="0"/>
                        </a:spcAft>
                      </a:pPr>
                      <a:endParaRPr lang="fr-CA" sz="1050" noProof="0" dirty="0" smtClean="0">
                        <a:effectLst/>
                        <a:latin typeface="+mn-lt"/>
                        <a:ea typeface="Cambria"/>
                        <a:cs typeface="Times New Roman"/>
                      </a:endParaRPr>
                    </a:p>
                    <a:p>
                      <a:pPr>
                        <a:spcAft>
                          <a:spcPts val="0"/>
                        </a:spcAft>
                      </a:pPr>
                      <a:r>
                        <a:rPr lang="fr-CA" sz="1050" noProof="0" dirty="0" smtClean="0">
                          <a:effectLst/>
                          <a:latin typeface="+mn-lt"/>
                          <a:ea typeface="Cambria"/>
                          <a:cs typeface="Times New Roman"/>
                        </a:rPr>
                        <a:t>221 de moins pour 1 000 (de 189 de moins à 242 de moins)</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50" noProof="0" dirty="0" smtClean="0">
                          <a:effectLst/>
                          <a:latin typeface="+mn-lt"/>
                          <a:ea typeface="Cambria"/>
                          <a:cs typeface="Times New Roman"/>
                        </a:rPr>
                        <a:t>- </a:t>
                      </a:r>
                      <a:r>
                        <a:rPr lang="fr-CA" sz="1050" noProof="0" dirty="0" err="1" smtClean="0">
                          <a:effectLst/>
                          <a:latin typeface="+mn-lt"/>
                          <a:ea typeface="Cambria"/>
                          <a:cs typeface="Times New Roman"/>
                        </a:rPr>
                        <a:t>QdD</a:t>
                      </a:r>
                      <a:r>
                        <a:rPr lang="fr-CA" sz="1050" noProof="0" dirty="0" smtClean="0">
                          <a:effectLst/>
                          <a:latin typeface="+mn-lt"/>
                          <a:ea typeface="Cambria"/>
                          <a:cs typeface="Times New Roman"/>
                        </a:rPr>
                        <a:t> faible pour </a:t>
                      </a:r>
                      <a:r>
                        <a:rPr lang="fr-CA" sz="1050" baseline="0" noProof="0" dirty="0" smtClean="0">
                          <a:effectLst/>
                          <a:latin typeface="+mn-lt"/>
                          <a:ea typeface="Cambria"/>
                          <a:cs typeface="Times New Roman"/>
                        </a:rPr>
                        <a:t>mortalité due au cancer de la prostate et toutes causes confondues</a:t>
                      </a:r>
                      <a:endParaRPr lang="fr-CA" sz="1050" noProof="0" dirty="0" smtClean="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084">
                <a:tc>
                  <a:txBody>
                    <a:bodyPr/>
                    <a:lstStyle/>
                    <a:p>
                      <a:pPr>
                        <a:spcAft>
                          <a:spcPts val="0"/>
                        </a:spcAft>
                      </a:pPr>
                      <a:r>
                        <a:rPr lang="fr-CA" sz="1050" noProof="0" dirty="0" smtClean="0">
                          <a:effectLst/>
                          <a:latin typeface="+mn-lt"/>
                          <a:ea typeface="Cambria"/>
                          <a:cs typeface="Times New Roman"/>
                        </a:rPr>
                        <a:t>Radiothérapie</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Le risque de mortalité due au cancer de la prostate et au cancer toutes causes confondues a diminué. </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Cohorte </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0,74 (0,57 à 0,96)</a:t>
                      </a:r>
                    </a:p>
                    <a:p>
                      <a:pPr>
                        <a:spcAft>
                          <a:spcPts val="0"/>
                        </a:spcAft>
                      </a:pPr>
                      <a:endParaRPr lang="fr-CA" sz="1050" noProof="0" dirty="0" smtClean="0">
                        <a:effectLst/>
                        <a:latin typeface="+mn-lt"/>
                        <a:ea typeface="Cambria"/>
                        <a:cs typeface="Times New Roman"/>
                      </a:endParaRPr>
                    </a:p>
                    <a:p>
                      <a:pPr>
                        <a:spcAft>
                          <a:spcPts val="0"/>
                        </a:spcAft>
                      </a:pPr>
                      <a:r>
                        <a:rPr lang="fr-CA" sz="1050" noProof="0" dirty="0" smtClean="0">
                          <a:effectLst/>
                          <a:latin typeface="+mn-lt"/>
                          <a:ea typeface="Cambria"/>
                          <a:cs typeface="Times New Roman"/>
                        </a:rPr>
                        <a:t>18 de moins pour 1 000 (de 3 de moins à 31 de moins)</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0,69 (0,62 à 0,77) </a:t>
                      </a:r>
                    </a:p>
                    <a:p>
                      <a:pPr>
                        <a:spcAft>
                          <a:spcPts val="0"/>
                        </a:spcAft>
                      </a:pPr>
                      <a:endParaRPr lang="fr-CA" sz="1050" noProof="0" dirty="0" smtClean="0">
                        <a:effectLst/>
                        <a:latin typeface="+mn-lt"/>
                        <a:ea typeface="Cambria"/>
                        <a:cs typeface="Times New Roman"/>
                      </a:endParaRPr>
                    </a:p>
                    <a:p>
                      <a:pPr>
                        <a:spcAft>
                          <a:spcPts val="0"/>
                        </a:spcAft>
                      </a:pPr>
                      <a:r>
                        <a:rPr lang="fr-CA" sz="1050" noProof="0" dirty="0" smtClean="0">
                          <a:effectLst/>
                          <a:latin typeface="+mn-lt"/>
                          <a:ea typeface="Cambria"/>
                          <a:cs typeface="Times New Roman"/>
                        </a:rPr>
                        <a:t>137 de moins pour 1 000 (de 101 de moins à 168 de moins)</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a:t>
                      </a:r>
                      <a:r>
                        <a:rPr lang="fr-CA" sz="1050" noProof="0" dirty="0" err="1" smtClean="0">
                          <a:effectLst/>
                          <a:latin typeface="+mn-lt"/>
                          <a:ea typeface="Cambria"/>
                          <a:cs typeface="Times New Roman"/>
                        </a:rPr>
                        <a:t>QdD</a:t>
                      </a:r>
                      <a:r>
                        <a:rPr lang="fr-CA" sz="1050" noProof="0" dirty="0" smtClean="0">
                          <a:effectLst/>
                          <a:latin typeface="+mn-lt"/>
                          <a:ea typeface="Cambria"/>
                          <a:cs typeface="Times New Roman"/>
                        </a:rPr>
                        <a:t> faible pour</a:t>
                      </a:r>
                      <a:r>
                        <a:rPr lang="fr-CA" sz="1050" baseline="0" noProof="0" dirty="0" smtClean="0">
                          <a:effectLst/>
                          <a:latin typeface="+mn-lt"/>
                          <a:ea typeface="Cambria"/>
                          <a:cs typeface="Times New Roman"/>
                        </a:rPr>
                        <a:t> mortalité due au cancer de la prostate et</a:t>
                      </a:r>
                      <a:r>
                        <a:rPr lang="fr-CA" sz="1050" noProof="0" dirty="0" smtClean="0">
                          <a:effectLst/>
                          <a:latin typeface="+mn-lt"/>
                          <a:ea typeface="Cambria"/>
                          <a:cs typeface="Times New Roman"/>
                        </a:rPr>
                        <a:t> </a:t>
                      </a:r>
                      <a:r>
                        <a:rPr lang="fr-CA" sz="1050" baseline="0" noProof="0" dirty="0" smtClean="0">
                          <a:effectLst/>
                          <a:latin typeface="+mn-lt"/>
                          <a:ea typeface="Cambria"/>
                          <a:cs typeface="Times New Roman"/>
                        </a:rPr>
                        <a:t>toutes causes confondues</a:t>
                      </a:r>
                      <a:endParaRPr lang="fr-CA" sz="1050" noProof="0" dirty="0" smtClean="0">
                        <a:effectLst/>
                        <a:latin typeface="+mn-lt"/>
                        <a:ea typeface="Cambria"/>
                        <a:cs typeface="Times New Roman"/>
                      </a:endParaRPr>
                    </a:p>
                    <a:p>
                      <a:pPr>
                        <a:spcAft>
                          <a:spcPts val="0"/>
                        </a:spcAft>
                      </a:pP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68">
                <a:tc>
                  <a:txBody>
                    <a:bodyPr/>
                    <a:lstStyle/>
                    <a:p>
                      <a:pPr>
                        <a:spcAft>
                          <a:spcPts val="0"/>
                        </a:spcAft>
                      </a:pPr>
                      <a:r>
                        <a:rPr lang="fr-CA" sz="1050" noProof="0" dirty="0" err="1" smtClean="0">
                          <a:effectLst/>
                          <a:latin typeface="+mn-lt"/>
                          <a:ea typeface="Cambria"/>
                          <a:cs typeface="Times New Roman"/>
                        </a:rPr>
                        <a:t>Hormono-thérapie</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Le risque de mortalité due au cancer a augmenté. Aucun effet sur la mortalité toutes causes</a:t>
                      </a:r>
                      <a:r>
                        <a:rPr lang="fr-CA" sz="1050" baseline="0" noProof="0" dirty="0" smtClean="0">
                          <a:effectLst/>
                          <a:latin typeface="+mn-lt"/>
                          <a:ea typeface="Cambria"/>
                          <a:cs typeface="Times New Roman"/>
                        </a:rPr>
                        <a:t> confondues</a:t>
                      </a:r>
                      <a:r>
                        <a:rPr lang="fr-CA" sz="1050" noProof="0" dirty="0" smtClean="0">
                          <a:effectLst/>
                          <a:latin typeface="+mn-lt"/>
                          <a:ea typeface="Cambria"/>
                          <a:cs typeface="Times New Roman"/>
                        </a:rPr>
                        <a:t>.</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Cohorte </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1,62 (1,16 à 2,26) </a:t>
                      </a:r>
                    </a:p>
                    <a:p>
                      <a:pPr>
                        <a:spcAft>
                          <a:spcPts val="0"/>
                        </a:spcAft>
                      </a:pPr>
                      <a:endParaRPr lang="fr-CA" sz="1050" noProof="0" dirty="0" smtClean="0">
                        <a:effectLst/>
                        <a:latin typeface="+mn-lt"/>
                        <a:ea typeface="Cambria"/>
                        <a:cs typeface="Times New Roman"/>
                      </a:endParaRPr>
                    </a:p>
                    <a:p>
                      <a:pPr>
                        <a:spcAft>
                          <a:spcPts val="0"/>
                        </a:spcAft>
                      </a:pPr>
                      <a:r>
                        <a:rPr lang="fr-CA" sz="1050" noProof="0" dirty="0" smtClean="0">
                          <a:effectLst/>
                          <a:latin typeface="+mn-lt"/>
                          <a:ea typeface="Cambria"/>
                          <a:cs typeface="Times New Roman"/>
                        </a:rPr>
                        <a:t>43 de plus sur 1 000 (de 11 de plus à 88 de plus)</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1,13 (1 à 1,27)</a:t>
                      </a:r>
                    </a:p>
                    <a:p>
                      <a:pPr>
                        <a:spcAft>
                          <a:spcPts val="0"/>
                        </a:spcAft>
                      </a:pPr>
                      <a:endParaRPr lang="fr-CA" sz="1050" noProof="0" dirty="0" smtClean="0">
                        <a:effectLst/>
                        <a:latin typeface="+mn-lt"/>
                        <a:ea typeface="Cambria"/>
                        <a:cs typeface="Times New Roman"/>
                      </a:endParaRPr>
                    </a:p>
                    <a:p>
                      <a:pPr>
                        <a:spcAft>
                          <a:spcPts val="0"/>
                        </a:spcAft>
                      </a:pPr>
                      <a:r>
                        <a:rPr lang="fr-CA" sz="1050" noProof="0" dirty="0" smtClean="0">
                          <a:effectLst/>
                          <a:latin typeface="+mn-lt"/>
                          <a:ea typeface="Cambria"/>
                          <a:cs typeface="Times New Roman"/>
                        </a:rPr>
                        <a:t>69 de moins pour 1 000 (de 0 de plus à 144 de plus)</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50" noProof="0" dirty="0" smtClean="0">
                          <a:effectLst/>
                          <a:latin typeface="+mn-lt"/>
                          <a:ea typeface="Cambria"/>
                          <a:cs typeface="Times New Roman"/>
                        </a:rPr>
                        <a:t>-</a:t>
                      </a:r>
                      <a:r>
                        <a:rPr lang="fr-CA" sz="1050" noProof="0" dirty="0" err="1" smtClean="0">
                          <a:effectLst/>
                          <a:latin typeface="+mn-lt"/>
                          <a:ea typeface="Cambria"/>
                          <a:cs typeface="Times New Roman"/>
                        </a:rPr>
                        <a:t>QdD</a:t>
                      </a:r>
                      <a:r>
                        <a:rPr lang="fr-CA" sz="1050" noProof="0" dirty="0" smtClean="0">
                          <a:effectLst/>
                          <a:latin typeface="+mn-lt"/>
                          <a:ea typeface="Cambria"/>
                          <a:cs typeface="Times New Roman"/>
                        </a:rPr>
                        <a:t> faible pour </a:t>
                      </a:r>
                      <a:r>
                        <a:rPr lang="fr-CA" sz="1050" baseline="0" noProof="0" dirty="0" smtClean="0">
                          <a:effectLst/>
                          <a:latin typeface="+mn-lt"/>
                          <a:ea typeface="Cambria"/>
                          <a:cs typeface="Times New Roman"/>
                        </a:rPr>
                        <a:t>mortalité due au cancer de la prostate  et toutes causes confondues</a:t>
                      </a:r>
                      <a:endParaRPr lang="fr-CA" sz="1050" noProof="0" dirty="0" smtClean="0">
                        <a:effectLst/>
                        <a:latin typeface="+mn-lt"/>
                        <a:ea typeface="Cambria"/>
                        <a:cs typeface="Times New Roman"/>
                      </a:endParaRPr>
                    </a:p>
                    <a:p>
                      <a:pPr>
                        <a:spcAft>
                          <a:spcPts val="0"/>
                        </a:spcAft>
                      </a:pP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104">
                <a:tc>
                  <a:txBody>
                    <a:bodyPr/>
                    <a:lstStyle/>
                    <a:p>
                      <a:pPr>
                        <a:spcAft>
                          <a:spcPts val="0"/>
                        </a:spcAft>
                      </a:pPr>
                      <a:r>
                        <a:rPr lang="fr-CA" sz="1050" noProof="0" dirty="0" err="1" smtClean="0">
                          <a:effectLst/>
                          <a:latin typeface="+mn-lt"/>
                          <a:ea typeface="Cambria"/>
                          <a:cs typeface="Times New Roman"/>
                        </a:rPr>
                        <a:t>Polythérapie</a:t>
                      </a:r>
                      <a:r>
                        <a:rPr lang="fr-CA" sz="1050" noProof="0" dirty="0" smtClean="0">
                          <a:effectLst/>
                          <a:latin typeface="+mn-lt"/>
                          <a:ea typeface="Cambria"/>
                          <a:cs typeface="Times New Roman"/>
                        </a:rPr>
                        <a:t>: Radiothérapie et </a:t>
                      </a:r>
                      <a:r>
                        <a:rPr lang="fr-CA" sz="1050" noProof="0" dirty="0" err="1" smtClean="0">
                          <a:effectLst/>
                          <a:latin typeface="+mn-lt"/>
                          <a:ea typeface="Cambria"/>
                          <a:cs typeface="Times New Roman"/>
                        </a:rPr>
                        <a:t>hormono-thérapie</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La combinaison de la radiothérapie et du traitement hormonal diminue la mortalité due au cancer de la prostate et la mortalité toutes causes confondues. </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 d’Observation</a:t>
                      </a:r>
                    </a:p>
                    <a:p>
                      <a:pPr>
                        <a:spcAft>
                          <a:spcPts val="0"/>
                        </a:spcAft>
                      </a:pPr>
                      <a:r>
                        <a:rPr lang="fr-CA" sz="1050" noProof="0" dirty="0" smtClean="0">
                          <a:effectLst/>
                          <a:latin typeface="+mn-lt"/>
                          <a:ea typeface="Cambria"/>
                          <a:cs typeface="Times New Roman"/>
                        </a:rPr>
                        <a:t> </a:t>
                      </a:r>
                    </a:p>
                    <a:p>
                      <a:pPr>
                        <a:spcAft>
                          <a:spcPts val="0"/>
                        </a:spcAft>
                      </a:pPr>
                      <a:r>
                        <a:rPr lang="fr-CA" sz="1050" noProof="0" dirty="0" smtClean="0">
                          <a:effectLst/>
                          <a:latin typeface="+mn-lt"/>
                          <a:ea typeface="Cambria"/>
                          <a:cs typeface="Times New Roman"/>
                        </a:rPr>
                        <a:t> </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0,52 (0,29 à 0,93)	</a:t>
                      </a:r>
                    </a:p>
                    <a:p>
                      <a:pPr>
                        <a:spcAft>
                          <a:spcPts val="0"/>
                        </a:spcAft>
                      </a:pPr>
                      <a:r>
                        <a:rPr lang="fr-CA" sz="1050" noProof="0" dirty="0" smtClean="0">
                          <a:effectLst/>
                          <a:latin typeface="+mn-lt"/>
                          <a:ea typeface="Cambria"/>
                          <a:cs typeface="Times New Roman"/>
                        </a:rPr>
                        <a:t>56 de moins pour 1 000 (de 9 de moins à 83 de moins)</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0,44 (0,32 à 0,59)</a:t>
                      </a:r>
                    </a:p>
                    <a:p>
                      <a:pPr>
                        <a:spcAft>
                          <a:spcPts val="0"/>
                        </a:spcAft>
                      </a:pPr>
                      <a:endParaRPr lang="fr-CA" sz="1050" noProof="0" dirty="0" smtClean="0">
                        <a:effectLst/>
                        <a:latin typeface="+mn-lt"/>
                        <a:ea typeface="Cambria"/>
                        <a:cs typeface="Times New Roman"/>
                      </a:endParaRPr>
                    </a:p>
                    <a:p>
                      <a:pPr>
                        <a:spcAft>
                          <a:spcPts val="0"/>
                        </a:spcAft>
                      </a:pPr>
                      <a:r>
                        <a:rPr lang="fr-CA" sz="1050" noProof="0" dirty="0" smtClean="0">
                          <a:effectLst/>
                          <a:latin typeface="+mn-lt"/>
                          <a:ea typeface="Cambria"/>
                          <a:cs typeface="Times New Roman"/>
                        </a:rPr>
                        <a:t>289 de moins pour 1 000 (de 211 de moins à 347 de moins)</a:t>
                      </a: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 </a:t>
                      </a:r>
                      <a:r>
                        <a:rPr lang="fr-CA" sz="1050" noProof="0" dirty="0" err="1" smtClean="0">
                          <a:effectLst/>
                          <a:latin typeface="+mn-lt"/>
                          <a:ea typeface="Cambria"/>
                          <a:cs typeface="Times New Roman"/>
                        </a:rPr>
                        <a:t>QdD</a:t>
                      </a:r>
                      <a:r>
                        <a:rPr lang="fr-CA" sz="1050" noProof="0" dirty="0" smtClean="0">
                          <a:effectLst/>
                          <a:latin typeface="+mn-lt"/>
                          <a:ea typeface="Cambria"/>
                          <a:cs typeface="Times New Roman"/>
                        </a:rPr>
                        <a:t> faible pour </a:t>
                      </a:r>
                      <a:r>
                        <a:rPr lang="fr-CA" sz="1050" baseline="0" noProof="0" dirty="0" smtClean="0">
                          <a:effectLst/>
                          <a:latin typeface="+mn-lt"/>
                          <a:ea typeface="Cambria"/>
                          <a:cs typeface="Times New Roman"/>
                        </a:rPr>
                        <a:t>mortalité due au cancer de la prostate et  toutes causes confondues</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259964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Résultats : les inconvénients du traitement</a:t>
            </a:r>
            <a:endParaRPr lang="fr-CA" noProof="0" dirty="0"/>
          </a:p>
        </p:txBody>
      </p:sp>
      <p:sp>
        <p:nvSpPr>
          <p:cNvPr id="3" name="Content Placeholder 2"/>
          <p:cNvSpPr>
            <a:spLocks noGrp="1"/>
          </p:cNvSpPr>
          <p:nvPr>
            <p:ph idx="1"/>
          </p:nvPr>
        </p:nvSpPr>
        <p:spPr>
          <a:xfrm>
            <a:off x="323528" y="1988840"/>
            <a:ext cx="7772400" cy="4114800"/>
          </a:xfrm>
        </p:spPr>
        <p:txBody>
          <a:bodyPr/>
          <a:lstStyle/>
          <a:p>
            <a:pPr marL="0" indent="0">
              <a:buNone/>
            </a:pPr>
            <a:r>
              <a:rPr lang="fr-CA" noProof="0" dirty="0" smtClean="0"/>
              <a:t>La prostatectomie radicale, la radiothérapie et l'hormonothérapie antiandrogénique (HAA) sont les principaux traitements et sont associées aux inconvénients potentiels suivants :</a:t>
            </a:r>
          </a:p>
          <a:p>
            <a:pPr marL="0" indent="0">
              <a:buNone/>
            </a:pPr>
            <a:endParaRPr lang="fr-CA" noProof="0" dirty="0" smtClean="0"/>
          </a:p>
          <a:p>
            <a:pPr lvl="1"/>
            <a:r>
              <a:rPr lang="fr-CA" sz="2000" noProof="0" dirty="0" smtClean="0"/>
              <a:t>incontinence urinaire</a:t>
            </a:r>
          </a:p>
          <a:p>
            <a:pPr lvl="1"/>
            <a:r>
              <a:rPr lang="fr-CA" sz="2000" noProof="0" dirty="0" smtClean="0"/>
              <a:t>dysfonction érectile </a:t>
            </a:r>
          </a:p>
          <a:p>
            <a:pPr lvl="1"/>
            <a:r>
              <a:rPr lang="fr-CA" sz="2000" noProof="0" dirty="0" smtClean="0"/>
              <a:t>dysfonction intestinale</a:t>
            </a:r>
          </a:p>
          <a:p>
            <a:endParaRPr lang="fr-CA" noProof="0" dirty="0"/>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36</a:t>
            </a:fld>
            <a:endParaRPr lang="fr-CA"/>
          </a:p>
        </p:txBody>
      </p:sp>
    </p:spTree>
    <p:extLst>
      <p:ext uri="{BB962C8B-B14F-4D97-AF65-F5344CB8AC3E}">
        <p14:creationId xmlns:p14="http://schemas.microsoft.com/office/powerpoint/2010/main" val="40441932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dirty="0" smtClean="0"/>
              <a:t>Résultats: Inconvénients du traitement</a:t>
            </a:r>
            <a:endParaRPr lang="fr-CA" sz="3600" dirty="0"/>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37</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66134735"/>
              </p:ext>
            </p:extLst>
          </p:nvPr>
        </p:nvGraphicFramePr>
        <p:xfrm>
          <a:off x="395536" y="1484784"/>
          <a:ext cx="7920880" cy="5207497"/>
        </p:xfrm>
        <a:graphic>
          <a:graphicData uri="http://schemas.openxmlformats.org/drawingml/2006/table">
            <a:tbl>
              <a:tblPr firstRow="1" firstCol="1" bandRow="1"/>
              <a:tblGrid>
                <a:gridCol w="1566231"/>
                <a:gridCol w="1696899"/>
                <a:gridCol w="2715041"/>
                <a:gridCol w="1942709"/>
              </a:tblGrid>
              <a:tr h="307952">
                <a:tc>
                  <a:txBody>
                    <a:bodyPr/>
                    <a:lstStyle/>
                    <a:p>
                      <a:pPr>
                        <a:spcAft>
                          <a:spcPts val="0"/>
                        </a:spcAft>
                      </a:pPr>
                      <a:r>
                        <a:rPr lang="fr-CA" sz="1050" b="1" noProof="0" dirty="0" smtClean="0">
                          <a:solidFill>
                            <a:schemeClr val="bg1"/>
                          </a:solidFill>
                          <a:effectLst/>
                          <a:latin typeface="+mn-lt"/>
                          <a:ea typeface="Cambria"/>
                          <a:cs typeface="Times New Roman"/>
                        </a:rPr>
                        <a:t>Inconvénients</a:t>
                      </a:r>
                      <a:r>
                        <a:rPr lang="fr-CA" sz="1050" b="1" baseline="0" noProof="0" dirty="0" smtClean="0">
                          <a:solidFill>
                            <a:schemeClr val="bg1"/>
                          </a:solidFill>
                          <a:effectLst/>
                          <a:latin typeface="+mn-lt"/>
                          <a:ea typeface="Cambria"/>
                          <a:cs typeface="Times New Roman"/>
                        </a:rPr>
                        <a:t> du traitement</a:t>
                      </a:r>
                      <a:endParaRPr lang="fr-CA" sz="1050" noProof="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fr-CA" sz="1050" b="1" noProof="0" dirty="0" smtClean="0">
                          <a:solidFill>
                            <a:schemeClr val="bg1"/>
                          </a:solidFill>
                          <a:effectLst/>
                          <a:latin typeface="+mn-lt"/>
                          <a:ea typeface="Cambria"/>
                          <a:cs typeface="Times New Roman"/>
                        </a:rPr>
                        <a:t>Type</a:t>
                      </a:r>
                      <a:r>
                        <a:rPr lang="fr-CA" sz="1050" b="1" baseline="0" noProof="0" dirty="0" smtClean="0">
                          <a:solidFill>
                            <a:schemeClr val="bg1"/>
                          </a:solidFill>
                          <a:effectLst/>
                          <a:latin typeface="+mn-lt"/>
                          <a:ea typeface="Cambria"/>
                          <a:cs typeface="Times New Roman"/>
                        </a:rPr>
                        <a:t> d’étude</a:t>
                      </a:r>
                      <a:endParaRPr lang="fr-CA" sz="1050" noProof="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fr-CA" sz="1050" b="1" noProof="0" dirty="0" smtClean="0">
                          <a:solidFill>
                            <a:schemeClr val="bg1"/>
                          </a:solidFill>
                          <a:effectLst/>
                          <a:latin typeface="+mn-lt"/>
                          <a:ea typeface="Cambria"/>
                          <a:cs typeface="Times New Roman"/>
                        </a:rPr>
                        <a:t>Risque</a:t>
                      </a:r>
                      <a:r>
                        <a:rPr lang="fr-CA" sz="1050" b="1" baseline="0" noProof="0" dirty="0" smtClean="0">
                          <a:solidFill>
                            <a:schemeClr val="bg1"/>
                          </a:solidFill>
                          <a:effectLst/>
                          <a:latin typeface="+mn-lt"/>
                          <a:ea typeface="Cambria"/>
                          <a:cs typeface="Times New Roman"/>
                        </a:rPr>
                        <a:t> relatif </a:t>
                      </a:r>
                      <a:r>
                        <a:rPr lang="fr-CA" sz="1050" b="1" noProof="0" dirty="0" smtClean="0">
                          <a:solidFill>
                            <a:schemeClr val="bg1"/>
                          </a:solidFill>
                          <a:effectLst/>
                          <a:latin typeface="+mn-lt"/>
                          <a:ea typeface="Cambria"/>
                          <a:cs typeface="Times New Roman"/>
                        </a:rPr>
                        <a:t>(RR)</a:t>
                      </a:r>
                      <a:endParaRPr lang="fr-CA" sz="1050" noProof="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fr-CA" sz="1050" b="1" noProof="0" dirty="0" smtClean="0">
                          <a:solidFill>
                            <a:schemeClr val="bg1"/>
                          </a:solidFill>
                          <a:effectLst/>
                          <a:latin typeface="+mn-lt"/>
                          <a:ea typeface="Cambria"/>
                          <a:cs typeface="Times New Roman"/>
                        </a:rPr>
                        <a:t>Qualité des données GRADE</a:t>
                      </a:r>
                      <a:r>
                        <a:rPr lang="fr-CA" sz="1050" b="1" baseline="30000" noProof="0" dirty="0" smtClean="0">
                          <a:solidFill>
                            <a:schemeClr val="bg1"/>
                          </a:solidFill>
                          <a:effectLst/>
                          <a:latin typeface="+mn-lt"/>
                          <a:ea typeface="Cambria"/>
                          <a:cs typeface="Times New Roman"/>
                        </a:rPr>
                        <a:t>*</a:t>
                      </a:r>
                      <a:endParaRPr lang="fr-CA" sz="1050" noProof="0" dirty="0">
                        <a:solidFill>
                          <a:schemeClr val="bg1"/>
                        </a:solidFill>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769881">
                <a:tc rowSpan="3">
                  <a:txBody>
                    <a:bodyPr/>
                    <a:lstStyle/>
                    <a:p>
                      <a:pPr>
                        <a:spcAft>
                          <a:spcPts val="0"/>
                        </a:spcAft>
                      </a:pPr>
                      <a:r>
                        <a:rPr lang="fr-CA" sz="1050" noProof="0" dirty="0" smtClean="0">
                          <a:effectLst/>
                          <a:latin typeface="+mn-lt"/>
                          <a:ea typeface="Cambria"/>
                          <a:cs typeface="Times New Roman"/>
                        </a:rPr>
                        <a:t>Incontinence</a:t>
                      </a:r>
                      <a:r>
                        <a:rPr lang="fr-CA" sz="1050" baseline="0" noProof="0" dirty="0" smtClean="0">
                          <a:effectLst/>
                          <a:latin typeface="+mn-lt"/>
                          <a:ea typeface="Cambria"/>
                          <a:cs typeface="Times New Roman"/>
                        </a:rPr>
                        <a:t> urinaire</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ECR</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kern="1200" noProof="0" dirty="0" smtClean="0">
                          <a:solidFill>
                            <a:schemeClr val="tx1"/>
                          </a:solidFill>
                          <a:effectLst/>
                          <a:latin typeface="+mn-lt"/>
                          <a:ea typeface="+mn-ea"/>
                          <a:cs typeface="+mn-cs"/>
                        </a:rPr>
                        <a:t>3,22 (2,27 à 4,56) 178 de plus pour 1 000 (de 102 de plus à 286 de plus) </a:t>
                      </a:r>
                    </a:p>
                    <a:p>
                      <a:pPr>
                        <a:spcAft>
                          <a:spcPts val="0"/>
                        </a:spcAft>
                      </a:pPr>
                      <a:endParaRPr lang="fr-CA" sz="1050" kern="1200" noProof="0" dirty="0" smtClean="0">
                        <a:solidFill>
                          <a:schemeClr val="tx1"/>
                        </a:solidFill>
                        <a:effectLst/>
                        <a:latin typeface="+mn-lt"/>
                        <a:ea typeface="+mn-ea"/>
                        <a:cs typeface="+mn-cs"/>
                      </a:endParaRPr>
                    </a:p>
                    <a:p>
                      <a:pPr>
                        <a:spcAft>
                          <a:spcPts val="0"/>
                        </a:spcAft>
                      </a:pPr>
                      <a:r>
                        <a:rPr lang="fr-CA" sz="1050" noProof="0" dirty="0" smtClean="0"/>
                        <a:t>8,31 (1,1 à 62,63) 149 de plus pour 1 000 (de 2 de plus à 1 000 de plus) </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baseline="0" noProof="0" dirty="0" err="1" smtClean="0">
                          <a:effectLst/>
                          <a:latin typeface="+mn-lt"/>
                          <a:ea typeface="Cambria"/>
                          <a:cs typeface="Times New Roman"/>
                        </a:rPr>
                        <a:t>QdD</a:t>
                      </a:r>
                      <a:r>
                        <a:rPr lang="fr-CA" sz="1050" baseline="0" noProof="0" dirty="0" smtClean="0">
                          <a:effectLst/>
                          <a:latin typeface="+mn-lt"/>
                          <a:ea typeface="Cambria"/>
                          <a:cs typeface="Times New Roman"/>
                        </a:rPr>
                        <a:t> élevée</a:t>
                      </a:r>
                    </a:p>
                    <a:p>
                      <a:pPr>
                        <a:spcAft>
                          <a:spcPts val="0"/>
                        </a:spcAft>
                      </a:pPr>
                      <a:endParaRPr lang="fr-CA" sz="1050" baseline="0" noProof="0" dirty="0" smtClean="0">
                        <a:effectLst/>
                        <a:latin typeface="+mn-lt"/>
                        <a:ea typeface="Cambria"/>
                        <a:cs typeface="Times New Roman"/>
                      </a:endParaRPr>
                    </a:p>
                    <a:p>
                      <a:pPr>
                        <a:spcAft>
                          <a:spcPts val="0"/>
                        </a:spcAft>
                      </a:pPr>
                      <a:endParaRPr lang="fr-CA" sz="1050" baseline="0" noProof="0" dirty="0" smtClean="0">
                        <a:effectLst/>
                        <a:latin typeface="+mn-lt"/>
                        <a:ea typeface="Cambria"/>
                        <a:cs typeface="Times New Roman"/>
                      </a:endParaRPr>
                    </a:p>
                    <a:p>
                      <a:pPr>
                        <a:spcAft>
                          <a:spcPts val="0"/>
                        </a:spcAft>
                      </a:pPr>
                      <a:r>
                        <a:rPr lang="fr-CA" sz="1050" baseline="0" noProof="0" dirty="0" err="1" smtClean="0">
                          <a:effectLst/>
                          <a:latin typeface="+mn-lt"/>
                          <a:ea typeface="Cambria"/>
                          <a:cs typeface="Times New Roman"/>
                        </a:rPr>
                        <a:t>QdD</a:t>
                      </a:r>
                      <a:r>
                        <a:rPr lang="fr-CA" sz="1050" baseline="0" noProof="0" dirty="0" smtClean="0">
                          <a:effectLst/>
                          <a:latin typeface="+mn-lt"/>
                          <a:ea typeface="Cambria"/>
                          <a:cs typeface="Times New Roman"/>
                        </a:rPr>
                        <a:t> Moyenne</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881">
                <a:tc vMerge="1">
                  <a:txBody>
                    <a:bodyPr/>
                    <a:lstStyle/>
                    <a:p>
                      <a:pPr>
                        <a:spcAft>
                          <a:spcPts val="0"/>
                        </a:spcAft>
                      </a:pPr>
                      <a:endParaRPr lang="en-CA" sz="105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Cohorte</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kern="1200" noProof="0" dirty="0" smtClean="0">
                          <a:solidFill>
                            <a:schemeClr val="tx1"/>
                          </a:solidFill>
                          <a:effectLst/>
                          <a:latin typeface="+mn-lt"/>
                          <a:ea typeface="+mn-ea"/>
                          <a:cs typeface="+mn-cs"/>
                        </a:rPr>
                        <a:t>3,68 (2,37 à 5,72) 167 de plus pour 1 000 (de 85 de plus à 293 de plus)</a:t>
                      </a:r>
                    </a:p>
                    <a:p>
                      <a:pPr>
                        <a:spcAft>
                          <a:spcPts val="0"/>
                        </a:spcAft>
                      </a:pPr>
                      <a:endParaRPr lang="fr-CA" sz="1050" kern="1200" noProof="0" dirty="0" smtClean="0">
                        <a:solidFill>
                          <a:schemeClr val="tx1"/>
                        </a:solidFill>
                        <a:effectLst/>
                        <a:latin typeface="+mn-lt"/>
                        <a:ea typeface="+mn-ea"/>
                        <a:cs typeface="+mn-cs"/>
                      </a:endParaRPr>
                    </a:p>
                    <a:p>
                      <a:pPr>
                        <a:spcAft>
                          <a:spcPts val="0"/>
                        </a:spcAft>
                      </a:pPr>
                      <a:r>
                        <a:rPr lang="fr-CA" sz="1050" noProof="0" dirty="0" smtClean="0"/>
                        <a:t>1,35 (0,9 à 2,02) 22 de plus pour 1 000 (de 6 de moins à 63 de plus)</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baseline="0" noProof="0" dirty="0" err="1" smtClean="0">
                          <a:effectLst/>
                          <a:latin typeface="+mn-lt"/>
                          <a:ea typeface="Cambria"/>
                          <a:cs typeface="Times New Roman"/>
                        </a:rPr>
                        <a:t>QdD</a:t>
                      </a:r>
                      <a:r>
                        <a:rPr lang="fr-CA" sz="1050" baseline="0" noProof="0" dirty="0" smtClean="0">
                          <a:effectLst/>
                          <a:latin typeface="+mn-lt"/>
                          <a:ea typeface="Cambria"/>
                          <a:cs typeface="Times New Roman"/>
                        </a:rPr>
                        <a:t> Moyenne</a:t>
                      </a:r>
                      <a:endParaRPr lang="fr-CA" sz="1050" noProof="0" dirty="0" smtClean="0">
                        <a:effectLst/>
                        <a:latin typeface="+mn-lt"/>
                        <a:ea typeface="Cambria"/>
                        <a:cs typeface="Times New Roman"/>
                      </a:endParaRPr>
                    </a:p>
                    <a:p>
                      <a:pPr>
                        <a:spcAft>
                          <a:spcPts val="0"/>
                        </a:spcAft>
                      </a:pPr>
                      <a:endParaRPr lang="fr-CA" sz="1050" noProof="0" dirty="0" smtClean="0">
                        <a:effectLst/>
                        <a:latin typeface="+mn-lt"/>
                        <a:ea typeface="Cambria"/>
                        <a:cs typeface="Times New Roman"/>
                      </a:endParaRPr>
                    </a:p>
                    <a:p>
                      <a:pPr>
                        <a:spcAft>
                          <a:spcPts val="0"/>
                        </a:spcAft>
                      </a:pPr>
                      <a:endParaRPr lang="fr-CA" sz="1050" noProof="0" dirty="0" smtClean="0">
                        <a:effectLst/>
                        <a:latin typeface="+mn-lt"/>
                        <a:ea typeface="Cambria"/>
                        <a:cs typeface="Times New Roman"/>
                      </a:endParaRPr>
                    </a:p>
                    <a:p>
                      <a:pPr>
                        <a:spcAft>
                          <a:spcPts val="0"/>
                        </a:spcAft>
                      </a:pPr>
                      <a:r>
                        <a:rPr lang="fr-CA" sz="1050" noProof="0" dirty="0" smtClean="0">
                          <a:effectLst/>
                          <a:latin typeface="+mn-lt"/>
                          <a:ea typeface="Cambria"/>
                          <a:cs typeface="Times New Roman"/>
                        </a:rPr>
                        <a:t>Très faible</a:t>
                      </a:r>
                      <a:r>
                        <a:rPr lang="fr-CA" sz="1050" baseline="0" noProof="0" dirty="0" smtClean="0">
                          <a:effectLst/>
                          <a:latin typeface="+mn-lt"/>
                          <a:ea typeface="Cambria"/>
                          <a:cs typeface="Times New Roman"/>
                        </a:rPr>
                        <a:t> </a:t>
                      </a:r>
                      <a:r>
                        <a:rPr lang="fr-CA" sz="1050" baseline="0" noProof="0" dirty="0" err="1" smtClean="0">
                          <a:effectLst/>
                          <a:latin typeface="+mn-lt"/>
                          <a:ea typeface="Cambria"/>
                          <a:cs typeface="Times New Roman"/>
                        </a:rPr>
                        <a:t>QdD</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952">
                <a:tc vMerge="1">
                  <a:txBody>
                    <a:bodyPr/>
                    <a:lstStyle/>
                    <a:p>
                      <a:pPr>
                        <a:spcAft>
                          <a:spcPts val="0"/>
                        </a:spcAft>
                      </a:pPr>
                      <a:endParaRPr lang="en-CA" sz="105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D’observation</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t>1,32 (0,75 à 2,3)</a:t>
                      </a:r>
                      <a:r>
                        <a:rPr lang="fr-CA" sz="1050" baseline="0" noProof="0" dirty="0" smtClean="0"/>
                        <a:t> </a:t>
                      </a:r>
                      <a:r>
                        <a:rPr lang="fr-CA" sz="1050" noProof="0" dirty="0" smtClean="0"/>
                        <a:t>19 de plus pour 1 000 (de 15 de moins à 76 de plus)</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Très faible</a:t>
                      </a:r>
                      <a:r>
                        <a:rPr lang="fr-CA" sz="1050" baseline="0" noProof="0" dirty="0" smtClean="0">
                          <a:effectLst/>
                          <a:latin typeface="+mn-lt"/>
                          <a:ea typeface="Cambria"/>
                          <a:cs typeface="Times New Roman"/>
                        </a:rPr>
                        <a:t> </a:t>
                      </a:r>
                      <a:r>
                        <a:rPr lang="fr-CA" sz="1050" baseline="0" noProof="0" dirty="0" err="1" smtClean="0">
                          <a:effectLst/>
                          <a:latin typeface="+mn-lt"/>
                          <a:ea typeface="Cambria"/>
                          <a:cs typeface="Times New Roman"/>
                        </a:rPr>
                        <a:t>QdD</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33">
                <a:tc rowSpan="3">
                  <a:txBody>
                    <a:bodyPr/>
                    <a:lstStyle/>
                    <a:p>
                      <a:pPr>
                        <a:spcAft>
                          <a:spcPts val="0"/>
                        </a:spcAft>
                      </a:pPr>
                      <a:r>
                        <a:rPr lang="fr-CA" sz="1050" noProof="0" dirty="0" smtClean="0">
                          <a:effectLst/>
                          <a:latin typeface="+mn-lt"/>
                          <a:ea typeface="Cambria"/>
                          <a:cs typeface="Times New Roman"/>
                        </a:rPr>
                        <a:t>Dysfonction</a:t>
                      </a:r>
                      <a:r>
                        <a:rPr lang="fr-CA" sz="1050" baseline="0" noProof="0" dirty="0" smtClean="0">
                          <a:effectLst/>
                          <a:latin typeface="+mn-lt"/>
                          <a:ea typeface="Cambria"/>
                          <a:cs typeface="Times New Roman"/>
                        </a:rPr>
                        <a:t> érectile</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ECR</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t>1,39 (0,77 à 2,53) 221 de plus pour 1 000 (de 130 de moins à 867 de plus) </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50" noProof="0" dirty="0" smtClean="0">
                          <a:effectLst/>
                          <a:latin typeface="+mn-lt"/>
                          <a:ea typeface="Cambria"/>
                          <a:cs typeface="Times New Roman"/>
                        </a:rPr>
                        <a:t>faible </a:t>
                      </a:r>
                      <a:r>
                        <a:rPr lang="fr-CA" sz="1050" noProof="0" dirty="0" err="1" smtClean="0">
                          <a:effectLst/>
                          <a:latin typeface="+mn-lt"/>
                          <a:ea typeface="Cambria"/>
                          <a:cs typeface="Times New Roman"/>
                        </a:rPr>
                        <a:t>QdD</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881">
                <a:tc vMerge="1">
                  <a:txBody>
                    <a:bodyPr/>
                    <a:lstStyle/>
                    <a:p>
                      <a:pPr>
                        <a:spcAft>
                          <a:spcPts val="0"/>
                        </a:spcAft>
                      </a:pPr>
                      <a:endParaRPr lang="en-CA" sz="105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Cohorte</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kern="1200" noProof="0" dirty="0" smtClean="0">
                          <a:solidFill>
                            <a:schemeClr val="tx1"/>
                          </a:solidFill>
                          <a:effectLst/>
                          <a:latin typeface="+mn-lt"/>
                          <a:ea typeface="+mn-ea"/>
                          <a:cs typeface="+mn-cs"/>
                        </a:rPr>
                        <a:t>1,56 (1,33 à 1,83) 234 de plus pour 1 000 (de 138 de moins à 347) </a:t>
                      </a:r>
                    </a:p>
                    <a:p>
                      <a:pPr>
                        <a:spcAft>
                          <a:spcPts val="0"/>
                        </a:spcAft>
                      </a:pPr>
                      <a:endParaRPr lang="fr-CA" sz="1050" kern="1200" noProof="0" dirty="0" smtClean="0">
                        <a:solidFill>
                          <a:schemeClr val="tx1"/>
                        </a:solidFill>
                        <a:effectLst/>
                        <a:latin typeface="+mn-lt"/>
                        <a:ea typeface="+mn-ea"/>
                        <a:cs typeface="+mn-cs"/>
                      </a:endParaRPr>
                    </a:p>
                    <a:p>
                      <a:pPr>
                        <a:spcAft>
                          <a:spcPts val="0"/>
                        </a:spcAft>
                      </a:pPr>
                      <a:r>
                        <a:rPr lang="fr-CA" sz="1050" noProof="0" dirty="0" smtClean="0"/>
                        <a:t>1,30 (1,17 à 1,43) 127 de plus pour 1 000 (de 72 de plus à 182 de plus)</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50" noProof="0" dirty="0" smtClean="0">
                          <a:effectLst/>
                          <a:latin typeface="+mn-lt"/>
                          <a:ea typeface="Cambria"/>
                          <a:cs typeface="Times New Roman"/>
                        </a:rPr>
                        <a:t>faible </a:t>
                      </a:r>
                      <a:r>
                        <a:rPr lang="fr-CA" sz="1050" noProof="0" dirty="0" err="1" smtClean="0">
                          <a:effectLst/>
                          <a:latin typeface="+mn-lt"/>
                          <a:ea typeface="Cambria"/>
                          <a:cs typeface="Times New Roman"/>
                        </a:rPr>
                        <a:t>QdD</a:t>
                      </a:r>
                      <a:endParaRPr lang="fr-CA" sz="1050" noProof="0" dirty="0" smtClean="0">
                        <a:effectLst/>
                        <a:latin typeface="+mn-lt"/>
                        <a:ea typeface="Cambri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050" noProof="0" dirty="0" smtClean="0">
                        <a:effectLst/>
                        <a:latin typeface="+mn-lt"/>
                        <a:ea typeface="Cambri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050" noProof="0" dirty="0" smtClean="0">
                        <a:effectLst/>
                        <a:latin typeface="+mn-lt"/>
                        <a:ea typeface="Cambri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050" noProof="0" dirty="0" smtClean="0">
                          <a:effectLst/>
                          <a:latin typeface="+mn-lt"/>
                          <a:ea typeface="Cambria"/>
                          <a:cs typeface="Times New Roman"/>
                        </a:rPr>
                        <a:t>faible </a:t>
                      </a:r>
                      <a:r>
                        <a:rPr lang="fr-CA" sz="1050" noProof="0" dirty="0" err="1" smtClean="0">
                          <a:effectLst/>
                          <a:latin typeface="+mn-lt"/>
                          <a:ea typeface="Cambria"/>
                          <a:cs typeface="Times New Roman"/>
                        </a:rPr>
                        <a:t>QdD</a:t>
                      </a:r>
                      <a:endParaRPr lang="fr-CA" sz="1050" noProof="0" dirty="0" smtClean="0">
                        <a:effectLst/>
                        <a:latin typeface="+mn-lt"/>
                        <a:ea typeface="Cambri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674">
                <a:tc vMerge="1">
                  <a:txBody>
                    <a:bodyPr/>
                    <a:lstStyle/>
                    <a:p>
                      <a:pPr>
                        <a:spcAft>
                          <a:spcPts val="0"/>
                        </a:spcAft>
                      </a:pPr>
                      <a:endParaRPr lang="en-CA" sz="105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D’observation</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t>2,35 (1,53 à 3,59) 442 de plus pour 1 000 (de 174 de plus à 849 de plus)</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baseline="0" noProof="0" dirty="0" err="1" smtClean="0">
                          <a:effectLst/>
                          <a:latin typeface="+mn-lt"/>
                          <a:ea typeface="Cambria"/>
                          <a:cs typeface="Times New Roman"/>
                        </a:rPr>
                        <a:t>QdD</a:t>
                      </a:r>
                      <a:r>
                        <a:rPr lang="fr-CA" sz="1050" baseline="0" noProof="0" dirty="0" smtClean="0">
                          <a:effectLst/>
                          <a:latin typeface="+mn-lt"/>
                          <a:ea typeface="Cambria"/>
                          <a:cs typeface="Times New Roman"/>
                        </a:rPr>
                        <a:t> Moyenne</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70">
                <a:tc rowSpan="3">
                  <a:txBody>
                    <a:bodyPr/>
                    <a:lstStyle/>
                    <a:p>
                      <a:pPr>
                        <a:spcAft>
                          <a:spcPts val="0"/>
                        </a:spcAft>
                      </a:pPr>
                      <a:r>
                        <a:rPr lang="fr-CA" sz="1050" noProof="0" dirty="0" smtClean="0">
                          <a:effectLst/>
                          <a:latin typeface="+mn-lt"/>
                          <a:ea typeface="Cambria"/>
                          <a:cs typeface="Times New Roman"/>
                        </a:rPr>
                        <a:t>Dysfonction intestinale</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ECR</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kern="1200" noProof="0" dirty="0" smtClean="0">
                          <a:solidFill>
                            <a:schemeClr val="tx1"/>
                          </a:solidFill>
                          <a:effectLst/>
                          <a:latin typeface="+mn-lt"/>
                          <a:ea typeface="+mn-ea"/>
                          <a:cs typeface="+mn-cs"/>
                        </a:rPr>
                        <a:t>0,42 (0,04 à 4,14) 54 de moins pour 1 000 (de 90 de moins à 293 de plus) </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50" noProof="0" dirty="0" smtClean="0">
                          <a:effectLst/>
                          <a:latin typeface="+mn-lt"/>
                          <a:ea typeface="Cambria"/>
                          <a:cs typeface="Times New Roman"/>
                        </a:rPr>
                        <a:t>faible </a:t>
                      </a:r>
                      <a:r>
                        <a:rPr lang="fr-CA" sz="1050" noProof="0" dirty="0" err="1" smtClean="0">
                          <a:effectLst/>
                          <a:latin typeface="+mn-lt"/>
                          <a:ea typeface="Cambria"/>
                          <a:cs typeface="Times New Roman"/>
                        </a:rPr>
                        <a:t>QdD</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881">
                <a:tc vMerge="1">
                  <a:txBody>
                    <a:bodyPr/>
                    <a:lstStyle/>
                    <a:p>
                      <a:pPr>
                        <a:spcAft>
                          <a:spcPts val="0"/>
                        </a:spcAft>
                      </a:pPr>
                      <a:endParaRPr lang="en-CA" sz="105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Cohorte</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kern="1200" noProof="0" dirty="0" smtClean="0">
                          <a:solidFill>
                            <a:schemeClr val="tx1"/>
                          </a:solidFill>
                          <a:effectLst/>
                          <a:latin typeface="+mn-lt"/>
                          <a:ea typeface="+mn-ea"/>
                          <a:cs typeface="+mn-cs"/>
                        </a:rPr>
                        <a:t>0,69 (0,43 à 1,11) 15 de moins pour 1 000 (de 27 de moins à 5 de plus)</a:t>
                      </a:r>
                    </a:p>
                    <a:p>
                      <a:pPr>
                        <a:spcAft>
                          <a:spcPts val="0"/>
                        </a:spcAft>
                      </a:pPr>
                      <a:endParaRPr lang="fr-CA" sz="1050" kern="1200" noProof="0" dirty="0" smtClean="0">
                        <a:solidFill>
                          <a:schemeClr val="tx1"/>
                        </a:solidFill>
                        <a:effectLst/>
                        <a:latin typeface="+mn-lt"/>
                        <a:ea typeface="+mn-ea"/>
                        <a:cs typeface="+mn-cs"/>
                      </a:endParaRPr>
                    </a:p>
                    <a:p>
                      <a:pPr>
                        <a:spcAft>
                          <a:spcPts val="0"/>
                        </a:spcAft>
                      </a:pPr>
                      <a:r>
                        <a:rPr lang="fr-CA" sz="1050" noProof="0" dirty="0" smtClean="0"/>
                        <a:t>1,65 (0,84 à 3,25) 31 de plus pour 1 000 (de 8 de moins à 106 de plus)</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Très faible</a:t>
                      </a:r>
                      <a:r>
                        <a:rPr lang="fr-CA" sz="1050" baseline="0" noProof="0" dirty="0" smtClean="0">
                          <a:effectLst/>
                          <a:latin typeface="+mn-lt"/>
                          <a:ea typeface="Cambria"/>
                          <a:cs typeface="Times New Roman"/>
                        </a:rPr>
                        <a:t> </a:t>
                      </a:r>
                      <a:r>
                        <a:rPr lang="fr-CA" sz="1050" baseline="0" noProof="0" dirty="0" err="1" smtClean="0">
                          <a:effectLst/>
                          <a:latin typeface="+mn-lt"/>
                          <a:ea typeface="Cambria"/>
                          <a:cs typeface="Times New Roman"/>
                        </a:rPr>
                        <a:t>QdD</a:t>
                      </a:r>
                      <a:endParaRPr lang="fr-CA" sz="1050" noProof="0" dirty="0" smtClean="0">
                        <a:effectLst/>
                        <a:latin typeface="+mn-lt"/>
                        <a:ea typeface="Cambri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050" noProof="0" dirty="0" smtClean="0">
                        <a:effectLst/>
                        <a:latin typeface="+mn-lt"/>
                        <a:ea typeface="Cambri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050" noProof="0" dirty="0" smtClean="0">
                        <a:effectLst/>
                        <a:latin typeface="+mn-lt"/>
                        <a:ea typeface="Cambria"/>
                        <a:cs typeface="Times New Roman"/>
                      </a:endParaRPr>
                    </a:p>
                    <a:p>
                      <a:pPr>
                        <a:spcAft>
                          <a:spcPts val="0"/>
                        </a:spcAft>
                      </a:pPr>
                      <a:r>
                        <a:rPr lang="fr-CA" sz="1050" noProof="0" dirty="0" smtClean="0">
                          <a:effectLst/>
                          <a:latin typeface="+mn-lt"/>
                          <a:ea typeface="Cambria"/>
                          <a:cs typeface="Times New Roman"/>
                        </a:rPr>
                        <a:t>Très faible</a:t>
                      </a:r>
                      <a:r>
                        <a:rPr lang="fr-CA" sz="1050" baseline="0" noProof="0" dirty="0" smtClean="0">
                          <a:effectLst/>
                          <a:latin typeface="+mn-lt"/>
                          <a:ea typeface="Cambria"/>
                          <a:cs typeface="Times New Roman"/>
                        </a:rPr>
                        <a:t> </a:t>
                      </a:r>
                      <a:r>
                        <a:rPr lang="fr-CA" sz="1050" baseline="0" noProof="0" dirty="0" err="1" smtClean="0">
                          <a:effectLst/>
                          <a:latin typeface="+mn-lt"/>
                          <a:ea typeface="Cambria"/>
                          <a:cs typeface="Times New Roman"/>
                        </a:rPr>
                        <a:t>QdD</a:t>
                      </a:r>
                      <a:endParaRPr lang="fr-CA" sz="1050" noProof="0" dirty="0" smtClean="0">
                        <a:effectLst/>
                        <a:latin typeface="+mn-lt"/>
                        <a:ea typeface="Cambri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339">
                <a:tc vMerge="1">
                  <a:txBody>
                    <a:bodyPr/>
                    <a:lstStyle/>
                    <a:p>
                      <a:pPr>
                        <a:spcAft>
                          <a:spcPts val="0"/>
                        </a:spcAft>
                      </a:pPr>
                      <a:endParaRPr lang="en-CA" sz="105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D’observation</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t>2,44 (0,24 à 24,4) 40 de plus pour 1 000 (de 21 de moins à 653 de plus) </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CA" sz="1050" noProof="0" dirty="0" smtClean="0">
                          <a:effectLst/>
                          <a:latin typeface="+mn-lt"/>
                          <a:ea typeface="Cambria"/>
                          <a:cs typeface="Times New Roman"/>
                        </a:rPr>
                        <a:t>Très faible</a:t>
                      </a:r>
                      <a:r>
                        <a:rPr lang="fr-CA" sz="1050" baseline="0" noProof="0" dirty="0" smtClean="0">
                          <a:effectLst/>
                          <a:latin typeface="+mn-lt"/>
                          <a:ea typeface="Cambria"/>
                          <a:cs typeface="Times New Roman"/>
                        </a:rPr>
                        <a:t> </a:t>
                      </a:r>
                      <a:r>
                        <a:rPr lang="fr-CA" sz="1050" baseline="0" noProof="0" dirty="0" err="1" smtClean="0">
                          <a:effectLst/>
                          <a:latin typeface="+mn-lt"/>
                          <a:ea typeface="Cambria"/>
                          <a:cs typeface="Times New Roman"/>
                        </a:rPr>
                        <a:t>QdD</a:t>
                      </a:r>
                      <a:endParaRPr lang="fr-CA" sz="1050" noProof="0" dirty="0">
                        <a:effectLst/>
                        <a:latin typeface="+mn-lt"/>
                        <a:ea typeface="Cambria"/>
                        <a:cs typeface="Times New Roman"/>
                      </a:endParaRPr>
                    </a:p>
                  </a:txBody>
                  <a:tcPr marL="61722" marR="61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72332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200" noProof="0" dirty="0" smtClean="0"/>
              <a:t>Inconvénients de la prostatectomie et post-opératoires</a:t>
            </a:r>
            <a:endParaRPr lang="fr-CA" noProof="0" dirty="0"/>
          </a:p>
        </p:txBody>
      </p:sp>
      <p:sp>
        <p:nvSpPr>
          <p:cNvPr id="3" name="Content Placeholder 2"/>
          <p:cNvSpPr>
            <a:spLocks noGrp="1"/>
          </p:cNvSpPr>
          <p:nvPr>
            <p:ph idx="1"/>
          </p:nvPr>
        </p:nvSpPr>
        <p:spPr>
          <a:xfrm>
            <a:off x="467544" y="1700808"/>
            <a:ext cx="7772400" cy="4320480"/>
          </a:xfrm>
        </p:spPr>
        <p:txBody>
          <a:bodyPr>
            <a:normAutofit lnSpcReduction="10000"/>
          </a:bodyPr>
          <a:lstStyle/>
          <a:p>
            <a:r>
              <a:rPr lang="fr-CA" b="1" noProof="0" dirty="0" smtClean="0"/>
              <a:t>Tout type &lt; 30 jours</a:t>
            </a:r>
          </a:p>
          <a:p>
            <a:pPr lvl="1"/>
            <a:r>
              <a:rPr lang="fr-CA" sz="1800" noProof="0" dirty="0" smtClean="0"/>
              <a:t>Études d'observation </a:t>
            </a:r>
            <a:r>
              <a:rPr lang="fr-CA" sz="1800" noProof="0" dirty="0" smtClean="0">
                <a:solidFill>
                  <a:srgbClr val="000000"/>
                </a:solidFill>
              </a:rPr>
              <a:t>– </a:t>
            </a:r>
            <a:r>
              <a:rPr lang="fr-CA" sz="1800" noProof="0" dirty="0" smtClean="0"/>
              <a:t>Données probantes de qualité TRÈS FAIBLE</a:t>
            </a:r>
          </a:p>
          <a:p>
            <a:pPr lvl="2"/>
            <a:r>
              <a:rPr lang="fr-CA" sz="2000" noProof="0" dirty="0" smtClean="0"/>
              <a:t>2246/11010 20 %; IC à 95 % (19,7-21,2)*</a:t>
            </a:r>
          </a:p>
          <a:p>
            <a:pPr lvl="2"/>
            <a:r>
              <a:rPr lang="fr-CA" sz="2000" noProof="0" dirty="0" smtClean="0"/>
              <a:t>247/1243 20 %; IC à 95 % (17,8-22,2)</a:t>
            </a:r>
          </a:p>
          <a:p>
            <a:pPr lvl="2"/>
            <a:r>
              <a:rPr lang="fr-CA" sz="2000" noProof="0" dirty="0" smtClean="0"/>
              <a:t>395/3458 11,4 %; IC à 95 % (10,4-12,5)</a:t>
            </a:r>
          </a:p>
          <a:p>
            <a:pPr lvl="2"/>
            <a:r>
              <a:rPr lang="fr-CA" sz="2000" noProof="0" dirty="0" smtClean="0"/>
              <a:t>60/280 21,4 %; IC à 95 % (17,0-26,8)</a:t>
            </a:r>
          </a:p>
          <a:p>
            <a:pPr marL="914400" lvl="2" indent="0">
              <a:buNone/>
            </a:pPr>
            <a:endParaRPr lang="fr-CA" sz="2000" noProof="0" dirty="0" smtClean="0"/>
          </a:p>
          <a:p>
            <a:r>
              <a:rPr lang="fr-CA" b="1" noProof="0" dirty="0" smtClean="0"/>
              <a:t>Mortalité &lt; 30 jours</a:t>
            </a:r>
          </a:p>
          <a:p>
            <a:pPr lvl="1"/>
            <a:r>
              <a:rPr lang="fr-CA" sz="1800" noProof="0" dirty="0" smtClean="0"/>
              <a:t>Études d'observation </a:t>
            </a:r>
            <a:r>
              <a:rPr lang="fr-CA" sz="1800" noProof="0" dirty="0" smtClean="0">
                <a:solidFill>
                  <a:srgbClr val="000000"/>
                </a:solidFill>
              </a:rPr>
              <a:t>– </a:t>
            </a:r>
            <a:r>
              <a:rPr lang="fr-CA" sz="1800" noProof="0" dirty="0" smtClean="0"/>
              <a:t>Données probantes de qualité TRÈS FAIBLE</a:t>
            </a:r>
          </a:p>
          <a:p>
            <a:pPr lvl="2"/>
            <a:r>
              <a:rPr lang="fr-CA" sz="2000" noProof="0" dirty="0" smtClean="0"/>
              <a:t>53/11010 0,48 %; IC à 95 % (0,36-0,63)</a:t>
            </a:r>
          </a:p>
          <a:p>
            <a:pPr lvl="2"/>
            <a:r>
              <a:rPr lang="fr-CA" sz="2000" noProof="0" dirty="0" smtClean="0"/>
              <a:t>1/280 0,36 %; IC à 95 % (0,02-2,3)</a:t>
            </a:r>
          </a:p>
          <a:p>
            <a:pPr lvl="1"/>
            <a:endParaRPr lang="fr-CA" sz="2000" noProof="0" dirty="0" smtClean="0"/>
          </a:p>
          <a:p>
            <a:pPr lvl="1"/>
            <a:endParaRPr lang="fr-CA" sz="2000" noProof="0" dirty="0"/>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38</a:t>
            </a:fld>
            <a:endParaRPr lang="fr-CA"/>
          </a:p>
        </p:txBody>
      </p:sp>
      <p:sp>
        <p:nvSpPr>
          <p:cNvPr id="5" name="TextBox 4"/>
          <p:cNvSpPr txBox="1"/>
          <p:nvPr/>
        </p:nvSpPr>
        <p:spPr>
          <a:xfrm>
            <a:off x="539552" y="5945504"/>
            <a:ext cx="7704856" cy="553998"/>
          </a:xfrm>
          <a:prstGeom prst="rect">
            <a:avLst/>
          </a:prstGeom>
          <a:noFill/>
        </p:spPr>
        <p:txBody>
          <a:bodyPr wrap="square" rtlCol="0">
            <a:spAutoFit/>
          </a:bodyPr>
          <a:lstStyle/>
          <a:p>
            <a:pPr>
              <a:spcAft>
                <a:spcPts val="0"/>
              </a:spcAft>
            </a:pPr>
            <a:r>
              <a:rPr lang="en-CA" sz="800" b="1" dirty="0"/>
              <a:t>*</a:t>
            </a:r>
            <a:r>
              <a:rPr lang="en-CA" sz="1000" b="1" dirty="0"/>
              <a:t>Grading of Recommendations, Assessment, Development and Evaluation (GRADE) : </a:t>
            </a:r>
            <a:r>
              <a:rPr lang="en-CA" sz="1000" b="1" dirty="0" err="1"/>
              <a:t>Évaluation</a:t>
            </a:r>
            <a:r>
              <a:rPr lang="en-CA" sz="1000" b="1" dirty="0"/>
              <a:t> du continuum de la </a:t>
            </a:r>
            <a:r>
              <a:rPr lang="en-CA" sz="1000" b="1" dirty="0" err="1"/>
              <a:t>qualité</a:t>
            </a:r>
            <a:r>
              <a:rPr lang="en-CA" sz="1000" b="1" dirty="0"/>
              <a:t> des </a:t>
            </a:r>
            <a:r>
              <a:rPr lang="en-CA" sz="1000" b="1" dirty="0" err="1"/>
              <a:t>données</a:t>
            </a:r>
            <a:r>
              <a:rPr lang="en-CA" sz="1000" b="1" dirty="0"/>
              <a:t> </a:t>
            </a:r>
            <a:r>
              <a:rPr lang="en-CA" sz="1000" b="1" dirty="0" err="1"/>
              <a:t>probantes</a:t>
            </a:r>
            <a:r>
              <a:rPr lang="en-CA" sz="1000" b="1" dirty="0"/>
              <a:t> </a:t>
            </a:r>
            <a:r>
              <a:rPr lang="en-CA" sz="1000" b="1" dirty="0" err="1"/>
              <a:t>dans</a:t>
            </a:r>
            <a:r>
              <a:rPr lang="en-CA" sz="1000" b="1" dirty="0"/>
              <a:t> </a:t>
            </a:r>
            <a:r>
              <a:rPr lang="en-CA" sz="1000" b="1" dirty="0" err="1"/>
              <a:t>quatre</a:t>
            </a:r>
            <a:r>
              <a:rPr lang="en-CA" sz="1000" b="1" dirty="0"/>
              <a:t> </a:t>
            </a:r>
            <a:r>
              <a:rPr lang="en-CA" sz="1000" b="1" dirty="0" err="1"/>
              <a:t>catégories</a:t>
            </a:r>
            <a:r>
              <a:rPr lang="en-CA" sz="1000" b="1" dirty="0"/>
              <a:t>: </a:t>
            </a:r>
            <a:r>
              <a:rPr lang="en-CA" sz="1000" b="1" dirty="0" err="1"/>
              <a:t>supérieure</a:t>
            </a:r>
            <a:r>
              <a:rPr lang="en-CA" sz="1000" b="1" dirty="0"/>
              <a:t>, </a:t>
            </a:r>
            <a:r>
              <a:rPr lang="en-CA" sz="1000" b="1" dirty="0" err="1"/>
              <a:t>moyenne</a:t>
            </a:r>
            <a:r>
              <a:rPr lang="en-CA" sz="1000" b="1" dirty="0"/>
              <a:t>, </a:t>
            </a:r>
            <a:r>
              <a:rPr lang="en-CA" sz="1000" b="1" dirty="0" err="1"/>
              <a:t>faible</a:t>
            </a:r>
            <a:r>
              <a:rPr lang="en-CA" sz="1000" b="1" dirty="0"/>
              <a:t> </a:t>
            </a:r>
            <a:r>
              <a:rPr lang="en-CA" sz="1000" b="1" dirty="0" err="1"/>
              <a:t>ou</a:t>
            </a:r>
            <a:r>
              <a:rPr lang="en-CA" sz="1000" b="1" dirty="0"/>
              <a:t> </a:t>
            </a:r>
            <a:r>
              <a:rPr lang="en-CA" sz="1000" b="1" dirty="0" err="1"/>
              <a:t>très</a:t>
            </a:r>
            <a:r>
              <a:rPr lang="en-CA" sz="1000" b="1" dirty="0"/>
              <a:t> </a:t>
            </a:r>
            <a:r>
              <a:rPr lang="en-CA" sz="1000" b="1" dirty="0" err="1"/>
              <a:t>faible</a:t>
            </a:r>
            <a:r>
              <a:rPr lang="en-CA" sz="1000" b="1" dirty="0"/>
              <a:t> – </a:t>
            </a:r>
            <a:r>
              <a:rPr lang="en-CA" sz="1000" b="1" dirty="0" err="1"/>
              <a:t>voir</a:t>
            </a:r>
            <a:r>
              <a:rPr lang="en-CA" sz="1000" b="1" dirty="0"/>
              <a:t> </a:t>
            </a:r>
            <a:r>
              <a:rPr lang="en-CA" sz="1000" b="1" dirty="0" err="1"/>
              <a:t>l'examen</a:t>
            </a:r>
            <a:r>
              <a:rPr lang="en-CA" sz="1000" b="1" dirty="0"/>
              <a:t> des </a:t>
            </a:r>
            <a:r>
              <a:rPr lang="en-CA" sz="1000" b="1" dirty="0" err="1"/>
              <a:t>données</a:t>
            </a:r>
            <a:r>
              <a:rPr lang="en-CA" sz="1000" b="1" dirty="0"/>
              <a:t> </a:t>
            </a:r>
            <a:r>
              <a:rPr lang="en-CA" sz="1000" b="1" dirty="0" err="1"/>
              <a:t>probantes</a:t>
            </a:r>
            <a:r>
              <a:rPr lang="en-CA" sz="1000" b="1" dirty="0"/>
              <a:t> pour </a:t>
            </a:r>
            <a:r>
              <a:rPr lang="en-CA" sz="1000" b="1" dirty="0" err="1"/>
              <a:t>l'évaluation</a:t>
            </a:r>
            <a:r>
              <a:rPr lang="en-CA" sz="1000" b="1" dirty="0"/>
              <a:t> </a:t>
            </a:r>
            <a:r>
              <a:rPr lang="en-CA" sz="1000" b="1" dirty="0" err="1"/>
              <a:t>complète</a:t>
            </a:r>
            <a:r>
              <a:rPr lang="en-CA" sz="1000" b="1" dirty="0"/>
              <a:t> de la </a:t>
            </a:r>
            <a:r>
              <a:rPr lang="en-CA" sz="1000" b="1" dirty="0" err="1"/>
              <a:t>qualité</a:t>
            </a:r>
            <a:r>
              <a:rPr lang="en-CA" sz="1000" b="1" dirty="0"/>
              <a:t> de </a:t>
            </a:r>
            <a:r>
              <a:rPr lang="en-CA" sz="1000" b="1" dirty="0" err="1"/>
              <a:t>l'étude</a:t>
            </a:r>
            <a:endParaRPr lang="en-CA" sz="1000" b="1" dirty="0"/>
          </a:p>
        </p:txBody>
      </p:sp>
    </p:spTree>
    <p:extLst>
      <p:ext uri="{BB962C8B-B14F-4D97-AF65-F5344CB8AC3E}">
        <p14:creationId xmlns:p14="http://schemas.microsoft.com/office/powerpoint/2010/main" val="3858398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CA" noProof="0" dirty="0" smtClean="0"/>
              <a:t>Autres observations</a:t>
            </a:r>
            <a:endParaRPr lang="fr-CA" noProof="0" dirty="0"/>
          </a:p>
        </p:txBody>
      </p:sp>
      <p:sp>
        <p:nvSpPr>
          <p:cNvPr id="3" name="2 Marcador de contenido"/>
          <p:cNvSpPr>
            <a:spLocks noGrp="1"/>
          </p:cNvSpPr>
          <p:nvPr>
            <p:ph idx="1"/>
          </p:nvPr>
        </p:nvSpPr>
        <p:spPr>
          <a:xfrm>
            <a:off x="214282" y="1500174"/>
            <a:ext cx="8243918" cy="4737138"/>
          </a:xfrm>
        </p:spPr>
        <p:txBody>
          <a:bodyPr/>
          <a:lstStyle/>
          <a:p>
            <a:pPr>
              <a:buNone/>
            </a:pPr>
            <a:endParaRPr lang="fr-CA" noProof="0" dirty="0" smtClean="0"/>
          </a:p>
          <a:p>
            <a:pPr marL="0" indent="0">
              <a:buNone/>
            </a:pPr>
            <a:r>
              <a:rPr lang="fr-CA" b="1" noProof="0" dirty="0" smtClean="0"/>
              <a:t>Données sur les préférences et les valeurs des patients :</a:t>
            </a:r>
          </a:p>
          <a:p>
            <a:pPr>
              <a:spcAft>
                <a:spcPts val="600"/>
              </a:spcAft>
            </a:pPr>
            <a:r>
              <a:rPr lang="fr-CA" noProof="0" dirty="0" smtClean="0"/>
              <a:t>Les hommes avec une vulnérabilité personnelle à la maladie et la recommandation du médecin est associée avec la demande du patient pour le dépistage.</a:t>
            </a:r>
          </a:p>
          <a:p>
            <a:pPr>
              <a:spcAft>
                <a:spcPts val="600"/>
              </a:spcAft>
            </a:pPr>
            <a:r>
              <a:rPr lang="fr-CA" noProof="0" dirty="0" smtClean="0"/>
              <a:t>Il y a un manque de données probantes de qualité supérieure  concernant la meilleure façon de faciliter la prise de décision informée sur le dépistage.</a:t>
            </a:r>
          </a:p>
          <a:p>
            <a:pPr>
              <a:spcAft>
                <a:spcPts val="600"/>
              </a:spcAft>
            </a:pPr>
            <a:r>
              <a:rPr lang="fr-CA" noProof="0" dirty="0" smtClean="0"/>
              <a:t>Cependant, les médecins devraient distinguer entre les avantages et les inconvénients du dépistage, les enquêtes subséquentes et le traitement.</a:t>
            </a:r>
          </a:p>
          <a:p>
            <a:pPr>
              <a:spcAft>
                <a:spcPts val="600"/>
              </a:spcAft>
            </a:pPr>
            <a:r>
              <a:rPr lang="fr-CA" noProof="0" dirty="0" smtClean="0"/>
              <a:t>Des discussions devraient inclure un aperçu des options diagnostic et thérapeutique au cas où les résultats du test APS est anormal.</a:t>
            </a:r>
          </a:p>
          <a:p>
            <a:endParaRPr lang="fr-CA" noProof="0" dirty="0" smtClean="0"/>
          </a:p>
        </p:txBody>
      </p:sp>
      <p:sp>
        <p:nvSpPr>
          <p:cNvPr id="4" name="3 Marcador de número de diapositiva"/>
          <p:cNvSpPr>
            <a:spLocks noGrp="1"/>
          </p:cNvSpPr>
          <p:nvPr>
            <p:ph type="sldNum" sz="quarter" idx="10"/>
          </p:nvPr>
        </p:nvSpPr>
        <p:spPr/>
        <p:txBody>
          <a:bodyPr/>
          <a:lstStyle/>
          <a:p>
            <a:pPr>
              <a:defRPr/>
            </a:pPr>
            <a:fld id="{8A780CCC-0884-406B-BE59-551ABC002DE7}" type="slidenum">
              <a:rPr lang="en-US" smtClean="0"/>
              <a:pPr>
                <a:defRPr/>
              </a:pPr>
              <a:t>39</a:t>
            </a:fld>
            <a:endParaRPr lang="fr-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Les taux de mortalité associés au cancer de la prostate – À l'échelle mondiale</a:t>
            </a:r>
            <a:endParaRPr lang="fr-CA" noProof="0" dirty="0"/>
          </a:p>
        </p:txBody>
      </p:sp>
      <p:sp>
        <p:nvSpPr>
          <p:cNvPr id="3" name="Content Placeholder 2"/>
          <p:cNvSpPr>
            <a:spLocks noGrp="1"/>
          </p:cNvSpPr>
          <p:nvPr>
            <p:ph idx="1"/>
          </p:nvPr>
        </p:nvSpPr>
        <p:spPr>
          <a:xfrm>
            <a:off x="395536" y="1484784"/>
            <a:ext cx="8136904" cy="4114800"/>
          </a:xfrm>
        </p:spPr>
        <p:txBody>
          <a:bodyPr/>
          <a:lstStyle/>
          <a:p>
            <a:pPr marL="457200" lvl="1" indent="0">
              <a:buNone/>
            </a:pPr>
            <a:endParaRPr lang="fr-CA" sz="2000" noProof="0" dirty="0" smtClean="0"/>
          </a:p>
          <a:p>
            <a:r>
              <a:rPr lang="fr-CA" noProof="0" dirty="0" smtClean="0"/>
              <a:t>À l'échelle mondiale, le taux de mortalité associé au cancer de la prostate varie par un facteur de 25.</a:t>
            </a:r>
          </a:p>
          <a:p>
            <a:r>
              <a:rPr lang="fr-CA" noProof="0" dirty="0" smtClean="0"/>
              <a:t>La diminution initiale des taux de mortalité associés au cancer de la prostate peut probablement être attribuée aux améliorations dans les traitements à base de chirurgie, radiation et hormonothérapie.</a:t>
            </a:r>
          </a:p>
          <a:p>
            <a:endParaRPr lang="fr-CA" noProof="0" dirty="0" smtClean="0"/>
          </a:p>
          <a:p>
            <a:r>
              <a:rPr lang="fr-CA" noProof="0" dirty="0" smtClean="0"/>
              <a:t>Par exemple, au Royaume-Uni :	</a:t>
            </a:r>
          </a:p>
          <a:p>
            <a:pPr lvl="1"/>
            <a:r>
              <a:rPr lang="fr-CA" sz="2000" noProof="0" dirty="0" smtClean="0"/>
              <a:t>Il y a des taux de dépistage faibles mais la mortalité diminue</a:t>
            </a:r>
            <a:r>
              <a:rPr lang="fr-CA" sz="2000" baseline="30000" noProof="0" dirty="0" smtClean="0">
                <a:ea typeface="Cambria"/>
                <a:cs typeface="Times New Roman"/>
              </a:rPr>
              <a:t>‡</a:t>
            </a:r>
            <a:r>
              <a:rPr lang="fr-CA" sz="2000" noProof="0" dirty="0" smtClean="0"/>
              <a:t>.</a:t>
            </a:r>
          </a:p>
          <a:p>
            <a:pPr lvl="1"/>
            <a:endParaRPr lang="fr-CA" noProof="0" dirty="0"/>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4</a:t>
            </a:fld>
            <a:endParaRPr lang="fr-CA"/>
          </a:p>
        </p:txBody>
      </p:sp>
      <p:sp>
        <p:nvSpPr>
          <p:cNvPr id="5" name="TextBox 4"/>
          <p:cNvSpPr txBox="1"/>
          <p:nvPr/>
        </p:nvSpPr>
        <p:spPr>
          <a:xfrm>
            <a:off x="179513" y="6128429"/>
            <a:ext cx="8136904" cy="374461"/>
          </a:xfrm>
          <a:prstGeom prst="rect">
            <a:avLst/>
          </a:prstGeom>
          <a:noFill/>
        </p:spPr>
        <p:txBody>
          <a:bodyPr wrap="square" rtlCol="0">
            <a:spAutoFit/>
          </a:bodyPr>
          <a:lstStyle/>
          <a:p>
            <a:pPr>
              <a:spcAft>
                <a:spcPts val="0"/>
              </a:spcAft>
            </a:pPr>
            <a:r>
              <a:rPr lang="en-CA" sz="900" baseline="30000" dirty="0">
                <a:ea typeface="Cambria"/>
                <a:cs typeface="Times New Roman"/>
              </a:rPr>
              <a:t>‡</a:t>
            </a:r>
            <a:r>
              <a:rPr lang="en-CA" sz="900" dirty="0" smtClean="0"/>
              <a:t>Melissa </a:t>
            </a:r>
            <a:r>
              <a:rPr lang="en-CA" sz="900" dirty="0"/>
              <a:t>Center, </a:t>
            </a:r>
            <a:r>
              <a:rPr lang="en-CA" sz="900" dirty="0" err="1"/>
              <a:t>Ahmedin</a:t>
            </a:r>
            <a:r>
              <a:rPr lang="en-CA" sz="900" dirty="0"/>
              <a:t> </a:t>
            </a:r>
            <a:r>
              <a:rPr lang="en-CA" sz="900" dirty="0" err="1"/>
              <a:t>Jemal</a:t>
            </a:r>
            <a:r>
              <a:rPr lang="en-CA" sz="900" dirty="0"/>
              <a:t>, Joanne </a:t>
            </a:r>
            <a:r>
              <a:rPr lang="en-CA" sz="900" dirty="0" err="1"/>
              <a:t>Loret-Tieulent</a:t>
            </a:r>
            <a:r>
              <a:rPr lang="en-CA" sz="900" dirty="0"/>
              <a:t>, Elizabeth Ward, Jacques </a:t>
            </a:r>
            <a:r>
              <a:rPr lang="en-CA" sz="900" dirty="0" err="1"/>
              <a:t>Ferlay</a:t>
            </a:r>
            <a:r>
              <a:rPr lang="en-CA" sz="900" dirty="0"/>
              <a:t>, Otis Brawley, Freddie Bray. International variation in prostate cancer incidence and mortality rates. </a:t>
            </a:r>
            <a:r>
              <a:rPr lang="en-CA" sz="900" dirty="0" err="1"/>
              <a:t>Eur</a:t>
            </a:r>
            <a:r>
              <a:rPr lang="en-CA" sz="900" dirty="0"/>
              <a:t> </a:t>
            </a:r>
            <a:r>
              <a:rPr lang="en-CA" sz="900" dirty="0" err="1"/>
              <a:t>Urol</a:t>
            </a:r>
            <a:r>
              <a:rPr lang="en-CA" sz="900" dirty="0"/>
              <a:t> 2012;61:1079-92</a:t>
            </a:r>
            <a:r>
              <a:rPr lang="en-CA" sz="900" dirty="0" smtClean="0"/>
              <a:t>.</a:t>
            </a:r>
            <a:endParaRPr lang="en-US" sz="900" dirty="0"/>
          </a:p>
        </p:txBody>
      </p:sp>
    </p:spTree>
    <p:extLst>
      <p:ext uri="{BB962C8B-B14F-4D97-AF65-F5344CB8AC3E}">
        <p14:creationId xmlns:p14="http://schemas.microsoft.com/office/powerpoint/2010/main" val="17894232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Autres observations</a:t>
            </a:r>
            <a:endParaRPr lang="fr-CA" noProof="0" dirty="0"/>
          </a:p>
        </p:txBody>
      </p:sp>
      <p:sp>
        <p:nvSpPr>
          <p:cNvPr id="3" name="Content Placeholder 2"/>
          <p:cNvSpPr>
            <a:spLocks noGrp="1"/>
          </p:cNvSpPr>
          <p:nvPr>
            <p:ph idx="1"/>
          </p:nvPr>
        </p:nvSpPr>
        <p:spPr/>
        <p:txBody>
          <a:bodyPr/>
          <a:lstStyle/>
          <a:p>
            <a:pPr marL="0" lvl="0" indent="0">
              <a:buNone/>
            </a:pPr>
            <a:r>
              <a:rPr lang="fr-CA" b="1" noProof="0" dirty="0" smtClean="0">
                <a:solidFill>
                  <a:srgbClr val="000000"/>
                </a:solidFill>
              </a:rPr>
              <a:t>Données relatives aux répercussions sur les ressources :</a:t>
            </a:r>
          </a:p>
          <a:p>
            <a:pPr lvl="0"/>
            <a:r>
              <a:rPr lang="fr-CA" noProof="0" dirty="0" smtClean="0">
                <a:solidFill>
                  <a:srgbClr val="000000"/>
                </a:solidFill>
              </a:rPr>
              <a:t>Le GECSSP n'a pas tenu compte des coûts des programmes de dépistage ou du traitement du cancer de la prostate dans le cadre de la formulation de ces recommandations. </a:t>
            </a:r>
          </a:p>
          <a:p>
            <a:pPr marL="0" indent="0">
              <a:buNone/>
            </a:pPr>
            <a:endParaRPr lang="fr-CA" noProof="0" dirty="0"/>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40</a:t>
            </a:fld>
            <a:endParaRPr lang="en-US"/>
          </a:p>
        </p:txBody>
      </p:sp>
    </p:spTree>
    <p:extLst>
      <p:ext uri="{BB962C8B-B14F-4D97-AF65-F5344CB8AC3E}">
        <p14:creationId xmlns:p14="http://schemas.microsoft.com/office/powerpoint/2010/main" val="2816344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Équilibre entre les avantages et les inconvénients du dépistage</a:t>
            </a:r>
            <a:endParaRPr lang="fr-CA" noProof="0" dirty="0"/>
          </a:p>
        </p:txBody>
      </p:sp>
      <p:sp>
        <p:nvSpPr>
          <p:cNvPr id="3" name="Content Placeholder 2"/>
          <p:cNvSpPr>
            <a:spLocks noGrp="1"/>
          </p:cNvSpPr>
          <p:nvPr>
            <p:ph idx="1"/>
          </p:nvPr>
        </p:nvSpPr>
        <p:spPr>
          <a:xfrm>
            <a:off x="179512" y="1916832"/>
            <a:ext cx="8352928" cy="4402832"/>
          </a:xfrm>
        </p:spPr>
        <p:txBody>
          <a:bodyPr/>
          <a:lstStyle/>
          <a:p>
            <a:r>
              <a:rPr lang="fr-CA" noProof="0" dirty="0" smtClean="0"/>
              <a:t>Il y a des preuves contradictoires de réduction potentiel faible et incertain de la mortalité du cancer de la prostate pour </a:t>
            </a:r>
            <a:r>
              <a:rPr lang="fr-CA" noProof="0" dirty="0" smtClean="0">
                <a:ea typeface="Calibri"/>
                <a:cs typeface="Times New Roman"/>
              </a:rPr>
              <a:t>les hommes âgés de 55 à 69 ans (1 décès évité par 1000 personnes invitées au dépistage).</a:t>
            </a:r>
          </a:p>
          <a:p>
            <a:pPr lvl="1"/>
            <a:r>
              <a:rPr lang="fr-CA" dirty="0" smtClean="0">
                <a:ea typeface="Calibri"/>
                <a:cs typeface="Times New Roman"/>
              </a:rPr>
              <a:t>Si vous dépistez: 5 pour 1000 hommes meurent du cancer de la prostate</a:t>
            </a:r>
          </a:p>
          <a:p>
            <a:pPr lvl="1"/>
            <a:r>
              <a:rPr lang="fr-CA" noProof="0" dirty="0" smtClean="0">
                <a:ea typeface="Calibri"/>
                <a:cs typeface="Times New Roman"/>
              </a:rPr>
              <a:t>Sans dépistage: 6 pour 1000 hommes meurent </a:t>
            </a:r>
            <a:r>
              <a:rPr lang="fr-CA" dirty="0">
                <a:ea typeface="Calibri"/>
                <a:cs typeface="Times New Roman"/>
              </a:rPr>
              <a:t>du cancer de la </a:t>
            </a:r>
            <a:r>
              <a:rPr lang="fr-CA" dirty="0" smtClean="0">
                <a:ea typeface="Calibri"/>
                <a:cs typeface="Times New Roman"/>
              </a:rPr>
              <a:t>prostate</a:t>
            </a:r>
          </a:p>
          <a:p>
            <a:pPr lvl="1"/>
            <a:r>
              <a:rPr lang="fr-CA" noProof="0" dirty="0" smtClean="0">
                <a:ea typeface="Calibri"/>
                <a:cs typeface="Times New Roman"/>
              </a:rPr>
              <a:t>Pour chaque décès du cancer de la prostate prévenu, de 27 à 28 autres hommes recevront un diagnostic de cancer de la prostate</a:t>
            </a:r>
          </a:p>
          <a:p>
            <a:pPr marL="457200" lvl="1" indent="0">
              <a:buNone/>
            </a:pPr>
            <a:endParaRPr lang="fr-CA" sz="1400" noProof="0" dirty="0" smtClean="0">
              <a:ea typeface="Calibri"/>
              <a:cs typeface="Times New Roman"/>
            </a:endParaRPr>
          </a:p>
          <a:p>
            <a:r>
              <a:rPr lang="fr-CA" noProof="0" dirty="0" smtClean="0">
                <a:cs typeface="Times New Roman"/>
              </a:rPr>
              <a:t>Il n’y a aucun élément de preuve convaincant d’une réduction de la mortalité du cancer de la prostate pour d’autres groupes d’âge.</a:t>
            </a:r>
          </a:p>
          <a:p>
            <a:pPr marL="0" indent="0">
              <a:buNone/>
            </a:pPr>
            <a:endParaRPr lang="fr-CA" sz="1800" noProof="0" dirty="0" smtClean="0">
              <a:cs typeface="Times New Roman"/>
            </a:endParaRPr>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41</a:t>
            </a:fld>
            <a:endParaRPr lang="fr-CA"/>
          </a:p>
        </p:txBody>
      </p:sp>
    </p:spTree>
    <p:extLst>
      <p:ext uri="{BB962C8B-B14F-4D97-AF65-F5344CB8AC3E}">
        <p14:creationId xmlns:p14="http://schemas.microsoft.com/office/powerpoint/2010/main" val="37101472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Équilibre entre les avantages et les inconvénients du dépistage (suite)</a:t>
            </a:r>
            <a:endParaRPr lang="fr-CA" noProof="0" dirty="0"/>
          </a:p>
        </p:txBody>
      </p:sp>
      <p:sp>
        <p:nvSpPr>
          <p:cNvPr id="3" name="Content Placeholder 2"/>
          <p:cNvSpPr>
            <a:spLocks noGrp="1"/>
          </p:cNvSpPr>
          <p:nvPr>
            <p:ph idx="1"/>
          </p:nvPr>
        </p:nvSpPr>
        <p:spPr>
          <a:xfrm>
            <a:off x="179512" y="2132856"/>
            <a:ext cx="8856984" cy="4114800"/>
          </a:xfrm>
        </p:spPr>
        <p:txBody>
          <a:bodyPr/>
          <a:lstStyle/>
          <a:p>
            <a:pPr>
              <a:spcAft>
                <a:spcPts val="600"/>
              </a:spcAft>
            </a:pPr>
            <a:r>
              <a:rPr lang="fr-CA" dirty="0">
                <a:cs typeface="Times New Roman"/>
              </a:rPr>
              <a:t>Il y a des données constantes que le dépistage et le traitement actif conduit aux inconvénients</a:t>
            </a:r>
            <a:r>
              <a:rPr lang="fr-CA" dirty="0" smtClean="0">
                <a:cs typeface="Times New Roman"/>
              </a:rPr>
              <a:t>.</a:t>
            </a:r>
            <a:endParaRPr lang="fr-CA" dirty="0">
              <a:cs typeface="Times New Roman"/>
            </a:endParaRPr>
          </a:p>
          <a:p>
            <a:pPr lvl="0">
              <a:spcAft>
                <a:spcPts val="600"/>
              </a:spcAft>
            </a:pPr>
            <a:r>
              <a:rPr lang="fr-CA" noProof="0" dirty="0" smtClean="0">
                <a:solidFill>
                  <a:srgbClr val="000000"/>
                </a:solidFill>
              </a:rPr>
              <a:t>Donc, tout petit avantage potentiel conféré par le dépistage est dépassé par des inconvénients importants potentiels et le GECSSP </a:t>
            </a:r>
            <a:r>
              <a:rPr lang="fr-CA" u="sng" noProof="0" dirty="0" smtClean="0">
                <a:solidFill>
                  <a:srgbClr val="000000"/>
                </a:solidFill>
              </a:rPr>
              <a:t>ne recommande pas </a:t>
            </a:r>
            <a:r>
              <a:rPr lang="fr-CA" noProof="0" dirty="0" smtClean="0">
                <a:solidFill>
                  <a:srgbClr val="000000"/>
                </a:solidFill>
              </a:rPr>
              <a:t>le dépistage du cancer de la prostate à l’aide du test APS.</a:t>
            </a:r>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42</a:t>
            </a:fld>
            <a:endParaRPr lang="fr-CA"/>
          </a:p>
        </p:txBody>
      </p:sp>
    </p:spTree>
    <p:extLst>
      <p:ext uri="{BB962C8B-B14F-4D97-AF65-F5344CB8AC3E}">
        <p14:creationId xmlns:p14="http://schemas.microsoft.com/office/powerpoint/2010/main" val="38531167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Points à considérer pour la mise en œuvre d'une </a:t>
            </a:r>
            <a:r>
              <a:rPr lang="fr-CA" u="sng" noProof="0" dirty="0" smtClean="0"/>
              <a:t>recommandation faible</a:t>
            </a:r>
            <a:endParaRPr lang="fr-CA" noProof="0" dirty="0"/>
          </a:p>
        </p:txBody>
      </p:sp>
      <p:sp>
        <p:nvSpPr>
          <p:cNvPr id="3" name="Content Placeholder 2"/>
          <p:cNvSpPr>
            <a:spLocks noGrp="1"/>
          </p:cNvSpPr>
          <p:nvPr>
            <p:ph idx="1"/>
          </p:nvPr>
        </p:nvSpPr>
        <p:spPr>
          <a:xfrm>
            <a:off x="251520" y="1844824"/>
            <a:ext cx="8424936" cy="4402832"/>
          </a:xfrm>
        </p:spPr>
        <p:txBody>
          <a:bodyPr/>
          <a:lstStyle/>
          <a:p>
            <a:pPr lvl="0"/>
            <a:r>
              <a:rPr lang="fr-CA" noProof="0" dirty="0" smtClean="0"/>
              <a:t>Une recommandation </a:t>
            </a:r>
            <a:r>
              <a:rPr lang="fr-CA" u="sng" noProof="0" dirty="0" smtClean="0"/>
              <a:t>faible</a:t>
            </a:r>
            <a:r>
              <a:rPr lang="fr-CA" noProof="0" dirty="0" smtClean="0"/>
              <a:t> pour les hommes âgés de 55 à 69 ans </a:t>
            </a:r>
            <a:r>
              <a:rPr lang="fr-CA" dirty="0" smtClean="0"/>
              <a:t>veut dire que</a:t>
            </a:r>
            <a:r>
              <a:rPr lang="fr-CA" noProof="0" dirty="0" smtClean="0"/>
              <a:t> l</a:t>
            </a:r>
            <a:r>
              <a:rPr lang="fr-CA" noProof="0" dirty="0" smtClean="0">
                <a:solidFill>
                  <a:srgbClr val="000000"/>
                </a:solidFill>
              </a:rPr>
              <a:t>es médecins doivent discuter des avantages et des inconvénients du dépistage seulement avec les patients qui demandent le dépistage afin que les hommes puissent prendre des décisions de dépistage éclairées qui cadrent avec leurs valeurs et leurs préférences.</a:t>
            </a:r>
          </a:p>
          <a:p>
            <a:pPr marL="0" lvl="0" indent="0">
              <a:buNone/>
            </a:pPr>
            <a:endParaRPr lang="fr-CA" noProof="0" dirty="0" smtClean="0"/>
          </a:p>
          <a:p>
            <a:pPr marL="285750" lvl="0" indent="-285750" eaLnBrk="1" hangingPunct="1">
              <a:spcBef>
                <a:spcPct val="0"/>
              </a:spcBef>
              <a:buFont typeface="Arial" pitchFamily="34" charset="0"/>
              <a:buChar char="•"/>
            </a:pPr>
            <a:r>
              <a:rPr lang="fr-CA" noProof="0" dirty="0" smtClean="0"/>
              <a:t>Une recommandation faible sous entend que l</a:t>
            </a:r>
            <a:r>
              <a:rPr lang="fr-CA" kern="1200" noProof="0" dirty="0" smtClean="0">
                <a:solidFill>
                  <a:srgbClr val="000000"/>
                </a:solidFill>
                <a:cs typeface="+mn-cs"/>
              </a:rPr>
              <a:t>a majorité des personnes dans cette situation souhaiterait suivre le plan d'action suggéré mais de nombreuses personnes ne le souhaiteraient pas. </a:t>
            </a:r>
          </a:p>
          <a:p>
            <a:pPr>
              <a:spcAft>
                <a:spcPts val="0"/>
              </a:spcAft>
            </a:pPr>
            <a:endParaRPr lang="fr-CA" sz="1600" noProof="0" dirty="0" smtClean="0"/>
          </a:p>
          <a:p>
            <a:pPr marL="0" lvl="0" indent="0">
              <a:buNone/>
            </a:pPr>
            <a:endParaRPr lang="fr-CA" sz="1600" noProof="0" dirty="0"/>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43</a:t>
            </a:fld>
            <a:endParaRPr lang="fr-CA" dirty="0"/>
          </a:p>
        </p:txBody>
      </p:sp>
    </p:spTree>
    <p:extLst>
      <p:ext uri="{BB962C8B-B14F-4D97-AF65-F5344CB8AC3E}">
        <p14:creationId xmlns:p14="http://schemas.microsoft.com/office/powerpoint/2010/main" val="1592321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Points à considérer pour la mise en œuvre d'une </a:t>
            </a:r>
            <a:r>
              <a:rPr lang="fr-CA" u="sng" noProof="0" dirty="0" smtClean="0"/>
              <a:t>recommandation forte </a:t>
            </a:r>
            <a:endParaRPr lang="fr-CA" noProof="0" dirty="0"/>
          </a:p>
        </p:txBody>
      </p:sp>
      <p:sp>
        <p:nvSpPr>
          <p:cNvPr id="3" name="Content Placeholder 2"/>
          <p:cNvSpPr>
            <a:spLocks noGrp="1"/>
          </p:cNvSpPr>
          <p:nvPr>
            <p:ph idx="1"/>
          </p:nvPr>
        </p:nvSpPr>
        <p:spPr>
          <a:xfrm>
            <a:off x="251520" y="1844824"/>
            <a:ext cx="8424936" cy="4402832"/>
          </a:xfrm>
        </p:spPr>
        <p:txBody>
          <a:bodyPr/>
          <a:lstStyle/>
          <a:p>
            <a:pPr lvl="0"/>
            <a:r>
              <a:rPr lang="fr-CA" noProof="0" dirty="0" smtClean="0"/>
              <a:t>La conséquence d’une recommandation forte pour les hommes de moins de 55 and et de plus de 70 ans est que les cliniciens </a:t>
            </a:r>
            <a:r>
              <a:rPr lang="fr-CA" u="sng" noProof="0" dirty="0" smtClean="0"/>
              <a:t>ne devraient pas systématiquement évoquer le dépistage</a:t>
            </a:r>
            <a:r>
              <a:rPr lang="fr-CA" noProof="0" dirty="0" smtClean="0"/>
              <a:t> avec leurs patients, à moins que le sujet ne soit soulevé. </a:t>
            </a:r>
          </a:p>
          <a:p>
            <a:pPr marL="0" lvl="0" indent="0">
              <a:buNone/>
            </a:pPr>
            <a:endParaRPr lang="fr-CA" noProof="0" dirty="0" smtClean="0"/>
          </a:p>
          <a:p>
            <a:pPr lvl="0"/>
            <a:r>
              <a:rPr lang="fr-CA" kern="1200" noProof="0" dirty="0" smtClean="0">
                <a:solidFill>
                  <a:srgbClr val="000000"/>
                </a:solidFill>
                <a:cs typeface="+mn-cs"/>
              </a:rPr>
              <a:t>Une recommandation forte </a:t>
            </a:r>
            <a:r>
              <a:rPr lang="fr-CA" kern="1200" dirty="0" smtClean="0">
                <a:solidFill>
                  <a:srgbClr val="000000"/>
                </a:solidFill>
                <a:cs typeface="+mn-cs"/>
              </a:rPr>
              <a:t>implique</a:t>
            </a:r>
            <a:r>
              <a:rPr lang="fr-CA" kern="1200" noProof="0" dirty="0" smtClean="0">
                <a:solidFill>
                  <a:srgbClr val="000000"/>
                </a:solidFill>
                <a:cs typeface="+mn-cs"/>
              </a:rPr>
              <a:t> que la plupart des hommes bénéficierait du plan d'action recommandé.</a:t>
            </a:r>
            <a:endParaRPr lang="fr-CA" noProof="0" dirty="0" smtClean="0"/>
          </a:p>
          <a:p>
            <a:pPr marL="0" lvl="0" indent="0">
              <a:buNone/>
            </a:pPr>
            <a:endParaRPr lang="fr-CA" sz="1600" noProof="0" dirty="0"/>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44</a:t>
            </a:fld>
            <a:endParaRPr lang="fr-CA" dirty="0"/>
          </a:p>
        </p:txBody>
      </p:sp>
    </p:spTree>
    <p:extLst>
      <p:ext uri="{BB962C8B-B14F-4D97-AF65-F5344CB8AC3E}">
        <p14:creationId xmlns:p14="http://schemas.microsoft.com/office/powerpoint/2010/main" val="30224989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smtClean="0"/>
              <a:t>Points à considérer: les populations à risque élevé </a:t>
            </a:r>
            <a:endParaRPr lang="fr-CA" noProof="0" dirty="0"/>
          </a:p>
        </p:txBody>
      </p:sp>
      <p:sp>
        <p:nvSpPr>
          <p:cNvPr id="3" name="Content Placeholder 2"/>
          <p:cNvSpPr>
            <a:spLocks noGrp="1"/>
          </p:cNvSpPr>
          <p:nvPr>
            <p:ph idx="1"/>
          </p:nvPr>
        </p:nvSpPr>
        <p:spPr>
          <a:xfrm>
            <a:off x="323528" y="1628800"/>
            <a:ext cx="8136904" cy="4323184"/>
          </a:xfrm>
        </p:spPr>
        <p:txBody>
          <a:bodyPr/>
          <a:lstStyle/>
          <a:p>
            <a:pPr marL="0" indent="0">
              <a:buNone/>
            </a:pPr>
            <a:r>
              <a:rPr lang="fr-CA" sz="1800" dirty="0" smtClean="0"/>
              <a:t>Les hommes noirs américains et les hommes ayant des antécédents familiaux de cancer de la prostate font partie des populations à risque élevé. </a:t>
            </a:r>
          </a:p>
          <a:p>
            <a:pPr marL="0" indent="0">
              <a:buNone/>
            </a:pPr>
            <a:endParaRPr lang="fr-CA" sz="1200" noProof="0" dirty="0" smtClean="0"/>
          </a:p>
          <a:p>
            <a:pPr lvl="0">
              <a:spcAft>
                <a:spcPts val="600"/>
              </a:spcAft>
            </a:pPr>
            <a:r>
              <a:rPr lang="fr-CA" sz="1800" noProof="0" dirty="0" smtClean="0">
                <a:solidFill>
                  <a:srgbClr val="000000"/>
                </a:solidFill>
              </a:rPr>
              <a:t>Les hommes noirs faisaient partie des études américaines, cependant, les résultats n'ont pas été répartis selon le niveau de risque ou les facteurs de risque. Ces études présentaient des résultats pour la population masculine dans son ensemble. </a:t>
            </a:r>
            <a:endParaRPr lang="fr-CA" sz="1800" noProof="0" dirty="0" smtClean="0"/>
          </a:p>
          <a:p>
            <a:pPr>
              <a:spcAft>
                <a:spcPts val="600"/>
              </a:spcAft>
            </a:pPr>
            <a:r>
              <a:rPr lang="fr-CA" sz="1800" noProof="0" dirty="0" smtClean="0"/>
              <a:t>Par conséquent, il n’y a pas de données d’essai qui suggèrent que les hommes à risque élevé devraient être dépistés différemment de la population générale.</a:t>
            </a:r>
          </a:p>
          <a:p>
            <a:pPr>
              <a:spcAft>
                <a:spcPts val="600"/>
              </a:spcAft>
            </a:pPr>
            <a:r>
              <a:rPr lang="fr-CA" sz="1800" noProof="0" dirty="0" smtClean="0"/>
              <a:t>Les cliniciens peuvent évoquer les avantages et les inconvénients du dépistage chez les hommes à risque élevé, en considérant leurs valeurs et leurs préférences.</a:t>
            </a:r>
          </a:p>
          <a:p>
            <a:pPr marL="0" indent="0">
              <a:buNone/>
            </a:pPr>
            <a:endParaRPr lang="fr-CA" sz="1200" noProof="0" dirty="0" smtClean="0"/>
          </a:p>
          <a:p>
            <a:pPr marL="0" indent="0">
              <a:buNone/>
            </a:pPr>
            <a:endParaRPr lang="fr-CA" sz="1200" noProof="0" dirty="0" smtClean="0"/>
          </a:p>
          <a:p>
            <a:pPr marL="0" indent="0">
              <a:buNone/>
            </a:pPr>
            <a:endParaRPr lang="fr-CA" noProof="0" dirty="0"/>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45</a:t>
            </a:fld>
            <a:endParaRPr lang="fr-CA" dirty="0"/>
          </a:p>
        </p:txBody>
      </p:sp>
    </p:spTree>
    <p:extLst>
      <p:ext uri="{BB962C8B-B14F-4D97-AF65-F5344CB8AC3E}">
        <p14:creationId xmlns:p14="http://schemas.microsoft.com/office/powerpoint/2010/main" val="1707908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395536" y="44624"/>
            <a:ext cx="8136904" cy="1362075"/>
          </a:xfrm>
        </p:spPr>
        <p:txBody>
          <a:bodyPr/>
          <a:lstStyle/>
          <a:p>
            <a:r>
              <a:rPr lang="fr-CA" sz="3200" b="0" cap="none" noProof="0" dirty="0" smtClean="0"/>
              <a:t>Comparaison: lignes directrices précédentes du GECSSP et internationales</a:t>
            </a:r>
          </a:p>
        </p:txBody>
      </p:sp>
      <p:sp>
        <p:nvSpPr>
          <p:cNvPr id="12292" name="Slide Number Placeholder 3"/>
          <p:cNvSpPr>
            <a:spLocks noGrp="1"/>
          </p:cNvSpPr>
          <p:nvPr>
            <p:ph type="sldNum" sz="quarter" idx="10"/>
          </p:nvPr>
        </p:nvSpPr>
        <p:spPr>
          <a:noFill/>
        </p:spPr>
        <p:txBody>
          <a:bodyPr/>
          <a:lstStyle/>
          <a:p>
            <a:fld id="{853EA911-F831-4A46-9B80-382B42A28B35}" type="slidenum">
              <a:rPr lang="en-US" smtClean="0">
                <a:latin typeface="Arial" charset="0"/>
              </a:rPr>
              <a:pPr/>
              <a:t>46</a:t>
            </a:fld>
            <a:endParaRPr lang="fr-CA" smtClean="0">
              <a:latin typeface="Arial" charset="0"/>
            </a:endParaRPr>
          </a:p>
        </p:txBody>
      </p:sp>
      <p:sp>
        <p:nvSpPr>
          <p:cNvPr id="6" name="Rectangle 5"/>
          <p:cNvSpPr/>
          <p:nvPr/>
        </p:nvSpPr>
        <p:spPr>
          <a:xfrm>
            <a:off x="611560" y="1844824"/>
            <a:ext cx="7704856" cy="2751522"/>
          </a:xfrm>
          <a:prstGeom prst="rect">
            <a:avLst/>
          </a:prstGeom>
        </p:spPr>
        <p:txBody>
          <a:bodyPr wrap="square">
            <a:spAutoFit/>
          </a:bodyPr>
          <a:lstStyle/>
          <a:p>
            <a:pPr marL="342900" lvl="0" indent="-342900" eaLnBrk="0" hangingPunct="0">
              <a:spcBef>
                <a:spcPct val="20000"/>
              </a:spcBef>
              <a:buFontTx/>
              <a:buChar char="•"/>
            </a:pPr>
            <a:r>
              <a:rPr lang="fr-FR" sz="2000" kern="0" dirty="0">
                <a:solidFill>
                  <a:srgbClr val="000000"/>
                </a:solidFill>
                <a:latin typeface="Arial"/>
                <a:ea typeface="ヒラギノ角ゴ Pro W3"/>
              </a:rPr>
              <a:t>La recommandation du </a:t>
            </a:r>
            <a:r>
              <a:rPr lang="fr-FR" sz="2000" kern="0" dirty="0" smtClean="0">
                <a:solidFill>
                  <a:srgbClr val="000000"/>
                </a:solidFill>
                <a:latin typeface="Arial"/>
                <a:ea typeface="ヒラギノ角ゴ Pro W3"/>
              </a:rPr>
              <a:t>GECSSP de</a:t>
            </a:r>
            <a:r>
              <a:rPr lang="fr-FR" sz="2000" kern="0" dirty="0">
                <a:solidFill>
                  <a:srgbClr val="000000"/>
                </a:solidFill>
                <a:latin typeface="Arial"/>
                <a:ea typeface="ヒラギノ角ゴ Pro W3"/>
              </a:rPr>
              <a:t> 2014 </a:t>
            </a:r>
            <a:r>
              <a:rPr lang="fr-FR" sz="2000" kern="0" dirty="0" smtClean="0">
                <a:solidFill>
                  <a:srgbClr val="000000"/>
                </a:solidFill>
                <a:latin typeface="Arial"/>
                <a:ea typeface="ヒラギノ角ゴ Pro W3"/>
              </a:rPr>
              <a:t>se rapproche aux </a:t>
            </a:r>
            <a:r>
              <a:rPr lang="fr-FR" sz="2000" kern="0" dirty="0">
                <a:solidFill>
                  <a:srgbClr val="000000"/>
                </a:solidFill>
                <a:latin typeface="Arial"/>
                <a:ea typeface="ヒラギノ角ゴ Pro W3"/>
              </a:rPr>
              <a:t>recommandations d'autres pays </a:t>
            </a:r>
            <a:r>
              <a:rPr lang="fr-FR" sz="2000" kern="0" dirty="0" smtClean="0">
                <a:solidFill>
                  <a:srgbClr val="000000"/>
                </a:solidFill>
                <a:latin typeface="Arial"/>
                <a:ea typeface="ヒラギノ角ゴ Pro W3"/>
              </a:rPr>
              <a:t>industrialisés, incluant:</a:t>
            </a:r>
            <a:endParaRPr lang="fr-FR" sz="2000" kern="0" dirty="0">
              <a:solidFill>
                <a:srgbClr val="000000"/>
              </a:solidFill>
              <a:latin typeface="Arial"/>
              <a:ea typeface="ヒラギノ角ゴ Pro W3"/>
            </a:endParaRPr>
          </a:p>
          <a:p>
            <a:pPr marL="685800" lvl="1" indent="-228600" eaLnBrk="0" hangingPunct="0">
              <a:spcBef>
                <a:spcPct val="20000"/>
              </a:spcBef>
              <a:buFontTx/>
              <a:buChar char="•"/>
            </a:pPr>
            <a:r>
              <a:rPr lang="fr-FR" sz="2000" kern="0" dirty="0" smtClean="0">
                <a:solidFill>
                  <a:srgbClr val="000000"/>
                </a:solidFill>
                <a:latin typeface="Arial"/>
                <a:ea typeface="ヒラギノ角ゴ Pro W3"/>
              </a:rPr>
              <a:t>l'USPSTF </a:t>
            </a:r>
            <a:r>
              <a:rPr lang="fr-FR" sz="2000" kern="0" dirty="0">
                <a:solidFill>
                  <a:srgbClr val="000000"/>
                </a:solidFill>
                <a:latin typeface="Arial"/>
                <a:ea typeface="ヒラギノ角ゴ Pro W3"/>
              </a:rPr>
              <a:t>(</a:t>
            </a:r>
            <a:r>
              <a:rPr lang="fr-FR" sz="2000" kern="0" dirty="0" smtClean="0">
                <a:solidFill>
                  <a:srgbClr val="000000"/>
                </a:solidFill>
                <a:latin typeface="Arial"/>
                <a:ea typeface="ヒラギノ角ゴ Pro W3"/>
              </a:rPr>
              <a:t>2012)</a:t>
            </a:r>
          </a:p>
          <a:p>
            <a:pPr marL="685800" lvl="1" indent="-228600" eaLnBrk="0" hangingPunct="0">
              <a:spcBef>
                <a:spcPct val="20000"/>
              </a:spcBef>
              <a:buFontTx/>
              <a:buChar char="•"/>
            </a:pPr>
            <a:r>
              <a:rPr lang="fr-FR" sz="2000" kern="0" dirty="0" smtClean="0">
                <a:solidFill>
                  <a:srgbClr val="000000"/>
                </a:solidFill>
                <a:latin typeface="Arial"/>
                <a:ea typeface="ヒラギノ角ゴ Pro W3"/>
              </a:rPr>
              <a:t>Cancer </a:t>
            </a:r>
            <a:r>
              <a:rPr lang="fr-FR" sz="2000" kern="0" dirty="0">
                <a:solidFill>
                  <a:srgbClr val="000000"/>
                </a:solidFill>
                <a:latin typeface="Arial"/>
                <a:ea typeface="ヒラギノ角ゴ Pro W3"/>
              </a:rPr>
              <a:t>Council </a:t>
            </a:r>
            <a:r>
              <a:rPr lang="fr-FR" sz="2000" kern="0" dirty="0" err="1">
                <a:solidFill>
                  <a:srgbClr val="000000"/>
                </a:solidFill>
                <a:latin typeface="Arial"/>
                <a:ea typeface="ヒラギノ角ゴ Pro W3"/>
              </a:rPr>
              <a:t>Australia</a:t>
            </a:r>
            <a:r>
              <a:rPr lang="fr-FR" sz="2000" kern="0" dirty="0">
                <a:solidFill>
                  <a:srgbClr val="000000"/>
                </a:solidFill>
                <a:latin typeface="Arial"/>
                <a:ea typeface="ヒラギノ角ゴ Pro W3"/>
              </a:rPr>
              <a:t> (2010</a:t>
            </a:r>
            <a:r>
              <a:rPr lang="fr-FR" sz="2000" kern="0" dirty="0" smtClean="0">
                <a:solidFill>
                  <a:srgbClr val="000000"/>
                </a:solidFill>
                <a:latin typeface="Arial"/>
                <a:ea typeface="ヒラギノ角ゴ Pro W3"/>
              </a:rPr>
              <a:t>)</a:t>
            </a:r>
          </a:p>
          <a:p>
            <a:pPr marL="685800" lvl="1" indent="-228600" eaLnBrk="0" hangingPunct="0">
              <a:spcBef>
                <a:spcPct val="20000"/>
              </a:spcBef>
              <a:buFontTx/>
              <a:buChar char="•"/>
            </a:pPr>
            <a:r>
              <a:rPr lang="fr-FR" sz="2000" kern="0" dirty="0" smtClean="0">
                <a:solidFill>
                  <a:srgbClr val="000000"/>
                </a:solidFill>
                <a:latin typeface="Arial"/>
                <a:ea typeface="ヒラギノ角ゴ Pro W3"/>
              </a:rPr>
              <a:t>National </a:t>
            </a:r>
            <a:r>
              <a:rPr lang="fr-FR" sz="2000" kern="0" dirty="0" err="1" smtClean="0">
                <a:solidFill>
                  <a:srgbClr val="000000"/>
                </a:solidFill>
                <a:latin typeface="Arial"/>
                <a:ea typeface="ヒラギノ角ゴ Pro W3"/>
              </a:rPr>
              <a:t>Health</a:t>
            </a:r>
            <a:r>
              <a:rPr lang="fr-FR" sz="2000" kern="0" dirty="0" smtClean="0">
                <a:solidFill>
                  <a:srgbClr val="000000"/>
                </a:solidFill>
                <a:latin typeface="Arial"/>
                <a:ea typeface="ヒラギノ角ゴ Pro W3"/>
              </a:rPr>
              <a:t> Service UK (2013)</a:t>
            </a:r>
            <a:endParaRPr lang="fr-FR" sz="1400" kern="0" dirty="0">
              <a:solidFill>
                <a:srgbClr val="000000"/>
              </a:solidFill>
              <a:latin typeface="Arial"/>
              <a:ea typeface="ヒラギノ角ゴ Pro W3"/>
            </a:endParaRPr>
          </a:p>
          <a:p>
            <a:pPr eaLnBrk="0" hangingPunct="0">
              <a:spcBef>
                <a:spcPct val="20000"/>
              </a:spcBef>
            </a:pPr>
            <a:endParaRPr lang="fr-FR" sz="1400" kern="0" dirty="0">
              <a:solidFill>
                <a:srgbClr val="000000"/>
              </a:solidFill>
              <a:latin typeface="Arial"/>
              <a:ea typeface="ヒラギノ角ゴ Pro W3"/>
            </a:endParaRPr>
          </a:p>
          <a:p>
            <a:pPr eaLnBrk="0" hangingPunct="0">
              <a:spcBef>
                <a:spcPct val="20000"/>
              </a:spcBef>
            </a:pPr>
            <a:r>
              <a:rPr lang="fr-FR" sz="2000" kern="0" dirty="0" smtClean="0">
                <a:solidFill>
                  <a:srgbClr val="000000"/>
                </a:solidFill>
                <a:latin typeface="Arial"/>
                <a:ea typeface="ヒラギノ角ゴ Pro W3"/>
              </a:rPr>
              <a:t>Cependant, d’autres lignes directrices donnent des recommandations contradictoires</a:t>
            </a:r>
            <a:endParaRPr lang="fr-FR" sz="2000" kern="0" dirty="0">
              <a:solidFill>
                <a:srgbClr val="000000"/>
              </a:solidFill>
              <a:latin typeface="Arial"/>
              <a:ea typeface="ヒラギノ角ゴ Pro W3"/>
            </a:endParaRPr>
          </a:p>
        </p:txBody>
      </p:sp>
    </p:spTree>
    <p:extLst>
      <p:ext uri="{BB962C8B-B14F-4D97-AF65-F5344CB8AC3E}">
        <p14:creationId xmlns:p14="http://schemas.microsoft.com/office/powerpoint/2010/main" val="15031449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1258888" y="3213100"/>
            <a:ext cx="6769100" cy="1362075"/>
          </a:xfrm>
        </p:spPr>
        <p:txBody>
          <a:bodyPr/>
          <a:lstStyle/>
          <a:p>
            <a:r>
              <a:rPr lang="fr-CA" cap="none" dirty="0" smtClean="0"/>
              <a:t>CONCLUSIONS</a:t>
            </a:r>
            <a:endParaRPr lang="fr-CA" cap="none" noProof="0" dirty="0" smtClean="0"/>
          </a:p>
        </p:txBody>
      </p:sp>
      <p:sp>
        <p:nvSpPr>
          <p:cNvPr id="12291" name="Text Placeholder 5"/>
          <p:cNvSpPr>
            <a:spLocks noGrp="1"/>
          </p:cNvSpPr>
          <p:nvPr>
            <p:ph type="body" idx="1"/>
          </p:nvPr>
        </p:nvSpPr>
        <p:spPr>
          <a:xfrm>
            <a:off x="1258888" y="1628775"/>
            <a:ext cx="7129462" cy="1500188"/>
          </a:xfrm>
        </p:spPr>
        <p:txBody>
          <a:bodyPr/>
          <a:lstStyle/>
          <a:p>
            <a:r>
              <a:rPr lang="fr-CA" sz="2400" b="1" noProof="0" dirty="0" smtClean="0"/>
              <a:t>Le dépistage du cancer de la prostate par l'utilisation du test de l'APS</a:t>
            </a:r>
          </a:p>
          <a:p>
            <a:endParaRPr lang="fr-CA" sz="2400" b="1" noProof="0" dirty="0" smtClean="0"/>
          </a:p>
        </p:txBody>
      </p:sp>
      <p:sp>
        <p:nvSpPr>
          <p:cNvPr id="12292" name="Slide Number Placeholder 3"/>
          <p:cNvSpPr>
            <a:spLocks noGrp="1"/>
          </p:cNvSpPr>
          <p:nvPr>
            <p:ph type="sldNum" sz="quarter" idx="10"/>
          </p:nvPr>
        </p:nvSpPr>
        <p:spPr>
          <a:noFill/>
        </p:spPr>
        <p:txBody>
          <a:bodyPr/>
          <a:lstStyle/>
          <a:p>
            <a:fld id="{853EA911-F831-4A46-9B80-382B42A28B35}" type="slidenum">
              <a:rPr lang="en-US" smtClean="0">
                <a:latin typeface="Arial" charset="0"/>
              </a:rPr>
              <a:pPr/>
              <a:t>47</a:t>
            </a:fld>
            <a:endParaRPr lang="fr-CA" smtClean="0">
              <a:latin typeface="Arial" charset="0"/>
            </a:endParaRPr>
          </a:p>
        </p:txBody>
      </p:sp>
    </p:spTree>
    <p:extLst>
      <p:ext uri="{BB962C8B-B14F-4D97-AF65-F5344CB8AC3E}">
        <p14:creationId xmlns:p14="http://schemas.microsoft.com/office/powerpoint/2010/main" val="15031449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noProof="0" dirty="0" smtClean="0"/>
              <a:t>Conclusions</a:t>
            </a:r>
            <a:endParaRPr lang="fr-CA" sz="3600" noProof="0" dirty="0"/>
          </a:p>
        </p:txBody>
      </p:sp>
      <p:sp>
        <p:nvSpPr>
          <p:cNvPr id="3" name="Content Placeholder 2"/>
          <p:cNvSpPr>
            <a:spLocks noGrp="1"/>
          </p:cNvSpPr>
          <p:nvPr>
            <p:ph idx="1"/>
          </p:nvPr>
        </p:nvSpPr>
        <p:spPr>
          <a:xfrm>
            <a:off x="251520" y="1700808"/>
            <a:ext cx="8568952" cy="4114800"/>
          </a:xfrm>
        </p:spPr>
        <p:txBody>
          <a:bodyPr/>
          <a:lstStyle/>
          <a:p>
            <a:pPr>
              <a:spcAft>
                <a:spcPts val="0"/>
              </a:spcAft>
            </a:pPr>
            <a:r>
              <a:rPr lang="fr-CA" noProof="0" dirty="0" smtClean="0"/>
              <a:t>Parmi les hommes âgés entre 55 et 69 ans, les inconvénients du dépistage dépassent probablement les avantages, mais une incertitude existe.	</a:t>
            </a:r>
            <a:endParaRPr lang="fr-CA" sz="1800" noProof="0" dirty="0" smtClean="0">
              <a:ea typeface="Cambria"/>
              <a:cs typeface="Times New Roman"/>
            </a:endParaRPr>
          </a:p>
          <a:p>
            <a:pPr marL="0" lvl="0" indent="0">
              <a:spcAft>
                <a:spcPts val="0"/>
              </a:spcAft>
              <a:buNone/>
            </a:pPr>
            <a:endParaRPr lang="fr-CA" sz="1800" noProof="0" dirty="0" smtClean="0">
              <a:ea typeface="Cambria"/>
              <a:cs typeface="Times New Roman"/>
            </a:endParaRPr>
          </a:p>
          <a:p>
            <a:pPr lvl="0">
              <a:spcAft>
                <a:spcPts val="0"/>
              </a:spcAft>
              <a:buFont typeface="Symbol"/>
              <a:buChar char=""/>
            </a:pPr>
            <a:r>
              <a:rPr lang="fr-CA" sz="1800" noProof="0" dirty="0" smtClean="0"/>
              <a:t>Par conséquent, le GECSSP a fait une  recommandation </a:t>
            </a:r>
            <a:r>
              <a:rPr lang="fr-CA" sz="1800" u="sng" noProof="0" dirty="0" smtClean="0"/>
              <a:t>faible</a:t>
            </a:r>
            <a:r>
              <a:rPr lang="fr-CA" sz="1800" noProof="0" dirty="0" smtClean="0"/>
              <a:t> de ne pas faire de dépistage pour le cancer de la prostate avec le test de l’APS pour ce groupe d’âge.</a:t>
            </a:r>
          </a:p>
          <a:p>
            <a:pPr marL="0" lvl="0" indent="0">
              <a:spcAft>
                <a:spcPts val="0"/>
              </a:spcAft>
              <a:buNone/>
            </a:pPr>
            <a:endParaRPr lang="fr-CA" sz="1800" noProof="0" dirty="0" smtClean="0">
              <a:ea typeface="Cambria"/>
              <a:cs typeface="Times New Roman"/>
            </a:endParaRPr>
          </a:p>
          <a:p>
            <a:pPr lvl="0">
              <a:spcAft>
                <a:spcPts val="0"/>
              </a:spcAft>
              <a:buFont typeface="Symbol"/>
              <a:buChar char=""/>
            </a:pPr>
            <a:r>
              <a:rPr lang="fr-CA" sz="1800" noProof="0" dirty="0" smtClean="0"/>
              <a:t>La conséquence d’une recommandation faible est que les médecins devraient évoquer les avantages et les inconvénients du dépistage afin que leurs patients puissent prendre une décision informée en tenant compte de leurs valeurs et de leurs préférences. </a:t>
            </a:r>
            <a:endParaRPr lang="fr-CA" sz="1800" noProof="0" dirty="0" smtClean="0">
              <a:ea typeface="Cambria"/>
              <a:cs typeface="Times New Roman"/>
            </a:endParaRPr>
          </a:p>
          <a:p>
            <a:pPr marL="0" lvl="0" indent="0">
              <a:spcAft>
                <a:spcPts val="0"/>
              </a:spcAft>
              <a:buNone/>
            </a:pPr>
            <a:endParaRPr lang="fr-CA" sz="1800" noProof="0" dirty="0">
              <a:ea typeface="Cambria"/>
              <a:cs typeface="Times New Roman"/>
            </a:endParaRPr>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48</a:t>
            </a:fld>
            <a:endParaRPr lang="fr-CA"/>
          </a:p>
        </p:txBody>
      </p:sp>
    </p:spTree>
    <p:extLst>
      <p:ext uri="{BB962C8B-B14F-4D97-AF65-F5344CB8AC3E}">
        <p14:creationId xmlns:p14="http://schemas.microsoft.com/office/powerpoint/2010/main" val="34854011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noProof="0" dirty="0" smtClean="0"/>
              <a:t>Conclusions (suite)</a:t>
            </a:r>
            <a:endParaRPr lang="fr-CA" sz="3600" noProof="0" dirty="0"/>
          </a:p>
        </p:txBody>
      </p:sp>
      <p:sp>
        <p:nvSpPr>
          <p:cNvPr id="3" name="Content Placeholder 2"/>
          <p:cNvSpPr>
            <a:spLocks noGrp="1"/>
          </p:cNvSpPr>
          <p:nvPr>
            <p:ph idx="1"/>
          </p:nvPr>
        </p:nvSpPr>
        <p:spPr>
          <a:xfrm>
            <a:off x="251520" y="1700808"/>
            <a:ext cx="8568952" cy="4114800"/>
          </a:xfrm>
        </p:spPr>
        <p:txBody>
          <a:bodyPr/>
          <a:lstStyle/>
          <a:p>
            <a:pPr>
              <a:spcAft>
                <a:spcPts val="0"/>
              </a:spcAft>
            </a:pPr>
            <a:r>
              <a:rPr lang="fr-CA" noProof="0" dirty="0" smtClean="0"/>
              <a:t>Parmi les hommes moins de 55 et plus de 70 ans, il manque des données </a:t>
            </a:r>
            <a:r>
              <a:rPr lang="fr-CA" dirty="0" smtClean="0"/>
              <a:t>sur les avantages du dépistage et il y a des preuves définitifs d’</a:t>
            </a:r>
            <a:r>
              <a:rPr lang="fr-CA" noProof="0" dirty="0" smtClean="0"/>
              <a:t>inconvénients. Il y a une certitude que les inconvénients du dépistage dépassent probablement les avantages.	</a:t>
            </a:r>
            <a:endParaRPr lang="fr-CA" sz="1800" noProof="0" dirty="0" smtClean="0">
              <a:ea typeface="Cambria"/>
              <a:cs typeface="Times New Roman"/>
            </a:endParaRPr>
          </a:p>
          <a:p>
            <a:pPr marL="0" lvl="0" indent="0">
              <a:spcAft>
                <a:spcPts val="0"/>
              </a:spcAft>
              <a:buNone/>
            </a:pPr>
            <a:endParaRPr lang="fr-CA" sz="1800" noProof="0" dirty="0" smtClean="0">
              <a:ea typeface="Cambria"/>
              <a:cs typeface="Times New Roman"/>
            </a:endParaRPr>
          </a:p>
          <a:p>
            <a:pPr lvl="0">
              <a:spcAft>
                <a:spcPts val="0"/>
              </a:spcAft>
              <a:buFont typeface="Symbol"/>
              <a:buChar char=""/>
            </a:pPr>
            <a:r>
              <a:rPr lang="fr-CA" sz="1800" noProof="0" dirty="0" smtClean="0"/>
              <a:t>Par conséquent, le GECSSP a fait une  recommandation </a:t>
            </a:r>
            <a:r>
              <a:rPr lang="fr-CA" sz="1800" u="sng" noProof="0" dirty="0" smtClean="0"/>
              <a:t>forte</a:t>
            </a:r>
            <a:r>
              <a:rPr lang="fr-CA" sz="1800" noProof="0" dirty="0" smtClean="0"/>
              <a:t> de ne pas faire de dépistage pour le cancer de la prostate avec le test de l’APS pour ces groupes d’âge.</a:t>
            </a:r>
          </a:p>
          <a:p>
            <a:pPr marL="0" lvl="0" indent="0">
              <a:spcAft>
                <a:spcPts val="0"/>
              </a:spcAft>
              <a:buNone/>
            </a:pPr>
            <a:endParaRPr lang="fr-CA" sz="1800" noProof="0" dirty="0" smtClean="0">
              <a:ea typeface="Cambria"/>
              <a:cs typeface="Times New Roman"/>
            </a:endParaRPr>
          </a:p>
          <a:p>
            <a:pPr lvl="0">
              <a:spcAft>
                <a:spcPts val="0"/>
              </a:spcAft>
              <a:buFont typeface="Symbol"/>
              <a:buChar char=""/>
            </a:pPr>
            <a:r>
              <a:rPr lang="fr-CA" sz="1800" dirty="0"/>
              <a:t>La conséquence d’une recommandation forte </a:t>
            </a:r>
            <a:r>
              <a:rPr lang="fr-CA" sz="1800" dirty="0" smtClean="0"/>
              <a:t>est </a:t>
            </a:r>
            <a:r>
              <a:rPr lang="fr-CA" sz="1800" dirty="0"/>
              <a:t>que les cliniciens ne devraient pas systématiquement évoquer le dépistage avec leurs patients, à moins que le sujet ne soit </a:t>
            </a:r>
            <a:r>
              <a:rPr lang="fr-CA" sz="1800" dirty="0" smtClean="0"/>
              <a:t>soulevé.</a:t>
            </a:r>
            <a:endParaRPr lang="fr-CA" sz="1800" noProof="0" dirty="0">
              <a:ea typeface="Cambria"/>
              <a:cs typeface="Times New Roman"/>
            </a:endParaRPr>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49</a:t>
            </a:fld>
            <a:endParaRPr lang="fr-CA"/>
          </a:p>
        </p:txBody>
      </p:sp>
    </p:spTree>
    <p:extLst>
      <p:ext uri="{BB962C8B-B14F-4D97-AF65-F5344CB8AC3E}">
        <p14:creationId xmlns:p14="http://schemas.microsoft.com/office/powerpoint/2010/main" val="929388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noProof="0" dirty="0" smtClean="0"/>
              <a:t>Objectifs de la ligne directrice de 2014</a:t>
            </a:r>
            <a:endParaRPr lang="fr-CA" sz="3600" noProof="0" dirty="0"/>
          </a:p>
        </p:txBody>
      </p:sp>
      <p:sp>
        <p:nvSpPr>
          <p:cNvPr id="3" name="Content Placeholder 2"/>
          <p:cNvSpPr>
            <a:spLocks noGrp="1"/>
          </p:cNvSpPr>
          <p:nvPr>
            <p:ph idx="1"/>
          </p:nvPr>
        </p:nvSpPr>
        <p:spPr>
          <a:xfrm>
            <a:off x="251520" y="1772816"/>
            <a:ext cx="7992888" cy="4114800"/>
          </a:xfrm>
        </p:spPr>
        <p:txBody>
          <a:bodyPr/>
          <a:lstStyle/>
          <a:p>
            <a:r>
              <a:rPr lang="fr-CA" noProof="0" dirty="0" smtClean="0"/>
              <a:t>Mettre à jour la ligne directrice antérieure du GECSSP sur le dépistage du cancer de la prostate, publiée en 1994. </a:t>
            </a:r>
          </a:p>
          <a:p>
            <a:pPr marL="0" indent="0">
              <a:buNone/>
            </a:pPr>
            <a:endParaRPr lang="fr-CA" noProof="0" dirty="0" smtClean="0"/>
          </a:p>
          <a:p>
            <a:r>
              <a:rPr lang="fr-CA" noProof="0" dirty="0" smtClean="0"/>
              <a:t>Examiner les données probantes les plus récentes sur les avantages et les inconvénients du dépistage du cancer de la prostate avec le test de l'APS.</a:t>
            </a:r>
          </a:p>
          <a:p>
            <a:endParaRPr lang="fr-CA" noProof="0" dirty="0" smtClean="0"/>
          </a:p>
          <a:p>
            <a:r>
              <a:rPr lang="fr-CA" noProof="0" dirty="0" smtClean="0"/>
              <a:t>Fournir des recommandations sur le dépistage du cancer de la prostate avec le test de l'APS, accompagné ou non de l'examen rectal digital (ERD) chez les hommes dans l'ensemble de la population. </a:t>
            </a:r>
          </a:p>
          <a:p>
            <a:pPr marL="0" indent="0">
              <a:buNone/>
            </a:pPr>
            <a:endParaRPr lang="fr-CA" sz="2400" noProof="0" dirty="0" smtClean="0"/>
          </a:p>
          <a:p>
            <a:pPr marL="0" indent="0">
              <a:buNone/>
            </a:pPr>
            <a:endParaRPr lang="fr-CA" sz="2400" noProof="0" dirty="0" smtClean="0"/>
          </a:p>
          <a:p>
            <a:pPr marL="0" indent="0">
              <a:buNone/>
            </a:pPr>
            <a:endParaRPr lang="fr-CA" sz="2400" noProof="0" dirty="0" smtClean="0"/>
          </a:p>
          <a:p>
            <a:endParaRPr lang="fr-CA" sz="2400" noProof="0" dirty="0" smtClean="0"/>
          </a:p>
          <a:p>
            <a:pPr marL="0" indent="0">
              <a:buNone/>
            </a:pPr>
            <a:endParaRPr lang="fr-CA" noProof="0" dirty="0" smtClean="0"/>
          </a:p>
          <a:p>
            <a:endParaRPr lang="fr-CA" noProof="0" dirty="0" smtClean="0"/>
          </a:p>
          <a:p>
            <a:endParaRPr lang="fr-CA" noProof="0" dirty="0"/>
          </a:p>
        </p:txBody>
      </p:sp>
      <p:sp>
        <p:nvSpPr>
          <p:cNvPr id="4" name="Slide Number Placeholder 3"/>
          <p:cNvSpPr>
            <a:spLocks noGrp="1"/>
          </p:cNvSpPr>
          <p:nvPr>
            <p:ph type="sldNum" sz="quarter" idx="10"/>
          </p:nvPr>
        </p:nvSpPr>
        <p:spPr>
          <a:xfrm>
            <a:off x="6876256" y="6517848"/>
            <a:ext cx="1905000" cy="304800"/>
          </a:xfrm>
        </p:spPr>
        <p:txBody>
          <a:bodyPr/>
          <a:lstStyle/>
          <a:p>
            <a:pPr>
              <a:defRPr/>
            </a:pPr>
            <a:fld id="{8A780CCC-0884-406B-BE59-551ABC002DE7}" type="slidenum">
              <a:rPr lang="en-US" smtClean="0"/>
              <a:pPr>
                <a:defRPr/>
              </a:pPr>
              <a:t>5</a:t>
            </a:fld>
            <a:endParaRPr lang="fr-CA" dirty="0"/>
          </a:p>
        </p:txBody>
      </p:sp>
    </p:spTree>
    <p:extLst>
      <p:ext uri="{BB962C8B-B14F-4D97-AF65-F5344CB8AC3E}">
        <p14:creationId xmlns:p14="http://schemas.microsoft.com/office/powerpoint/2010/main" val="12504768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Référence</a:t>
            </a:r>
            <a:r>
              <a:rPr lang="en-US" sz="3600" dirty="0" smtClean="0"/>
              <a:t> de </a:t>
            </a:r>
            <a:r>
              <a:rPr lang="en-US" sz="3600" dirty="0" err="1" smtClean="0"/>
              <a:t>l’examen</a:t>
            </a:r>
            <a:r>
              <a:rPr lang="en-US" sz="3600" dirty="0" smtClean="0"/>
              <a:t> </a:t>
            </a:r>
            <a:r>
              <a:rPr lang="en-US" sz="3600" dirty="0" err="1" smtClean="0"/>
              <a:t>systématique</a:t>
            </a:r>
            <a:endParaRPr lang="en-US" sz="3600" dirty="0"/>
          </a:p>
        </p:txBody>
      </p:sp>
      <p:sp>
        <p:nvSpPr>
          <p:cNvPr id="3" name="Content Placeholder 2"/>
          <p:cNvSpPr>
            <a:spLocks noGrp="1"/>
          </p:cNvSpPr>
          <p:nvPr>
            <p:ph idx="1"/>
          </p:nvPr>
        </p:nvSpPr>
        <p:spPr/>
        <p:txBody>
          <a:bodyPr/>
          <a:lstStyle/>
          <a:p>
            <a:pPr marL="0" indent="0">
              <a:buNone/>
            </a:pPr>
            <a:r>
              <a:rPr lang="en-US" dirty="0" smtClean="0"/>
              <a:t>Pour plus </a:t>
            </a:r>
            <a:r>
              <a:rPr lang="en-US" dirty="0" err="1" smtClean="0"/>
              <a:t>d’information</a:t>
            </a:r>
            <a:r>
              <a:rPr lang="en-US" dirty="0" smtClean="0"/>
              <a:t> </a:t>
            </a:r>
            <a:r>
              <a:rPr lang="en-US" dirty="0" err="1" smtClean="0"/>
              <a:t>sur</a:t>
            </a:r>
            <a:r>
              <a:rPr lang="en-US" dirty="0" smtClean="0"/>
              <a:t> les </a:t>
            </a:r>
            <a:r>
              <a:rPr lang="en-US" dirty="0" err="1" smtClean="0"/>
              <a:t>détails</a:t>
            </a:r>
            <a:r>
              <a:rPr lang="en-US" dirty="0" smtClean="0"/>
              <a:t> de la </a:t>
            </a:r>
            <a:r>
              <a:rPr lang="en-US" dirty="0" err="1" smtClean="0"/>
              <a:t>ligne</a:t>
            </a:r>
            <a:r>
              <a:rPr lang="en-US" dirty="0" smtClean="0"/>
              <a:t> </a:t>
            </a:r>
            <a:r>
              <a:rPr lang="en-US" dirty="0" err="1" smtClean="0"/>
              <a:t>directrice</a:t>
            </a:r>
            <a:r>
              <a:rPr lang="en-US" dirty="0" smtClean="0"/>
              <a:t> </a:t>
            </a:r>
            <a:r>
              <a:rPr lang="en-US" dirty="0" err="1" smtClean="0"/>
              <a:t>veuillez</a:t>
            </a:r>
            <a:r>
              <a:rPr lang="en-US" dirty="0" smtClean="0"/>
              <a:t> consulter:</a:t>
            </a:r>
          </a:p>
          <a:p>
            <a:pPr marL="0" indent="0">
              <a:buNone/>
            </a:pPr>
            <a:endParaRPr lang="en-US" dirty="0" smtClean="0"/>
          </a:p>
          <a:p>
            <a:pPr algn="just">
              <a:spcAft>
                <a:spcPts val="0"/>
              </a:spcAft>
            </a:pPr>
            <a:r>
              <a:rPr lang="en-CA" dirty="0" smtClean="0">
                <a:ea typeface="Cambria"/>
                <a:cs typeface="Times New Roman"/>
              </a:rPr>
              <a:t>Le site Web du </a:t>
            </a:r>
            <a:r>
              <a:rPr lang="en-CA" dirty="0" err="1" smtClean="0">
                <a:ea typeface="Cambria"/>
                <a:cs typeface="Times New Roman"/>
              </a:rPr>
              <a:t>Groupe</a:t>
            </a:r>
            <a:r>
              <a:rPr lang="en-CA" dirty="0" smtClean="0">
                <a:ea typeface="Cambria"/>
                <a:cs typeface="Times New Roman"/>
              </a:rPr>
              <a:t> </a:t>
            </a:r>
            <a:r>
              <a:rPr lang="en-CA" dirty="0" err="1" smtClean="0">
                <a:ea typeface="Cambria"/>
                <a:cs typeface="Times New Roman"/>
              </a:rPr>
              <a:t>d’étude</a:t>
            </a:r>
            <a:r>
              <a:rPr lang="en-CA" dirty="0" smtClean="0">
                <a:ea typeface="Cambria"/>
                <a:cs typeface="Times New Roman"/>
              </a:rPr>
              <a:t> </a:t>
            </a:r>
            <a:r>
              <a:rPr lang="en-CA" dirty="0" err="1" smtClean="0">
                <a:ea typeface="Cambria"/>
                <a:cs typeface="Times New Roman"/>
              </a:rPr>
              <a:t>canadien</a:t>
            </a:r>
            <a:r>
              <a:rPr lang="en-CA" dirty="0" smtClean="0">
                <a:ea typeface="Cambria"/>
                <a:cs typeface="Times New Roman"/>
              </a:rPr>
              <a:t> </a:t>
            </a:r>
            <a:r>
              <a:rPr lang="en-CA" dirty="0" err="1" smtClean="0">
                <a:ea typeface="Cambria"/>
                <a:cs typeface="Times New Roman"/>
              </a:rPr>
              <a:t>sur</a:t>
            </a:r>
            <a:r>
              <a:rPr lang="en-CA" dirty="0" smtClean="0">
                <a:ea typeface="Cambria"/>
                <a:cs typeface="Times New Roman"/>
              </a:rPr>
              <a:t> les </a:t>
            </a:r>
            <a:r>
              <a:rPr lang="en-CA" dirty="0" err="1" smtClean="0">
                <a:ea typeface="Cambria"/>
                <a:cs typeface="Times New Roman"/>
              </a:rPr>
              <a:t>soins</a:t>
            </a:r>
            <a:r>
              <a:rPr lang="en-CA" dirty="0" smtClean="0">
                <a:ea typeface="Cambria"/>
                <a:cs typeface="Times New Roman"/>
              </a:rPr>
              <a:t> de santé </a:t>
            </a:r>
            <a:r>
              <a:rPr lang="en-CA" dirty="0" err="1" smtClean="0">
                <a:ea typeface="Cambria"/>
                <a:cs typeface="Times New Roman"/>
              </a:rPr>
              <a:t>préventifs</a:t>
            </a:r>
            <a:r>
              <a:rPr lang="en-CA" dirty="0" smtClean="0">
                <a:ea typeface="Cambria"/>
                <a:cs typeface="Times New Roman"/>
              </a:rPr>
              <a:t>: </a:t>
            </a:r>
            <a:r>
              <a:rPr lang="en-CA" dirty="0" smtClean="0">
                <a:ea typeface="Cambria"/>
                <a:cs typeface="Times New Roman"/>
                <a:hlinkClick r:id="rId3"/>
              </a:rPr>
              <a:t>http</a:t>
            </a:r>
            <a:r>
              <a:rPr lang="en-CA" dirty="0">
                <a:ea typeface="Cambria"/>
                <a:cs typeface="Times New Roman"/>
                <a:hlinkClick r:id="rId3"/>
              </a:rPr>
              <a:t>://canadiantaskforce.ca/?content=pcp</a:t>
            </a:r>
            <a:endParaRPr lang="en-CA" dirty="0">
              <a:ea typeface="Cambria"/>
              <a:cs typeface="Times New Roman"/>
            </a:endParaRPr>
          </a:p>
          <a:p>
            <a:pPr algn="just">
              <a:spcAft>
                <a:spcPts val="0"/>
              </a:spcAft>
            </a:pPr>
            <a:r>
              <a:rPr lang="en-CA" dirty="0" smtClean="0">
                <a:ea typeface="Cambria"/>
                <a:cs typeface="Times New Roman"/>
              </a:rPr>
              <a:t>Dunfield </a:t>
            </a:r>
            <a:r>
              <a:rPr lang="en-CA" dirty="0">
                <a:ea typeface="Cambria"/>
                <a:cs typeface="Times New Roman"/>
              </a:rPr>
              <a:t>L, Usman A, Fitzpatrick-Lewis D, Shane A, eds. </a:t>
            </a:r>
            <a:r>
              <a:rPr lang="en-CA" dirty="0" smtClean="0">
                <a:ea typeface="Cambria"/>
                <a:cs typeface="Times New Roman"/>
              </a:rPr>
              <a:t>Screening </a:t>
            </a:r>
            <a:r>
              <a:rPr lang="en-CA" dirty="0">
                <a:ea typeface="Cambria"/>
                <a:cs typeface="Times New Roman"/>
              </a:rPr>
              <a:t>for prostate cancer with prostate specific antigen </a:t>
            </a:r>
            <a:r>
              <a:rPr lang="en-CA" dirty="0" smtClean="0">
                <a:ea typeface="Cambria"/>
                <a:cs typeface="Times New Roman"/>
              </a:rPr>
              <a:t>(</a:t>
            </a:r>
            <a:r>
              <a:rPr lang="en-CA" dirty="0">
                <a:ea typeface="Cambria"/>
                <a:cs typeface="Times New Roman"/>
              </a:rPr>
              <a:t>PSA) and treatment of early-stage or screen-detected </a:t>
            </a:r>
            <a:r>
              <a:rPr lang="en-CA" dirty="0" smtClean="0">
                <a:ea typeface="Cambria"/>
                <a:cs typeface="Times New Roman"/>
              </a:rPr>
              <a:t>prostate </a:t>
            </a:r>
            <a:r>
              <a:rPr lang="en-CA" dirty="0">
                <a:ea typeface="Cambria"/>
                <a:cs typeface="Times New Roman"/>
              </a:rPr>
              <a:t>cancer: A systematic review of the clinical benefits </a:t>
            </a:r>
            <a:r>
              <a:rPr lang="en-CA" dirty="0" smtClean="0">
                <a:ea typeface="Cambria"/>
                <a:cs typeface="Times New Roman"/>
              </a:rPr>
              <a:t>and </a:t>
            </a:r>
            <a:r>
              <a:rPr lang="en-CA" dirty="0">
                <a:ea typeface="Cambria"/>
                <a:cs typeface="Times New Roman"/>
              </a:rPr>
              <a:t>harms. Ottawa: Canadian Task Force; </a:t>
            </a:r>
            <a:r>
              <a:rPr lang="en-CA" dirty="0" smtClean="0">
                <a:ea typeface="Cambria"/>
                <a:cs typeface="Times New Roman"/>
              </a:rPr>
              <a:t>2014. </a:t>
            </a:r>
          </a:p>
          <a:p>
            <a:pPr algn="just">
              <a:spcAft>
                <a:spcPts val="0"/>
              </a:spcAft>
            </a:pPr>
            <a:endParaRPr lang="en-CA" dirty="0">
              <a:ea typeface="Cambria"/>
              <a:cs typeface="Times New Roman"/>
            </a:endParaRPr>
          </a:p>
          <a:p>
            <a:pPr algn="just">
              <a:spcAft>
                <a:spcPts val="0"/>
              </a:spcAft>
            </a:pPr>
            <a:endParaRPr lang="en-CA" dirty="0">
              <a:ea typeface="Cambria"/>
              <a:cs typeface="Times New Roman"/>
            </a:endParaRPr>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50</a:t>
            </a:fld>
            <a:endParaRPr lang="en-US" dirty="0"/>
          </a:p>
        </p:txBody>
      </p:sp>
    </p:spTree>
    <p:extLst>
      <p:ext uri="{BB962C8B-B14F-4D97-AF65-F5344CB8AC3E}">
        <p14:creationId xmlns:p14="http://schemas.microsoft.com/office/powerpoint/2010/main" val="33012136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1258888" y="3213100"/>
            <a:ext cx="6769100" cy="1362075"/>
          </a:xfrm>
        </p:spPr>
        <p:txBody>
          <a:bodyPr/>
          <a:lstStyle/>
          <a:p>
            <a:r>
              <a:rPr lang="fr-CA" cap="none" noProof="0" dirty="0" smtClean="0"/>
              <a:t>Outils d’application des connaissances</a:t>
            </a:r>
          </a:p>
        </p:txBody>
      </p:sp>
      <p:sp>
        <p:nvSpPr>
          <p:cNvPr id="12291" name="Text Placeholder 5"/>
          <p:cNvSpPr>
            <a:spLocks noGrp="1"/>
          </p:cNvSpPr>
          <p:nvPr>
            <p:ph type="body" idx="1"/>
          </p:nvPr>
        </p:nvSpPr>
        <p:spPr>
          <a:xfrm>
            <a:off x="1258888" y="1628775"/>
            <a:ext cx="7129462" cy="1500188"/>
          </a:xfrm>
        </p:spPr>
        <p:txBody>
          <a:bodyPr/>
          <a:lstStyle/>
          <a:p>
            <a:r>
              <a:rPr lang="fr-CA" sz="2400" b="1" noProof="0" dirty="0" smtClean="0"/>
              <a:t>Le dépistage du cancer de la prostate par l'utilisation du test de l'APS</a:t>
            </a:r>
          </a:p>
          <a:p>
            <a:endParaRPr lang="fr-CA" sz="2400" b="1" noProof="0" dirty="0" smtClean="0"/>
          </a:p>
        </p:txBody>
      </p:sp>
      <p:sp>
        <p:nvSpPr>
          <p:cNvPr id="12292" name="Slide Number Placeholder 3"/>
          <p:cNvSpPr>
            <a:spLocks noGrp="1"/>
          </p:cNvSpPr>
          <p:nvPr>
            <p:ph type="sldNum" sz="quarter" idx="10"/>
          </p:nvPr>
        </p:nvSpPr>
        <p:spPr>
          <a:noFill/>
        </p:spPr>
        <p:txBody>
          <a:bodyPr/>
          <a:lstStyle/>
          <a:p>
            <a:fld id="{853EA911-F831-4A46-9B80-382B42A28B35}" type="slidenum">
              <a:rPr lang="en-US" smtClean="0">
                <a:latin typeface="Arial" charset="0"/>
              </a:rPr>
              <a:pPr/>
              <a:t>51</a:t>
            </a:fld>
            <a:endParaRPr lang="fr-CA" smtClean="0">
              <a:latin typeface="Arial" charset="0"/>
            </a:endParaRPr>
          </a:p>
        </p:txBody>
      </p:sp>
    </p:spTree>
    <p:extLst>
      <p:ext uri="{BB962C8B-B14F-4D97-AF65-F5344CB8AC3E}">
        <p14:creationId xmlns:p14="http://schemas.microsoft.com/office/powerpoint/2010/main" val="38893913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52</a:t>
            </a:fld>
            <a:endParaRPr lang="fr-CA"/>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0104" y="23418"/>
            <a:ext cx="5123793" cy="6858000"/>
          </a:xfrm>
          <a:prstGeom prst="rect">
            <a:avLst/>
          </a:prstGeom>
        </p:spPr>
      </p:pic>
    </p:spTree>
    <p:extLst>
      <p:ext uri="{BB962C8B-B14F-4D97-AF65-F5344CB8AC3E}">
        <p14:creationId xmlns:p14="http://schemas.microsoft.com/office/powerpoint/2010/main" val="18690019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53</a:t>
            </a:fld>
            <a:endParaRPr lang="fr-CA"/>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9722" y="79797"/>
            <a:ext cx="5004556" cy="6698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87988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54</a:t>
            </a:fld>
            <a:endParaRPr lang="fr-CA"/>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a:ln>
            <a:solidFill>
              <a:schemeClr val="tx1"/>
            </a:solidFill>
          </a:ln>
        </p:spPr>
      </p:pic>
    </p:spTree>
    <p:extLst>
      <p:ext uri="{BB962C8B-B14F-4D97-AF65-F5344CB8AC3E}">
        <p14:creationId xmlns:p14="http://schemas.microsoft.com/office/powerpoint/2010/main" val="16601971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fr-CA" sz="3200" b="1" noProof="0" dirty="0" smtClean="0"/>
              <a:t>Questions et réponses</a:t>
            </a:r>
            <a:endParaRPr lang="fr-CA" noProof="0" dirty="0" smtClean="0"/>
          </a:p>
        </p:txBody>
      </p:sp>
      <p:sp>
        <p:nvSpPr>
          <p:cNvPr id="3" name="Content Placeholder 2"/>
          <p:cNvSpPr>
            <a:spLocks noGrp="1"/>
          </p:cNvSpPr>
          <p:nvPr>
            <p:ph idx="1"/>
          </p:nvPr>
        </p:nvSpPr>
        <p:spPr>
          <a:xfrm>
            <a:off x="467544" y="2060848"/>
            <a:ext cx="7772400" cy="4114800"/>
          </a:xfrm>
        </p:spPr>
        <p:txBody>
          <a:bodyPr/>
          <a:lstStyle/>
          <a:p>
            <a:pPr algn="ctr">
              <a:buFontTx/>
              <a:buNone/>
              <a:defRPr/>
            </a:pPr>
            <a:r>
              <a:rPr lang="fr-CA" sz="3600" b="1" noProof="0" dirty="0" smtClean="0">
                <a:solidFill>
                  <a:srgbClr val="90214A"/>
                </a:solidFill>
              </a:rPr>
              <a:t>Merci</a:t>
            </a:r>
          </a:p>
        </p:txBody>
      </p:sp>
      <p:sp>
        <p:nvSpPr>
          <p:cNvPr id="21508" name="Slide Number Placeholder 3"/>
          <p:cNvSpPr>
            <a:spLocks noGrp="1"/>
          </p:cNvSpPr>
          <p:nvPr>
            <p:ph type="sldNum" sz="quarter" idx="10"/>
          </p:nvPr>
        </p:nvSpPr>
        <p:spPr>
          <a:noFill/>
        </p:spPr>
        <p:txBody>
          <a:bodyPr/>
          <a:lstStyle/>
          <a:p>
            <a:fld id="{F6E2572D-80B5-4924-9A8F-355B503388BE}" type="slidenum">
              <a:rPr lang="en-US" smtClean="0">
                <a:latin typeface="Arial" charset="0"/>
              </a:rPr>
              <a:pPr/>
              <a:t>55</a:t>
            </a:fld>
            <a:endParaRPr lang="fr-CA" smtClean="0">
              <a:latin typeface="Arial" charset="0"/>
            </a:endParaRPr>
          </a:p>
        </p:txBody>
      </p:sp>
    </p:spTree>
    <p:extLst>
      <p:ext uri="{BB962C8B-B14F-4D97-AF65-F5344CB8AC3E}">
        <p14:creationId xmlns:p14="http://schemas.microsoft.com/office/powerpoint/2010/main" val="3409664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1258888" y="3213100"/>
            <a:ext cx="6769100" cy="1362075"/>
          </a:xfrm>
        </p:spPr>
        <p:txBody>
          <a:bodyPr/>
          <a:lstStyle/>
          <a:p>
            <a:r>
              <a:rPr lang="fr-CA" cap="none" noProof="0" dirty="0" smtClean="0"/>
              <a:t>MÉTHODES</a:t>
            </a:r>
          </a:p>
        </p:txBody>
      </p:sp>
      <p:sp>
        <p:nvSpPr>
          <p:cNvPr id="5123" name="Text Placeholder 5"/>
          <p:cNvSpPr>
            <a:spLocks noGrp="1"/>
          </p:cNvSpPr>
          <p:nvPr>
            <p:ph type="body" idx="1"/>
          </p:nvPr>
        </p:nvSpPr>
        <p:spPr>
          <a:xfrm>
            <a:off x="1258888" y="1628775"/>
            <a:ext cx="7129462" cy="1500188"/>
          </a:xfrm>
        </p:spPr>
        <p:txBody>
          <a:bodyPr/>
          <a:lstStyle/>
          <a:p>
            <a:r>
              <a:rPr lang="fr-CA" sz="2400" b="1" noProof="0" dirty="0" smtClean="0"/>
              <a:t>Le dépistage du cancer de la prostate par test de l'APS</a:t>
            </a:r>
          </a:p>
        </p:txBody>
      </p:sp>
      <p:sp>
        <p:nvSpPr>
          <p:cNvPr id="5124" name="Slide Number Placeholder 3"/>
          <p:cNvSpPr>
            <a:spLocks noGrp="1"/>
          </p:cNvSpPr>
          <p:nvPr>
            <p:ph type="sldNum" sz="quarter" idx="10"/>
          </p:nvPr>
        </p:nvSpPr>
        <p:spPr>
          <a:noFill/>
        </p:spPr>
        <p:txBody>
          <a:bodyPr/>
          <a:lstStyle/>
          <a:p>
            <a:fld id="{A5D30EE3-C5FB-43EF-9F82-DDB3AC1E898F}" type="slidenum">
              <a:rPr lang="en-US" smtClean="0">
                <a:latin typeface="Arial" charset="0"/>
              </a:rPr>
              <a:pPr/>
              <a:t>6</a:t>
            </a:fld>
            <a:endParaRPr lang="fr-CA" smtClean="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fr-CA" noProof="0" dirty="0" smtClean="0"/>
              <a:t>Méthodologie adoptée par le GECSSP</a:t>
            </a:r>
          </a:p>
        </p:txBody>
      </p:sp>
      <p:sp>
        <p:nvSpPr>
          <p:cNvPr id="6147" name="Content Placeholder 2"/>
          <p:cNvSpPr>
            <a:spLocks noGrp="1"/>
          </p:cNvSpPr>
          <p:nvPr>
            <p:ph idx="1"/>
          </p:nvPr>
        </p:nvSpPr>
        <p:spPr>
          <a:xfrm>
            <a:off x="468313" y="1773238"/>
            <a:ext cx="8061325" cy="4608512"/>
          </a:xfrm>
        </p:spPr>
        <p:txBody>
          <a:bodyPr/>
          <a:lstStyle/>
          <a:p>
            <a:r>
              <a:rPr lang="fr-CA" noProof="0" dirty="0" smtClean="0"/>
              <a:t>Groupe d'experts indépendants constitué de :</a:t>
            </a:r>
          </a:p>
          <a:p>
            <a:pPr lvl="1"/>
            <a:r>
              <a:rPr lang="fr-CA" sz="1800" noProof="0" dirty="0" smtClean="0"/>
              <a:t>cliniciens et spécialistes de la méthodologie </a:t>
            </a:r>
          </a:p>
          <a:p>
            <a:pPr lvl="1"/>
            <a:r>
              <a:rPr lang="fr-CA" sz="1800" noProof="0" dirty="0" smtClean="0"/>
              <a:t>expertise en prévention, en soins primaires, en synthèse de la littérature et en évaluation critique</a:t>
            </a:r>
          </a:p>
          <a:p>
            <a:pPr lvl="1"/>
            <a:r>
              <a:rPr lang="fr-CA" sz="1800" noProof="0" dirty="0" smtClean="0"/>
              <a:t>application des données probantes à la pratique et aux politiques</a:t>
            </a:r>
          </a:p>
          <a:p>
            <a:endParaRPr lang="fr-CA" noProof="0" dirty="0" smtClean="0"/>
          </a:p>
          <a:p>
            <a:r>
              <a:rPr lang="fr-CA" noProof="0" dirty="0" smtClean="0"/>
              <a:t>Groupe de travail chargé du dépistage du cancer de la prostate</a:t>
            </a:r>
          </a:p>
          <a:p>
            <a:pPr lvl="1"/>
            <a:r>
              <a:rPr lang="fr-CA" sz="1800" noProof="0" dirty="0" smtClean="0"/>
              <a:t>6 membres du GECSSP</a:t>
            </a:r>
          </a:p>
          <a:p>
            <a:pPr lvl="1"/>
            <a:r>
              <a:rPr lang="fr-CA" sz="1800" noProof="0" dirty="0" smtClean="0"/>
              <a:t>élaboration des questions de recherche et du cadre analytique</a:t>
            </a:r>
          </a:p>
        </p:txBody>
      </p:sp>
      <p:sp>
        <p:nvSpPr>
          <p:cNvPr id="6148" name="Slide Number Placeholder 3"/>
          <p:cNvSpPr>
            <a:spLocks noGrp="1"/>
          </p:cNvSpPr>
          <p:nvPr>
            <p:ph type="sldNum" sz="quarter" idx="10"/>
          </p:nvPr>
        </p:nvSpPr>
        <p:spPr>
          <a:noFill/>
        </p:spPr>
        <p:txBody>
          <a:bodyPr/>
          <a:lstStyle/>
          <a:p>
            <a:fld id="{8B79A9E7-87AD-4098-A6EA-D95E7E62D6C6}" type="slidenum">
              <a:rPr lang="en-US" smtClean="0">
                <a:latin typeface="Arial" charset="0"/>
              </a:rPr>
              <a:pPr/>
              <a:t>7</a:t>
            </a:fld>
            <a:endParaRPr lang="fr-CA" smtClean="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fr-CA" noProof="0" dirty="0" smtClean="0"/>
              <a:t>Méthodologie adoptée par le GECSSP (suite)</a:t>
            </a:r>
          </a:p>
        </p:txBody>
      </p:sp>
      <p:sp>
        <p:nvSpPr>
          <p:cNvPr id="7171" name="Content Placeholder 2"/>
          <p:cNvSpPr>
            <a:spLocks noGrp="1"/>
          </p:cNvSpPr>
          <p:nvPr>
            <p:ph idx="1"/>
          </p:nvPr>
        </p:nvSpPr>
        <p:spPr/>
        <p:txBody>
          <a:bodyPr/>
          <a:lstStyle/>
          <a:p>
            <a:r>
              <a:rPr lang="fr-CA" noProof="0" dirty="0" smtClean="0"/>
              <a:t>Centre d'analyse et de synthèse des données probantes (CASDP)</a:t>
            </a:r>
          </a:p>
          <a:p>
            <a:pPr lvl="1"/>
            <a:r>
              <a:rPr lang="fr-CA" sz="2000" noProof="0" dirty="0" smtClean="0"/>
              <a:t>Entreprend un examen systématique de la littérature, basé sur le cadre analytique</a:t>
            </a:r>
          </a:p>
          <a:p>
            <a:pPr lvl="1"/>
            <a:r>
              <a:rPr lang="fr-CA" sz="2000" noProof="0" dirty="0" smtClean="0"/>
              <a:t>Prépare un examen systématique des données en utilisant les tableaux «GRADE»</a:t>
            </a:r>
          </a:p>
          <a:p>
            <a:pPr lvl="1"/>
            <a:r>
              <a:rPr lang="fr-CA" sz="2000" noProof="0" dirty="0" smtClean="0"/>
              <a:t>Participe aux réunions du groupe de travail et du GECSSP</a:t>
            </a:r>
          </a:p>
          <a:p>
            <a:pPr lvl="1"/>
            <a:r>
              <a:rPr lang="fr-CA" sz="2000" noProof="0" dirty="0" smtClean="0"/>
              <a:t>Obtient l’opinion d’experts (par ex. urologue)</a:t>
            </a:r>
          </a:p>
          <a:p>
            <a:endParaRPr lang="fr-CA" noProof="0" dirty="0" smtClean="0"/>
          </a:p>
          <a:p>
            <a:pPr>
              <a:buNone/>
            </a:pPr>
            <a:endParaRPr lang="fr-CA" noProof="0" dirty="0" smtClean="0"/>
          </a:p>
        </p:txBody>
      </p:sp>
      <p:sp>
        <p:nvSpPr>
          <p:cNvPr id="7172" name="Slide Number Placeholder 3"/>
          <p:cNvSpPr>
            <a:spLocks noGrp="1"/>
          </p:cNvSpPr>
          <p:nvPr>
            <p:ph type="sldNum" sz="quarter" idx="10"/>
          </p:nvPr>
        </p:nvSpPr>
        <p:spPr>
          <a:noFill/>
        </p:spPr>
        <p:txBody>
          <a:bodyPr/>
          <a:lstStyle/>
          <a:p>
            <a:fld id="{8341B358-06A4-49E8-ACC7-001ED221BA62}" type="slidenum">
              <a:rPr lang="en-US" smtClean="0">
                <a:latin typeface="Arial" charset="0"/>
              </a:rPr>
              <a:pPr/>
              <a:t>8</a:t>
            </a:fld>
            <a:endParaRPr lang="fr-CA" smtClean="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noProof="0" dirty="0" smtClean="0"/>
              <a:t>Procédure d’examen du GECSSP</a:t>
            </a:r>
            <a:endParaRPr lang="fr-CA" sz="3600" noProof="0" dirty="0"/>
          </a:p>
        </p:txBody>
      </p:sp>
      <p:sp>
        <p:nvSpPr>
          <p:cNvPr id="3" name="Content Placeholder 2"/>
          <p:cNvSpPr>
            <a:spLocks noGrp="1"/>
          </p:cNvSpPr>
          <p:nvPr>
            <p:ph idx="1"/>
          </p:nvPr>
        </p:nvSpPr>
        <p:spPr/>
        <p:txBody>
          <a:bodyPr/>
          <a:lstStyle/>
          <a:p>
            <a:pPr algn="just"/>
            <a:r>
              <a:rPr lang="fr-CA" noProof="0" dirty="0" smtClean="0"/>
              <a:t>Procédure d’examen interne impliquant le groupe de travail de la ligne directrice, le GECSSP, les agents scientifiques et les employés du CADSP</a:t>
            </a:r>
          </a:p>
          <a:p>
            <a:pPr marL="0" indent="0" algn="just">
              <a:buNone/>
            </a:pPr>
            <a:endParaRPr lang="fr-CA" sz="1000" noProof="0" dirty="0" smtClean="0"/>
          </a:p>
          <a:p>
            <a:pPr algn="just"/>
            <a:r>
              <a:rPr lang="fr-CA" noProof="0" dirty="0" smtClean="0"/>
              <a:t>Procédure d’examen externe impliquant des intervenants clés</a:t>
            </a:r>
          </a:p>
          <a:p>
            <a:pPr lvl="1" algn="just"/>
            <a:r>
              <a:rPr lang="fr-CA" sz="2000" noProof="0" dirty="0" smtClean="0"/>
              <a:t>Intervenants généralistes et  spécifiques (à la maladie)</a:t>
            </a:r>
          </a:p>
          <a:p>
            <a:pPr lvl="1" algn="just"/>
            <a:r>
              <a:rPr lang="fr-CA" sz="2000" noProof="0" dirty="0" smtClean="0"/>
              <a:t>Intervenants fédéraux et P/T </a:t>
            </a:r>
          </a:p>
          <a:p>
            <a:pPr marL="457200" lvl="1" indent="0" algn="just">
              <a:buNone/>
            </a:pPr>
            <a:endParaRPr lang="fr-CA" sz="1000" noProof="0" dirty="0" smtClean="0"/>
          </a:p>
          <a:p>
            <a:pPr marL="342900" lvl="1" indent="-342900" algn="just">
              <a:buFontTx/>
              <a:buChar char="•"/>
            </a:pPr>
            <a:r>
              <a:rPr lang="fr-CA" sz="2000" noProof="0" dirty="0" smtClean="0"/>
              <a:t>Le journal CMAJ entreprend un examen indépendant par les pairs avant la publication des lignes directrices</a:t>
            </a:r>
          </a:p>
          <a:p>
            <a:endParaRPr lang="fr-CA" noProof="0" dirty="0"/>
          </a:p>
        </p:txBody>
      </p:sp>
      <p:sp>
        <p:nvSpPr>
          <p:cNvPr id="4" name="Slide Number Placeholder 3"/>
          <p:cNvSpPr>
            <a:spLocks noGrp="1"/>
          </p:cNvSpPr>
          <p:nvPr>
            <p:ph type="sldNum" sz="quarter" idx="10"/>
          </p:nvPr>
        </p:nvSpPr>
        <p:spPr/>
        <p:txBody>
          <a:bodyPr/>
          <a:lstStyle/>
          <a:p>
            <a:pPr>
              <a:defRPr/>
            </a:pPr>
            <a:fld id="{8A780CCC-0884-406B-BE59-551ABC002DE7}" type="slidenum">
              <a:rPr lang="en-US" smtClean="0"/>
              <a:pPr>
                <a:defRPr/>
              </a:pPr>
              <a:t>9</a:t>
            </a:fld>
            <a:endParaRPr lang="en-US"/>
          </a:p>
        </p:txBody>
      </p:sp>
    </p:spTree>
    <p:extLst>
      <p:ext uri="{BB962C8B-B14F-4D97-AF65-F5344CB8AC3E}">
        <p14:creationId xmlns:p14="http://schemas.microsoft.com/office/powerpoint/2010/main" val="1346150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27223</TotalTime>
  <Words>3344</Words>
  <Application>Microsoft Office PowerPoint</Application>
  <PresentationFormat>On-screen Show (4:3)</PresentationFormat>
  <Paragraphs>734</Paragraphs>
  <Slides>55</Slides>
  <Notes>47</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Blank Presentation</vt:lpstr>
      <vt:lpstr>2_Blank Presentation</vt:lpstr>
      <vt:lpstr>    Dépistage du cancer de la prostate par le test de l'antigène prostatique spécifique (APS) : Recommandations 2014  Groupe d’étude canadien sur les soins de santé préventifs  octobre  2014        </vt:lpstr>
      <vt:lpstr>Membres du Groupe d'étude canadien sur les soins de santé préventifs (GECSSP)</vt:lpstr>
      <vt:lpstr>Contexte</vt:lpstr>
      <vt:lpstr>Les taux de mortalité associés au cancer de la prostate – À l'échelle mondiale</vt:lpstr>
      <vt:lpstr>Objectifs de la ligne directrice de 2014</vt:lpstr>
      <vt:lpstr>MÉTHODES</vt:lpstr>
      <vt:lpstr>Méthodologie adoptée par le GECSSP</vt:lpstr>
      <vt:lpstr>Méthodologie adoptée par le GECSSP (suite)</vt:lpstr>
      <vt:lpstr>Procédure d’examen du GECSSP</vt:lpstr>
      <vt:lpstr>Évaluateurs externes pour le Cancer de la prostate</vt:lpstr>
      <vt:lpstr>Cadre analytique</vt:lpstr>
      <vt:lpstr>Questions de recherche centrales </vt:lpstr>
      <vt:lpstr>Questions de recherche centrales (suite)</vt:lpstr>
      <vt:lpstr>Questions contextuelles</vt:lpstr>
      <vt:lpstr>Questions contextuelles</vt:lpstr>
      <vt:lpstr>Les types d'études admissibles</vt:lpstr>
      <vt:lpstr> Comment les données sont­-elles évaluées?  </vt:lpstr>
      <vt:lpstr>1. Comment la qualité des données probantes est-elle déterminée?</vt:lpstr>
      <vt:lpstr>1. Comment la qualité des données probantes est-elle déterminée? (suite)</vt:lpstr>
      <vt:lpstr>2. Comment la force des recommandations est-elle déterminée?</vt:lpstr>
      <vt:lpstr>Interprétation des recommandations</vt:lpstr>
      <vt:lpstr>RECOMMANDATIONS</vt:lpstr>
      <vt:lpstr>Résumé des recommandations  Cliniciens et les responsables des politiques </vt:lpstr>
      <vt:lpstr>Résumé des recommandations  Cliniciens et les responsables des politiques </vt:lpstr>
      <vt:lpstr>Résumé des recommandations  Cliniciens et les responsables des politiques </vt:lpstr>
      <vt:lpstr>Résumé des recommandations  Cliniciens et les responsables des politiques </vt:lpstr>
      <vt:lpstr>  Résultats : Avantages du dépistage par l'APS Données probantes de qualité moyenne  </vt:lpstr>
      <vt:lpstr>Résultats : Avantages du dépistage par l'APS</vt:lpstr>
      <vt:lpstr>Résultats : les inconvénients du dépistage</vt:lpstr>
      <vt:lpstr>Résultats : Inconvénients de la biopsie</vt:lpstr>
      <vt:lpstr>Résultats : Autres inconvénients du dépistage</vt:lpstr>
      <vt:lpstr>Résultats : Autres inconvénients du dépistage</vt:lpstr>
      <vt:lpstr>Traitements du cancer de la prostate</vt:lpstr>
      <vt:lpstr>Résultats: Avantages des traitements</vt:lpstr>
      <vt:lpstr>Résultats: Avantages des traitements</vt:lpstr>
      <vt:lpstr>Résultats : les inconvénients du traitement</vt:lpstr>
      <vt:lpstr>Résultats: Inconvénients du traitement</vt:lpstr>
      <vt:lpstr>Inconvénients de la prostatectomie et post-opératoires</vt:lpstr>
      <vt:lpstr>Autres observations</vt:lpstr>
      <vt:lpstr>Autres observations</vt:lpstr>
      <vt:lpstr>Équilibre entre les avantages et les inconvénients du dépistage</vt:lpstr>
      <vt:lpstr>Équilibre entre les avantages et les inconvénients du dépistage (suite)</vt:lpstr>
      <vt:lpstr>Points à considérer pour la mise en œuvre d'une recommandation faible</vt:lpstr>
      <vt:lpstr>Points à considérer pour la mise en œuvre d'une recommandation forte </vt:lpstr>
      <vt:lpstr>Points à considérer: les populations à risque élevé </vt:lpstr>
      <vt:lpstr>Comparaison: lignes directrices précédentes du GECSSP et internationales</vt:lpstr>
      <vt:lpstr>CONCLUSIONS</vt:lpstr>
      <vt:lpstr>Conclusions</vt:lpstr>
      <vt:lpstr>Conclusions (suite)</vt:lpstr>
      <vt:lpstr>Référence de l’examen systématique</vt:lpstr>
      <vt:lpstr>Outils d’application des connaissances</vt:lpstr>
      <vt:lpstr>PowerPoint Presentation</vt:lpstr>
      <vt:lpstr>PowerPoint Presentation</vt:lpstr>
      <vt:lpstr>PowerPoint Presentation</vt:lpstr>
      <vt:lpstr>Questions et réponses</vt:lpstr>
    </vt:vector>
  </TitlesOfParts>
  <Company>DEMO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DEMO</dc:creator>
  <cp:lastModifiedBy>Emily</cp:lastModifiedBy>
  <cp:revision>1052</cp:revision>
  <cp:lastPrinted>2014-08-27T18:40:02Z</cp:lastPrinted>
  <dcterms:created xsi:type="dcterms:W3CDTF">2013-03-14T16:26:39Z</dcterms:created>
  <dcterms:modified xsi:type="dcterms:W3CDTF">2016-01-11T18:35:01Z</dcterms:modified>
</cp:coreProperties>
</file>