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6"/>
  </p:notesMasterIdLst>
  <p:handoutMasterIdLst>
    <p:handoutMasterId r:id="rId67"/>
  </p:handoutMasterIdLst>
  <p:sldIdLst>
    <p:sldId id="256" r:id="rId2"/>
    <p:sldId id="514" r:id="rId3"/>
    <p:sldId id="301" r:id="rId4"/>
    <p:sldId id="428" r:id="rId5"/>
    <p:sldId id="500" r:id="rId6"/>
    <p:sldId id="487" r:id="rId7"/>
    <p:sldId id="501" r:id="rId8"/>
    <p:sldId id="455" r:id="rId9"/>
    <p:sldId id="456" r:id="rId10"/>
    <p:sldId id="458" r:id="rId11"/>
    <p:sldId id="510" r:id="rId12"/>
    <p:sldId id="522" r:id="rId13"/>
    <p:sldId id="523" r:id="rId14"/>
    <p:sldId id="507" r:id="rId15"/>
    <p:sldId id="524" r:id="rId16"/>
    <p:sldId id="525" r:id="rId17"/>
    <p:sldId id="511" r:id="rId18"/>
    <p:sldId id="370" r:id="rId19"/>
    <p:sldId id="276" r:id="rId20"/>
    <p:sldId id="385" r:id="rId21"/>
    <p:sldId id="373" r:id="rId22"/>
    <p:sldId id="362" r:id="rId23"/>
    <p:sldId id="374" r:id="rId24"/>
    <p:sldId id="371" r:id="rId25"/>
    <p:sldId id="393" r:id="rId26"/>
    <p:sldId id="387" r:id="rId27"/>
    <p:sldId id="388" r:id="rId28"/>
    <p:sldId id="389" r:id="rId29"/>
    <p:sldId id="390" r:id="rId30"/>
    <p:sldId id="396" r:id="rId31"/>
    <p:sldId id="488" r:id="rId32"/>
    <p:sldId id="391" r:id="rId33"/>
    <p:sldId id="392" r:id="rId34"/>
    <p:sldId id="494" r:id="rId35"/>
    <p:sldId id="495" r:id="rId36"/>
    <p:sldId id="496" r:id="rId37"/>
    <p:sldId id="502" r:id="rId38"/>
    <p:sldId id="499" r:id="rId39"/>
    <p:sldId id="469" r:id="rId40"/>
    <p:sldId id="470" r:id="rId41"/>
    <p:sldId id="471" r:id="rId42"/>
    <p:sldId id="472" r:id="rId43"/>
    <p:sldId id="444" r:id="rId44"/>
    <p:sldId id="445" r:id="rId45"/>
    <p:sldId id="480" r:id="rId46"/>
    <p:sldId id="459" r:id="rId47"/>
    <p:sldId id="460" r:id="rId48"/>
    <p:sldId id="485" r:id="rId49"/>
    <p:sldId id="516" r:id="rId50"/>
    <p:sldId id="429" r:id="rId51"/>
    <p:sldId id="503" r:id="rId52"/>
    <p:sldId id="519" r:id="rId53"/>
    <p:sldId id="518" r:id="rId54"/>
    <p:sldId id="520" r:id="rId55"/>
    <p:sldId id="521" r:id="rId56"/>
    <p:sldId id="517" r:id="rId57"/>
    <p:sldId id="427" r:id="rId58"/>
    <p:sldId id="489" r:id="rId59"/>
    <p:sldId id="474" r:id="rId60"/>
    <p:sldId id="475" r:id="rId61"/>
    <p:sldId id="490" r:id="rId62"/>
    <p:sldId id="491" r:id="rId63"/>
    <p:sldId id="492" r:id="rId64"/>
    <p:sldId id="493"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user" initials="" lastIdx="9" clrIdx="0"/>
  <p:cmAuthor id="1" name="Alejandra Jaramillo" initials="" lastIdx="3" clrIdx="1"/>
  <p:cmAuthor id="2" name="KAREN GRIMSRUD" initials="" lastIdx="9" clrIdx="2"/>
  <p:cmAuthor id="3" name="Alex Hanin" initials="AH" lastIdx="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CCFF"/>
    <a:srgbClr val="CC00CC"/>
    <a:srgbClr val="0000FF"/>
    <a:srgbClr val="996633"/>
    <a:srgbClr val="FF99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81886" autoAdjust="0"/>
  </p:normalViewPr>
  <p:slideViewPr>
    <p:cSldViewPr snapToGrid="0">
      <p:cViewPr>
        <p:scale>
          <a:sx n="60" d="100"/>
          <a:sy n="60" d="100"/>
        </p:scale>
        <p:origin x="-270"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 d="100"/>
        <a:sy n="21" d="100"/>
      </p:scale>
      <p:origin x="0" y="0"/>
    </p:cViewPr>
  </p:sorterViewPr>
  <p:notesViewPr>
    <p:cSldViewPr snapToGrid="0">
      <p:cViewPr varScale="1">
        <p:scale>
          <a:sx n="73" d="100"/>
          <a:sy n="73" d="100"/>
        </p:scale>
        <p:origin x="-212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8-09T16:30:33.945" idx="6">
    <p:pos x="4764" y="2345"/>
    <p:text>'with Pap' deleted</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90D4A48F-D5BD-4089-A838-7D25582CA7E9}" type="datetime1">
              <a:rPr lang="en-CA"/>
              <a:pPr>
                <a:defRPr/>
              </a:pPr>
              <a:t>26/09/2016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0AA43B96-4511-412D-9C34-E55AE036234A}" type="slidenum">
              <a:rPr lang="en-CA"/>
              <a:pPr>
                <a:defRPr/>
              </a:pPr>
              <a:t>‹#›</a:t>
            </a:fld>
            <a:endParaRPr lang="en-CA"/>
          </a:p>
        </p:txBody>
      </p:sp>
    </p:spTree>
    <p:extLst>
      <p:ext uri="{BB962C8B-B14F-4D97-AF65-F5344CB8AC3E}">
        <p14:creationId xmlns:p14="http://schemas.microsoft.com/office/powerpoint/2010/main" val="195387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5B0ADB5A-FA1C-4EEF-B420-46DD9822CA75}" type="datetime1">
              <a:rPr lang="en-CA"/>
              <a:pPr>
                <a:defRPr/>
              </a:pPr>
              <a:t>26/09/2016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F8277E6A-E4FD-4233-A447-991FE73455C8}" type="slidenum">
              <a:rPr lang="en-CA"/>
              <a:pPr>
                <a:defRPr/>
              </a:pPr>
              <a:t>‹#›</a:t>
            </a:fld>
            <a:endParaRPr lang="en-CA"/>
          </a:p>
        </p:txBody>
      </p:sp>
    </p:spTree>
    <p:extLst>
      <p:ext uri="{BB962C8B-B14F-4D97-AF65-F5344CB8AC3E}">
        <p14:creationId xmlns:p14="http://schemas.microsoft.com/office/powerpoint/2010/main" val="3611908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fr-FR" dirty="0" smtClean="0">
              <a:ea typeface="ヒラギノ角ゴ Pro W3"/>
            </a:endParaRPr>
          </a:p>
        </p:txBody>
      </p:sp>
      <p:sp>
        <p:nvSpPr>
          <p:cNvPr id="17411" name="Slide Number Placeholder 3"/>
          <p:cNvSpPr>
            <a:spLocks noGrp="1"/>
          </p:cNvSpPr>
          <p:nvPr>
            <p:ph type="sldNum" sz="quarter" idx="5"/>
          </p:nvPr>
        </p:nvSpPr>
        <p:spPr bwMode="auto">
          <a:noFill/>
          <a:ln>
            <a:miter lim="800000"/>
            <a:headEnd/>
            <a:tailEnd/>
          </a:ln>
        </p:spPr>
        <p:txBody>
          <a:bodyPr/>
          <a:lstStyle/>
          <a:p>
            <a:pPr algn="l" rtl="0"/>
            <a:fld id="{2C2A6973-8D8E-4C62-86F1-954826769380}" type="slidenum">
              <a:rPr>
                <a:latin typeface="Arial" charset="0"/>
                <a:ea typeface="ヒラギノ角ゴ Pro W3"/>
                <a:cs typeface="ヒラギノ角ゴ Pro W3"/>
              </a:rPr>
              <a:pPr/>
              <a:t>1</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3342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a:rPr>
              <a:t>Continuous change in the balance of evidence with age, therefore boundaries between them are somewhat arbitrary. Not sudden change at age x.</a:t>
            </a:r>
          </a:p>
          <a:p>
            <a:endParaRPr lang="fr-FR" dirty="0"/>
          </a:p>
        </p:txBody>
      </p:sp>
      <p:sp>
        <p:nvSpPr>
          <p:cNvPr id="41987" name="Slide Number Placeholder 3"/>
          <p:cNvSpPr>
            <a:spLocks noGrp="1"/>
          </p:cNvSpPr>
          <p:nvPr>
            <p:ph type="sldNum" sz="quarter" idx="5"/>
          </p:nvPr>
        </p:nvSpPr>
        <p:spPr bwMode="auto">
          <a:noFill/>
          <a:ln>
            <a:miter lim="800000"/>
            <a:headEnd/>
            <a:tailEnd/>
          </a:ln>
        </p:spPr>
        <p:txBody>
          <a:bodyPr/>
          <a:lstStyle/>
          <a:p>
            <a:pPr algn="l" rtl="0"/>
            <a:fld id="{87A5BC7D-BCDD-4558-AA4E-035A83420B8B}" type="slidenum">
              <a:rPr>
                <a:latin typeface="Arial" charset="0"/>
                <a:ea typeface="ヒラギノ角ゴ Pro W3"/>
                <a:cs typeface="ヒラギノ角ゴ Pro W3"/>
              </a:rPr>
              <a:pPr algn="l" rtl="0"/>
              <a:t>17</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40476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endParaRPr lang="fr-FR" smtClean="0">
              <a:ea typeface="ヒラギノ角ゴ Pro W3"/>
            </a:endParaRPr>
          </a:p>
        </p:txBody>
      </p:sp>
      <p:sp>
        <p:nvSpPr>
          <p:cNvPr id="44035" name="Slide Number Placeholder 3"/>
          <p:cNvSpPr>
            <a:spLocks noGrp="1"/>
          </p:cNvSpPr>
          <p:nvPr>
            <p:ph type="sldNum" sz="quarter" idx="5"/>
          </p:nvPr>
        </p:nvSpPr>
        <p:spPr bwMode="auto">
          <a:noFill/>
          <a:ln>
            <a:miter lim="800000"/>
            <a:headEnd/>
            <a:tailEnd/>
          </a:ln>
        </p:spPr>
        <p:txBody>
          <a:bodyPr/>
          <a:lstStyle/>
          <a:p>
            <a:pPr algn="l" rtl="0"/>
            <a:fld id="{EBF3B4B5-7B1D-4CFD-8A58-616D0403E1FB}" type="slidenum">
              <a:rPr>
                <a:latin typeface="Arial" charset="0"/>
                <a:ea typeface="ヒラギノ角ゴ Pro W3"/>
                <a:cs typeface="ヒラギノ角ゴ Pro W3"/>
              </a:rPr>
              <a:pPr algn="l" rtl="0"/>
              <a:t>18</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79570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endParaRPr lang="fr-FR" smtClean="0">
              <a:ea typeface="ヒラギノ角ゴ Pro W3"/>
            </a:endParaRPr>
          </a:p>
        </p:txBody>
      </p:sp>
      <p:sp>
        <p:nvSpPr>
          <p:cNvPr id="46083" name="Slide Number Placeholder 3"/>
          <p:cNvSpPr>
            <a:spLocks noGrp="1"/>
          </p:cNvSpPr>
          <p:nvPr>
            <p:ph type="sldNum" sz="quarter" idx="5"/>
          </p:nvPr>
        </p:nvSpPr>
        <p:spPr bwMode="auto">
          <a:noFill/>
          <a:ln>
            <a:miter lim="800000"/>
            <a:headEnd/>
            <a:tailEnd/>
          </a:ln>
        </p:spPr>
        <p:txBody>
          <a:bodyPr/>
          <a:lstStyle/>
          <a:p>
            <a:pPr algn="l" rtl="0"/>
            <a:fld id="{5B213D03-650A-444F-A6B7-2DE17A8A426B}" type="slidenum">
              <a:rPr>
                <a:latin typeface="Arial" charset="0"/>
                <a:ea typeface="ヒラギノ角ゴ Pro W3"/>
                <a:cs typeface="ヒラギノ角ゴ Pro W3"/>
              </a:rPr>
              <a:pPr algn="l" rtl="0"/>
              <a:t>19</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69565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fr-FR" smtClean="0">
              <a:ea typeface="ヒラギノ角ゴ Pro W3"/>
            </a:endParaRPr>
          </a:p>
        </p:txBody>
      </p:sp>
      <p:sp>
        <p:nvSpPr>
          <p:cNvPr id="49155" name="Slide Number Placeholder 3"/>
          <p:cNvSpPr>
            <a:spLocks noGrp="1"/>
          </p:cNvSpPr>
          <p:nvPr>
            <p:ph type="sldNum" sz="quarter" idx="5"/>
          </p:nvPr>
        </p:nvSpPr>
        <p:spPr bwMode="auto">
          <a:noFill/>
          <a:ln>
            <a:miter lim="800000"/>
            <a:headEnd/>
            <a:tailEnd/>
          </a:ln>
        </p:spPr>
        <p:txBody>
          <a:bodyPr/>
          <a:lstStyle/>
          <a:p>
            <a:pPr algn="l" rtl="0"/>
            <a:fld id="{90619287-B46E-4C77-AA0F-457BDDF08AA6}" type="slidenum">
              <a:rPr>
                <a:latin typeface="Arial" charset="0"/>
                <a:ea typeface="ヒラギノ角ゴ Pro W3"/>
                <a:cs typeface="ヒラギノ角ゴ Pro W3"/>
              </a:rPr>
              <a:pPr algn="l" rtl="0"/>
              <a:t>21</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18776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fr-FR" smtClean="0">
              <a:ea typeface="ヒラギノ角ゴ Pro W3"/>
            </a:endParaRPr>
          </a:p>
        </p:txBody>
      </p:sp>
      <p:sp>
        <p:nvSpPr>
          <p:cNvPr id="51203" name="Slide Number Placeholder 3"/>
          <p:cNvSpPr>
            <a:spLocks noGrp="1"/>
          </p:cNvSpPr>
          <p:nvPr>
            <p:ph type="sldNum" sz="quarter" idx="5"/>
          </p:nvPr>
        </p:nvSpPr>
        <p:spPr bwMode="auto">
          <a:noFill/>
          <a:ln>
            <a:miter lim="800000"/>
            <a:headEnd/>
            <a:tailEnd/>
          </a:ln>
        </p:spPr>
        <p:txBody>
          <a:bodyPr/>
          <a:lstStyle/>
          <a:p>
            <a:pPr algn="l" rtl="0"/>
            <a:fld id="{A7FB56F3-CBE8-40B4-8642-E847597596A9}" type="slidenum">
              <a:rPr>
                <a:latin typeface="Arial" charset="0"/>
                <a:ea typeface="ヒラギノ角ゴ Pro W3"/>
                <a:cs typeface="ヒラギノ角ゴ Pro W3"/>
              </a:rPr>
              <a:pPr algn="l" rtl="0"/>
              <a:t>22</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33355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fr-FR" smtClean="0">
              <a:ea typeface="ヒラギノ角ゴ Pro W3"/>
            </a:endParaRPr>
          </a:p>
        </p:txBody>
      </p:sp>
      <p:sp>
        <p:nvSpPr>
          <p:cNvPr id="53251" name="Slide Number Placeholder 3"/>
          <p:cNvSpPr>
            <a:spLocks noGrp="1"/>
          </p:cNvSpPr>
          <p:nvPr>
            <p:ph type="sldNum" sz="quarter" idx="5"/>
          </p:nvPr>
        </p:nvSpPr>
        <p:spPr bwMode="auto">
          <a:noFill/>
          <a:ln>
            <a:miter lim="800000"/>
            <a:headEnd/>
            <a:tailEnd/>
          </a:ln>
        </p:spPr>
        <p:txBody>
          <a:bodyPr/>
          <a:lstStyle/>
          <a:p>
            <a:pPr algn="l" rtl="0"/>
            <a:fld id="{B31D9697-BDCA-4A36-90AA-F3D5ACAFE2E4}" type="slidenum">
              <a:rPr>
                <a:latin typeface="Arial" charset="0"/>
                <a:ea typeface="ヒラギノ角ゴ Pro W3"/>
                <a:cs typeface="ヒラギノ角ゴ Pro W3"/>
              </a:rPr>
              <a:pPr algn="l" rtl="0"/>
              <a:t>23</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26246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fr-FR" smtClean="0">
              <a:ea typeface="ヒラギノ角ゴ Pro W3"/>
            </a:endParaRPr>
          </a:p>
        </p:txBody>
      </p:sp>
      <p:sp>
        <p:nvSpPr>
          <p:cNvPr id="55299" name="Slide Number Placeholder 3"/>
          <p:cNvSpPr>
            <a:spLocks noGrp="1"/>
          </p:cNvSpPr>
          <p:nvPr>
            <p:ph type="sldNum" sz="quarter" idx="5"/>
          </p:nvPr>
        </p:nvSpPr>
        <p:spPr bwMode="auto">
          <a:noFill/>
          <a:ln>
            <a:miter lim="800000"/>
            <a:headEnd/>
            <a:tailEnd/>
          </a:ln>
        </p:spPr>
        <p:txBody>
          <a:bodyPr/>
          <a:lstStyle/>
          <a:p>
            <a:pPr algn="l" rtl="0"/>
            <a:fld id="{170CE875-721F-4782-BFA6-E8274F100B97}" type="slidenum">
              <a:rPr>
                <a:latin typeface="Arial" charset="0"/>
                <a:ea typeface="ヒラギノ角ゴ Pro W3"/>
                <a:cs typeface="ヒラギノ角ゴ Pro W3"/>
              </a:rPr>
              <a:pPr algn="l" rtl="0"/>
              <a:t>24</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343420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fr-FR" smtClean="0">
              <a:ea typeface="ヒラギノ角ゴ Pro W3"/>
            </a:endParaRPr>
          </a:p>
        </p:txBody>
      </p:sp>
      <p:sp>
        <p:nvSpPr>
          <p:cNvPr id="57347" name="Slide Number Placeholder 3"/>
          <p:cNvSpPr>
            <a:spLocks noGrp="1"/>
          </p:cNvSpPr>
          <p:nvPr>
            <p:ph type="sldNum" sz="quarter" idx="5"/>
          </p:nvPr>
        </p:nvSpPr>
        <p:spPr bwMode="auto">
          <a:noFill/>
          <a:ln>
            <a:miter lim="800000"/>
            <a:headEnd/>
            <a:tailEnd/>
          </a:ln>
        </p:spPr>
        <p:txBody>
          <a:bodyPr/>
          <a:lstStyle/>
          <a:p>
            <a:pPr algn="l" rtl="0"/>
            <a:fld id="{D786406E-11A2-44A4-B55A-5196D0AF2FD4}" type="slidenum">
              <a:rPr>
                <a:latin typeface="Arial" charset="0"/>
                <a:ea typeface="ヒラギノ角ゴ Pro W3"/>
                <a:cs typeface="ヒラギノ角ゴ Pro W3"/>
              </a:rPr>
              <a:pPr algn="l" rtl="0"/>
              <a:t>25</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37341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fr-FR" smtClean="0">
              <a:ea typeface="ヒラギノ角ゴ Pro W3"/>
            </a:endParaRPr>
          </a:p>
        </p:txBody>
      </p:sp>
      <p:sp>
        <p:nvSpPr>
          <p:cNvPr id="59395" name="Slide Number Placeholder 3"/>
          <p:cNvSpPr>
            <a:spLocks noGrp="1"/>
          </p:cNvSpPr>
          <p:nvPr>
            <p:ph type="sldNum" sz="quarter" idx="5"/>
          </p:nvPr>
        </p:nvSpPr>
        <p:spPr bwMode="auto">
          <a:noFill/>
          <a:ln>
            <a:miter lim="800000"/>
            <a:headEnd/>
            <a:tailEnd/>
          </a:ln>
        </p:spPr>
        <p:txBody>
          <a:bodyPr/>
          <a:lstStyle/>
          <a:p>
            <a:pPr algn="l" rtl="0"/>
            <a:fld id="{AA4ECBA6-0968-45A5-89D8-13AB4069D72E}" type="slidenum">
              <a:rPr>
                <a:latin typeface="Arial" charset="0"/>
                <a:ea typeface="ヒラギノ角ゴ Pro W3"/>
                <a:cs typeface="ヒラギノ角ゴ Pro W3"/>
              </a:rPr>
              <a:pPr algn="l" rtl="0"/>
              <a:t>26</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8238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endParaRPr lang="fr-FR" smtClean="0">
              <a:ea typeface="ヒラギノ角ゴ Pro W3"/>
            </a:endParaRPr>
          </a:p>
        </p:txBody>
      </p:sp>
      <p:sp>
        <p:nvSpPr>
          <p:cNvPr id="61443" name="Slide Number Placeholder 3"/>
          <p:cNvSpPr>
            <a:spLocks noGrp="1"/>
          </p:cNvSpPr>
          <p:nvPr>
            <p:ph type="sldNum" sz="quarter" idx="5"/>
          </p:nvPr>
        </p:nvSpPr>
        <p:spPr bwMode="auto">
          <a:noFill/>
          <a:ln>
            <a:miter lim="800000"/>
            <a:headEnd/>
            <a:tailEnd/>
          </a:ln>
        </p:spPr>
        <p:txBody>
          <a:bodyPr/>
          <a:lstStyle/>
          <a:p>
            <a:pPr algn="l" rtl="0"/>
            <a:fld id="{4A42B5FC-C7B9-45C7-B80A-7912D2633442}" type="slidenum">
              <a:rPr>
                <a:latin typeface="Arial" charset="0"/>
                <a:ea typeface="ヒラギノ角ゴ Pro W3"/>
                <a:cs typeface="ヒラギノ角ゴ Pro W3"/>
              </a:rPr>
              <a:pPr algn="l" rtl="0"/>
              <a:t>27</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32822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ea typeface="ヒラギノ角ゴ Pro W3"/>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lgn="l">
              <a:spcBef>
                <a:spcPct val="0"/>
              </a:spcBef>
            </a:pPr>
            <a:fld id="{A60905A3-72EF-4459-99BD-A117E5E775C6}" type="slidenum">
              <a:rPr lang="fr-FR" altLang="fr-FR" smtClean="0">
                <a:latin typeface="Arial" panose="020B0604020202020204" pitchFamily="34" charset="0"/>
                <a:cs typeface="Vrinda" panose="020B0502040204020203" pitchFamily="34" charset="0"/>
              </a:rPr>
              <a:pPr algn="l">
                <a:spcBef>
                  <a:spcPct val="0"/>
                </a:spcBef>
              </a:pPr>
              <a:t>2</a:t>
            </a:fld>
            <a:endParaRPr lang="fr-FR" altLang="en-US" dirty="0" smtClean="0">
              <a:latin typeface="Arial" panose="020B0604020202020204" pitchFamily="34" charset="0"/>
              <a:cs typeface="Vrinda" panose="020B0502040204020203" pitchFamily="34" charset="0"/>
            </a:endParaRPr>
          </a:p>
        </p:txBody>
      </p:sp>
    </p:spTree>
    <p:extLst>
      <p:ext uri="{BB962C8B-B14F-4D97-AF65-F5344CB8AC3E}">
        <p14:creationId xmlns:p14="http://schemas.microsoft.com/office/powerpoint/2010/main" val="368019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fr-FR" smtClean="0">
              <a:ea typeface="ヒラギノ角ゴ Pro W3"/>
            </a:endParaRPr>
          </a:p>
        </p:txBody>
      </p:sp>
      <p:sp>
        <p:nvSpPr>
          <p:cNvPr id="63491" name="Slide Number Placeholder 3"/>
          <p:cNvSpPr>
            <a:spLocks noGrp="1"/>
          </p:cNvSpPr>
          <p:nvPr>
            <p:ph type="sldNum" sz="quarter" idx="5"/>
          </p:nvPr>
        </p:nvSpPr>
        <p:spPr bwMode="auto">
          <a:noFill/>
          <a:ln>
            <a:miter lim="800000"/>
            <a:headEnd/>
            <a:tailEnd/>
          </a:ln>
        </p:spPr>
        <p:txBody>
          <a:bodyPr/>
          <a:lstStyle/>
          <a:p>
            <a:pPr algn="l" rtl="0"/>
            <a:fld id="{78308D54-BB9B-4011-B376-D715FCBDD840}" type="slidenum">
              <a:rPr>
                <a:latin typeface="Arial" charset="0"/>
                <a:ea typeface="ヒラギノ角ゴ Pro W3"/>
                <a:cs typeface="ヒラギノ角ゴ Pro W3"/>
              </a:rPr>
              <a:pPr algn="l" rtl="0"/>
              <a:t>28</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4633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endParaRPr lang="fr-FR" smtClean="0">
              <a:ea typeface="ヒラギノ角ゴ Pro W3"/>
            </a:endParaRPr>
          </a:p>
        </p:txBody>
      </p:sp>
      <p:sp>
        <p:nvSpPr>
          <p:cNvPr id="65539" name="Slide Number Placeholder 3"/>
          <p:cNvSpPr>
            <a:spLocks noGrp="1"/>
          </p:cNvSpPr>
          <p:nvPr>
            <p:ph type="sldNum" sz="quarter" idx="5"/>
          </p:nvPr>
        </p:nvSpPr>
        <p:spPr bwMode="auto">
          <a:noFill/>
          <a:ln>
            <a:miter lim="800000"/>
            <a:headEnd/>
            <a:tailEnd/>
          </a:ln>
        </p:spPr>
        <p:txBody>
          <a:bodyPr/>
          <a:lstStyle/>
          <a:p>
            <a:pPr algn="l" rtl="0"/>
            <a:fld id="{E1A4CAFC-9656-48D2-A99B-64687681D40E}" type="slidenum">
              <a:rPr>
                <a:latin typeface="Arial" charset="0"/>
                <a:ea typeface="ヒラギノ角ゴ Pro W3"/>
                <a:cs typeface="ヒラギノ角ゴ Pro W3"/>
              </a:rPr>
              <a:pPr algn="l" rtl="0"/>
              <a:t>29</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545306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endParaRPr lang="fr-FR" smtClean="0">
              <a:ea typeface="ヒラギノ角ゴ Pro W3"/>
            </a:endParaRPr>
          </a:p>
        </p:txBody>
      </p:sp>
      <p:sp>
        <p:nvSpPr>
          <p:cNvPr id="67587" name="Slide Number Placeholder 3"/>
          <p:cNvSpPr>
            <a:spLocks noGrp="1"/>
          </p:cNvSpPr>
          <p:nvPr>
            <p:ph type="sldNum" sz="quarter" idx="5"/>
          </p:nvPr>
        </p:nvSpPr>
        <p:spPr bwMode="auto">
          <a:noFill/>
          <a:ln>
            <a:miter lim="800000"/>
            <a:headEnd/>
            <a:tailEnd/>
          </a:ln>
        </p:spPr>
        <p:txBody>
          <a:bodyPr/>
          <a:lstStyle/>
          <a:p>
            <a:pPr algn="l" rtl="0"/>
            <a:fld id="{6C30DBF2-03F5-4168-8D31-A50A069138D3}" type="slidenum">
              <a:rPr>
                <a:latin typeface="Arial" charset="0"/>
                <a:ea typeface="ヒラギノ角ゴ Pro W3"/>
                <a:cs typeface="ヒラギノ角ゴ Pro W3"/>
              </a:rPr>
              <a:pPr algn="l" rtl="0"/>
              <a:t>30</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412402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endParaRPr lang="fr-FR" smtClean="0">
              <a:ea typeface="ヒラギノ角ゴ Pro W3"/>
            </a:endParaRPr>
          </a:p>
        </p:txBody>
      </p:sp>
      <p:sp>
        <p:nvSpPr>
          <p:cNvPr id="4" name="Slide Number Placeholder 3"/>
          <p:cNvSpPr>
            <a:spLocks noGrp="1"/>
          </p:cNvSpPr>
          <p:nvPr>
            <p:ph type="sldNum" sz="quarter" idx="5"/>
          </p:nvPr>
        </p:nvSpPr>
        <p:spPr/>
        <p:txBody>
          <a:bodyPr/>
          <a:lstStyle/>
          <a:p>
            <a:pPr algn="l" rtl="0">
              <a:defRPr/>
            </a:pPr>
            <a:fld id="{8697AA84-2B21-4BAE-A8E3-A7B409F572E8}" type="slidenum">
              <a:rPr/>
              <a:pPr algn="l" rtl="0">
                <a:defRPr/>
              </a:pPr>
              <a:t>31</a:t>
            </a:fld>
            <a:endParaRPr lang="fr-FR"/>
          </a:p>
        </p:txBody>
      </p:sp>
    </p:spTree>
    <p:extLst>
      <p:ext uri="{BB962C8B-B14F-4D97-AF65-F5344CB8AC3E}">
        <p14:creationId xmlns:p14="http://schemas.microsoft.com/office/powerpoint/2010/main" val="17048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dirty="0" smtClean="0">
                <a:ea typeface="ヒラギノ角ゴ Pro W3"/>
              </a:rPr>
              <a:t>It would be good to be able to say: it takes at least 5, 10… years to develop invasive cancer, so start screening 2 years before that. </a:t>
            </a:r>
          </a:p>
          <a:p>
            <a:r>
              <a:rPr lang="en-US" dirty="0" smtClean="0">
                <a:ea typeface="ヒラギノ角ゴ Pro W3"/>
              </a:rPr>
              <a:t>Need for research for new evidence. </a:t>
            </a:r>
          </a:p>
          <a:p>
            <a:endParaRPr lang="fr-FR" dirty="0"/>
          </a:p>
        </p:txBody>
      </p:sp>
      <p:sp>
        <p:nvSpPr>
          <p:cNvPr id="74755" name="Slide Number Placeholder 3"/>
          <p:cNvSpPr>
            <a:spLocks noGrp="1"/>
          </p:cNvSpPr>
          <p:nvPr>
            <p:ph type="sldNum" sz="quarter" idx="5"/>
          </p:nvPr>
        </p:nvSpPr>
        <p:spPr bwMode="auto">
          <a:noFill/>
          <a:ln>
            <a:miter lim="800000"/>
            <a:headEnd/>
            <a:tailEnd/>
          </a:ln>
        </p:spPr>
        <p:txBody>
          <a:bodyPr/>
          <a:lstStyle/>
          <a:p>
            <a:pPr algn="l" rtl="0"/>
            <a:fld id="{B1F8273B-7A0C-4B0B-AA82-A3073B52072E}" type="slidenum">
              <a:rPr>
                <a:latin typeface="Arial" charset="0"/>
                <a:ea typeface="ヒラギノ角ゴ Pro W3"/>
                <a:cs typeface="ヒラギノ角ゴ Pro W3"/>
              </a:rPr>
              <a:pPr algn="l" rtl="0"/>
              <a:t>35</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571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dirty="0" smtClean="0">
                <a:ea typeface="ヒラギノ角ゴ Pro W3"/>
              </a:rPr>
              <a:t>UK reality show star. Developed and died of cervical cancer at age 27. </a:t>
            </a:r>
          </a:p>
          <a:p>
            <a:r>
              <a:rPr lang="en-US" dirty="0" smtClean="0">
                <a:ea typeface="ヒラギノ角ゴ Pro W3"/>
              </a:rPr>
              <a:t>Had ignored call for return to treat abnormality. </a:t>
            </a:r>
          </a:p>
          <a:p>
            <a:r>
              <a:rPr lang="en-US" dirty="0" smtClean="0">
                <a:ea typeface="ヒラギノ角ゴ Pro W3"/>
              </a:rPr>
              <a:t>Led to increase in screening rates for young women, and calls for screening policy to change to include 20-24. Policy was reviewed but not changed. </a:t>
            </a:r>
          </a:p>
          <a:p>
            <a:endParaRPr lang="en-US" dirty="0" smtClean="0">
              <a:ea typeface="ヒラギノ角ゴ Pro W3"/>
            </a:endParaRPr>
          </a:p>
          <a:p>
            <a:r>
              <a:rPr lang="en-US" dirty="0" smtClean="0">
                <a:ea typeface="ヒラギノ角ゴ Pro W3"/>
              </a:rPr>
              <a:t>Some cancer advance too rapidly for screening or treatment to be effective. No point in causing harm to many for slim possibility of helping a few. </a:t>
            </a:r>
          </a:p>
          <a:p>
            <a:endParaRPr lang="en-US" dirty="0" smtClean="0">
              <a:ea typeface="ヒラギノ角ゴ Pro W3"/>
            </a:endParaRPr>
          </a:p>
          <a:p>
            <a:endParaRPr lang="fr-FR" dirty="0"/>
          </a:p>
        </p:txBody>
      </p:sp>
      <p:sp>
        <p:nvSpPr>
          <p:cNvPr id="76803" name="Slide Number Placeholder 3"/>
          <p:cNvSpPr>
            <a:spLocks noGrp="1"/>
          </p:cNvSpPr>
          <p:nvPr>
            <p:ph type="sldNum" sz="quarter" idx="5"/>
          </p:nvPr>
        </p:nvSpPr>
        <p:spPr bwMode="auto">
          <a:noFill/>
          <a:ln>
            <a:miter lim="800000"/>
            <a:headEnd/>
            <a:tailEnd/>
          </a:ln>
        </p:spPr>
        <p:txBody>
          <a:bodyPr/>
          <a:lstStyle/>
          <a:p>
            <a:pPr algn="l" rtl="0"/>
            <a:fld id="{A5AF6FB8-6EE8-4D5A-B6F2-85D858D2C70C}" type="slidenum">
              <a:rPr>
                <a:latin typeface="Arial" charset="0"/>
                <a:ea typeface="ヒラギノ角ゴ Pro W3"/>
                <a:cs typeface="ヒラギノ角ゴ Pro W3"/>
              </a:rPr>
              <a:pPr algn="l" rtl="0"/>
              <a:t>36</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98964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a:rPr>
              <a:t>Doctors need to know how to respond to anecdotes in newspaper, or from their patients who had or know someone who had treatment that “saved their life”  This is possible by given the number of such stories, unlikely. Many misunderstandings about </a:t>
            </a:r>
            <a:r>
              <a:rPr lang="en-US" dirty="0" err="1" smtClean="0">
                <a:ea typeface="ヒラギノ角ゴ Pro W3"/>
              </a:rPr>
              <a:t>treatmentneed</a:t>
            </a:r>
            <a:r>
              <a:rPr lang="en-US" dirty="0" smtClean="0">
                <a:ea typeface="ヒラギノ角ゴ Pro W3"/>
              </a:rPr>
              <a:t> for and effectiveness of HSIL or CIN</a:t>
            </a:r>
          </a:p>
          <a:p>
            <a:endParaRPr lang="fr-FR" dirty="0"/>
          </a:p>
        </p:txBody>
      </p:sp>
      <p:sp>
        <p:nvSpPr>
          <p:cNvPr id="4" name="Slide Number Placeholder 3"/>
          <p:cNvSpPr>
            <a:spLocks noGrp="1"/>
          </p:cNvSpPr>
          <p:nvPr>
            <p:ph type="sldNum" sz="quarter" idx="5"/>
          </p:nvPr>
        </p:nvSpPr>
        <p:spPr/>
        <p:txBody>
          <a:bodyPr/>
          <a:lstStyle/>
          <a:p>
            <a:pPr algn="l" rtl="0">
              <a:defRPr/>
            </a:pPr>
            <a:fld id="{F8C1D6EF-2C50-464D-8304-28C921854906}" type="slidenum">
              <a:rPr/>
              <a:pPr algn="l" rtl="0">
                <a:defRPr/>
              </a:pPr>
              <a:t>37</a:t>
            </a:fld>
            <a:endParaRPr lang="fr-FR"/>
          </a:p>
        </p:txBody>
      </p:sp>
    </p:spTree>
    <p:extLst>
      <p:ext uri="{BB962C8B-B14F-4D97-AF65-F5344CB8AC3E}">
        <p14:creationId xmlns:p14="http://schemas.microsoft.com/office/powerpoint/2010/main" val="1939539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dirty="0" smtClean="0">
                <a:ea typeface="ヒラギノ角ゴ Pro W3"/>
              </a:rPr>
              <a:t>Those who are reluctant to stop often suggest that women need to come in annually to have other services. </a:t>
            </a:r>
          </a:p>
          <a:p>
            <a:r>
              <a:rPr lang="en-US" dirty="0" smtClean="0">
                <a:ea typeface="ヒラギノ角ゴ Pro W3"/>
              </a:rPr>
              <a:t>This may be true for some, but annual speculum exams are not needed. </a:t>
            </a:r>
          </a:p>
          <a:p>
            <a:endParaRPr lang="fr-FR" dirty="0"/>
          </a:p>
        </p:txBody>
      </p:sp>
      <p:sp>
        <p:nvSpPr>
          <p:cNvPr id="80899" name="Slide Number Placeholder 3"/>
          <p:cNvSpPr>
            <a:spLocks noGrp="1"/>
          </p:cNvSpPr>
          <p:nvPr>
            <p:ph type="sldNum" sz="quarter" idx="5"/>
          </p:nvPr>
        </p:nvSpPr>
        <p:spPr bwMode="auto">
          <a:noFill/>
          <a:ln>
            <a:miter lim="800000"/>
            <a:headEnd/>
            <a:tailEnd/>
          </a:ln>
        </p:spPr>
        <p:txBody>
          <a:bodyPr/>
          <a:lstStyle/>
          <a:p>
            <a:pPr algn="l" rtl="0"/>
            <a:fld id="{9342EBFE-247E-47CE-917C-FF7F38923239}" type="slidenum">
              <a:rPr>
                <a:latin typeface="Arial" charset="0"/>
                <a:ea typeface="ヒラギノ角ゴ Pro W3"/>
                <a:cs typeface="ヒラギノ角ゴ Pro W3"/>
              </a:rPr>
              <a:pPr algn="l" rtl="0"/>
              <a:t>38</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26487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fr-FR" smtClean="0">
              <a:ea typeface="ヒラギノ角ゴ Pro W3"/>
            </a:endParaRPr>
          </a:p>
        </p:txBody>
      </p:sp>
      <p:sp>
        <p:nvSpPr>
          <p:cNvPr id="82947" name="Slide Number Placeholder 3"/>
          <p:cNvSpPr>
            <a:spLocks noGrp="1"/>
          </p:cNvSpPr>
          <p:nvPr>
            <p:ph type="sldNum" sz="quarter" idx="5"/>
          </p:nvPr>
        </p:nvSpPr>
        <p:spPr bwMode="auto">
          <a:noFill/>
          <a:ln>
            <a:miter lim="800000"/>
            <a:headEnd/>
            <a:tailEnd/>
          </a:ln>
        </p:spPr>
        <p:txBody>
          <a:bodyPr/>
          <a:lstStyle/>
          <a:p>
            <a:pPr algn="l" rtl="0"/>
            <a:fld id="{1C1B8AC0-A353-425A-BCC8-6C99F57BF697}" type="slidenum">
              <a:rPr>
                <a:latin typeface="Arial" charset="0"/>
                <a:ea typeface="ヒラギノ角ゴ Pro W3"/>
                <a:cs typeface="ヒラギノ角ゴ Pro W3"/>
              </a:rPr>
              <a:pPr algn="l" rtl="0"/>
              <a:t>39</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15200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dirty="0" smtClean="0">
                <a:ea typeface="ヒラギノ角ゴ Pro W3"/>
              </a:rPr>
              <a:t>Controversial component of recommendations. </a:t>
            </a:r>
          </a:p>
          <a:p>
            <a:r>
              <a:rPr lang="en-US" dirty="0" smtClean="0">
                <a:ea typeface="ヒラギノ角ゴ Pro W3"/>
              </a:rPr>
              <a:t>Much of difference compared to others is review focusing on incidence and mortality, not intermediate outcomes.</a:t>
            </a:r>
          </a:p>
          <a:p>
            <a:r>
              <a:rPr lang="en-US" dirty="0" smtClean="0">
                <a:ea typeface="ヒラギノ角ゴ Pro W3"/>
              </a:rPr>
              <a:t>Most HPV studies do not have enough numbers  or duration to detect reduction of cancer incidence.  This will change</a:t>
            </a:r>
          </a:p>
          <a:p>
            <a:endParaRPr lang="en-US" dirty="0" smtClean="0">
              <a:ea typeface="ヒラギノ角ゴ Pro W3"/>
            </a:endParaRPr>
          </a:p>
          <a:p>
            <a:endParaRPr lang="fr-FR" dirty="0"/>
          </a:p>
        </p:txBody>
      </p:sp>
      <p:sp>
        <p:nvSpPr>
          <p:cNvPr id="84995" name="Slide Number Placeholder 3"/>
          <p:cNvSpPr>
            <a:spLocks noGrp="1"/>
          </p:cNvSpPr>
          <p:nvPr>
            <p:ph type="sldNum" sz="quarter" idx="5"/>
          </p:nvPr>
        </p:nvSpPr>
        <p:spPr bwMode="auto">
          <a:noFill/>
          <a:ln>
            <a:miter lim="800000"/>
            <a:headEnd/>
            <a:tailEnd/>
          </a:ln>
        </p:spPr>
        <p:txBody>
          <a:bodyPr/>
          <a:lstStyle/>
          <a:p>
            <a:pPr algn="l" rtl="0"/>
            <a:fld id="{B1E8E310-EC42-47E5-BC17-81ACA43E4CE1}" type="slidenum">
              <a:rPr>
                <a:latin typeface="Arial" charset="0"/>
                <a:ea typeface="ヒラギノ角ゴ Pro W3"/>
                <a:cs typeface="ヒラギノ角ゴ Pro W3"/>
              </a:rPr>
              <a:pPr algn="l" rtl="0"/>
              <a:t>40</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29705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endParaRPr lang="fr-FR" smtClean="0">
              <a:ea typeface="ヒラギノ角ゴ Pro W3"/>
            </a:endParaRPr>
          </a:p>
        </p:txBody>
      </p:sp>
      <p:sp>
        <p:nvSpPr>
          <p:cNvPr id="21507" name="Slide Number Placeholder 3"/>
          <p:cNvSpPr>
            <a:spLocks noGrp="1"/>
          </p:cNvSpPr>
          <p:nvPr>
            <p:ph type="sldNum" sz="quarter" idx="5"/>
          </p:nvPr>
        </p:nvSpPr>
        <p:spPr bwMode="auto">
          <a:noFill/>
          <a:ln>
            <a:miter lim="800000"/>
            <a:headEnd/>
            <a:tailEnd/>
          </a:ln>
        </p:spPr>
        <p:txBody>
          <a:bodyPr/>
          <a:lstStyle/>
          <a:p>
            <a:pPr algn="l" rtl="0"/>
            <a:fld id="{622B924D-1C20-4FB7-B93A-0B11CBFD273B}" type="slidenum">
              <a:rPr>
                <a:latin typeface="Arial" charset="0"/>
                <a:ea typeface="ヒラギノ角ゴ Pro W3"/>
                <a:cs typeface="ヒラギノ角ゴ Pro W3"/>
              </a:rPr>
              <a:pPr algn="l" rtl="0"/>
              <a:t>3</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544236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endParaRPr lang="fr-FR" smtClean="0">
              <a:ea typeface="ヒラギノ角ゴ Pro W3"/>
            </a:endParaRPr>
          </a:p>
        </p:txBody>
      </p:sp>
      <p:sp>
        <p:nvSpPr>
          <p:cNvPr id="87043" name="Slide Number Placeholder 3"/>
          <p:cNvSpPr>
            <a:spLocks noGrp="1"/>
          </p:cNvSpPr>
          <p:nvPr>
            <p:ph type="sldNum" sz="quarter" idx="5"/>
          </p:nvPr>
        </p:nvSpPr>
        <p:spPr bwMode="auto">
          <a:noFill/>
          <a:ln>
            <a:miter lim="800000"/>
            <a:headEnd/>
            <a:tailEnd/>
          </a:ln>
        </p:spPr>
        <p:txBody>
          <a:bodyPr/>
          <a:lstStyle/>
          <a:p>
            <a:pPr algn="l" rtl="0"/>
            <a:fld id="{29DEAEB2-9683-4CBF-BB8B-965F198FECAC}" type="slidenum">
              <a:rPr>
                <a:latin typeface="Arial" charset="0"/>
                <a:ea typeface="ヒラギノ角ゴ Pro W3"/>
                <a:cs typeface="ヒラギノ角ゴ Pro W3"/>
              </a:rPr>
              <a:pPr algn="l" rtl="0"/>
              <a:t>41</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395039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a:lstStyle/>
          <a:p>
            <a:endParaRPr lang="fr-FR" smtClean="0">
              <a:ea typeface="ヒラギノ角ゴ Pro W3"/>
            </a:endParaRPr>
          </a:p>
        </p:txBody>
      </p:sp>
    </p:spTree>
    <p:extLst>
      <p:ext uri="{BB962C8B-B14F-4D97-AF65-F5344CB8AC3E}">
        <p14:creationId xmlns:p14="http://schemas.microsoft.com/office/powerpoint/2010/main" val="308647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a:lstStyle/>
          <a:p>
            <a:endParaRPr lang="fr-FR" smtClean="0">
              <a:ea typeface="ヒラギノ角ゴ Pro W3"/>
            </a:endParaRPr>
          </a:p>
        </p:txBody>
      </p:sp>
    </p:spTree>
    <p:extLst>
      <p:ext uri="{BB962C8B-B14F-4D97-AF65-F5344CB8AC3E}">
        <p14:creationId xmlns:p14="http://schemas.microsoft.com/office/powerpoint/2010/main" val="921013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a:lstStyle/>
          <a:p>
            <a:endParaRPr lang="fr-FR" smtClean="0">
              <a:ea typeface="ヒラギノ角ゴ Pro W3"/>
            </a:endParaRPr>
          </a:p>
        </p:txBody>
      </p:sp>
    </p:spTree>
    <p:extLst>
      <p:ext uri="{BB962C8B-B14F-4D97-AF65-F5344CB8AC3E}">
        <p14:creationId xmlns:p14="http://schemas.microsoft.com/office/powerpoint/2010/main" val="1248992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endParaRPr lang="fr-FR" smtClean="0">
              <a:ea typeface="ヒラギノ角ゴ Pro W3"/>
            </a:endParaRPr>
          </a:p>
        </p:txBody>
      </p:sp>
      <p:sp>
        <p:nvSpPr>
          <p:cNvPr id="95235" name="Slide Number Placeholder 3"/>
          <p:cNvSpPr>
            <a:spLocks noGrp="1"/>
          </p:cNvSpPr>
          <p:nvPr>
            <p:ph type="sldNum" sz="quarter" idx="5"/>
          </p:nvPr>
        </p:nvSpPr>
        <p:spPr bwMode="auto">
          <a:noFill/>
          <a:ln>
            <a:miter lim="800000"/>
            <a:headEnd/>
            <a:tailEnd/>
          </a:ln>
        </p:spPr>
        <p:txBody>
          <a:bodyPr/>
          <a:lstStyle/>
          <a:p>
            <a:pPr algn="l" rtl="0"/>
            <a:fld id="{771AD6CB-F221-4A2B-94C5-895F3E802B58}" type="slidenum">
              <a:rPr>
                <a:latin typeface="Arial" charset="0"/>
                <a:ea typeface="ヒラギノ角ゴ Pro W3"/>
                <a:cs typeface="ヒラギノ角ゴ Pro W3"/>
              </a:rPr>
              <a:pPr algn="l" rtl="0"/>
              <a:t>45</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930104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endParaRPr lang="fr-FR"/>
          </a:p>
        </p:txBody>
      </p:sp>
      <p:sp>
        <p:nvSpPr>
          <p:cNvPr id="97283" name="Slide Number Placeholder 3"/>
          <p:cNvSpPr>
            <a:spLocks noGrp="1"/>
          </p:cNvSpPr>
          <p:nvPr>
            <p:ph type="sldNum" sz="quarter" idx="5"/>
          </p:nvPr>
        </p:nvSpPr>
        <p:spPr bwMode="auto">
          <a:noFill/>
          <a:ln>
            <a:miter lim="800000"/>
            <a:headEnd/>
            <a:tailEnd/>
          </a:ln>
        </p:spPr>
        <p:txBody>
          <a:bodyPr/>
          <a:lstStyle/>
          <a:p>
            <a:pPr algn="l" rtl="0"/>
            <a:fld id="{135D48DB-B1F6-4CA9-806C-3D98B61D4FA9}" type="slidenum">
              <a:rPr>
                <a:latin typeface="Arial" charset="0"/>
                <a:ea typeface="ヒラギノ角ゴ Pro W3"/>
                <a:cs typeface="ヒラギノ角ゴ Pro W3"/>
              </a:rPr>
              <a:pPr algn="l" rtl="0"/>
              <a:t>46</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457410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endParaRPr lang="en-CA" smtClean="0">
              <a:ea typeface="ヒラギノ角ゴ Pro W3"/>
            </a:endParaRPr>
          </a:p>
        </p:txBody>
      </p:sp>
      <p:sp>
        <p:nvSpPr>
          <p:cNvPr id="101379" name="Slide Number Placeholder 3"/>
          <p:cNvSpPr>
            <a:spLocks noGrp="1"/>
          </p:cNvSpPr>
          <p:nvPr>
            <p:ph type="sldNum" sz="quarter" idx="5"/>
          </p:nvPr>
        </p:nvSpPr>
        <p:spPr bwMode="auto">
          <a:noFill/>
          <a:ln>
            <a:miter lim="800000"/>
            <a:headEnd/>
            <a:tailEnd/>
          </a:ln>
        </p:spPr>
        <p:txBody>
          <a:bodyPr/>
          <a:lstStyle/>
          <a:p>
            <a:fld id="{CDC875C9-6921-4FFE-BA4A-1C662FBC821C}" type="slidenum">
              <a:rPr lang="en-CA" smtClean="0">
                <a:latin typeface="Arial" charset="0"/>
                <a:ea typeface="ヒラギノ角ゴ Pro W3"/>
                <a:cs typeface="ヒラギノ角ゴ Pro W3"/>
              </a:rPr>
              <a:pPr/>
              <a:t>49</a:t>
            </a:fld>
            <a:endParaRPr lang="en-CA" smtClean="0">
              <a:latin typeface="Arial"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r>
              <a:rPr lang="en-US" dirty="0" smtClean="0">
                <a:ea typeface="ヒラギノ角ゴ Pro W3"/>
              </a:rPr>
              <a:t>Note: GRADE emphasizes that not fixed </a:t>
            </a:r>
            <a:r>
              <a:rPr lang="en-US" i="1" dirty="0" smtClean="0">
                <a:ea typeface="ヒラギノ角ゴ Pro W3"/>
              </a:rPr>
              <a:t>rules</a:t>
            </a:r>
            <a:r>
              <a:rPr lang="en-US" dirty="0" smtClean="0">
                <a:ea typeface="ヒラギノ角ゴ Pro W3"/>
              </a:rPr>
              <a:t>, but women can make own choices around when to start and stop. </a:t>
            </a:r>
          </a:p>
          <a:p>
            <a:r>
              <a:rPr lang="en-US" dirty="0" smtClean="0">
                <a:ea typeface="ヒラギノ角ゴ Pro W3"/>
              </a:rPr>
              <a:t>Provincial registers will assist publicity, recall/reminders. Medical practices need to ensure recall/reminder</a:t>
            </a:r>
          </a:p>
          <a:p>
            <a:endParaRPr lang="fr-FR" dirty="0"/>
          </a:p>
        </p:txBody>
      </p:sp>
      <p:sp>
        <p:nvSpPr>
          <p:cNvPr id="4" name="Slide Number Placeholder 3"/>
          <p:cNvSpPr>
            <a:spLocks noGrp="1"/>
          </p:cNvSpPr>
          <p:nvPr>
            <p:ph type="sldNum" sz="quarter" idx="5"/>
          </p:nvPr>
        </p:nvSpPr>
        <p:spPr/>
        <p:txBody>
          <a:bodyPr/>
          <a:lstStyle/>
          <a:p>
            <a:pPr algn="l" rtl="0">
              <a:defRPr/>
            </a:pPr>
            <a:fld id="{2A6A7E1D-C0BB-4215-87C3-37433A8A81B7}" type="slidenum">
              <a:rPr/>
              <a:pPr algn="l" rtl="0">
                <a:defRPr/>
              </a:pPr>
              <a:t>51</a:t>
            </a:fld>
            <a:endParaRPr lang="fr-FR"/>
          </a:p>
        </p:txBody>
      </p:sp>
    </p:spTree>
    <p:extLst>
      <p:ext uri="{BB962C8B-B14F-4D97-AF65-F5344CB8AC3E}">
        <p14:creationId xmlns:p14="http://schemas.microsoft.com/office/powerpoint/2010/main" val="2508128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endParaRPr lang="fr-FR" smtClean="0">
              <a:ea typeface="ヒラギノ角ゴ Pro W3"/>
            </a:endParaRPr>
          </a:p>
        </p:txBody>
      </p:sp>
      <p:sp>
        <p:nvSpPr>
          <p:cNvPr id="108547" name="Slide Number Placeholder 3"/>
          <p:cNvSpPr>
            <a:spLocks noGrp="1"/>
          </p:cNvSpPr>
          <p:nvPr>
            <p:ph type="sldNum" sz="quarter" idx="5"/>
          </p:nvPr>
        </p:nvSpPr>
        <p:spPr bwMode="auto">
          <a:noFill/>
          <a:ln>
            <a:miter lim="800000"/>
            <a:headEnd/>
            <a:tailEnd/>
          </a:ln>
        </p:spPr>
        <p:txBody>
          <a:bodyPr/>
          <a:lstStyle/>
          <a:p>
            <a:pPr algn="l" rtl="0"/>
            <a:fld id="{D3F65E52-D7E1-4FE4-8933-DC4562021BA8}" type="slidenum">
              <a:rPr>
                <a:latin typeface="Arial" charset="0"/>
                <a:ea typeface="ヒラギノ角ゴ Pro W3"/>
                <a:cs typeface="ヒラギノ角ゴ Pro W3"/>
              </a:rPr>
              <a:pPr algn="l" rtl="0"/>
              <a:t>58</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12295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endParaRPr lang="fr-FR" smtClean="0">
              <a:ea typeface="ヒラギノ角ゴ Pro W3"/>
            </a:endParaRPr>
          </a:p>
        </p:txBody>
      </p:sp>
      <p:sp>
        <p:nvSpPr>
          <p:cNvPr id="110595" name="Slide Number Placeholder 3"/>
          <p:cNvSpPr>
            <a:spLocks noGrp="1"/>
          </p:cNvSpPr>
          <p:nvPr>
            <p:ph type="sldNum" sz="quarter" idx="5"/>
          </p:nvPr>
        </p:nvSpPr>
        <p:spPr bwMode="auto">
          <a:noFill/>
          <a:ln>
            <a:miter lim="800000"/>
            <a:headEnd/>
            <a:tailEnd/>
          </a:ln>
        </p:spPr>
        <p:txBody>
          <a:bodyPr/>
          <a:lstStyle/>
          <a:p>
            <a:pPr algn="l" rtl="0"/>
            <a:fld id="{550886F6-26A1-4F03-A0BB-47B9160C08C8}" type="slidenum">
              <a:rPr>
                <a:latin typeface="Arial" charset="0"/>
                <a:ea typeface="ヒラギノ角ゴ Pro W3"/>
                <a:cs typeface="ヒラギノ角ゴ Pro W3"/>
              </a:rPr>
              <a:pPr algn="l" rtl="0"/>
              <a:t>59</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149880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a:rPr>
              <a:t>Note other presentation on changes in cervical cancer over time, and refs: Dickinson et al BMC Public Health 2012, and </a:t>
            </a:r>
            <a:r>
              <a:rPr lang="en-US" dirty="0" err="1" smtClean="0">
                <a:ea typeface="ヒラギノ角ゴ Pro W3"/>
              </a:rPr>
              <a:t>Popaduik</a:t>
            </a:r>
            <a:r>
              <a:rPr lang="en-US" dirty="0" smtClean="0">
                <a:ea typeface="ヒラギノ角ゴ Pro W3"/>
              </a:rPr>
              <a:t> et al JOGC 2012</a:t>
            </a:r>
          </a:p>
          <a:p>
            <a:endParaRPr lang="fr-FR" dirty="0"/>
          </a:p>
        </p:txBody>
      </p:sp>
      <p:sp>
        <p:nvSpPr>
          <p:cNvPr id="4" name="Slide Number Placeholder 3"/>
          <p:cNvSpPr>
            <a:spLocks noGrp="1"/>
          </p:cNvSpPr>
          <p:nvPr>
            <p:ph type="sldNum" sz="quarter" idx="5"/>
          </p:nvPr>
        </p:nvSpPr>
        <p:spPr/>
        <p:txBody>
          <a:bodyPr/>
          <a:lstStyle/>
          <a:p>
            <a:pPr algn="l" rtl="0">
              <a:defRPr/>
            </a:pPr>
            <a:fld id="{D6B68172-CDD8-41CC-8FF9-1A6E61DE56B4}" type="slidenum">
              <a:rPr/>
              <a:pPr algn="l" rtl="0">
                <a:defRPr/>
              </a:pPr>
              <a:t>7</a:t>
            </a:fld>
            <a:endParaRPr lang="fr-FR"/>
          </a:p>
        </p:txBody>
      </p:sp>
    </p:spTree>
    <p:extLst>
      <p:ext uri="{BB962C8B-B14F-4D97-AF65-F5344CB8AC3E}">
        <p14:creationId xmlns:p14="http://schemas.microsoft.com/office/powerpoint/2010/main" val="1136082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endParaRPr lang="fr-FR" smtClean="0">
              <a:ea typeface="ヒラギノ角ゴ Pro W3"/>
            </a:endParaRPr>
          </a:p>
        </p:txBody>
      </p:sp>
      <p:sp>
        <p:nvSpPr>
          <p:cNvPr id="4" name="Slide Number Placeholder 3"/>
          <p:cNvSpPr>
            <a:spLocks noGrp="1"/>
          </p:cNvSpPr>
          <p:nvPr>
            <p:ph type="sldNum" sz="quarter" idx="5"/>
          </p:nvPr>
        </p:nvSpPr>
        <p:spPr/>
        <p:txBody>
          <a:bodyPr/>
          <a:lstStyle/>
          <a:p>
            <a:pPr algn="l" rtl="0">
              <a:defRPr/>
            </a:pPr>
            <a:fld id="{C94907E1-9CB8-4A5E-AEB0-5033E61502C0}" type="slidenum">
              <a:rPr/>
              <a:pPr algn="l" rtl="0">
                <a:defRPr/>
              </a:pPr>
              <a:t>64</a:t>
            </a:fld>
            <a:endParaRPr lang="fr-FR"/>
          </a:p>
        </p:txBody>
      </p:sp>
    </p:spTree>
    <p:extLst>
      <p:ext uri="{BB962C8B-B14F-4D97-AF65-F5344CB8AC3E}">
        <p14:creationId xmlns:p14="http://schemas.microsoft.com/office/powerpoint/2010/main" val="23310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a:rPr>
              <a:t>In Alberta about half of the women with abnormal test had a colposcopy. </a:t>
            </a:r>
          </a:p>
          <a:p>
            <a:endParaRPr lang="fr-FR" dirty="0"/>
          </a:p>
        </p:txBody>
      </p:sp>
      <p:sp>
        <p:nvSpPr>
          <p:cNvPr id="29699" name="Slide Number Placeholder 3"/>
          <p:cNvSpPr>
            <a:spLocks noGrp="1"/>
          </p:cNvSpPr>
          <p:nvPr>
            <p:ph type="sldNum" sz="quarter" idx="5"/>
          </p:nvPr>
        </p:nvSpPr>
        <p:spPr bwMode="auto">
          <a:noFill/>
          <a:ln>
            <a:miter lim="800000"/>
            <a:headEnd/>
            <a:tailEnd/>
          </a:ln>
        </p:spPr>
        <p:txBody>
          <a:bodyPr/>
          <a:lstStyle/>
          <a:p>
            <a:pPr algn="l" rtl="0"/>
            <a:fld id="{959E986C-8D93-426C-B0D6-8E0C3FAA0D99}" type="slidenum">
              <a:rPr>
                <a:latin typeface="Arial" charset="0"/>
                <a:ea typeface="ヒラギノ角ゴ Pro W3"/>
                <a:cs typeface="ヒラギノ角ゴ Pro W3"/>
              </a:rPr>
              <a:pPr algn="l" rtl="0"/>
              <a:t>9</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379190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a:rPr>
              <a:t>Questions about what to do at the ends of the distribution, where evidence is less. </a:t>
            </a:r>
          </a:p>
          <a:p>
            <a:endParaRPr lang="fr-FR" dirty="0"/>
          </a:p>
        </p:txBody>
      </p:sp>
      <p:sp>
        <p:nvSpPr>
          <p:cNvPr id="31747" name="Slide Number Placeholder 3"/>
          <p:cNvSpPr>
            <a:spLocks noGrp="1"/>
          </p:cNvSpPr>
          <p:nvPr>
            <p:ph type="sldNum" sz="quarter" idx="5"/>
          </p:nvPr>
        </p:nvSpPr>
        <p:spPr bwMode="auto">
          <a:noFill/>
          <a:ln>
            <a:miter lim="800000"/>
            <a:headEnd/>
            <a:tailEnd/>
          </a:ln>
        </p:spPr>
        <p:txBody>
          <a:bodyPr/>
          <a:lstStyle/>
          <a:p>
            <a:pPr algn="l" rtl="0"/>
            <a:fld id="{E31387B2-AF33-4ED0-AED5-E10F7F835050}" type="slidenum">
              <a:rPr>
                <a:latin typeface="Arial" charset="0"/>
                <a:ea typeface="ヒラギノ角ゴ Pro W3"/>
                <a:cs typeface="ヒラギノ角ゴ Pro W3"/>
              </a:rPr>
              <a:pPr algn="l" rtl="0"/>
              <a:t>10</a:t>
            </a:fld>
            <a:endParaRPr lang="fr-FR" smtClean="0">
              <a:latin typeface="Arial" charset="0"/>
              <a:ea typeface="ヒラギノ角ゴ Pro W3"/>
              <a:cs typeface="ヒラギノ角ゴ Pro W3"/>
            </a:endParaRPr>
          </a:p>
        </p:txBody>
      </p:sp>
    </p:spTree>
    <p:extLst>
      <p:ext uri="{BB962C8B-B14F-4D97-AF65-F5344CB8AC3E}">
        <p14:creationId xmlns:p14="http://schemas.microsoft.com/office/powerpoint/2010/main" val="208176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endParaRPr lang="en-CA" smtClean="0">
              <a:ea typeface="ヒラギノ角ゴ Pro W3"/>
            </a:endParaRPr>
          </a:p>
        </p:txBody>
      </p:sp>
      <p:sp>
        <p:nvSpPr>
          <p:cNvPr id="4" name="Slide Number Placeholder 3"/>
          <p:cNvSpPr>
            <a:spLocks noGrp="1"/>
          </p:cNvSpPr>
          <p:nvPr>
            <p:ph type="sldNum" sz="quarter" idx="5"/>
          </p:nvPr>
        </p:nvSpPr>
        <p:spPr/>
        <p:txBody>
          <a:bodyPr/>
          <a:lstStyle/>
          <a:p>
            <a:pPr>
              <a:defRPr/>
            </a:pPr>
            <a:fld id="{F175CF59-4994-49F1-809C-A81537BD73E4}" type="slidenum">
              <a:rPr lang="en-CA" smtClean="0"/>
              <a:pPr>
                <a:defRPr/>
              </a:pPr>
              <a:t>12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dirty="0" smtClean="0">
                <a:ea typeface="ヒラギノ角ゴ Pro W3"/>
              </a:rPr>
              <a:t>Systematic reviews: double risk </a:t>
            </a:r>
          </a:p>
          <a:p>
            <a:pPr eaLnBrk="1" hangingPunct="1">
              <a:spcBef>
                <a:spcPct val="0"/>
              </a:spcBef>
            </a:pPr>
            <a:r>
              <a:rPr lang="en-US" dirty="0" smtClean="0">
                <a:ea typeface="ヒラギノ角ゴ Pro W3"/>
              </a:rPr>
              <a:t>UK: </a:t>
            </a:r>
            <a:r>
              <a:rPr lang="en-US" dirty="0" err="1" smtClean="0">
                <a:ea typeface="ヒラギノ角ゴ Pro W3"/>
              </a:rPr>
              <a:t>Sasieni</a:t>
            </a:r>
            <a:r>
              <a:rPr lang="en-US" dirty="0" smtClean="0">
                <a:ea typeface="ヒラギノ角ゴ Pro W3"/>
              </a:rPr>
              <a:t> – no effect</a:t>
            </a:r>
          </a:p>
          <a:p>
            <a:r>
              <a:rPr lang="en-US" dirty="0" smtClean="0">
                <a:ea typeface="ヒラギノ角ゴ Pro W3"/>
              </a:rPr>
              <a:t>Scarring: Inadequate evidence: not systematically collected. </a:t>
            </a:r>
          </a:p>
          <a:p>
            <a:endParaRPr lang="fr-FR" dirty="0"/>
          </a:p>
        </p:txBody>
      </p:sp>
      <p:sp>
        <p:nvSpPr>
          <p:cNvPr id="4" name="Slide Number Placeholder 3"/>
          <p:cNvSpPr>
            <a:spLocks noGrp="1"/>
          </p:cNvSpPr>
          <p:nvPr>
            <p:ph type="sldNum" sz="quarter" idx="5"/>
          </p:nvPr>
        </p:nvSpPr>
        <p:spPr/>
        <p:txBody>
          <a:bodyPr/>
          <a:lstStyle/>
          <a:p>
            <a:pPr algn="l" rtl="0">
              <a:defRPr/>
            </a:pPr>
            <a:fld id="{E64A8582-38DE-47E5-B72E-862EF08E93D4}" type="slidenum">
              <a:rPr/>
              <a:pPr algn="l" rtl="0">
                <a:defRPr/>
              </a:pPr>
              <a:t>14</a:t>
            </a:fld>
            <a:endParaRPr lang="fr-FR"/>
          </a:p>
        </p:txBody>
      </p:sp>
    </p:spTree>
    <p:extLst>
      <p:ext uri="{BB962C8B-B14F-4D97-AF65-F5344CB8AC3E}">
        <p14:creationId xmlns:p14="http://schemas.microsoft.com/office/powerpoint/2010/main" val="297432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277E6A-E4FD-4233-A447-991FE73455C8}" type="slidenum">
              <a:rPr lang="en-CA" smtClean="0"/>
              <a:pPr>
                <a:defRPr/>
              </a:pPr>
              <a:t>15</a:t>
            </a:fld>
            <a:endParaRPr lang="en-CA"/>
          </a:p>
        </p:txBody>
      </p:sp>
    </p:spTree>
    <p:extLst>
      <p:ext uri="{BB962C8B-B14F-4D97-AF65-F5344CB8AC3E}">
        <p14:creationId xmlns:p14="http://schemas.microsoft.com/office/powerpoint/2010/main" val="160558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399CD92-139E-45C6-A948-1D58F4EDBD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D5356975-3A77-4E83-A543-C971F68EE9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4C6D1407-A048-4214-BC31-C30FC92302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CA" smtClean="0"/>
              <a:t>Click to edit Master title style</a:t>
            </a:r>
            <a:endParaRPr lang="en-US"/>
          </a:p>
        </p:txBody>
      </p:sp>
      <p:sp>
        <p:nvSpPr>
          <p:cNvPr id="7" name="Content Placeholder 5"/>
          <p:cNvSpPr>
            <a:spLocks noGrp="1"/>
          </p:cNvSpPr>
          <p:nvPr>
            <p:ph idx="1"/>
          </p:nvPr>
        </p:nvSpPr>
        <p:spPr>
          <a:xfrm>
            <a:off x="304800" y="1600200"/>
            <a:ext cx="8610600" cy="4525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F5DDC66A-5E5D-4FCF-B783-7985C87DF5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1F6711A-43E9-408E-9F53-6548D1D77B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73B57BA4-32FC-444B-BEBF-E25B03ACA6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26290EAC-4D80-40F2-932C-0BADE95A12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9BD96926-54AA-49B1-8FEA-D882D14868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7C1F1A-FD25-413C-B173-9038975D3B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832F32-9DBB-408F-BBF6-CAC2534F24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64FBA70-7582-4E81-B19D-B0658F489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0_006_Template_Powerpoint4"/>
          <p:cNvPicPr>
            <a:picLocks noChangeAspect="1" noChangeArrowheads="1"/>
          </p:cNvPicPr>
          <p:nvPr userDrawn="1"/>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524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Arial" pitchFamily="34" charset="0"/>
                <a:ea typeface="ヒラギノ角ゴ Pro W3" pitchFamily="-84" charset="-128"/>
                <a:cs typeface="+mn-cs"/>
              </a:defRPr>
            </a:lvl1pPr>
          </a:lstStyle>
          <a:p>
            <a:pPr>
              <a:defRPr/>
            </a:pPr>
            <a:fld id="{DE852155-842A-442E-BA6D-2BA8EC397D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hf hdr="0" ftr="0" dt="0"/>
  <p:txStyles>
    <p:titleStyle>
      <a:lvl1pPr algn="l" rtl="0" eaLnBrk="0" fontAlgn="base" hangingPunct="0">
        <a:spcBef>
          <a:spcPct val="0"/>
        </a:spcBef>
        <a:spcAft>
          <a:spcPct val="0"/>
        </a:spcAft>
        <a:defRPr sz="3000">
          <a:solidFill>
            <a:srgbClr val="90214A"/>
          </a:solidFill>
          <a:latin typeface="+mn-lt"/>
          <a:ea typeface="+mj-ea"/>
          <a:cs typeface="ヒラギノ角ゴ Pro W3" pitchFamily="-84" charset="-128"/>
        </a:defRPr>
      </a:lvl1pPr>
      <a:lvl2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2pPr>
      <a:lvl3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3pPr>
      <a:lvl4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4pPr>
      <a:lvl5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5pPr>
      <a:lvl6pPr marL="457200" algn="l" rtl="0" fontAlgn="base">
        <a:spcBef>
          <a:spcPct val="0"/>
        </a:spcBef>
        <a:spcAft>
          <a:spcPct val="0"/>
        </a:spcAft>
        <a:defRPr sz="3000">
          <a:solidFill>
            <a:srgbClr val="90214A"/>
          </a:solidFill>
          <a:latin typeface="Times" pitchFamily="1" charset="0"/>
          <a:ea typeface="ヒラギノ角ゴ Pro W3" pitchFamily="1" charset="-128"/>
        </a:defRPr>
      </a:lvl6pPr>
      <a:lvl7pPr marL="914400" algn="l" rtl="0" fontAlgn="base">
        <a:spcBef>
          <a:spcPct val="0"/>
        </a:spcBef>
        <a:spcAft>
          <a:spcPct val="0"/>
        </a:spcAft>
        <a:defRPr sz="3000">
          <a:solidFill>
            <a:srgbClr val="90214A"/>
          </a:solidFill>
          <a:latin typeface="Times" pitchFamily="1" charset="0"/>
          <a:ea typeface="ヒラギノ角ゴ Pro W3" pitchFamily="1" charset="-128"/>
        </a:defRPr>
      </a:lvl7pPr>
      <a:lvl8pPr marL="1371600" algn="l" rtl="0" fontAlgn="base">
        <a:spcBef>
          <a:spcPct val="0"/>
        </a:spcBef>
        <a:spcAft>
          <a:spcPct val="0"/>
        </a:spcAft>
        <a:defRPr sz="3000">
          <a:solidFill>
            <a:srgbClr val="90214A"/>
          </a:solidFill>
          <a:latin typeface="Times" pitchFamily="1" charset="0"/>
          <a:ea typeface="ヒラギノ角ゴ Pro W3" pitchFamily="1" charset="-128"/>
        </a:defRPr>
      </a:lvl8pPr>
      <a:lvl9pPr marL="1828800" algn="l" rtl="0" fontAlgn="base">
        <a:spcBef>
          <a:spcPct val="0"/>
        </a:spcBef>
        <a:spcAft>
          <a:spcPct val="0"/>
        </a:spcAft>
        <a:defRPr sz="3000">
          <a:solidFill>
            <a:srgbClr val="90214A"/>
          </a:solidFill>
          <a:latin typeface="Times" pitchFamily="1"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opalbertadoctors.org/download/587/cervical+cancer+guidelin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7" descr="10_006_Template_Powerpoint"/>
          <p:cNvPicPr>
            <a:picLocks noChangeAspect="1" noChangeArrowheads="1"/>
          </p:cNvPicPr>
          <p:nvPr/>
        </p:nvPicPr>
        <p:blipFill>
          <a:blip r:embed="rId3"/>
          <a:srcRect/>
          <a:stretch>
            <a:fillRect/>
          </a:stretch>
        </p:blipFill>
        <p:spPr bwMode="auto">
          <a:xfrm>
            <a:off x="0" y="-1588"/>
            <a:ext cx="9144000" cy="6859588"/>
          </a:xfrm>
          <a:prstGeom prst="rect">
            <a:avLst/>
          </a:prstGeom>
          <a:noFill/>
          <a:ln w="9525">
            <a:noFill/>
            <a:miter lim="800000"/>
            <a:headEnd/>
            <a:tailEnd/>
          </a:ln>
        </p:spPr>
      </p:pic>
      <p:sp>
        <p:nvSpPr>
          <p:cNvPr id="16386" name="Text Box 12"/>
          <p:cNvSpPr txBox="1">
            <a:spLocks noChangeArrowheads="1"/>
          </p:cNvSpPr>
          <p:nvPr/>
        </p:nvSpPr>
        <p:spPr bwMode="auto">
          <a:xfrm>
            <a:off x="684213" y="4652963"/>
            <a:ext cx="3311525" cy="350837"/>
          </a:xfrm>
          <a:prstGeom prst="rect">
            <a:avLst/>
          </a:prstGeom>
          <a:noFill/>
          <a:ln w="9525">
            <a:noFill/>
            <a:miter lim="800000"/>
            <a:headEnd/>
            <a:tailEnd/>
          </a:ln>
        </p:spPr>
        <p:txBody>
          <a:bodyPr>
            <a:spAutoFit/>
          </a:bodyPr>
          <a:lstStyle/>
          <a:p>
            <a:pPr algn="l" rtl="0" eaLnBrk="0" hangingPunct="0">
              <a:spcAft>
                <a:spcPts val="1013"/>
              </a:spcAft>
            </a:pPr>
            <a:r>
              <a:rPr lang="fr-FR" sz="1700" b="0" i="0" u="none" baseline="0" dirty="0">
                <a:solidFill>
                  <a:schemeClr val="bg2"/>
                </a:solidFill>
              </a:rPr>
              <a:t>Mettre la prévention en pratique</a:t>
            </a:r>
            <a:endParaRPr lang="fr-FR" dirty="0"/>
          </a:p>
        </p:txBody>
      </p:sp>
      <p:sp>
        <p:nvSpPr>
          <p:cNvPr id="16387" name="Text Box 13"/>
          <p:cNvSpPr txBox="1">
            <a:spLocks noChangeArrowheads="1"/>
          </p:cNvSpPr>
          <p:nvPr/>
        </p:nvSpPr>
        <p:spPr bwMode="auto">
          <a:xfrm>
            <a:off x="3581400" y="5562600"/>
            <a:ext cx="5257800" cy="549275"/>
          </a:xfrm>
          <a:prstGeom prst="rect">
            <a:avLst/>
          </a:prstGeom>
          <a:noFill/>
          <a:ln w="9525">
            <a:noFill/>
            <a:miter lim="800000"/>
            <a:headEnd/>
            <a:tailEnd/>
          </a:ln>
        </p:spPr>
        <p:txBody>
          <a:bodyPr>
            <a:spAutoFit/>
          </a:bodyPr>
          <a:lstStyle/>
          <a:p>
            <a:pPr algn="r" rtl="0" eaLnBrk="0" hangingPunct="0">
              <a:spcAft>
                <a:spcPts val="1263"/>
              </a:spcAft>
            </a:pPr>
            <a:r>
              <a:rPr lang="fr-FR" sz="1500" b="0" i="0" u="none" baseline="0" dirty="0">
                <a:solidFill>
                  <a:schemeClr val="bg1"/>
                </a:solidFill>
              </a:rPr>
              <a:t>Canadian </a:t>
            </a:r>
            <a:r>
              <a:rPr lang="fr-FR" sz="1500" b="0" i="0" u="none" baseline="0" dirty="0" err="1">
                <a:solidFill>
                  <a:schemeClr val="bg1"/>
                </a:solidFill>
              </a:rPr>
              <a:t>Task</a:t>
            </a:r>
            <a:r>
              <a:rPr lang="fr-FR" sz="1500" b="0" i="0" u="none" baseline="0">
                <a:solidFill>
                  <a:schemeClr val="bg1"/>
                </a:solidFill>
              </a:rPr>
              <a:t> Force on Preventive Health Care</a:t>
            </a:r>
            <a:r>
              <a:rPr lang="fr-FR" sz="1500">
                <a:solidFill>
                  <a:schemeClr val="bg1"/>
                </a:solidFill>
              </a:rPr>
              <a:t/>
            </a:r>
            <a:br>
              <a:rPr lang="fr-FR" sz="1500">
                <a:solidFill>
                  <a:schemeClr val="bg1"/>
                </a:solidFill>
              </a:rPr>
            </a:br>
            <a:r>
              <a:rPr lang="fr-FR" sz="1500" b="0" i="0" u="none" baseline="0">
                <a:solidFill>
                  <a:schemeClr val="bg1"/>
                </a:solidFill>
              </a:rPr>
              <a:t>Groupe d’étude canadien sur les soins de santé préventifs</a:t>
            </a:r>
            <a:endParaRPr lang="fr-FR" sz="1200">
              <a:solidFill>
                <a:schemeClr val="bg1"/>
              </a:solidFill>
              <a:latin typeface="Times" pitchFamily="18" charset="0"/>
            </a:endParaRPr>
          </a:p>
        </p:txBody>
      </p:sp>
      <p:sp>
        <p:nvSpPr>
          <p:cNvPr id="16388" name="Rectangle 14"/>
          <p:cNvSpPr>
            <a:spLocks noGrp="1" noChangeArrowheads="1"/>
          </p:cNvSpPr>
          <p:nvPr>
            <p:ph type="ctrTitle"/>
          </p:nvPr>
        </p:nvSpPr>
        <p:spPr>
          <a:xfrm>
            <a:off x="595313" y="661988"/>
            <a:ext cx="7951787" cy="2814637"/>
          </a:xfrm>
        </p:spPr>
        <p:txBody>
          <a:bodyPr/>
          <a:lstStyle/>
          <a:p>
            <a:pPr algn="l" rtl="0" eaLnBrk="1" hangingPunct="1"/>
            <a:r>
              <a:rPr lang="fr-FR" sz="2800" b="1" i="0" u="none" baseline="0" dirty="0">
                <a:cs typeface="ヒラギノ角ゴ Pro W3"/>
              </a:rPr>
              <a:t>Dépistage du cancer du col de l'utérus :</a:t>
            </a:r>
            <a:r>
              <a:rPr lang="fr-FR" sz="2800" b="1" dirty="0">
                <a:cs typeface="ヒラギノ角ゴ Pro W3"/>
              </a:rPr>
              <a:t/>
            </a:r>
            <a:br>
              <a:rPr lang="fr-FR" sz="2800" b="1" dirty="0">
                <a:cs typeface="ヒラギノ角ゴ Pro W3"/>
              </a:rPr>
            </a:br>
            <a:r>
              <a:rPr lang="fr-FR" sz="2800" b="1" i="0" u="none" baseline="0" dirty="0">
                <a:cs typeface="ヒラギノ角ゴ Pro W3"/>
              </a:rPr>
              <a:t>Recommandations 2013   </a:t>
            </a:r>
            <a:r>
              <a:rPr lang="fr-FR" sz="3200" dirty="0">
                <a:cs typeface="ヒラギノ角ゴ Pro W3"/>
              </a:rPr>
              <a:t/>
            </a:r>
            <a:br>
              <a:rPr lang="fr-FR" sz="3200" dirty="0">
                <a:cs typeface="ヒラギノ角ゴ Pro W3"/>
              </a:rPr>
            </a:br>
            <a:r>
              <a:rPr lang="fr-FR" sz="3200" dirty="0">
                <a:cs typeface="ヒラギノ角ゴ Pro W3"/>
              </a:rPr>
              <a:t/>
            </a:r>
            <a:br>
              <a:rPr lang="fr-FR" sz="3200" dirty="0">
                <a:cs typeface="ヒラギノ角ゴ Pro W3"/>
              </a:rPr>
            </a:br>
            <a:r>
              <a:rPr lang="fr-FR" sz="2800" b="0" i="0" u="none" baseline="0" dirty="0">
                <a:cs typeface="ヒラギノ角ゴ Pro W3"/>
              </a:rPr>
              <a:t>Groupe d’étude canadien sur les soins de santé préventifs</a:t>
            </a:r>
            <a:r>
              <a:rPr lang="fr-FR" sz="2800" dirty="0">
                <a:cs typeface="ヒラギノ角ゴ Pro W3"/>
              </a:rPr>
              <a:t/>
            </a:r>
            <a:br>
              <a:rPr lang="fr-FR" sz="2800" dirty="0">
                <a:cs typeface="ヒラギノ角ゴ Pro W3"/>
              </a:rPr>
            </a:br>
            <a:r>
              <a:rPr lang="fr-FR" sz="2800" dirty="0">
                <a:cs typeface="ヒラギノ角ゴ Pro W3"/>
              </a:rPr>
              <a:t/>
            </a:r>
            <a:br>
              <a:rPr lang="fr-FR" sz="2800" dirty="0">
                <a:cs typeface="ヒラギノ角ゴ Pro W3"/>
              </a:rPr>
            </a:br>
            <a:r>
              <a:rPr lang="fr-FR" sz="2000" b="0" i="0" u="none" baseline="0" dirty="0">
                <a:cs typeface="ヒラギノ角ゴ Pro W3"/>
              </a:rPr>
              <a:t>Présentation à usage libre pour la diffusion des lignes directrices. Févr. 2013</a:t>
            </a:r>
            <a:endParaRPr lang="fr-FR" sz="3200" dirty="0" smtClean="0">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a:spLocks noGrp="1"/>
          </p:cNvSpPr>
          <p:nvPr>
            <p:ph type="sldNum" sz="quarter" idx="10"/>
          </p:nvPr>
        </p:nvSpPr>
        <p:spPr>
          <a:noFill/>
        </p:spPr>
        <p:txBody>
          <a:bodyPr/>
          <a:lstStyle/>
          <a:p>
            <a:pPr algn="r" rtl="0"/>
            <a:fld id="{DCD06C33-2BD6-4A92-998F-27DB061F4F60}" type="slidenum">
              <a:rPr>
                <a:latin typeface="Arial" charset="0"/>
                <a:ea typeface="ヒラギノ角ゴ Pro W3"/>
                <a:cs typeface="ヒラギノ角ゴ Pro W3"/>
              </a:rPr>
              <a:pPr algn="r" rtl="0"/>
              <a:t>10</a:t>
            </a:fld>
            <a:endParaRPr lang="fr-FR" smtClean="0">
              <a:latin typeface="Arial" charset="0"/>
              <a:ea typeface="ヒラギノ角ゴ Pro W3"/>
              <a:cs typeface="ヒラギノ角ゴ Pro W3"/>
            </a:endParaRPr>
          </a:p>
        </p:txBody>
      </p:sp>
      <p:sp>
        <p:nvSpPr>
          <p:cNvPr id="30722" name="Title 1"/>
          <p:cNvSpPr>
            <a:spLocks/>
          </p:cNvSpPr>
          <p:nvPr/>
        </p:nvSpPr>
        <p:spPr bwMode="auto">
          <a:xfrm>
            <a:off x="457200" y="274638"/>
            <a:ext cx="7046913" cy="1033462"/>
          </a:xfrm>
          <a:prstGeom prst="rect">
            <a:avLst/>
          </a:prstGeom>
          <a:noFill/>
          <a:ln w="9525">
            <a:noFill/>
            <a:miter lim="800000"/>
            <a:headEnd/>
            <a:tailEnd/>
          </a:ln>
        </p:spPr>
        <p:txBody>
          <a:bodyPr anchor="ctr"/>
          <a:lstStyle/>
          <a:p>
            <a:pPr algn="l" rtl="0" eaLnBrk="0" hangingPunct="0"/>
            <a:r>
              <a:rPr lang="fr-FR" sz="3000" b="0" i="0" u="none" baseline="0">
                <a:solidFill>
                  <a:srgbClr val="90214A"/>
                </a:solidFill>
              </a:rPr>
              <a:t>Mortalité par cancer du col de l'utérus invasif au Canada pour différentes périodes allant de 1972 à 2006</a:t>
            </a:r>
          </a:p>
        </p:txBody>
      </p:sp>
      <p:sp>
        <p:nvSpPr>
          <p:cNvPr id="30723" name="Rectangle 78"/>
          <p:cNvSpPr>
            <a:spLocks noChangeArrowheads="1"/>
          </p:cNvSpPr>
          <p:nvPr/>
        </p:nvSpPr>
        <p:spPr bwMode="auto">
          <a:xfrm>
            <a:off x="998538" y="1971675"/>
            <a:ext cx="7300912" cy="4106863"/>
          </a:xfrm>
          <a:prstGeom prst="rect">
            <a:avLst/>
          </a:prstGeom>
          <a:noFill/>
          <a:ln w="12700">
            <a:solidFill>
              <a:schemeClr val="tx1"/>
            </a:solidFill>
            <a:miter lim="800000"/>
            <a:headEnd/>
            <a:tailEnd/>
          </a:ln>
        </p:spPr>
        <p:txBody>
          <a:bodyPr wrap="none" anchor="ctr"/>
          <a:lstStyle/>
          <a:p>
            <a:endParaRPr lang="fr-FR"/>
          </a:p>
        </p:txBody>
      </p:sp>
      <p:sp>
        <p:nvSpPr>
          <p:cNvPr id="30724" name="Text Box 80"/>
          <p:cNvSpPr txBox="1">
            <a:spLocks noChangeArrowheads="1"/>
          </p:cNvSpPr>
          <p:nvPr/>
        </p:nvSpPr>
        <p:spPr bwMode="auto">
          <a:xfrm>
            <a:off x="563563" y="1817688"/>
            <a:ext cx="381000" cy="304800"/>
          </a:xfrm>
          <a:prstGeom prst="rect">
            <a:avLst/>
          </a:prstGeom>
          <a:noFill/>
          <a:ln w="9525">
            <a:noFill/>
            <a:miter lim="800000"/>
            <a:headEnd/>
            <a:tailEnd/>
          </a:ln>
        </p:spPr>
        <p:txBody>
          <a:bodyPr wrap="none">
            <a:spAutoFit/>
          </a:bodyPr>
          <a:lstStyle/>
          <a:p>
            <a:pPr algn="r" rtl="0"/>
            <a:r>
              <a:rPr lang="fr-FR" sz="1400" b="0" i="0" u="none" baseline="0"/>
              <a:t>30</a:t>
            </a:r>
          </a:p>
        </p:txBody>
      </p:sp>
      <p:sp>
        <p:nvSpPr>
          <p:cNvPr id="30725" name="Text Box 82"/>
          <p:cNvSpPr txBox="1">
            <a:spLocks noChangeArrowheads="1"/>
          </p:cNvSpPr>
          <p:nvPr/>
        </p:nvSpPr>
        <p:spPr bwMode="auto">
          <a:xfrm>
            <a:off x="563563" y="2089150"/>
            <a:ext cx="381000" cy="304800"/>
          </a:xfrm>
          <a:prstGeom prst="rect">
            <a:avLst/>
          </a:prstGeom>
          <a:noFill/>
          <a:ln w="9525">
            <a:noFill/>
            <a:miter lim="800000"/>
            <a:headEnd/>
            <a:tailEnd/>
          </a:ln>
        </p:spPr>
        <p:txBody>
          <a:bodyPr wrap="none">
            <a:spAutoFit/>
          </a:bodyPr>
          <a:lstStyle/>
          <a:p>
            <a:pPr algn="r" rtl="0"/>
            <a:r>
              <a:rPr lang="fr-FR" sz="1400" b="0" i="0" u="none" baseline="0"/>
              <a:t>28</a:t>
            </a:r>
          </a:p>
        </p:txBody>
      </p:sp>
      <p:sp>
        <p:nvSpPr>
          <p:cNvPr id="30726" name="Text Box 84"/>
          <p:cNvSpPr txBox="1">
            <a:spLocks noChangeArrowheads="1"/>
          </p:cNvSpPr>
          <p:nvPr/>
        </p:nvSpPr>
        <p:spPr bwMode="auto">
          <a:xfrm>
            <a:off x="563563" y="2360613"/>
            <a:ext cx="381000" cy="304800"/>
          </a:xfrm>
          <a:prstGeom prst="rect">
            <a:avLst/>
          </a:prstGeom>
          <a:noFill/>
          <a:ln w="9525">
            <a:noFill/>
            <a:miter lim="800000"/>
            <a:headEnd/>
            <a:tailEnd/>
          </a:ln>
        </p:spPr>
        <p:txBody>
          <a:bodyPr wrap="none">
            <a:spAutoFit/>
          </a:bodyPr>
          <a:lstStyle/>
          <a:p>
            <a:pPr algn="r" rtl="0"/>
            <a:r>
              <a:rPr lang="fr-FR" sz="1400" b="0" i="0" u="none" baseline="0"/>
              <a:t>26</a:t>
            </a:r>
          </a:p>
        </p:txBody>
      </p:sp>
      <p:sp>
        <p:nvSpPr>
          <p:cNvPr id="30727" name="Text Box 86"/>
          <p:cNvSpPr txBox="1">
            <a:spLocks noChangeArrowheads="1"/>
          </p:cNvSpPr>
          <p:nvPr/>
        </p:nvSpPr>
        <p:spPr bwMode="auto">
          <a:xfrm>
            <a:off x="563563" y="2636838"/>
            <a:ext cx="381000" cy="304800"/>
          </a:xfrm>
          <a:prstGeom prst="rect">
            <a:avLst/>
          </a:prstGeom>
          <a:noFill/>
          <a:ln w="9525">
            <a:noFill/>
            <a:miter lim="800000"/>
            <a:headEnd/>
            <a:tailEnd/>
          </a:ln>
        </p:spPr>
        <p:txBody>
          <a:bodyPr wrap="none">
            <a:spAutoFit/>
          </a:bodyPr>
          <a:lstStyle/>
          <a:p>
            <a:pPr algn="r" rtl="0"/>
            <a:r>
              <a:rPr lang="fr-FR" sz="1400" b="0" i="0" u="none" baseline="0"/>
              <a:t>24</a:t>
            </a:r>
          </a:p>
        </p:txBody>
      </p:sp>
      <p:sp>
        <p:nvSpPr>
          <p:cNvPr id="30728" name="Text Box 88"/>
          <p:cNvSpPr txBox="1">
            <a:spLocks noChangeArrowheads="1"/>
          </p:cNvSpPr>
          <p:nvPr/>
        </p:nvSpPr>
        <p:spPr bwMode="auto">
          <a:xfrm>
            <a:off x="563563" y="2909888"/>
            <a:ext cx="381000" cy="304800"/>
          </a:xfrm>
          <a:prstGeom prst="rect">
            <a:avLst/>
          </a:prstGeom>
          <a:noFill/>
          <a:ln w="9525">
            <a:noFill/>
            <a:miter lim="800000"/>
            <a:headEnd/>
            <a:tailEnd/>
          </a:ln>
        </p:spPr>
        <p:txBody>
          <a:bodyPr wrap="none">
            <a:spAutoFit/>
          </a:bodyPr>
          <a:lstStyle/>
          <a:p>
            <a:pPr algn="r" rtl="0"/>
            <a:r>
              <a:rPr lang="fr-FR" sz="1400" b="0" i="0" u="none" baseline="0"/>
              <a:t>22</a:t>
            </a:r>
          </a:p>
        </p:txBody>
      </p:sp>
      <p:sp>
        <p:nvSpPr>
          <p:cNvPr id="30729" name="Text Box 90"/>
          <p:cNvSpPr txBox="1">
            <a:spLocks noChangeArrowheads="1"/>
          </p:cNvSpPr>
          <p:nvPr/>
        </p:nvSpPr>
        <p:spPr bwMode="auto">
          <a:xfrm>
            <a:off x="563563" y="3182938"/>
            <a:ext cx="381000" cy="304800"/>
          </a:xfrm>
          <a:prstGeom prst="rect">
            <a:avLst/>
          </a:prstGeom>
          <a:noFill/>
          <a:ln w="9525">
            <a:noFill/>
            <a:miter lim="800000"/>
            <a:headEnd/>
            <a:tailEnd/>
          </a:ln>
        </p:spPr>
        <p:txBody>
          <a:bodyPr wrap="none">
            <a:spAutoFit/>
          </a:bodyPr>
          <a:lstStyle/>
          <a:p>
            <a:pPr algn="r" rtl="0"/>
            <a:r>
              <a:rPr lang="fr-FR" sz="1400" b="0" i="0" u="none" baseline="0"/>
              <a:t>20</a:t>
            </a:r>
          </a:p>
        </p:txBody>
      </p:sp>
      <p:sp>
        <p:nvSpPr>
          <p:cNvPr id="30730" name="Text Box 92"/>
          <p:cNvSpPr txBox="1">
            <a:spLocks noChangeArrowheads="1"/>
          </p:cNvSpPr>
          <p:nvPr/>
        </p:nvSpPr>
        <p:spPr bwMode="auto">
          <a:xfrm>
            <a:off x="563563" y="3457575"/>
            <a:ext cx="381000" cy="304800"/>
          </a:xfrm>
          <a:prstGeom prst="rect">
            <a:avLst/>
          </a:prstGeom>
          <a:noFill/>
          <a:ln w="9525">
            <a:noFill/>
            <a:miter lim="800000"/>
            <a:headEnd/>
            <a:tailEnd/>
          </a:ln>
        </p:spPr>
        <p:txBody>
          <a:bodyPr wrap="none">
            <a:spAutoFit/>
          </a:bodyPr>
          <a:lstStyle/>
          <a:p>
            <a:pPr algn="r" rtl="0"/>
            <a:r>
              <a:rPr lang="fr-FR" sz="1400" b="0" i="0" u="none" baseline="0"/>
              <a:t>18</a:t>
            </a:r>
          </a:p>
        </p:txBody>
      </p:sp>
      <p:sp>
        <p:nvSpPr>
          <p:cNvPr id="30731" name="Text Box 94"/>
          <p:cNvSpPr txBox="1">
            <a:spLocks noChangeArrowheads="1"/>
          </p:cNvSpPr>
          <p:nvPr/>
        </p:nvSpPr>
        <p:spPr bwMode="auto">
          <a:xfrm>
            <a:off x="563563" y="3729038"/>
            <a:ext cx="381000" cy="304800"/>
          </a:xfrm>
          <a:prstGeom prst="rect">
            <a:avLst/>
          </a:prstGeom>
          <a:noFill/>
          <a:ln w="9525">
            <a:noFill/>
            <a:miter lim="800000"/>
            <a:headEnd/>
            <a:tailEnd/>
          </a:ln>
        </p:spPr>
        <p:txBody>
          <a:bodyPr wrap="none">
            <a:spAutoFit/>
          </a:bodyPr>
          <a:lstStyle/>
          <a:p>
            <a:pPr algn="r" rtl="0"/>
            <a:r>
              <a:rPr lang="fr-FR" sz="1400" b="0" i="0" u="none" baseline="0"/>
              <a:t>16</a:t>
            </a:r>
          </a:p>
        </p:txBody>
      </p:sp>
      <p:sp>
        <p:nvSpPr>
          <p:cNvPr id="30732" name="Text Box 96"/>
          <p:cNvSpPr txBox="1">
            <a:spLocks noChangeArrowheads="1"/>
          </p:cNvSpPr>
          <p:nvPr/>
        </p:nvSpPr>
        <p:spPr bwMode="auto">
          <a:xfrm>
            <a:off x="563563" y="4006850"/>
            <a:ext cx="381000" cy="304800"/>
          </a:xfrm>
          <a:prstGeom prst="rect">
            <a:avLst/>
          </a:prstGeom>
          <a:noFill/>
          <a:ln w="9525">
            <a:noFill/>
            <a:miter lim="800000"/>
            <a:headEnd/>
            <a:tailEnd/>
          </a:ln>
        </p:spPr>
        <p:txBody>
          <a:bodyPr wrap="none">
            <a:spAutoFit/>
          </a:bodyPr>
          <a:lstStyle/>
          <a:p>
            <a:pPr algn="r" rtl="0"/>
            <a:r>
              <a:rPr lang="fr-FR" sz="1400" b="0" i="0" u="none" baseline="0"/>
              <a:t>14</a:t>
            </a:r>
          </a:p>
        </p:txBody>
      </p:sp>
      <p:sp>
        <p:nvSpPr>
          <p:cNvPr id="30733" name="Text Box 98"/>
          <p:cNvSpPr txBox="1">
            <a:spLocks noChangeArrowheads="1"/>
          </p:cNvSpPr>
          <p:nvPr/>
        </p:nvSpPr>
        <p:spPr bwMode="auto">
          <a:xfrm>
            <a:off x="563563" y="4278313"/>
            <a:ext cx="381000" cy="304800"/>
          </a:xfrm>
          <a:prstGeom prst="rect">
            <a:avLst/>
          </a:prstGeom>
          <a:noFill/>
          <a:ln w="9525">
            <a:noFill/>
            <a:miter lim="800000"/>
            <a:headEnd/>
            <a:tailEnd/>
          </a:ln>
        </p:spPr>
        <p:txBody>
          <a:bodyPr wrap="none">
            <a:spAutoFit/>
          </a:bodyPr>
          <a:lstStyle/>
          <a:p>
            <a:pPr algn="r" rtl="0"/>
            <a:r>
              <a:rPr lang="fr-FR" sz="1400" b="0" i="0" u="none" baseline="0"/>
              <a:t>12</a:t>
            </a:r>
          </a:p>
        </p:txBody>
      </p:sp>
      <p:sp>
        <p:nvSpPr>
          <p:cNvPr id="30734" name="Text Box 100"/>
          <p:cNvSpPr txBox="1">
            <a:spLocks noChangeArrowheads="1"/>
          </p:cNvSpPr>
          <p:nvPr/>
        </p:nvSpPr>
        <p:spPr bwMode="auto">
          <a:xfrm>
            <a:off x="563563" y="4554538"/>
            <a:ext cx="381000" cy="304800"/>
          </a:xfrm>
          <a:prstGeom prst="rect">
            <a:avLst/>
          </a:prstGeom>
          <a:noFill/>
          <a:ln w="9525">
            <a:noFill/>
            <a:miter lim="800000"/>
            <a:headEnd/>
            <a:tailEnd/>
          </a:ln>
        </p:spPr>
        <p:txBody>
          <a:bodyPr wrap="none">
            <a:spAutoFit/>
          </a:bodyPr>
          <a:lstStyle/>
          <a:p>
            <a:pPr algn="r" rtl="0"/>
            <a:r>
              <a:rPr lang="fr-FR" sz="1400" b="0" i="0" u="none" baseline="0"/>
              <a:t>10</a:t>
            </a:r>
          </a:p>
        </p:txBody>
      </p:sp>
      <p:sp>
        <p:nvSpPr>
          <p:cNvPr id="30735" name="Text Box 102"/>
          <p:cNvSpPr txBox="1">
            <a:spLocks noChangeArrowheads="1"/>
          </p:cNvSpPr>
          <p:nvPr/>
        </p:nvSpPr>
        <p:spPr bwMode="auto">
          <a:xfrm>
            <a:off x="661988" y="4826000"/>
            <a:ext cx="282575" cy="304800"/>
          </a:xfrm>
          <a:prstGeom prst="rect">
            <a:avLst/>
          </a:prstGeom>
          <a:noFill/>
          <a:ln w="9525">
            <a:noFill/>
            <a:miter lim="800000"/>
            <a:headEnd/>
            <a:tailEnd/>
          </a:ln>
        </p:spPr>
        <p:txBody>
          <a:bodyPr wrap="none">
            <a:spAutoFit/>
          </a:bodyPr>
          <a:lstStyle/>
          <a:p>
            <a:pPr algn="r" rtl="0"/>
            <a:r>
              <a:rPr lang="fr-FR" sz="1400" b="0" i="0" u="none" baseline="0"/>
              <a:t>8</a:t>
            </a:r>
          </a:p>
        </p:txBody>
      </p:sp>
      <p:sp>
        <p:nvSpPr>
          <p:cNvPr id="30736" name="Text Box 104"/>
          <p:cNvSpPr txBox="1">
            <a:spLocks noChangeArrowheads="1"/>
          </p:cNvSpPr>
          <p:nvPr/>
        </p:nvSpPr>
        <p:spPr bwMode="auto">
          <a:xfrm>
            <a:off x="661988" y="5100638"/>
            <a:ext cx="282575" cy="304800"/>
          </a:xfrm>
          <a:prstGeom prst="rect">
            <a:avLst/>
          </a:prstGeom>
          <a:noFill/>
          <a:ln w="9525">
            <a:noFill/>
            <a:miter lim="800000"/>
            <a:headEnd/>
            <a:tailEnd/>
          </a:ln>
        </p:spPr>
        <p:txBody>
          <a:bodyPr wrap="none">
            <a:spAutoFit/>
          </a:bodyPr>
          <a:lstStyle/>
          <a:p>
            <a:pPr algn="r" rtl="0"/>
            <a:r>
              <a:rPr lang="fr-FR" sz="1400" b="0" i="0" u="none" baseline="0"/>
              <a:t>6 </a:t>
            </a:r>
          </a:p>
        </p:txBody>
      </p:sp>
      <p:sp>
        <p:nvSpPr>
          <p:cNvPr id="30737" name="Text Box 106"/>
          <p:cNvSpPr txBox="1">
            <a:spLocks noChangeArrowheads="1"/>
          </p:cNvSpPr>
          <p:nvPr/>
        </p:nvSpPr>
        <p:spPr bwMode="auto">
          <a:xfrm>
            <a:off x="661988" y="5372100"/>
            <a:ext cx="282575" cy="304800"/>
          </a:xfrm>
          <a:prstGeom prst="rect">
            <a:avLst/>
          </a:prstGeom>
          <a:noFill/>
          <a:ln w="9525">
            <a:noFill/>
            <a:miter lim="800000"/>
            <a:headEnd/>
            <a:tailEnd/>
          </a:ln>
        </p:spPr>
        <p:txBody>
          <a:bodyPr wrap="none">
            <a:spAutoFit/>
          </a:bodyPr>
          <a:lstStyle/>
          <a:p>
            <a:pPr algn="r" rtl="0"/>
            <a:r>
              <a:rPr lang="fr-FR" sz="1400" b="0" i="0" u="none" baseline="0"/>
              <a:t>4 </a:t>
            </a:r>
          </a:p>
        </p:txBody>
      </p:sp>
      <p:sp>
        <p:nvSpPr>
          <p:cNvPr id="30738" name="Text Box 108"/>
          <p:cNvSpPr txBox="1">
            <a:spLocks noChangeArrowheads="1"/>
          </p:cNvSpPr>
          <p:nvPr/>
        </p:nvSpPr>
        <p:spPr bwMode="auto">
          <a:xfrm>
            <a:off x="661988" y="5646738"/>
            <a:ext cx="282575" cy="304800"/>
          </a:xfrm>
          <a:prstGeom prst="rect">
            <a:avLst/>
          </a:prstGeom>
          <a:noFill/>
          <a:ln w="9525">
            <a:noFill/>
            <a:miter lim="800000"/>
            <a:headEnd/>
            <a:tailEnd/>
          </a:ln>
        </p:spPr>
        <p:txBody>
          <a:bodyPr wrap="none">
            <a:spAutoFit/>
          </a:bodyPr>
          <a:lstStyle/>
          <a:p>
            <a:pPr algn="r" rtl="0"/>
            <a:r>
              <a:rPr lang="fr-FR" sz="1400" b="0" i="0" u="none" baseline="0"/>
              <a:t>2</a:t>
            </a:r>
          </a:p>
        </p:txBody>
      </p:sp>
      <p:grpSp>
        <p:nvGrpSpPr>
          <p:cNvPr id="30739" name="Group 116"/>
          <p:cNvGrpSpPr>
            <a:grpSpLocks/>
          </p:cNvGrpSpPr>
          <p:nvPr/>
        </p:nvGrpSpPr>
        <p:grpSpPr bwMode="auto">
          <a:xfrm>
            <a:off x="936625" y="1971675"/>
            <a:ext cx="60325" cy="4105275"/>
            <a:chOff x="610" y="1162"/>
            <a:chExt cx="38" cy="2586"/>
          </a:xfrm>
        </p:grpSpPr>
        <p:sp>
          <p:nvSpPr>
            <p:cNvPr id="30791" name="Line 79"/>
            <p:cNvSpPr>
              <a:spLocks noChangeShapeType="1"/>
            </p:cNvSpPr>
            <p:nvPr/>
          </p:nvSpPr>
          <p:spPr bwMode="auto">
            <a:xfrm flipH="1">
              <a:off x="610" y="1162"/>
              <a:ext cx="38" cy="0"/>
            </a:xfrm>
            <a:prstGeom prst="line">
              <a:avLst/>
            </a:prstGeom>
            <a:noFill/>
            <a:ln w="12700">
              <a:solidFill>
                <a:schemeClr val="tx1"/>
              </a:solidFill>
              <a:round/>
              <a:headEnd/>
              <a:tailEnd/>
            </a:ln>
          </p:spPr>
          <p:txBody>
            <a:bodyPr/>
            <a:lstStyle/>
            <a:p>
              <a:endParaRPr lang="fr-FR"/>
            </a:p>
          </p:txBody>
        </p:sp>
        <p:sp>
          <p:nvSpPr>
            <p:cNvPr id="30792" name="Line 81"/>
            <p:cNvSpPr>
              <a:spLocks noChangeShapeType="1"/>
            </p:cNvSpPr>
            <p:nvPr/>
          </p:nvSpPr>
          <p:spPr bwMode="auto">
            <a:xfrm flipH="1">
              <a:off x="610" y="1333"/>
              <a:ext cx="38" cy="0"/>
            </a:xfrm>
            <a:prstGeom prst="line">
              <a:avLst/>
            </a:prstGeom>
            <a:noFill/>
            <a:ln w="12700">
              <a:solidFill>
                <a:schemeClr val="tx1"/>
              </a:solidFill>
              <a:round/>
              <a:headEnd/>
              <a:tailEnd/>
            </a:ln>
          </p:spPr>
          <p:txBody>
            <a:bodyPr/>
            <a:lstStyle/>
            <a:p>
              <a:endParaRPr lang="fr-FR"/>
            </a:p>
          </p:txBody>
        </p:sp>
        <p:sp>
          <p:nvSpPr>
            <p:cNvPr id="30793" name="Line 83"/>
            <p:cNvSpPr>
              <a:spLocks noChangeShapeType="1"/>
            </p:cNvSpPr>
            <p:nvPr/>
          </p:nvSpPr>
          <p:spPr bwMode="auto">
            <a:xfrm flipH="1">
              <a:off x="610" y="1504"/>
              <a:ext cx="38" cy="0"/>
            </a:xfrm>
            <a:prstGeom prst="line">
              <a:avLst/>
            </a:prstGeom>
            <a:noFill/>
            <a:ln w="12700">
              <a:solidFill>
                <a:schemeClr val="tx1"/>
              </a:solidFill>
              <a:round/>
              <a:headEnd/>
              <a:tailEnd/>
            </a:ln>
          </p:spPr>
          <p:txBody>
            <a:bodyPr/>
            <a:lstStyle/>
            <a:p>
              <a:endParaRPr lang="fr-FR"/>
            </a:p>
          </p:txBody>
        </p:sp>
        <p:sp>
          <p:nvSpPr>
            <p:cNvPr id="30794" name="Line 85"/>
            <p:cNvSpPr>
              <a:spLocks noChangeShapeType="1"/>
            </p:cNvSpPr>
            <p:nvPr/>
          </p:nvSpPr>
          <p:spPr bwMode="auto">
            <a:xfrm flipH="1">
              <a:off x="610" y="1678"/>
              <a:ext cx="38" cy="0"/>
            </a:xfrm>
            <a:prstGeom prst="line">
              <a:avLst/>
            </a:prstGeom>
            <a:noFill/>
            <a:ln w="12700">
              <a:solidFill>
                <a:schemeClr val="tx1"/>
              </a:solidFill>
              <a:round/>
              <a:headEnd/>
              <a:tailEnd/>
            </a:ln>
          </p:spPr>
          <p:txBody>
            <a:bodyPr/>
            <a:lstStyle/>
            <a:p>
              <a:endParaRPr lang="fr-FR"/>
            </a:p>
          </p:txBody>
        </p:sp>
        <p:sp>
          <p:nvSpPr>
            <p:cNvPr id="30795" name="Line 87"/>
            <p:cNvSpPr>
              <a:spLocks noChangeShapeType="1"/>
            </p:cNvSpPr>
            <p:nvPr/>
          </p:nvSpPr>
          <p:spPr bwMode="auto">
            <a:xfrm flipH="1">
              <a:off x="610" y="1850"/>
              <a:ext cx="38" cy="0"/>
            </a:xfrm>
            <a:prstGeom prst="line">
              <a:avLst/>
            </a:prstGeom>
            <a:noFill/>
            <a:ln w="12700">
              <a:solidFill>
                <a:schemeClr val="tx1"/>
              </a:solidFill>
              <a:round/>
              <a:headEnd/>
              <a:tailEnd/>
            </a:ln>
          </p:spPr>
          <p:txBody>
            <a:bodyPr/>
            <a:lstStyle/>
            <a:p>
              <a:endParaRPr lang="fr-FR"/>
            </a:p>
          </p:txBody>
        </p:sp>
        <p:sp>
          <p:nvSpPr>
            <p:cNvPr id="30796" name="Line 89"/>
            <p:cNvSpPr>
              <a:spLocks noChangeShapeType="1"/>
            </p:cNvSpPr>
            <p:nvPr/>
          </p:nvSpPr>
          <p:spPr bwMode="auto">
            <a:xfrm flipH="1">
              <a:off x="610" y="2022"/>
              <a:ext cx="38" cy="0"/>
            </a:xfrm>
            <a:prstGeom prst="line">
              <a:avLst/>
            </a:prstGeom>
            <a:noFill/>
            <a:ln w="12700">
              <a:solidFill>
                <a:schemeClr val="tx1"/>
              </a:solidFill>
              <a:round/>
              <a:headEnd/>
              <a:tailEnd/>
            </a:ln>
          </p:spPr>
          <p:txBody>
            <a:bodyPr/>
            <a:lstStyle/>
            <a:p>
              <a:endParaRPr lang="fr-FR"/>
            </a:p>
          </p:txBody>
        </p:sp>
        <p:sp>
          <p:nvSpPr>
            <p:cNvPr id="30797" name="Line 91"/>
            <p:cNvSpPr>
              <a:spLocks noChangeShapeType="1"/>
            </p:cNvSpPr>
            <p:nvPr/>
          </p:nvSpPr>
          <p:spPr bwMode="auto">
            <a:xfrm flipH="1">
              <a:off x="610" y="2195"/>
              <a:ext cx="38" cy="0"/>
            </a:xfrm>
            <a:prstGeom prst="line">
              <a:avLst/>
            </a:prstGeom>
            <a:noFill/>
            <a:ln w="12700">
              <a:solidFill>
                <a:schemeClr val="tx1"/>
              </a:solidFill>
              <a:round/>
              <a:headEnd/>
              <a:tailEnd/>
            </a:ln>
          </p:spPr>
          <p:txBody>
            <a:bodyPr/>
            <a:lstStyle/>
            <a:p>
              <a:endParaRPr lang="fr-FR"/>
            </a:p>
          </p:txBody>
        </p:sp>
        <p:sp>
          <p:nvSpPr>
            <p:cNvPr id="30798" name="Line 93"/>
            <p:cNvSpPr>
              <a:spLocks noChangeShapeType="1"/>
            </p:cNvSpPr>
            <p:nvPr/>
          </p:nvSpPr>
          <p:spPr bwMode="auto">
            <a:xfrm flipH="1">
              <a:off x="610" y="2366"/>
              <a:ext cx="38" cy="0"/>
            </a:xfrm>
            <a:prstGeom prst="line">
              <a:avLst/>
            </a:prstGeom>
            <a:noFill/>
            <a:ln w="12700">
              <a:solidFill>
                <a:schemeClr val="tx1"/>
              </a:solidFill>
              <a:round/>
              <a:headEnd/>
              <a:tailEnd/>
            </a:ln>
          </p:spPr>
          <p:txBody>
            <a:bodyPr/>
            <a:lstStyle/>
            <a:p>
              <a:endParaRPr lang="fr-FR"/>
            </a:p>
          </p:txBody>
        </p:sp>
        <p:sp>
          <p:nvSpPr>
            <p:cNvPr id="30799" name="Line 95"/>
            <p:cNvSpPr>
              <a:spLocks noChangeShapeType="1"/>
            </p:cNvSpPr>
            <p:nvPr/>
          </p:nvSpPr>
          <p:spPr bwMode="auto">
            <a:xfrm flipH="1">
              <a:off x="610" y="2541"/>
              <a:ext cx="38" cy="0"/>
            </a:xfrm>
            <a:prstGeom prst="line">
              <a:avLst/>
            </a:prstGeom>
            <a:noFill/>
            <a:ln w="12700">
              <a:solidFill>
                <a:schemeClr val="tx1"/>
              </a:solidFill>
              <a:round/>
              <a:headEnd/>
              <a:tailEnd/>
            </a:ln>
          </p:spPr>
          <p:txBody>
            <a:bodyPr/>
            <a:lstStyle/>
            <a:p>
              <a:endParaRPr lang="fr-FR"/>
            </a:p>
          </p:txBody>
        </p:sp>
        <p:sp>
          <p:nvSpPr>
            <p:cNvPr id="30800" name="Line 97"/>
            <p:cNvSpPr>
              <a:spLocks noChangeShapeType="1"/>
            </p:cNvSpPr>
            <p:nvPr/>
          </p:nvSpPr>
          <p:spPr bwMode="auto">
            <a:xfrm flipH="1">
              <a:off x="610" y="2712"/>
              <a:ext cx="38" cy="0"/>
            </a:xfrm>
            <a:prstGeom prst="line">
              <a:avLst/>
            </a:prstGeom>
            <a:noFill/>
            <a:ln w="12700">
              <a:solidFill>
                <a:schemeClr val="tx1"/>
              </a:solidFill>
              <a:round/>
              <a:headEnd/>
              <a:tailEnd/>
            </a:ln>
          </p:spPr>
          <p:txBody>
            <a:bodyPr/>
            <a:lstStyle/>
            <a:p>
              <a:endParaRPr lang="fr-FR"/>
            </a:p>
          </p:txBody>
        </p:sp>
        <p:sp>
          <p:nvSpPr>
            <p:cNvPr id="30801" name="Line 99"/>
            <p:cNvSpPr>
              <a:spLocks noChangeShapeType="1"/>
            </p:cNvSpPr>
            <p:nvPr/>
          </p:nvSpPr>
          <p:spPr bwMode="auto">
            <a:xfrm flipH="1">
              <a:off x="610" y="2886"/>
              <a:ext cx="38" cy="0"/>
            </a:xfrm>
            <a:prstGeom prst="line">
              <a:avLst/>
            </a:prstGeom>
            <a:noFill/>
            <a:ln w="12700">
              <a:solidFill>
                <a:schemeClr val="tx1"/>
              </a:solidFill>
              <a:round/>
              <a:headEnd/>
              <a:tailEnd/>
            </a:ln>
          </p:spPr>
          <p:txBody>
            <a:bodyPr/>
            <a:lstStyle/>
            <a:p>
              <a:endParaRPr lang="fr-FR"/>
            </a:p>
          </p:txBody>
        </p:sp>
        <p:sp>
          <p:nvSpPr>
            <p:cNvPr id="30802" name="Line 101"/>
            <p:cNvSpPr>
              <a:spLocks noChangeShapeType="1"/>
            </p:cNvSpPr>
            <p:nvPr/>
          </p:nvSpPr>
          <p:spPr bwMode="auto">
            <a:xfrm flipH="1">
              <a:off x="610" y="3057"/>
              <a:ext cx="38" cy="0"/>
            </a:xfrm>
            <a:prstGeom prst="line">
              <a:avLst/>
            </a:prstGeom>
            <a:noFill/>
            <a:ln w="12700">
              <a:solidFill>
                <a:schemeClr val="tx1"/>
              </a:solidFill>
              <a:round/>
              <a:headEnd/>
              <a:tailEnd/>
            </a:ln>
          </p:spPr>
          <p:txBody>
            <a:bodyPr/>
            <a:lstStyle/>
            <a:p>
              <a:endParaRPr lang="fr-FR"/>
            </a:p>
          </p:txBody>
        </p:sp>
        <p:sp>
          <p:nvSpPr>
            <p:cNvPr id="30803" name="Line 103"/>
            <p:cNvSpPr>
              <a:spLocks noChangeShapeType="1"/>
            </p:cNvSpPr>
            <p:nvPr/>
          </p:nvSpPr>
          <p:spPr bwMode="auto">
            <a:xfrm flipH="1">
              <a:off x="610" y="3230"/>
              <a:ext cx="38" cy="0"/>
            </a:xfrm>
            <a:prstGeom prst="line">
              <a:avLst/>
            </a:prstGeom>
            <a:noFill/>
            <a:ln w="12700">
              <a:solidFill>
                <a:schemeClr val="tx1"/>
              </a:solidFill>
              <a:round/>
              <a:headEnd/>
              <a:tailEnd/>
            </a:ln>
          </p:spPr>
          <p:txBody>
            <a:bodyPr/>
            <a:lstStyle/>
            <a:p>
              <a:endParaRPr lang="fr-FR"/>
            </a:p>
          </p:txBody>
        </p:sp>
        <p:sp>
          <p:nvSpPr>
            <p:cNvPr id="30804" name="Line 105"/>
            <p:cNvSpPr>
              <a:spLocks noChangeShapeType="1"/>
            </p:cNvSpPr>
            <p:nvPr/>
          </p:nvSpPr>
          <p:spPr bwMode="auto">
            <a:xfrm flipH="1">
              <a:off x="610" y="3401"/>
              <a:ext cx="38" cy="0"/>
            </a:xfrm>
            <a:prstGeom prst="line">
              <a:avLst/>
            </a:prstGeom>
            <a:noFill/>
            <a:ln w="12700">
              <a:solidFill>
                <a:schemeClr val="tx1"/>
              </a:solidFill>
              <a:round/>
              <a:headEnd/>
              <a:tailEnd/>
            </a:ln>
          </p:spPr>
          <p:txBody>
            <a:bodyPr/>
            <a:lstStyle/>
            <a:p>
              <a:endParaRPr lang="fr-FR"/>
            </a:p>
          </p:txBody>
        </p:sp>
        <p:sp>
          <p:nvSpPr>
            <p:cNvPr id="30805" name="Line 107"/>
            <p:cNvSpPr>
              <a:spLocks noChangeShapeType="1"/>
            </p:cNvSpPr>
            <p:nvPr/>
          </p:nvSpPr>
          <p:spPr bwMode="auto">
            <a:xfrm flipH="1">
              <a:off x="610" y="3574"/>
              <a:ext cx="38" cy="0"/>
            </a:xfrm>
            <a:prstGeom prst="line">
              <a:avLst/>
            </a:prstGeom>
            <a:noFill/>
            <a:ln w="12700">
              <a:solidFill>
                <a:schemeClr val="tx1"/>
              </a:solidFill>
              <a:round/>
              <a:headEnd/>
              <a:tailEnd/>
            </a:ln>
          </p:spPr>
          <p:txBody>
            <a:bodyPr/>
            <a:lstStyle/>
            <a:p>
              <a:endParaRPr lang="fr-FR"/>
            </a:p>
          </p:txBody>
        </p:sp>
        <p:sp>
          <p:nvSpPr>
            <p:cNvPr id="30806" name="Line 109"/>
            <p:cNvSpPr>
              <a:spLocks noChangeShapeType="1"/>
            </p:cNvSpPr>
            <p:nvPr/>
          </p:nvSpPr>
          <p:spPr bwMode="auto">
            <a:xfrm flipH="1">
              <a:off x="610" y="3748"/>
              <a:ext cx="38" cy="0"/>
            </a:xfrm>
            <a:prstGeom prst="line">
              <a:avLst/>
            </a:prstGeom>
            <a:noFill/>
            <a:ln w="12700">
              <a:solidFill>
                <a:schemeClr val="tx1"/>
              </a:solidFill>
              <a:round/>
              <a:headEnd/>
              <a:tailEnd/>
            </a:ln>
          </p:spPr>
          <p:txBody>
            <a:bodyPr/>
            <a:lstStyle/>
            <a:p>
              <a:endParaRPr lang="fr-FR"/>
            </a:p>
          </p:txBody>
        </p:sp>
      </p:grpSp>
      <p:sp>
        <p:nvSpPr>
          <p:cNvPr id="30740" name="Text Box 110"/>
          <p:cNvSpPr txBox="1">
            <a:spLocks noChangeArrowheads="1"/>
          </p:cNvSpPr>
          <p:nvPr/>
        </p:nvSpPr>
        <p:spPr bwMode="auto">
          <a:xfrm>
            <a:off x="661988" y="5922963"/>
            <a:ext cx="282575" cy="304800"/>
          </a:xfrm>
          <a:prstGeom prst="rect">
            <a:avLst/>
          </a:prstGeom>
          <a:noFill/>
          <a:ln w="9525">
            <a:noFill/>
            <a:miter lim="800000"/>
            <a:headEnd/>
            <a:tailEnd/>
          </a:ln>
        </p:spPr>
        <p:txBody>
          <a:bodyPr wrap="none">
            <a:spAutoFit/>
          </a:bodyPr>
          <a:lstStyle/>
          <a:p>
            <a:pPr algn="r" rtl="0"/>
            <a:r>
              <a:rPr lang="fr-FR" sz="1400" b="0" i="0" u="none" baseline="0"/>
              <a:t>0</a:t>
            </a:r>
          </a:p>
        </p:txBody>
      </p:sp>
      <p:sp>
        <p:nvSpPr>
          <p:cNvPr id="30741" name="Text Box 115"/>
          <p:cNvSpPr txBox="1">
            <a:spLocks noChangeArrowheads="1"/>
          </p:cNvSpPr>
          <p:nvPr/>
        </p:nvSpPr>
        <p:spPr bwMode="auto">
          <a:xfrm rot="-5400000">
            <a:off x="-411163" y="3865563"/>
            <a:ext cx="1552575" cy="304800"/>
          </a:xfrm>
          <a:prstGeom prst="rect">
            <a:avLst/>
          </a:prstGeom>
          <a:noFill/>
          <a:ln w="9525">
            <a:noFill/>
            <a:miter lim="800000"/>
            <a:headEnd/>
            <a:tailEnd/>
          </a:ln>
        </p:spPr>
        <p:txBody>
          <a:bodyPr wrap="none">
            <a:spAutoFit/>
          </a:bodyPr>
          <a:lstStyle/>
          <a:p>
            <a:pPr algn="ctr" rtl="0"/>
            <a:r>
              <a:rPr lang="fr-FR" sz="1400" b="0" i="0" u="none" baseline="0"/>
              <a:t>Taux pour 100 000</a:t>
            </a:r>
          </a:p>
        </p:txBody>
      </p:sp>
      <p:grpSp>
        <p:nvGrpSpPr>
          <p:cNvPr id="30742" name="Group 167"/>
          <p:cNvGrpSpPr>
            <a:grpSpLocks/>
          </p:cNvGrpSpPr>
          <p:nvPr/>
        </p:nvGrpSpPr>
        <p:grpSpPr bwMode="auto">
          <a:xfrm>
            <a:off x="1001713" y="2243138"/>
            <a:ext cx="6229350" cy="3833812"/>
            <a:chOff x="651" y="1333"/>
            <a:chExt cx="3989" cy="2415"/>
          </a:xfrm>
        </p:grpSpPr>
        <p:sp>
          <p:nvSpPr>
            <p:cNvPr id="30776" name="Line 119"/>
            <p:cNvSpPr>
              <a:spLocks noChangeShapeType="1"/>
            </p:cNvSpPr>
            <p:nvPr/>
          </p:nvSpPr>
          <p:spPr bwMode="auto">
            <a:xfrm flipH="1">
              <a:off x="651" y="1333"/>
              <a:ext cx="3989" cy="0"/>
            </a:xfrm>
            <a:prstGeom prst="line">
              <a:avLst/>
            </a:prstGeom>
            <a:noFill/>
            <a:ln w="12700">
              <a:solidFill>
                <a:srgbClr val="C0C0C0"/>
              </a:solidFill>
              <a:round/>
              <a:headEnd/>
              <a:tailEnd/>
            </a:ln>
          </p:spPr>
          <p:txBody>
            <a:bodyPr/>
            <a:lstStyle/>
            <a:p>
              <a:endParaRPr lang="fr-FR"/>
            </a:p>
          </p:txBody>
        </p:sp>
        <p:sp>
          <p:nvSpPr>
            <p:cNvPr id="30777" name="Line 120"/>
            <p:cNvSpPr>
              <a:spLocks noChangeShapeType="1"/>
            </p:cNvSpPr>
            <p:nvPr/>
          </p:nvSpPr>
          <p:spPr bwMode="auto">
            <a:xfrm flipH="1">
              <a:off x="651" y="1504"/>
              <a:ext cx="3989" cy="0"/>
            </a:xfrm>
            <a:prstGeom prst="line">
              <a:avLst/>
            </a:prstGeom>
            <a:noFill/>
            <a:ln w="12700">
              <a:solidFill>
                <a:srgbClr val="C0C0C0"/>
              </a:solidFill>
              <a:round/>
              <a:headEnd/>
              <a:tailEnd/>
            </a:ln>
          </p:spPr>
          <p:txBody>
            <a:bodyPr/>
            <a:lstStyle/>
            <a:p>
              <a:endParaRPr lang="fr-FR"/>
            </a:p>
          </p:txBody>
        </p:sp>
        <p:sp>
          <p:nvSpPr>
            <p:cNvPr id="30778" name="Line 121"/>
            <p:cNvSpPr>
              <a:spLocks noChangeShapeType="1"/>
            </p:cNvSpPr>
            <p:nvPr/>
          </p:nvSpPr>
          <p:spPr bwMode="auto">
            <a:xfrm flipH="1">
              <a:off x="651" y="1678"/>
              <a:ext cx="3989" cy="0"/>
            </a:xfrm>
            <a:prstGeom prst="line">
              <a:avLst/>
            </a:prstGeom>
            <a:noFill/>
            <a:ln w="12700">
              <a:solidFill>
                <a:srgbClr val="C0C0C0"/>
              </a:solidFill>
              <a:round/>
              <a:headEnd/>
              <a:tailEnd/>
            </a:ln>
          </p:spPr>
          <p:txBody>
            <a:bodyPr/>
            <a:lstStyle/>
            <a:p>
              <a:endParaRPr lang="fr-FR"/>
            </a:p>
          </p:txBody>
        </p:sp>
        <p:sp>
          <p:nvSpPr>
            <p:cNvPr id="30779" name="Line 122"/>
            <p:cNvSpPr>
              <a:spLocks noChangeShapeType="1"/>
            </p:cNvSpPr>
            <p:nvPr/>
          </p:nvSpPr>
          <p:spPr bwMode="auto">
            <a:xfrm flipH="1">
              <a:off x="651" y="1850"/>
              <a:ext cx="3989" cy="0"/>
            </a:xfrm>
            <a:prstGeom prst="line">
              <a:avLst/>
            </a:prstGeom>
            <a:noFill/>
            <a:ln w="12700">
              <a:solidFill>
                <a:srgbClr val="C0C0C0"/>
              </a:solidFill>
              <a:round/>
              <a:headEnd/>
              <a:tailEnd/>
            </a:ln>
          </p:spPr>
          <p:txBody>
            <a:bodyPr/>
            <a:lstStyle/>
            <a:p>
              <a:endParaRPr lang="fr-FR"/>
            </a:p>
          </p:txBody>
        </p:sp>
        <p:sp>
          <p:nvSpPr>
            <p:cNvPr id="30780" name="Line 123"/>
            <p:cNvSpPr>
              <a:spLocks noChangeShapeType="1"/>
            </p:cNvSpPr>
            <p:nvPr/>
          </p:nvSpPr>
          <p:spPr bwMode="auto">
            <a:xfrm flipH="1">
              <a:off x="651" y="2022"/>
              <a:ext cx="3989" cy="0"/>
            </a:xfrm>
            <a:prstGeom prst="line">
              <a:avLst/>
            </a:prstGeom>
            <a:noFill/>
            <a:ln w="12700">
              <a:solidFill>
                <a:srgbClr val="C0C0C0"/>
              </a:solidFill>
              <a:round/>
              <a:headEnd/>
              <a:tailEnd/>
            </a:ln>
          </p:spPr>
          <p:txBody>
            <a:bodyPr/>
            <a:lstStyle/>
            <a:p>
              <a:endParaRPr lang="fr-FR"/>
            </a:p>
          </p:txBody>
        </p:sp>
        <p:sp>
          <p:nvSpPr>
            <p:cNvPr id="30781" name="Line 124"/>
            <p:cNvSpPr>
              <a:spLocks noChangeShapeType="1"/>
            </p:cNvSpPr>
            <p:nvPr/>
          </p:nvSpPr>
          <p:spPr bwMode="auto">
            <a:xfrm flipH="1">
              <a:off x="651" y="2195"/>
              <a:ext cx="3989" cy="0"/>
            </a:xfrm>
            <a:prstGeom prst="line">
              <a:avLst/>
            </a:prstGeom>
            <a:noFill/>
            <a:ln w="12700">
              <a:solidFill>
                <a:srgbClr val="C0C0C0"/>
              </a:solidFill>
              <a:round/>
              <a:headEnd/>
              <a:tailEnd/>
            </a:ln>
          </p:spPr>
          <p:txBody>
            <a:bodyPr/>
            <a:lstStyle/>
            <a:p>
              <a:endParaRPr lang="fr-FR"/>
            </a:p>
          </p:txBody>
        </p:sp>
        <p:sp>
          <p:nvSpPr>
            <p:cNvPr id="30782" name="Line 125"/>
            <p:cNvSpPr>
              <a:spLocks noChangeShapeType="1"/>
            </p:cNvSpPr>
            <p:nvPr/>
          </p:nvSpPr>
          <p:spPr bwMode="auto">
            <a:xfrm flipH="1">
              <a:off x="651" y="2366"/>
              <a:ext cx="3989" cy="0"/>
            </a:xfrm>
            <a:prstGeom prst="line">
              <a:avLst/>
            </a:prstGeom>
            <a:noFill/>
            <a:ln w="12700">
              <a:solidFill>
                <a:srgbClr val="C0C0C0"/>
              </a:solidFill>
              <a:round/>
              <a:headEnd/>
              <a:tailEnd/>
            </a:ln>
          </p:spPr>
          <p:txBody>
            <a:bodyPr/>
            <a:lstStyle/>
            <a:p>
              <a:endParaRPr lang="fr-FR"/>
            </a:p>
          </p:txBody>
        </p:sp>
        <p:sp>
          <p:nvSpPr>
            <p:cNvPr id="30783" name="Line 126"/>
            <p:cNvSpPr>
              <a:spLocks noChangeShapeType="1"/>
            </p:cNvSpPr>
            <p:nvPr/>
          </p:nvSpPr>
          <p:spPr bwMode="auto">
            <a:xfrm flipH="1">
              <a:off x="651" y="2541"/>
              <a:ext cx="3989" cy="0"/>
            </a:xfrm>
            <a:prstGeom prst="line">
              <a:avLst/>
            </a:prstGeom>
            <a:noFill/>
            <a:ln w="12700">
              <a:solidFill>
                <a:srgbClr val="C0C0C0"/>
              </a:solidFill>
              <a:round/>
              <a:headEnd/>
              <a:tailEnd/>
            </a:ln>
          </p:spPr>
          <p:txBody>
            <a:bodyPr/>
            <a:lstStyle/>
            <a:p>
              <a:endParaRPr lang="fr-FR"/>
            </a:p>
          </p:txBody>
        </p:sp>
        <p:sp>
          <p:nvSpPr>
            <p:cNvPr id="30784" name="Line 127"/>
            <p:cNvSpPr>
              <a:spLocks noChangeShapeType="1"/>
            </p:cNvSpPr>
            <p:nvPr/>
          </p:nvSpPr>
          <p:spPr bwMode="auto">
            <a:xfrm flipH="1">
              <a:off x="651" y="2712"/>
              <a:ext cx="3989" cy="0"/>
            </a:xfrm>
            <a:prstGeom prst="line">
              <a:avLst/>
            </a:prstGeom>
            <a:noFill/>
            <a:ln w="12700">
              <a:solidFill>
                <a:srgbClr val="C0C0C0"/>
              </a:solidFill>
              <a:round/>
              <a:headEnd/>
              <a:tailEnd/>
            </a:ln>
          </p:spPr>
          <p:txBody>
            <a:bodyPr/>
            <a:lstStyle/>
            <a:p>
              <a:endParaRPr lang="fr-FR"/>
            </a:p>
          </p:txBody>
        </p:sp>
        <p:sp>
          <p:nvSpPr>
            <p:cNvPr id="30785" name="Line 128"/>
            <p:cNvSpPr>
              <a:spLocks noChangeShapeType="1"/>
            </p:cNvSpPr>
            <p:nvPr/>
          </p:nvSpPr>
          <p:spPr bwMode="auto">
            <a:xfrm flipH="1">
              <a:off x="651" y="2886"/>
              <a:ext cx="3989" cy="0"/>
            </a:xfrm>
            <a:prstGeom prst="line">
              <a:avLst/>
            </a:prstGeom>
            <a:noFill/>
            <a:ln w="12700">
              <a:solidFill>
                <a:srgbClr val="C0C0C0"/>
              </a:solidFill>
              <a:round/>
              <a:headEnd/>
              <a:tailEnd/>
            </a:ln>
          </p:spPr>
          <p:txBody>
            <a:bodyPr/>
            <a:lstStyle/>
            <a:p>
              <a:endParaRPr lang="fr-FR"/>
            </a:p>
          </p:txBody>
        </p:sp>
        <p:sp>
          <p:nvSpPr>
            <p:cNvPr id="30786" name="Line 129"/>
            <p:cNvSpPr>
              <a:spLocks noChangeShapeType="1"/>
            </p:cNvSpPr>
            <p:nvPr/>
          </p:nvSpPr>
          <p:spPr bwMode="auto">
            <a:xfrm flipH="1">
              <a:off x="651" y="3057"/>
              <a:ext cx="3989" cy="0"/>
            </a:xfrm>
            <a:prstGeom prst="line">
              <a:avLst/>
            </a:prstGeom>
            <a:noFill/>
            <a:ln w="12700">
              <a:solidFill>
                <a:srgbClr val="C0C0C0"/>
              </a:solidFill>
              <a:round/>
              <a:headEnd/>
              <a:tailEnd/>
            </a:ln>
          </p:spPr>
          <p:txBody>
            <a:bodyPr/>
            <a:lstStyle/>
            <a:p>
              <a:endParaRPr lang="fr-FR"/>
            </a:p>
          </p:txBody>
        </p:sp>
        <p:sp>
          <p:nvSpPr>
            <p:cNvPr id="30787" name="Line 130"/>
            <p:cNvSpPr>
              <a:spLocks noChangeShapeType="1"/>
            </p:cNvSpPr>
            <p:nvPr/>
          </p:nvSpPr>
          <p:spPr bwMode="auto">
            <a:xfrm flipH="1">
              <a:off x="651" y="3230"/>
              <a:ext cx="3989" cy="0"/>
            </a:xfrm>
            <a:prstGeom prst="line">
              <a:avLst/>
            </a:prstGeom>
            <a:noFill/>
            <a:ln w="12700">
              <a:solidFill>
                <a:srgbClr val="C0C0C0"/>
              </a:solidFill>
              <a:round/>
              <a:headEnd/>
              <a:tailEnd/>
            </a:ln>
          </p:spPr>
          <p:txBody>
            <a:bodyPr/>
            <a:lstStyle/>
            <a:p>
              <a:endParaRPr lang="fr-FR"/>
            </a:p>
          </p:txBody>
        </p:sp>
        <p:sp>
          <p:nvSpPr>
            <p:cNvPr id="30788" name="Line 131"/>
            <p:cNvSpPr>
              <a:spLocks noChangeShapeType="1"/>
            </p:cNvSpPr>
            <p:nvPr/>
          </p:nvSpPr>
          <p:spPr bwMode="auto">
            <a:xfrm flipH="1">
              <a:off x="651" y="3401"/>
              <a:ext cx="3989" cy="0"/>
            </a:xfrm>
            <a:prstGeom prst="line">
              <a:avLst/>
            </a:prstGeom>
            <a:noFill/>
            <a:ln w="12700">
              <a:solidFill>
                <a:srgbClr val="C0C0C0"/>
              </a:solidFill>
              <a:round/>
              <a:headEnd/>
              <a:tailEnd/>
            </a:ln>
          </p:spPr>
          <p:txBody>
            <a:bodyPr/>
            <a:lstStyle/>
            <a:p>
              <a:endParaRPr lang="fr-FR"/>
            </a:p>
          </p:txBody>
        </p:sp>
        <p:sp>
          <p:nvSpPr>
            <p:cNvPr id="30789" name="Line 132"/>
            <p:cNvSpPr>
              <a:spLocks noChangeShapeType="1"/>
            </p:cNvSpPr>
            <p:nvPr/>
          </p:nvSpPr>
          <p:spPr bwMode="auto">
            <a:xfrm flipH="1">
              <a:off x="651" y="3574"/>
              <a:ext cx="3989" cy="0"/>
            </a:xfrm>
            <a:prstGeom prst="line">
              <a:avLst/>
            </a:prstGeom>
            <a:noFill/>
            <a:ln w="12700">
              <a:solidFill>
                <a:srgbClr val="C0C0C0"/>
              </a:solidFill>
              <a:round/>
              <a:headEnd/>
              <a:tailEnd/>
            </a:ln>
          </p:spPr>
          <p:txBody>
            <a:bodyPr/>
            <a:lstStyle/>
            <a:p>
              <a:endParaRPr lang="fr-FR"/>
            </a:p>
          </p:txBody>
        </p:sp>
        <p:sp>
          <p:nvSpPr>
            <p:cNvPr id="30790" name="Line 133"/>
            <p:cNvSpPr>
              <a:spLocks noChangeShapeType="1"/>
            </p:cNvSpPr>
            <p:nvPr/>
          </p:nvSpPr>
          <p:spPr bwMode="auto">
            <a:xfrm flipH="1">
              <a:off x="651" y="3748"/>
              <a:ext cx="3989" cy="0"/>
            </a:xfrm>
            <a:prstGeom prst="line">
              <a:avLst/>
            </a:prstGeom>
            <a:noFill/>
            <a:ln w="12700">
              <a:solidFill>
                <a:srgbClr val="C0C0C0"/>
              </a:solidFill>
              <a:round/>
              <a:headEnd/>
              <a:tailEnd/>
            </a:ln>
          </p:spPr>
          <p:txBody>
            <a:bodyPr/>
            <a:lstStyle/>
            <a:p>
              <a:endParaRPr lang="fr-FR"/>
            </a:p>
          </p:txBody>
        </p:sp>
      </p:grpSp>
      <p:sp>
        <p:nvSpPr>
          <p:cNvPr id="30743" name="Text Box 134"/>
          <p:cNvSpPr txBox="1">
            <a:spLocks noChangeArrowheads="1"/>
          </p:cNvSpPr>
          <p:nvPr/>
        </p:nvSpPr>
        <p:spPr bwMode="auto">
          <a:xfrm>
            <a:off x="939800" y="6161088"/>
            <a:ext cx="571500" cy="274637"/>
          </a:xfrm>
          <a:prstGeom prst="rect">
            <a:avLst/>
          </a:prstGeom>
          <a:noFill/>
          <a:ln w="9525">
            <a:noFill/>
            <a:miter lim="800000"/>
            <a:headEnd/>
            <a:tailEnd/>
          </a:ln>
        </p:spPr>
        <p:txBody>
          <a:bodyPr wrap="none">
            <a:spAutoFit/>
          </a:bodyPr>
          <a:lstStyle/>
          <a:p>
            <a:pPr algn="ctr" rtl="0"/>
            <a:r>
              <a:rPr lang="fr-FR" sz="1200" b="0" i="0" u="none" baseline="0"/>
              <a:t>15-19</a:t>
            </a:r>
          </a:p>
        </p:txBody>
      </p:sp>
      <p:sp>
        <p:nvSpPr>
          <p:cNvPr id="30744" name="Text Box 135"/>
          <p:cNvSpPr txBox="1">
            <a:spLocks noChangeArrowheads="1"/>
          </p:cNvSpPr>
          <p:nvPr/>
        </p:nvSpPr>
        <p:spPr bwMode="auto">
          <a:xfrm>
            <a:off x="1406525" y="6161088"/>
            <a:ext cx="571500" cy="274637"/>
          </a:xfrm>
          <a:prstGeom prst="rect">
            <a:avLst/>
          </a:prstGeom>
          <a:noFill/>
          <a:ln w="9525">
            <a:noFill/>
            <a:miter lim="800000"/>
            <a:headEnd/>
            <a:tailEnd/>
          </a:ln>
        </p:spPr>
        <p:txBody>
          <a:bodyPr wrap="none">
            <a:spAutoFit/>
          </a:bodyPr>
          <a:lstStyle/>
          <a:p>
            <a:pPr algn="ctr" rtl="0"/>
            <a:r>
              <a:rPr lang="fr-FR" sz="1200" b="0" i="0" u="none" baseline="0"/>
              <a:t>20-24</a:t>
            </a:r>
          </a:p>
        </p:txBody>
      </p:sp>
      <p:sp>
        <p:nvSpPr>
          <p:cNvPr id="30745" name="Text Box 136"/>
          <p:cNvSpPr txBox="1">
            <a:spLocks noChangeArrowheads="1"/>
          </p:cNvSpPr>
          <p:nvPr/>
        </p:nvSpPr>
        <p:spPr bwMode="auto">
          <a:xfrm>
            <a:off x="1874838" y="6161088"/>
            <a:ext cx="571500" cy="274637"/>
          </a:xfrm>
          <a:prstGeom prst="rect">
            <a:avLst/>
          </a:prstGeom>
          <a:noFill/>
          <a:ln w="9525">
            <a:noFill/>
            <a:miter lim="800000"/>
            <a:headEnd/>
            <a:tailEnd/>
          </a:ln>
        </p:spPr>
        <p:txBody>
          <a:bodyPr wrap="none">
            <a:spAutoFit/>
          </a:bodyPr>
          <a:lstStyle/>
          <a:p>
            <a:pPr algn="ctr" rtl="0"/>
            <a:r>
              <a:rPr lang="fr-FR" sz="1200" b="0" i="0" u="none" baseline="0"/>
              <a:t>25-29</a:t>
            </a:r>
          </a:p>
        </p:txBody>
      </p:sp>
      <p:sp>
        <p:nvSpPr>
          <p:cNvPr id="30746" name="Text Box 137"/>
          <p:cNvSpPr txBox="1">
            <a:spLocks noChangeArrowheads="1"/>
          </p:cNvSpPr>
          <p:nvPr/>
        </p:nvSpPr>
        <p:spPr bwMode="auto">
          <a:xfrm>
            <a:off x="2346325" y="6161088"/>
            <a:ext cx="571500" cy="274637"/>
          </a:xfrm>
          <a:prstGeom prst="rect">
            <a:avLst/>
          </a:prstGeom>
          <a:noFill/>
          <a:ln w="9525">
            <a:noFill/>
            <a:miter lim="800000"/>
            <a:headEnd/>
            <a:tailEnd/>
          </a:ln>
        </p:spPr>
        <p:txBody>
          <a:bodyPr wrap="none">
            <a:spAutoFit/>
          </a:bodyPr>
          <a:lstStyle/>
          <a:p>
            <a:pPr algn="ctr" rtl="0"/>
            <a:r>
              <a:rPr lang="fr-FR" sz="1200" b="0" i="0" u="none" baseline="0"/>
              <a:t>30-34</a:t>
            </a:r>
          </a:p>
        </p:txBody>
      </p:sp>
      <p:sp>
        <p:nvSpPr>
          <p:cNvPr id="30747" name="Text Box 138"/>
          <p:cNvSpPr txBox="1">
            <a:spLocks noChangeArrowheads="1"/>
          </p:cNvSpPr>
          <p:nvPr/>
        </p:nvSpPr>
        <p:spPr bwMode="auto">
          <a:xfrm>
            <a:off x="2813050" y="6161088"/>
            <a:ext cx="571500" cy="274637"/>
          </a:xfrm>
          <a:prstGeom prst="rect">
            <a:avLst/>
          </a:prstGeom>
          <a:noFill/>
          <a:ln w="9525">
            <a:noFill/>
            <a:miter lim="800000"/>
            <a:headEnd/>
            <a:tailEnd/>
          </a:ln>
        </p:spPr>
        <p:txBody>
          <a:bodyPr wrap="none">
            <a:spAutoFit/>
          </a:bodyPr>
          <a:lstStyle/>
          <a:p>
            <a:pPr algn="ctr" rtl="0"/>
            <a:r>
              <a:rPr lang="fr-FR" sz="1200" b="0" i="0" u="none" baseline="0"/>
              <a:t>35-39</a:t>
            </a:r>
          </a:p>
        </p:txBody>
      </p:sp>
      <p:sp>
        <p:nvSpPr>
          <p:cNvPr id="30748" name="Text Box 139"/>
          <p:cNvSpPr txBox="1">
            <a:spLocks noChangeArrowheads="1"/>
          </p:cNvSpPr>
          <p:nvPr/>
        </p:nvSpPr>
        <p:spPr bwMode="auto">
          <a:xfrm>
            <a:off x="3276600" y="6161088"/>
            <a:ext cx="571500" cy="274637"/>
          </a:xfrm>
          <a:prstGeom prst="rect">
            <a:avLst/>
          </a:prstGeom>
          <a:noFill/>
          <a:ln w="9525">
            <a:noFill/>
            <a:miter lim="800000"/>
            <a:headEnd/>
            <a:tailEnd/>
          </a:ln>
        </p:spPr>
        <p:txBody>
          <a:bodyPr wrap="none">
            <a:spAutoFit/>
          </a:bodyPr>
          <a:lstStyle/>
          <a:p>
            <a:pPr algn="ctr" rtl="0"/>
            <a:r>
              <a:rPr lang="fr-FR" sz="1200" b="0" i="0" u="none" baseline="0"/>
              <a:t>40-44</a:t>
            </a:r>
          </a:p>
        </p:txBody>
      </p:sp>
      <p:sp>
        <p:nvSpPr>
          <p:cNvPr id="30749" name="Text Box 140"/>
          <p:cNvSpPr txBox="1">
            <a:spLocks noChangeArrowheads="1"/>
          </p:cNvSpPr>
          <p:nvPr/>
        </p:nvSpPr>
        <p:spPr bwMode="auto">
          <a:xfrm>
            <a:off x="3749675" y="6161088"/>
            <a:ext cx="571500" cy="274637"/>
          </a:xfrm>
          <a:prstGeom prst="rect">
            <a:avLst/>
          </a:prstGeom>
          <a:noFill/>
          <a:ln w="9525">
            <a:noFill/>
            <a:miter lim="800000"/>
            <a:headEnd/>
            <a:tailEnd/>
          </a:ln>
        </p:spPr>
        <p:txBody>
          <a:bodyPr wrap="none">
            <a:spAutoFit/>
          </a:bodyPr>
          <a:lstStyle/>
          <a:p>
            <a:pPr algn="ctr" rtl="0"/>
            <a:r>
              <a:rPr lang="fr-FR" sz="1200" b="0" i="0" u="none" baseline="0"/>
              <a:t>45-49</a:t>
            </a:r>
          </a:p>
        </p:txBody>
      </p:sp>
      <p:sp>
        <p:nvSpPr>
          <p:cNvPr id="30750" name="Text Box 141"/>
          <p:cNvSpPr txBox="1">
            <a:spLocks noChangeArrowheads="1"/>
          </p:cNvSpPr>
          <p:nvPr/>
        </p:nvSpPr>
        <p:spPr bwMode="auto">
          <a:xfrm>
            <a:off x="4217988" y="6161088"/>
            <a:ext cx="571500" cy="274637"/>
          </a:xfrm>
          <a:prstGeom prst="rect">
            <a:avLst/>
          </a:prstGeom>
          <a:noFill/>
          <a:ln w="9525">
            <a:noFill/>
            <a:miter lim="800000"/>
            <a:headEnd/>
            <a:tailEnd/>
          </a:ln>
        </p:spPr>
        <p:txBody>
          <a:bodyPr wrap="none">
            <a:spAutoFit/>
          </a:bodyPr>
          <a:lstStyle/>
          <a:p>
            <a:pPr algn="ctr" rtl="0"/>
            <a:r>
              <a:rPr lang="fr-FR" sz="1200" b="0" i="0" u="none" baseline="0"/>
              <a:t>50-54</a:t>
            </a:r>
          </a:p>
        </p:txBody>
      </p:sp>
      <p:sp>
        <p:nvSpPr>
          <p:cNvPr id="30751" name="Text Box 142"/>
          <p:cNvSpPr txBox="1">
            <a:spLocks noChangeArrowheads="1"/>
          </p:cNvSpPr>
          <p:nvPr/>
        </p:nvSpPr>
        <p:spPr bwMode="auto">
          <a:xfrm>
            <a:off x="4686300" y="6161088"/>
            <a:ext cx="571500" cy="274637"/>
          </a:xfrm>
          <a:prstGeom prst="rect">
            <a:avLst/>
          </a:prstGeom>
          <a:noFill/>
          <a:ln w="9525">
            <a:noFill/>
            <a:miter lim="800000"/>
            <a:headEnd/>
            <a:tailEnd/>
          </a:ln>
        </p:spPr>
        <p:txBody>
          <a:bodyPr wrap="none">
            <a:spAutoFit/>
          </a:bodyPr>
          <a:lstStyle/>
          <a:p>
            <a:pPr algn="ctr" rtl="0"/>
            <a:r>
              <a:rPr lang="fr-FR" sz="1200" b="0" i="0" u="none" baseline="0"/>
              <a:t>55-59</a:t>
            </a:r>
          </a:p>
        </p:txBody>
      </p:sp>
      <p:sp>
        <p:nvSpPr>
          <p:cNvPr id="30752" name="Text Box 143"/>
          <p:cNvSpPr txBox="1">
            <a:spLocks noChangeArrowheads="1"/>
          </p:cNvSpPr>
          <p:nvPr/>
        </p:nvSpPr>
        <p:spPr bwMode="auto">
          <a:xfrm>
            <a:off x="5153025" y="6161088"/>
            <a:ext cx="571500" cy="274637"/>
          </a:xfrm>
          <a:prstGeom prst="rect">
            <a:avLst/>
          </a:prstGeom>
          <a:noFill/>
          <a:ln w="9525">
            <a:noFill/>
            <a:miter lim="800000"/>
            <a:headEnd/>
            <a:tailEnd/>
          </a:ln>
        </p:spPr>
        <p:txBody>
          <a:bodyPr wrap="none">
            <a:spAutoFit/>
          </a:bodyPr>
          <a:lstStyle/>
          <a:p>
            <a:pPr algn="ctr" rtl="0"/>
            <a:r>
              <a:rPr lang="fr-FR" sz="1200" b="0" i="0" u="none" baseline="0"/>
              <a:t>60-64</a:t>
            </a:r>
          </a:p>
        </p:txBody>
      </p:sp>
      <p:sp>
        <p:nvSpPr>
          <p:cNvPr id="30753" name="Text Box 144"/>
          <p:cNvSpPr txBox="1">
            <a:spLocks noChangeArrowheads="1"/>
          </p:cNvSpPr>
          <p:nvPr/>
        </p:nvSpPr>
        <p:spPr bwMode="auto">
          <a:xfrm>
            <a:off x="5619750" y="6161088"/>
            <a:ext cx="571500" cy="274637"/>
          </a:xfrm>
          <a:prstGeom prst="rect">
            <a:avLst/>
          </a:prstGeom>
          <a:noFill/>
          <a:ln w="9525">
            <a:noFill/>
            <a:miter lim="800000"/>
            <a:headEnd/>
            <a:tailEnd/>
          </a:ln>
        </p:spPr>
        <p:txBody>
          <a:bodyPr wrap="none">
            <a:spAutoFit/>
          </a:bodyPr>
          <a:lstStyle/>
          <a:p>
            <a:pPr algn="ctr" rtl="0"/>
            <a:r>
              <a:rPr lang="fr-FR" sz="1200" b="0" i="0" u="none" baseline="0"/>
              <a:t>65-69</a:t>
            </a:r>
          </a:p>
        </p:txBody>
      </p:sp>
      <p:sp>
        <p:nvSpPr>
          <p:cNvPr id="30754" name="Text Box 145"/>
          <p:cNvSpPr txBox="1">
            <a:spLocks noChangeArrowheads="1"/>
          </p:cNvSpPr>
          <p:nvPr/>
        </p:nvSpPr>
        <p:spPr bwMode="auto">
          <a:xfrm>
            <a:off x="6097588" y="6161088"/>
            <a:ext cx="571500" cy="274637"/>
          </a:xfrm>
          <a:prstGeom prst="rect">
            <a:avLst/>
          </a:prstGeom>
          <a:noFill/>
          <a:ln w="9525">
            <a:noFill/>
            <a:miter lim="800000"/>
            <a:headEnd/>
            <a:tailEnd/>
          </a:ln>
        </p:spPr>
        <p:txBody>
          <a:bodyPr wrap="none">
            <a:spAutoFit/>
          </a:bodyPr>
          <a:lstStyle/>
          <a:p>
            <a:pPr algn="ctr" rtl="0"/>
            <a:r>
              <a:rPr lang="fr-FR" sz="1200" b="0" i="0" u="none" baseline="0"/>
              <a:t>70-74</a:t>
            </a:r>
          </a:p>
        </p:txBody>
      </p:sp>
      <p:sp>
        <p:nvSpPr>
          <p:cNvPr id="30755" name="Text Box 146"/>
          <p:cNvSpPr txBox="1">
            <a:spLocks noChangeArrowheads="1"/>
          </p:cNvSpPr>
          <p:nvPr/>
        </p:nvSpPr>
        <p:spPr bwMode="auto">
          <a:xfrm>
            <a:off x="6559550" y="6161088"/>
            <a:ext cx="571500" cy="274637"/>
          </a:xfrm>
          <a:prstGeom prst="rect">
            <a:avLst/>
          </a:prstGeom>
          <a:noFill/>
          <a:ln w="9525">
            <a:noFill/>
            <a:miter lim="800000"/>
            <a:headEnd/>
            <a:tailEnd/>
          </a:ln>
        </p:spPr>
        <p:txBody>
          <a:bodyPr wrap="none">
            <a:spAutoFit/>
          </a:bodyPr>
          <a:lstStyle/>
          <a:p>
            <a:pPr algn="ctr" rtl="0"/>
            <a:r>
              <a:rPr lang="fr-FR" sz="1200" b="0" i="0" u="none" baseline="0"/>
              <a:t>75-79</a:t>
            </a:r>
          </a:p>
        </p:txBody>
      </p:sp>
      <p:sp>
        <p:nvSpPr>
          <p:cNvPr id="30756" name="Text Box 147"/>
          <p:cNvSpPr txBox="1">
            <a:spLocks noChangeArrowheads="1"/>
          </p:cNvSpPr>
          <p:nvPr/>
        </p:nvSpPr>
        <p:spPr bwMode="auto">
          <a:xfrm>
            <a:off x="7027863" y="6161088"/>
            <a:ext cx="571500" cy="274637"/>
          </a:xfrm>
          <a:prstGeom prst="rect">
            <a:avLst/>
          </a:prstGeom>
          <a:noFill/>
          <a:ln w="9525">
            <a:noFill/>
            <a:miter lim="800000"/>
            <a:headEnd/>
            <a:tailEnd/>
          </a:ln>
        </p:spPr>
        <p:txBody>
          <a:bodyPr wrap="none">
            <a:spAutoFit/>
          </a:bodyPr>
          <a:lstStyle/>
          <a:p>
            <a:pPr algn="ctr" rtl="0"/>
            <a:r>
              <a:rPr lang="fr-FR" sz="1200" b="0" i="0" u="none" baseline="0"/>
              <a:t>80-84</a:t>
            </a:r>
          </a:p>
        </p:txBody>
      </p:sp>
      <p:sp>
        <p:nvSpPr>
          <p:cNvPr id="30757" name="Text Box 148"/>
          <p:cNvSpPr txBox="1">
            <a:spLocks noChangeArrowheads="1"/>
          </p:cNvSpPr>
          <p:nvPr/>
        </p:nvSpPr>
        <p:spPr bwMode="auto">
          <a:xfrm>
            <a:off x="3481388" y="6383338"/>
            <a:ext cx="1601787" cy="304800"/>
          </a:xfrm>
          <a:prstGeom prst="rect">
            <a:avLst/>
          </a:prstGeom>
          <a:noFill/>
          <a:ln w="9525">
            <a:noFill/>
            <a:miter lim="800000"/>
            <a:headEnd/>
            <a:tailEnd/>
          </a:ln>
        </p:spPr>
        <p:txBody>
          <a:bodyPr wrap="none">
            <a:spAutoFit/>
          </a:bodyPr>
          <a:lstStyle/>
          <a:p>
            <a:pPr algn="ctr" rtl="0"/>
            <a:r>
              <a:rPr lang="fr-FR" sz="1400" b="0" i="0" u="none" baseline="0"/>
              <a:t>Groupe d'âge (années)</a:t>
            </a:r>
          </a:p>
        </p:txBody>
      </p:sp>
      <p:sp>
        <p:nvSpPr>
          <p:cNvPr id="30758" name="Freeform 149"/>
          <p:cNvSpPr>
            <a:spLocks/>
          </p:cNvSpPr>
          <p:nvPr/>
        </p:nvSpPr>
        <p:spPr bwMode="auto">
          <a:xfrm>
            <a:off x="1228725" y="2890838"/>
            <a:ext cx="6089650" cy="3179762"/>
          </a:xfrm>
          <a:custGeom>
            <a:avLst/>
            <a:gdLst>
              <a:gd name="T0" fmla="*/ 2147483647 w 3836"/>
              <a:gd name="T1" fmla="*/ 2147483647 h 2003"/>
              <a:gd name="T2" fmla="*/ 2147483647 w 3836"/>
              <a:gd name="T3" fmla="*/ 0 h 2003"/>
              <a:gd name="T4" fmla="*/ 2147483647 w 3836"/>
              <a:gd name="T5" fmla="*/ 2147483647 h 2003"/>
              <a:gd name="T6" fmla="*/ 2147483647 w 3836"/>
              <a:gd name="T7" fmla="*/ 2147483647 h 2003"/>
              <a:gd name="T8" fmla="*/ 2147483647 w 3836"/>
              <a:gd name="T9" fmla="*/ 2147483647 h 2003"/>
              <a:gd name="T10" fmla="*/ 2147483647 w 3836"/>
              <a:gd name="T11" fmla="*/ 2147483647 h 2003"/>
              <a:gd name="T12" fmla="*/ 2147483647 w 3836"/>
              <a:gd name="T13" fmla="*/ 2147483647 h 2003"/>
              <a:gd name="T14" fmla="*/ 2147483647 w 3836"/>
              <a:gd name="T15" fmla="*/ 2147483647 h 2003"/>
              <a:gd name="T16" fmla="*/ 2147483647 w 3836"/>
              <a:gd name="T17" fmla="*/ 2147483647 h 2003"/>
              <a:gd name="T18" fmla="*/ 2147483647 w 3836"/>
              <a:gd name="T19" fmla="*/ 2147483647 h 2003"/>
              <a:gd name="T20" fmla="*/ 2147483647 w 3836"/>
              <a:gd name="T21" fmla="*/ 2147483647 h 2003"/>
              <a:gd name="T22" fmla="*/ 2147483647 w 3836"/>
              <a:gd name="T23" fmla="*/ 2147483647 h 2003"/>
              <a:gd name="T24" fmla="*/ 2147483647 w 3836"/>
              <a:gd name="T25" fmla="*/ 2147483647 h 2003"/>
              <a:gd name="T26" fmla="*/ 0 w 3836"/>
              <a:gd name="T27" fmla="*/ 2147483647 h 20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6"/>
              <a:gd name="T43" fmla="*/ 0 h 2003"/>
              <a:gd name="T44" fmla="*/ 3836 w 3836"/>
              <a:gd name="T45" fmla="*/ 2003 h 20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6" h="2003">
                <a:moveTo>
                  <a:pt x="3836" y="211"/>
                </a:moveTo>
                <a:lnTo>
                  <a:pt x="3542" y="0"/>
                </a:lnTo>
                <a:lnTo>
                  <a:pt x="3241" y="499"/>
                </a:lnTo>
                <a:lnTo>
                  <a:pt x="2947" y="665"/>
                </a:lnTo>
                <a:lnTo>
                  <a:pt x="2649" y="771"/>
                </a:lnTo>
                <a:lnTo>
                  <a:pt x="2358" y="896"/>
                </a:lnTo>
                <a:lnTo>
                  <a:pt x="2067" y="1136"/>
                </a:lnTo>
                <a:lnTo>
                  <a:pt x="1772" y="1241"/>
                </a:lnTo>
                <a:lnTo>
                  <a:pt x="1475" y="1549"/>
                </a:lnTo>
                <a:lnTo>
                  <a:pt x="1177" y="1673"/>
                </a:lnTo>
                <a:lnTo>
                  <a:pt x="880" y="1856"/>
                </a:lnTo>
                <a:lnTo>
                  <a:pt x="592" y="1939"/>
                </a:lnTo>
                <a:lnTo>
                  <a:pt x="294" y="1990"/>
                </a:lnTo>
                <a:lnTo>
                  <a:pt x="0" y="2003"/>
                </a:lnTo>
              </a:path>
            </a:pathLst>
          </a:custGeom>
          <a:noFill/>
          <a:ln w="28575" cmpd="sng">
            <a:solidFill>
              <a:srgbClr val="FF0000"/>
            </a:solidFill>
            <a:round/>
            <a:headEnd/>
            <a:tailEnd/>
          </a:ln>
        </p:spPr>
        <p:txBody>
          <a:bodyPr/>
          <a:lstStyle/>
          <a:p>
            <a:endParaRPr lang="fr-FR"/>
          </a:p>
        </p:txBody>
      </p:sp>
      <p:sp>
        <p:nvSpPr>
          <p:cNvPr id="30759" name="Freeform 150"/>
          <p:cNvSpPr>
            <a:spLocks/>
          </p:cNvSpPr>
          <p:nvPr/>
        </p:nvSpPr>
        <p:spPr bwMode="auto">
          <a:xfrm>
            <a:off x="1228725" y="3043238"/>
            <a:ext cx="6089650" cy="3032125"/>
          </a:xfrm>
          <a:custGeom>
            <a:avLst/>
            <a:gdLst>
              <a:gd name="T0" fmla="*/ 2147483647 w 3836"/>
              <a:gd name="T1" fmla="*/ 0 h 1910"/>
              <a:gd name="T2" fmla="*/ 2147483647 w 3836"/>
              <a:gd name="T3" fmla="*/ 2147483647 h 1910"/>
              <a:gd name="T4" fmla="*/ 2147483647 w 3836"/>
              <a:gd name="T5" fmla="*/ 2147483647 h 1910"/>
              <a:gd name="T6" fmla="*/ 2147483647 w 3836"/>
              <a:gd name="T7" fmla="*/ 2147483647 h 1910"/>
              <a:gd name="T8" fmla="*/ 2147483647 w 3836"/>
              <a:gd name="T9" fmla="*/ 2147483647 h 1910"/>
              <a:gd name="T10" fmla="*/ 2147483647 w 3836"/>
              <a:gd name="T11" fmla="*/ 2147483647 h 1910"/>
              <a:gd name="T12" fmla="*/ 2147483647 w 3836"/>
              <a:gd name="T13" fmla="*/ 2147483647 h 1910"/>
              <a:gd name="T14" fmla="*/ 2147483647 w 3836"/>
              <a:gd name="T15" fmla="*/ 2147483647 h 1910"/>
              <a:gd name="T16" fmla="*/ 2147483647 w 3836"/>
              <a:gd name="T17" fmla="*/ 2147483647 h 1910"/>
              <a:gd name="T18" fmla="*/ 2147483647 w 3836"/>
              <a:gd name="T19" fmla="*/ 2147483647 h 1910"/>
              <a:gd name="T20" fmla="*/ 2147483647 w 3836"/>
              <a:gd name="T21" fmla="*/ 2147483647 h 1910"/>
              <a:gd name="T22" fmla="*/ 2147483647 w 3836"/>
              <a:gd name="T23" fmla="*/ 2147483647 h 1910"/>
              <a:gd name="T24" fmla="*/ 2147483647 w 3836"/>
              <a:gd name="T25" fmla="*/ 2147483647 h 1910"/>
              <a:gd name="T26" fmla="*/ 0 w 3836"/>
              <a:gd name="T27" fmla="*/ 2147483647 h 19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6"/>
              <a:gd name="T43" fmla="*/ 0 h 1910"/>
              <a:gd name="T44" fmla="*/ 3836 w 3836"/>
              <a:gd name="T45" fmla="*/ 1910 h 19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6" h="1910">
                <a:moveTo>
                  <a:pt x="3836" y="0"/>
                </a:moveTo>
                <a:lnTo>
                  <a:pt x="3532" y="477"/>
                </a:lnTo>
                <a:lnTo>
                  <a:pt x="3248" y="781"/>
                </a:lnTo>
                <a:lnTo>
                  <a:pt x="2947" y="813"/>
                </a:lnTo>
                <a:lnTo>
                  <a:pt x="2656" y="896"/>
                </a:lnTo>
                <a:lnTo>
                  <a:pt x="2361" y="1152"/>
                </a:lnTo>
                <a:lnTo>
                  <a:pt x="2064" y="1257"/>
                </a:lnTo>
                <a:lnTo>
                  <a:pt x="1769" y="1398"/>
                </a:lnTo>
                <a:lnTo>
                  <a:pt x="1475" y="1545"/>
                </a:lnTo>
                <a:lnTo>
                  <a:pt x="1180" y="1622"/>
                </a:lnTo>
                <a:lnTo>
                  <a:pt x="883" y="1741"/>
                </a:lnTo>
                <a:lnTo>
                  <a:pt x="585" y="1824"/>
                </a:lnTo>
                <a:lnTo>
                  <a:pt x="294" y="1891"/>
                </a:lnTo>
                <a:lnTo>
                  <a:pt x="0" y="1910"/>
                </a:lnTo>
              </a:path>
            </a:pathLst>
          </a:custGeom>
          <a:noFill/>
          <a:ln w="28575" cmpd="sng">
            <a:solidFill>
              <a:srgbClr val="FF9900"/>
            </a:solidFill>
            <a:round/>
            <a:headEnd/>
            <a:tailEnd/>
          </a:ln>
        </p:spPr>
        <p:txBody>
          <a:bodyPr/>
          <a:lstStyle/>
          <a:p>
            <a:endParaRPr lang="fr-FR"/>
          </a:p>
        </p:txBody>
      </p:sp>
      <p:sp>
        <p:nvSpPr>
          <p:cNvPr id="30760" name="Freeform 151"/>
          <p:cNvSpPr>
            <a:spLocks/>
          </p:cNvSpPr>
          <p:nvPr/>
        </p:nvSpPr>
        <p:spPr bwMode="auto">
          <a:xfrm>
            <a:off x="1233488" y="3779838"/>
            <a:ext cx="6084887" cy="2295525"/>
          </a:xfrm>
          <a:custGeom>
            <a:avLst/>
            <a:gdLst>
              <a:gd name="T0" fmla="*/ 2147483647 w 3833"/>
              <a:gd name="T1" fmla="*/ 0 h 1446"/>
              <a:gd name="T2" fmla="*/ 2147483647 w 3833"/>
              <a:gd name="T3" fmla="*/ 2147483647 h 1446"/>
              <a:gd name="T4" fmla="*/ 2147483647 w 3833"/>
              <a:gd name="T5" fmla="*/ 2147483647 h 1446"/>
              <a:gd name="T6" fmla="*/ 2147483647 w 3833"/>
              <a:gd name="T7" fmla="*/ 2147483647 h 1446"/>
              <a:gd name="T8" fmla="*/ 2147483647 w 3833"/>
              <a:gd name="T9" fmla="*/ 2147483647 h 1446"/>
              <a:gd name="T10" fmla="*/ 2147483647 w 3833"/>
              <a:gd name="T11" fmla="*/ 2147483647 h 1446"/>
              <a:gd name="T12" fmla="*/ 2147483647 w 3833"/>
              <a:gd name="T13" fmla="*/ 2147483647 h 1446"/>
              <a:gd name="T14" fmla="*/ 2147483647 w 3833"/>
              <a:gd name="T15" fmla="*/ 2147483647 h 1446"/>
              <a:gd name="T16" fmla="*/ 2147483647 w 3833"/>
              <a:gd name="T17" fmla="*/ 2147483647 h 1446"/>
              <a:gd name="T18" fmla="*/ 2147483647 w 3833"/>
              <a:gd name="T19" fmla="*/ 2147483647 h 1446"/>
              <a:gd name="T20" fmla="*/ 2147483647 w 3833"/>
              <a:gd name="T21" fmla="*/ 2147483647 h 1446"/>
              <a:gd name="T22" fmla="*/ 2147483647 w 3833"/>
              <a:gd name="T23" fmla="*/ 2147483647 h 1446"/>
              <a:gd name="T24" fmla="*/ 2147483647 w 3833"/>
              <a:gd name="T25" fmla="*/ 2147483647 h 1446"/>
              <a:gd name="T26" fmla="*/ 0 w 3833"/>
              <a:gd name="T27" fmla="*/ 2147483647 h 1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1446"/>
              <a:gd name="T44" fmla="*/ 3833 w 3833"/>
              <a:gd name="T45" fmla="*/ 1446 h 1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1446">
                <a:moveTo>
                  <a:pt x="3833" y="0"/>
                </a:moveTo>
                <a:lnTo>
                  <a:pt x="3529" y="246"/>
                </a:lnTo>
                <a:lnTo>
                  <a:pt x="3241" y="259"/>
                </a:lnTo>
                <a:lnTo>
                  <a:pt x="2947" y="483"/>
                </a:lnTo>
                <a:lnTo>
                  <a:pt x="2646" y="717"/>
                </a:lnTo>
                <a:lnTo>
                  <a:pt x="2355" y="813"/>
                </a:lnTo>
                <a:lnTo>
                  <a:pt x="2061" y="1001"/>
                </a:lnTo>
                <a:lnTo>
                  <a:pt x="1766" y="1027"/>
                </a:lnTo>
                <a:lnTo>
                  <a:pt x="1472" y="1120"/>
                </a:lnTo>
                <a:lnTo>
                  <a:pt x="1174" y="1203"/>
                </a:lnTo>
                <a:lnTo>
                  <a:pt x="880" y="1293"/>
                </a:lnTo>
                <a:lnTo>
                  <a:pt x="582" y="1366"/>
                </a:lnTo>
                <a:lnTo>
                  <a:pt x="294" y="1430"/>
                </a:lnTo>
                <a:lnTo>
                  <a:pt x="0" y="1446"/>
                </a:lnTo>
              </a:path>
            </a:pathLst>
          </a:custGeom>
          <a:noFill/>
          <a:ln w="28575" cmpd="sng">
            <a:solidFill>
              <a:srgbClr val="CC00CC"/>
            </a:solidFill>
            <a:round/>
            <a:headEnd/>
            <a:tailEnd/>
          </a:ln>
        </p:spPr>
        <p:txBody>
          <a:bodyPr/>
          <a:lstStyle/>
          <a:p>
            <a:endParaRPr lang="fr-FR"/>
          </a:p>
        </p:txBody>
      </p:sp>
      <p:sp>
        <p:nvSpPr>
          <p:cNvPr id="30761" name="Freeform 152"/>
          <p:cNvSpPr>
            <a:spLocks/>
          </p:cNvSpPr>
          <p:nvPr/>
        </p:nvSpPr>
        <p:spPr bwMode="auto">
          <a:xfrm>
            <a:off x="1233488" y="4165600"/>
            <a:ext cx="6084887" cy="1905000"/>
          </a:xfrm>
          <a:custGeom>
            <a:avLst/>
            <a:gdLst>
              <a:gd name="T0" fmla="*/ 2147483647 w 3833"/>
              <a:gd name="T1" fmla="*/ 0 h 1200"/>
              <a:gd name="T2" fmla="*/ 2147483647 w 3833"/>
              <a:gd name="T3" fmla="*/ 2147483647 h 1200"/>
              <a:gd name="T4" fmla="*/ 2147483647 w 3833"/>
              <a:gd name="T5" fmla="*/ 2147483647 h 1200"/>
              <a:gd name="T6" fmla="*/ 2147483647 w 3833"/>
              <a:gd name="T7" fmla="*/ 2147483647 h 1200"/>
              <a:gd name="T8" fmla="*/ 2147483647 w 3833"/>
              <a:gd name="T9" fmla="*/ 2147483647 h 1200"/>
              <a:gd name="T10" fmla="*/ 2147483647 w 3833"/>
              <a:gd name="T11" fmla="*/ 2147483647 h 1200"/>
              <a:gd name="T12" fmla="*/ 2147483647 w 3833"/>
              <a:gd name="T13" fmla="*/ 2147483647 h 1200"/>
              <a:gd name="T14" fmla="*/ 2147483647 w 3833"/>
              <a:gd name="T15" fmla="*/ 2147483647 h 1200"/>
              <a:gd name="T16" fmla="*/ 2147483647 w 3833"/>
              <a:gd name="T17" fmla="*/ 2147483647 h 1200"/>
              <a:gd name="T18" fmla="*/ 2147483647 w 3833"/>
              <a:gd name="T19" fmla="*/ 2147483647 h 1200"/>
              <a:gd name="T20" fmla="*/ 2147483647 w 3833"/>
              <a:gd name="T21" fmla="*/ 2147483647 h 1200"/>
              <a:gd name="T22" fmla="*/ 2147483647 w 3833"/>
              <a:gd name="T23" fmla="*/ 2147483647 h 1200"/>
              <a:gd name="T24" fmla="*/ 2147483647 w 3833"/>
              <a:gd name="T25" fmla="*/ 2147483647 h 1200"/>
              <a:gd name="T26" fmla="*/ 0 w 3833"/>
              <a:gd name="T27" fmla="*/ 2147483647 h 1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1200"/>
              <a:gd name="T44" fmla="*/ 3833 w 3833"/>
              <a:gd name="T45" fmla="*/ 1200 h 1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1200">
                <a:moveTo>
                  <a:pt x="3833" y="0"/>
                </a:moveTo>
                <a:lnTo>
                  <a:pt x="3539" y="176"/>
                </a:lnTo>
                <a:lnTo>
                  <a:pt x="3238" y="320"/>
                </a:lnTo>
                <a:lnTo>
                  <a:pt x="2953" y="445"/>
                </a:lnTo>
                <a:lnTo>
                  <a:pt x="2653" y="611"/>
                </a:lnTo>
                <a:lnTo>
                  <a:pt x="2352" y="768"/>
                </a:lnTo>
                <a:lnTo>
                  <a:pt x="2057" y="790"/>
                </a:lnTo>
                <a:lnTo>
                  <a:pt x="1766" y="810"/>
                </a:lnTo>
                <a:lnTo>
                  <a:pt x="1475" y="925"/>
                </a:lnTo>
                <a:lnTo>
                  <a:pt x="1187" y="979"/>
                </a:lnTo>
                <a:lnTo>
                  <a:pt x="886" y="1069"/>
                </a:lnTo>
                <a:lnTo>
                  <a:pt x="589" y="1133"/>
                </a:lnTo>
                <a:lnTo>
                  <a:pt x="294" y="1187"/>
                </a:lnTo>
                <a:lnTo>
                  <a:pt x="0" y="1200"/>
                </a:lnTo>
              </a:path>
            </a:pathLst>
          </a:custGeom>
          <a:noFill/>
          <a:ln w="28575" cmpd="sng">
            <a:solidFill>
              <a:schemeClr val="folHlink"/>
            </a:solidFill>
            <a:round/>
            <a:headEnd/>
            <a:tailEnd/>
          </a:ln>
        </p:spPr>
        <p:txBody>
          <a:bodyPr/>
          <a:lstStyle/>
          <a:p>
            <a:endParaRPr lang="fr-FR"/>
          </a:p>
        </p:txBody>
      </p:sp>
      <p:sp>
        <p:nvSpPr>
          <p:cNvPr id="30762" name="Freeform 153"/>
          <p:cNvSpPr>
            <a:spLocks/>
          </p:cNvSpPr>
          <p:nvPr/>
        </p:nvSpPr>
        <p:spPr bwMode="auto">
          <a:xfrm>
            <a:off x="1222375" y="4435475"/>
            <a:ext cx="6096000" cy="1635125"/>
          </a:xfrm>
          <a:custGeom>
            <a:avLst/>
            <a:gdLst>
              <a:gd name="T0" fmla="*/ 2147483647 w 3840"/>
              <a:gd name="T1" fmla="*/ 0 h 1030"/>
              <a:gd name="T2" fmla="*/ 2147483647 w 3840"/>
              <a:gd name="T3" fmla="*/ 2147483647 h 1030"/>
              <a:gd name="T4" fmla="*/ 2147483647 w 3840"/>
              <a:gd name="T5" fmla="*/ 2147483647 h 1030"/>
              <a:gd name="T6" fmla="*/ 2147483647 w 3840"/>
              <a:gd name="T7" fmla="*/ 2147483647 h 1030"/>
              <a:gd name="T8" fmla="*/ 2147483647 w 3840"/>
              <a:gd name="T9" fmla="*/ 2147483647 h 1030"/>
              <a:gd name="T10" fmla="*/ 2147483647 w 3840"/>
              <a:gd name="T11" fmla="*/ 2147483647 h 1030"/>
              <a:gd name="T12" fmla="*/ 2147483647 w 3840"/>
              <a:gd name="T13" fmla="*/ 2147483647 h 1030"/>
              <a:gd name="T14" fmla="*/ 2147483647 w 3840"/>
              <a:gd name="T15" fmla="*/ 2147483647 h 1030"/>
              <a:gd name="T16" fmla="*/ 2147483647 w 3840"/>
              <a:gd name="T17" fmla="*/ 2147483647 h 1030"/>
              <a:gd name="T18" fmla="*/ 2147483647 w 3840"/>
              <a:gd name="T19" fmla="*/ 2147483647 h 1030"/>
              <a:gd name="T20" fmla="*/ 2147483647 w 3840"/>
              <a:gd name="T21" fmla="*/ 2147483647 h 1030"/>
              <a:gd name="T22" fmla="*/ 2147483647 w 3840"/>
              <a:gd name="T23" fmla="*/ 2147483647 h 1030"/>
              <a:gd name="T24" fmla="*/ 2147483647 w 3840"/>
              <a:gd name="T25" fmla="*/ 2147483647 h 1030"/>
              <a:gd name="T26" fmla="*/ 0 w 3840"/>
              <a:gd name="T27" fmla="*/ 2147483647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40"/>
              <a:gd name="T43" fmla="*/ 0 h 1030"/>
              <a:gd name="T44" fmla="*/ 3840 w 3840"/>
              <a:gd name="T45" fmla="*/ 1030 h 10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40" h="1030">
                <a:moveTo>
                  <a:pt x="3840" y="0"/>
                </a:moveTo>
                <a:lnTo>
                  <a:pt x="3546" y="204"/>
                </a:lnTo>
                <a:lnTo>
                  <a:pt x="3252" y="288"/>
                </a:lnTo>
                <a:lnTo>
                  <a:pt x="2954" y="470"/>
                </a:lnTo>
                <a:lnTo>
                  <a:pt x="2656" y="566"/>
                </a:lnTo>
                <a:lnTo>
                  <a:pt x="2365" y="566"/>
                </a:lnTo>
                <a:lnTo>
                  <a:pt x="2068" y="684"/>
                </a:lnTo>
                <a:lnTo>
                  <a:pt x="1780" y="684"/>
                </a:lnTo>
                <a:lnTo>
                  <a:pt x="1476" y="755"/>
                </a:lnTo>
                <a:lnTo>
                  <a:pt x="1178" y="851"/>
                </a:lnTo>
                <a:lnTo>
                  <a:pt x="890" y="912"/>
                </a:lnTo>
                <a:lnTo>
                  <a:pt x="596" y="972"/>
                </a:lnTo>
                <a:lnTo>
                  <a:pt x="295" y="1017"/>
                </a:lnTo>
                <a:lnTo>
                  <a:pt x="0" y="1030"/>
                </a:lnTo>
              </a:path>
            </a:pathLst>
          </a:custGeom>
          <a:noFill/>
          <a:ln w="28575" cmpd="sng">
            <a:solidFill>
              <a:srgbClr val="FF9999"/>
            </a:solidFill>
            <a:round/>
            <a:headEnd/>
            <a:tailEnd/>
          </a:ln>
        </p:spPr>
        <p:txBody>
          <a:bodyPr/>
          <a:lstStyle/>
          <a:p>
            <a:endParaRPr lang="fr-FR"/>
          </a:p>
        </p:txBody>
      </p:sp>
      <p:sp>
        <p:nvSpPr>
          <p:cNvPr id="30763" name="Freeform 154"/>
          <p:cNvSpPr>
            <a:spLocks/>
          </p:cNvSpPr>
          <p:nvPr/>
        </p:nvSpPr>
        <p:spPr bwMode="auto">
          <a:xfrm>
            <a:off x="1228725" y="4587875"/>
            <a:ext cx="6084888" cy="1482725"/>
          </a:xfrm>
          <a:custGeom>
            <a:avLst/>
            <a:gdLst>
              <a:gd name="T0" fmla="*/ 2147483647 w 3833"/>
              <a:gd name="T1" fmla="*/ 0 h 934"/>
              <a:gd name="T2" fmla="*/ 2147483647 w 3833"/>
              <a:gd name="T3" fmla="*/ 2147483647 h 934"/>
              <a:gd name="T4" fmla="*/ 2147483647 w 3833"/>
              <a:gd name="T5" fmla="*/ 2147483647 h 934"/>
              <a:gd name="T6" fmla="*/ 2147483647 w 3833"/>
              <a:gd name="T7" fmla="*/ 2147483647 h 934"/>
              <a:gd name="T8" fmla="*/ 2147483647 w 3833"/>
              <a:gd name="T9" fmla="*/ 2147483647 h 934"/>
              <a:gd name="T10" fmla="*/ 2147483647 w 3833"/>
              <a:gd name="T11" fmla="*/ 2147483647 h 934"/>
              <a:gd name="T12" fmla="*/ 2147483647 w 3833"/>
              <a:gd name="T13" fmla="*/ 2147483647 h 934"/>
              <a:gd name="T14" fmla="*/ 2147483647 w 3833"/>
              <a:gd name="T15" fmla="*/ 2147483647 h 934"/>
              <a:gd name="T16" fmla="*/ 2147483647 w 3833"/>
              <a:gd name="T17" fmla="*/ 2147483647 h 934"/>
              <a:gd name="T18" fmla="*/ 2147483647 w 3833"/>
              <a:gd name="T19" fmla="*/ 2147483647 h 934"/>
              <a:gd name="T20" fmla="*/ 2147483647 w 3833"/>
              <a:gd name="T21" fmla="*/ 2147483647 h 934"/>
              <a:gd name="T22" fmla="*/ 2147483647 w 3833"/>
              <a:gd name="T23" fmla="*/ 2147483647 h 934"/>
              <a:gd name="T24" fmla="*/ 2147483647 w 3833"/>
              <a:gd name="T25" fmla="*/ 2147483647 h 934"/>
              <a:gd name="T26" fmla="*/ 0 w 3833"/>
              <a:gd name="T27" fmla="*/ 2147483647 h 9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934"/>
              <a:gd name="T44" fmla="*/ 3833 w 3833"/>
              <a:gd name="T45" fmla="*/ 934 h 9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934">
                <a:moveTo>
                  <a:pt x="3833" y="0"/>
                </a:moveTo>
                <a:lnTo>
                  <a:pt x="3542" y="214"/>
                </a:lnTo>
                <a:lnTo>
                  <a:pt x="3244" y="384"/>
                </a:lnTo>
                <a:lnTo>
                  <a:pt x="2950" y="476"/>
                </a:lnTo>
                <a:lnTo>
                  <a:pt x="2656" y="476"/>
                </a:lnTo>
                <a:lnTo>
                  <a:pt x="2358" y="534"/>
                </a:lnTo>
                <a:lnTo>
                  <a:pt x="2064" y="630"/>
                </a:lnTo>
                <a:lnTo>
                  <a:pt x="1772" y="617"/>
                </a:lnTo>
                <a:lnTo>
                  <a:pt x="1481" y="688"/>
                </a:lnTo>
                <a:lnTo>
                  <a:pt x="1177" y="736"/>
                </a:lnTo>
                <a:lnTo>
                  <a:pt x="886" y="816"/>
                </a:lnTo>
                <a:lnTo>
                  <a:pt x="588" y="876"/>
                </a:lnTo>
                <a:lnTo>
                  <a:pt x="297" y="918"/>
                </a:lnTo>
                <a:lnTo>
                  <a:pt x="0" y="934"/>
                </a:lnTo>
              </a:path>
            </a:pathLst>
          </a:custGeom>
          <a:noFill/>
          <a:ln w="28575" cmpd="sng">
            <a:solidFill>
              <a:srgbClr val="99CCFF"/>
            </a:solidFill>
            <a:round/>
            <a:headEnd/>
            <a:tailEnd/>
          </a:ln>
        </p:spPr>
        <p:txBody>
          <a:bodyPr/>
          <a:lstStyle/>
          <a:p>
            <a:endParaRPr lang="fr-FR"/>
          </a:p>
        </p:txBody>
      </p:sp>
      <p:sp>
        <p:nvSpPr>
          <p:cNvPr id="30764" name="Freeform 155"/>
          <p:cNvSpPr>
            <a:spLocks/>
          </p:cNvSpPr>
          <p:nvPr/>
        </p:nvSpPr>
        <p:spPr bwMode="auto">
          <a:xfrm>
            <a:off x="1233488" y="4937125"/>
            <a:ext cx="6084887" cy="1133475"/>
          </a:xfrm>
          <a:custGeom>
            <a:avLst/>
            <a:gdLst>
              <a:gd name="T0" fmla="*/ 2147483647 w 3833"/>
              <a:gd name="T1" fmla="*/ 0 h 714"/>
              <a:gd name="T2" fmla="*/ 2147483647 w 3833"/>
              <a:gd name="T3" fmla="*/ 2147483647 h 714"/>
              <a:gd name="T4" fmla="*/ 2147483647 w 3833"/>
              <a:gd name="T5" fmla="*/ 2147483647 h 714"/>
              <a:gd name="T6" fmla="*/ 2147483647 w 3833"/>
              <a:gd name="T7" fmla="*/ 2147483647 h 714"/>
              <a:gd name="T8" fmla="*/ 2147483647 w 3833"/>
              <a:gd name="T9" fmla="*/ 2147483647 h 714"/>
              <a:gd name="T10" fmla="*/ 2147483647 w 3833"/>
              <a:gd name="T11" fmla="*/ 2147483647 h 714"/>
              <a:gd name="T12" fmla="*/ 2147483647 w 3833"/>
              <a:gd name="T13" fmla="*/ 2147483647 h 714"/>
              <a:gd name="T14" fmla="*/ 2147483647 w 3833"/>
              <a:gd name="T15" fmla="*/ 2147483647 h 714"/>
              <a:gd name="T16" fmla="*/ 2147483647 w 3833"/>
              <a:gd name="T17" fmla="*/ 2147483647 h 714"/>
              <a:gd name="T18" fmla="*/ 2147483647 w 3833"/>
              <a:gd name="T19" fmla="*/ 2147483647 h 714"/>
              <a:gd name="T20" fmla="*/ 2147483647 w 3833"/>
              <a:gd name="T21" fmla="*/ 2147483647 h 714"/>
              <a:gd name="T22" fmla="*/ 2147483647 w 3833"/>
              <a:gd name="T23" fmla="*/ 2147483647 h 714"/>
              <a:gd name="T24" fmla="*/ 2147483647 w 3833"/>
              <a:gd name="T25" fmla="*/ 2147483647 h 714"/>
              <a:gd name="T26" fmla="*/ 0 w 3833"/>
              <a:gd name="T27" fmla="*/ 2147483647 h 7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714"/>
              <a:gd name="T44" fmla="*/ 3833 w 3833"/>
              <a:gd name="T45" fmla="*/ 714 h 7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714">
                <a:moveTo>
                  <a:pt x="3833" y="0"/>
                </a:moveTo>
                <a:lnTo>
                  <a:pt x="3539" y="199"/>
                </a:lnTo>
                <a:lnTo>
                  <a:pt x="3241" y="260"/>
                </a:lnTo>
                <a:lnTo>
                  <a:pt x="2950" y="320"/>
                </a:lnTo>
                <a:lnTo>
                  <a:pt x="2653" y="384"/>
                </a:lnTo>
                <a:lnTo>
                  <a:pt x="2358" y="384"/>
                </a:lnTo>
                <a:lnTo>
                  <a:pt x="2057" y="384"/>
                </a:lnTo>
                <a:lnTo>
                  <a:pt x="1769" y="455"/>
                </a:lnTo>
                <a:lnTo>
                  <a:pt x="1475" y="500"/>
                </a:lnTo>
                <a:lnTo>
                  <a:pt x="1177" y="570"/>
                </a:lnTo>
                <a:lnTo>
                  <a:pt x="880" y="618"/>
                </a:lnTo>
                <a:lnTo>
                  <a:pt x="589" y="672"/>
                </a:lnTo>
                <a:lnTo>
                  <a:pt x="297" y="708"/>
                </a:lnTo>
                <a:lnTo>
                  <a:pt x="0" y="714"/>
                </a:lnTo>
              </a:path>
            </a:pathLst>
          </a:custGeom>
          <a:noFill/>
          <a:ln w="28575" cmpd="sng">
            <a:solidFill>
              <a:srgbClr val="0000FF"/>
            </a:solidFill>
            <a:round/>
            <a:headEnd/>
            <a:tailEnd/>
          </a:ln>
        </p:spPr>
        <p:txBody>
          <a:bodyPr/>
          <a:lstStyle/>
          <a:p>
            <a:endParaRPr lang="fr-FR"/>
          </a:p>
        </p:txBody>
      </p:sp>
      <p:sp>
        <p:nvSpPr>
          <p:cNvPr id="30765" name="Text Box 158"/>
          <p:cNvSpPr txBox="1">
            <a:spLocks noChangeArrowheads="1"/>
          </p:cNvSpPr>
          <p:nvPr/>
        </p:nvSpPr>
        <p:spPr bwMode="auto">
          <a:xfrm>
            <a:off x="7286625" y="2757488"/>
            <a:ext cx="1030288" cy="304800"/>
          </a:xfrm>
          <a:prstGeom prst="rect">
            <a:avLst/>
          </a:prstGeom>
          <a:noFill/>
          <a:ln w="9525">
            <a:noFill/>
            <a:miter lim="800000"/>
            <a:headEnd/>
            <a:tailEnd/>
          </a:ln>
        </p:spPr>
        <p:txBody>
          <a:bodyPr wrap="none">
            <a:spAutoFit/>
          </a:bodyPr>
          <a:lstStyle/>
          <a:p>
            <a:pPr algn="l" rtl="0"/>
            <a:r>
              <a:rPr lang="fr-FR" sz="1400" b="0" i="0" u="none" baseline="0"/>
              <a:t>1972-1976</a:t>
            </a:r>
          </a:p>
        </p:txBody>
      </p:sp>
      <p:sp>
        <p:nvSpPr>
          <p:cNvPr id="30766" name="Text Box 159"/>
          <p:cNvSpPr txBox="1">
            <a:spLocks noChangeArrowheads="1"/>
          </p:cNvSpPr>
          <p:nvPr/>
        </p:nvSpPr>
        <p:spPr bwMode="auto">
          <a:xfrm>
            <a:off x="7286625" y="3148013"/>
            <a:ext cx="1030288" cy="304800"/>
          </a:xfrm>
          <a:prstGeom prst="rect">
            <a:avLst/>
          </a:prstGeom>
          <a:noFill/>
          <a:ln w="9525">
            <a:noFill/>
            <a:miter lim="800000"/>
            <a:headEnd/>
            <a:tailEnd/>
          </a:ln>
        </p:spPr>
        <p:txBody>
          <a:bodyPr wrap="none">
            <a:spAutoFit/>
          </a:bodyPr>
          <a:lstStyle/>
          <a:p>
            <a:pPr algn="l" rtl="0"/>
            <a:r>
              <a:rPr lang="fr-FR" sz="1400" b="0" i="0" u="none" baseline="0"/>
              <a:t>1977-1981</a:t>
            </a:r>
          </a:p>
        </p:txBody>
      </p:sp>
      <p:sp>
        <p:nvSpPr>
          <p:cNvPr id="30767" name="Text Box 160"/>
          <p:cNvSpPr txBox="1">
            <a:spLocks noChangeArrowheads="1"/>
          </p:cNvSpPr>
          <p:nvPr/>
        </p:nvSpPr>
        <p:spPr bwMode="auto">
          <a:xfrm>
            <a:off x="7286625" y="3578225"/>
            <a:ext cx="1030288" cy="304800"/>
          </a:xfrm>
          <a:prstGeom prst="rect">
            <a:avLst/>
          </a:prstGeom>
          <a:noFill/>
          <a:ln w="9525">
            <a:noFill/>
            <a:miter lim="800000"/>
            <a:headEnd/>
            <a:tailEnd/>
          </a:ln>
        </p:spPr>
        <p:txBody>
          <a:bodyPr wrap="none">
            <a:spAutoFit/>
          </a:bodyPr>
          <a:lstStyle/>
          <a:p>
            <a:pPr algn="l" rtl="0"/>
            <a:r>
              <a:rPr lang="fr-FR" sz="1400" b="0" i="0" u="none" baseline="0"/>
              <a:t>1982-1986</a:t>
            </a:r>
          </a:p>
        </p:txBody>
      </p:sp>
      <p:sp>
        <p:nvSpPr>
          <p:cNvPr id="30768" name="Text Box 161"/>
          <p:cNvSpPr txBox="1">
            <a:spLocks noChangeArrowheads="1"/>
          </p:cNvSpPr>
          <p:nvPr/>
        </p:nvSpPr>
        <p:spPr bwMode="auto">
          <a:xfrm>
            <a:off x="7286625" y="3986213"/>
            <a:ext cx="1030288" cy="304800"/>
          </a:xfrm>
          <a:prstGeom prst="rect">
            <a:avLst/>
          </a:prstGeom>
          <a:noFill/>
          <a:ln w="9525">
            <a:noFill/>
            <a:miter lim="800000"/>
            <a:headEnd/>
            <a:tailEnd/>
          </a:ln>
        </p:spPr>
        <p:txBody>
          <a:bodyPr wrap="none">
            <a:spAutoFit/>
          </a:bodyPr>
          <a:lstStyle/>
          <a:p>
            <a:pPr algn="l" rtl="0"/>
            <a:r>
              <a:rPr lang="fr-FR" sz="1400" b="0" i="0" u="none" baseline="0"/>
              <a:t>1987-1991</a:t>
            </a:r>
          </a:p>
        </p:txBody>
      </p:sp>
      <p:sp>
        <p:nvSpPr>
          <p:cNvPr id="30769" name="Text Box 162"/>
          <p:cNvSpPr txBox="1">
            <a:spLocks noChangeArrowheads="1"/>
          </p:cNvSpPr>
          <p:nvPr/>
        </p:nvSpPr>
        <p:spPr bwMode="auto">
          <a:xfrm>
            <a:off x="7286625" y="4246563"/>
            <a:ext cx="1030288" cy="304800"/>
          </a:xfrm>
          <a:prstGeom prst="rect">
            <a:avLst/>
          </a:prstGeom>
          <a:noFill/>
          <a:ln w="9525">
            <a:noFill/>
            <a:miter lim="800000"/>
            <a:headEnd/>
            <a:tailEnd/>
          </a:ln>
        </p:spPr>
        <p:txBody>
          <a:bodyPr wrap="none">
            <a:spAutoFit/>
          </a:bodyPr>
          <a:lstStyle/>
          <a:p>
            <a:pPr algn="l" rtl="0"/>
            <a:r>
              <a:rPr lang="fr-FR" sz="1400" b="0" i="0" u="none" baseline="0"/>
              <a:t>1992-1996</a:t>
            </a:r>
          </a:p>
        </p:txBody>
      </p:sp>
      <p:sp>
        <p:nvSpPr>
          <p:cNvPr id="30770" name="Text Box 163"/>
          <p:cNvSpPr txBox="1">
            <a:spLocks noChangeArrowheads="1"/>
          </p:cNvSpPr>
          <p:nvPr/>
        </p:nvSpPr>
        <p:spPr bwMode="auto">
          <a:xfrm>
            <a:off x="7286625" y="4432300"/>
            <a:ext cx="1030288" cy="304800"/>
          </a:xfrm>
          <a:prstGeom prst="rect">
            <a:avLst/>
          </a:prstGeom>
          <a:noFill/>
          <a:ln w="9525">
            <a:noFill/>
            <a:miter lim="800000"/>
            <a:headEnd/>
            <a:tailEnd/>
          </a:ln>
        </p:spPr>
        <p:txBody>
          <a:bodyPr wrap="none">
            <a:spAutoFit/>
          </a:bodyPr>
          <a:lstStyle/>
          <a:p>
            <a:pPr algn="l" rtl="0"/>
            <a:r>
              <a:rPr lang="fr-FR" sz="1400" b="0" i="0" u="none" baseline="0"/>
              <a:t>1997-2001</a:t>
            </a:r>
          </a:p>
        </p:txBody>
      </p:sp>
      <p:sp>
        <p:nvSpPr>
          <p:cNvPr id="30771" name="Text Box 164"/>
          <p:cNvSpPr txBox="1">
            <a:spLocks noChangeArrowheads="1"/>
          </p:cNvSpPr>
          <p:nvPr/>
        </p:nvSpPr>
        <p:spPr bwMode="auto">
          <a:xfrm>
            <a:off x="7286625" y="4730750"/>
            <a:ext cx="1030288" cy="304800"/>
          </a:xfrm>
          <a:prstGeom prst="rect">
            <a:avLst/>
          </a:prstGeom>
          <a:noFill/>
          <a:ln w="9525">
            <a:noFill/>
            <a:miter lim="800000"/>
            <a:headEnd/>
            <a:tailEnd/>
          </a:ln>
        </p:spPr>
        <p:txBody>
          <a:bodyPr wrap="none">
            <a:spAutoFit/>
          </a:bodyPr>
          <a:lstStyle/>
          <a:p>
            <a:pPr algn="l" rtl="0"/>
            <a:r>
              <a:rPr lang="fr-FR" sz="1400" b="0" i="0" u="none" baseline="0"/>
              <a:t>2002-2006</a:t>
            </a:r>
          </a:p>
        </p:txBody>
      </p:sp>
      <p:sp>
        <p:nvSpPr>
          <p:cNvPr id="30772" name="Line 165"/>
          <p:cNvSpPr>
            <a:spLocks noChangeShapeType="1"/>
          </p:cNvSpPr>
          <p:nvPr/>
        </p:nvSpPr>
        <p:spPr bwMode="auto">
          <a:xfrm flipH="1">
            <a:off x="7050088" y="2917825"/>
            <a:ext cx="280987" cy="76200"/>
          </a:xfrm>
          <a:prstGeom prst="line">
            <a:avLst/>
          </a:prstGeom>
          <a:noFill/>
          <a:ln w="9525">
            <a:solidFill>
              <a:schemeClr val="tx1"/>
            </a:solidFill>
            <a:round/>
            <a:headEnd/>
            <a:tailEnd/>
          </a:ln>
        </p:spPr>
        <p:txBody>
          <a:bodyPr/>
          <a:lstStyle/>
          <a:p>
            <a:endParaRPr lang="fr-FR"/>
          </a:p>
        </p:txBody>
      </p:sp>
      <p:sp>
        <p:nvSpPr>
          <p:cNvPr id="30773" name="Line 166"/>
          <p:cNvSpPr>
            <a:spLocks noChangeShapeType="1"/>
          </p:cNvSpPr>
          <p:nvPr/>
        </p:nvSpPr>
        <p:spPr bwMode="auto">
          <a:xfrm flipH="1" flipV="1">
            <a:off x="7191375" y="3287713"/>
            <a:ext cx="149225" cy="38100"/>
          </a:xfrm>
          <a:prstGeom prst="line">
            <a:avLst/>
          </a:prstGeom>
          <a:noFill/>
          <a:ln w="9525">
            <a:solidFill>
              <a:schemeClr val="tx1"/>
            </a:solidFill>
            <a:round/>
            <a:headEnd/>
            <a:tailEnd/>
          </a:ln>
        </p:spPr>
        <p:txBody>
          <a:bodyPr/>
          <a:lstStyle/>
          <a:p>
            <a:endParaRPr lang="fr-FR"/>
          </a:p>
        </p:txBody>
      </p:sp>
      <p:sp>
        <p:nvSpPr>
          <p:cNvPr id="4" name="Down Arrow 3"/>
          <p:cNvSpPr>
            <a:spLocks noChangeArrowheads="1"/>
          </p:cNvSpPr>
          <p:nvPr/>
        </p:nvSpPr>
        <p:spPr bwMode="auto">
          <a:xfrm>
            <a:off x="1871663" y="4784725"/>
            <a:ext cx="446087" cy="917575"/>
          </a:xfrm>
          <a:prstGeom prst="downArrow">
            <a:avLst>
              <a:gd name="adj1" fmla="val 50000"/>
              <a:gd name="adj2" fmla="val 60632"/>
            </a:avLst>
          </a:prstGeom>
          <a:solidFill>
            <a:srgbClr val="FF9900"/>
          </a:solidFill>
          <a:ln w="9525" algn="ctr">
            <a:solidFill>
              <a:srgbClr val="B6DCDF"/>
            </a:solidFill>
            <a:miter lim="800000"/>
            <a:headEnd/>
            <a:tailEnd/>
          </a:ln>
          <a:effectLst>
            <a:outerShdw dist="23000" dir="5400000" rotWithShape="0">
              <a:srgbClr val="000000">
                <a:alpha val="34999"/>
              </a:srgbClr>
            </a:outerShdw>
          </a:effectLst>
        </p:spPr>
        <p:txBody>
          <a:bodyPr anchor="ctr"/>
          <a:lstStyle/>
          <a:p>
            <a:pPr algn="ctr" rtl="0">
              <a:defRPr/>
            </a:pPr>
            <a:endParaRPr lang="fr-FR">
              <a:solidFill>
                <a:schemeClr val="lt1"/>
              </a:solidFill>
              <a:latin typeface="+mn-lt"/>
              <a:ea typeface="+mn-ea"/>
              <a:cs typeface="+mn-cs"/>
            </a:endParaRPr>
          </a:p>
        </p:txBody>
      </p:sp>
      <p:sp>
        <p:nvSpPr>
          <p:cNvPr id="2" name="Down Arrow 3"/>
          <p:cNvSpPr>
            <a:spLocks noChangeArrowheads="1"/>
          </p:cNvSpPr>
          <p:nvPr/>
        </p:nvSpPr>
        <p:spPr bwMode="auto">
          <a:xfrm flipV="1">
            <a:off x="6616700" y="5494338"/>
            <a:ext cx="446088" cy="422275"/>
          </a:xfrm>
          <a:prstGeom prst="downArrow">
            <a:avLst>
              <a:gd name="adj1" fmla="val 46620"/>
              <a:gd name="adj2" fmla="val 48120"/>
            </a:avLst>
          </a:prstGeom>
          <a:solidFill>
            <a:srgbClr val="FF9900"/>
          </a:solidFill>
          <a:ln w="9525" algn="ctr">
            <a:solidFill>
              <a:srgbClr val="B6DCDF"/>
            </a:solidFill>
            <a:miter lim="800000"/>
            <a:headEnd/>
            <a:tailEnd/>
          </a:ln>
          <a:effectLst>
            <a:outerShdw dist="23000" dir="5400000" rotWithShape="0">
              <a:srgbClr val="000000">
                <a:alpha val="34999"/>
              </a:srgbClr>
            </a:outerShdw>
          </a:effectLst>
        </p:spPr>
        <p:txBody>
          <a:bodyPr rot="10800000" anchor="ctr"/>
          <a:lstStyle/>
          <a:p>
            <a:pPr algn="ctr" rtl="0">
              <a:defRPr/>
            </a:pPr>
            <a:endParaRPr lang="fr-FR">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pPr algn="l" rtl="0"/>
            <a:r>
              <a:rPr lang="fr-FR" sz="3200" b="0" i="0" u="none" baseline="0">
                <a:cs typeface="ヒラギノ角ゴ Pro W3"/>
              </a:rPr>
              <a:t>Approche différente de l'évaluation</a:t>
            </a:r>
          </a:p>
        </p:txBody>
      </p:sp>
      <p:sp>
        <p:nvSpPr>
          <p:cNvPr id="5" name="Content Placeholder 4"/>
          <p:cNvSpPr>
            <a:spLocks noGrp="1"/>
          </p:cNvSpPr>
          <p:nvPr>
            <p:ph idx="1"/>
          </p:nvPr>
        </p:nvSpPr>
        <p:spPr/>
        <p:txBody>
          <a:bodyPr/>
          <a:lstStyle/>
          <a:p>
            <a:pPr algn="l" rtl="0"/>
            <a:r>
              <a:rPr lang="fr-FR" sz="3200" b="0" i="0" u="none" baseline="0">
                <a:cs typeface="ヒラギノ角ゴ Pro W3"/>
              </a:rPr>
              <a:t>De : </a:t>
            </a:r>
          </a:p>
          <a:p>
            <a:pPr lvl="1" algn="l" rtl="0"/>
            <a:r>
              <a:rPr lang="fr-FR" sz="2800" b="0" i="0" u="none" baseline="0"/>
              <a:t>La mesure préventive est-elle efficace ?</a:t>
            </a:r>
          </a:p>
          <a:p>
            <a:pPr algn="l" rtl="0"/>
            <a:r>
              <a:rPr lang="fr-FR" sz="3200" b="0" i="0" u="none" baseline="0">
                <a:cs typeface="ヒラギノ角ゴ Pro W3"/>
              </a:rPr>
              <a:t>À : </a:t>
            </a:r>
          </a:p>
          <a:p>
            <a:pPr lvl="1" algn="l" rtl="0"/>
            <a:r>
              <a:rPr lang="fr-FR" sz="2800" b="0" i="0" u="none" baseline="0"/>
              <a:t>S'agit-il d'une bonne décision pour la personne ?</a:t>
            </a:r>
          </a:p>
          <a:p>
            <a:endParaRPr lang="fr-FR" sz="3200" smtClean="0">
              <a:cs typeface="ヒラギノ角ゴ Pro W3"/>
            </a:endParaRPr>
          </a:p>
          <a:p>
            <a:pPr algn="l" rtl="0">
              <a:buFontTx/>
              <a:buNone/>
            </a:pPr>
            <a:r>
              <a:rPr lang="fr-FR" sz="3200" b="0" i="0" u="none" baseline="0">
                <a:cs typeface="ヒラギノ角ゴ Pro W3"/>
              </a:rPr>
              <a:t>Approche plus centrée sur la patiente</a:t>
            </a:r>
          </a:p>
          <a:p>
            <a:endParaRPr lang="fr-FR" smtClean="0">
              <a:cs typeface="ヒラギノ角ゴ Pro W3"/>
            </a:endParaRPr>
          </a:p>
        </p:txBody>
      </p:sp>
      <p:sp>
        <p:nvSpPr>
          <p:cNvPr id="2" name="Slide Number Placeholder 1"/>
          <p:cNvSpPr>
            <a:spLocks noGrp="1"/>
          </p:cNvSpPr>
          <p:nvPr>
            <p:ph type="sldNum" sz="quarter" idx="10"/>
          </p:nvPr>
        </p:nvSpPr>
        <p:spPr/>
        <p:txBody>
          <a:bodyPr/>
          <a:lstStyle/>
          <a:p>
            <a:pPr algn="r" rtl="0">
              <a:defRPr/>
            </a:pPr>
            <a:fld id="{97152E09-C18B-4F5A-8408-305C07759C8B}" type="slidenum">
              <a:rPr/>
              <a:pPr algn="r" rtl="0">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200" dirty="0" err="1">
                <a:cs typeface="ヒラギノ角ゴ Pro W3"/>
              </a:rPr>
              <a:t>Approche</a:t>
            </a:r>
            <a:r>
              <a:rPr lang="en-US" sz="3200" dirty="0">
                <a:cs typeface="ヒラギノ角ゴ Pro W3"/>
              </a:rPr>
              <a:t> </a:t>
            </a:r>
            <a:r>
              <a:rPr lang="en-US" sz="3200" dirty="0" smtClean="0">
                <a:cs typeface="ヒラギノ角ゴ Pro W3"/>
              </a:rPr>
              <a:t>GRADE</a:t>
            </a:r>
            <a:endParaRPr lang="en-US" sz="3200" dirty="0" smtClean="0">
              <a:cs typeface="ヒラギノ角ゴ Pro W3"/>
            </a:endParaRPr>
          </a:p>
        </p:txBody>
      </p:sp>
      <p:sp>
        <p:nvSpPr>
          <p:cNvPr id="3" name="Content Placeholder 2"/>
          <p:cNvSpPr>
            <a:spLocks noGrp="1"/>
          </p:cNvSpPr>
          <p:nvPr>
            <p:ph idx="1"/>
          </p:nvPr>
        </p:nvSpPr>
        <p:spPr>
          <a:xfrm>
            <a:off x="2316163" y="1981200"/>
            <a:ext cx="4511675" cy="4114800"/>
          </a:xfrm>
        </p:spPr>
        <p:txBody>
          <a:bodyPr/>
          <a:lstStyle/>
          <a:p>
            <a:pPr>
              <a:buFontTx/>
              <a:buNone/>
            </a:pPr>
            <a:r>
              <a:rPr lang="en-US" sz="3200" dirty="0" err="1" smtClean="0">
                <a:cs typeface="ヒラギノ角ゴ Pro W3"/>
              </a:rPr>
              <a:t>méthode</a:t>
            </a:r>
            <a:r>
              <a:rPr lang="en-US" sz="3200" dirty="0" smtClean="0">
                <a:cs typeface="ヒラギノ角ゴ Pro W3"/>
              </a:rPr>
              <a:t> GRADE</a:t>
            </a:r>
            <a:endParaRPr lang="en-US" sz="3200" dirty="0" smtClean="0">
              <a:cs typeface="ヒラギノ角ゴ Pro W3"/>
            </a:endParaRPr>
          </a:p>
          <a:p>
            <a:pPr marL="1173163" lvl="1">
              <a:buFontTx/>
              <a:buNone/>
            </a:pPr>
            <a:r>
              <a:rPr lang="en-US" sz="3200" b="1" dirty="0" err="1" smtClean="0"/>
              <a:t>GR</a:t>
            </a:r>
            <a:r>
              <a:rPr lang="en-US" sz="3200" dirty="0" err="1" smtClean="0"/>
              <a:t>ading</a:t>
            </a:r>
            <a:r>
              <a:rPr lang="en-US" sz="3200" dirty="0" smtClean="0"/>
              <a:t> of</a:t>
            </a:r>
          </a:p>
          <a:p>
            <a:pPr marL="1173163" lvl="1">
              <a:buFontTx/>
              <a:buNone/>
            </a:pPr>
            <a:r>
              <a:rPr lang="en-US" sz="3200" b="1" dirty="0" smtClean="0"/>
              <a:t>A</a:t>
            </a:r>
            <a:r>
              <a:rPr lang="en-US" sz="3200" dirty="0" smtClean="0"/>
              <a:t>ssessment</a:t>
            </a:r>
          </a:p>
          <a:p>
            <a:pPr marL="1173163" lvl="1">
              <a:buFontTx/>
              <a:buNone/>
            </a:pPr>
            <a:r>
              <a:rPr lang="en-US" sz="3200" b="1" dirty="0" smtClean="0"/>
              <a:t>D</a:t>
            </a:r>
            <a:r>
              <a:rPr lang="en-US" sz="3200" dirty="0" smtClean="0"/>
              <a:t>evelopment and </a:t>
            </a:r>
          </a:p>
          <a:p>
            <a:pPr marL="1173163" lvl="1">
              <a:buFontTx/>
              <a:buNone/>
            </a:pPr>
            <a:r>
              <a:rPr lang="en-US" sz="3200" b="1" dirty="0" smtClean="0"/>
              <a:t>E</a:t>
            </a:r>
            <a:r>
              <a:rPr lang="en-US" sz="3200" dirty="0" smtClean="0"/>
              <a:t>valuation system</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67DA4B10-E7E7-4015-8D9D-3BD5CC78400B}" type="slidenum">
              <a:rPr lang="en-US" sz="1400">
                <a:solidFill>
                  <a:schemeClr val="bg1"/>
                </a:solidFill>
                <a:latin typeface="Arial" pitchFamily="34" charset="0"/>
                <a:ea typeface="ヒラギノ角ゴ Pro W3" pitchFamily="-84" charset="-128"/>
                <a:cs typeface="+mn-cs"/>
              </a:rPr>
              <a:pPr algn="r" eaLnBrk="0" hangingPunct="0">
                <a:defRPr/>
              </a:pPr>
              <a:t>12</a:t>
            </a:fld>
            <a:endParaRPr lang="en-US" sz="1400">
              <a:solidFill>
                <a:schemeClr val="bg1"/>
              </a:solidFill>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5144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CA" sz="3200" dirty="0" err="1" smtClean="0">
                <a:cs typeface="ヒラギノ角ゴ Pro W3"/>
              </a:rPr>
              <a:t>Décision</a:t>
            </a:r>
            <a:r>
              <a:rPr lang="en-CA" sz="3200" dirty="0" smtClean="0">
                <a:cs typeface="ヒラギノ角ゴ Pro W3"/>
              </a:rPr>
              <a:t> </a:t>
            </a:r>
            <a:r>
              <a:rPr lang="en-CA" sz="3200" dirty="0" err="1">
                <a:cs typeface="ヒラギノ角ゴ Pro W3"/>
              </a:rPr>
              <a:t>équilibre</a:t>
            </a:r>
            <a:endParaRPr lang="en-CA" sz="3200" dirty="0" smtClean="0">
              <a:cs typeface="ヒラギノ角ゴ Pro W3"/>
            </a:endParaRPr>
          </a:p>
        </p:txBody>
      </p:sp>
      <p:sp>
        <p:nvSpPr>
          <p:cNvPr id="118791" name="Freeform 7"/>
          <p:cNvSpPr>
            <a:spLocks/>
          </p:cNvSpPr>
          <p:nvPr/>
        </p:nvSpPr>
        <p:spPr bwMode="auto">
          <a:xfrm>
            <a:off x="6118225" y="6078538"/>
            <a:ext cx="827088" cy="401637"/>
          </a:xfrm>
          <a:custGeom>
            <a:avLst/>
            <a:gdLst/>
            <a:ahLst/>
            <a:cxnLst>
              <a:cxn ang="0">
                <a:pos x="261" y="20"/>
              </a:cxn>
              <a:cxn ang="0">
                <a:pos x="298" y="29"/>
              </a:cxn>
              <a:cxn ang="0">
                <a:pos x="313" y="34"/>
              </a:cxn>
              <a:cxn ang="0">
                <a:pos x="289" y="37"/>
              </a:cxn>
              <a:cxn ang="0">
                <a:pos x="254" y="39"/>
              </a:cxn>
              <a:cxn ang="0">
                <a:pos x="199" y="44"/>
              </a:cxn>
              <a:cxn ang="0">
                <a:pos x="126" y="50"/>
              </a:cxn>
              <a:cxn ang="0">
                <a:pos x="87" y="64"/>
              </a:cxn>
              <a:cxn ang="0">
                <a:pos x="82" y="72"/>
              </a:cxn>
              <a:cxn ang="0">
                <a:pos x="82" y="76"/>
              </a:cxn>
              <a:cxn ang="0">
                <a:pos x="86" y="82"/>
              </a:cxn>
              <a:cxn ang="0">
                <a:pos x="108" y="92"/>
              </a:cxn>
              <a:cxn ang="0">
                <a:pos x="152" y="98"/>
              </a:cxn>
              <a:cxn ang="0">
                <a:pos x="212" y="106"/>
              </a:cxn>
              <a:cxn ang="0">
                <a:pos x="269" y="112"/>
              </a:cxn>
              <a:cxn ang="0">
                <a:pos x="323" y="122"/>
              </a:cxn>
              <a:cxn ang="0">
                <a:pos x="369" y="137"/>
              </a:cxn>
              <a:cxn ang="0">
                <a:pos x="374" y="141"/>
              </a:cxn>
              <a:cxn ang="0">
                <a:pos x="374" y="141"/>
              </a:cxn>
              <a:cxn ang="0">
                <a:pos x="355" y="150"/>
              </a:cxn>
              <a:cxn ang="0">
                <a:pos x="306" y="158"/>
              </a:cxn>
              <a:cxn ang="0">
                <a:pos x="234" y="166"/>
              </a:cxn>
              <a:cxn ang="0">
                <a:pos x="142" y="172"/>
              </a:cxn>
              <a:cxn ang="0">
                <a:pos x="37" y="176"/>
              </a:cxn>
              <a:cxn ang="0">
                <a:pos x="23" y="190"/>
              </a:cxn>
              <a:cxn ang="0">
                <a:pos x="108" y="186"/>
              </a:cxn>
              <a:cxn ang="0">
                <a:pos x="204" y="181"/>
              </a:cxn>
              <a:cxn ang="0">
                <a:pos x="294" y="172"/>
              </a:cxn>
              <a:cxn ang="0">
                <a:pos x="360" y="161"/>
              </a:cxn>
              <a:cxn ang="0">
                <a:pos x="391" y="143"/>
              </a:cxn>
              <a:cxn ang="0">
                <a:pos x="383" y="130"/>
              </a:cxn>
              <a:cxn ang="0">
                <a:pos x="363" y="119"/>
              </a:cxn>
              <a:cxn ang="0">
                <a:pos x="328" y="111"/>
              </a:cxn>
              <a:cxn ang="0">
                <a:pos x="273" y="101"/>
              </a:cxn>
              <a:cxn ang="0">
                <a:pos x="214" y="94"/>
              </a:cxn>
              <a:cxn ang="0">
                <a:pos x="163" y="88"/>
              </a:cxn>
              <a:cxn ang="0">
                <a:pos x="122" y="82"/>
              </a:cxn>
              <a:cxn ang="0">
                <a:pos x="99" y="74"/>
              </a:cxn>
              <a:cxn ang="0">
                <a:pos x="99" y="73"/>
              </a:cxn>
              <a:cxn ang="0">
                <a:pos x="114" y="66"/>
              </a:cxn>
              <a:cxn ang="0">
                <a:pos x="170" y="58"/>
              </a:cxn>
              <a:cxn ang="0">
                <a:pos x="231" y="53"/>
              </a:cxn>
              <a:cxn ang="0">
                <a:pos x="296" y="49"/>
              </a:cxn>
              <a:cxn ang="0">
                <a:pos x="327" y="43"/>
              </a:cxn>
              <a:cxn ang="0">
                <a:pos x="333" y="32"/>
              </a:cxn>
              <a:cxn ang="0">
                <a:pos x="316" y="22"/>
              </a:cxn>
              <a:cxn ang="0">
                <a:pos x="259" y="7"/>
              </a:cxn>
            </a:cxnLst>
            <a:rect l="0" t="0" r="r" b="b"/>
            <a:pathLst>
              <a:path w="391" h="190">
                <a:moveTo>
                  <a:pt x="220" y="12"/>
                </a:moveTo>
                <a:lnTo>
                  <a:pt x="242" y="17"/>
                </a:lnTo>
                <a:lnTo>
                  <a:pt x="261" y="20"/>
                </a:lnTo>
                <a:lnTo>
                  <a:pt x="276" y="23"/>
                </a:lnTo>
                <a:lnTo>
                  <a:pt x="288" y="27"/>
                </a:lnTo>
                <a:lnTo>
                  <a:pt x="298" y="29"/>
                </a:lnTo>
                <a:lnTo>
                  <a:pt x="304" y="30"/>
                </a:lnTo>
                <a:lnTo>
                  <a:pt x="309" y="33"/>
                </a:lnTo>
                <a:lnTo>
                  <a:pt x="313" y="34"/>
                </a:lnTo>
                <a:lnTo>
                  <a:pt x="306" y="35"/>
                </a:lnTo>
                <a:lnTo>
                  <a:pt x="298" y="35"/>
                </a:lnTo>
                <a:lnTo>
                  <a:pt x="289" y="37"/>
                </a:lnTo>
                <a:lnTo>
                  <a:pt x="278" y="38"/>
                </a:lnTo>
                <a:lnTo>
                  <a:pt x="266" y="39"/>
                </a:lnTo>
                <a:lnTo>
                  <a:pt x="254" y="39"/>
                </a:lnTo>
                <a:lnTo>
                  <a:pt x="241" y="40"/>
                </a:lnTo>
                <a:lnTo>
                  <a:pt x="230" y="42"/>
                </a:lnTo>
                <a:lnTo>
                  <a:pt x="199" y="44"/>
                </a:lnTo>
                <a:lnTo>
                  <a:pt x="171" y="45"/>
                </a:lnTo>
                <a:lnTo>
                  <a:pt x="146" y="48"/>
                </a:lnTo>
                <a:lnTo>
                  <a:pt x="126" y="50"/>
                </a:lnTo>
                <a:lnTo>
                  <a:pt x="108" y="54"/>
                </a:lnTo>
                <a:lnTo>
                  <a:pt x="96" y="59"/>
                </a:lnTo>
                <a:lnTo>
                  <a:pt x="87" y="64"/>
                </a:lnTo>
                <a:lnTo>
                  <a:pt x="82" y="71"/>
                </a:lnTo>
                <a:lnTo>
                  <a:pt x="82" y="72"/>
                </a:lnTo>
                <a:lnTo>
                  <a:pt x="82" y="72"/>
                </a:lnTo>
                <a:lnTo>
                  <a:pt x="82" y="72"/>
                </a:lnTo>
                <a:lnTo>
                  <a:pt x="82" y="73"/>
                </a:lnTo>
                <a:lnTo>
                  <a:pt x="82" y="76"/>
                </a:lnTo>
                <a:lnTo>
                  <a:pt x="83" y="78"/>
                </a:lnTo>
                <a:lnTo>
                  <a:pt x="84" y="79"/>
                </a:lnTo>
                <a:lnTo>
                  <a:pt x="86" y="82"/>
                </a:lnTo>
                <a:lnTo>
                  <a:pt x="91" y="86"/>
                </a:lnTo>
                <a:lnTo>
                  <a:pt x="98" y="89"/>
                </a:lnTo>
                <a:lnTo>
                  <a:pt x="108" y="92"/>
                </a:lnTo>
                <a:lnTo>
                  <a:pt x="121" y="94"/>
                </a:lnTo>
                <a:lnTo>
                  <a:pt x="136" y="97"/>
                </a:lnTo>
                <a:lnTo>
                  <a:pt x="152" y="98"/>
                </a:lnTo>
                <a:lnTo>
                  <a:pt x="172" y="101"/>
                </a:lnTo>
                <a:lnTo>
                  <a:pt x="193" y="103"/>
                </a:lnTo>
                <a:lnTo>
                  <a:pt x="212" y="106"/>
                </a:lnTo>
                <a:lnTo>
                  <a:pt x="230" y="107"/>
                </a:lnTo>
                <a:lnTo>
                  <a:pt x="249" y="109"/>
                </a:lnTo>
                <a:lnTo>
                  <a:pt x="269" y="112"/>
                </a:lnTo>
                <a:lnTo>
                  <a:pt x="286" y="114"/>
                </a:lnTo>
                <a:lnTo>
                  <a:pt x="305" y="118"/>
                </a:lnTo>
                <a:lnTo>
                  <a:pt x="323" y="122"/>
                </a:lnTo>
                <a:lnTo>
                  <a:pt x="339" y="126"/>
                </a:lnTo>
                <a:lnTo>
                  <a:pt x="359" y="132"/>
                </a:lnTo>
                <a:lnTo>
                  <a:pt x="369" y="137"/>
                </a:lnTo>
                <a:lnTo>
                  <a:pt x="373" y="140"/>
                </a:lnTo>
                <a:lnTo>
                  <a:pt x="374" y="141"/>
                </a:lnTo>
                <a:lnTo>
                  <a:pt x="374" y="141"/>
                </a:lnTo>
                <a:lnTo>
                  <a:pt x="374" y="141"/>
                </a:lnTo>
                <a:lnTo>
                  <a:pt x="374" y="141"/>
                </a:lnTo>
                <a:lnTo>
                  <a:pt x="374" y="141"/>
                </a:lnTo>
                <a:lnTo>
                  <a:pt x="372" y="143"/>
                </a:lnTo>
                <a:lnTo>
                  <a:pt x="365" y="147"/>
                </a:lnTo>
                <a:lnTo>
                  <a:pt x="355" y="150"/>
                </a:lnTo>
                <a:lnTo>
                  <a:pt x="342" y="153"/>
                </a:lnTo>
                <a:lnTo>
                  <a:pt x="325" y="156"/>
                </a:lnTo>
                <a:lnTo>
                  <a:pt x="306" y="158"/>
                </a:lnTo>
                <a:lnTo>
                  <a:pt x="284" y="161"/>
                </a:lnTo>
                <a:lnTo>
                  <a:pt x="260" y="163"/>
                </a:lnTo>
                <a:lnTo>
                  <a:pt x="234" y="166"/>
                </a:lnTo>
                <a:lnTo>
                  <a:pt x="205" y="168"/>
                </a:lnTo>
                <a:lnTo>
                  <a:pt x="173" y="171"/>
                </a:lnTo>
                <a:lnTo>
                  <a:pt x="142" y="172"/>
                </a:lnTo>
                <a:lnTo>
                  <a:pt x="108" y="173"/>
                </a:lnTo>
                <a:lnTo>
                  <a:pt x="73" y="175"/>
                </a:lnTo>
                <a:lnTo>
                  <a:pt x="37" y="176"/>
                </a:lnTo>
                <a:lnTo>
                  <a:pt x="0" y="177"/>
                </a:lnTo>
                <a:lnTo>
                  <a:pt x="0" y="190"/>
                </a:lnTo>
                <a:lnTo>
                  <a:pt x="23" y="190"/>
                </a:lnTo>
                <a:lnTo>
                  <a:pt x="49" y="188"/>
                </a:lnTo>
                <a:lnTo>
                  <a:pt x="78" y="187"/>
                </a:lnTo>
                <a:lnTo>
                  <a:pt x="108" y="186"/>
                </a:lnTo>
                <a:lnTo>
                  <a:pt x="140" y="185"/>
                </a:lnTo>
                <a:lnTo>
                  <a:pt x="172" y="183"/>
                </a:lnTo>
                <a:lnTo>
                  <a:pt x="204" y="181"/>
                </a:lnTo>
                <a:lnTo>
                  <a:pt x="235" y="178"/>
                </a:lnTo>
                <a:lnTo>
                  <a:pt x="265" y="176"/>
                </a:lnTo>
                <a:lnTo>
                  <a:pt x="294" y="172"/>
                </a:lnTo>
                <a:lnTo>
                  <a:pt x="319" y="170"/>
                </a:lnTo>
                <a:lnTo>
                  <a:pt x="342" y="165"/>
                </a:lnTo>
                <a:lnTo>
                  <a:pt x="360" y="161"/>
                </a:lnTo>
                <a:lnTo>
                  <a:pt x="375" y="156"/>
                </a:lnTo>
                <a:lnTo>
                  <a:pt x="385" y="150"/>
                </a:lnTo>
                <a:lnTo>
                  <a:pt x="391" y="143"/>
                </a:lnTo>
                <a:lnTo>
                  <a:pt x="391" y="138"/>
                </a:lnTo>
                <a:lnTo>
                  <a:pt x="388" y="133"/>
                </a:lnTo>
                <a:lnTo>
                  <a:pt x="383" y="130"/>
                </a:lnTo>
                <a:lnTo>
                  <a:pt x="378" y="126"/>
                </a:lnTo>
                <a:lnTo>
                  <a:pt x="370" y="123"/>
                </a:lnTo>
                <a:lnTo>
                  <a:pt x="363" y="119"/>
                </a:lnTo>
                <a:lnTo>
                  <a:pt x="354" y="117"/>
                </a:lnTo>
                <a:lnTo>
                  <a:pt x="345" y="114"/>
                </a:lnTo>
                <a:lnTo>
                  <a:pt x="328" y="111"/>
                </a:lnTo>
                <a:lnTo>
                  <a:pt x="310" y="107"/>
                </a:lnTo>
                <a:lnTo>
                  <a:pt x="291" y="103"/>
                </a:lnTo>
                <a:lnTo>
                  <a:pt x="273" y="101"/>
                </a:lnTo>
                <a:lnTo>
                  <a:pt x="252" y="98"/>
                </a:lnTo>
                <a:lnTo>
                  <a:pt x="234" y="96"/>
                </a:lnTo>
                <a:lnTo>
                  <a:pt x="214" y="94"/>
                </a:lnTo>
                <a:lnTo>
                  <a:pt x="195" y="92"/>
                </a:lnTo>
                <a:lnTo>
                  <a:pt x="178" y="91"/>
                </a:lnTo>
                <a:lnTo>
                  <a:pt x="163" y="88"/>
                </a:lnTo>
                <a:lnTo>
                  <a:pt x="148" y="87"/>
                </a:lnTo>
                <a:lnTo>
                  <a:pt x="135" y="84"/>
                </a:lnTo>
                <a:lnTo>
                  <a:pt x="122" y="82"/>
                </a:lnTo>
                <a:lnTo>
                  <a:pt x="112" y="81"/>
                </a:lnTo>
                <a:lnTo>
                  <a:pt x="104" y="77"/>
                </a:lnTo>
                <a:lnTo>
                  <a:pt x="99" y="74"/>
                </a:lnTo>
                <a:lnTo>
                  <a:pt x="99" y="74"/>
                </a:lnTo>
                <a:lnTo>
                  <a:pt x="99" y="73"/>
                </a:lnTo>
                <a:lnTo>
                  <a:pt x="99" y="73"/>
                </a:lnTo>
                <a:lnTo>
                  <a:pt x="99" y="73"/>
                </a:lnTo>
                <a:lnTo>
                  <a:pt x="104" y="69"/>
                </a:lnTo>
                <a:lnTo>
                  <a:pt x="114" y="66"/>
                </a:lnTo>
                <a:lnTo>
                  <a:pt x="131" y="63"/>
                </a:lnTo>
                <a:lnTo>
                  <a:pt x="150" y="61"/>
                </a:lnTo>
                <a:lnTo>
                  <a:pt x="170" y="58"/>
                </a:lnTo>
                <a:lnTo>
                  <a:pt x="192" y="56"/>
                </a:lnTo>
                <a:lnTo>
                  <a:pt x="212" y="54"/>
                </a:lnTo>
                <a:lnTo>
                  <a:pt x="231" y="53"/>
                </a:lnTo>
                <a:lnTo>
                  <a:pt x="257" y="52"/>
                </a:lnTo>
                <a:lnTo>
                  <a:pt x="279" y="50"/>
                </a:lnTo>
                <a:lnTo>
                  <a:pt x="296" y="49"/>
                </a:lnTo>
                <a:lnTo>
                  <a:pt x="310" y="47"/>
                </a:lnTo>
                <a:lnTo>
                  <a:pt x="320" y="45"/>
                </a:lnTo>
                <a:lnTo>
                  <a:pt x="327" y="43"/>
                </a:lnTo>
                <a:lnTo>
                  <a:pt x="332" y="39"/>
                </a:lnTo>
                <a:lnTo>
                  <a:pt x="333" y="35"/>
                </a:lnTo>
                <a:lnTo>
                  <a:pt x="333" y="32"/>
                </a:lnTo>
                <a:lnTo>
                  <a:pt x="330" y="29"/>
                </a:lnTo>
                <a:lnTo>
                  <a:pt x="325" y="25"/>
                </a:lnTo>
                <a:lnTo>
                  <a:pt x="316" y="22"/>
                </a:lnTo>
                <a:lnTo>
                  <a:pt x="304" y="18"/>
                </a:lnTo>
                <a:lnTo>
                  <a:pt x="285" y="13"/>
                </a:lnTo>
                <a:lnTo>
                  <a:pt x="259" y="7"/>
                </a:lnTo>
                <a:lnTo>
                  <a:pt x="225" y="0"/>
                </a:lnTo>
                <a:lnTo>
                  <a:pt x="220" y="12"/>
                </a:lnTo>
                <a:close/>
              </a:path>
            </a:pathLst>
          </a:custGeom>
          <a:solidFill>
            <a:srgbClr val="FF7F00"/>
          </a:solidFill>
          <a:ln w="9525">
            <a:noFill/>
            <a:round/>
            <a:headEnd/>
            <a:tailEnd/>
          </a:ln>
        </p:spPr>
        <p:txBody>
          <a:bodyPr/>
          <a:lstStyle/>
          <a:p>
            <a:endParaRPr lang="en-US"/>
          </a:p>
        </p:txBody>
      </p:sp>
      <p:sp>
        <p:nvSpPr>
          <p:cNvPr id="118792" name="Freeform 8"/>
          <p:cNvSpPr>
            <a:spLocks/>
          </p:cNvSpPr>
          <p:nvPr/>
        </p:nvSpPr>
        <p:spPr bwMode="auto">
          <a:xfrm>
            <a:off x="4892675" y="2376488"/>
            <a:ext cx="69850" cy="3270250"/>
          </a:xfrm>
          <a:custGeom>
            <a:avLst/>
            <a:gdLst/>
            <a:ahLst/>
            <a:cxnLst>
              <a:cxn ang="0">
                <a:pos x="32" y="0"/>
              </a:cxn>
              <a:cxn ang="0">
                <a:pos x="32" y="241"/>
              </a:cxn>
              <a:cxn ang="0">
                <a:pos x="33" y="771"/>
              </a:cxn>
              <a:cxn ang="0">
                <a:pos x="31" y="1303"/>
              </a:cxn>
              <a:cxn ang="0">
                <a:pos x="26" y="1544"/>
              </a:cxn>
              <a:cxn ang="0">
                <a:pos x="19" y="1545"/>
              </a:cxn>
              <a:cxn ang="0">
                <a:pos x="14" y="1547"/>
              </a:cxn>
              <a:cxn ang="0">
                <a:pos x="11" y="1540"/>
              </a:cxn>
              <a:cxn ang="0">
                <a:pos x="9" y="1521"/>
              </a:cxn>
              <a:cxn ang="0">
                <a:pos x="8" y="1442"/>
              </a:cxn>
              <a:cxn ang="0">
                <a:pos x="5" y="1258"/>
              </a:cxn>
              <a:cxn ang="0">
                <a:pos x="2" y="1003"/>
              </a:cxn>
              <a:cxn ang="0">
                <a:pos x="0" y="719"/>
              </a:cxn>
              <a:cxn ang="0">
                <a:pos x="0" y="438"/>
              </a:cxn>
              <a:cxn ang="0">
                <a:pos x="5" y="201"/>
              </a:cxn>
              <a:cxn ang="0">
                <a:pos x="16" y="41"/>
              </a:cxn>
              <a:cxn ang="0">
                <a:pos x="32" y="0"/>
              </a:cxn>
            </a:cxnLst>
            <a:rect l="0" t="0" r="r" b="b"/>
            <a:pathLst>
              <a:path w="33" h="1547">
                <a:moveTo>
                  <a:pt x="32" y="0"/>
                </a:moveTo>
                <a:lnTo>
                  <a:pt x="32" y="241"/>
                </a:lnTo>
                <a:lnTo>
                  <a:pt x="33" y="771"/>
                </a:lnTo>
                <a:lnTo>
                  <a:pt x="31" y="1303"/>
                </a:lnTo>
                <a:lnTo>
                  <a:pt x="26" y="1544"/>
                </a:lnTo>
                <a:lnTo>
                  <a:pt x="19" y="1545"/>
                </a:lnTo>
                <a:lnTo>
                  <a:pt x="14" y="1547"/>
                </a:lnTo>
                <a:lnTo>
                  <a:pt x="11" y="1540"/>
                </a:lnTo>
                <a:lnTo>
                  <a:pt x="9" y="1521"/>
                </a:lnTo>
                <a:lnTo>
                  <a:pt x="8" y="1442"/>
                </a:lnTo>
                <a:lnTo>
                  <a:pt x="5" y="1258"/>
                </a:lnTo>
                <a:lnTo>
                  <a:pt x="2" y="1003"/>
                </a:lnTo>
                <a:lnTo>
                  <a:pt x="0" y="719"/>
                </a:lnTo>
                <a:lnTo>
                  <a:pt x="0" y="438"/>
                </a:lnTo>
                <a:lnTo>
                  <a:pt x="5" y="201"/>
                </a:lnTo>
                <a:lnTo>
                  <a:pt x="16" y="41"/>
                </a:lnTo>
                <a:lnTo>
                  <a:pt x="32" y="0"/>
                </a:lnTo>
                <a:close/>
              </a:path>
            </a:pathLst>
          </a:custGeom>
          <a:solidFill>
            <a:srgbClr val="F4BC7F"/>
          </a:solidFill>
          <a:ln w="9525">
            <a:noFill/>
            <a:round/>
            <a:headEnd/>
            <a:tailEnd/>
          </a:ln>
        </p:spPr>
        <p:txBody>
          <a:bodyPr/>
          <a:lstStyle/>
          <a:p>
            <a:endParaRPr lang="en-US"/>
          </a:p>
        </p:txBody>
      </p:sp>
      <p:sp>
        <p:nvSpPr>
          <p:cNvPr id="118793" name="Freeform 9"/>
          <p:cNvSpPr>
            <a:spLocks/>
          </p:cNvSpPr>
          <p:nvPr/>
        </p:nvSpPr>
        <p:spPr bwMode="auto">
          <a:xfrm>
            <a:off x="2476500" y="1712913"/>
            <a:ext cx="185738" cy="147637"/>
          </a:xfrm>
          <a:custGeom>
            <a:avLst/>
            <a:gdLst/>
            <a:ahLst/>
            <a:cxnLst>
              <a:cxn ang="0">
                <a:pos x="71" y="10"/>
              </a:cxn>
              <a:cxn ang="0">
                <a:pos x="69" y="9"/>
              </a:cxn>
              <a:cxn ang="0">
                <a:pos x="66" y="6"/>
              </a:cxn>
              <a:cxn ang="0">
                <a:pos x="59" y="4"/>
              </a:cxn>
              <a:cxn ang="0">
                <a:pos x="52" y="1"/>
              </a:cxn>
              <a:cxn ang="0">
                <a:pos x="43" y="0"/>
              </a:cxn>
              <a:cxn ang="0">
                <a:pos x="33" y="1"/>
              </a:cxn>
              <a:cxn ang="0">
                <a:pos x="22" y="6"/>
              </a:cxn>
              <a:cxn ang="0">
                <a:pos x="12" y="15"/>
              </a:cxn>
              <a:cxn ang="0">
                <a:pos x="4" y="27"/>
              </a:cxn>
              <a:cxn ang="0">
                <a:pos x="0" y="38"/>
              </a:cxn>
              <a:cxn ang="0">
                <a:pos x="2" y="48"/>
              </a:cxn>
              <a:cxn ang="0">
                <a:pos x="7" y="57"/>
              </a:cxn>
              <a:cxn ang="0">
                <a:pos x="14" y="64"/>
              </a:cxn>
              <a:cxn ang="0">
                <a:pos x="25" y="69"/>
              </a:cxn>
              <a:cxn ang="0">
                <a:pos x="38" y="70"/>
              </a:cxn>
              <a:cxn ang="0">
                <a:pos x="53" y="69"/>
              </a:cxn>
              <a:cxn ang="0">
                <a:pos x="67" y="65"/>
              </a:cxn>
              <a:cxn ang="0">
                <a:pos x="77" y="60"/>
              </a:cxn>
              <a:cxn ang="0">
                <a:pos x="83" y="54"/>
              </a:cxn>
              <a:cxn ang="0">
                <a:pos x="87" y="47"/>
              </a:cxn>
              <a:cxn ang="0">
                <a:pos x="88" y="39"/>
              </a:cxn>
              <a:cxn ang="0">
                <a:pos x="86" y="30"/>
              </a:cxn>
              <a:cxn ang="0">
                <a:pos x="79" y="20"/>
              </a:cxn>
              <a:cxn ang="0">
                <a:pos x="71" y="10"/>
              </a:cxn>
            </a:cxnLst>
            <a:rect l="0" t="0" r="r" b="b"/>
            <a:pathLst>
              <a:path w="88" h="70">
                <a:moveTo>
                  <a:pt x="71" y="10"/>
                </a:moveTo>
                <a:lnTo>
                  <a:pt x="69" y="9"/>
                </a:lnTo>
                <a:lnTo>
                  <a:pt x="66" y="6"/>
                </a:lnTo>
                <a:lnTo>
                  <a:pt x="59" y="4"/>
                </a:lnTo>
                <a:lnTo>
                  <a:pt x="52" y="1"/>
                </a:lnTo>
                <a:lnTo>
                  <a:pt x="43" y="0"/>
                </a:lnTo>
                <a:lnTo>
                  <a:pt x="33" y="1"/>
                </a:lnTo>
                <a:lnTo>
                  <a:pt x="22" y="6"/>
                </a:lnTo>
                <a:lnTo>
                  <a:pt x="12" y="15"/>
                </a:lnTo>
                <a:lnTo>
                  <a:pt x="4" y="27"/>
                </a:lnTo>
                <a:lnTo>
                  <a:pt x="0" y="38"/>
                </a:lnTo>
                <a:lnTo>
                  <a:pt x="2" y="48"/>
                </a:lnTo>
                <a:lnTo>
                  <a:pt x="7" y="57"/>
                </a:lnTo>
                <a:lnTo>
                  <a:pt x="14" y="64"/>
                </a:lnTo>
                <a:lnTo>
                  <a:pt x="25" y="69"/>
                </a:lnTo>
                <a:lnTo>
                  <a:pt x="38" y="70"/>
                </a:lnTo>
                <a:lnTo>
                  <a:pt x="53" y="69"/>
                </a:lnTo>
                <a:lnTo>
                  <a:pt x="67" y="65"/>
                </a:lnTo>
                <a:lnTo>
                  <a:pt x="77" y="60"/>
                </a:lnTo>
                <a:lnTo>
                  <a:pt x="83" y="54"/>
                </a:lnTo>
                <a:lnTo>
                  <a:pt x="87" y="47"/>
                </a:lnTo>
                <a:lnTo>
                  <a:pt x="88" y="39"/>
                </a:lnTo>
                <a:lnTo>
                  <a:pt x="86" y="30"/>
                </a:lnTo>
                <a:lnTo>
                  <a:pt x="79" y="20"/>
                </a:lnTo>
                <a:lnTo>
                  <a:pt x="71" y="10"/>
                </a:lnTo>
                <a:close/>
              </a:path>
            </a:pathLst>
          </a:custGeom>
          <a:solidFill>
            <a:srgbClr val="F4BC7F"/>
          </a:solidFill>
          <a:ln w="9525">
            <a:noFill/>
            <a:round/>
            <a:headEnd/>
            <a:tailEnd/>
          </a:ln>
        </p:spPr>
        <p:txBody>
          <a:bodyPr/>
          <a:lstStyle/>
          <a:p>
            <a:endParaRPr lang="en-US"/>
          </a:p>
        </p:txBody>
      </p:sp>
      <p:sp>
        <p:nvSpPr>
          <p:cNvPr id="118794" name="Freeform 10"/>
          <p:cNvSpPr>
            <a:spLocks/>
          </p:cNvSpPr>
          <p:nvPr/>
        </p:nvSpPr>
        <p:spPr bwMode="auto">
          <a:xfrm>
            <a:off x="5927725" y="4729163"/>
            <a:ext cx="1082675" cy="161925"/>
          </a:xfrm>
          <a:custGeom>
            <a:avLst/>
            <a:gdLst/>
            <a:ahLst/>
            <a:cxnLst>
              <a:cxn ang="0">
                <a:pos x="0" y="25"/>
              </a:cxn>
              <a:cxn ang="0">
                <a:pos x="4" y="23"/>
              </a:cxn>
              <a:cxn ang="0">
                <a:pos x="14" y="22"/>
              </a:cxn>
              <a:cxn ang="0">
                <a:pos x="29" y="20"/>
              </a:cxn>
              <a:cxn ang="0">
                <a:pos x="50" y="16"/>
              </a:cxn>
              <a:cxn ang="0">
                <a:pos x="76" y="13"/>
              </a:cxn>
              <a:cxn ang="0">
                <a:pos x="107" y="10"/>
              </a:cxn>
              <a:cxn ang="0">
                <a:pos x="140" y="6"/>
              </a:cxn>
              <a:cxn ang="0">
                <a:pos x="178" y="3"/>
              </a:cxn>
              <a:cxn ang="0">
                <a:pos x="217" y="1"/>
              </a:cxn>
              <a:cxn ang="0">
                <a:pos x="258" y="0"/>
              </a:cxn>
              <a:cxn ang="0">
                <a:pos x="301" y="0"/>
              </a:cxn>
              <a:cxn ang="0">
                <a:pos x="344" y="1"/>
              </a:cxn>
              <a:cxn ang="0">
                <a:pos x="388" y="5"/>
              </a:cxn>
              <a:cxn ang="0">
                <a:pos x="430" y="11"/>
              </a:cxn>
              <a:cxn ang="0">
                <a:pos x="472" y="18"/>
              </a:cxn>
              <a:cxn ang="0">
                <a:pos x="512" y="28"/>
              </a:cxn>
              <a:cxn ang="0">
                <a:pos x="509" y="30"/>
              </a:cxn>
              <a:cxn ang="0">
                <a:pos x="503" y="33"/>
              </a:cxn>
              <a:cxn ang="0">
                <a:pos x="493" y="38"/>
              </a:cxn>
              <a:cxn ang="0">
                <a:pos x="478" y="45"/>
              </a:cxn>
              <a:cxn ang="0">
                <a:pos x="459" y="51"/>
              </a:cxn>
              <a:cxn ang="0">
                <a:pos x="435" y="58"/>
              </a:cxn>
              <a:cxn ang="0">
                <a:pos x="409" y="65"/>
              </a:cxn>
              <a:cxn ang="0">
                <a:pos x="379" y="70"/>
              </a:cxn>
              <a:cxn ang="0">
                <a:pos x="344" y="75"/>
              </a:cxn>
              <a:cxn ang="0">
                <a:pos x="305" y="77"/>
              </a:cxn>
              <a:cxn ang="0">
                <a:pos x="263" y="77"/>
              </a:cxn>
              <a:cxn ang="0">
                <a:pos x="217" y="75"/>
              </a:cxn>
              <a:cxn ang="0">
                <a:pos x="168" y="69"/>
              </a:cxn>
              <a:cxn ang="0">
                <a:pos x="115" y="58"/>
              </a:cxn>
              <a:cxn ang="0">
                <a:pos x="59" y="43"/>
              </a:cxn>
              <a:cxn ang="0">
                <a:pos x="0" y="25"/>
              </a:cxn>
            </a:cxnLst>
            <a:rect l="0" t="0" r="r" b="b"/>
            <a:pathLst>
              <a:path w="512" h="77">
                <a:moveTo>
                  <a:pt x="0" y="25"/>
                </a:moveTo>
                <a:lnTo>
                  <a:pt x="4" y="23"/>
                </a:lnTo>
                <a:lnTo>
                  <a:pt x="14" y="22"/>
                </a:lnTo>
                <a:lnTo>
                  <a:pt x="29" y="20"/>
                </a:lnTo>
                <a:lnTo>
                  <a:pt x="50" y="16"/>
                </a:lnTo>
                <a:lnTo>
                  <a:pt x="76" y="13"/>
                </a:lnTo>
                <a:lnTo>
                  <a:pt x="107" y="10"/>
                </a:lnTo>
                <a:lnTo>
                  <a:pt x="140" y="6"/>
                </a:lnTo>
                <a:lnTo>
                  <a:pt x="178" y="3"/>
                </a:lnTo>
                <a:lnTo>
                  <a:pt x="217" y="1"/>
                </a:lnTo>
                <a:lnTo>
                  <a:pt x="258" y="0"/>
                </a:lnTo>
                <a:lnTo>
                  <a:pt x="301" y="0"/>
                </a:lnTo>
                <a:lnTo>
                  <a:pt x="344" y="1"/>
                </a:lnTo>
                <a:lnTo>
                  <a:pt x="388" y="5"/>
                </a:lnTo>
                <a:lnTo>
                  <a:pt x="430" y="11"/>
                </a:lnTo>
                <a:lnTo>
                  <a:pt x="472" y="18"/>
                </a:lnTo>
                <a:lnTo>
                  <a:pt x="512" y="28"/>
                </a:lnTo>
                <a:lnTo>
                  <a:pt x="509" y="30"/>
                </a:lnTo>
                <a:lnTo>
                  <a:pt x="503" y="33"/>
                </a:lnTo>
                <a:lnTo>
                  <a:pt x="493" y="38"/>
                </a:lnTo>
                <a:lnTo>
                  <a:pt x="478" y="45"/>
                </a:lnTo>
                <a:lnTo>
                  <a:pt x="459" y="51"/>
                </a:lnTo>
                <a:lnTo>
                  <a:pt x="435" y="58"/>
                </a:lnTo>
                <a:lnTo>
                  <a:pt x="409" y="65"/>
                </a:lnTo>
                <a:lnTo>
                  <a:pt x="379" y="70"/>
                </a:lnTo>
                <a:lnTo>
                  <a:pt x="344" y="75"/>
                </a:lnTo>
                <a:lnTo>
                  <a:pt x="305" y="77"/>
                </a:lnTo>
                <a:lnTo>
                  <a:pt x="263" y="77"/>
                </a:lnTo>
                <a:lnTo>
                  <a:pt x="217" y="75"/>
                </a:lnTo>
                <a:lnTo>
                  <a:pt x="168" y="69"/>
                </a:lnTo>
                <a:lnTo>
                  <a:pt x="115" y="58"/>
                </a:lnTo>
                <a:lnTo>
                  <a:pt x="59" y="43"/>
                </a:lnTo>
                <a:lnTo>
                  <a:pt x="0" y="25"/>
                </a:lnTo>
                <a:close/>
              </a:path>
            </a:pathLst>
          </a:custGeom>
          <a:solidFill>
            <a:srgbClr val="FF7F00"/>
          </a:solidFill>
          <a:ln w="9525">
            <a:noFill/>
            <a:round/>
            <a:headEnd/>
            <a:tailEnd/>
          </a:ln>
        </p:spPr>
        <p:txBody>
          <a:bodyPr/>
          <a:lstStyle/>
          <a:p>
            <a:endParaRPr lang="en-US"/>
          </a:p>
        </p:txBody>
      </p:sp>
      <p:sp>
        <p:nvSpPr>
          <p:cNvPr id="118795" name="Freeform 11"/>
          <p:cNvSpPr>
            <a:spLocks/>
          </p:cNvSpPr>
          <p:nvPr/>
        </p:nvSpPr>
        <p:spPr bwMode="auto">
          <a:xfrm>
            <a:off x="2109788" y="4438650"/>
            <a:ext cx="1584325" cy="279400"/>
          </a:xfrm>
          <a:custGeom>
            <a:avLst/>
            <a:gdLst/>
            <a:ahLst/>
            <a:cxnLst>
              <a:cxn ang="0">
                <a:pos x="0" y="30"/>
              </a:cxn>
              <a:cxn ang="0">
                <a:pos x="5" y="29"/>
              </a:cxn>
              <a:cxn ang="0">
                <a:pos x="20" y="27"/>
              </a:cxn>
              <a:cxn ang="0">
                <a:pos x="44" y="24"/>
              </a:cxn>
              <a:cxn ang="0">
                <a:pos x="75" y="20"/>
              </a:cxn>
              <a:cxn ang="0">
                <a:pos x="113" y="15"/>
              </a:cxn>
              <a:cxn ang="0">
                <a:pos x="158" y="10"/>
              </a:cxn>
              <a:cxn ang="0">
                <a:pos x="207" y="6"/>
              </a:cxn>
              <a:cxn ang="0">
                <a:pos x="262" y="2"/>
              </a:cxn>
              <a:cxn ang="0">
                <a:pos x="320" y="1"/>
              </a:cxn>
              <a:cxn ang="0">
                <a:pos x="380" y="0"/>
              </a:cxn>
              <a:cxn ang="0">
                <a:pos x="443" y="1"/>
              </a:cxn>
              <a:cxn ang="0">
                <a:pos x="506" y="4"/>
              </a:cxn>
              <a:cxn ang="0">
                <a:pos x="568" y="9"/>
              </a:cxn>
              <a:cxn ang="0">
                <a:pos x="631" y="17"/>
              </a:cxn>
              <a:cxn ang="0">
                <a:pos x="693" y="29"/>
              </a:cxn>
              <a:cxn ang="0">
                <a:pos x="750" y="44"/>
              </a:cxn>
              <a:cxn ang="0">
                <a:pos x="745" y="46"/>
              </a:cxn>
              <a:cxn ang="0">
                <a:pos x="733" y="52"/>
              </a:cxn>
              <a:cxn ang="0">
                <a:pos x="713" y="61"/>
              </a:cxn>
              <a:cxn ang="0">
                <a:pos x="685" y="73"/>
              </a:cxn>
              <a:cxn ang="0">
                <a:pos x="650" y="85"/>
              </a:cxn>
              <a:cxn ang="0">
                <a:pos x="610" y="98"/>
              </a:cxn>
              <a:cxn ang="0">
                <a:pos x="563" y="110"/>
              </a:cxn>
              <a:cxn ang="0">
                <a:pos x="513" y="120"/>
              </a:cxn>
              <a:cxn ang="0">
                <a:pos x="457" y="128"/>
              </a:cxn>
              <a:cxn ang="0">
                <a:pos x="399" y="132"/>
              </a:cxn>
              <a:cxn ang="0">
                <a:pos x="336" y="132"/>
              </a:cxn>
              <a:cxn ang="0">
                <a:pos x="272" y="125"/>
              </a:cxn>
              <a:cxn ang="0">
                <a:pos x="206" y="114"/>
              </a:cxn>
              <a:cxn ang="0">
                <a:pos x="138" y="94"/>
              </a:cxn>
              <a:cxn ang="0">
                <a:pos x="69" y="66"/>
              </a:cxn>
              <a:cxn ang="0">
                <a:pos x="0" y="30"/>
              </a:cxn>
            </a:cxnLst>
            <a:rect l="0" t="0" r="r" b="b"/>
            <a:pathLst>
              <a:path w="750" h="132">
                <a:moveTo>
                  <a:pt x="0" y="30"/>
                </a:moveTo>
                <a:lnTo>
                  <a:pt x="5" y="29"/>
                </a:lnTo>
                <a:lnTo>
                  <a:pt x="20" y="27"/>
                </a:lnTo>
                <a:lnTo>
                  <a:pt x="44" y="24"/>
                </a:lnTo>
                <a:lnTo>
                  <a:pt x="75" y="20"/>
                </a:lnTo>
                <a:lnTo>
                  <a:pt x="113" y="15"/>
                </a:lnTo>
                <a:lnTo>
                  <a:pt x="158" y="10"/>
                </a:lnTo>
                <a:lnTo>
                  <a:pt x="207" y="6"/>
                </a:lnTo>
                <a:lnTo>
                  <a:pt x="262" y="2"/>
                </a:lnTo>
                <a:lnTo>
                  <a:pt x="320" y="1"/>
                </a:lnTo>
                <a:lnTo>
                  <a:pt x="380" y="0"/>
                </a:lnTo>
                <a:lnTo>
                  <a:pt x="443" y="1"/>
                </a:lnTo>
                <a:lnTo>
                  <a:pt x="506" y="4"/>
                </a:lnTo>
                <a:lnTo>
                  <a:pt x="568" y="9"/>
                </a:lnTo>
                <a:lnTo>
                  <a:pt x="631" y="17"/>
                </a:lnTo>
                <a:lnTo>
                  <a:pt x="693" y="29"/>
                </a:lnTo>
                <a:lnTo>
                  <a:pt x="750" y="44"/>
                </a:lnTo>
                <a:lnTo>
                  <a:pt x="745" y="46"/>
                </a:lnTo>
                <a:lnTo>
                  <a:pt x="733" y="52"/>
                </a:lnTo>
                <a:lnTo>
                  <a:pt x="713" y="61"/>
                </a:lnTo>
                <a:lnTo>
                  <a:pt x="685" y="73"/>
                </a:lnTo>
                <a:lnTo>
                  <a:pt x="650" y="85"/>
                </a:lnTo>
                <a:lnTo>
                  <a:pt x="610" y="98"/>
                </a:lnTo>
                <a:lnTo>
                  <a:pt x="563" y="110"/>
                </a:lnTo>
                <a:lnTo>
                  <a:pt x="513" y="120"/>
                </a:lnTo>
                <a:lnTo>
                  <a:pt x="457" y="128"/>
                </a:lnTo>
                <a:lnTo>
                  <a:pt x="399" y="132"/>
                </a:lnTo>
                <a:lnTo>
                  <a:pt x="336" y="132"/>
                </a:lnTo>
                <a:lnTo>
                  <a:pt x="272" y="125"/>
                </a:lnTo>
                <a:lnTo>
                  <a:pt x="206" y="114"/>
                </a:lnTo>
                <a:lnTo>
                  <a:pt x="138" y="94"/>
                </a:lnTo>
                <a:lnTo>
                  <a:pt x="69" y="66"/>
                </a:lnTo>
                <a:lnTo>
                  <a:pt x="0" y="30"/>
                </a:lnTo>
                <a:close/>
              </a:path>
            </a:pathLst>
          </a:custGeom>
          <a:solidFill>
            <a:srgbClr val="FF7F00"/>
          </a:solidFill>
          <a:ln w="9525">
            <a:noFill/>
            <a:round/>
            <a:headEnd/>
            <a:tailEnd/>
          </a:ln>
        </p:spPr>
        <p:txBody>
          <a:bodyPr/>
          <a:lstStyle/>
          <a:p>
            <a:endParaRPr lang="en-US"/>
          </a:p>
        </p:txBody>
      </p:sp>
      <p:sp>
        <p:nvSpPr>
          <p:cNvPr id="118796" name="Freeform 12"/>
          <p:cNvSpPr>
            <a:spLocks/>
          </p:cNvSpPr>
          <p:nvPr/>
        </p:nvSpPr>
        <p:spPr bwMode="auto">
          <a:xfrm>
            <a:off x="4795838" y="1851025"/>
            <a:ext cx="319087" cy="357188"/>
          </a:xfrm>
          <a:custGeom>
            <a:avLst/>
            <a:gdLst/>
            <a:ahLst/>
            <a:cxnLst>
              <a:cxn ang="0">
                <a:pos x="93" y="0"/>
              </a:cxn>
              <a:cxn ang="0">
                <a:pos x="88" y="0"/>
              </a:cxn>
              <a:cxn ang="0">
                <a:pos x="74" y="0"/>
              </a:cxn>
              <a:cxn ang="0">
                <a:pos x="55" y="4"/>
              </a:cxn>
              <a:cxn ang="0">
                <a:pos x="35" y="10"/>
              </a:cxn>
              <a:cxn ang="0">
                <a:pos x="16" y="24"/>
              </a:cxn>
              <a:cxn ang="0">
                <a:pos x="4" y="44"/>
              </a:cxn>
              <a:cxn ang="0">
                <a:pos x="0" y="76"/>
              </a:cxn>
              <a:cxn ang="0">
                <a:pos x="8" y="117"/>
              </a:cxn>
              <a:cxn ang="0">
                <a:pos x="21" y="143"/>
              </a:cxn>
              <a:cxn ang="0">
                <a:pos x="39" y="161"/>
              </a:cxn>
              <a:cxn ang="0">
                <a:pos x="60" y="169"/>
              </a:cxn>
              <a:cxn ang="0">
                <a:pos x="83" y="167"/>
              </a:cxn>
              <a:cxn ang="0">
                <a:pos x="105" y="161"/>
              </a:cxn>
              <a:cxn ang="0">
                <a:pos x="124" y="148"/>
              </a:cxn>
              <a:cxn ang="0">
                <a:pos x="139" y="132"/>
              </a:cxn>
              <a:cxn ang="0">
                <a:pos x="148" y="113"/>
              </a:cxn>
              <a:cxn ang="0">
                <a:pos x="151" y="93"/>
              </a:cxn>
              <a:cxn ang="0">
                <a:pos x="149" y="73"/>
              </a:cxn>
              <a:cxn ang="0">
                <a:pos x="144" y="54"/>
              </a:cxn>
              <a:cxn ang="0">
                <a:pos x="138" y="38"/>
              </a:cxn>
              <a:cxn ang="0">
                <a:pos x="128" y="23"/>
              </a:cxn>
              <a:cxn ang="0">
                <a:pos x="117" y="12"/>
              </a:cxn>
              <a:cxn ang="0">
                <a:pos x="105" y="4"/>
              </a:cxn>
              <a:cxn ang="0">
                <a:pos x="93" y="0"/>
              </a:cxn>
            </a:cxnLst>
            <a:rect l="0" t="0" r="r" b="b"/>
            <a:pathLst>
              <a:path w="151" h="169">
                <a:moveTo>
                  <a:pt x="93" y="0"/>
                </a:moveTo>
                <a:lnTo>
                  <a:pt x="88" y="0"/>
                </a:lnTo>
                <a:lnTo>
                  <a:pt x="74" y="0"/>
                </a:lnTo>
                <a:lnTo>
                  <a:pt x="55" y="4"/>
                </a:lnTo>
                <a:lnTo>
                  <a:pt x="35" y="10"/>
                </a:lnTo>
                <a:lnTo>
                  <a:pt x="16" y="24"/>
                </a:lnTo>
                <a:lnTo>
                  <a:pt x="4" y="44"/>
                </a:lnTo>
                <a:lnTo>
                  <a:pt x="0" y="76"/>
                </a:lnTo>
                <a:lnTo>
                  <a:pt x="8" y="117"/>
                </a:lnTo>
                <a:lnTo>
                  <a:pt x="21" y="143"/>
                </a:lnTo>
                <a:lnTo>
                  <a:pt x="39" y="161"/>
                </a:lnTo>
                <a:lnTo>
                  <a:pt x="60" y="169"/>
                </a:lnTo>
                <a:lnTo>
                  <a:pt x="83" y="167"/>
                </a:lnTo>
                <a:lnTo>
                  <a:pt x="105" y="161"/>
                </a:lnTo>
                <a:lnTo>
                  <a:pt x="124" y="148"/>
                </a:lnTo>
                <a:lnTo>
                  <a:pt x="139" y="132"/>
                </a:lnTo>
                <a:lnTo>
                  <a:pt x="148" y="113"/>
                </a:lnTo>
                <a:lnTo>
                  <a:pt x="151" y="93"/>
                </a:lnTo>
                <a:lnTo>
                  <a:pt x="149" y="73"/>
                </a:lnTo>
                <a:lnTo>
                  <a:pt x="144" y="54"/>
                </a:lnTo>
                <a:lnTo>
                  <a:pt x="138" y="38"/>
                </a:lnTo>
                <a:lnTo>
                  <a:pt x="128" y="23"/>
                </a:lnTo>
                <a:lnTo>
                  <a:pt x="117" y="12"/>
                </a:lnTo>
                <a:lnTo>
                  <a:pt x="105" y="4"/>
                </a:lnTo>
                <a:lnTo>
                  <a:pt x="93" y="0"/>
                </a:lnTo>
                <a:close/>
              </a:path>
            </a:pathLst>
          </a:custGeom>
          <a:solidFill>
            <a:srgbClr val="F4BC7F"/>
          </a:solidFill>
          <a:ln w="9525">
            <a:noFill/>
            <a:round/>
            <a:headEnd/>
            <a:tailEnd/>
          </a:ln>
        </p:spPr>
        <p:txBody>
          <a:bodyPr/>
          <a:lstStyle/>
          <a:p>
            <a:endParaRPr lang="en-US"/>
          </a:p>
        </p:txBody>
      </p:sp>
      <p:sp>
        <p:nvSpPr>
          <p:cNvPr id="118797" name="Freeform 13"/>
          <p:cNvSpPr>
            <a:spLocks/>
          </p:cNvSpPr>
          <p:nvPr/>
        </p:nvSpPr>
        <p:spPr bwMode="auto">
          <a:xfrm>
            <a:off x="2744788" y="1878013"/>
            <a:ext cx="3890962" cy="1039812"/>
          </a:xfrm>
          <a:custGeom>
            <a:avLst/>
            <a:gdLst/>
            <a:ahLst/>
            <a:cxnLst>
              <a:cxn ang="0">
                <a:pos x="1838" y="484"/>
              </a:cxn>
              <a:cxn ang="0">
                <a:pos x="1816" y="482"/>
              </a:cxn>
              <a:cxn ang="0">
                <a:pos x="1774" y="477"/>
              </a:cxn>
              <a:cxn ang="0">
                <a:pos x="1713" y="468"/>
              </a:cxn>
              <a:cxn ang="0">
                <a:pos x="1634" y="457"/>
              </a:cxn>
              <a:cxn ang="0">
                <a:pos x="1541" y="442"/>
              </a:cxn>
              <a:cxn ang="0">
                <a:pos x="1433" y="423"/>
              </a:cxn>
              <a:cxn ang="0">
                <a:pos x="1313" y="400"/>
              </a:cxn>
              <a:cxn ang="0">
                <a:pos x="1181" y="373"/>
              </a:cxn>
              <a:cxn ang="0">
                <a:pos x="1042" y="340"/>
              </a:cxn>
              <a:cxn ang="0">
                <a:pos x="893" y="304"/>
              </a:cxn>
              <a:cxn ang="0">
                <a:pos x="739" y="261"/>
              </a:cxn>
              <a:cxn ang="0">
                <a:pos x="581" y="213"/>
              </a:cxn>
              <a:cxn ang="0">
                <a:pos x="420" y="161"/>
              </a:cxn>
              <a:cxn ang="0">
                <a:pos x="259" y="100"/>
              </a:cxn>
              <a:cxn ang="0">
                <a:pos x="97" y="35"/>
              </a:cxn>
              <a:cxn ang="0">
                <a:pos x="14" y="1"/>
              </a:cxn>
              <a:cxn ang="0">
                <a:pos x="1" y="9"/>
              </a:cxn>
              <a:cxn ang="0">
                <a:pos x="8" y="28"/>
              </a:cxn>
              <a:cxn ang="0">
                <a:pos x="69" y="64"/>
              </a:cxn>
              <a:cxn ang="0">
                <a:pos x="149" y="99"/>
              </a:cxn>
              <a:cxn ang="0">
                <a:pos x="205" y="119"/>
              </a:cxn>
              <a:cxn ang="0">
                <a:pos x="277" y="147"/>
              </a:cxn>
              <a:cxn ang="0">
                <a:pos x="364" y="177"/>
              </a:cxn>
              <a:cxn ang="0">
                <a:pos x="463" y="212"/>
              </a:cxn>
              <a:cxn ang="0">
                <a:pos x="573" y="248"/>
              </a:cxn>
              <a:cxn ang="0">
                <a:pos x="691" y="286"/>
              </a:cxn>
              <a:cxn ang="0">
                <a:pos x="816" y="324"/>
              </a:cxn>
              <a:cxn ang="0">
                <a:pos x="945" y="360"/>
              </a:cxn>
              <a:cxn ang="0">
                <a:pos x="1077" y="394"/>
              </a:cxn>
              <a:cxn ang="0">
                <a:pos x="1207" y="425"/>
              </a:cxn>
              <a:cxn ang="0">
                <a:pos x="1338" y="452"/>
              </a:cxn>
              <a:cxn ang="0">
                <a:pos x="1463" y="472"/>
              </a:cxn>
              <a:cxn ang="0">
                <a:pos x="1582" y="485"/>
              </a:cxn>
              <a:cxn ang="0">
                <a:pos x="1694" y="492"/>
              </a:cxn>
              <a:cxn ang="0">
                <a:pos x="1795" y="489"/>
              </a:cxn>
            </a:cxnLst>
            <a:rect l="0" t="0" r="r" b="b"/>
            <a:pathLst>
              <a:path w="1841" h="492">
                <a:moveTo>
                  <a:pt x="1841" y="484"/>
                </a:moveTo>
                <a:lnTo>
                  <a:pt x="1838" y="484"/>
                </a:lnTo>
                <a:lnTo>
                  <a:pt x="1830" y="483"/>
                </a:lnTo>
                <a:lnTo>
                  <a:pt x="1816" y="482"/>
                </a:lnTo>
                <a:lnTo>
                  <a:pt x="1797" y="479"/>
                </a:lnTo>
                <a:lnTo>
                  <a:pt x="1774" y="477"/>
                </a:lnTo>
                <a:lnTo>
                  <a:pt x="1746" y="473"/>
                </a:lnTo>
                <a:lnTo>
                  <a:pt x="1713" y="468"/>
                </a:lnTo>
                <a:lnTo>
                  <a:pt x="1675" y="463"/>
                </a:lnTo>
                <a:lnTo>
                  <a:pt x="1634" y="457"/>
                </a:lnTo>
                <a:lnTo>
                  <a:pt x="1590" y="449"/>
                </a:lnTo>
                <a:lnTo>
                  <a:pt x="1541" y="442"/>
                </a:lnTo>
                <a:lnTo>
                  <a:pt x="1488" y="433"/>
                </a:lnTo>
                <a:lnTo>
                  <a:pt x="1433" y="423"/>
                </a:lnTo>
                <a:lnTo>
                  <a:pt x="1374" y="411"/>
                </a:lnTo>
                <a:lnTo>
                  <a:pt x="1313" y="400"/>
                </a:lnTo>
                <a:lnTo>
                  <a:pt x="1249" y="386"/>
                </a:lnTo>
                <a:lnTo>
                  <a:pt x="1181" y="373"/>
                </a:lnTo>
                <a:lnTo>
                  <a:pt x="1112" y="356"/>
                </a:lnTo>
                <a:lnTo>
                  <a:pt x="1042" y="340"/>
                </a:lnTo>
                <a:lnTo>
                  <a:pt x="968" y="322"/>
                </a:lnTo>
                <a:lnTo>
                  <a:pt x="893" y="304"/>
                </a:lnTo>
                <a:lnTo>
                  <a:pt x="817" y="283"/>
                </a:lnTo>
                <a:lnTo>
                  <a:pt x="739" y="261"/>
                </a:lnTo>
                <a:lnTo>
                  <a:pt x="661" y="238"/>
                </a:lnTo>
                <a:lnTo>
                  <a:pt x="581" y="213"/>
                </a:lnTo>
                <a:lnTo>
                  <a:pt x="501" y="188"/>
                </a:lnTo>
                <a:lnTo>
                  <a:pt x="420" y="161"/>
                </a:lnTo>
                <a:lnTo>
                  <a:pt x="339" y="132"/>
                </a:lnTo>
                <a:lnTo>
                  <a:pt x="259" y="100"/>
                </a:lnTo>
                <a:lnTo>
                  <a:pt x="177" y="69"/>
                </a:lnTo>
                <a:lnTo>
                  <a:pt x="97" y="35"/>
                </a:lnTo>
                <a:lnTo>
                  <a:pt x="16" y="0"/>
                </a:lnTo>
                <a:lnTo>
                  <a:pt x="14" y="1"/>
                </a:lnTo>
                <a:lnTo>
                  <a:pt x="6" y="4"/>
                </a:lnTo>
                <a:lnTo>
                  <a:pt x="1" y="9"/>
                </a:lnTo>
                <a:lnTo>
                  <a:pt x="0" y="16"/>
                </a:lnTo>
                <a:lnTo>
                  <a:pt x="8" y="28"/>
                </a:lnTo>
                <a:lnTo>
                  <a:pt x="30" y="44"/>
                </a:lnTo>
                <a:lnTo>
                  <a:pt x="69" y="64"/>
                </a:lnTo>
                <a:lnTo>
                  <a:pt x="129" y="90"/>
                </a:lnTo>
                <a:lnTo>
                  <a:pt x="149" y="99"/>
                </a:lnTo>
                <a:lnTo>
                  <a:pt x="176" y="108"/>
                </a:lnTo>
                <a:lnTo>
                  <a:pt x="205" y="119"/>
                </a:lnTo>
                <a:lnTo>
                  <a:pt x="240" y="133"/>
                </a:lnTo>
                <a:lnTo>
                  <a:pt x="277" y="147"/>
                </a:lnTo>
                <a:lnTo>
                  <a:pt x="319" y="162"/>
                </a:lnTo>
                <a:lnTo>
                  <a:pt x="364" y="177"/>
                </a:lnTo>
                <a:lnTo>
                  <a:pt x="412" y="194"/>
                </a:lnTo>
                <a:lnTo>
                  <a:pt x="463" y="212"/>
                </a:lnTo>
                <a:lnTo>
                  <a:pt x="517" y="230"/>
                </a:lnTo>
                <a:lnTo>
                  <a:pt x="573" y="248"/>
                </a:lnTo>
                <a:lnTo>
                  <a:pt x="631" y="267"/>
                </a:lnTo>
                <a:lnTo>
                  <a:pt x="691" y="286"/>
                </a:lnTo>
                <a:lnTo>
                  <a:pt x="753" y="305"/>
                </a:lnTo>
                <a:lnTo>
                  <a:pt x="816" y="324"/>
                </a:lnTo>
                <a:lnTo>
                  <a:pt x="880" y="341"/>
                </a:lnTo>
                <a:lnTo>
                  <a:pt x="945" y="360"/>
                </a:lnTo>
                <a:lnTo>
                  <a:pt x="1010" y="378"/>
                </a:lnTo>
                <a:lnTo>
                  <a:pt x="1077" y="394"/>
                </a:lnTo>
                <a:lnTo>
                  <a:pt x="1142" y="410"/>
                </a:lnTo>
                <a:lnTo>
                  <a:pt x="1207" y="425"/>
                </a:lnTo>
                <a:lnTo>
                  <a:pt x="1272" y="439"/>
                </a:lnTo>
                <a:lnTo>
                  <a:pt x="1338" y="452"/>
                </a:lnTo>
                <a:lnTo>
                  <a:pt x="1400" y="462"/>
                </a:lnTo>
                <a:lnTo>
                  <a:pt x="1463" y="472"/>
                </a:lnTo>
                <a:lnTo>
                  <a:pt x="1523" y="479"/>
                </a:lnTo>
                <a:lnTo>
                  <a:pt x="1582" y="485"/>
                </a:lnTo>
                <a:lnTo>
                  <a:pt x="1639" y="490"/>
                </a:lnTo>
                <a:lnTo>
                  <a:pt x="1694" y="492"/>
                </a:lnTo>
                <a:lnTo>
                  <a:pt x="1746" y="492"/>
                </a:lnTo>
                <a:lnTo>
                  <a:pt x="1795" y="489"/>
                </a:lnTo>
                <a:lnTo>
                  <a:pt x="1841" y="484"/>
                </a:lnTo>
                <a:close/>
              </a:path>
            </a:pathLst>
          </a:custGeom>
          <a:solidFill>
            <a:srgbClr val="F4BC7F"/>
          </a:solidFill>
          <a:ln w="9525">
            <a:noFill/>
            <a:round/>
            <a:headEnd/>
            <a:tailEnd/>
          </a:ln>
        </p:spPr>
        <p:txBody>
          <a:bodyPr/>
          <a:lstStyle/>
          <a:p>
            <a:endParaRPr lang="en-US"/>
          </a:p>
        </p:txBody>
      </p:sp>
      <p:sp>
        <p:nvSpPr>
          <p:cNvPr id="118798" name="Freeform 14"/>
          <p:cNvSpPr>
            <a:spLocks/>
          </p:cNvSpPr>
          <p:nvPr/>
        </p:nvSpPr>
        <p:spPr bwMode="auto">
          <a:xfrm>
            <a:off x="3890963" y="5762625"/>
            <a:ext cx="2151062" cy="815975"/>
          </a:xfrm>
          <a:custGeom>
            <a:avLst/>
            <a:gdLst/>
            <a:ahLst/>
            <a:cxnLst>
              <a:cxn ang="0">
                <a:pos x="1003" y="228"/>
              </a:cxn>
              <a:cxn ang="0">
                <a:pos x="1013" y="236"/>
              </a:cxn>
              <a:cxn ang="0">
                <a:pos x="1018" y="252"/>
              </a:cxn>
              <a:cxn ang="0">
                <a:pos x="999" y="276"/>
              </a:cxn>
              <a:cxn ang="0">
                <a:pos x="958" y="297"/>
              </a:cxn>
              <a:cxn ang="0">
                <a:pos x="915" y="315"/>
              </a:cxn>
              <a:cxn ang="0">
                <a:pos x="861" y="332"/>
              </a:cxn>
              <a:cxn ang="0">
                <a:pos x="798" y="350"/>
              </a:cxn>
              <a:cxn ang="0">
                <a:pos x="729" y="365"/>
              </a:cxn>
              <a:cxn ang="0">
                <a:pos x="654" y="377"/>
              </a:cxn>
              <a:cxn ang="0">
                <a:pos x="574" y="385"/>
              </a:cxn>
              <a:cxn ang="0">
                <a:pos x="491" y="386"/>
              </a:cxn>
              <a:cxn ang="0">
                <a:pos x="395" y="380"/>
              </a:cxn>
              <a:cxn ang="0">
                <a:pos x="291" y="365"/>
              </a:cxn>
              <a:cxn ang="0">
                <a:pos x="198" y="345"/>
              </a:cxn>
              <a:cxn ang="0">
                <a:pos x="118" y="320"/>
              </a:cxn>
              <a:cxn ang="0">
                <a:pos x="55" y="293"/>
              </a:cxn>
              <a:cxn ang="0">
                <a:pos x="15" y="268"/>
              </a:cxn>
              <a:cxn ang="0">
                <a:pos x="0" y="246"/>
              </a:cxn>
              <a:cxn ang="0">
                <a:pos x="15" y="228"/>
              </a:cxn>
              <a:cxn ang="0">
                <a:pos x="58" y="217"/>
              </a:cxn>
              <a:cxn ang="0">
                <a:pos x="101" y="209"/>
              </a:cxn>
              <a:cxn ang="0">
                <a:pos x="139" y="203"/>
              </a:cxn>
              <a:cxn ang="0">
                <a:pos x="175" y="197"/>
              </a:cxn>
              <a:cxn ang="0">
                <a:pos x="203" y="189"/>
              </a:cxn>
              <a:cxn ang="0">
                <a:pos x="226" y="180"/>
              </a:cxn>
              <a:cxn ang="0">
                <a:pos x="244" y="168"/>
              </a:cxn>
              <a:cxn ang="0">
                <a:pos x="255" y="150"/>
              </a:cxn>
              <a:cxn ang="0">
                <a:pos x="266" y="121"/>
              </a:cxn>
              <a:cxn ang="0">
                <a:pos x="295" y="96"/>
              </a:cxn>
              <a:cxn ang="0">
                <a:pos x="333" y="83"/>
              </a:cxn>
              <a:cxn ang="0">
                <a:pos x="373" y="66"/>
              </a:cxn>
              <a:cxn ang="0">
                <a:pos x="407" y="42"/>
              </a:cxn>
              <a:cxn ang="0">
                <a:pos x="436" y="22"/>
              </a:cxn>
              <a:cxn ang="0">
                <a:pos x="464" y="10"/>
              </a:cxn>
              <a:cxn ang="0">
                <a:pos x="495" y="4"/>
              </a:cxn>
              <a:cxn ang="0">
                <a:pos x="533" y="0"/>
              </a:cxn>
              <a:cxn ang="0">
                <a:pos x="569" y="5"/>
              </a:cxn>
              <a:cxn ang="0">
                <a:pos x="599" y="19"/>
              </a:cxn>
              <a:cxn ang="0">
                <a:pos x="625" y="41"/>
              </a:cxn>
              <a:cxn ang="0">
                <a:pos x="649" y="61"/>
              </a:cxn>
              <a:cxn ang="0">
                <a:pos x="683" y="68"/>
              </a:cxn>
              <a:cxn ang="0">
                <a:pos x="722" y="76"/>
              </a:cxn>
              <a:cxn ang="0">
                <a:pos x="753" y="101"/>
              </a:cxn>
              <a:cxn ang="0">
                <a:pos x="764" y="134"/>
              </a:cxn>
              <a:cxn ang="0">
                <a:pos x="781" y="154"/>
              </a:cxn>
              <a:cxn ang="0">
                <a:pos x="807" y="168"/>
              </a:cxn>
              <a:cxn ang="0">
                <a:pos x="840" y="179"/>
              </a:cxn>
              <a:cxn ang="0">
                <a:pos x="876" y="188"/>
              </a:cxn>
              <a:cxn ang="0">
                <a:pos x="914" y="197"/>
              </a:cxn>
              <a:cxn ang="0">
                <a:pos x="951" y="207"/>
              </a:cxn>
              <a:cxn ang="0">
                <a:pos x="985" y="219"/>
              </a:cxn>
            </a:cxnLst>
            <a:rect l="0" t="0" r="r" b="b"/>
            <a:pathLst>
              <a:path w="1018" h="386">
                <a:moveTo>
                  <a:pt x="1000" y="227"/>
                </a:moveTo>
                <a:lnTo>
                  <a:pt x="1003" y="228"/>
                </a:lnTo>
                <a:lnTo>
                  <a:pt x="1008" y="231"/>
                </a:lnTo>
                <a:lnTo>
                  <a:pt x="1013" y="236"/>
                </a:lnTo>
                <a:lnTo>
                  <a:pt x="1018" y="243"/>
                </a:lnTo>
                <a:lnTo>
                  <a:pt x="1018" y="252"/>
                </a:lnTo>
                <a:lnTo>
                  <a:pt x="1013" y="263"/>
                </a:lnTo>
                <a:lnTo>
                  <a:pt x="999" y="276"/>
                </a:lnTo>
                <a:lnTo>
                  <a:pt x="974" y="290"/>
                </a:lnTo>
                <a:lnTo>
                  <a:pt x="958" y="297"/>
                </a:lnTo>
                <a:lnTo>
                  <a:pt x="938" y="306"/>
                </a:lnTo>
                <a:lnTo>
                  <a:pt x="915" y="315"/>
                </a:lnTo>
                <a:lnTo>
                  <a:pt x="889" y="323"/>
                </a:lnTo>
                <a:lnTo>
                  <a:pt x="861" y="332"/>
                </a:lnTo>
                <a:lnTo>
                  <a:pt x="831" y="341"/>
                </a:lnTo>
                <a:lnTo>
                  <a:pt x="798" y="350"/>
                </a:lnTo>
                <a:lnTo>
                  <a:pt x="764" y="357"/>
                </a:lnTo>
                <a:lnTo>
                  <a:pt x="729" y="365"/>
                </a:lnTo>
                <a:lnTo>
                  <a:pt x="692" y="371"/>
                </a:lnTo>
                <a:lnTo>
                  <a:pt x="654" y="377"/>
                </a:lnTo>
                <a:lnTo>
                  <a:pt x="614" y="381"/>
                </a:lnTo>
                <a:lnTo>
                  <a:pt x="574" y="385"/>
                </a:lnTo>
                <a:lnTo>
                  <a:pt x="532" y="386"/>
                </a:lnTo>
                <a:lnTo>
                  <a:pt x="491" y="386"/>
                </a:lnTo>
                <a:lnTo>
                  <a:pt x="449" y="385"/>
                </a:lnTo>
                <a:lnTo>
                  <a:pt x="395" y="380"/>
                </a:lnTo>
                <a:lnTo>
                  <a:pt x="343" y="374"/>
                </a:lnTo>
                <a:lnTo>
                  <a:pt x="291" y="365"/>
                </a:lnTo>
                <a:lnTo>
                  <a:pt x="244" y="355"/>
                </a:lnTo>
                <a:lnTo>
                  <a:pt x="198" y="345"/>
                </a:lnTo>
                <a:lnTo>
                  <a:pt x="156" y="332"/>
                </a:lnTo>
                <a:lnTo>
                  <a:pt x="118" y="320"/>
                </a:lnTo>
                <a:lnTo>
                  <a:pt x="84" y="307"/>
                </a:lnTo>
                <a:lnTo>
                  <a:pt x="55" y="293"/>
                </a:lnTo>
                <a:lnTo>
                  <a:pt x="33" y="281"/>
                </a:lnTo>
                <a:lnTo>
                  <a:pt x="15" y="268"/>
                </a:lnTo>
                <a:lnTo>
                  <a:pt x="4" y="256"/>
                </a:lnTo>
                <a:lnTo>
                  <a:pt x="0" y="246"/>
                </a:lnTo>
                <a:lnTo>
                  <a:pt x="4" y="236"/>
                </a:lnTo>
                <a:lnTo>
                  <a:pt x="15" y="228"/>
                </a:lnTo>
                <a:lnTo>
                  <a:pt x="34" y="222"/>
                </a:lnTo>
                <a:lnTo>
                  <a:pt x="58" y="217"/>
                </a:lnTo>
                <a:lnTo>
                  <a:pt x="79" y="213"/>
                </a:lnTo>
                <a:lnTo>
                  <a:pt x="101" y="209"/>
                </a:lnTo>
                <a:lnTo>
                  <a:pt x="121" y="207"/>
                </a:lnTo>
                <a:lnTo>
                  <a:pt x="139" y="203"/>
                </a:lnTo>
                <a:lnTo>
                  <a:pt x="157" y="200"/>
                </a:lnTo>
                <a:lnTo>
                  <a:pt x="175" y="197"/>
                </a:lnTo>
                <a:lnTo>
                  <a:pt x="190" y="193"/>
                </a:lnTo>
                <a:lnTo>
                  <a:pt x="203" y="189"/>
                </a:lnTo>
                <a:lnTo>
                  <a:pt x="216" y="185"/>
                </a:lnTo>
                <a:lnTo>
                  <a:pt x="226" y="180"/>
                </a:lnTo>
                <a:lnTo>
                  <a:pt x="236" y="174"/>
                </a:lnTo>
                <a:lnTo>
                  <a:pt x="244" y="168"/>
                </a:lnTo>
                <a:lnTo>
                  <a:pt x="251" y="159"/>
                </a:lnTo>
                <a:lnTo>
                  <a:pt x="255" y="150"/>
                </a:lnTo>
                <a:lnTo>
                  <a:pt x="259" y="140"/>
                </a:lnTo>
                <a:lnTo>
                  <a:pt x="266" y="121"/>
                </a:lnTo>
                <a:lnTo>
                  <a:pt x="279" y="108"/>
                </a:lnTo>
                <a:lnTo>
                  <a:pt x="295" y="96"/>
                </a:lnTo>
                <a:lnTo>
                  <a:pt x="313" y="89"/>
                </a:lnTo>
                <a:lnTo>
                  <a:pt x="333" y="83"/>
                </a:lnTo>
                <a:lnTo>
                  <a:pt x="353" y="75"/>
                </a:lnTo>
                <a:lnTo>
                  <a:pt x="373" y="66"/>
                </a:lnTo>
                <a:lnTo>
                  <a:pt x="390" y="55"/>
                </a:lnTo>
                <a:lnTo>
                  <a:pt x="407" y="42"/>
                </a:lnTo>
                <a:lnTo>
                  <a:pt x="422" y="31"/>
                </a:lnTo>
                <a:lnTo>
                  <a:pt x="436" y="22"/>
                </a:lnTo>
                <a:lnTo>
                  <a:pt x="449" y="16"/>
                </a:lnTo>
                <a:lnTo>
                  <a:pt x="464" y="10"/>
                </a:lnTo>
                <a:lnTo>
                  <a:pt x="478" y="6"/>
                </a:lnTo>
                <a:lnTo>
                  <a:pt x="495" y="4"/>
                </a:lnTo>
                <a:lnTo>
                  <a:pt x="512" y="1"/>
                </a:lnTo>
                <a:lnTo>
                  <a:pt x="533" y="0"/>
                </a:lnTo>
                <a:lnTo>
                  <a:pt x="552" y="1"/>
                </a:lnTo>
                <a:lnTo>
                  <a:pt x="569" y="5"/>
                </a:lnTo>
                <a:lnTo>
                  <a:pt x="584" y="11"/>
                </a:lnTo>
                <a:lnTo>
                  <a:pt x="599" y="19"/>
                </a:lnTo>
                <a:lnTo>
                  <a:pt x="613" y="29"/>
                </a:lnTo>
                <a:lnTo>
                  <a:pt x="625" y="41"/>
                </a:lnTo>
                <a:lnTo>
                  <a:pt x="639" y="55"/>
                </a:lnTo>
                <a:lnTo>
                  <a:pt x="649" y="61"/>
                </a:lnTo>
                <a:lnTo>
                  <a:pt x="664" y="65"/>
                </a:lnTo>
                <a:lnTo>
                  <a:pt x="683" y="68"/>
                </a:lnTo>
                <a:lnTo>
                  <a:pt x="702" y="71"/>
                </a:lnTo>
                <a:lnTo>
                  <a:pt x="722" y="76"/>
                </a:lnTo>
                <a:lnTo>
                  <a:pt x="739" y="86"/>
                </a:lnTo>
                <a:lnTo>
                  <a:pt x="753" y="101"/>
                </a:lnTo>
                <a:lnTo>
                  <a:pt x="761" y="123"/>
                </a:lnTo>
                <a:lnTo>
                  <a:pt x="764" y="134"/>
                </a:lnTo>
                <a:lnTo>
                  <a:pt x="772" y="145"/>
                </a:lnTo>
                <a:lnTo>
                  <a:pt x="781" y="154"/>
                </a:lnTo>
                <a:lnTo>
                  <a:pt x="793" y="162"/>
                </a:lnTo>
                <a:lnTo>
                  <a:pt x="807" y="168"/>
                </a:lnTo>
                <a:lnTo>
                  <a:pt x="822" y="173"/>
                </a:lnTo>
                <a:lnTo>
                  <a:pt x="840" y="179"/>
                </a:lnTo>
                <a:lnTo>
                  <a:pt x="857" y="183"/>
                </a:lnTo>
                <a:lnTo>
                  <a:pt x="876" y="188"/>
                </a:lnTo>
                <a:lnTo>
                  <a:pt x="895" y="192"/>
                </a:lnTo>
                <a:lnTo>
                  <a:pt x="914" y="197"/>
                </a:lnTo>
                <a:lnTo>
                  <a:pt x="933" y="200"/>
                </a:lnTo>
                <a:lnTo>
                  <a:pt x="951" y="207"/>
                </a:lnTo>
                <a:lnTo>
                  <a:pt x="969" y="212"/>
                </a:lnTo>
                <a:lnTo>
                  <a:pt x="985" y="219"/>
                </a:lnTo>
                <a:lnTo>
                  <a:pt x="1000" y="227"/>
                </a:lnTo>
                <a:close/>
              </a:path>
            </a:pathLst>
          </a:custGeom>
          <a:solidFill>
            <a:srgbClr val="F4BC7F"/>
          </a:solidFill>
          <a:ln w="9525">
            <a:noFill/>
            <a:round/>
            <a:headEnd/>
            <a:tailEnd/>
          </a:ln>
        </p:spPr>
        <p:txBody>
          <a:bodyPr/>
          <a:lstStyle/>
          <a:p>
            <a:endParaRPr lang="en-US"/>
          </a:p>
        </p:txBody>
      </p:sp>
      <p:sp>
        <p:nvSpPr>
          <p:cNvPr id="118799" name="Freeform 15"/>
          <p:cNvSpPr>
            <a:spLocks/>
          </p:cNvSpPr>
          <p:nvPr/>
        </p:nvSpPr>
        <p:spPr bwMode="auto">
          <a:xfrm>
            <a:off x="3529013" y="5629275"/>
            <a:ext cx="2825750" cy="1090613"/>
          </a:xfrm>
          <a:custGeom>
            <a:avLst/>
            <a:gdLst/>
            <a:ahLst/>
            <a:cxnLst>
              <a:cxn ang="0">
                <a:pos x="441" y="93"/>
              </a:cxn>
              <a:cxn ang="0">
                <a:pos x="397" y="127"/>
              </a:cxn>
              <a:cxn ang="0">
                <a:pos x="376" y="153"/>
              </a:cxn>
              <a:cxn ang="0">
                <a:pos x="246" y="186"/>
              </a:cxn>
              <a:cxn ang="0">
                <a:pos x="147" y="223"/>
              </a:cxn>
              <a:cxn ang="0">
                <a:pos x="77" y="260"/>
              </a:cxn>
              <a:cxn ang="0">
                <a:pos x="33" y="289"/>
              </a:cxn>
              <a:cxn ang="0">
                <a:pos x="12" y="306"/>
              </a:cxn>
              <a:cxn ang="0">
                <a:pos x="12" y="324"/>
              </a:cxn>
              <a:cxn ang="0">
                <a:pos x="150" y="396"/>
              </a:cxn>
              <a:cxn ang="0">
                <a:pos x="285" y="450"/>
              </a:cxn>
              <a:cxn ang="0">
                <a:pos x="417" y="486"/>
              </a:cxn>
              <a:cxn ang="0">
                <a:pos x="544" y="507"/>
              </a:cxn>
              <a:cxn ang="0">
                <a:pos x="664" y="516"/>
              </a:cxn>
              <a:cxn ang="0">
                <a:pos x="836" y="508"/>
              </a:cxn>
              <a:cxn ang="0">
                <a:pos x="1013" y="475"/>
              </a:cxn>
              <a:cxn ang="0">
                <a:pos x="1157" y="432"/>
              </a:cxn>
              <a:cxn ang="0">
                <a:pos x="1263" y="388"/>
              </a:cxn>
              <a:cxn ang="0">
                <a:pos x="1323" y="356"/>
              </a:cxn>
              <a:cxn ang="0">
                <a:pos x="1326" y="332"/>
              </a:cxn>
              <a:cxn ang="0">
                <a:pos x="1298" y="348"/>
              </a:cxn>
              <a:cxn ang="0">
                <a:pos x="1223" y="384"/>
              </a:cxn>
              <a:cxn ang="0">
                <a:pos x="1106" y="428"/>
              </a:cxn>
              <a:cxn ang="0">
                <a:pos x="953" y="468"/>
              </a:cxn>
              <a:cxn ang="0">
                <a:pos x="770" y="492"/>
              </a:cxn>
              <a:cxn ang="0">
                <a:pos x="627" y="493"/>
              </a:cxn>
              <a:cxn ang="0">
                <a:pos x="507" y="482"/>
              </a:cxn>
              <a:cxn ang="0">
                <a:pos x="384" y="457"/>
              </a:cxn>
              <a:cxn ang="0">
                <a:pos x="255" y="418"/>
              </a:cxn>
              <a:cxn ang="0">
                <a:pos x="123" y="361"/>
              </a:cxn>
              <a:cxn ang="0">
                <a:pos x="41" y="309"/>
              </a:cxn>
              <a:cxn ang="0">
                <a:pos x="72" y="287"/>
              </a:cxn>
              <a:cxn ang="0">
                <a:pos x="121" y="258"/>
              </a:cxn>
              <a:cxn ang="0">
                <a:pos x="189" y="228"/>
              </a:cxn>
              <a:cxn ang="0">
                <a:pos x="275" y="198"/>
              </a:cxn>
              <a:cxn ang="0">
                <a:pos x="384" y="172"/>
              </a:cxn>
              <a:cxn ang="0">
                <a:pos x="392" y="164"/>
              </a:cxn>
              <a:cxn ang="0">
                <a:pos x="416" y="137"/>
              </a:cxn>
              <a:cxn ang="0">
                <a:pos x="469" y="103"/>
              </a:cxn>
              <a:cxn ang="0">
                <a:pos x="499" y="92"/>
              </a:cxn>
              <a:cxn ang="0">
                <a:pos x="524" y="69"/>
              </a:cxn>
              <a:cxn ang="0">
                <a:pos x="592" y="31"/>
              </a:cxn>
              <a:cxn ang="0">
                <a:pos x="697" y="21"/>
              </a:cxn>
              <a:cxn ang="0">
                <a:pos x="777" y="44"/>
              </a:cxn>
              <a:cxn ang="0">
                <a:pos x="827" y="84"/>
              </a:cxn>
              <a:cxn ang="0">
                <a:pos x="849" y="104"/>
              </a:cxn>
              <a:cxn ang="0">
                <a:pos x="886" y="104"/>
              </a:cxn>
              <a:cxn ang="0">
                <a:pos x="958" y="132"/>
              </a:cxn>
              <a:cxn ang="0">
                <a:pos x="1018" y="174"/>
              </a:cxn>
              <a:cxn ang="0">
                <a:pos x="952" y="104"/>
              </a:cxn>
              <a:cxn ang="0">
                <a:pos x="881" y="84"/>
              </a:cxn>
              <a:cxn ang="0">
                <a:pos x="839" y="68"/>
              </a:cxn>
              <a:cxn ang="0">
                <a:pos x="785" y="25"/>
              </a:cxn>
              <a:cxn ang="0">
                <a:pos x="699" y="1"/>
              </a:cxn>
              <a:cxn ang="0">
                <a:pos x="590" y="10"/>
              </a:cxn>
              <a:cxn ang="0">
                <a:pos x="517" y="48"/>
              </a:cxn>
              <a:cxn ang="0">
                <a:pos x="485" y="77"/>
              </a:cxn>
            </a:cxnLst>
            <a:rect l="0" t="0" r="r" b="b"/>
            <a:pathLst>
              <a:path w="1337" h="516">
                <a:moveTo>
                  <a:pt x="485" y="77"/>
                </a:moveTo>
                <a:lnTo>
                  <a:pt x="461" y="84"/>
                </a:lnTo>
                <a:lnTo>
                  <a:pt x="441" y="93"/>
                </a:lnTo>
                <a:lnTo>
                  <a:pt x="423" y="104"/>
                </a:lnTo>
                <a:lnTo>
                  <a:pt x="408" y="115"/>
                </a:lnTo>
                <a:lnTo>
                  <a:pt x="397" y="127"/>
                </a:lnTo>
                <a:lnTo>
                  <a:pt x="387" y="138"/>
                </a:lnTo>
                <a:lnTo>
                  <a:pt x="381" y="147"/>
                </a:lnTo>
                <a:lnTo>
                  <a:pt x="376" y="153"/>
                </a:lnTo>
                <a:lnTo>
                  <a:pt x="329" y="163"/>
                </a:lnTo>
                <a:lnTo>
                  <a:pt x="285" y="174"/>
                </a:lnTo>
                <a:lnTo>
                  <a:pt x="246" y="186"/>
                </a:lnTo>
                <a:lnTo>
                  <a:pt x="210" y="198"/>
                </a:lnTo>
                <a:lnTo>
                  <a:pt x="176" y="211"/>
                </a:lnTo>
                <a:lnTo>
                  <a:pt x="147" y="223"/>
                </a:lnTo>
                <a:lnTo>
                  <a:pt x="121" y="236"/>
                </a:lnTo>
                <a:lnTo>
                  <a:pt x="97" y="248"/>
                </a:lnTo>
                <a:lnTo>
                  <a:pt x="77" y="260"/>
                </a:lnTo>
                <a:lnTo>
                  <a:pt x="59" y="271"/>
                </a:lnTo>
                <a:lnTo>
                  <a:pt x="44" y="280"/>
                </a:lnTo>
                <a:lnTo>
                  <a:pt x="33" y="289"/>
                </a:lnTo>
                <a:lnTo>
                  <a:pt x="23" y="296"/>
                </a:lnTo>
                <a:lnTo>
                  <a:pt x="17" y="302"/>
                </a:lnTo>
                <a:lnTo>
                  <a:pt x="12" y="306"/>
                </a:lnTo>
                <a:lnTo>
                  <a:pt x="10" y="307"/>
                </a:lnTo>
                <a:lnTo>
                  <a:pt x="0" y="317"/>
                </a:lnTo>
                <a:lnTo>
                  <a:pt x="12" y="324"/>
                </a:lnTo>
                <a:lnTo>
                  <a:pt x="58" y="350"/>
                </a:lnTo>
                <a:lnTo>
                  <a:pt x="105" y="374"/>
                </a:lnTo>
                <a:lnTo>
                  <a:pt x="150" y="396"/>
                </a:lnTo>
                <a:lnTo>
                  <a:pt x="196" y="417"/>
                </a:lnTo>
                <a:lnTo>
                  <a:pt x="241" y="434"/>
                </a:lnTo>
                <a:lnTo>
                  <a:pt x="285" y="450"/>
                </a:lnTo>
                <a:lnTo>
                  <a:pt x="329" y="464"/>
                </a:lnTo>
                <a:lnTo>
                  <a:pt x="373" y="475"/>
                </a:lnTo>
                <a:lnTo>
                  <a:pt x="417" y="486"/>
                </a:lnTo>
                <a:lnTo>
                  <a:pt x="460" y="494"/>
                </a:lnTo>
                <a:lnTo>
                  <a:pt x="501" y="502"/>
                </a:lnTo>
                <a:lnTo>
                  <a:pt x="544" y="507"/>
                </a:lnTo>
                <a:lnTo>
                  <a:pt x="584" y="511"/>
                </a:lnTo>
                <a:lnTo>
                  <a:pt x="624" y="514"/>
                </a:lnTo>
                <a:lnTo>
                  <a:pt x="664" y="516"/>
                </a:lnTo>
                <a:lnTo>
                  <a:pt x="703" y="516"/>
                </a:lnTo>
                <a:lnTo>
                  <a:pt x="771" y="513"/>
                </a:lnTo>
                <a:lnTo>
                  <a:pt x="836" y="508"/>
                </a:lnTo>
                <a:lnTo>
                  <a:pt x="899" y="499"/>
                </a:lnTo>
                <a:lnTo>
                  <a:pt x="958" y="488"/>
                </a:lnTo>
                <a:lnTo>
                  <a:pt x="1013" y="475"/>
                </a:lnTo>
                <a:lnTo>
                  <a:pt x="1065" y="462"/>
                </a:lnTo>
                <a:lnTo>
                  <a:pt x="1114" y="447"/>
                </a:lnTo>
                <a:lnTo>
                  <a:pt x="1157" y="432"/>
                </a:lnTo>
                <a:lnTo>
                  <a:pt x="1196" y="417"/>
                </a:lnTo>
                <a:lnTo>
                  <a:pt x="1232" y="401"/>
                </a:lnTo>
                <a:lnTo>
                  <a:pt x="1263" y="388"/>
                </a:lnTo>
                <a:lnTo>
                  <a:pt x="1288" y="375"/>
                </a:lnTo>
                <a:lnTo>
                  <a:pt x="1308" y="365"/>
                </a:lnTo>
                <a:lnTo>
                  <a:pt x="1323" y="356"/>
                </a:lnTo>
                <a:lnTo>
                  <a:pt x="1333" y="351"/>
                </a:lnTo>
                <a:lnTo>
                  <a:pt x="1337" y="349"/>
                </a:lnTo>
                <a:lnTo>
                  <a:pt x="1326" y="332"/>
                </a:lnTo>
                <a:lnTo>
                  <a:pt x="1322" y="335"/>
                </a:lnTo>
                <a:lnTo>
                  <a:pt x="1313" y="340"/>
                </a:lnTo>
                <a:lnTo>
                  <a:pt x="1298" y="348"/>
                </a:lnTo>
                <a:lnTo>
                  <a:pt x="1278" y="359"/>
                </a:lnTo>
                <a:lnTo>
                  <a:pt x="1253" y="370"/>
                </a:lnTo>
                <a:lnTo>
                  <a:pt x="1223" y="384"/>
                </a:lnTo>
                <a:lnTo>
                  <a:pt x="1188" y="398"/>
                </a:lnTo>
                <a:lnTo>
                  <a:pt x="1149" y="413"/>
                </a:lnTo>
                <a:lnTo>
                  <a:pt x="1106" y="428"/>
                </a:lnTo>
                <a:lnTo>
                  <a:pt x="1058" y="442"/>
                </a:lnTo>
                <a:lnTo>
                  <a:pt x="1007" y="455"/>
                </a:lnTo>
                <a:lnTo>
                  <a:pt x="953" y="468"/>
                </a:lnTo>
                <a:lnTo>
                  <a:pt x="895" y="478"/>
                </a:lnTo>
                <a:lnTo>
                  <a:pt x="834" y="487"/>
                </a:lnTo>
                <a:lnTo>
                  <a:pt x="770" y="492"/>
                </a:lnTo>
                <a:lnTo>
                  <a:pt x="703" y="494"/>
                </a:lnTo>
                <a:lnTo>
                  <a:pt x="666" y="494"/>
                </a:lnTo>
                <a:lnTo>
                  <a:pt x="627" y="493"/>
                </a:lnTo>
                <a:lnTo>
                  <a:pt x="588" y="491"/>
                </a:lnTo>
                <a:lnTo>
                  <a:pt x="549" y="487"/>
                </a:lnTo>
                <a:lnTo>
                  <a:pt x="507" y="482"/>
                </a:lnTo>
                <a:lnTo>
                  <a:pt x="467" y="475"/>
                </a:lnTo>
                <a:lnTo>
                  <a:pt x="426" y="467"/>
                </a:lnTo>
                <a:lnTo>
                  <a:pt x="384" y="457"/>
                </a:lnTo>
                <a:lnTo>
                  <a:pt x="342" y="445"/>
                </a:lnTo>
                <a:lnTo>
                  <a:pt x="299" y="433"/>
                </a:lnTo>
                <a:lnTo>
                  <a:pt x="255" y="418"/>
                </a:lnTo>
                <a:lnTo>
                  <a:pt x="213" y="401"/>
                </a:lnTo>
                <a:lnTo>
                  <a:pt x="167" y="383"/>
                </a:lnTo>
                <a:lnTo>
                  <a:pt x="123" y="361"/>
                </a:lnTo>
                <a:lnTo>
                  <a:pt x="80" y="339"/>
                </a:lnTo>
                <a:lnTo>
                  <a:pt x="34" y="314"/>
                </a:lnTo>
                <a:lnTo>
                  <a:pt x="41" y="309"/>
                </a:lnTo>
                <a:lnTo>
                  <a:pt x="49" y="302"/>
                </a:lnTo>
                <a:lnTo>
                  <a:pt x="59" y="295"/>
                </a:lnTo>
                <a:lnTo>
                  <a:pt x="72" y="287"/>
                </a:lnTo>
                <a:lnTo>
                  <a:pt x="87" y="279"/>
                </a:lnTo>
                <a:lnTo>
                  <a:pt x="102" y="269"/>
                </a:lnTo>
                <a:lnTo>
                  <a:pt x="121" y="258"/>
                </a:lnTo>
                <a:lnTo>
                  <a:pt x="141" y="248"/>
                </a:lnTo>
                <a:lnTo>
                  <a:pt x="164" y="238"/>
                </a:lnTo>
                <a:lnTo>
                  <a:pt x="189" y="228"/>
                </a:lnTo>
                <a:lnTo>
                  <a:pt x="215" y="218"/>
                </a:lnTo>
                <a:lnTo>
                  <a:pt x="244" y="208"/>
                </a:lnTo>
                <a:lnTo>
                  <a:pt x="275" y="198"/>
                </a:lnTo>
                <a:lnTo>
                  <a:pt x="309" y="189"/>
                </a:lnTo>
                <a:lnTo>
                  <a:pt x="346" y="179"/>
                </a:lnTo>
                <a:lnTo>
                  <a:pt x="384" y="172"/>
                </a:lnTo>
                <a:lnTo>
                  <a:pt x="388" y="171"/>
                </a:lnTo>
                <a:lnTo>
                  <a:pt x="391" y="167"/>
                </a:lnTo>
                <a:lnTo>
                  <a:pt x="392" y="164"/>
                </a:lnTo>
                <a:lnTo>
                  <a:pt x="397" y="158"/>
                </a:lnTo>
                <a:lnTo>
                  <a:pt x="405" y="148"/>
                </a:lnTo>
                <a:lnTo>
                  <a:pt x="416" y="137"/>
                </a:lnTo>
                <a:lnTo>
                  <a:pt x="430" y="125"/>
                </a:lnTo>
                <a:lnTo>
                  <a:pt x="447" y="113"/>
                </a:lnTo>
                <a:lnTo>
                  <a:pt x="469" y="103"/>
                </a:lnTo>
                <a:lnTo>
                  <a:pt x="494" y="95"/>
                </a:lnTo>
                <a:lnTo>
                  <a:pt x="497" y="95"/>
                </a:lnTo>
                <a:lnTo>
                  <a:pt x="499" y="92"/>
                </a:lnTo>
                <a:lnTo>
                  <a:pt x="501" y="89"/>
                </a:lnTo>
                <a:lnTo>
                  <a:pt x="510" y="80"/>
                </a:lnTo>
                <a:lnTo>
                  <a:pt x="524" y="69"/>
                </a:lnTo>
                <a:lnTo>
                  <a:pt x="541" y="55"/>
                </a:lnTo>
                <a:lnTo>
                  <a:pt x="564" y="43"/>
                </a:lnTo>
                <a:lnTo>
                  <a:pt x="592" y="31"/>
                </a:lnTo>
                <a:lnTo>
                  <a:pt x="624" y="23"/>
                </a:lnTo>
                <a:lnTo>
                  <a:pt x="661" y="20"/>
                </a:lnTo>
                <a:lnTo>
                  <a:pt x="697" y="21"/>
                </a:lnTo>
                <a:lnTo>
                  <a:pt x="728" y="26"/>
                </a:lnTo>
                <a:lnTo>
                  <a:pt x="755" y="34"/>
                </a:lnTo>
                <a:lnTo>
                  <a:pt x="777" y="44"/>
                </a:lnTo>
                <a:lnTo>
                  <a:pt x="796" y="57"/>
                </a:lnTo>
                <a:lnTo>
                  <a:pt x="812" y="70"/>
                </a:lnTo>
                <a:lnTo>
                  <a:pt x="827" y="84"/>
                </a:lnTo>
                <a:lnTo>
                  <a:pt x="840" y="100"/>
                </a:lnTo>
                <a:lnTo>
                  <a:pt x="844" y="105"/>
                </a:lnTo>
                <a:lnTo>
                  <a:pt x="849" y="104"/>
                </a:lnTo>
                <a:lnTo>
                  <a:pt x="855" y="104"/>
                </a:lnTo>
                <a:lnTo>
                  <a:pt x="868" y="103"/>
                </a:lnTo>
                <a:lnTo>
                  <a:pt x="886" y="104"/>
                </a:lnTo>
                <a:lnTo>
                  <a:pt x="909" y="109"/>
                </a:lnTo>
                <a:lnTo>
                  <a:pt x="933" y="118"/>
                </a:lnTo>
                <a:lnTo>
                  <a:pt x="958" y="132"/>
                </a:lnTo>
                <a:lnTo>
                  <a:pt x="981" y="153"/>
                </a:lnTo>
                <a:lnTo>
                  <a:pt x="1001" y="183"/>
                </a:lnTo>
                <a:lnTo>
                  <a:pt x="1018" y="174"/>
                </a:lnTo>
                <a:lnTo>
                  <a:pt x="998" y="144"/>
                </a:lnTo>
                <a:lnTo>
                  <a:pt x="976" y="120"/>
                </a:lnTo>
                <a:lnTo>
                  <a:pt x="952" y="104"/>
                </a:lnTo>
                <a:lnTo>
                  <a:pt x="927" y="93"/>
                </a:lnTo>
                <a:lnTo>
                  <a:pt x="903" y="87"/>
                </a:lnTo>
                <a:lnTo>
                  <a:pt x="881" y="84"/>
                </a:lnTo>
                <a:lnTo>
                  <a:pt x="865" y="83"/>
                </a:lnTo>
                <a:lnTo>
                  <a:pt x="853" y="84"/>
                </a:lnTo>
                <a:lnTo>
                  <a:pt x="839" y="68"/>
                </a:lnTo>
                <a:lnTo>
                  <a:pt x="822" y="53"/>
                </a:lnTo>
                <a:lnTo>
                  <a:pt x="805" y="38"/>
                </a:lnTo>
                <a:lnTo>
                  <a:pt x="785" y="25"/>
                </a:lnTo>
                <a:lnTo>
                  <a:pt x="760" y="15"/>
                </a:lnTo>
                <a:lnTo>
                  <a:pt x="732" y="8"/>
                </a:lnTo>
                <a:lnTo>
                  <a:pt x="699" y="1"/>
                </a:lnTo>
                <a:lnTo>
                  <a:pt x="661" y="0"/>
                </a:lnTo>
                <a:lnTo>
                  <a:pt x="623" y="3"/>
                </a:lnTo>
                <a:lnTo>
                  <a:pt x="590" y="10"/>
                </a:lnTo>
                <a:lnTo>
                  <a:pt x="561" y="21"/>
                </a:lnTo>
                <a:lnTo>
                  <a:pt x="538" y="34"/>
                </a:lnTo>
                <a:lnTo>
                  <a:pt x="517" y="48"/>
                </a:lnTo>
                <a:lnTo>
                  <a:pt x="502" y="60"/>
                </a:lnTo>
                <a:lnTo>
                  <a:pt x="491" y="70"/>
                </a:lnTo>
                <a:lnTo>
                  <a:pt x="485" y="77"/>
                </a:lnTo>
                <a:close/>
              </a:path>
            </a:pathLst>
          </a:custGeom>
          <a:solidFill>
            <a:srgbClr val="000089"/>
          </a:solidFill>
          <a:ln w="9525">
            <a:noFill/>
            <a:round/>
            <a:headEnd/>
            <a:tailEnd/>
          </a:ln>
        </p:spPr>
        <p:txBody>
          <a:bodyPr/>
          <a:lstStyle/>
          <a:p>
            <a:endParaRPr lang="en-US"/>
          </a:p>
        </p:txBody>
      </p:sp>
      <p:sp>
        <p:nvSpPr>
          <p:cNvPr id="118800" name="Freeform 16"/>
          <p:cNvSpPr>
            <a:spLocks/>
          </p:cNvSpPr>
          <p:nvPr/>
        </p:nvSpPr>
        <p:spPr bwMode="auto">
          <a:xfrm>
            <a:off x="5765800" y="6021388"/>
            <a:ext cx="569913" cy="234950"/>
          </a:xfrm>
          <a:custGeom>
            <a:avLst/>
            <a:gdLst/>
            <a:ahLst/>
            <a:cxnLst>
              <a:cxn ang="0">
                <a:pos x="0" y="20"/>
              </a:cxn>
              <a:cxn ang="0">
                <a:pos x="2" y="20"/>
              </a:cxn>
              <a:cxn ang="0">
                <a:pos x="7" y="21"/>
              </a:cxn>
              <a:cxn ang="0">
                <a:pos x="15" y="22"/>
              </a:cxn>
              <a:cxn ang="0">
                <a:pos x="25" y="24"/>
              </a:cxn>
              <a:cxn ang="0">
                <a:pos x="38" y="26"/>
              </a:cxn>
              <a:cxn ang="0">
                <a:pos x="53" y="30"/>
              </a:cxn>
              <a:cxn ang="0">
                <a:pos x="69" y="34"/>
              </a:cxn>
              <a:cxn ang="0">
                <a:pos x="87" y="37"/>
              </a:cxn>
              <a:cxn ang="0">
                <a:pos x="107" y="44"/>
              </a:cxn>
              <a:cxn ang="0">
                <a:pos x="127" y="50"/>
              </a:cxn>
              <a:cxn ang="0">
                <a:pos x="148" y="57"/>
              </a:cxn>
              <a:cxn ang="0">
                <a:pos x="171" y="66"/>
              </a:cxn>
              <a:cxn ang="0">
                <a:pos x="194" y="75"/>
              </a:cxn>
              <a:cxn ang="0">
                <a:pos x="216" y="86"/>
              </a:cxn>
              <a:cxn ang="0">
                <a:pos x="239" y="98"/>
              </a:cxn>
              <a:cxn ang="0">
                <a:pos x="260" y="111"/>
              </a:cxn>
              <a:cxn ang="0">
                <a:pos x="270" y="95"/>
              </a:cxn>
              <a:cxn ang="0">
                <a:pos x="248" y="81"/>
              </a:cxn>
              <a:cxn ang="0">
                <a:pos x="225" y="69"/>
              </a:cxn>
              <a:cxn ang="0">
                <a:pos x="201" y="57"/>
              </a:cxn>
              <a:cxn ang="0">
                <a:pos x="179" y="49"/>
              </a:cxn>
              <a:cxn ang="0">
                <a:pos x="157" y="40"/>
              </a:cxn>
              <a:cxn ang="0">
                <a:pos x="135" y="31"/>
              </a:cxn>
              <a:cxn ang="0">
                <a:pos x="115" y="25"/>
              </a:cxn>
              <a:cxn ang="0">
                <a:pos x="94" y="19"/>
              </a:cxn>
              <a:cxn ang="0">
                <a:pos x="76" y="15"/>
              </a:cxn>
              <a:cxn ang="0">
                <a:pos x="59" y="10"/>
              </a:cxn>
              <a:cxn ang="0">
                <a:pos x="43" y="7"/>
              </a:cxn>
              <a:cxn ang="0">
                <a:pos x="30" y="5"/>
              </a:cxn>
              <a:cxn ang="0">
                <a:pos x="19" y="2"/>
              </a:cxn>
              <a:cxn ang="0">
                <a:pos x="12" y="1"/>
              </a:cxn>
              <a:cxn ang="0">
                <a:pos x="5" y="0"/>
              </a:cxn>
              <a:cxn ang="0">
                <a:pos x="3" y="0"/>
              </a:cxn>
              <a:cxn ang="0">
                <a:pos x="0" y="20"/>
              </a:cxn>
            </a:cxnLst>
            <a:rect l="0" t="0" r="r" b="b"/>
            <a:pathLst>
              <a:path w="270" h="111">
                <a:moveTo>
                  <a:pt x="0" y="20"/>
                </a:moveTo>
                <a:lnTo>
                  <a:pt x="2" y="20"/>
                </a:lnTo>
                <a:lnTo>
                  <a:pt x="7" y="21"/>
                </a:lnTo>
                <a:lnTo>
                  <a:pt x="15" y="22"/>
                </a:lnTo>
                <a:lnTo>
                  <a:pt x="25" y="24"/>
                </a:lnTo>
                <a:lnTo>
                  <a:pt x="38" y="26"/>
                </a:lnTo>
                <a:lnTo>
                  <a:pt x="53" y="30"/>
                </a:lnTo>
                <a:lnTo>
                  <a:pt x="69" y="34"/>
                </a:lnTo>
                <a:lnTo>
                  <a:pt x="87" y="37"/>
                </a:lnTo>
                <a:lnTo>
                  <a:pt x="107" y="44"/>
                </a:lnTo>
                <a:lnTo>
                  <a:pt x="127" y="50"/>
                </a:lnTo>
                <a:lnTo>
                  <a:pt x="148" y="57"/>
                </a:lnTo>
                <a:lnTo>
                  <a:pt x="171" y="66"/>
                </a:lnTo>
                <a:lnTo>
                  <a:pt x="194" y="75"/>
                </a:lnTo>
                <a:lnTo>
                  <a:pt x="216" y="86"/>
                </a:lnTo>
                <a:lnTo>
                  <a:pt x="239" y="98"/>
                </a:lnTo>
                <a:lnTo>
                  <a:pt x="260" y="111"/>
                </a:lnTo>
                <a:lnTo>
                  <a:pt x="270" y="95"/>
                </a:lnTo>
                <a:lnTo>
                  <a:pt x="248" y="81"/>
                </a:lnTo>
                <a:lnTo>
                  <a:pt x="225" y="69"/>
                </a:lnTo>
                <a:lnTo>
                  <a:pt x="201" y="57"/>
                </a:lnTo>
                <a:lnTo>
                  <a:pt x="179" y="49"/>
                </a:lnTo>
                <a:lnTo>
                  <a:pt x="157" y="40"/>
                </a:lnTo>
                <a:lnTo>
                  <a:pt x="135" y="31"/>
                </a:lnTo>
                <a:lnTo>
                  <a:pt x="115" y="25"/>
                </a:lnTo>
                <a:lnTo>
                  <a:pt x="94" y="19"/>
                </a:lnTo>
                <a:lnTo>
                  <a:pt x="76" y="15"/>
                </a:lnTo>
                <a:lnTo>
                  <a:pt x="59" y="10"/>
                </a:lnTo>
                <a:lnTo>
                  <a:pt x="43" y="7"/>
                </a:lnTo>
                <a:lnTo>
                  <a:pt x="30" y="5"/>
                </a:lnTo>
                <a:lnTo>
                  <a:pt x="19" y="2"/>
                </a:lnTo>
                <a:lnTo>
                  <a:pt x="12" y="1"/>
                </a:lnTo>
                <a:lnTo>
                  <a:pt x="5" y="0"/>
                </a:lnTo>
                <a:lnTo>
                  <a:pt x="3" y="0"/>
                </a:lnTo>
                <a:lnTo>
                  <a:pt x="0" y="20"/>
                </a:lnTo>
                <a:close/>
              </a:path>
            </a:pathLst>
          </a:custGeom>
          <a:solidFill>
            <a:srgbClr val="000089"/>
          </a:solidFill>
          <a:ln w="9525">
            <a:noFill/>
            <a:round/>
            <a:headEnd/>
            <a:tailEnd/>
          </a:ln>
        </p:spPr>
        <p:txBody>
          <a:bodyPr/>
          <a:lstStyle/>
          <a:p>
            <a:endParaRPr lang="en-US"/>
          </a:p>
        </p:txBody>
      </p:sp>
      <p:sp>
        <p:nvSpPr>
          <p:cNvPr id="118801" name="Freeform 17"/>
          <p:cNvSpPr>
            <a:spLocks/>
          </p:cNvSpPr>
          <p:nvPr/>
        </p:nvSpPr>
        <p:spPr bwMode="auto">
          <a:xfrm>
            <a:off x="4829175" y="5845175"/>
            <a:ext cx="317500" cy="57150"/>
          </a:xfrm>
          <a:custGeom>
            <a:avLst/>
            <a:gdLst/>
            <a:ahLst/>
            <a:cxnLst>
              <a:cxn ang="0">
                <a:pos x="7" y="0"/>
              </a:cxn>
              <a:cxn ang="0">
                <a:pos x="0" y="18"/>
              </a:cxn>
              <a:cxn ang="0">
                <a:pos x="4" y="20"/>
              </a:cxn>
              <a:cxn ang="0">
                <a:pos x="13" y="21"/>
              </a:cxn>
              <a:cxn ang="0">
                <a:pos x="25" y="23"/>
              </a:cxn>
              <a:cxn ang="0">
                <a:pos x="43" y="26"/>
              </a:cxn>
              <a:cxn ang="0">
                <a:pos x="66" y="27"/>
              </a:cxn>
              <a:cxn ang="0">
                <a:pos x="91" y="26"/>
              </a:cxn>
              <a:cxn ang="0">
                <a:pos x="118" y="25"/>
              </a:cxn>
              <a:cxn ang="0">
                <a:pos x="150" y="20"/>
              </a:cxn>
              <a:cxn ang="0">
                <a:pos x="146" y="0"/>
              </a:cxn>
              <a:cxn ang="0">
                <a:pos x="117" y="5"/>
              </a:cxn>
              <a:cxn ang="0">
                <a:pos x="89" y="6"/>
              </a:cxn>
              <a:cxn ang="0">
                <a:pos x="66" y="7"/>
              </a:cxn>
              <a:cxn ang="0">
                <a:pos x="46" y="6"/>
              </a:cxn>
              <a:cxn ang="0">
                <a:pos x="29" y="3"/>
              </a:cxn>
              <a:cxn ang="0">
                <a:pos x="17" y="2"/>
              </a:cxn>
              <a:cxn ang="0">
                <a:pos x="9" y="1"/>
              </a:cxn>
              <a:cxn ang="0">
                <a:pos x="7" y="0"/>
              </a:cxn>
            </a:cxnLst>
            <a:rect l="0" t="0" r="r" b="b"/>
            <a:pathLst>
              <a:path w="150" h="27">
                <a:moveTo>
                  <a:pt x="7" y="0"/>
                </a:moveTo>
                <a:lnTo>
                  <a:pt x="0" y="18"/>
                </a:lnTo>
                <a:lnTo>
                  <a:pt x="4" y="20"/>
                </a:lnTo>
                <a:lnTo>
                  <a:pt x="13" y="21"/>
                </a:lnTo>
                <a:lnTo>
                  <a:pt x="25" y="23"/>
                </a:lnTo>
                <a:lnTo>
                  <a:pt x="43" y="26"/>
                </a:lnTo>
                <a:lnTo>
                  <a:pt x="66" y="27"/>
                </a:lnTo>
                <a:lnTo>
                  <a:pt x="91" y="26"/>
                </a:lnTo>
                <a:lnTo>
                  <a:pt x="118" y="25"/>
                </a:lnTo>
                <a:lnTo>
                  <a:pt x="150" y="20"/>
                </a:lnTo>
                <a:lnTo>
                  <a:pt x="146" y="0"/>
                </a:lnTo>
                <a:lnTo>
                  <a:pt x="117" y="5"/>
                </a:lnTo>
                <a:lnTo>
                  <a:pt x="89" y="6"/>
                </a:lnTo>
                <a:lnTo>
                  <a:pt x="66" y="7"/>
                </a:lnTo>
                <a:lnTo>
                  <a:pt x="46" y="6"/>
                </a:lnTo>
                <a:lnTo>
                  <a:pt x="29" y="3"/>
                </a:lnTo>
                <a:lnTo>
                  <a:pt x="17" y="2"/>
                </a:lnTo>
                <a:lnTo>
                  <a:pt x="9" y="1"/>
                </a:lnTo>
                <a:lnTo>
                  <a:pt x="7" y="0"/>
                </a:lnTo>
                <a:close/>
              </a:path>
            </a:pathLst>
          </a:custGeom>
          <a:solidFill>
            <a:srgbClr val="000089"/>
          </a:solidFill>
          <a:ln w="9525">
            <a:noFill/>
            <a:round/>
            <a:headEnd/>
            <a:tailEnd/>
          </a:ln>
        </p:spPr>
        <p:txBody>
          <a:bodyPr/>
          <a:lstStyle/>
          <a:p>
            <a:endParaRPr lang="en-US"/>
          </a:p>
        </p:txBody>
      </p:sp>
      <p:sp>
        <p:nvSpPr>
          <p:cNvPr id="118802" name="Freeform 18"/>
          <p:cNvSpPr>
            <a:spLocks/>
          </p:cNvSpPr>
          <p:nvPr/>
        </p:nvSpPr>
        <p:spPr bwMode="auto">
          <a:xfrm>
            <a:off x="4543425" y="6062663"/>
            <a:ext cx="982663" cy="141287"/>
          </a:xfrm>
          <a:custGeom>
            <a:avLst/>
            <a:gdLst/>
            <a:ahLst/>
            <a:cxnLst>
              <a:cxn ang="0">
                <a:pos x="5" y="23"/>
              </a:cxn>
              <a:cxn ang="0">
                <a:pos x="0" y="43"/>
              </a:cxn>
              <a:cxn ang="0">
                <a:pos x="5" y="45"/>
              </a:cxn>
              <a:cxn ang="0">
                <a:pos x="15" y="47"/>
              </a:cxn>
              <a:cxn ang="0">
                <a:pos x="30" y="50"/>
              </a:cxn>
              <a:cxn ang="0">
                <a:pos x="49" y="53"/>
              </a:cxn>
              <a:cxn ang="0">
                <a:pos x="71" y="57"/>
              </a:cxn>
              <a:cxn ang="0">
                <a:pos x="98" y="61"/>
              </a:cxn>
              <a:cxn ang="0">
                <a:pos x="128" y="65"/>
              </a:cxn>
              <a:cxn ang="0">
                <a:pos x="160" y="66"/>
              </a:cxn>
              <a:cxn ang="0">
                <a:pos x="194" y="67"/>
              </a:cxn>
              <a:cxn ang="0">
                <a:pos x="231" y="67"/>
              </a:cxn>
              <a:cxn ang="0">
                <a:pos x="270" y="66"/>
              </a:cxn>
              <a:cxn ang="0">
                <a:pos x="309" y="61"/>
              </a:cxn>
              <a:cxn ang="0">
                <a:pos x="347" y="55"/>
              </a:cxn>
              <a:cxn ang="0">
                <a:pos x="388" y="46"/>
              </a:cxn>
              <a:cxn ang="0">
                <a:pos x="426" y="33"/>
              </a:cxn>
              <a:cxn ang="0">
                <a:pos x="465" y="17"/>
              </a:cxn>
              <a:cxn ang="0">
                <a:pos x="457" y="0"/>
              </a:cxn>
              <a:cxn ang="0">
                <a:pos x="419" y="15"/>
              </a:cxn>
              <a:cxn ang="0">
                <a:pos x="381" y="27"/>
              </a:cxn>
              <a:cxn ang="0">
                <a:pos x="342" y="36"/>
              </a:cxn>
              <a:cxn ang="0">
                <a:pos x="304" y="41"/>
              </a:cxn>
              <a:cxn ang="0">
                <a:pos x="265" y="46"/>
              </a:cxn>
              <a:cxn ang="0">
                <a:pos x="228" y="47"/>
              </a:cxn>
              <a:cxn ang="0">
                <a:pos x="192" y="47"/>
              </a:cxn>
              <a:cxn ang="0">
                <a:pos x="158" y="46"/>
              </a:cxn>
              <a:cxn ang="0">
                <a:pos x="127" y="43"/>
              </a:cxn>
              <a:cxn ang="0">
                <a:pos x="96" y="40"/>
              </a:cxn>
              <a:cxn ang="0">
                <a:pos x="71" y="37"/>
              </a:cxn>
              <a:cxn ang="0">
                <a:pos x="49" y="33"/>
              </a:cxn>
              <a:cxn ang="0">
                <a:pos x="31" y="30"/>
              </a:cxn>
              <a:cxn ang="0">
                <a:pos x="17" y="26"/>
              </a:cxn>
              <a:cxn ang="0">
                <a:pos x="9" y="25"/>
              </a:cxn>
              <a:cxn ang="0">
                <a:pos x="5" y="23"/>
              </a:cxn>
            </a:cxnLst>
            <a:rect l="0" t="0" r="r" b="b"/>
            <a:pathLst>
              <a:path w="465" h="67">
                <a:moveTo>
                  <a:pt x="5" y="23"/>
                </a:moveTo>
                <a:lnTo>
                  <a:pt x="0" y="43"/>
                </a:lnTo>
                <a:lnTo>
                  <a:pt x="5" y="45"/>
                </a:lnTo>
                <a:lnTo>
                  <a:pt x="15" y="47"/>
                </a:lnTo>
                <a:lnTo>
                  <a:pt x="30" y="50"/>
                </a:lnTo>
                <a:lnTo>
                  <a:pt x="49" y="53"/>
                </a:lnTo>
                <a:lnTo>
                  <a:pt x="71" y="57"/>
                </a:lnTo>
                <a:lnTo>
                  <a:pt x="98" y="61"/>
                </a:lnTo>
                <a:lnTo>
                  <a:pt x="128" y="65"/>
                </a:lnTo>
                <a:lnTo>
                  <a:pt x="160" y="66"/>
                </a:lnTo>
                <a:lnTo>
                  <a:pt x="194" y="67"/>
                </a:lnTo>
                <a:lnTo>
                  <a:pt x="231" y="67"/>
                </a:lnTo>
                <a:lnTo>
                  <a:pt x="270" y="66"/>
                </a:lnTo>
                <a:lnTo>
                  <a:pt x="309" y="61"/>
                </a:lnTo>
                <a:lnTo>
                  <a:pt x="347" y="55"/>
                </a:lnTo>
                <a:lnTo>
                  <a:pt x="388" y="46"/>
                </a:lnTo>
                <a:lnTo>
                  <a:pt x="426" y="33"/>
                </a:lnTo>
                <a:lnTo>
                  <a:pt x="465" y="17"/>
                </a:lnTo>
                <a:lnTo>
                  <a:pt x="457" y="0"/>
                </a:lnTo>
                <a:lnTo>
                  <a:pt x="419" y="15"/>
                </a:lnTo>
                <a:lnTo>
                  <a:pt x="381" y="27"/>
                </a:lnTo>
                <a:lnTo>
                  <a:pt x="342" y="36"/>
                </a:lnTo>
                <a:lnTo>
                  <a:pt x="304" y="41"/>
                </a:lnTo>
                <a:lnTo>
                  <a:pt x="265" y="46"/>
                </a:lnTo>
                <a:lnTo>
                  <a:pt x="228" y="47"/>
                </a:lnTo>
                <a:lnTo>
                  <a:pt x="192" y="47"/>
                </a:lnTo>
                <a:lnTo>
                  <a:pt x="158" y="46"/>
                </a:lnTo>
                <a:lnTo>
                  <a:pt x="127" y="43"/>
                </a:lnTo>
                <a:lnTo>
                  <a:pt x="96" y="40"/>
                </a:lnTo>
                <a:lnTo>
                  <a:pt x="71" y="37"/>
                </a:lnTo>
                <a:lnTo>
                  <a:pt x="49" y="33"/>
                </a:lnTo>
                <a:lnTo>
                  <a:pt x="31" y="30"/>
                </a:lnTo>
                <a:lnTo>
                  <a:pt x="17" y="26"/>
                </a:lnTo>
                <a:lnTo>
                  <a:pt x="9" y="25"/>
                </a:lnTo>
                <a:lnTo>
                  <a:pt x="5" y="23"/>
                </a:lnTo>
                <a:close/>
              </a:path>
            </a:pathLst>
          </a:custGeom>
          <a:solidFill>
            <a:srgbClr val="000089"/>
          </a:solidFill>
          <a:ln w="9525">
            <a:noFill/>
            <a:round/>
            <a:headEnd/>
            <a:tailEnd/>
          </a:ln>
        </p:spPr>
        <p:txBody>
          <a:bodyPr/>
          <a:lstStyle/>
          <a:p>
            <a:endParaRPr lang="en-US"/>
          </a:p>
        </p:txBody>
      </p:sp>
      <p:sp>
        <p:nvSpPr>
          <p:cNvPr id="118803" name="Rectangle 19"/>
          <p:cNvSpPr>
            <a:spLocks noChangeArrowheads="1"/>
          </p:cNvSpPr>
          <p:nvPr/>
        </p:nvSpPr>
        <p:spPr bwMode="auto">
          <a:xfrm>
            <a:off x="4849813" y="2316163"/>
            <a:ext cx="42862" cy="3314700"/>
          </a:xfrm>
          <a:prstGeom prst="rect">
            <a:avLst/>
          </a:prstGeom>
          <a:solidFill>
            <a:srgbClr val="000089"/>
          </a:solidFill>
          <a:ln w="9525">
            <a:noFill/>
            <a:miter lim="800000"/>
            <a:headEnd/>
            <a:tailEnd/>
          </a:ln>
        </p:spPr>
        <p:txBody>
          <a:bodyPr/>
          <a:lstStyle/>
          <a:p>
            <a:endParaRPr lang="en-US"/>
          </a:p>
        </p:txBody>
      </p:sp>
      <p:sp>
        <p:nvSpPr>
          <p:cNvPr id="118804" name="Rectangle 20"/>
          <p:cNvSpPr>
            <a:spLocks noChangeArrowheads="1"/>
          </p:cNvSpPr>
          <p:nvPr/>
        </p:nvSpPr>
        <p:spPr bwMode="auto">
          <a:xfrm>
            <a:off x="5013325" y="2281238"/>
            <a:ext cx="41275" cy="3368675"/>
          </a:xfrm>
          <a:prstGeom prst="rect">
            <a:avLst/>
          </a:prstGeom>
          <a:solidFill>
            <a:srgbClr val="000089"/>
          </a:solidFill>
          <a:ln w="9525">
            <a:noFill/>
            <a:miter lim="800000"/>
            <a:headEnd/>
            <a:tailEnd/>
          </a:ln>
        </p:spPr>
        <p:txBody>
          <a:bodyPr/>
          <a:lstStyle/>
          <a:p>
            <a:endParaRPr lang="en-US"/>
          </a:p>
        </p:txBody>
      </p:sp>
      <p:sp>
        <p:nvSpPr>
          <p:cNvPr id="118805" name="Freeform 21"/>
          <p:cNvSpPr>
            <a:spLocks/>
          </p:cNvSpPr>
          <p:nvPr/>
        </p:nvSpPr>
        <p:spPr bwMode="auto">
          <a:xfrm>
            <a:off x="2971800" y="2084388"/>
            <a:ext cx="703263" cy="2474912"/>
          </a:xfrm>
          <a:custGeom>
            <a:avLst/>
            <a:gdLst/>
            <a:ahLst/>
            <a:cxnLst>
              <a:cxn ang="0">
                <a:pos x="0" y="5"/>
              </a:cxn>
              <a:cxn ang="0">
                <a:pos x="313" y="1171"/>
              </a:cxn>
              <a:cxn ang="0">
                <a:pos x="333" y="1166"/>
              </a:cxn>
              <a:cxn ang="0">
                <a:pos x="20" y="0"/>
              </a:cxn>
              <a:cxn ang="0">
                <a:pos x="0" y="5"/>
              </a:cxn>
            </a:cxnLst>
            <a:rect l="0" t="0" r="r" b="b"/>
            <a:pathLst>
              <a:path w="333" h="1171">
                <a:moveTo>
                  <a:pt x="0" y="5"/>
                </a:moveTo>
                <a:lnTo>
                  <a:pt x="313" y="1171"/>
                </a:lnTo>
                <a:lnTo>
                  <a:pt x="333" y="1166"/>
                </a:lnTo>
                <a:lnTo>
                  <a:pt x="20" y="0"/>
                </a:lnTo>
                <a:lnTo>
                  <a:pt x="0" y="5"/>
                </a:lnTo>
                <a:close/>
              </a:path>
            </a:pathLst>
          </a:custGeom>
          <a:solidFill>
            <a:srgbClr val="99CCFF"/>
          </a:solidFill>
          <a:ln w="9525">
            <a:solidFill>
              <a:srgbClr val="99CCFF"/>
            </a:solidFill>
            <a:round/>
            <a:headEnd/>
            <a:tailEnd/>
          </a:ln>
        </p:spPr>
        <p:txBody>
          <a:bodyPr/>
          <a:lstStyle/>
          <a:p>
            <a:endParaRPr lang="en-US"/>
          </a:p>
        </p:txBody>
      </p:sp>
      <p:sp>
        <p:nvSpPr>
          <p:cNvPr id="118806" name="Freeform 22"/>
          <p:cNvSpPr>
            <a:spLocks/>
          </p:cNvSpPr>
          <p:nvPr/>
        </p:nvSpPr>
        <p:spPr bwMode="auto">
          <a:xfrm>
            <a:off x="2647950" y="1795463"/>
            <a:ext cx="4237038" cy="1152525"/>
          </a:xfrm>
          <a:custGeom>
            <a:avLst/>
            <a:gdLst/>
            <a:ahLst/>
            <a:cxnLst>
              <a:cxn ang="0">
                <a:pos x="3" y="20"/>
              </a:cxn>
              <a:cxn ang="0">
                <a:pos x="23" y="30"/>
              </a:cxn>
              <a:cxn ang="0">
                <a:pos x="62" y="48"/>
              </a:cxn>
              <a:cxn ang="0">
                <a:pos x="118" y="72"/>
              </a:cxn>
              <a:cxn ang="0">
                <a:pos x="190" y="103"/>
              </a:cxn>
              <a:cxn ang="0">
                <a:pos x="279" y="138"/>
              </a:cxn>
              <a:cxn ang="0">
                <a:pos x="384" y="177"/>
              </a:cxn>
              <a:cxn ang="0">
                <a:pos x="502" y="218"/>
              </a:cxn>
              <a:cxn ang="0">
                <a:pos x="635" y="262"/>
              </a:cxn>
              <a:cxn ang="0">
                <a:pos x="780" y="307"/>
              </a:cxn>
              <a:cxn ang="0">
                <a:pos x="938" y="351"/>
              </a:cxn>
              <a:cxn ang="0">
                <a:pos x="1109" y="394"/>
              </a:cxn>
              <a:cxn ang="0">
                <a:pos x="1290" y="435"/>
              </a:cxn>
              <a:cxn ang="0">
                <a:pos x="1482" y="472"/>
              </a:cxn>
              <a:cxn ang="0">
                <a:pos x="1684" y="506"/>
              </a:cxn>
              <a:cxn ang="0">
                <a:pos x="1894" y="533"/>
              </a:cxn>
              <a:cxn ang="0">
                <a:pos x="2005" y="524"/>
              </a:cxn>
              <a:cxn ang="0">
                <a:pos x="1790" y="501"/>
              </a:cxn>
              <a:cxn ang="0">
                <a:pos x="1585" y="469"/>
              </a:cxn>
              <a:cxn ang="0">
                <a:pos x="1389" y="434"/>
              </a:cxn>
              <a:cxn ang="0">
                <a:pos x="1203" y="395"/>
              </a:cxn>
              <a:cxn ang="0">
                <a:pos x="1027" y="354"/>
              </a:cxn>
              <a:cxn ang="0">
                <a:pos x="864" y="310"/>
              </a:cxn>
              <a:cxn ang="0">
                <a:pos x="712" y="266"/>
              </a:cxn>
              <a:cxn ang="0">
                <a:pos x="573" y="222"/>
              </a:cxn>
              <a:cxn ang="0">
                <a:pos x="448" y="179"/>
              </a:cxn>
              <a:cxn ang="0">
                <a:pos x="337" y="138"/>
              </a:cxn>
              <a:cxn ang="0">
                <a:pos x="241" y="102"/>
              </a:cxn>
              <a:cxn ang="0">
                <a:pos x="160" y="68"/>
              </a:cxn>
              <a:cxn ang="0">
                <a:pos x="96" y="40"/>
              </a:cxn>
              <a:cxn ang="0">
                <a:pos x="49" y="19"/>
              </a:cxn>
              <a:cxn ang="0">
                <a:pos x="20" y="5"/>
              </a:cxn>
              <a:cxn ang="0">
                <a:pos x="8" y="0"/>
              </a:cxn>
            </a:cxnLst>
            <a:rect l="0" t="0" r="r" b="b"/>
            <a:pathLst>
              <a:path w="2005" h="545">
                <a:moveTo>
                  <a:pt x="0" y="19"/>
                </a:moveTo>
                <a:lnTo>
                  <a:pt x="3" y="20"/>
                </a:lnTo>
                <a:lnTo>
                  <a:pt x="11" y="24"/>
                </a:lnTo>
                <a:lnTo>
                  <a:pt x="23" y="30"/>
                </a:lnTo>
                <a:lnTo>
                  <a:pt x="40" y="38"/>
                </a:lnTo>
                <a:lnTo>
                  <a:pt x="62" y="48"/>
                </a:lnTo>
                <a:lnTo>
                  <a:pt x="87" y="59"/>
                </a:lnTo>
                <a:lnTo>
                  <a:pt x="118" y="72"/>
                </a:lnTo>
                <a:lnTo>
                  <a:pt x="151" y="87"/>
                </a:lnTo>
                <a:lnTo>
                  <a:pt x="190" y="103"/>
                </a:lnTo>
                <a:lnTo>
                  <a:pt x="233" y="119"/>
                </a:lnTo>
                <a:lnTo>
                  <a:pt x="279" y="138"/>
                </a:lnTo>
                <a:lnTo>
                  <a:pt x="330" y="157"/>
                </a:lnTo>
                <a:lnTo>
                  <a:pt x="384" y="177"/>
                </a:lnTo>
                <a:lnTo>
                  <a:pt x="440" y="197"/>
                </a:lnTo>
                <a:lnTo>
                  <a:pt x="502" y="218"/>
                </a:lnTo>
                <a:lnTo>
                  <a:pt x="567" y="240"/>
                </a:lnTo>
                <a:lnTo>
                  <a:pt x="635" y="262"/>
                </a:lnTo>
                <a:lnTo>
                  <a:pt x="705" y="285"/>
                </a:lnTo>
                <a:lnTo>
                  <a:pt x="780" y="307"/>
                </a:lnTo>
                <a:lnTo>
                  <a:pt x="858" y="329"/>
                </a:lnTo>
                <a:lnTo>
                  <a:pt x="938" y="351"/>
                </a:lnTo>
                <a:lnTo>
                  <a:pt x="1022" y="373"/>
                </a:lnTo>
                <a:lnTo>
                  <a:pt x="1109" y="394"/>
                </a:lnTo>
                <a:lnTo>
                  <a:pt x="1198" y="415"/>
                </a:lnTo>
                <a:lnTo>
                  <a:pt x="1290" y="435"/>
                </a:lnTo>
                <a:lnTo>
                  <a:pt x="1385" y="454"/>
                </a:lnTo>
                <a:lnTo>
                  <a:pt x="1482" y="472"/>
                </a:lnTo>
                <a:lnTo>
                  <a:pt x="1581" y="489"/>
                </a:lnTo>
                <a:lnTo>
                  <a:pt x="1684" y="506"/>
                </a:lnTo>
                <a:lnTo>
                  <a:pt x="1788" y="519"/>
                </a:lnTo>
                <a:lnTo>
                  <a:pt x="1894" y="533"/>
                </a:lnTo>
                <a:lnTo>
                  <a:pt x="2002" y="545"/>
                </a:lnTo>
                <a:lnTo>
                  <a:pt x="2005" y="524"/>
                </a:lnTo>
                <a:lnTo>
                  <a:pt x="1897" y="513"/>
                </a:lnTo>
                <a:lnTo>
                  <a:pt x="1790" y="501"/>
                </a:lnTo>
                <a:lnTo>
                  <a:pt x="1686" y="486"/>
                </a:lnTo>
                <a:lnTo>
                  <a:pt x="1585" y="469"/>
                </a:lnTo>
                <a:lnTo>
                  <a:pt x="1485" y="453"/>
                </a:lnTo>
                <a:lnTo>
                  <a:pt x="1389" y="434"/>
                </a:lnTo>
                <a:lnTo>
                  <a:pt x="1295" y="415"/>
                </a:lnTo>
                <a:lnTo>
                  <a:pt x="1203" y="395"/>
                </a:lnTo>
                <a:lnTo>
                  <a:pt x="1114" y="375"/>
                </a:lnTo>
                <a:lnTo>
                  <a:pt x="1027" y="354"/>
                </a:lnTo>
                <a:lnTo>
                  <a:pt x="945" y="333"/>
                </a:lnTo>
                <a:lnTo>
                  <a:pt x="864" y="310"/>
                </a:lnTo>
                <a:lnTo>
                  <a:pt x="786" y="289"/>
                </a:lnTo>
                <a:lnTo>
                  <a:pt x="712" y="266"/>
                </a:lnTo>
                <a:lnTo>
                  <a:pt x="641" y="243"/>
                </a:lnTo>
                <a:lnTo>
                  <a:pt x="573" y="222"/>
                </a:lnTo>
                <a:lnTo>
                  <a:pt x="509" y="201"/>
                </a:lnTo>
                <a:lnTo>
                  <a:pt x="448" y="179"/>
                </a:lnTo>
                <a:lnTo>
                  <a:pt x="391" y="158"/>
                </a:lnTo>
                <a:lnTo>
                  <a:pt x="337" y="138"/>
                </a:lnTo>
                <a:lnTo>
                  <a:pt x="287" y="119"/>
                </a:lnTo>
                <a:lnTo>
                  <a:pt x="241" y="102"/>
                </a:lnTo>
                <a:lnTo>
                  <a:pt x="199" y="84"/>
                </a:lnTo>
                <a:lnTo>
                  <a:pt x="160" y="68"/>
                </a:lnTo>
                <a:lnTo>
                  <a:pt x="126" y="54"/>
                </a:lnTo>
                <a:lnTo>
                  <a:pt x="96" y="40"/>
                </a:lnTo>
                <a:lnTo>
                  <a:pt x="70" y="29"/>
                </a:lnTo>
                <a:lnTo>
                  <a:pt x="49" y="19"/>
                </a:lnTo>
                <a:lnTo>
                  <a:pt x="32" y="11"/>
                </a:lnTo>
                <a:lnTo>
                  <a:pt x="20" y="5"/>
                </a:lnTo>
                <a:lnTo>
                  <a:pt x="12" y="1"/>
                </a:lnTo>
                <a:lnTo>
                  <a:pt x="8" y="0"/>
                </a:lnTo>
                <a:lnTo>
                  <a:pt x="0" y="19"/>
                </a:lnTo>
                <a:close/>
              </a:path>
            </a:pathLst>
          </a:custGeom>
          <a:solidFill>
            <a:srgbClr val="000089"/>
          </a:solidFill>
          <a:ln w="9525">
            <a:noFill/>
            <a:round/>
            <a:headEnd/>
            <a:tailEnd/>
          </a:ln>
        </p:spPr>
        <p:txBody>
          <a:bodyPr/>
          <a:lstStyle/>
          <a:p>
            <a:endParaRPr lang="en-US"/>
          </a:p>
        </p:txBody>
      </p:sp>
      <p:sp>
        <p:nvSpPr>
          <p:cNvPr id="118807" name="Freeform 23"/>
          <p:cNvSpPr>
            <a:spLocks/>
          </p:cNvSpPr>
          <p:nvPr/>
        </p:nvSpPr>
        <p:spPr bwMode="auto">
          <a:xfrm>
            <a:off x="2163763" y="2203450"/>
            <a:ext cx="788987" cy="2286000"/>
          </a:xfrm>
          <a:custGeom>
            <a:avLst/>
            <a:gdLst/>
            <a:ahLst/>
            <a:cxnLst>
              <a:cxn ang="0">
                <a:pos x="0" y="1075"/>
              </a:cxn>
              <a:cxn ang="0">
                <a:pos x="19" y="1082"/>
              </a:cxn>
              <a:cxn ang="0">
                <a:pos x="373" y="7"/>
              </a:cxn>
              <a:cxn ang="0">
                <a:pos x="354" y="0"/>
              </a:cxn>
              <a:cxn ang="0">
                <a:pos x="0" y="1075"/>
              </a:cxn>
            </a:cxnLst>
            <a:rect l="0" t="0" r="r" b="b"/>
            <a:pathLst>
              <a:path w="373" h="1082">
                <a:moveTo>
                  <a:pt x="0" y="1075"/>
                </a:moveTo>
                <a:lnTo>
                  <a:pt x="19" y="1082"/>
                </a:lnTo>
                <a:lnTo>
                  <a:pt x="373" y="7"/>
                </a:lnTo>
                <a:lnTo>
                  <a:pt x="354" y="0"/>
                </a:lnTo>
                <a:lnTo>
                  <a:pt x="0" y="1075"/>
                </a:lnTo>
                <a:close/>
              </a:path>
            </a:pathLst>
          </a:custGeom>
          <a:solidFill>
            <a:srgbClr val="99CCFF"/>
          </a:solidFill>
          <a:ln w="9525">
            <a:solidFill>
              <a:srgbClr val="99CCFF"/>
            </a:solidFill>
            <a:round/>
            <a:headEnd/>
            <a:tailEnd/>
          </a:ln>
        </p:spPr>
        <p:txBody>
          <a:bodyPr/>
          <a:lstStyle/>
          <a:p>
            <a:endParaRPr lang="en-US"/>
          </a:p>
        </p:txBody>
      </p:sp>
      <p:sp>
        <p:nvSpPr>
          <p:cNvPr id="118808" name="Freeform 24"/>
          <p:cNvSpPr>
            <a:spLocks/>
          </p:cNvSpPr>
          <p:nvPr/>
        </p:nvSpPr>
        <p:spPr bwMode="auto">
          <a:xfrm>
            <a:off x="2713038" y="2559050"/>
            <a:ext cx="271462" cy="2144713"/>
          </a:xfrm>
          <a:custGeom>
            <a:avLst/>
            <a:gdLst/>
            <a:ahLst/>
            <a:cxnLst>
              <a:cxn ang="0">
                <a:pos x="0" y="1013"/>
              </a:cxn>
              <a:cxn ang="0">
                <a:pos x="20" y="1015"/>
              </a:cxn>
              <a:cxn ang="0">
                <a:pos x="128" y="2"/>
              </a:cxn>
              <a:cxn ang="0">
                <a:pos x="108" y="0"/>
              </a:cxn>
              <a:cxn ang="0">
                <a:pos x="0" y="1013"/>
              </a:cxn>
            </a:cxnLst>
            <a:rect l="0" t="0" r="r" b="b"/>
            <a:pathLst>
              <a:path w="128" h="1015">
                <a:moveTo>
                  <a:pt x="0" y="1013"/>
                </a:moveTo>
                <a:lnTo>
                  <a:pt x="20" y="1015"/>
                </a:lnTo>
                <a:lnTo>
                  <a:pt x="128" y="2"/>
                </a:lnTo>
                <a:lnTo>
                  <a:pt x="108" y="0"/>
                </a:lnTo>
                <a:lnTo>
                  <a:pt x="0" y="1013"/>
                </a:lnTo>
                <a:close/>
              </a:path>
            </a:pathLst>
          </a:custGeom>
          <a:solidFill>
            <a:srgbClr val="99CCFF"/>
          </a:solidFill>
          <a:ln w="9525">
            <a:solidFill>
              <a:srgbClr val="99CCFF"/>
            </a:solidFill>
            <a:round/>
            <a:headEnd/>
            <a:tailEnd/>
          </a:ln>
        </p:spPr>
        <p:txBody>
          <a:bodyPr/>
          <a:lstStyle/>
          <a:p>
            <a:endParaRPr lang="en-US"/>
          </a:p>
        </p:txBody>
      </p:sp>
      <p:sp>
        <p:nvSpPr>
          <p:cNvPr id="118809" name="Freeform 25"/>
          <p:cNvSpPr>
            <a:spLocks/>
          </p:cNvSpPr>
          <p:nvPr/>
        </p:nvSpPr>
        <p:spPr bwMode="auto">
          <a:xfrm>
            <a:off x="1946275" y="4329113"/>
            <a:ext cx="1922463" cy="182562"/>
          </a:xfrm>
          <a:custGeom>
            <a:avLst/>
            <a:gdLst/>
            <a:ahLst/>
            <a:cxnLst>
              <a:cxn ang="0">
                <a:pos x="5" y="67"/>
              </a:cxn>
              <a:cxn ang="0">
                <a:pos x="96" y="48"/>
              </a:cxn>
              <a:cxn ang="0">
                <a:pos x="185" y="34"/>
              </a:cxn>
              <a:cxn ang="0">
                <a:pos x="270" y="27"/>
              </a:cxn>
              <a:cxn ang="0">
                <a:pos x="352" y="22"/>
              </a:cxn>
              <a:cxn ang="0">
                <a:pos x="431" y="20"/>
              </a:cxn>
              <a:cxn ang="0">
                <a:pos x="505" y="22"/>
              </a:cxn>
              <a:cxn ang="0">
                <a:pos x="574" y="27"/>
              </a:cxn>
              <a:cxn ang="0">
                <a:pos x="638" y="33"/>
              </a:cxn>
              <a:cxn ang="0">
                <a:pos x="695" y="41"/>
              </a:cxn>
              <a:cxn ang="0">
                <a:pos x="747" y="49"/>
              </a:cxn>
              <a:cxn ang="0">
                <a:pos x="792" y="58"/>
              </a:cxn>
              <a:cxn ang="0">
                <a:pos x="831" y="66"/>
              </a:cxn>
              <a:cxn ang="0">
                <a:pos x="861" y="73"/>
              </a:cxn>
              <a:cxn ang="0">
                <a:pos x="884" y="79"/>
              </a:cxn>
              <a:cxn ang="0">
                <a:pos x="899" y="84"/>
              </a:cxn>
              <a:cxn ang="0">
                <a:pos x="904" y="86"/>
              </a:cxn>
              <a:cxn ang="0">
                <a:pos x="909" y="67"/>
              </a:cxn>
              <a:cxn ang="0">
                <a:pos x="899" y="63"/>
              </a:cxn>
              <a:cxn ang="0">
                <a:pos x="880" y="58"/>
              </a:cxn>
              <a:cxn ang="0">
                <a:pos x="852" y="51"/>
              </a:cxn>
              <a:cxn ang="0">
                <a:pos x="817" y="43"/>
              </a:cxn>
              <a:cxn ang="0">
                <a:pos x="776" y="34"/>
              </a:cxn>
              <a:cxn ang="0">
                <a:pos x="726" y="25"/>
              </a:cxn>
              <a:cxn ang="0">
                <a:pos x="670" y="17"/>
              </a:cxn>
              <a:cxn ang="0">
                <a:pos x="609" y="10"/>
              </a:cxn>
              <a:cxn ang="0">
                <a:pos x="541" y="4"/>
              </a:cxn>
              <a:cxn ang="0">
                <a:pos x="468" y="2"/>
              </a:cxn>
              <a:cxn ang="0">
                <a:pos x="392" y="0"/>
              </a:cxn>
              <a:cxn ang="0">
                <a:pos x="310" y="3"/>
              </a:cxn>
              <a:cxn ang="0">
                <a:pos x="226" y="10"/>
              </a:cxn>
              <a:cxn ang="0">
                <a:pos x="137" y="20"/>
              </a:cxn>
              <a:cxn ang="0">
                <a:pos x="47" y="37"/>
              </a:cxn>
            </a:cxnLst>
            <a:rect l="0" t="0" r="r" b="b"/>
            <a:pathLst>
              <a:path w="910" h="86">
                <a:moveTo>
                  <a:pt x="0" y="47"/>
                </a:moveTo>
                <a:lnTo>
                  <a:pt x="5" y="67"/>
                </a:lnTo>
                <a:lnTo>
                  <a:pt x="50" y="57"/>
                </a:lnTo>
                <a:lnTo>
                  <a:pt x="96" y="48"/>
                </a:lnTo>
                <a:lnTo>
                  <a:pt x="141" y="41"/>
                </a:lnTo>
                <a:lnTo>
                  <a:pt x="185" y="34"/>
                </a:lnTo>
                <a:lnTo>
                  <a:pt x="227" y="30"/>
                </a:lnTo>
                <a:lnTo>
                  <a:pt x="270" y="27"/>
                </a:lnTo>
                <a:lnTo>
                  <a:pt x="311" y="23"/>
                </a:lnTo>
                <a:lnTo>
                  <a:pt x="352" y="22"/>
                </a:lnTo>
                <a:lnTo>
                  <a:pt x="392" y="20"/>
                </a:lnTo>
                <a:lnTo>
                  <a:pt x="431" y="20"/>
                </a:lnTo>
                <a:lnTo>
                  <a:pt x="468" y="20"/>
                </a:lnTo>
                <a:lnTo>
                  <a:pt x="505" y="22"/>
                </a:lnTo>
                <a:lnTo>
                  <a:pt x="540" y="24"/>
                </a:lnTo>
                <a:lnTo>
                  <a:pt x="574" y="27"/>
                </a:lnTo>
                <a:lnTo>
                  <a:pt x="606" y="29"/>
                </a:lnTo>
                <a:lnTo>
                  <a:pt x="638" y="33"/>
                </a:lnTo>
                <a:lnTo>
                  <a:pt x="667" y="37"/>
                </a:lnTo>
                <a:lnTo>
                  <a:pt x="695" y="41"/>
                </a:lnTo>
                <a:lnTo>
                  <a:pt x="722" y="44"/>
                </a:lnTo>
                <a:lnTo>
                  <a:pt x="747" y="49"/>
                </a:lnTo>
                <a:lnTo>
                  <a:pt x="771" y="53"/>
                </a:lnTo>
                <a:lnTo>
                  <a:pt x="792" y="58"/>
                </a:lnTo>
                <a:lnTo>
                  <a:pt x="812" y="62"/>
                </a:lnTo>
                <a:lnTo>
                  <a:pt x="831" y="66"/>
                </a:lnTo>
                <a:lnTo>
                  <a:pt x="847" y="71"/>
                </a:lnTo>
                <a:lnTo>
                  <a:pt x="861" y="73"/>
                </a:lnTo>
                <a:lnTo>
                  <a:pt x="874" y="77"/>
                </a:lnTo>
                <a:lnTo>
                  <a:pt x="884" y="79"/>
                </a:lnTo>
                <a:lnTo>
                  <a:pt x="893" y="82"/>
                </a:lnTo>
                <a:lnTo>
                  <a:pt x="899" y="84"/>
                </a:lnTo>
                <a:lnTo>
                  <a:pt x="903" y="86"/>
                </a:lnTo>
                <a:lnTo>
                  <a:pt x="904" y="86"/>
                </a:lnTo>
                <a:lnTo>
                  <a:pt x="910" y="67"/>
                </a:lnTo>
                <a:lnTo>
                  <a:pt x="909" y="67"/>
                </a:lnTo>
                <a:lnTo>
                  <a:pt x="905" y="66"/>
                </a:lnTo>
                <a:lnTo>
                  <a:pt x="899" y="63"/>
                </a:lnTo>
                <a:lnTo>
                  <a:pt x="890" y="61"/>
                </a:lnTo>
                <a:lnTo>
                  <a:pt x="880" y="58"/>
                </a:lnTo>
                <a:lnTo>
                  <a:pt x="867" y="54"/>
                </a:lnTo>
                <a:lnTo>
                  <a:pt x="852" y="51"/>
                </a:lnTo>
                <a:lnTo>
                  <a:pt x="836" y="47"/>
                </a:lnTo>
                <a:lnTo>
                  <a:pt x="817" y="43"/>
                </a:lnTo>
                <a:lnTo>
                  <a:pt x="797" y="39"/>
                </a:lnTo>
                <a:lnTo>
                  <a:pt x="776" y="34"/>
                </a:lnTo>
                <a:lnTo>
                  <a:pt x="752" y="30"/>
                </a:lnTo>
                <a:lnTo>
                  <a:pt x="726" y="25"/>
                </a:lnTo>
                <a:lnTo>
                  <a:pt x="699" y="22"/>
                </a:lnTo>
                <a:lnTo>
                  <a:pt x="670" y="17"/>
                </a:lnTo>
                <a:lnTo>
                  <a:pt x="640" y="13"/>
                </a:lnTo>
                <a:lnTo>
                  <a:pt x="609" y="10"/>
                </a:lnTo>
                <a:lnTo>
                  <a:pt x="575" y="7"/>
                </a:lnTo>
                <a:lnTo>
                  <a:pt x="541" y="4"/>
                </a:lnTo>
                <a:lnTo>
                  <a:pt x="506" y="3"/>
                </a:lnTo>
                <a:lnTo>
                  <a:pt x="468" y="2"/>
                </a:lnTo>
                <a:lnTo>
                  <a:pt x="431" y="0"/>
                </a:lnTo>
                <a:lnTo>
                  <a:pt x="392" y="0"/>
                </a:lnTo>
                <a:lnTo>
                  <a:pt x="352" y="2"/>
                </a:lnTo>
                <a:lnTo>
                  <a:pt x="310" y="3"/>
                </a:lnTo>
                <a:lnTo>
                  <a:pt x="269" y="7"/>
                </a:lnTo>
                <a:lnTo>
                  <a:pt x="226" y="10"/>
                </a:lnTo>
                <a:lnTo>
                  <a:pt x="182" y="15"/>
                </a:lnTo>
                <a:lnTo>
                  <a:pt x="137" y="20"/>
                </a:lnTo>
                <a:lnTo>
                  <a:pt x="92" y="28"/>
                </a:lnTo>
                <a:lnTo>
                  <a:pt x="47" y="37"/>
                </a:lnTo>
                <a:lnTo>
                  <a:pt x="0" y="47"/>
                </a:lnTo>
                <a:close/>
              </a:path>
            </a:pathLst>
          </a:custGeom>
          <a:solidFill>
            <a:srgbClr val="000089"/>
          </a:solidFill>
          <a:ln w="9525">
            <a:noFill/>
            <a:round/>
            <a:headEnd/>
            <a:tailEnd/>
          </a:ln>
        </p:spPr>
        <p:txBody>
          <a:bodyPr/>
          <a:lstStyle/>
          <a:p>
            <a:endParaRPr lang="en-US"/>
          </a:p>
        </p:txBody>
      </p:sp>
      <p:sp>
        <p:nvSpPr>
          <p:cNvPr id="118810" name="Freeform 26"/>
          <p:cNvSpPr>
            <a:spLocks/>
          </p:cNvSpPr>
          <p:nvPr/>
        </p:nvSpPr>
        <p:spPr bwMode="auto">
          <a:xfrm>
            <a:off x="1982788" y="4543425"/>
            <a:ext cx="1812925" cy="303213"/>
          </a:xfrm>
          <a:custGeom>
            <a:avLst/>
            <a:gdLst/>
            <a:ahLst/>
            <a:cxnLst>
              <a:cxn ang="0">
                <a:pos x="38" y="40"/>
              </a:cxn>
              <a:cxn ang="0">
                <a:pos x="116" y="79"/>
              </a:cxn>
              <a:cxn ang="0">
                <a:pos x="193" y="109"/>
              </a:cxn>
              <a:cxn ang="0">
                <a:pos x="269" y="128"/>
              </a:cxn>
              <a:cxn ang="0">
                <a:pos x="343" y="140"/>
              </a:cxn>
              <a:cxn ang="0">
                <a:pos x="416" y="144"/>
              </a:cxn>
              <a:cxn ang="0">
                <a:pos x="485" y="143"/>
              </a:cxn>
              <a:cxn ang="0">
                <a:pos x="550" y="136"/>
              </a:cxn>
              <a:cxn ang="0">
                <a:pos x="611" y="126"/>
              </a:cxn>
              <a:cxn ang="0">
                <a:pos x="667" y="114"/>
              </a:cxn>
              <a:cxn ang="0">
                <a:pos x="717" y="99"/>
              </a:cxn>
              <a:cxn ang="0">
                <a:pos x="760" y="85"/>
              </a:cxn>
              <a:cxn ang="0">
                <a:pos x="796" y="70"/>
              </a:cxn>
              <a:cxn ang="0">
                <a:pos x="825" y="59"/>
              </a:cxn>
              <a:cxn ang="0">
                <a:pos x="845" y="49"/>
              </a:cxn>
              <a:cxn ang="0">
                <a:pos x="857" y="44"/>
              </a:cxn>
              <a:cxn ang="0">
                <a:pos x="848" y="25"/>
              </a:cxn>
              <a:cxn ang="0">
                <a:pos x="842" y="27"/>
              </a:cxn>
              <a:cxn ang="0">
                <a:pos x="827" y="35"/>
              </a:cxn>
              <a:cxn ang="0">
                <a:pos x="803" y="46"/>
              </a:cxn>
              <a:cxn ang="0">
                <a:pos x="771" y="59"/>
              </a:cxn>
              <a:cxn ang="0">
                <a:pos x="732" y="74"/>
              </a:cxn>
              <a:cxn ang="0">
                <a:pos x="686" y="88"/>
              </a:cxn>
              <a:cxn ang="0">
                <a:pos x="635" y="101"/>
              </a:cxn>
              <a:cxn ang="0">
                <a:pos x="578" y="111"/>
              </a:cxn>
              <a:cxn ang="0">
                <a:pos x="515" y="120"/>
              </a:cxn>
              <a:cxn ang="0">
                <a:pos x="450" y="124"/>
              </a:cxn>
              <a:cxn ang="0">
                <a:pos x="381" y="123"/>
              </a:cxn>
              <a:cxn ang="0">
                <a:pos x="310" y="115"/>
              </a:cxn>
              <a:cxn ang="0">
                <a:pos x="237" y="100"/>
              </a:cxn>
              <a:cxn ang="0">
                <a:pos x="161" y="76"/>
              </a:cxn>
              <a:cxn ang="0">
                <a:pos x="86" y="44"/>
              </a:cxn>
              <a:cxn ang="0">
                <a:pos x="11" y="0"/>
              </a:cxn>
            </a:cxnLst>
            <a:rect l="0" t="0" r="r" b="b"/>
            <a:pathLst>
              <a:path w="858" h="144">
                <a:moveTo>
                  <a:pt x="0" y="16"/>
                </a:moveTo>
                <a:lnTo>
                  <a:pt x="38" y="40"/>
                </a:lnTo>
                <a:lnTo>
                  <a:pt x="77" y="61"/>
                </a:lnTo>
                <a:lnTo>
                  <a:pt x="116" y="79"/>
                </a:lnTo>
                <a:lnTo>
                  <a:pt x="154" y="95"/>
                </a:lnTo>
                <a:lnTo>
                  <a:pt x="193" y="109"/>
                </a:lnTo>
                <a:lnTo>
                  <a:pt x="232" y="119"/>
                </a:lnTo>
                <a:lnTo>
                  <a:pt x="269" y="128"/>
                </a:lnTo>
                <a:lnTo>
                  <a:pt x="307" y="135"/>
                </a:lnTo>
                <a:lnTo>
                  <a:pt x="343" y="140"/>
                </a:lnTo>
                <a:lnTo>
                  <a:pt x="380" y="143"/>
                </a:lnTo>
                <a:lnTo>
                  <a:pt x="416" y="144"/>
                </a:lnTo>
                <a:lnTo>
                  <a:pt x="451" y="144"/>
                </a:lnTo>
                <a:lnTo>
                  <a:pt x="485" y="143"/>
                </a:lnTo>
                <a:lnTo>
                  <a:pt x="518" y="140"/>
                </a:lnTo>
                <a:lnTo>
                  <a:pt x="550" y="136"/>
                </a:lnTo>
                <a:lnTo>
                  <a:pt x="582" y="131"/>
                </a:lnTo>
                <a:lnTo>
                  <a:pt x="611" y="126"/>
                </a:lnTo>
                <a:lnTo>
                  <a:pt x="640" y="120"/>
                </a:lnTo>
                <a:lnTo>
                  <a:pt x="667" y="114"/>
                </a:lnTo>
                <a:lnTo>
                  <a:pt x="692" y="106"/>
                </a:lnTo>
                <a:lnTo>
                  <a:pt x="717" y="99"/>
                </a:lnTo>
                <a:lnTo>
                  <a:pt x="740" y="93"/>
                </a:lnTo>
                <a:lnTo>
                  <a:pt x="760" y="85"/>
                </a:lnTo>
                <a:lnTo>
                  <a:pt x="780" y="77"/>
                </a:lnTo>
                <a:lnTo>
                  <a:pt x="796" y="70"/>
                </a:lnTo>
                <a:lnTo>
                  <a:pt x="812" y="64"/>
                </a:lnTo>
                <a:lnTo>
                  <a:pt x="825" y="59"/>
                </a:lnTo>
                <a:lnTo>
                  <a:pt x="837" y="54"/>
                </a:lnTo>
                <a:lnTo>
                  <a:pt x="845" y="49"/>
                </a:lnTo>
                <a:lnTo>
                  <a:pt x="852" y="45"/>
                </a:lnTo>
                <a:lnTo>
                  <a:pt x="857" y="44"/>
                </a:lnTo>
                <a:lnTo>
                  <a:pt x="858" y="42"/>
                </a:lnTo>
                <a:lnTo>
                  <a:pt x="848" y="25"/>
                </a:lnTo>
                <a:lnTo>
                  <a:pt x="847" y="26"/>
                </a:lnTo>
                <a:lnTo>
                  <a:pt x="842" y="27"/>
                </a:lnTo>
                <a:lnTo>
                  <a:pt x="835" y="31"/>
                </a:lnTo>
                <a:lnTo>
                  <a:pt x="827" y="35"/>
                </a:lnTo>
                <a:lnTo>
                  <a:pt x="817" y="40"/>
                </a:lnTo>
                <a:lnTo>
                  <a:pt x="803" y="46"/>
                </a:lnTo>
                <a:lnTo>
                  <a:pt x="788" y="52"/>
                </a:lnTo>
                <a:lnTo>
                  <a:pt x="771" y="59"/>
                </a:lnTo>
                <a:lnTo>
                  <a:pt x="753" y="66"/>
                </a:lnTo>
                <a:lnTo>
                  <a:pt x="732" y="74"/>
                </a:lnTo>
                <a:lnTo>
                  <a:pt x="710" y="80"/>
                </a:lnTo>
                <a:lnTo>
                  <a:pt x="686" y="88"/>
                </a:lnTo>
                <a:lnTo>
                  <a:pt x="661" y="94"/>
                </a:lnTo>
                <a:lnTo>
                  <a:pt x="635" y="101"/>
                </a:lnTo>
                <a:lnTo>
                  <a:pt x="607" y="106"/>
                </a:lnTo>
                <a:lnTo>
                  <a:pt x="578" y="111"/>
                </a:lnTo>
                <a:lnTo>
                  <a:pt x="547" y="116"/>
                </a:lnTo>
                <a:lnTo>
                  <a:pt x="515" y="120"/>
                </a:lnTo>
                <a:lnTo>
                  <a:pt x="484" y="123"/>
                </a:lnTo>
                <a:lnTo>
                  <a:pt x="450" y="124"/>
                </a:lnTo>
                <a:lnTo>
                  <a:pt x="416" y="124"/>
                </a:lnTo>
                <a:lnTo>
                  <a:pt x="381" y="123"/>
                </a:lnTo>
                <a:lnTo>
                  <a:pt x="346" y="120"/>
                </a:lnTo>
                <a:lnTo>
                  <a:pt x="310" y="115"/>
                </a:lnTo>
                <a:lnTo>
                  <a:pt x="273" y="109"/>
                </a:lnTo>
                <a:lnTo>
                  <a:pt x="237" y="100"/>
                </a:lnTo>
                <a:lnTo>
                  <a:pt x="199" y="90"/>
                </a:lnTo>
                <a:lnTo>
                  <a:pt x="161" y="76"/>
                </a:lnTo>
                <a:lnTo>
                  <a:pt x="124" y="61"/>
                </a:lnTo>
                <a:lnTo>
                  <a:pt x="86" y="44"/>
                </a:lnTo>
                <a:lnTo>
                  <a:pt x="49" y="24"/>
                </a:lnTo>
                <a:lnTo>
                  <a:pt x="11" y="0"/>
                </a:lnTo>
                <a:lnTo>
                  <a:pt x="0" y="16"/>
                </a:lnTo>
                <a:close/>
              </a:path>
            </a:pathLst>
          </a:custGeom>
          <a:solidFill>
            <a:srgbClr val="000089"/>
          </a:solidFill>
          <a:ln w="9525">
            <a:noFill/>
            <a:round/>
            <a:headEnd/>
            <a:tailEnd/>
          </a:ln>
        </p:spPr>
        <p:txBody>
          <a:bodyPr/>
          <a:lstStyle/>
          <a:p>
            <a:endParaRPr lang="en-US"/>
          </a:p>
        </p:txBody>
      </p:sp>
      <p:sp>
        <p:nvSpPr>
          <p:cNvPr id="118811" name="Freeform 27"/>
          <p:cNvSpPr>
            <a:spLocks/>
          </p:cNvSpPr>
          <p:nvPr/>
        </p:nvSpPr>
        <p:spPr bwMode="auto">
          <a:xfrm>
            <a:off x="1933575" y="4648200"/>
            <a:ext cx="1947863" cy="585788"/>
          </a:xfrm>
          <a:custGeom>
            <a:avLst/>
            <a:gdLst/>
            <a:ahLst/>
            <a:cxnLst>
              <a:cxn ang="0">
                <a:pos x="1" y="10"/>
              </a:cxn>
              <a:cxn ang="0">
                <a:pos x="11" y="33"/>
              </a:cxn>
              <a:cxn ang="0">
                <a:pos x="34" y="70"/>
              </a:cxn>
              <a:cxn ang="0">
                <a:pos x="70" y="118"/>
              </a:cxn>
              <a:cxn ang="0">
                <a:pos x="120" y="168"/>
              </a:cxn>
              <a:cxn ang="0">
                <a:pos x="189" y="214"/>
              </a:cxn>
              <a:cxn ang="0">
                <a:pos x="276" y="252"/>
              </a:cxn>
              <a:cxn ang="0">
                <a:pos x="384" y="275"/>
              </a:cxn>
              <a:cxn ang="0">
                <a:pos x="507" y="275"/>
              </a:cxn>
              <a:cxn ang="0">
                <a:pos x="617" y="253"/>
              </a:cxn>
              <a:cxn ang="0">
                <a:pos x="708" y="217"/>
              </a:cxn>
              <a:cxn ang="0">
                <a:pos x="782" y="171"/>
              </a:cxn>
              <a:cxn ang="0">
                <a:pos x="840" y="122"/>
              </a:cxn>
              <a:cxn ang="0">
                <a:pos x="881" y="76"/>
              </a:cxn>
              <a:cxn ang="0">
                <a:pos x="907" y="39"/>
              </a:cxn>
              <a:cxn ang="0">
                <a:pos x="921" y="17"/>
              </a:cxn>
              <a:cxn ang="0">
                <a:pos x="905" y="5"/>
              </a:cxn>
              <a:cxn ang="0">
                <a:pos x="899" y="16"/>
              </a:cxn>
              <a:cxn ang="0">
                <a:pos x="880" y="45"/>
              </a:cxn>
              <a:cxn ang="0">
                <a:pos x="846" y="85"/>
              </a:cxn>
              <a:cxn ang="0">
                <a:pos x="799" y="132"/>
              </a:cxn>
              <a:cxn ang="0">
                <a:pos x="737" y="178"/>
              </a:cxn>
              <a:cxn ang="0">
                <a:pos x="656" y="218"/>
              </a:cxn>
              <a:cxn ang="0">
                <a:pos x="560" y="246"/>
              </a:cxn>
              <a:cxn ang="0">
                <a:pos x="445" y="257"/>
              </a:cxn>
              <a:cxn ang="0">
                <a:pos x="333" y="246"/>
              </a:cxn>
              <a:cxn ang="0">
                <a:pos x="240" y="217"/>
              </a:cxn>
              <a:cxn ang="0">
                <a:pos x="166" y="177"/>
              </a:cxn>
              <a:cxn ang="0">
                <a:pos x="108" y="129"/>
              </a:cxn>
              <a:cxn ang="0">
                <a:pos x="67" y="83"/>
              </a:cxn>
              <a:cxn ang="0">
                <a:pos x="39" y="41"/>
              </a:cxn>
              <a:cxn ang="0">
                <a:pos x="24" y="11"/>
              </a:cxn>
              <a:cxn ang="0">
                <a:pos x="19" y="0"/>
              </a:cxn>
            </a:cxnLst>
            <a:rect l="0" t="0" r="r" b="b"/>
            <a:pathLst>
              <a:path w="922" h="277">
                <a:moveTo>
                  <a:pt x="0" y="6"/>
                </a:moveTo>
                <a:lnTo>
                  <a:pt x="1" y="10"/>
                </a:lnTo>
                <a:lnTo>
                  <a:pt x="5" y="19"/>
                </a:lnTo>
                <a:lnTo>
                  <a:pt x="11" y="33"/>
                </a:lnTo>
                <a:lnTo>
                  <a:pt x="21" y="50"/>
                </a:lnTo>
                <a:lnTo>
                  <a:pt x="34" y="70"/>
                </a:lnTo>
                <a:lnTo>
                  <a:pt x="50" y="93"/>
                </a:lnTo>
                <a:lnTo>
                  <a:pt x="70" y="118"/>
                </a:lnTo>
                <a:lnTo>
                  <a:pt x="93" y="143"/>
                </a:lnTo>
                <a:lnTo>
                  <a:pt x="120" y="168"/>
                </a:lnTo>
                <a:lnTo>
                  <a:pt x="153" y="192"/>
                </a:lnTo>
                <a:lnTo>
                  <a:pt x="189" y="214"/>
                </a:lnTo>
                <a:lnTo>
                  <a:pt x="231" y="236"/>
                </a:lnTo>
                <a:lnTo>
                  <a:pt x="276" y="252"/>
                </a:lnTo>
                <a:lnTo>
                  <a:pt x="328" y="266"/>
                </a:lnTo>
                <a:lnTo>
                  <a:pt x="384" y="275"/>
                </a:lnTo>
                <a:lnTo>
                  <a:pt x="445" y="277"/>
                </a:lnTo>
                <a:lnTo>
                  <a:pt x="507" y="275"/>
                </a:lnTo>
                <a:lnTo>
                  <a:pt x="565" y="266"/>
                </a:lnTo>
                <a:lnTo>
                  <a:pt x="617" y="253"/>
                </a:lnTo>
                <a:lnTo>
                  <a:pt x="665" y="236"/>
                </a:lnTo>
                <a:lnTo>
                  <a:pt x="708" y="217"/>
                </a:lnTo>
                <a:lnTo>
                  <a:pt x="747" y="194"/>
                </a:lnTo>
                <a:lnTo>
                  <a:pt x="782" y="171"/>
                </a:lnTo>
                <a:lnTo>
                  <a:pt x="812" y="147"/>
                </a:lnTo>
                <a:lnTo>
                  <a:pt x="840" y="122"/>
                </a:lnTo>
                <a:lnTo>
                  <a:pt x="862" y="98"/>
                </a:lnTo>
                <a:lnTo>
                  <a:pt x="881" y="76"/>
                </a:lnTo>
                <a:lnTo>
                  <a:pt x="896" y="56"/>
                </a:lnTo>
                <a:lnTo>
                  <a:pt x="907" y="39"/>
                </a:lnTo>
                <a:lnTo>
                  <a:pt x="916" y="26"/>
                </a:lnTo>
                <a:lnTo>
                  <a:pt x="921" y="17"/>
                </a:lnTo>
                <a:lnTo>
                  <a:pt x="922" y="14"/>
                </a:lnTo>
                <a:lnTo>
                  <a:pt x="905" y="5"/>
                </a:lnTo>
                <a:lnTo>
                  <a:pt x="904" y="9"/>
                </a:lnTo>
                <a:lnTo>
                  <a:pt x="899" y="16"/>
                </a:lnTo>
                <a:lnTo>
                  <a:pt x="890" y="29"/>
                </a:lnTo>
                <a:lnTo>
                  <a:pt x="880" y="45"/>
                </a:lnTo>
                <a:lnTo>
                  <a:pt x="865" y="65"/>
                </a:lnTo>
                <a:lnTo>
                  <a:pt x="846" y="85"/>
                </a:lnTo>
                <a:lnTo>
                  <a:pt x="824" y="109"/>
                </a:lnTo>
                <a:lnTo>
                  <a:pt x="799" y="132"/>
                </a:lnTo>
                <a:lnTo>
                  <a:pt x="769" y="155"/>
                </a:lnTo>
                <a:lnTo>
                  <a:pt x="737" y="178"/>
                </a:lnTo>
                <a:lnTo>
                  <a:pt x="699" y="199"/>
                </a:lnTo>
                <a:lnTo>
                  <a:pt x="656" y="218"/>
                </a:lnTo>
                <a:lnTo>
                  <a:pt x="611" y="234"/>
                </a:lnTo>
                <a:lnTo>
                  <a:pt x="560" y="246"/>
                </a:lnTo>
                <a:lnTo>
                  <a:pt x="506" y="255"/>
                </a:lnTo>
                <a:lnTo>
                  <a:pt x="445" y="257"/>
                </a:lnTo>
                <a:lnTo>
                  <a:pt x="387" y="255"/>
                </a:lnTo>
                <a:lnTo>
                  <a:pt x="333" y="246"/>
                </a:lnTo>
                <a:lnTo>
                  <a:pt x="284" y="233"/>
                </a:lnTo>
                <a:lnTo>
                  <a:pt x="240" y="217"/>
                </a:lnTo>
                <a:lnTo>
                  <a:pt x="201" y="198"/>
                </a:lnTo>
                <a:lnTo>
                  <a:pt x="166" y="177"/>
                </a:lnTo>
                <a:lnTo>
                  <a:pt x="134" y="153"/>
                </a:lnTo>
                <a:lnTo>
                  <a:pt x="108" y="129"/>
                </a:lnTo>
                <a:lnTo>
                  <a:pt x="85" y="105"/>
                </a:lnTo>
                <a:lnTo>
                  <a:pt x="67" y="83"/>
                </a:lnTo>
                <a:lnTo>
                  <a:pt x="51" y="60"/>
                </a:lnTo>
                <a:lnTo>
                  <a:pt x="39" y="41"/>
                </a:lnTo>
                <a:lnTo>
                  <a:pt x="30" y="25"/>
                </a:lnTo>
                <a:lnTo>
                  <a:pt x="24" y="11"/>
                </a:lnTo>
                <a:lnTo>
                  <a:pt x="20" y="4"/>
                </a:lnTo>
                <a:lnTo>
                  <a:pt x="19" y="0"/>
                </a:lnTo>
                <a:lnTo>
                  <a:pt x="0" y="6"/>
                </a:lnTo>
                <a:close/>
              </a:path>
            </a:pathLst>
          </a:custGeom>
          <a:solidFill>
            <a:srgbClr val="000089"/>
          </a:solidFill>
          <a:ln w="9525">
            <a:noFill/>
            <a:round/>
            <a:headEnd/>
            <a:tailEnd/>
          </a:ln>
        </p:spPr>
        <p:txBody>
          <a:bodyPr/>
          <a:lstStyle/>
          <a:p>
            <a:endParaRPr lang="en-US"/>
          </a:p>
        </p:txBody>
      </p:sp>
      <p:sp>
        <p:nvSpPr>
          <p:cNvPr id="118812" name="Freeform 28"/>
          <p:cNvSpPr>
            <a:spLocks/>
          </p:cNvSpPr>
          <p:nvPr/>
        </p:nvSpPr>
        <p:spPr bwMode="auto">
          <a:xfrm>
            <a:off x="5927725" y="3017838"/>
            <a:ext cx="584200" cy="1724025"/>
          </a:xfrm>
          <a:custGeom>
            <a:avLst/>
            <a:gdLst/>
            <a:ahLst/>
            <a:cxnLst>
              <a:cxn ang="0">
                <a:pos x="0" y="810"/>
              </a:cxn>
              <a:cxn ang="0">
                <a:pos x="20" y="816"/>
              </a:cxn>
              <a:cxn ang="0">
                <a:pos x="276" y="7"/>
              </a:cxn>
              <a:cxn ang="0">
                <a:pos x="257" y="0"/>
              </a:cxn>
              <a:cxn ang="0">
                <a:pos x="0" y="810"/>
              </a:cxn>
            </a:cxnLst>
            <a:rect l="0" t="0" r="r" b="b"/>
            <a:pathLst>
              <a:path w="276" h="816">
                <a:moveTo>
                  <a:pt x="0" y="810"/>
                </a:moveTo>
                <a:lnTo>
                  <a:pt x="20" y="816"/>
                </a:lnTo>
                <a:lnTo>
                  <a:pt x="276" y="7"/>
                </a:lnTo>
                <a:lnTo>
                  <a:pt x="257" y="0"/>
                </a:lnTo>
                <a:lnTo>
                  <a:pt x="0" y="810"/>
                </a:lnTo>
                <a:close/>
              </a:path>
            </a:pathLst>
          </a:custGeom>
          <a:solidFill>
            <a:srgbClr val="99CCFF"/>
          </a:solidFill>
          <a:ln w="9525">
            <a:solidFill>
              <a:srgbClr val="99CCFF"/>
            </a:solidFill>
            <a:round/>
            <a:headEnd/>
            <a:tailEnd/>
          </a:ln>
        </p:spPr>
        <p:txBody>
          <a:bodyPr/>
          <a:lstStyle/>
          <a:p>
            <a:endParaRPr lang="en-US"/>
          </a:p>
        </p:txBody>
      </p:sp>
      <p:sp>
        <p:nvSpPr>
          <p:cNvPr id="118813" name="Freeform 29"/>
          <p:cNvSpPr>
            <a:spLocks/>
          </p:cNvSpPr>
          <p:nvPr/>
        </p:nvSpPr>
        <p:spPr bwMode="auto">
          <a:xfrm>
            <a:off x="6321425" y="3286125"/>
            <a:ext cx="212725" cy="1609725"/>
          </a:xfrm>
          <a:custGeom>
            <a:avLst/>
            <a:gdLst/>
            <a:ahLst/>
            <a:cxnLst>
              <a:cxn ang="0">
                <a:pos x="0" y="759"/>
              </a:cxn>
              <a:cxn ang="0">
                <a:pos x="20" y="762"/>
              </a:cxn>
              <a:cxn ang="0">
                <a:pos x="101" y="1"/>
              </a:cxn>
              <a:cxn ang="0">
                <a:pos x="81" y="0"/>
              </a:cxn>
              <a:cxn ang="0">
                <a:pos x="0" y="759"/>
              </a:cxn>
            </a:cxnLst>
            <a:rect l="0" t="0" r="r" b="b"/>
            <a:pathLst>
              <a:path w="101" h="762">
                <a:moveTo>
                  <a:pt x="0" y="759"/>
                </a:moveTo>
                <a:lnTo>
                  <a:pt x="20" y="762"/>
                </a:lnTo>
                <a:lnTo>
                  <a:pt x="101" y="1"/>
                </a:lnTo>
                <a:lnTo>
                  <a:pt x="81" y="0"/>
                </a:lnTo>
                <a:lnTo>
                  <a:pt x="0" y="759"/>
                </a:lnTo>
                <a:close/>
              </a:path>
            </a:pathLst>
          </a:custGeom>
          <a:solidFill>
            <a:srgbClr val="99CCFF"/>
          </a:solidFill>
          <a:ln w="9525">
            <a:solidFill>
              <a:srgbClr val="99CCFF"/>
            </a:solidFill>
            <a:round/>
            <a:headEnd/>
            <a:tailEnd/>
          </a:ln>
        </p:spPr>
        <p:txBody>
          <a:bodyPr/>
          <a:lstStyle/>
          <a:p>
            <a:endParaRPr lang="en-US"/>
          </a:p>
        </p:txBody>
      </p:sp>
      <p:sp>
        <p:nvSpPr>
          <p:cNvPr id="118814" name="Freeform 30"/>
          <p:cNvSpPr>
            <a:spLocks/>
          </p:cNvSpPr>
          <p:nvPr/>
        </p:nvSpPr>
        <p:spPr bwMode="auto">
          <a:xfrm>
            <a:off x="5753100" y="4610100"/>
            <a:ext cx="1444625" cy="146050"/>
          </a:xfrm>
          <a:custGeom>
            <a:avLst/>
            <a:gdLst/>
            <a:ahLst/>
            <a:cxnLst>
              <a:cxn ang="0">
                <a:pos x="0" y="35"/>
              </a:cxn>
              <a:cxn ang="0">
                <a:pos x="4" y="54"/>
              </a:cxn>
              <a:cxn ang="0">
                <a:pos x="72" y="40"/>
              </a:cxn>
              <a:cxn ang="0">
                <a:pos x="138" y="30"/>
              </a:cxn>
              <a:cxn ang="0">
                <a:pos x="202" y="24"/>
              </a:cxn>
              <a:cxn ang="0">
                <a:pos x="264" y="20"/>
              </a:cxn>
              <a:cxn ang="0">
                <a:pos x="323" y="19"/>
              </a:cxn>
              <a:cxn ang="0">
                <a:pos x="378" y="22"/>
              </a:cxn>
              <a:cxn ang="0">
                <a:pos x="429" y="24"/>
              </a:cxn>
              <a:cxn ang="0">
                <a:pos x="477" y="29"/>
              </a:cxn>
              <a:cxn ang="0">
                <a:pos x="521" y="35"/>
              </a:cxn>
              <a:cxn ang="0">
                <a:pos x="560" y="42"/>
              </a:cxn>
              <a:cxn ang="0">
                <a:pos x="594" y="48"/>
              </a:cxn>
              <a:cxn ang="0">
                <a:pos x="622" y="54"/>
              </a:cxn>
              <a:cxn ang="0">
                <a:pos x="645" y="61"/>
              </a:cxn>
              <a:cxn ang="0">
                <a:pos x="663" y="64"/>
              </a:cxn>
              <a:cxn ang="0">
                <a:pos x="674" y="68"/>
              </a:cxn>
              <a:cxn ang="0">
                <a:pos x="678" y="69"/>
              </a:cxn>
              <a:cxn ang="0">
                <a:pos x="684" y="49"/>
              </a:cxn>
              <a:cxn ang="0">
                <a:pos x="680" y="48"/>
              </a:cxn>
              <a:cxn ang="0">
                <a:pos x="669" y="45"/>
              </a:cxn>
              <a:cxn ang="0">
                <a:pos x="651" y="40"/>
              </a:cxn>
              <a:cxn ang="0">
                <a:pos x="628" y="34"/>
              </a:cxn>
              <a:cxn ang="0">
                <a:pos x="599" y="28"/>
              </a:cxn>
              <a:cxn ang="0">
                <a:pos x="565" y="22"/>
              </a:cxn>
              <a:cxn ang="0">
                <a:pos x="525" y="15"/>
              </a:cxn>
              <a:cxn ang="0">
                <a:pos x="481" y="9"/>
              </a:cxn>
              <a:cxn ang="0">
                <a:pos x="432" y="4"/>
              </a:cxn>
              <a:cxn ang="0">
                <a:pos x="379" y="2"/>
              </a:cxn>
              <a:cxn ang="0">
                <a:pos x="323" y="0"/>
              </a:cxn>
              <a:cxn ang="0">
                <a:pos x="264" y="0"/>
              </a:cxn>
              <a:cxn ang="0">
                <a:pos x="201" y="4"/>
              </a:cxn>
              <a:cxn ang="0">
                <a:pos x="137" y="10"/>
              </a:cxn>
              <a:cxn ang="0">
                <a:pos x="69" y="22"/>
              </a:cxn>
              <a:cxn ang="0">
                <a:pos x="0" y="35"/>
              </a:cxn>
            </a:cxnLst>
            <a:rect l="0" t="0" r="r" b="b"/>
            <a:pathLst>
              <a:path w="684" h="69">
                <a:moveTo>
                  <a:pt x="0" y="35"/>
                </a:moveTo>
                <a:lnTo>
                  <a:pt x="4" y="54"/>
                </a:lnTo>
                <a:lnTo>
                  <a:pt x="72" y="40"/>
                </a:lnTo>
                <a:lnTo>
                  <a:pt x="138" y="30"/>
                </a:lnTo>
                <a:lnTo>
                  <a:pt x="202" y="24"/>
                </a:lnTo>
                <a:lnTo>
                  <a:pt x="264" y="20"/>
                </a:lnTo>
                <a:lnTo>
                  <a:pt x="323" y="19"/>
                </a:lnTo>
                <a:lnTo>
                  <a:pt x="378" y="22"/>
                </a:lnTo>
                <a:lnTo>
                  <a:pt x="429" y="24"/>
                </a:lnTo>
                <a:lnTo>
                  <a:pt x="477" y="29"/>
                </a:lnTo>
                <a:lnTo>
                  <a:pt x="521" y="35"/>
                </a:lnTo>
                <a:lnTo>
                  <a:pt x="560" y="42"/>
                </a:lnTo>
                <a:lnTo>
                  <a:pt x="594" y="48"/>
                </a:lnTo>
                <a:lnTo>
                  <a:pt x="622" y="54"/>
                </a:lnTo>
                <a:lnTo>
                  <a:pt x="645" y="61"/>
                </a:lnTo>
                <a:lnTo>
                  <a:pt x="663" y="64"/>
                </a:lnTo>
                <a:lnTo>
                  <a:pt x="674" y="68"/>
                </a:lnTo>
                <a:lnTo>
                  <a:pt x="678" y="69"/>
                </a:lnTo>
                <a:lnTo>
                  <a:pt x="684" y="49"/>
                </a:lnTo>
                <a:lnTo>
                  <a:pt x="680" y="48"/>
                </a:lnTo>
                <a:lnTo>
                  <a:pt x="669" y="45"/>
                </a:lnTo>
                <a:lnTo>
                  <a:pt x="651" y="40"/>
                </a:lnTo>
                <a:lnTo>
                  <a:pt x="628" y="34"/>
                </a:lnTo>
                <a:lnTo>
                  <a:pt x="599" y="28"/>
                </a:lnTo>
                <a:lnTo>
                  <a:pt x="565" y="22"/>
                </a:lnTo>
                <a:lnTo>
                  <a:pt x="525" y="15"/>
                </a:lnTo>
                <a:lnTo>
                  <a:pt x="481" y="9"/>
                </a:lnTo>
                <a:lnTo>
                  <a:pt x="432" y="4"/>
                </a:lnTo>
                <a:lnTo>
                  <a:pt x="379" y="2"/>
                </a:lnTo>
                <a:lnTo>
                  <a:pt x="323" y="0"/>
                </a:lnTo>
                <a:lnTo>
                  <a:pt x="264" y="0"/>
                </a:lnTo>
                <a:lnTo>
                  <a:pt x="201" y="4"/>
                </a:lnTo>
                <a:lnTo>
                  <a:pt x="137" y="10"/>
                </a:lnTo>
                <a:lnTo>
                  <a:pt x="69" y="22"/>
                </a:lnTo>
                <a:lnTo>
                  <a:pt x="0" y="35"/>
                </a:lnTo>
                <a:close/>
              </a:path>
            </a:pathLst>
          </a:custGeom>
          <a:solidFill>
            <a:srgbClr val="000089"/>
          </a:solidFill>
          <a:ln w="9525">
            <a:noFill/>
            <a:round/>
            <a:headEnd/>
            <a:tailEnd/>
          </a:ln>
        </p:spPr>
        <p:txBody>
          <a:bodyPr/>
          <a:lstStyle/>
          <a:p>
            <a:endParaRPr lang="en-US"/>
          </a:p>
        </p:txBody>
      </p:sp>
      <p:sp>
        <p:nvSpPr>
          <p:cNvPr id="118815" name="Freeform 31"/>
          <p:cNvSpPr>
            <a:spLocks/>
          </p:cNvSpPr>
          <p:nvPr/>
        </p:nvSpPr>
        <p:spPr bwMode="auto">
          <a:xfrm>
            <a:off x="5773738" y="4770438"/>
            <a:ext cx="1365250" cy="239712"/>
          </a:xfrm>
          <a:custGeom>
            <a:avLst/>
            <a:gdLst/>
            <a:ahLst/>
            <a:cxnLst>
              <a:cxn ang="0">
                <a:pos x="0" y="16"/>
              </a:cxn>
              <a:cxn ang="0">
                <a:pos x="58" y="50"/>
              </a:cxn>
              <a:cxn ang="0">
                <a:pos x="117" y="76"/>
              </a:cxn>
              <a:cxn ang="0">
                <a:pos x="175" y="94"/>
              </a:cxn>
              <a:cxn ang="0">
                <a:pos x="231" y="105"/>
              </a:cxn>
              <a:cxn ang="0">
                <a:pos x="286" y="111"/>
              </a:cxn>
              <a:cxn ang="0">
                <a:pos x="340" y="113"/>
              </a:cxn>
              <a:cxn ang="0">
                <a:pos x="390" y="110"/>
              </a:cxn>
              <a:cxn ang="0">
                <a:pos x="438" y="102"/>
              </a:cxn>
              <a:cxn ang="0">
                <a:pos x="482" y="95"/>
              </a:cxn>
              <a:cxn ang="0">
                <a:pos x="522" y="84"/>
              </a:cxn>
              <a:cxn ang="0">
                <a:pos x="557" y="74"/>
              </a:cxn>
              <a:cxn ang="0">
                <a:pos x="587" y="62"/>
              </a:cxn>
              <a:cxn ang="0">
                <a:pos x="612" y="52"/>
              </a:cxn>
              <a:cxn ang="0">
                <a:pos x="630" y="44"/>
              </a:cxn>
              <a:cxn ang="0">
                <a:pos x="643" y="38"/>
              </a:cxn>
              <a:cxn ang="0">
                <a:pos x="646" y="36"/>
              </a:cxn>
              <a:cxn ang="0">
                <a:pos x="638" y="18"/>
              </a:cxn>
              <a:cxn ang="0">
                <a:pos x="634" y="21"/>
              </a:cxn>
              <a:cxn ang="0">
                <a:pos x="623" y="26"/>
              </a:cxn>
              <a:cxn ang="0">
                <a:pos x="604" y="33"/>
              </a:cxn>
              <a:cxn ang="0">
                <a:pos x="580" y="44"/>
              </a:cxn>
              <a:cxn ang="0">
                <a:pos x="551" y="55"/>
              </a:cxn>
              <a:cxn ang="0">
                <a:pos x="517" y="65"/>
              </a:cxn>
              <a:cxn ang="0">
                <a:pos x="478" y="75"/>
              </a:cxn>
              <a:cxn ang="0">
                <a:pos x="436" y="84"/>
              </a:cxn>
              <a:cxn ang="0">
                <a:pos x="389" y="90"/>
              </a:cxn>
              <a:cxn ang="0">
                <a:pos x="340" y="92"/>
              </a:cxn>
              <a:cxn ang="0">
                <a:pos x="289" y="91"/>
              </a:cxn>
              <a:cxn ang="0">
                <a:pos x="235" y="86"/>
              </a:cxn>
              <a:cxn ang="0">
                <a:pos x="181" y="75"/>
              </a:cxn>
              <a:cxn ang="0">
                <a:pos x="124" y="57"/>
              </a:cxn>
              <a:cxn ang="0">
                <a:pos x="68" y="32"/>
              </a:cxn>
              <a:cxn ang="0">
                <a:pos x="11" y="0"/>
              </a:cxn>
              <a:cxn ang="0">
                <a:pos x="0" y="16"/>
              </a:cxn>
            </a:cxnLst>
            <a:rect l="0" t="0" r="r" b="b"/>
            <a:pathLst>
              <a:path w="646" h="113">
                <a:moveTo>
                  <a:pt x="0" y="16"/>
                </a:moveTo>
                <a:lnTo>
                  <a:pt x="58" y="50"/>
                </a:lnTo>
                <a:lnTo>
                  <a:pt x="117" y="76"/>
                </a:lnTo>
                <a:lnTo>
                  <a:pt x="175" y="94"/>
                </a:lnTo>
                <a:lnTo>
                  <a:pt x="231" y="105"/>
                </a:lnTo>
                <a:lnTo>
                  <a:pt x="286" y="111"/>
                </a:lnTo>
                <a:lnTo>
                  <a:pt x="340" y="113"/>
                </a:lnTo>
                <a:lnTo>
                  <a:pt x="390" y="110"/>
                </a:lnTo>
                <a:lnTo>
                  <a:pt x="438" y="102"/>
                </a:lnTo>
                <a:lnTo>
                  <a:pt x="482" y="95"/>
                </a:lnTo>
                <a:lnTo>
                  <a:pt x="522" y="84"/>
                </a:lnTo>
                <a:lnTo>
                  <a:pt x="557" y="74"/>
                </a:lnTo>
                <a:lnTo>
                  <a:pt x="587" y="62"/>
                </a:lnTo>
                <a:lnTo>
                  <a:pt x="612" y="52"/>
                </a:lnTo>
                <a:lnTo>
                  <a:pt x="630" y="44"/>
                </a:lnTo>
                <a:lnTo>
                  <a:pt x="643" y="38"/>
                </a:lnTo>
                <a:lnTo>
                  <a:pt x="646" y="36"/>
                </a:lnTo>
                <a:lnTo>
                  <a:pt x="638" y="18"/>
                </a:lnTo>
                <a:lnTo>
                  <a:pt x="634" y="21"/>
                </a:lnTo>
                <a:lnTo>
                  <a:pt x="623" y="26"/>
                </a:lnTo>
                <a:lnTo>
                  <a:pt x="604" y="33"/>
                </a:lnTo>
                <a:lnTo>
                  <a:pt x="580" y="44"/>
                </a:lnTo>
                <a:lnTo>
                  <a:pt x="551" y="55"/>
                </a:lnTo>
                <a:lnTo>
                  <a:pt x="517" y="65"/>
                </a:lnTo>
                <a:lnTo>
                  <a:pt x="478" y="75"/>
                </a:lnTo>
                <a:lnTo>
                  <a:pt x="436" y="84"/>
                </a:lnTo>
                <a:lnTo>
                  <a:pt x="389" y="90"/>
                </a:lnTo>
                <a:lnTo>
                  <a:pt x="340" y="92"/>
                </a:lnTo>
                <a:lnTo>
                  <a:pt x="289" y="91"/>
                </a:lnTo>
                <a:lnTo>
                  <a:pt x="235" y="86"/>
                </a:lnTo>
                <a:lnTo>
                  <a:pt x="181" y="75"/>
                </a:lnTo>
                <a:lnTo>
                  <a:pt x="124" y="57"/>
                </a:lnTo>
                <a:lnTo>
                  <a:pt x="68" y="32"/>
                </a:lnTo>
                <a:lnTo>
                  <a:pt x="11" y="0"/>
                </a:lnTo>
                <a:lnTo>
                  <a:pt x="0" y="16"/>
                </a:lnTo>
                <a:close/>
              </a:path>
            </a:pathLst>
          </a:custGeom>
          <a:solidFill>
            <a:srgbClr val="000089"/>
          </a:solidFill>
          <a:ln w="9525">
            <a:noFill/>
            <a:round/>
            <a:headEnd/>
            <a:tailEnd/>
          </a:ln>
        </p:spPr>
        <p:txBody>
          <a:bodyPr/>
          <a:lstStyle/>
          <a:p>
            <a:endParaRPr lang="en-US"/>
          </a:p>
        </p:txBody>
      </p:sp>
      <p:sp>
        <p:nvSpPr>
          <p:cNvPr id="118816" name="Freeform 32"/>
          <p:cNvSpPr>
            <a:spLocks/>
          </p:cNvSpPr>
          <p:nvPr/>
        </p:nvSpPr>
        <p:spPr bwMode="auto">
          <a:xfrm>
            <a:off x="5737225" y="4851400"/>
            <a:ext cx="1471613" cy="447675"/>
          </a:xfrm>
          <a:custGeom>
            <a:avLst/>
            <a:gdLst/>
            <a:ahLst/>
            <a:cxnLst>
              <a:cxn ang="0">
                <a:pos x="1" y="9"/>
              </a:cxn>
              <a:cxn ang="0">
                <a:pos x="8" y="27"/>
              </a:cxn>
              <a:cxn ang="0">
                <a:pos x="25" y="56"/>
              </a:cxn>
              <a:cxn ang="0">
                <a:pos x="52" y="92"/>
              </a:cxn>
              <a:cxn ang="0">
                <a:pos x="91" y="130"/>
              </a:cxn>
              <a:cxn ang="0">
                <a:pos x="143" y="165"/>
              </a:cxn>
              <a:cxn ang="0">
                <a:pos x="208" y="194"/>
              </a:cxn>
              <a:cxn ang="0">
                <a:pos x="289" y="210"/>
              </a:cxn>
              <a:cxn ang="0">
                <a:pos x="382" y="210"/>
              </a:cxn>
              <a:cxn ang="0">
                <a:pos x="465" y="194"/>
              </a:cxn>
              <a:cxn ang="0">
                <a:pos x="534" y="166"/>
              </a:cxn>
              <a:cxn ang="0">
                <a:pos x="591" y="132"/>
              </a:cxn>
              <a:cxn ang="0">
                <a:pos x="633" y="95"/>
              </a:cxn>
              <a:cxn ang="0">
                <a:pos x="665" y="59"/>
              </a:cxn>
              <a:cxn ang="0">
                <a:pos x="685" y="32"/>
              </a:cxn>
              <a:cxn ang="0">
                <a:pos x="695" y="16"/>
              </a:cxn>
              <a:cxn ang="0">
                <a:pos x="678" y="4"/>
              </a:cxn>
              <a:cxn ang="0">
                <a:pos x="673" y="13"/>
              </a:cxn>
              <a:cxn ang="0">
                <a:pos x="660" y="34"/>
              </a:cxn>
              <a:cxn ang="0">
                <a:pos x="635" y="64"/>
              </a:cxn>
              <a:cxn ang="0">
                <a:pos x="599" y="98"/>
              </a:cxn>
              <a:cxn ang="0">
                <a:pos x="553" y="133"/>
              </a:cxn>
              <a:cxn ang="0">
                <a:pos x="494" y="164"/>
              </a:cxn>
              <a:cxn ang="0">
                <a:pos x="421" y="185"/>
              </a:cxn>
              <a:cxn ang="0">
                <a:pos x="336" y="192"/>
              </a:cxn>
              <a:cxn ang="0">
                <a:pos x="252" y="185"/>
              </a:cxn>
              <a:cxn ang="0">
                <a:pos x="183" y="164"/>
              </a:cxn>
              <a:cxn ang="0">
                <a:pos x="128" y="133"/>
              </a:cxn>
              <a:cxn ang="0">
                <a:pos x="86" y="100"/>
              </a:cxn>
              <a:cxn ang="0">
                <a:pos x="55" y="64"/>
              </a:cxn>
              <a:cxn ang="0">
                <a:pos x="35" y="33"/>
              </a:cxn>
              <a:cxn ang="0">
                <a:pos x="22" y="11"/>
              </a:cxn>
              <a:cxn ang="0">
                <a:pos x="18" y="0"/>
              </a:cxn>
            </a:cxnLst>
            <a:rect l="0" t="0" r="r" b="b"/>
            <a:pathLst>
              <a:path w="696" h="212">
                <a:moveTo>
                  <a:pt x="0" y="7"/>
                </a:moveTo>
                <a:lnTo>
                  <a:pt x="1" y="9"/>
                </a:lnTo>
                <a:lnTo>
                  <a:pt x="3" y="17"/>
                </a:lnTo>
                <a:lnTo>
                  <a:pt x="8" y="27"/>
                </a:lnTo>
                <a:lnTo>
                  <a:pt x="16" y="39"/>
                </a:lnTo>
                <a:lnTo>
                  <a:pt x="25" y="56"/>
                </a:lnTo>
                <a:lnTo>
                  <a:pt x="37" y="73"/>
                </a:lnTo>
                <a:lnTo>
                  <a:pt x="52" y="92"/>
                </a:lnTo>
                <a:lnTo>
                  <a:pt x="70" y="111"/>
                </a:lnTo>
                <a:lnTo>
                  <a:pt x="91" y="130"/>
                </a:lnTo>
                <a:lnTo>
                  <a:pt x="115" y="149"/>
                </a:lnTo>
                <a:lnTo>
                  <a:pt x="143" y="165"/>
                </a:lnTo>
                <a:lnTo>
                  <a:pt x="174" y="181"/>
                </a:lnTo>
                <a:lnTo>
                  <a:pt x="208" y="194"/>
                </a:lnTo>
                <a:lnTo>
                  <a:pt x="247" y="204"/>
                </a:lnTo>
                <a:lnTo>
                  <a:pt x="289" y="210"/>
                </a:lnTo>
                <a:lnTo>
                  <a:pt x="336" y="212"/>
                </a:lnTo>
                <a:lnTo>
                  <a:pt x="382" y="210"/>
                </a:lnTo>
                <a:lnTo>
                  <a:pt x="426" y="204"/>
                </a:lnTo>
                <a:lnTo>
                  <a:pt x="465" y="194"/>
                </a:lnTo>
                <a:lnTo>
                  <a:pt x="501" y="181"/>
                </a:lnTo>
                <a:lnTo>
                  <a:pt x="534" y="166"/>
                </a:lnTo>
                <a:lnTo>
                  <a:pt x="564" y="150"/>
                </a:lnTo>
                <a:lnTo>
                  <a:pt x="591" y="132"/>
                </a:lnTo>
                <a:lnTo>
                  <a:pt x="613" y="113"/>
                </a:lnTo>
                <a:lnTo>
                  <a:pt x="633" y="95"/>
                </a:lnTo>
                <a:lnTo>
                  <a:pt x="651" y="77"/>
                </a:lnTo>
                <a:lnTo>
                  <a:pt x="665" y="59"/>
                </a:lnTo>
                <a:lnTo>
                  <a:pt x="676" y="44"/>
                </a:lnTo>
                <a:lnTo>
                  <a:pt x="685" y="32"/>
                </a:lnTo>
                <a:lnTo>
                  <a:pt x="691" y="22"/>
                </a:lnTo>
                <a:lnTo>
                  <a:pt x="695" y="16"/>
                </a:lnTo>
                <a:lnTo>
                  <a:pt x="696" y="13"/>
                </a:lnTo>
                <a:lnTo>
                  <a:pt x="678" y="4"/>
                </a:lnTo>
                <a:lnTo>
                  <a:pt x="677" y="7"/>
                </a:lnTo>
                <a:lnTo>
                  <a:pt x="673" y="13"/>
                </a:lnTo>
                <a:lnTo>
                  <a:pt x="667" y="22"/>
                </a:lnTo>
                <a:lnTo>
                  <a:pt x="660" y="34"/>
                </a:lnTo>
                <a:lnTo>
                  <a:pt x="648" y="48"/>
                </a:lnTo>
                <a:lnTo>
                  <a:pt x="635" y="64"/>
                </a:lnTo>
                <a:lnTo>
                  <a:pt x="618" y="81"/>
                </a:lnTo>
                <a:lnTo>
                  <a:pt x="599" y="98"/>
                </a:lnTo>
                <a:lnTo>
                  <a:pt x="578" y="116"/>
                </a:lnTo>
                <a:lnTo>
                  <a:pt x="553" y="133"/>
                </a:lnTo>
                <a:lnTo>
                  <a:pt x="524" y="149"/>
                </a:lnTo>
                <a:lnTo>
                  <a:pt x="494" y="164"/>
                </a:lnTo>
                <a:lnTo>
                  <a:pt x="459" y="175"/>
                </a:lnTo>
                <a:lnTo>
                  <a:pt x="421" y="185"/>
                </a:lnTo>
                <a:lnTo>
                  <a:pt x="381" y="190"/>
                </a:lnTo>
                <a:lnTo>
                  <a:pt x="336" y="192"/>
                </a:lnTo>
                <a:lnTo>
                  <a:pt x="292" y="190"/>
                </a:lnTo>
                <a:lnTo>
                  <a:pt x="252" y="185"/>
                </a:lnTo>
                <a:lnTo>
                  <a:pt x="215" y="175"/>
                </a:lnTo>
                <a:lnTo>
                  <a:pt x="183" y="164"/>
                </a:lnTo>
                <a:lnTo>
                  <a:pt x="154" y="150"/>
                </a:lnTo>
                <a:lnTo>
                  <a:pt x="128" y="133"/>
                </a:lnTo>
                <a:lnTo>
                  <a:pt x="105" y="117"/>
                </a:lnTo>
                <a:lnTo>
                  <a:pt x="86" y="100"/>
                </a:lnTo>
                <a:lnTo>
                  <a:pt x="69" y="82"/>
                </a:lnTo>
                <a:lnTo>
                  <a:pt x="55" y="64"/>
                </a:lnTo>
                <a:lnTo>
                  <a:pt x="43" y="48"/>
                </a:lnTo>
                <a:lnTo>
                  <a:pt x="35" y="33"/>
                </a:lnTo>
                <a:lnTo>
                  <a:pt x="27" y="21"/>
                </a:lnTo>
                <a:lnTo>
                  <a:pt x="22" y="11"/>
                </a:lnTo>
                <a:lnTo>
                  <a:pt x="20" y="4"/>
                </a:lnTo>
                <a:lnTo>
                  <a:pt x="18" y="0"/>
                </a:lnTo>
                <a:lnTo>
                  <a:pt x="0" y="7"/>
                </a:lnTo>
                <a:close/>
              </a:path>
            </a:pathLst>
          </a:custGeom>
          <a:solidFill>
            <a:srgbClr val="000089"/>
          </a:solidFill>
          <a:ln w="9525">
            <a:noFill/>
            <a:round/>
            <a:headEnd/>
            <a:tailEnd/>
          </a:ln>
        </p:spPr>
        <p:txBody>
          <a:bodyPr/>
          <a:lstStyle/>
          <a:p>
            <a:endParaRPr lang="en-US"/>
          </a:p>
        </p:txBody>
      </p:sp>
      <p:sp>
        <p:nvSpPr>
          <p:cNvPr id="118817" name="Freeform 33"/>
          <p:cNvSpPr>
            <a:spLocks/>
          </p:cNvSpPr>
          <p:nvPr/>
        </p:nvSpPr>
        <p:spPr bwMode="auto">
          <a:xfrm>
            <a:off x="2786063" y="1974850"/>
            <a:ext cx="3933825" cy="1042988"/>
          </a:xfrm>
          <a:custGeom>
            <a:avLst/>
            <a:gdLst/>
            <a:ahLst/>
            <a:cxnLst>
              <a:cxn ang="0">
                <a:pos x="2" y="19"/>
              </a:cxn>
              <a:cxn ang="0">
                <a:pos x="21" y="28"/>
              </a:cxn>
              <a:cxn ang="0">
                <a:pos x="56" y="46"/>
              </a:cxn>
              <a:cxn ang="0">
                <a:pos x="108" y="68"/>
              </a:cxn>
              <a:cxn ang="0">
                <a:pos x="174" y="97"/>
              </a:cxn>
              <a:cxn ang="0">
                <a:pos x="256" y="130"/>
              </a:cxn>
              <a:cxn ang="0">
                <a:pos x="351" y="166"/>
              </a:cxn>
              <a:cxn ang="0">
                <a:pos x="460" y="205"/>
              </a:cxn>
              <a:cxn ang="0">
                <a:pos x="583" y="246"/>
              </a:cxn>
              <a:cxn ang="0">
                <a:pos x="719" y="286"/>
              </a:cxn>
              <a:cxn ang="0">
                <a:pos x="866" y="327"/>
              </a:cxn>
              <a:cxn ang="0">
                <a:pos x="1024" y="365"/>
              </a:cxn>
              <a:cxn ang="0">
                <a:pos x="1193" y="402"/>
              </a:cxn>
              <a:cxn ang="0">
                <a:pos x="1371" y="434"/>
              </a:cxn>
              <a:cxn ang="0">
                <a:pos x="1561" y="462"/>
              </a:cxn>
              <a:cxn ang="0">
                <a:pos x="1759" y="485"/>
              </a:cxn>
              <a:cxn ang="0">
                <a:pos x="1862" y="475"/>
              </a:cxn>
              <a:cxn ang="0">
                <a:pos x="1660" y="456"/>
              </a:cxn>
              <a:cxn ang="0">
                <a:pos x="1468" y="431"/>
              </a:cxn>
              <a:cxn ang="0">
                <a:pos x="1285" y="399"/>
              </a:cxn>
              <a:cxn ang="0">
                <a:pos x="1110" y="365"/>
              </a:cxn>
              <a:cxn ang="0">
                <a:pos x="947" y="328"/>
              </a:cxn>
              <a:cxn ang="0">
                <a:pos x="795" y="289"/>
              </a:cxn>
              <a:cxn ang="0">
                <a:pos x="655" y="248"/>
              </a:cxn>
              <a:cxn ang="0">
                <a:pos x="527" y="207"/>
              </a:cxn>
              <a:cxn ang="0">
                <a:pos x="411" y="167"/>
              </a:cxn>
              <a:cxn ang="0">
                <a:pos x="310" y="130"/>
              </a:cxn>
              <a:cxn ang="0">
                <a:pos x="221" y="96"/>
              </a:cxn>
              <a:cxn ang="0">
                <a:pos x="147" y="64"/>
              </a:cxn>
              <a:cxn ang="0">
                <a:pos x="89" y="38"/>
              </a:cxn>
              <a:cxn ang="0">
                <a:pos x="45" y="18"/>
              </a:cxn>
              <a:cxn ang="0">
                <a:pos x="19" y="5"/>
              </a:cxn>
              <a:cxn ang="0">
                <a:pos x="9" y="0"/>
              </a:cxn>
            </a:cxnLst>
            <a:rect l="0" t="0" r="r" b="b"/>
            <a:pathLst>
              <a:path w="1862" h="493">
                <a:moveTo>
                  <a:pt x="0" y="18"/>
                </a:moveTo>
                <a:lnTo>
                  <a:pt x="2" y="19"/>
                </a:lnTo>
                <a:lnTo>
                  <a:pt x="10" y="23"/>
                </a:lnTo>
                <a:lnTo>
                  <a:pt x="21" y="28"/>
                </a:lnTo>
                <a:lnTo>
                  <a:pt x="36" y="36"/>
                </a:lnTo>
                <a:lnTo>
                  <a:pt x="56" y="46"/>
                </a:lnTo>
                <a:lnTo>
                  <a:pt x="80" y="56"/>
                </a:lnTo>
                <a:lnTo>
                  <a:pt x="108" y="68"/>
                </a:lnTo>
                <a:lnTo>
                  <a:pt x="139" y="82"/>
                </a:lnTo>
                <a:lnTo>
                  <a:pt x="174" y="97"/>
                </a:lnTo>
                <a:lnTo>
                  <a:pt x="213" y="113"/>
                </a:lnTo>
                <a:lnTo>
                  <a:pt x="256" y="130"/>
                </a:lnTo>
                <a:lnTo>
                  <a:pt x="302" y="148"/>
                </a:lnTo>
                <a:lnTo>
                  <a:pt x="351" y="166"/>
                </a:lnTo>
                <a:lnTo>
                  <a:pt x="404" y="186"/>
                </a:lnTo>
                <a:lnTo>
                  <a:pt x="460" y="205"/>
                </a:lnTo>
                <a:lnTo>
                  <a:pt x="521" y="225"/>
                </a:lnTo>
                <a:lnTo>
                  <a:pt x="583" y="246"/>
                </a:lnTo>
                <a:lnTo>
                  <a:pt x="650" y="266"/>
                </a:lnTo>
                <a:lnTo>
                  <a:pt x="719" y="286"/>
                </a:lnTo>
                <a:lnTo>
                  <a:pt x="790" y="306"/>
                </a:lnTo>
                <a:lnTo>
                  <a:pt x="866" y="327"/>
                </a:lnTo>
                <a:lnTo>
                  <a:pt x="944" y="347"/>
                </a:lnTo>
                <a:lnTo>
                  <a:pt x="1024" y="365"/>
                </a:lnTo>
                <a:lnTo>
                  <a:pt x="1107" y="384"/>
                </a:lnTo>
                <a:lnTo>
                  <a:pt x="1193" y="402"/>
                </a:lnTo>
                <a:lnTo>
                  <a:pt x="1281" y="418"/>
                </a:lnTo>
                <a:lnTo>
                  <a:pt x="1371" y="434"/>
                </a:lnTo>
                <a:lnTo>
                  <a:pt x="1466" y="449"/>
                </a:lnTo>
                <a:lnTo>
                  <a:pt x="1561" y="462"/>
                </a:lnTo>
                <a:lnTo>
                  <a:pt x="1659" y="475"/>
                </a:lnTo>
                <a:lnTo>
                  <a:pt x="1759" y="485"/>
                </a:lnTo>
                <a:lnTo>
                  <a:pt x="1861" y="493"/>
                </a:lnTo>
                <a:lnTo>
                  <a:pt x="1862" y="475"/>
                </a:lnTo>
                <a:lnTo>
                  <a:pt x="1760" y="466"/>
                </a:lnTo>
                <a:lnTo>
                  <a:pt x="1660" y="456"/>
                </a:lnTo>
                <a:lnTo>
                  <a:pt x="1563" y="443"/>
                </a:lnTo>
                <a:lnTo>
                  <a:pt x="1468" y="431"/>
                </a:lnTo>
                <a:lnTo>
                  <a:pt x="1375" y="416"/>
                </a:lnTo>
                <a:lnTo>
                  <a:pt x="1285" y="399"/>
                </a:lnTo>
                <a:lnTo>
                  <a:pt x="1196" y="383"/>
                </a:lnTo>
                <a:lnTo>
                  <a:pt x="1110" y="365"/>
                </a:lnTo>
                <a:lnTo>
                  <a:pt x="1028" y="347"/>
                </a:lnTo>
                <a:lnTo>
                  <a:pt x="947" y="328"/>
                </a:lnTo>
                <a:lnTo>
                  <a:pt x="871" y="309"/>
                </a:lnTo>
                <a:lnTo>
                  <a:pt x="795" y="289"/>
                </a:lnTo>
                <a:lnTo>
                  <a:pt x="724" y="269"/>
                </a:lnTo>
                <a:lnTo>
                  <a:pt x="655" y="248"/>
                </a:lnTo>
                <a:lnTo>
                  <a:pt x="590" y="227"/>
                </a:lnTo>
                <a:lnTo>
                  <a:pt x="527" y="207"/>
                </a:lnTo>
                <a:lnTo>
                  <a:pt x="468" y="187"/>
                </a:lnTo>
                <a:lnTo>
                  <a:pt x="411" y="167"/>
                </a:lnTo>
                <a:lnTo>
                  <a:pt x="359" y="148"/>
                </a:lnTo>
                <a:lnTo>
                  <a:pt x="310" y="130"/>
                </a:lnTo>
                <a:lnTo>
                  <a:pt x="263" y="112"/>
                </a:lnTo>
                <a:lnTo>
                  <a:pt x="221" y="96"/>
                </a:lnTo>
                <a:lnTo>
                  <a:pt x="182" y="79"/>
                </a:lnTo>
                <a:lnTo>
                  <a:pt x="147" y="64"/>
                </a:lnTo>
                <a:lnTo>
                  <a:pt x="115" y="51"/>
                </a:lnTo>
                <a:lnTo>
                  <a:pt x="89" y="38"/>
                </a:lnTo>
                <a:lnTo>
                  <a:pt x="65" y="28"/>
                </a:lnTo>
                <a:lnTo>
                  <a:pt x="45" y="18"/>
                </a:lnTo>
                <a:lnTo>
                  <a:pt x="30" y="10"/>
                </a:lnTo>
                <a:lnTo>
                  <a:pt x="19" y="5"/>
                </a:lnTo>
                <a:lnTo>
                  <a:pt x="11" y="2"/>
                </a:lnTo>
                <a:lnTo>
                  <a:pt x="9" y="0"/>
                </a:lnTo>
                <a:lnTo>
                  <a:pt x="0" y="18"/>
                </a:lnTo>
                <a:close/>
              </a:path>
            </a:pathLst>
          </a:custGeom>
          <a:solidFill>
            <a:srgbClr val="000089"/>
          </a:solidFill>
          <a:ln w="9525">
            <a:noFill/>
            <a:round/>
            <a:headEnd/>
            <a:tailEnd/>
          </a:ln>
        </p:spPr>
        <p:txBody>
          <a:bodyPr/>
          <a:lstStyle/>
          <a:p>
            <a:endParaRPr lang="en-US"/>
          </a:p>
        </p:txBody>
      </p:sp>
      <p:sp>
        <p:nvSpPr>
          <p:cNvPr id="118818" name="Freeform 34"/>
          <p:cNvSpPr>
            <a:spLocks/>
          </p:cNvSpPr>
          <p:nvPr/>
        </p:nvSpPr>
        <p:spPr bwMode="auto">
          <a:xfrm>
            <a:off x="6591300" y="3065463"/>
            <a:ext cx="454025" cy="1690687"/>
          </a:xfrm>
          <a:custGeom>
            <a:avLst/>
            <a:gdLst/>
            <a:ahLst/>
            <a:cxnLst>
              <a:cxn ang="0">
                <a:pos x="0" y="4"/>
              </a:cxn>
              <a:cxn ang="0">
                <a:pos x="195" y="800"/>
              </a:cxn>
              <a:cxn ang="0">
                <a:pos x="215" y="795"/>
              </a:cxn>
              <a:cxn ang="0">
                <a:pos x="20" y="0"/>
              </a:cxn>
              <a:cxn ang="0">
                <a:pos x="0" y="4"/>
              </a:cxn>
            </a:cxnLst>
            <a:rect l="0" t="0" r="r" b="b"/>
            <a:pathLst>
              <a:path w="215" h="800">
                <a:moveTo>
                  <a:pt x="0" y="4"/>
                </a:moveTo>
                <a:lnTo>
                  <a:pt x="195" y="800"/>
                </a:lnTo>
                <a:lnTo>
                  <a:pt x="215" y="795"/>
                </a:lnTo>
                <a:lnTo>
                  <a:pt x="20" y="0"/>
                </a:lnTo>
                <a:lnTo>
                  <a:pt x="0" y="4"/>
                </a:lnTo>
                <a:close/>
              </a:path>
            </a:pathLst>
          </a:custGeom>
          <a:solidFill>
            <a:srgbClr val="99CCFF"/>
          </a:solidFill>
          <a:ln w="9525">
            <a:solidFill>
              <a:srgbClr val="99CCFF"/>
            </a:solidFill>
            <a:round/>
            <a:headEnd/>
            <a:tailEnd/>
          </a:ln>
        </p:spPr>
        <p:txBody>
          <a:bodyPr/>
          <a:lstStyle/>
          <a:p>
            <a:endParaRPr lang="en-US"/>
          </a:p>
        </p:txBody>
      </p:sp>
      <p:sp>
        <p:nvSpPr>
          <p:cNvPr id="118819" name="Freeform 35"/>
          <p:cNvSpPr>
            <a:spLocks/>
          </p:cNvSpPr>
          <p:nvPr/>
        </p:nvSpPr>
        <p:spPr bwMode="auto">
          <a:xfrm>
            <a:off x="2130425" y="4770438"/>
            <a:ext cx="1498600" cy="366712"/>
          </a:xfrm>
          <a:custGeom>
            <a:avLst/>
            <a:gdLst/>
            <a:ahLst/>
            <a:cxnLst>
              <a:cxn ang="0">
                <a:pos x="709" y="17"/>
              </a:cxn>
              <a:cxn ang="0">
                <a:pos x="708" y="20"/>
              </a:cxn>
              <a:cxn ang="0">
                <a:pos x="703" y="25"/>
              </a:cxn>
              <a:cxn ang="0">
                <a:pos x="695" y="33"/>
              </a:cxn>
              <a:cxn ang="0">
                <a:pos x="684" y="44"/>
              </a:cxn>
              <a:cxn ang="0">
                <a:pos x="670" y="56"/>
              </a:cxn>
              <a:cxn ang="0">
                <a:pos x="654" y="71"/>
              </a:cxn>
              <a:cxn ang="0">
                <a:pos x="634" y="86"/>
              </a:cxn>
              <a:cxn ang="0">
                <a:pos x="610" y="101"/>
              </a:cxn>
              <a:cxn ang="0">
                <a:pos x="583" y="116"/>
              </a:cxn>
              <a:cxn ang="0">
                <a:pos x="555" y="130"/>
              </a:cxn>
              <a:cxn ang="0">
                <a:pos x="522" y="144"/>
              </a:cxn>
              <a:cxn ang="0">
                <a:pos x="486" y="155"/>
              </a:cxn>
              <a:cxn ang="0">
                <a:pos x="447" y="164"/>
              </a:cxn>
              <a:cxn ang="0">
                <a:pos x="405" y="170"/>
              </a:cxn>
              <a:cxn ang="0">
                <a:pos x="360" y="173"/>
              </a:cxn>
              <a:cxn ang="0">
                <a:pos x="311" y="171"/>
              </a:cxn>
              <a:cxn ang="0">
                <a:pos x="263" y="166"/>
              </a:cxn>
              <a:cxn ang="0">
                <a:pos x="221" y="159"/>
              </a:cxn>
              <a:cxn ang="0">
                <a:pos x="183" y="149"/>
              </a:cxn>
              <a:cxn ang="0">
                <a:pos x="150" y="136"/>
              </a:cxn>
              <a:cxn ang="0">
                <a:pos x="122" y="124"/>
              </a:cxn>
              <a:cxn ang="0">
                <a:pos x="95" y="109"/>
              </a:cxn>
              <a:cxn ang="0">
                <a:pos x="74" y="94"/>
              </a:cxn>
              <a:cxn ang="0">
                <a:pos x="56" y="79"/>
              </a:cxn>
              <a:cxn ang="0">
                <a:pos x="40" y="64"/>
              </a:cxn>
              <a:cxn ang="0">
                <a:pos x="29" y="49"/>
              </a:cxn>
              <a:cxn ang="0">
                <a:pos x="19" y="36"/>
              </a:cxn>
              <a:cxn ang="0">
                <a:pos x="11" y="23"/>
              </a:cxn>
              <a:cxn ang="0">
                <a:pos x="6" y="13"/>
              </a:cxn>
              <a:cxn ang="0">
                <a:pos x="2" y="6"/>
              </a:cxn>
              <a:cxn ang="0">
                <a:pos x="0" y="1"/>
              </a:cxn>
              <a:cxn ang="0">
                <a:pos x="0" y="0"/>
              </a:cxn>
              <a:cxn ang="0">
                <a:pos x="4" y="2"/>
              </a:cxn>
              <a:cxn ang="0">
                <a:pos x="14" y="7"/>
              </a:cxn>
              <a:cxn ang="0">
                <a:pos x="30" y="16"/>
              </a:cxn>
              <a:cxn ang="0">
                <a:pos x="53" y="26"/>
              </a:cxn>
              <a:cxn ang="0">
                <a:pos x="81" y="37"/>
              </a:cxn>
              <a:cxn ang="0">
                <a:pos x="115" y="50"/>
              </a:cxn>
              <a:cxn ang="0">
                <a:pos x="155" y="61"/>
              </a:cxn>
              <a:cxn ang="0">
                <a:pos x="201" y="71"/>
              </a:cxn>
              <a:cxn ang="0">
                <a:pos x="250" y="80"/>
              </a:cxn>
              <a:cxn ang="0">
                <a:pos x="304" y="85"/>
              </a:cxn>
              <a:cxn ang="0">
                <a:pos x="363" y="87"/>
              </a:cxn>
              <a:cxn ang="0">
                <a:pos x="424" y="85"/>
              </a:cxn>
              <a:cxn ang="0">
                <a:pos x="491" y="77"/>
              </a:cxn>
              <a:cxn ang="0">
                <a:pos x="561" y="65"/>
              </a:cxn>
              <a:cxn ang="0">
                <a:pos x="634" y="45"/>
              </a:cxn>
              <a:cxn ang="0">
                <a:pos x="709" y="17"/>
              </a:cxn>
            </a:cxnLst>
            <a:rect l="0" t="0" r="r" b="b"/>
            <a:pathLst>
              <a:path w="709" h="173">
                <a:moveTo>
                  <a:pt x="709" y="17"/>
                </a:moveTo>
                <a:lnTo>
                  <a:pt x="708" y="20"/>
                </a:lnTo>
                <a:lnTo>
                  <a:pt x="703" y="25"/>
                </a:lnTo>
                <a:lnTo>
                  <a:pt x="695" y="33"/>
                </a:lnTo>
                <a:lnTo>
                  <a:pt x="684" y="44"/>
                </a:lnTo>
                <a:lnTo>
                  <a:pt x="670" y="56"/>
                </a:lnTo>
                <a:lnTo>
                  <a:pt x="654" y="71"/>
                </a:lnTo>
                <a:lnTo>
                  <a:pt x="634" y="86"/>
                </a:lnTo>
                <a:lnTo>
                  <a:pt x="610" y="101"/>
                </a:lnTo>
                <a:lnTo>
                  <a:pt x="583" y="116"/>
                </a:lnTo>
                <a:lnTo>
                  <a:pt x="555" y="130"/>
                </a:lnTo>
                <a:lnTo>
                  <a:pt x="522" y="144"/>
                </a:lnTo>
                <a:lnTo>
                  <a:pt x="486" y="155"/>
                </a:lnTo>
                <a:lnTo>
                  <a:pt x="447" y="164"/>
                </a:lnTo>
                <a:lnTo>
                  <a:pt x="405" y="170"/>
                </a:lnTo>
                <a:lnTo>
                  <a:pt x="360" y="173"/>
                </a:lnTo>
                <a:lnTo>
                  <a:pt x="311" y="171"/>
                </a:lnTo>
                <a:lnTo>
                  <a:pt x="263" y="166"/>
                </a:lnTo>
                <a:lnTo>
                  <a:pt x="221" y="159"/>
                </a:lnTo>
                <a:lnTo>
                  <a:pt x="183" y="149"/>
                </a:lnTo>
                <a:lnTo>
                  <a:pt x="150" y="136"/>
                </a:lnTo>
                <a:lnTo>
                  <a:pt x="122" y="124"/>
                </a:lnTo>
                <a:lnTo>
                  <a:pt x="95" y="109"/>
                </a:lnTo>
                <a:lnTo>
                  <a:pt x="74" y="94"/>
                </a:lnTo>
                <a:lnTo>
                  <a:pt x="56" y="79"/>
                </a:lnTo>
                <a:lnTo>
                  <a:pt x="40" y="64"/>
                </a:lnTo>
                <a:lnTo>
                  <a:pt x="29" y="49"/>
                </a:lnTo>
                <a:lnTo>
                  <a:pt x="19" y="36"/>
                </a:lnTo>
                <a:lnTo>
                  <a:pt x="11" y="23"/>
                </a:lnTo>
                <a:lnTo>
                  <a:pt x="6" y="13"/>
                </a:lnTo>
                <a:lnTo>
                  <a:pt x="2" y="6"/>
                </a:lnTo>
                <a:lnTo>
                  <a:pt x="0" y="1"/>
                </a:lnTo>
                <a:lnTo>
                  <a:pt x="0" y="0"/>
                </a:lnTo>
                <a:lnTo>
                  <a:pt x="4" y="2"/>
                </a:lnTo>
                <a:lnTo>
                  <a:pt x="14" y="7"/>
                </a:lnTo>
                <a:lnTo>
                  <a:pt x="30" y="16"/>
                </a:lnTo>
                <a:lnTo>
                  <a:pt x="53" y="26"/>
                </a:lnTo>
                <a:lnTo>
                  <a:pt x="81" y="37"/>
                </a:lnTo>
                <a:lnTo>
                  <a:pt x="115" y="50"/>
                </a:lnTo>
                <a:lnTo>
                  <a:pt x="155" y="61"/>
                </a:lnTo>
                <a:lnTo>
                  <a:pt x="201" y="71"/>
                </a:lnTo>
                <a:lnTo>
                  <a:pt x="250" y="80"/>
                </a:lnTo>
                <a:lnTo>
                  <a:pt x="304" y="85"/>
                </a:lnTo>
                <a:lnTo>
                  <a:pt x="363" y="87"/>
                </a:lnTo>
                <a:lnTo>
                  <a:pt x="424" y="85"/>
                </a:lnTo>
                <a:lnTo>
                  <a:pt x="491" y="77"/>
                </a:lnTo>
                <a:lnTo>
                  <a:pt x="561" y="65"/>
                </a:lnTo>
                <a:lnTo>
                  <a:pt x="634" y="45"/>
                </a:lnTo>
                <a:lnTo>
                  <a:pt x="709" y="17"/>
                </a:lnTo>
                <a:close/>
              </a:path>
            </a:pathLst>
          </a:custGeom>
          <a:solidFill>
            <a:srgbClr val="F4BC7F"/>
          </a:solidFill>
          <a:ln w="9525">
            <a:noFill/>
            <a:round/>
            <a:headEnd/>
            <a:tailEnd/>
          </a:ln>
        </p:spPr>
        <p:txBody>
          <a:bodyPr/>
          <a:lstStyle/>
          <a:p>
            <a:endParaRPr lang="en-US"/>
          </a:p>
        </p:txBody>
      </p:sp>
      <p:sp>
        <p:nvSpPr>
          <p:cNvPr id="118820" name="Freeform 36"/>
          <p:cNvSpPr>
            <a:spLocks/>
          </p:cNvSpPr>
          <p:nvPr/>
        </p:nvSpPr>
        <p:spPr bwMode="auto">
          <a:xfrm>
            <a:off x="5984875" y="4991100"/>
            <a:ext cx="909638" cy="180975"/>
          </a:xfrm>
          <a:custGeom>
            <a:avLst/>
            <a:gdLst/>
            <a:ahLst/>
            <a:cxnLst>
              <a:cxn ang="0">
                <a:pos x="0" y="0"/>
              </a:cxn>
              <a:cxn ang="0">
                <a:pos x="3" y="1"/>
              </a:cxn>
              <a:cxn ang="0">
                <a:pos x="11" y="3"/>
              </a:cxn>
              <a:cxn ang="0">
                <a:pos x="22" y="7"/>
              </a:cxn>
              <a:cxn ang="0">
                <a:pos x="38" y="12"/>
              </a:cxn>
              <a:cxn ang="0">
                <a:pos x="58" y="19"/>
              </a:cxn>
              <a:cxn ang="0">
                <a:pos x="82" y="25"/>
              </a:cxn>
              <a:cxn ang="0">
                <a:pos x="108" y="30"/>
              </a:cxn>
              <a:cxn ang="0">
                <a:pos x="137" y="36"/>
              </a:cxn>
              <a:cxn ang="0">
                <a:pos x="169" y="40"/>
              </a:cxn>
              <a:cxn ang="0">
                <a:pos x="203" y="44"/>
              </a:cxn>
              <a:cxn ang="0">
                <a:pos x="239" y="45"/>
              </a:cxn>
              <a:cxn ang="0">
                <a:pos x="275" y="45"/>
              </a:cxn>
              <a:cxn ang="0">
                <a:pos x="313" y="42"/>
              </a:cxn>
              <a:cxn ang="0">
                <a:pos x="352" y="37"/>
              </a:cxn>
              <a:cxn ang="0">
                <a:pos x="391" y="29"/>
              </a:cxn>
              <a:cxn ang="0">
                <a:pos x="430" y="17"/>
              </a:cxn>
              <a:cxn ang="0">
                <a:pos x="427" y="19"/>
              </a:cxn>
              <a:cxn ang="0">
                <a:pos x="421" y="24"/>
              </a:cxn>
              <a:cxn ang="0">
                <a:pos x="410" y="31"/>
              </a:cxn>
              <a:cxn ang="0">
                <a:pos x="393" y="41"/>
              </a:cxn>
              <a:cxn ang="0">
                <a:pos x="374" y="51"/>
              </a:cxn>
              <a:cxn ang="0">
                <a:pos x="352" y="61"/>
              </a:cxn>
              <a:cxn ang="0">
                <a:pos x="327" y="70"/>
              </a:cxn>
              <a:cxn ang="0">
                <a:pos x="298" y="78"/>
              </a:cxn>
              <a:cxn ang="0">
                <a:pos x="268" y="84"/>
              </a:cxn>
              <a:cxn ang="0">
                <a:pos x="234" y="86"/>
              </a:cxn>
              <a:cxn ang="0">
                <a:pos x="199" y="86"/>
              </a:cxn>
              <a:cxn ang="0">
                <a:pos x="161" y="81"/>
              </a:cxn>
              <a:cxn ang="0">
                <a:pos x="122" y="70"/>
              </a:cxn>
              <a:cxn ang="0">
                <a:pos x="83" y="54"/>
              </a:cxn>
              <a:cxn ang="0">
                <a:pos x="42" y="31"/>
              </a:cxn>
              <a:cxn ang="0">
                <a:pos x="0" y="0"/>
              </a:cxn>
            </a:cxnLst>
            <a:rect l="0" t="0" r="r" b="b"/>
            <a:pathLst>
              <a:path w="430" h="86">
                <a:moveTo>
                  <a:pt x="0" y="0"/>
                </a:moveTo>
                <a:lnTo>
                  <a:pt x="3" y="1"/>
                </a:lnTo>
                <a:lnTo>
                  <a:pt x="11" y="3"/>
                </a:lnTo>
                <a:lnTo>
                  <a:pt x="22" y="7"/>
                </a:lnTo>
                <a:lnTo>
                  <a:pt x="38" y="12"/>
                </a:lnTo>
                <a:lnTo>
                  <a:pt x="58" y="19"/>
                </a:lnTo>
                <a:lnTo>
                  <a:pt x="82" y="25"/>
                </a:lnTo>
                <a:lnTo>
                  <a:pt x="108" y="30"/>
                </a:lnTo>
                <a:lnTo>
                  <a:pt x="137" y="36"/>
                </a:lnTo>
                <a:lnTo>
                  <a:pt x="169" y="40"/>
                </a:lnTo>
                <a:lnTo>
                  <a:pt x="203" y="44"/>
                </a:lnTo>
                <a:lnTo>
                  <a:pt x="239" y="45"/>
                </a:lnTo>
                <a:lnTo>
                  <a:pt x="275" y="45"/>
                </a:lnTo>
                <a:lnTo>
                  <a:pt x="313" y="42"/>
                </a:lnTo>
                <a:lnTo>
                  <a:pt x="352" y="37"/>
                </a:lnTo>
                <a:lnTo>
                  <a:pt x="391" y="29"/>
                </a:lnTo>
                <a:lnTo>
                  <a:pt x="430" y="17"/>
                </a:lnTo>
                <a:lnTo>
                  <a:pt x="427" y="19"/>
                </a:lnTo>
                <a:lnTo>
                  <a:pt x="421" y="24"/>
                </a:lnTo>
                <a:lnTo>
                  <a:pt x="410" y="31"/>
                </a:lnTo>
                <a:lnTo>
                  <a:pt x="393" y="41"/>
                </a:lnTo>
                <a:lnTo>
                  <a:pt x="374" y="51"/>
                </a:lnTo>
                <a:lnTo>
                  <a:pt x="352" y="61"/>
                </a:lnTo>
                <a:lnTo>
                  <a:pt x="327" y="70"/>
                </a:lnTo>
                <a:lnTo>
                  <a:pt x="298" y="78"/>
                </a:lnTo>
                <a:lnTo>
                  <a:pt x="268" y="84"/>
                </a:lnTo>
                <a:lnTo>
                  <a:pt x="234" y="86"/>
                </a:lnTo>
                <a:lnTo>
                  <a:pt x="199" y="86"/>
                </a:lnTo>
                <a:lnTo>
                  <a:pt x="161" y="81"/>
                </a:lnTo>
                <a:lnTo>
                  <a:pt x="122" y="70"/>
                </a:lnTo>
                <a:lnTo>
                  <a:pt x="83" y="54"/>
                </a:lnTo>
                <a:lnTo>
                  <a:pt x="42" y="31"/>
                </a:lnTo>
                <a:lnTo>
                  <a:pt x="0" y="0"/>
                </a:lnTo>
                <a:close/>
              </a:path>
            </a:pathLst>
          </a:custGeom>
          <a:solidFill>
            <a:srgbClr val="F4BC7F"/>
          </a:solidFill>
          <a:ln w="9525">
            <a:noFill/>
            <a:round/>
            <a:headEnd/>
            <a:tailEnd/>
          </a:ln>
        </p:spPr>
        <p:txBody>
          <a:bodyPr/>
          <a:lstStyle/>
          <a:p>
            <a:endParaRPr lang="en-US"/>
          </a:p>
        </p:txBody>
      </p:sp>
      <p:sp>
        <p:nvSpPr>
          <p:cNvPr id="118821" name="Freeform 37"/>
          <p:cNvSpPr>
            <a:spLocks/>
          </p:cNvSpPr>
          <p:nvPr/>
        </p:nvSpPr>
        <p:spPr bwMode="auto">
          <a:xfrm>
            <a:off x="6896100" y="2890838"/>
            <a:ext cx="95250" cy="95250"/>
          </a:xfrm>
          <a:custGeom>
            <a:avLst/>
            <a:gdLst/>
            <a:ahLst/>
            <a:cxnLst>
              <a:cxn ang="0">
                <a:pos x="31" y="0"/>
              </a:cxn>
              <a:cxn ang="0">
                <a:pos x="33" y="1"/>
              </a:cxn>
              <a:cxn ang="0">
                <a:pos x="36" y="6"/>
              </a:cxn>
              <a:cxn ang="0">
                <a:pos x="40" y="13"/>
              </a:cxn>
              <a:cxn ang="0">
                <a:pos x="44" y="19"/>
              </a:cxn>
              <a:cxn ang="0">
                <a:pos x="45" y="28"/>
              </a:cxn>
              <a:cxn ang="0">
                <a:pos x="44" y="34"/>
              </a:cxn>
              <a:cxn ang="0">
                <a:pos x="38" y="40"/>
              </a:cxn>
              <a:cxn ang="0">
                <a:pos x="26" y="45"/>
              </a:cxn>
              <a:cxn ang="0">
                <a:pos x="14" y="45"/>
              </a:cxn>
              <a:cxn ang="0">
                <a:pos x="5" y="42"/>
              </a:cxn>
              <a:cxn ang="0">
                <a:pos x="1" y="34"/>
              </a:cxn>
              <a:cxn ang="0">
                <a:pos x="0" y="24"/>
              </a:cxn>
              <a:cxn ang="0">
                <a:pos x="4" y="15"/>
              </a:cxn>
              <a:cxn ang="0">
                <a:pos x="10" y="6"/>
              </a:cxn>
              <a:cxn ang="0">
                <a:pos x="19" y="1"/>
              </a:cxn>
              <a:cxn ang="0">
                <a:pos x="31" y="0"/>
              </a:cxn>
            </a:cxnLst>
            <a:rect l="0" t="0" r="r" b="b"/>
            <a:pathLst>
              <a:path w="45" h="45">
                <a:moveTo>
                  <a:pt x="31" y="0"/>
                </a:moveTo>
                <a:lnTo>
                  <a:pt x="33" y="1"/>
                </a:lnTo>
                <a:lnTo>
                  <a:pt x="36" y="6"/>
                </a:lnTo>
                <a:lnTo>
                  <a:pt x="40" y="13"/>
                </a:lnTo>
                <a:lnTo>
                  <a:pt x="44" y="19"/>
                </a:lnTo>
                <a:lnTo>
                  <a:pt x="45" y="28"/>
                </a:lnTo>
                <a:lnTo>
                  <a:pt x="44" y="34"/>
                </a:lnTo>
                <a:lnTo>
                  <a:pt x="38" y="40"/>
                </a:lnTo>
                <a:lnTo>
                  <a:pt x="26" y="45"/>
                </a:lnTo>
                <a:lnTo>
                  <a:pt x="14" y="45"/>
                </a:lnTo>
                <a:lnTo>
                  <a:pt x="5" y="42"/>
                </a:lnTo>
                <a:lnTo>
                  <a:pt x="1" y="34"/>
                </a:lnTo>
                <a:lnTo>
                  <a:pt x="0" y="24"/>
                </a:lnTo>
                <a:lnTo>
                  <a:pt x="4" y="15"/>
                </a:lnTo>
                <a:lnTo>
                  <a:pt x="10" y="6"/>
                </a:lnTo>
                <a:lnTo>
                  <a:pt x="19" y="1"/>
                </a:lnTo>
                <a:lnTo>
                  <a:pt x="31" y="0"/>
                </a:lnTo>
                <a:close/>
              </a:path>
            </a:pathLst>
          </a:custGeom>
          <a:solidFill>
            <a:srgbClr val="F4BC7F"/>
          </a:solidFill>
          <a:ln w="9525">
            <a:noFill/>
            <a:round/>
            <a:headEnd/>
            <a:tailEnd/>
          </a:ln>
        </p:spPr>
        <p:txBody>
          <a:bodyPr/>
          <a:lstStyle/>
          <a:p>
            <a:endParaRPr lang="en-US"/>
          </a:p>
        </p:txBody>
      </p:sp>
      <p:sp>
        <p:nvSpPr>
          <p:cNvPr id="118822" name="Freeform 38"/>
          <p:cNvSpPr>
            <a:spLocks/>
          </p:cNvSpPr>
          <p:nvPr/>
        </p:nvSpPr>
        <p:spPr bwMode="auto">
          <a:xfrm>
            <a:off x="2130425" y="6069013"/>
            <a:ext cx="1322388" cy="715962"/>
          </a:xfrm>
          <a:custGeom>
            <a:avLst/>
            <a:gdLst/>
            <a:ahLst/>
            <a:cxnLst>
              <a:cxn ang="0">
                <a:pos x="419" y="35"/>
              </a:cxn>
              <a:cxn ang="0">
                <a:pos x="477" y="50"/>
              </a:cxn>
              <a:cxn ang="0">
                <a:pos x="502" y="61"/>
              </a:cxn>
              <a:cxn ang="0">
                <a:pos x="463" y="67"/>
              </a:cxn>
              <a:cxn ang="0">
                <a:pos x="406" y="72"/>
              </a:cxn>
              <a:cxn ang="0">
                <a:pos x="344" y="76"/>
              </a:cxn>
              <a:cxn ang="0">
                <a:pos x="273" y="82"/>
              </a:cxn>
              <a:cxn ang="0">
                <a:pos x="217" y="89"/>
              </a:cxn>
              <a:cxn ang="0">
                <a:pos x="174" y="98"/>
              </a:cxn>
              <a:cxn ang="0">
                <a:pos x="145" y="109"/>
              </a:cxn>
              <a:cxn ang="0">
                <a:pos x="133" y="126"/>
              </a:cxn>
              <a:cxn ang="0">
                <a:pos x="132" y="130"/>
              </a:cxn>
              <a:cxn ang="0">
                <a:pos x="133" y="138"/>
              </a:cxn>
              <a:cxn ang="0">
                <a:pos x="147" y="153"/>
              </a:cxn>
              <a:cxn ang="0">
                <a:pos x="194" y="168"/>
              </a:cxn>
              <a:cxn ang="0">
                <a:pos x="275" y="181"/>
              </a:cxn>
              <a:cxn ang="0">
                <a:pos x="340" y="187"/>
              </a:cxn>
              <a:cxn ang="0">
                <a:pos x="385" y="192"/>
              </a:cxn>
              <a:cxn ang="0">
                <a:pos x="430" y="198"/>
              </a:cxn>
              <a:cxn ang="0">
                <a:pos x="474" y="206"/>
              </a:cxn>
              <a:cxn ang="0">
                <a:pos x="517" y="216"/>
              </a:cxn>
              <a:cxn ang="0">
                <a:pos x="562" y="230"/>
              </a:cxn>
              <a:cxn ang="0">
                <a:pos x="592" y="244"/>
              </a:cxn>
              <a:cxn ang="0">
                <a:pos x="600" y="251"/>
              </a:cxn>
              <a:cxn ang="0">
                <a:pos x="600" y="252"/>
              </a:cxn>
              <a:cxn ang="0">
                <a:pos x="596" y="257"/>
              </a:cxn>
              <a:cxn ang="0">
                <a:pos x="548" y="274"/>
              </a:cxn>
              <a:cxn ang="0">
                <a:pos x="457" y="288"/>
              </a:cxn>
              <a:cxn ang="0">
                <a:pos x="329" y="301"/>
              </a:cxn>
              <a:cxn ang="0">
                <a:pos x="173" y="311"/>
              </a:cxn>
              <a:cxn ang="0">
                <a:pos x="0" y="318"/>
              </a:cxn>
              <a:cxn ang="0">
                <a:pos x="80" y="336"/>
              </a:cxn>
              <a:cxn ang="0">
                <a:pos x="224" y="330"/>
              </a:cxn>
              <a:cxn ang="0">
                <a:pos x="378" y="319"/>
              </a:cxn>
              <a:cxn ang="0">
                <a:pos x="512" y="301"/>
              </a:cxn>
              <a:cxn ang="0">
                <a:pos x="602" y="278"/>
              </a:cxn>
              <a:cxn ang="0">
                <a:pos x="626" y="247"/>
              </a:cxn>
              <a:cxn ang="0">
                <a:pos x="605" y="226"/>
              </a:cxn>
              <a:cxn ang="0">
                <a:pos x="567" y="209"/>
              </a:cxn>
              <a:cxn ang="0">
                <a:pos x="526" y="196"/>
              </a:cxn>
              <a:cxn ang="0">
                <a:pos x="482" y="186"/>
              </a:cxn>
              <a:cxn ang="0">
                <a:pos x="437" y="178"/>
              </a:cxn>
              <a:cxn ang="0">
                <a:pos x="390" y="172"/>
              </a:cxn>
              <a:cxn ang="0">
                <a:pos x="344" y="167"/>
              </a:cxn>
              <a:cxn ang="0">
                <a:pos x="287" y="161"/>
              </a:cxn>
              <a:cxn ang="0">
                <a:pos x="216" y="151"/>
              </a:cxn>
              <a:cxn ang="0">
                <a:pos x="168" y="138"/>
              </a:cxn>
              <a:cxn ang="0">
                <a:pos x="159" y="131"/>
              </a:cxn>
              <a:cxn ang="0">
                <a:pos x="162" y="126"/>
              </a:cxn>
              <a:cxn ang="0">
                <a:pos x="184" y="117"/>
              </a:cxn>
              <a:cxn ang="0">
                <a:pos x="224" y="109"/>
              </a:cxn>
              <a:cxn ang="0">
                <a:pos x="273" y="103"/>
              </a:cxn>
              <a:cxn ang="0">
                <a:pos x="325" y="99"/>
              </a:cxn>
              <a:cxn ang="0">
                <a:pos x="371" y="96"/>
              </a:cxn>
              <a:cxn ang="0">
                <a:pos x="474" y="87"/>
              </a:cxn>
              <a:cxn ang="0">
                <a:pos x="524" y="76"/>
              </a:cxn>
              <a:cxn ang="0">
                <a:pos x="533" y="58"/>
              </a:cxn>
              <a:cxn ang="0">
                <a:pos x="508" y="39"/>
              </a:cxn>
              <a:cxn ang="0">
                <a:pos x="414" y="12"/>
              </a:cxn>
            </a:cxnLst>
            <a:rect l="0" t="0" r="r" b="b"/>
            <a:pathLst>
              <a:path w="626" h="339">
                <a:moveTo>
                  <a:pt x="354" y="20"/>
                </a:moveTo>
                <a:lnTo>
                  <a:pt x="389" y="28"/>
                </a:lnTo>
                <a:lnTo>
                  <a:pt x="419" y="35"/>
                </a:lnTo>
                <a:lnTo>
                  <a:pt x="443" y="42"/>
                </a:lnTo>
                <a:lnTo>
                  <a:pt x="462" y="47"/>
                </a:lnTo>
                <a:lnTo>
                  <a:pt x="477" y="50"/>
                </a:lnTo>
                <a:lnTo>
                  <a:pt x="488" y="54"/>
                </a:lnTo>
                <a:lnTo>
                  <a:pt x="497" y="58"/>
                </a:lnTo>
                <a:lnTo>
                  <a:pt x="502" y="61"/>
                </a:lnTo>
                <a:lnTo>
                  <a:pt x="492" y="63"/>
                </a:lnTo>
                <a:lnTo>
                  <a:pt x="479" y="64"/>
                </a:lnTo>
                <a:lnTo>
                  <a:pt x="463" y="67"/>
                </a:lnTo>
                <a:lnTo>
                  <a:pt x="445" y="68"/>
                </a:lnTo>
                <a:lnTo>
                  <a:pt x="427" y="71"/>
                </a:lnTo>
                <a:lnTo>
                  <a:pt x="406" y="72"/>
                </a:lnTo>
                <a:lnTo>
                  <a:pt x="388" y="73"/>
                </a:lnTo>
                <a:lnTo>
                  <a:pt x="369" y="74"/>
                </a:lnTo>
                <a:lnTo>
                  <a:pt x="344" y="76"/>
                </a:lnTo>
                <a:lnTo>
                  <a:pt x="319" y="78"/>
                </a:lnTo>
                <a:lnTo>
                  <a:pt x="296" y="81"/>
                </a:lnTo>
                <a:lnTo>
                  <a:pt x="273" y="82"/>
                </a:lnTo>
                <a:lnTo>
                  <a:pt x="253" y="84"/>
                </a:lnTo>
                <a:lnTo>
                  <a:pt x="235" y="87"/>
                </a:lnTo>
                <a:lnTo>
                  <a:pt x="217" y="89"/>
                </a:lnTo>
                <a:lnTo>
                  <a:pt x="202" y="92"/>
                </a:lnTo>
                <a:lnTo>
                  <a:pt x="187" y="94"/>
                </a:lnTo>
                <a:lnTo>
                  <a:pt x="174" y="98"/>
                </a:lnTo>
                <a:lnTo>
                  <a:pt x="163" y="102"/>
                </a:lnTo>
                <a:lnTo>
                  <a:pt x="154" y="106"/>
                </a:lnTo>
                <a:lnTo>
                  <a:pt x="145" y="109"/>
                </a:lnTo>
                <a:lnTo>
                  <a:pt x="139" y="114"/>
                </a:lnTo>
                <a:lnTo>
                  <a:pt x="135" y="119"/>
                </a:lnTo>
                <a:lnTo>
                  <a:pt x="133" y="126"/>
                </a:lnTo>
                <a:lnTo>
                  <a:pt x="133" y="127"/>
                </a:lnTo>
                <a:lnTo>
                  <a:pt x="133" y="128"/>
                </a:lnTo>
                <a:lnTo>
                  <a:pt x="132" y="130"/>
                </a:lnTo>
                <a:lnTo>
                  <a:pt x="132" y="131"/>
                </a:lnTo>
                <a:lnTo>
                  <a:pt x="132" y="135"/>
                </a:lnTo>
                <a:lnTo>
                  <a:pt x="133" y="138"/>
                </a:lnTo>
                <a:lnTo>
                  <a:pt x="135" y="142"/>
                </a:lnTo>
                <a:lnTo>
                  <a:pt x="138" y="146"/>
                </a:lnTo>
                <a:lnTo>
                  <a:pt x="147" y="153"/>
                </a:lnTo>
                <a:lnTo>
                  <a:pt x="159" y="158"/>
                </a:lnTo>
                <a:lnTo>
                  <a:pt x="174" y="163"/>
                </a:lnTo>
                <a:lnTo>
                  <a:pt x="194" y="168"/>
                </a:lnTo>
                <a:lnTo>
                  <a:pt x="217" y="172"/>
                </a:lnTo>
                <a:lnTo>
                  <a:pt x="245" y="177"/>
                </a:lnTo>
                <a:lnTo>
                  <a:pt x="275" y="181"/>
                </a:lnTo>
                <a:lnTo>
                  <a:pt x="310" y="185"/>
                </a:lnTo>
                <a:lnTo>
                  <a:pt x="325" y="186"/>
                </a:lnTo>
                <a:lnTo>
                  <a:pt x="340" y="187"/>
                </a:lnTo>
                <a:lnTo>
                  <a:pt x="355" y="190"/>
                </a:lnTo>
                <a:lnTo>
                  <a:pt x="370" y="191"/>
                </a:lnTo>
                <a:lnTo>
                  <a:pt x="385" y="192"/>
                </a:lnTo>
                <a:lnTo>
                  <a:pt x="400" y="195"/>
                </a:lnTo>
                <a:lnTo>
                  <a:pt x="415" y="197"/>
                </a:lnTo>
                <a:lnTo>
                  <a:pt x="430" y="198"/>
                </a:lnTo>
                <a:lnTo>
                  <a:pt x="445" y="201"/>
                </a:lnTo>
                <a:lnTo>
                  <a:pt x="460" y="204"/>
                </a:lnTo>
                <a:lnTo>
                  <a:pt x="474" y="206"/>
                </a:lnTo>
                <a:lnTo>
                  <a:pt x="489" y="210"/>
                </a:lnTo>
                <a:lnTo>
                  <a:pt x="503" y="212"/>
                </a:lnTo>
                <a:lnTo>
                  <a:pt x="517" y="216"/>
                </a:lnTo>
                <a:lnTo>
                  <a:pt x="531" y="220"/>
                </a:lnTo>
                <a:lnTo>
                  <a:pt x="543" y="224"/>
                </a:lnTo>
                <a:lnTo>
                  <a:pt x="562" y="230"/>
                </a:lnTo>
                <a:lnTo>
                  <a:pt x="576" y="235"/>
                </a:lnTo>
                <a:lnTo>
                  <a:pt x="586" y="240"/>
                </a:lnTo>
                <a:lnTo>
                  <a:pt x="592" y="244"/>
                </a:lnTo>
                <a:lnTo>
                  <a:pt x="596" y="247"/>
                </a:lnTo>
                <a:lnTo>
                  <a:pt x="598" y="250"/>
                </a:lnTo>
                <a:lnTo>
                  <a:pt x="600" y="251"/>
                </a:lnTo>
                <a:lnTo>
                  <a:pt x="600" y="252"/>
                </a:lnTo>
                <a:lnTo>
                  <a:pt x="600" y="252"/>
                </a:lnTo>
                <a:lnTo>
                  <a:pt x="600" y="252"/>
                </a:lnTo>
                <a:lnTo>
                  <a:pt x="600" y="252"/>
                </a:lnTo>
                <a:lnTo>
                  <a:pt x="600" y="252"/>
                </a:lnTo>
                <a:lnTo>
                  <a:pt x="596" y="257"/>
                </a:lnTo>
                <a:lnTo>
                  <a:pt x="585" y="262"/>
                </a:lnTo>
                <a:lnTo>
                  <a:pt x="570" y="267"/>
                </a:lnTo>
                <a:lnTo>
                  <a:pt x="548" y="274"/>
                </a:lnTo>
                <a:lnTo>
                  <a:pt x="522" y="279"/>
                </a:lnTo>
                <a:lnTo>
                  <a:pt x="492" y="284"/>
                </a:lnTo>
                <a:lnTo>
                  <a:pt x="457" y="288"/>
                </a:lnTo>
                <a:lnTo>
                  <a:pt x="416" y="293"/>
                </a:lnTo>
                <a:lnTo>
                  <a:pt x="374" y="296"/>
                </a:lnTo>
                <a:lnTo>
                  <a:pt x="329" y="301"/>
                </a:lnTo>
                <a:lnTo>
                  <a:pt x="278" y="305"/>
                </a:lnTo>
                <a:lnTo>
                  <a:pt x="227" y="308"/>
                </a:lnTo>
                <a:lnTo>
                  <a:pt x="173" y="311"/>
                </a:lnTo>
                <a:lnTo>
                  <a:pt x="117" y="314"/>
                </a:lnTo>
                <a:lnTo>
                  <a:pt x="59" y="316"/>
                </a:lnTo>
                <a:lnTo>
                  <a:pt x="0" y="318"/>
                </a:lnTo>
                <a:lnTo>
                  <a:pt x="1" y="339"/>
                </a:lnTo>
                <a:lnTo>
                  <a:pt x="39" y="338"/>
                </a:lnTo>
                <a:lnTo>
                  <a:pt x="80" y="336"/>
                </a:lnTo>
                <a:lnTo>
                  <a:pt x="125" y="335"/>
                </a:lnTo>
                <a:lnTo>
                  <a:pt x="174" y="333"/>
                </a:lnTo>
                <a:lnTo>
                  <a:pt x="224" y="330"/>
                </a:lnTo>
                <a:lnTo>
                  <a:pt x="276" y="326"/>
                </a:lnTo>
                <a:lnTo>
                  <a:pt x="327" y="323"/>
                </a:lnTo>
                <a:lnTo>
                  <a:pt x="378" y="319"/>
                </a:lnTo>
                <a:lnTo>
                  <a:pt x="425" y="314"/>
                </a:lnTo>
                <a:lnTo>
                  <a:pt x="470" y="308"/>
                </a:lnTo>
                <a:lnTo>
                  <a:pt x="512" y="301"/>
                </a:lnTo>
                <a:lnTo>
                  <a:pt x="548" y="294"/>
                </a:lnTo>
                <a:lnTo>
                  <a:pt x="578" y="286"/>
                </a:lnTo>
                <a:lnTo>
                  <a:pt x="602" y="278"/>
                </a:lnTo>
                <a:lnTo>
                  <a:pt x="619" y="267"/>
                </a:lnTo>
                <a:lnTo>
                  <a:pt x="626" y="256"/>
                </a:lnTo>
                <a:lnTo>
                  <a:pt x="626" y="247"/>
                </a:lnTo>
                <a:lnTo>
                  <a:pt x="622" y="240"/>
                </a:lnTo>
                <a:lnTo>
                  <a:pt x="615" y="232"/>
                </a:lnTo>
                <a:lnTo>
                  <a:pt x="605" y="226"/>
                </a:lnTo>
                <a:lnTo>
                  <a:pt x="593" y="220"/>
                </a:lnTo>
                <a:lnTo>
                  <a:pt x="581" y="214"/>
                </a:lnTo>
                <a:lnTo>
                  <a:pt x="567" y="209"/>
                </a:lnTo>
                <a:lnTo>
                  <a:pt x="553" y="204"/>
                </a:lnTo>
                <a:lnTo>
                  <a:pt x="539" y="200"/>
                </a:lnTo>
                <a:lnTo>
                  <a:pt x="526" y="196"/>
                </a:lnTo>
                <a:lnTo>
                  <a:pt x="512" y="192"/>
                </a:lnTo>
                <a:lnTo>
                  <a:pt x="497" y="190"/>
                </a:lnTo>
                <a:lnTo>
                  <a:pt x="482" y="186"/>
                </a:lnTo>
                <a:lnTo>
                  <a:pt x="467" y="183"/>
                </a:lnTo>
                <a:lnTo>
                  <a:pt x="452" y="181"/>
                </a:lnTo>
                <a:lnTo>
                  <a:pt x="437" y="178"/>
                </a:lnTo>
                <a:lnTo>
                  <a:pt x="420" y="176"/>
                </a:lnTo>
                <a:lnTo>
                  <a:pt x="405" y="175"/>
                </a:lnTo>
                <a:lnTo>
                  <a:pt x="390" y="172"/>
                </a:lnTo>
                <a:lnTo>
                  <a:pt x="374" y="171"/>
                </a:lnTo>
                <a:lnTo>
                  <a:pt x="359" y="168"/>
                </a:lnTo>
                <a:lnTo>
                  <a:pt x="344" y="167"/>
                </a:lnTo>
                <a:lnTo>
                  <a:pt x="329" y="165"/>
                </a:lnTo>
                <a:lnTo>
                  <a:pt x="314" y="163"/>
                </a:lnTo>
                <a:lnTo>
                  <a:pt x="287" y="161"/>
                </a:lnTo>
                <a:lnTo>
                  <a:pt x="262" y="157"/>
                </a:lnTo>
                <a:lnTo>
                  <a:pt x="238" y="155"/>
                </a:lnTo>
                <a:lnTo>
                  <a:pt x="216" y="151"/>
                </a:lnTo>
                <a:lnTo>
                  <a:pt x="196" y="147"/>
                </a:lnTo>
                <a:lnTo>
                  <a:pt x="181" y="143"/>
                </a:lnTo>
                <a:lnTo>
                  <a:pt x="168" y="138"/>
                </a:lnTo>
                <a:lnTo>
                  <a:pt x="160" y="133"/>
                </a:lnTo>
                <a:lnTo>
                  <a:pt x="159" y="132"/>
                </a:lnTo>
                <a:lnTo>
                  <a:pt x="159" y="131"/>
                </a:lnTo>
                <a:lnTo>
                  <a:pt x="159" y="131"/>
                </a:lnTo>
                <a:lnTo>
                  <a:pt x="159" y="130"/>
                </a:lnTo>
                <a:lnTo>
                  <a:pt x="162" y="126"/>
                </a:lnTo>
                <a:lnTo>
                  <a:pt x="167" y="123"/>
                </a:lnTo>
                <a:lnTo>
                  <a:pt x="174" y="119"/>
                </a:lnTo>
                <a:lnTo>
                  <a:pt x="184" y="117"/>
                </a:lnTo>
                <a:lnTo>
                  <a:pt x="196" y="114"/>
                </a:lnTo>
                <a:lnTo>
                  <a:pt x="209" y="112"/>
                </a:lnTo>
                <a:lnTo>
                  <a:pt x="224" y="109"/>
                </a:lnTo>
                <a:lnTo>
                  <a:pt x="240" y="107"/>
                </a:lnTo>
                <a:lnTo>
                  <a:pt x="256" y="106"/>
                </a:lnTo>
                <a:lnTo>
                  <a:pt x="273" y="103"/>
                </a:lnTo>
                <a:lnTo>
                  <a:pt x="291" y="102"/>
                </a:lnTo>
                <a:lnTo>
                  <a:pt x="309" y="101"/>
                </a:lnTo>
                <a:lnTo>
                  <a:pt x="325" y="99"/>
                </a:lnTo>
                <a:lnTo>
                  <a:pt x="341" y="98"/>
                </a:lnTo>
                <a:lnTo>
                  <a:pt x="358" y="97"/>
                </a:lnTo>
                <a:lnTo>
                  <a:pt x="371" y="96"/>
                </a:lnTo>
                <a:lnTo>
                  <a:pt x="413" y="93"/>
                </a:lnTo>
                <a:lnTo>
                  <a:pt x="447" y="89"/>
                </a:lnTo>
                <a:lnTo>
                  <a:pt x="474" y="87"/>
                </a:lnTo>
                <a:lnTo>
                  <a:pt x="497" y="83"/>
                </a:lnTo>
                <a:lnTo>
                  <a:pt x="513" y="79"/>
                </a:lnTo>
                <a:lnTo>
                  <a:pt x="524" y="76"/>
                </a:lnTo>
                <a:lnTo>
                  <a:pt x="531" y="69"/>
                </a:lnTo>
                <a:lnTo>
                  <a:pt x="533" y="63"/>
                </a:lnTo>
                <a:lnTo>
                  <a:pt x="533" y="58"/>
                </a:lnTo>
                <a:lnTo>
                  <a:pt x="529" y="52"/>
                </a:lnTo>
                <a:lnTo>
                  <a:pt x="522" y="45"/>
                </a:lnTo>
                <a:lnTo>
                  <a:pt x="508" y="39"/>
                </a:lnTo>
                <a:lnTo>
                  <a:pt x="487" y="32"/>
                </a:lnTo>
                <a:lnTo>
                  <a:pt x="457" y="23"/>
                </a:lnTo>
                <a:lnTo>
                  <a:pt x="414" y="12"/>
                </a:lnTo>
                <a:lnTo>
                  <a:pt x="360" y="0"/>
                </a:lnTo>
                <a:lnTo>
                  <a:pt x="354" y="20"/>
                </a:lnTo>
                <a:close/>
              </a:path>
            </a:pathLst>
          </a:custGeom>
          <a:solidFill>
            <a:srgbClr val="FF7F00"/>
          </a:solidFill>
          <a:ln w="9525">
            <a:noFill/>
            <a:round/>
            <a:headEnd/>
            <a:tailEnd/>
          </a:ln>
        </p:spPr>
        <p:txBody>
          <a:bodyPr/>
          <a:lstStyle/>
          <a:p>
            <a:endParaRPr lang="en-US"/>
          </a:p>
        </p:txBody>
      </p:sp>
      <p:sp>
        <p:nvSpPr>
          <p:cNvPr id="118823" name="Freeform 39"/>
          <p:cNvSpPr>
            <a:spLocks/>
          </p:cNvSpPr>
          <p:nvPr/>
        </p:nvSpPr>
        <p:spPr bwMode="auto">
          <a:xfrm>
            <a:off x="4670425" y="1860550"/>
            <a:ext cx="565150" cy="458788"/>
          </a:xfrm>
          <a:custGeom>
            <a:avLst/>
            <a:gdLst/>
            <a:ahLst/>
            <a:cxnLst>
              <a:cxn ang="0">
                <a:pos x="247" y="84"/>
              </a:cxn>
              <a:cxn ang="0">
                <a:pos x="245" y="107"/>
              </a:cxn>
              <a:cxn ang="0">
                <a:pos x="238" y="128"/>
              </a:cxn>
              <a:cxn ang="0">
                <a:pos x="227" y="147"/>
              </a:cxn>
              <a:cxn ang="0">
                <a:pos x="213" y="164"/>
              </a:cxn>
              <a:cxn ang="0">
                <a:pos x="197" y="177"/>
              </a:cxn>
              <a:cxn ang="0">
                <a:pos x="178" y="189"/>
              </a:cxn>
              <a:cxn ang="0">
                <a:pos x="157" y="195"/>
              </a:cxn>
              <a:cxn ang="0">
                <a:pos x="134" y="197"/>
              </a:cxn>
              <a:cxn ang="0">
                <a:pos x="112" y="195"/>
              </a:cxn>
              <a:cxn ang="0">
                <a:pos x="90" y="189"/>
              </a:cxn>
              <a:cxn ang="0">
                <a:pos x="70" y="177"/>
              </a:cxn>
              <a:cxn ang="0">
                <a:pos x="54" y="164"/>
              </a:cxn>
              <a:cxn ang="0">
                <a:pos x="40" y="147"/>
              </a:cxn>
              <a:cxn ang="0">
                <a:pos x="29" y="128"/>
              </a:cxn>
              <a:cxn ang="0">
                <a:pos x="23" y="107"/>
              </a:cxn>
              <a:cxn ang="0">
                <a:pos x="20" y="84"/>
              </a:cxn>
              <a:cxn ang="0">
                <a:pos x="23" y="63"/>
              </a:cxn>
              <a:cxn ang="0">
                <a:pos x="29" y="42"/>
              </a:cxn>
              <a:cxn ang="0">
                <a:pos x="38" y="24"/>
              </a:cxn>
              <a:cxn ang="0">
                <a:pos x="50" y="8"/>
              </a:cxn>
              <a:cxn ang="0">
                <a:pos x="30" y="0"/>
              </a:cxn>
              <a:cxn ang="0">
                <a:pos x="18" y="18"/>
              </a:cxn>
              <a:cxn ang="0">
                <a:pos x="8" y="38"/>
              </a:cxn>
              <a:cxn ang="0">
                <a:pos x="3" y="61"/>
              </a:cxn>
              <a:cxn ang="0">
                <a:pos x="0" y="84"/>
              </a:cxn>
              <a:cxn ang="0">
                <a:pos x="3" y="111"/>
              </a:cxn>
              <a:cxn ang="0">
                <a:pos x="10" y="136"/>
              </a:cxn>
              <a:cxn ang="0">
                <a:pos x="23" y="159"/>
              </a:cxn>
              <a:cxn ang="0">
                <a:pos x="39" y="179"/>
              </a:cxn>
              <a:cxn ang="0">
                <a:pos x="59" y="195"/>
              </a:cxn>
              <a:cxn ang="0">
                <a:pos x="82" y="207"/>
              </a:cxn>
              <a:cxn ang="0">
                <a:pos x="107" y="215"/>
              </a:cxn>
              <a:cxn ang="0">
                <a:pos x="134" y="217"/>
              </a:cxn>
              <a:cxn ang="0">
                <a:pos x="161" y="215"/>
              </a:cxn>
              <a:cxn ang="0">
                <a:pos x="186" y="207"/>
              </a:cxn>
              <a:cxn ang="0">
                <a:pos x="208" y="195"/>
              </a:cxn>
              <a:cxn ang="0">
                <a:pos x="228" y="179"/>
              </a:cxn>
              <a:cxn ang="0">
                <a:pos x="245" y="159"/>
              </a:cxn>
              <a:cxn ang="0">
                <a:pos x="257" y="136"/>
              </a:cxn>
              <a:cxn ang="0">
                <a:pos x="265" y="111"/>
              </a:cxn>
              <a:cxn ang="0">
                <a:pos x="267" y="84"/>
              </a:cxn>
              <a:cxn ang="0">
                <a:pos x="267" y="83"/>
              </a:cxn>
              <a:cxn ang="0">
                <a:pos x="267" y="83"/>
              </a:cxn>
              <a:cxn ang="0">
                <a:pos x="267" y="82"/>
              </a:cxn>
              <a:cxn ang="0">
                <a:pos x="266" y="82"/>
              </a:cxn>
              <a:cxn ang="0">
                <a:pos x="246" y="74"/>
              </a:cxn>
              <a:cxn ang="0">
                <a:pos x="246" y="77"/>
              </a:cxn>
              <a:cxn ang="0">
                <a:pos x="247" y="79"/>
              </a:cxn>
              <a:cxn ang="0">
                <a:pos x="247" y="82"/>
              </a:cxn>
              <a:cxn ang="0">
                <a:pos x="247" y="84"/>
              </a:cxn>
            </a:cxnLst>
            <a:rect l="0" t="0" r="r" b="b"/>
            <a:pathLst>
              <a:path w="267" h="217">
                <a:moveTo>
                  <a:pt x="247" y="84"/>
                </a:moveTo>
                <a:lnTo>
                  <a:pt x="245" y="107"/>
                </a:lnTo>
                <a:lnTo>
                  <a:pt x="238" y="128"/>
                </a:lnTo>
                <a:lnTo>
                  <a:pt x="227" y="147"/>
                </a:lnTo>
                <a:lnTo>
                  <a:pt x="213" y="164"/>
                </a:lnTo>
                <a:lnTo>
                  <a:pt x="197" y="177"/>
                </a:lnTo>
                <a:lnTo>
                  <a:pt x="178" y="189"/>
                </a:lnTo>
                <a:lnTo>
                  <a:pt x="157" y="195"/>
                </a:lnTo>
                <a:lnTo>
                  <a:pt x="134" y="197"/>
                </a:lnTo>
                <a:lnTo>
                  <a:pt x="112" y="195"/>
                </a:lnTo>
                <a:lnTo>
                  <a:pt x="90" y="189"/>
                </a:lnTo>
                <a:lnTo>
                  <a:pt x="70" y="177"/>
                </a:lnTo>
                <a:lnTo>
                  <a:pt x="54" y="164"/>
                </a:lnTo>
                <a:lnTo>
                  <a:pt x="40" y="147"/>
                </a:lnTo>
                <a:lnTo>
                  <a:pt x="29" y="128"/>
                </a:lnTo>
                <a:lnTo>
                  <a:pt x="23" y="107"/>
                </a:lnTo>
                <a:lnTo>
                  <a:pt x="20" y="84"/>
                </a:lnTo>
                <a:lnTo>
                  <a:pt x="23" y="63"/>
                </a:lnTo>
                <a:lnTo>
                  <a:pt x="29" y="42"/>
                </a:lnTo>
                <a:lnTo>
                  <a:pt x="38" y="24"/>
                </a:lnTo>
                <a:lnTo>
                  <a:pt x="50" y="8"/>
                </a:lnTo>
                <a:lnTo>
                  <a:pt x="30" y="0"/>
                </a:lnTo>
                <a:lnTo>
                  <a:pt x="18" y="18"/>
                </a:lnTo>
                <a:lnTo>
                  <a:pt x="8" y="38"/>
                </a:lnTo>
                <a:lnTo>
                  <a:pt x="3" y="61"/>
                </a:lnTo>
                <a:lnTo>
                  <a:pt x="0" y="84"/>
                </a:lnTo>
                <a:lnTo>
                  <a:pt x="3" y="111"/>
                </a:lnTo>
                <a:lnTo>
                  <a:pt x="10" y="136"/>
                </a:lnTo>
                <a:lnTo>
                  <a:pt x="23" y="159"/>
                </a:lnTo>
                <a:lnTo>
                  <a:pt x="39" y="179"/>
                </a:lnTo>
                <a:lnTo>
                  <a:pt x="59" y="195"/>
                </a:lnTo>
                <a:lnTo>
                  <a:pt x="82" y="207"/>
                </a:lnTo>
                <a:lnTo>
                  <a:pt x="107" y="215"/>
                </a:lnTo>
                <a:lnTo>
                  <a:pt x="134" y="217"/>
                </a:lnTo>
                <a:lnTo>
                  <a:pt x="161" y="215"/>
                </a:lnTo>
                <a:lnTo>
                  <a:pt x="186" y="207"/>
                </a:lnTo>
                <a:lnTo>
                  <a:pt x="208" y="195"/>
                </a:lnTo>
                <a:lnTo>
                  <a:pt x="228" y="179"/>
                </a:lnTo>
                <a:lnTo>
                  <a:pt x="245" y="159"/>
                </a:lnTo>
                <a:lnTo>
                  <a:pt x="257" y="136"/>
                </a:lnTo>
                <a:lnTo>
                  <a:pt x="265" y="111"/>
                </a:lnTo>
                <a:lnTo>
                  <a:pt x="267" y="84"/>
                </a:lnTo>
                <a:lnTo>
                  <a:pt x="267" y="83"/>
                </a:lnTo>
                <a:lnTo>
                  <a:pt x="267" y="83"/>
                </a:lnTo>
                <a:lnTo>
                  <a:pt x="267" y="82"/>
                </a:lnTo>
                <a:lnTo>
                  <a:pt x="266" y="82"/>
                </a:lnTo>
                <a:lnTo>
                  <a:pt x="246" y="74"/>
                </a:lnTo>
                <a:lnTo>
                  <a:pt x="246" y="77"/>
                </a:lnTo>
                <a:lnTo>
                  <a:pt x="247" y="79"/>
                </a:lnTo>
                <a:lnTo>
                  <a:pt x="247" y="82"/>
                </a:lnTo>
                <a:lnTo>
                  <a:pt x="247" y="84"/>
                </a:lnTo>
                <a:close/>
              </a:path>
            </a:pathLst>
          </a:custGeom>
          <a:solidFill>
            <a:srgbClr val="000089"/>
          </a:solidFill>
          <a:ln w="9525">
            <a:noFill/>
            <a:round/>
            <a:headEnd/>
            <a:tailEnd/>
          </a:ln>
        </p:spPr>
        <p:txBody>
          <a:bodyPr/>
          <a:lstStyle/>
          <a:p>
            <a:endParaRPr lang="en-US"/>
          </a:p>
        </p:txBody>
      </p:sp>
      <p:sp>
        <p:nvSpPr>
          <p:cNvPr id="118824" name="Freeform 40"/>
          <p:cNvSpPr>
            <a:spLocks/>
          </p:cNvSpPr>
          <p:nvPr/>
        </p:nvSpPr>
        <p:spPr bwMode="auto">
          <a:xfrm>
            <a:off x="4733925" y="1758950"/>
            <a:ext cx="498475" cy="276225"/>
          </a:xfrm>
          <a:custGeom>
            <a:avLst/>
            <a:gdLst/>
            <a:ahLst/>
            <a:cxnLst>
              <a:cxn ang="0">
                <a:pos x="104" y="0"/>
              </a:cxn>
              <a:cxn ang="0">
                <a:pos x="88" y="1"/>
              </a:cxn>
              <a:cxn ang="0">
                <a:pos x="74" y="3"/>
              </a:cxn>
              <a:cxn ang="0">
                <a:pos x="59" y="7"/>
              </a:cxn>
              <a:cxn ang="0">
                <a:pos x="45" y="12"/>
              </a:cxn>
              <a:cxn ang="0">
                <a:pos x="33" y="20"/>
              </a:cxn>
              <a:cxn ang="0">
                <a:pos x="22" y="28"/>
              </a:cxn>
              <a:cxn ang="0">
                <a:pos x="10" y="37"/>
              </a:cxn>
              <a:cxn ang="0">
                <a:pos x="0" y="48"/>
              </a:cxn>
              <a:cxn ang="0">
                <a:pos x="20" y="56"/>
              </a:cxn>
              <a:cxn ang="0">
                <a:pos x="29" y="48"/>
              </a:cxn>
              <a:cxn ang="0">
                <a:pos x="38" y="41"/>
              </a:cxn>
              <a:cxn ang="0">
                <a:pos x="48" y="35"/>
              </a:cxn>
              <a:cxn ang="0">
                <a:pos x="58" y="30"/>
              </a:cxn>
              <a:cxn ang="0">
                <a:pos x="68" y="25"/>
              </a:cxn>
              <a:cxn ang="0">
                <a:pos x="80" y="22"/>
              </a:cxn>
              <a:cxn ang="0">
                <a:pos x="92" y="21"/>
              </a:cxn>
              <a:cxn ang="0">
                <a:pos x="104" y="20"/>
              </a:cxn>
              <a:cxn ang="0">
                <a:pos x="126" y="22"/>
              </a:cxn>
              <a:cxn ang="0">
                <a:pos x="146" y="27"/>
              </a:cxn>
              <a:cxn ang="0">
                <a:pos x="165" y="37"/>
              </a:cxn>
              <a:cxn ang="0">
                <a:pos x="181" y="50"/>
              </a:cxn>
              <a:cxn ang="0">
                <a:pos x="193" y="65"/>
              </a:cxn>
              <a:cxn ang="0">
                <a:pos x="205" y="82"/>
              </a:cxn>
              <a:cxn ang="0">
                <a:pos x="212" y="101"/>
              </a:cxn>
              <a:cxn ang="0">
                <a:pos x="216" y="122"/>
              </a:cxn>
              <a:cxn ang="0">
                <a:pos x="236" y="130"/>
              </a:cxn>
              <a:cxn ang="0">
                <a:pos x="234" y="104"/>
              </a:cxn>
              <a:cxn ang="0">
                <a:pos x="225" y="79"/>
              </a:cxn>
              <a:cxn ang="0">
                <a:pos x="212" y="57"/>
              </a:cxn>
              <a:cxn ang="0">
                <a:pos x="197" y="37"/>
              </a:cxn>
              <a:cxn ang="0">
                <a:pos x="177" y="22"/>
              </a:cxn>
              <a:cxn ang="0">
                <a:pos x="155" y="10"/>
              </a:cxn>
              <a:cxn ang="0">
                <a:pos x="131" y="2"/>
              </a:cxn>
              <a:cxn ang="0">
                <a:pos x="104" y="0"/>
              </a:cxn>
            </a:cxnLst>
            <a:rect l="0" t="0" r="r" b="b"/>
            <a:pathLst>
              <a:path w="236" h="130">
                <a:moveTo>
                  <a:pt x="104" y="0"/>
                </a:moveTo>
                <a:lnTo>
                  <a:pt x="88" y="1"/>
                </a:lnTo>
                <a:lnTo>
                  <a:pt x="74" y="3"/>
                </a:lnTo>
                <a:lnTo>
                  <a:pt x="59" y="7"/>
                </a:lnTo>
                <a:lnTo>
                  <a:pt x="45" y="12"/>
                </a:lnTo>
                <a:lnTo>
                  <a:pt x="33" y="20"/>
                </a:lnTo>
                <a:lnTo>
                  <a:pt x="22" y="28"/>
                </a:lnTo>
                <a:lnTo>
                  <a:pt x="10" y="37"/>
                </a:lnTo>
                <a:lnTo>
                  <a:pt x="0" y="48"/>
                </a:lnTo>
                <a:lnTo>
                  <a:pt x="20" y="56"/>
                </a:lnTo>
                <a:lnTo>
                  <a:pt x="29" y="48"/>
                </a:lnTo>
                <a:lnTo>
                  <a:pt x="38" y="41"/>
                </a:lnTo>
                <a:lnTo>
                  <a:pt x="48" y="35"/>
                </a:lnTo>
                <a:lnTo>
                  <a:pt x="58" y="30"/>
                </a:lnTo>
                <a:lnTo>
                  <a:pt x="68" y="25"/>
                </a:lnTo>
                <a:lnTo>
                  <a:pt x="80" y="22"/>
                </a:lnTo>
                <a:lnTo>
                  <a:pt x="92" y="21"/>
                </a:lnTo>
                <a:lnTo>
                  <a:pt x="104" y="20"/>
                </a:lnTo>
                <a:lnTo>
                  <a:pt x="126" y="22"/>
                </a:lnTo>
                <a:lnTo>
                  <a:pt x="146" y="27"/>
                </a:lnTo>
                <a:lnTo>
                  <a:pt x="165" y="37"/>
                </a:lnTo>
                <a:lnTo>
                  <a:pt x="181" y="50"/>
                </a:lnTo>
                <a:lnTo>
                  <a:pt x="193" y="65"/>
                </a:lnTo>
                <a:lnTo>
                  <a:pt x="205" y="82"/>
                </a:lnTo>
                <a:lnTo>
                  <a:pt x="212" y="101"/>
                </a:lnTo>
                <a:lnTo>
                  <a:pt x="216" y="122"/>
                </a:lnTo>
                <a:lnTo>
                  <a:pt x="236" y="130"/>
                </a:lnTo>
                <a:lnTo>
                  <a:pt x="234" y="104"/>
                </a:lnTo>
                <a:lnTo>
                  <a:pt x="225" y="79"/>
                </a:lnTo>
                <a:lnTo>
                  <a:pt x="212" y="57"/>
                </a:lnTo>
                <a:lnTo>
                  <a:pt x="197" y="37"/>
                </a:lnTo>
                <a:lnTo>
                  <a:pt x="177" y="22"/>
                </a:lnTo>
                <a:lnTo>
                  <a:pt x="155" y="10"/>
                </a:lnTo>
                <a:lnTo>
                  <a:pt x="131" y="2"/>
                </a:lnTo>
                <a:lnTo>
                  <a:pt x="104" y="0"/>
                </a:lnTo>
                <a:close/>
              </a:path>
            </a:pathLst>
          </a:custGeom>
          <a:solidFill>
            <a:srgbClr val="000089"/>
          </a:solidFill>
          <a:ln w="9525">
            <a:noFill/>
            <a:round/>
            <a:headEnd/>
            <a:tailEnd/>
          </a:ln>
        </p:spPr>
        <p:txBody>
          <a:bodyPr/>
          <a:lstStyle/>
          <a:p>
            <a:endParaRPr lang="en-US"/>
          </a:p>
        </p:txBody>
      </p:sp>
      <p:sp>
        <p:nvSpPr>
          <p:cNvPr id="118825" name="Freeform 41"/>
          <p:cNvSpPr>
            <a:spLocks/>
          </p:cNvSpPr>
          <p:nvPr/>
        </p:nvSpPr>
        <p:spPr bwMode="auto">
          <a:xfrm>
            <a:off x="2487613" y="1684338"/>
            <a:ext cx="268287" cy="274637"/>
          </a:xfrm>
          <a:custGeom>
            <a:avLst/>
            <a:gdLst/>
            <a:ahLst/>
            <a:cxnLst>
              <a:cxn ang="0">
                <a:pos x="107" y="44"/>
              </a:cxn>
              <a:cxn ang="0">
                <a:pos x="106" y="58"/>
              </a:cxn>
              <a:cxn ang="0">
                <a:pos x="102" y="69"/>
              </a:cxn>
              <a:cxn ang="0">
                <a:pos x="96" y="81"/>
              </a:cxn>
              <a:cxn ang="0">
                <a:pos x="87" y="91"/>
              </a:cxn>
              <a:cxn ang="0">
                <a:pos x="78" y="98"/>
              </a:cxn>
              <a:cxn ang="0">
                <a:pos x="67" y="105"/>
              </a:cxn>
              <a:cxn ang="0">
                <a:pos x="54" y="108"/>
              </a:cxn>
              <a:cxn ang="0">
                <a:pos x="40" y="110"/>
              </a:cxn>
              <a:cxn ang="0">
                <a:pos x="34" y="110"/>
              </a:cxn>
              <a:cxn ang="0">
                <a:pos x="28" y="108"/>
              </a:cxn>
              <a:cxn ang="0">
                <a:pos x="22" y="107"/>
              </a:cxn>
              <a:cxn ang="0">
                <a:pos x="15" y="105"/>
              </a:cxn>
              <a:cxn ang="0">
                <a:pos x="0" y="120"/>
              </a:cxn>
              <a:cxn ang="0">
                <a:pos x="5" y="122"/>
              </a:cxn>
              <a:cxn ang="0">
                <a:pos x="10" y="123"/>
              </a:cxn>
              <a:cxn ang="0">
                <a:pos x="15" y="126"/>
              </a:cxn>
              <a:cxn ang="0">
                <a:pos x="20" y="127"/>
              </a:cxn>
              <a:cxn ang="0">
                <a:pos x="25" y="128"/>
              </a:cxn>
              <a:cxn ang="0">
                <a:pos x="30" y="128"/>
              </a:cxn>
              <a:cxn ang="0">
                <a:pos x="35" y="130"/>
              </a:cxn>
              <a:cxn ang="0">
                <a:pos x="40" y="130"/>
              </a:cxn>
              <a:cxn ang="0">
                <a:pos x="58" y="128"/>
              </a:cxn>
              <a:cxn ang="0">
                <a:pos x="74" y="123"/>
              </a:cxn>
              <a:cxn ang="0">
                <a:pos x="89" y="116"/>
              </a:cxn>
              <a:cxn ang="0">
                <a:pos x="102" y="105"/>
              </a:cxn>
              <a:cxn ang="0">
                <a:pos x="112" y="92"/>
              </a:cxn>
              <a:cxn ang="0">
                <a:pos x="121" y="78"/>
              </a:cxn>
              <a:cxn ang="0">
                <a:pos x="126" y="62"/>
              </a:cxn>
              <a:cxn ang="0">
                <a:pos x="127" y="44"/>
              </a:cxn>
              <a:cxn ang="0">
                <a:pos x="126" y="33"/>
              </a:cxn>
              <a:cxn ang="0">
                <a:pos x="123" y="22"/>
              </a:cxn>
              <a:cxn ang="0">
                <a:pos x="119" y="10"/>
              </a:cxn>
              <a:cxn ang="0">
                <a:pos x="114" y="0"/>
              </a:cxn>
              <a:cxn ang="0">
                <a:pos x="99" y="17"/>
              </a:cxn>
              <a:cxn ang="0">
                <a:pos x="103" y="23"/>
              </a:cxn>
              <a:cxn ang="0">
                <a:pos x="106" y="29"/>
              </a:cxn>
              <a:cxn ang="0">
                <a:pos x="107" y="37"/>
              </a:cxn>
              <a:cxn ang="0">
                <a:pos x="107" y="44"/>
              </a:cxn>
            </a:cxnLst>
            <a:rect l="0" t="0" r="r" b="b"/>
            <a:pathLst>
              <a:path w="127" h="130">
                <a:moveTo>
                  <a:pt x="107" y="44"/>
                </a:moveTo>
                <a:lnTo>
                  <a:pt x="106" y="58"/>
                </a:lnTo>
                <a:lnTo>
                  <a:pt x="102" y="69"/>
                </a:lnTo>
                <a:lnTo>
                  <a:pt x="96" y="81"/>
                </a:lnTo>
                <a:lnTo>
                  <a:pt x="87" y="91"/>
                </a:lnTo>
                <a:lnTo>
                  <a:pt x="78" y="98"/>
                </a:lnTo>
                <a:lnTo>
                  <a:pt x="67" y="105"/>
                </a:lnTo>
                <a:lnTo>
                  <a:pt x="54" y="108"/>
                </a:lnTo>
                <a:lnTo>
                  <a:pt x="40" y="110"/>
                </a:lnTo>
                <a:lnTo>
                  <a:pt x="34" y="110"/>
                </a:lnTo>
                <a:lnTo>
                  <a:pt x="28" y="108"/>
                </a:lnTo>
                <a:lnTo>
                  <a:pt x="22" y="107"/>
                </a:lnTo>
                <a:lnTo>
                  <a:pt x="15" y="105"/>
                </a:lnTo>
                <a:lnTo>
                  <a:pt x="0" y="120"/>
                </a:lnTo>
                <a:lnTo>
                  <a:pt x="5" y="122"/>
                </a:lnTo>
                <a:lnTo>
                  <a:pt x="10" y="123"/>
                </a:lnTo>
                <a:lnTo>
                  <a:pt x="15" y="126"/>
                </a:lnTo>
                <a:lnTo>
                  <a:pt x="20" y="127"/>
                </a:lnTo>
                <a:lnTo>
                  <a:pt x="25" y="128"/>
                </a:lnTo>
                <a:lnTo>
                  <a:pt x="30" y="128"/>
                </a:lnTo>
                <a:lnTo>
                  <a:pt x="35" y="130"/>
                </a:lnTo>
                <a:lnTo>
                  <a:pt x="40" y="130"/>
                </a:lnTo>
                <a:lnTo>
                  <a:pt x="58" y="128"/>
                </a:lnTo>
                <a:lnTo>
                  <a:pt x="74" y="123"/>
                </a:lnTo>
                <a:lnTo>
                  <a:pt x="89" y="116"/>
                </a:lnTo>
                <a:lnTo>
                  <a:pt x="102" y="105"/>
                </a:lnTo>
                <a:lnTo>
                  <a:pt x="112" y="92"/>
                </a:lnTo>
                <a:lnTo>
                  <a:pt x="121" y="78"/>
                </a:lnTo>
                <a:lnTo>
                  <a:pt x="126" y="62"/>
                </a:lnTo>
                <a:lnTo>
                  <a:pt x="127" y="44"/>
                </a:lnTo>
                <a:lnTo>
                  <a:pt x="126" y="33"/>
                </a:lnTo>
                <a:lnTo>
                  <a:pt x="123" y="22"/>
                </a:lnTo>
                <a:lnTo>
                  <a:pt x="119" y="10"/>
                </a:lnTo>
                <a:lnTo>
                  <a:pt x="114" y="0"/>
                </a:lnTo>
                <a:lnTo>
                  <a:pt x="99" y="17"/>
                </a:lnTo>
                <a:lnTo>
                  <a:pt x="103" y="23"/>
                </a:lnTo>
                <a:lnTo>
                  <a:pt x="106" y="29"/>
                </a:lnTo>
                <a:lnTo>
                  <a:pt x="107" y="37"/>
                </a:lnTo>
                <a:lnTo>
                  <a:pt x="107" y="44"/>
                </a:lnTo>
                <a:close/>
              </a:path>
            </a:pathLst>
          </a:custGeom>
          <a:solidFill>
            <a:srgbClr val="000089"/>
          </a:solidFill>
          <a:ln w="9525">
            <a:noFill/>
            <a:round/>
            <a:headEnd/>
            <a:tailEnd/>
          </a:ln>
        </p:spPr>
        <p:txBody>
          <a:bodyPr/>
          <a:lstStyle/>
          <a:p>
            <a:endParaRPr lang="en-US"/>
          </a:p>
        </p:txBody>
      </p:sp>
      <p:sp>
        <p:nvSpPr>
          <p:cNvPr id="118826" name="Freeform 42"/>
          <p:cNvSpPr>
            <a:spLocks/>
          </p:cNvSpPr>
          <p:nvPr/>
        </p:nvSpPr>
        <p:spPr bwMode="auto">
          <a:xfrm>
            <a:off x="2392363" y="1597025"/>
            <a:ext cx="336550" cy="339725"/>
          </a:xfrm>
          <a:custGeom>
            <a:avLst/>
            <a:gdLst/>
            <a:ahLst/>
            <a:cxnLst>
              <a:cxn ang="0">
                <a:pos x="85" y="0"/>
              </a:cxn>
              <a:cxn ang="0">
                <a:pos x="68" y="1"/>
              </a:cxn>
              <a:cxn ang="0">
                <a:pos x="53" y="6"/>
              </a:cxn>
              <a:cxn ang="0">
                <a:pos x="38" y="15"/>
              </a:cxn>
              <a:cxn ang="0">
                <a:pos x="25" y="25"/>
              </a:cxn>
              <a:cxn ang="0">
                <a:pos x="15" y="38"/>
              </a:cxn>
              <a:cxn ang="0">
                <a:pos x="6" y="53"/>
              </a:cxn>
              <a:cxn ang="0">
                <a:pos x="1" y="68"/>
              </a:cxn>
              <a:cxn ang="0">
                <a:pos x="0" y="85"/>
              </a:cxn>
              <a:cxn ang="0">
                <a:pos x="1" y="98"/>
              </a:cxn>
              <a:cxn ang="0">
                <a:pos x="4" y="109"/>
              </a:cxn>
              <a:cxn ang="0">
                <a:pos x="8" y="119"/>
              </a:cxn>
              <a:cxn ang="0">
                <a:pos x="13" y="129"/>
              </a:cxn>
              <a:cxn ang="0">
                <a:pos x="19" y="139"/>
              </a:cxn>
              <a:cxn ang="0">
                <a:pos x="28" y="147"/>
              </a:cxn>
              <a:cxn ang="0">
                <a:pos x="35" y="154"/>
              </a:cxn>
              <a:cxn ang="0">
                <a:pos x="45" y="161"/>
              </a:cxn>
              <a:cxn ang="0">
                <a:pos x="60" y="146"/>
              </a:cxn>
              <a:cxn ang="0">
                <a:pos x="52" y="142"/>
              </a:cxn>
              <a:cxn ang="0">
                <a:pos x="44" y="135"/>
              </a:cxn>
              <a:cxn ang="0">
                <a:pos x="38" y="129"/>
              </a:cxn>
              <a:cxn ang="0">
                <a:pos x="31" y="122"/>
              </a:cxn>
              <a:cxn ang="0">
                <a:pos x="26" y="114"/>
              </a:cxn>
              <a:cxn ang="0">
                <a:pos x="23" y="105"/>
              </a:cxn>
              <a:cxn ang="0">
                <a:pos x="21" y="95"/>
              </a:cxn>
              <a:cxn ang="0">
                <a:pos x="20" y="85"/>
              </a:cxn>
              <a:cxn ang="0">
                <a:pos x="21" y="72"/>
              </a:cxn>
              <a:cxn ang="0">
                <a:pos x="25" y="60"/>
              </a:cxn>
              <a:cxn ang="0">
                <a:pos x="31" y="49"/>
              </a:cxn>
              <a:cxn ang="0">
                <a:pos x="40" y="39"/>
              </a:cxn>
              <a:cxn ang="0">
                <a:pos x="49" y="31"/>
              </a:cxn>
              <a:cxn ang="0">
                <a:pos x="60" y="25"/>
              </a:cxn>
              <a:cxn ang="0">
                <a:pos x="73" y="21"/>
              </a:cxn>
              <a:cxn ang="0">
                <a:pos x="85" y="20"/>
              </a:cxn>
              <a:cxn ang="0">
                <a:pos x="95" y="21"/>
              </a:cxn>
              <a:cxn ang="0">
                <a:pos x="104" y="23"/>
              </a:cxn>
              <a:cxn ang="0">
                <a:pos x="113" y="26"/>
              </a:cxn>
              <a:cxn ang="0">
                <a:pos x="121" y="30"/>
              </a:cxn>
              <a:cxn ang="0">
                <a:pos x="128" y="36"/>
              </a:cxn>
              <a:cxn ang="0">
                <a:pos x="134" y="43"/>
              </a:cxn>
              <a:cxn ang="0">
                <a:pos x="141" y="50"/>
              </a:cxn>
              <a:cxn ang="0">
                <a:pos x="144" y="58"/>
              </a:cxn>
              <a:cxn ang="0">
                <a:pos x="159" y="41"/>
              </a:cxn>
              <a:cxn ang="0">
                <a:pos x="153" y="33"/>
              </a:cxn>
              <a:cxn ang="0">
                <a:pos x="146" y="24"/>
              </a:cxn>
              <a:cxn ang="0">
                <a:pos x="138" y="18"/>
              </a:cxn>
              <a:cxn ang="0">
                <a:pos x="128" y="11"/>
              </a:cxn>
              <a:cxn ang="0">
                <a:pos x="118" y="6"/>
              </a:cxn>
              <a:cxn ang="0">
                <a:pos x="108" y="3"/>
              </a:cxn>
              <a:cxn ang="0">
                <a:pos x="97" y="1"/>
              </a:cxn>
              <a:cxn ang="0">
                <a:pos x="85" y="0"/>
              </a:cxn>
            </a:cxnLst>
            <a:rect l="0" t="0" r="r" b="b"/>
            <a:pathLst>
              <a:path w="159" h="161">
                <a:moveTo>
                  <a:pt x="85" y="0"/>
                </a:moveTo>
                <a:lnTo>
                  <a:pt x="68" y="1"/>
                </a:lnTo>
                <a:lnTo>
                  <a:pt x="53" y="6"/>
                </a:lnTo>
                <a:lnTo>
                  <a:pt x="38" y="15"/>
                </a:lnTo>
                <a:lnTo>
                  <a:pt x="25" y="25"/>
                </a:lnTo>
                <a:lnTo>
                  <a:pt x="15" y="38"/>
                </a:lnTo>
                <a:lnTo>
                  <a:pt x="6" y="53"/>
                </a:lnTo>
                <a:lnTo>
                  <a:pt x="1" y="68"/>
                </a:lnTo>
                <a:lnTo>
                  <a:pt x="0" y="85"/>
                </a:lnTo>
                <a:lnTo>
                  <a:pt x="1" y="98"/>
                </a:lnTo>
                <a:lnTo>
                  <a:pt x="4" y="109"/>
                </a:lnTo>
                <a:lnTo>
                  <a:pt x="8" y="119"/>
                </a:lnTo>
                <a:lnTo>
                  <a:pt x="13" y="129"/>
                </a:lnTo>
                <a:lnTo>
                  <a:pt x="19" y="139"/>
                </a:lnTo>
                <a:lnTo>
                  <a:pt x="28" y="147"/>
                </a:lnTo>
                <a:lnTo>
                  <a:pt x="35" y="154"/>
                </a:lnTo>
                <a:lnTo>
                  <a:pt x="45" y="161"/>
                </a:lnTo>
                <a:lnTo>
                  <a:pt x="60" y="146"/>
                </a:lnTo>
                <a:lnTo>
                  <a:pt x="52" y="142"/>
                </a:lnTo>
                <a:lnTo>
                  <a:pt x="44" y="135"/>
                </a:lnTo>
                <a:lnTo>
                  <a:pt x="38" y="129"/>
                </a:lnTo>
                <a:lnTo>
                  <a:pt x="31" y="122"/>
                </a:lnTo>
                <a:lnTo>
                  <a:pt x="26" y="114"/>
                </a:lnTo>
                <a:lnTo>
                  <a:pt x="23" y="105"/>
                </a:lnTo>
                <a:lnTo>
                  <a:pt x="21" y="95"/>
                </a:lnTo>
                <a:lnTo>
                  <a:pt x="20" y="85"/>
                </a:lnTo>
                <a:lnTo>
                  <a:pt x="21" y="72"/>
                </a:lnTo>
                <a:lnTo>
                  <a:pt x="25" y="60"/>
                </a:lnTo>
                <a:lnTo>
                  <a:pt x="31" y="49"/>
                </a:lnTo>
                <a:lnTo>
                  <a:pt x="40" y="39"/>
                </a:lnTo>
                <a:lnTo>
                  <a:pt x="49" y="31"/>
                </a:lnTo>
                <a:lnTo>
                  <a:pt x="60" y="25"/>
                </a:lnTo>
                <a:lnTo>
                  <a:pt x="73" y="21"/>
                </a:lnTo>
                <a:lnTo>
                  <a:pt x="85" y="20"/>
                </a:lnTo>
                <a:lnTo>
                  <a:pt x="95" y="21"/>
                </a:lnTo>
                <a:lnTo>
                  <a:pt x="104" y="23"/>
                </a:lnTo>
                <a:lnTo>
                  <a:pt x="113" y="26"/>
                </a:lnTo>
                <a:lnTo>
                  <a:pt x="121" y="30"/>
                </a:lnTo>
                <a:lnTo>
                  <a:pt x="128" y="36"/>
                </a:lnTo>
                <a:lnTo>
                  <a:pt x="134" y="43"/>
                </a:lnTo>
                <a:lnTo>
                  <a:pt x="141" y="50"/>
                </a:lnTo>
                <a:lnTo>
                  <a:pt x="144" y="58"/>
                </a:lnTo>
                <a:lnTo>
                  <a:pt x="159" y="41"/>
                </a:lnTo>
                <a:lnTo>
                  <a:pt x="153" y="33"/>
                </a:lnTo>
                <a:lnTo>
                  <a:pt x="146" y="24"/>
                </a:lnTo>
                <a:lnTo>
                  <a:pt x="138" y="18"/>
                </a:lnTo>
                <a:lnTo>
                  <a:pt x="128" y="11"/>
                </a:lnTo>
                <a:lnTo>
                  <a:pt x="118" y="6"/>
                </a:lnTo>
                <a:lnTo>
                  <a:pt x="108" y="3"/>
                </a:lnTo>
                <a:lnTo>
                  <a:pt x="97" y="1"/>
                </a:lnTo>
                <a:lnTo>
                  <a:pt x="85" y="0"/>
                </a:lnTo>
                <a:close/>
              </a:path>
            </a:pathLst>
          </a:custGeom>
          <a:solidFill>
            <a:srgbClr val="000089"/>
          </a:solidFill>
          <a:ln w="9525">
            <a:noFill/>
            <a:round/>
            <a:headEnd/>
            <a:tailEnd/>
          </a:ln>
        </p:spPr>
        <p:txBody>
          <a:bodyPr/>
          <a:lstStyle/>
          <a:p>
            <a:endParaRPr lang="en-US"/>
          </a:p>
        </p:txBody>
      </p:sp>
      <p:sp>
        <p:nvSpPr>
          <p:cNvPr id="118827" name="Freeform 43"/>
          <p:cNvSpPr>
            <a:spLocks/>
          </p:cNvSpPr>
          <p:nvPr/>
        </p:nvSpPr>
        <p:spPr bwMode="auto">
          <a:xfrm>
            <a:off x="6896100" y="2797175"/>
            <a:ext cx="190500" cy="279400"/>
          </a:xfrm>
          <a:custGeom>
            <a:avLst/>
            <a:gdLst/>
            <a:ahLst/>
            <a:cxnLst>
              <a:cxn ang="0">
                <a:pos x="90" y="68"/>
              </a:cxn>
              <a:cxn ang="0">
                <a:pos x="89" y="54"/>
              </a:cxn>
              <a:cxn ang="0">
                <a:pos x="85" y="42"/>
              </a:cxn>
              <a:cxn ang="0">
                <a:pos x="79" y="30"/>
              </a:cxn>
              <a:cxn ang="0">
                <a:pos x="70" y="20"/>
              </a:cxn>
              <a:cxn ang="0">
                <a:pos x="60" y="12"/>
              </a:cxn>
              <a:cxn ang="0">
                <a:pos x="49" y="5"/>
              </a:cxn>
              <a:cxn ang="0">
                <a:pos x="36" y="2"/>
              </a:cxn>
              <a:cxn ang="0">
                <a:pos x="23" y="0"/>
              </a:cxn>
              <a:cxn ang="0">
                <a:pos x="16" y="0"/>
              </a:cxn>
              <a:cxn ang="0">
                <a:pos x="10" y="2"/>
              </a:cxn>
              <a:cxn ang="0">
                <a:pos x="5" y="3"/>
              </a:cxn>
              <a:cxn ang="0">
                <a:pos x="0" y="4"/>
              </a:cxn>
              <a:cxn ang="0">
                <a:pos x="5" y="23"/>
              </a:cxn>
              <a:cxn ang="0">
                <a:pos x="10" y="22"/>
              </a:cxn>
              <a:cxn ang="0">
                <a:pos x="14" y="22"/>
              </a:cxn>
              <a:cxn ang="0">
                <a:pos x="17" y="20"/>
              </a:cxn>
              <a:cxn ang="0">
                <a:pos x="23" y="20"/>
              </a:cxn>
              <a:cxn ang="0">
                <a:pos x="33" y="22"/>
              </a:cxn>
              <a:cxn ang="0">
                <a:pos x="41" y="24"/>
              </a:cxn>
              <a:cxn ang="0">
                <a:pos x="49" y="28"/>
              </a:cxn>
              <a:cxn ang="0">
                <a:pos x="56" y="34"/>
              </a:cxn>
              <a:cxn ang="0">
                <a:pos x="63" y="42"/>
              </a:cxn>
              <a:cxn ang="0">
                <a:pos x="66" y="49"/>
              </a:cxn>
              <a:cxn ang="0">
                <a:pos x="69" y="58"/>
              </a:cxn>
              <a:cxn ang="0">
                <a:pos x="70" y="68"/>
              </a:cxn>
              <a:cxn ang="0">
                <a:pos x="68" y="83"/>
              </a:cxn>
              <a:cxn ang="0">
                <a:pos x="60" y="96"/>
              </a:cxn>
              <a:cxn ang="0">
                <a:pos x="49" y="107"/>
              </a:cxn>
              <a:cxn ang="0">
                <a:pos x="35" y="113"/>
              </a:cxn>
              <a:cxn ang="0">
                <a:pos x="41" y="132"/>
              </a:cxn>
              <a:cxn ang="0">
                <a:pos x="51" y="128"/>
              </a:cxn>
              <a:cxn ang="0">
                <a:pos x="60" y="122"/>
              </a:cxn>
              <a:cxn ang="0">
                <a:pos x="69" y="116"/>
              </a:cxn>
              <a:cxn ang="0">
                <a:pos x="76" y="108"/>
              </a:cxn>
              <a:cxn ang="0">
                <a:pos x="81" y="99"/>
              </a:cxn>
              <a:cxn ang="0">
                <a:pos x="87" y="89"/>
              </a:cxn>
              <a:cxn ang="0">
                <a:pos x="89" y="79"/>
              </a:cxn>
              <a:cxn ang="0">
                <a:pos x="90" y="68"/>
              </a:cxn>
            </a:cxnLst>
            <a:rect l="0" t="0" r="r" b="b"/>
            <a:pathLst>
              <a:path w="90" h="132">
                <a:moveTo>
                  <a:pt x="90" y="68"/>
                </a:moveTo>
                <a:lnTo>
                  <a:pt x="89" y="54"/>
                </a:lnTo>
                <a:lnTo>
                  <a:pt x="85" y="42"/>
                </a:lnTo>
                <a:lnTo>
                  <a:pt x="79" y="30"/>
                </a:lnTo>
                <a:lnTo>
                  <a:pt x="70" y="20"/>
                </a:lnTo>
                <a:lnTo>
                  <a:pt x="60" y="12"/>
                </a:lnTo>
                <a:lnTo>
                  <a:pt x="49" y="5"/>
                </a:lnTo>
                <a:lnTo>
                  <a:pt x="36" y="2"/>
                </a:lnTo>
                <a:lnTo>
                  <a:pt x="23" y="0"/>
                </a:lnTo>
                <a:lnTo>
                  <a:pt x="16" y="0"/>
                </a:lnTo>
                <a:lnTo>
                  <a:pt x="10" y="2"/>
                </a:lnTo>
                <a:lnTo>
                  <a:pt x="5" y="3"/>
                </a:lnTo>
                <a:lnTo>
                  <a:pt x="0" y="4"/>
                </a:lnTo>
                <a:lnTo>
                  <a:pt x="5" y="23"/>
                </a:lnTo>
                <a:lnTo>
                  <a:pt x="10" y="22"/>
                </a:lnTo>
                <a:lnTo>
                  <a:pt x="14" y="22"/>
                </a:lnTo>
                <a:lnTo>
                  <a:pt x="17" y="20"/>
                </a:lnTo>
                <a:lnTo>
                  <a:pt x="23" y="20"/>
                </a:lnTo>
                <a:lnTo>
                  <a:pt x="33" y="22"/>
                </a:lnTo>
                <a:lnTo>
                  <a:pt x="41" y="24"/>
                </a:lnTo>
                <a:lnTo>
                  <a:pt x="49" y="28"/>
                </a:lnTo>
                <a:lnTo>
                  <a:pt x="56" y="34"/>
                </a:lnTo>
                <a:lnTo>
                  <a:pt x="63" y="42"/>
                </a:lnTo>
                <a:lnTo>
                  <a:pt x="66" y="49"/>
                </a:lnTo>
                <a:lnTo>
                  <a:pt x="69" y="58"/>
                </a:lnTo>
                <a:lnTo>
                  <a:pt x="70" y="68"/>
                </a:lnTo>
                <a:lnTo>
                  <a:pt x="68" y="83"/>
                </a:lnTo>
                <a:lnTo>
                  <a:pt x="60" y="96"/>
                </a:lnTo>
                <a:lnTo>
                  <a:pt x="49" y="107"/>
                </a:lnTo>
                <a:lnTo>
                  <a:pt x="35" y="113"/>
                </a:lnTo>
                <a:lnTo>
                  <a:pt x="41" y="132"/>
                </a:lnTo>
                <a:lnTo>
                  <a:pt x="51" y="128"/>
                </a:lnTo>
                <a:lnTo>
                  <a:pt x="60" y="122"/>
                </a:lnTo>
                <a:lnTo>
                  <a:pt x="69" y="116"/>
                </a:lnTo>
                <a:lnTo>
                  <a:pt x="76" y="108"/>
                </a:lnTo>
                <a:lnTo>
                  <a:pt x="81" y="99"/>
                </a:lnTo>
                <a:lnTo>
                  <a:pt x="87" y="89"/>
                </a:lnTo>
                <a:lnTo>
                  <a:pt x="89" y="79"/>
                </a:lnTo>
                <a:lnTo>
                  <a:pt x="90" y="68"/>
                </a:lnTo>
                <a:close/>
              </a:path>
            </a:pathLst>
          </a:custGeom>
          <a:solidFill>
            <a:srgbClr val="000089"/>
          </a:solidFill>
          <a:ln w="9525">
            <a:noFill/>
            <a:round/>
            <a:headEnd/>
            <a:tailEnd/>
          </a:ln>
        </p:spPr>
        <p:txBody>
          <a:bodyPr/>
          <a:lstStyle/>
          <a:p>
            <a:endParaRPr lang="en-US"/>
          </a:p>
        </p:txBody>
      </p:sp>
      <p:sp>
        <p:nvSpPr>
          <p:cNvPr id="118828" name="Freeform 44"/>
          <p:cNvSpPr>
            <a:spLocks/>
          </p:cNvSpPr>
          <p:nvPr/>
        </p:nvSpPr>
        <p:spPr bwMode="auto">
          <a:xfrm>
            <a:off x="6800850" y="2805113"/>
            <a:ext cx="182563" cy="279400"/>
          </a:xfrm>
          <a:custGeom>
            <a:avLst/>
            <a:gdLst/>
            <a:ahLst/>
            <a:cxnLst>
              <a:cxn ang="0">
                <a:pos x="68" y="112"/>
              </a:cxn>
              <a:cxn ang="0">
                <a:pos x="57" y="110"/>
              </a:cxn>
              <a:cxn ang="0">
                <a:pos x="49" y="108"/>
              </a:cxn>
              <a:cxn ang="0">
                <a:pos x="41" y="104"/>
              </a:cxn>
              <a:cxn ang="0">
                <a:pos x="34" y="98"/>
              </a:cxn>
              <a:cxn ang="0">
                <a:pos x="27" y="90"/>
              </a:cxn>
              <a:cxn ang="0">
                <a:pos x="24" y="83"/>
              </a:cxn>
              <a:cxn ang="0">
                <a:pos x="21" y="74"/>
              </a:cxn>
              <a:cxn ang="0">
                <a:pos x="20" y="64"/>
              </a:cxn>
              <a:cxn ang="0">
                <a:pos x="22" y="49"/>
              </a:cxn>
              <a:cxn ang="0">
                <a:pos x="29" y="36"/>
              </a:cxn>
              <a:cxn ang="0">
                <a:pos x="37" y="26"/>
              </a:cxn>
              <a:cxn ang="0">
                <a:pos x="50" y="19"/>
              </a:cxn>
              <a:cxn ang="0">
                <a:pos x="45" y="0"/>
              </a:cxn>
              <a:cxn ang="0">
                <a:pos x="35" y="5"/>
              </a:cxn>
              <a:cxn ang="0">
                <a:pos x="27" y="10"/>
              </a:cxn>
              <a:cxn ang="0">
                <a:pos x="19" y="16"/>
              </a:cxn>
              <a:cxn ang="0">
                <a:pos x="12" y="24"/>
              </a:cxn>
              <a:cxn ang="0">
                <a:pos x="7" y="33"/>
              </a:cxn>
              <a:cxn ang="0">
                <a:pos x="4" y="43"/>
              </a:cxn>
              <a:cxn ang="0">
                <a:pos x="1" y="53"/>
              </a:cxn>
              <a:cxn ang="0">
                <a:pos x="0" y="64"/>
              </a:cxn>
              <a:cxn ang="0">
                <a:pos x="1" y="78"/>
              </a:cxn>
              <a:cxn ang="0">
                <a:pos x="5" y="90"/>
              </a:cxn>
              <a:cxn ang="0">
                <a:pos x="11" y="102"/>
              </a:cxn>
              <a:cxn ang="0">
                <a:pos x="20" y="112"/>
              </a:cxn>
              <a:cxn ang="0">
                <a:pos x="30" y="120"/>
              </a:cxn>
              <a:cxn ang="0">
                <a:pos x="41" y="127"/>
              </a:cxn>
              <a:cxn ang="0">
                <a:pos x="54" y="131"/>
              </a:cxn>
              <a:cxn ang="0">
                <a:pos x="68" y="132"/>
              </a:cxn>
              <a:cxn ang="0">
                <a:pos x="73" y="132"/>
              </a:cxn>
              <a:cxn ang="0">
                <a:pos x="78" y="131"/>
              </a:cxn>
              <a:cxn ang="0">
                <a:pos x="81" y="129"/>
              </a:cxn>
              <a:cxn ang="0">
                <a:pos x="86" y="128"/>
              </a:cxn>
              <a:cxn ang="0">
                <a:pos x="80" y="109"/>
              </a:cxn>
              <a:cxn ang="0">
                <a:pos x="78" y="110"/>
              </a:cxn>
              <a:cxn ang="0">
                <a:pos x="74" y="110"/>
              </a:cxn>
              <a:cxn ang="0">
                <a:pos x="70" y="112"/>
              </a:cxn>
              <a:cxn ang="0">
                <a:pos x="68" y="112"/>
              </a:cxn>
            </a:cxnLst>
            <a:rect l="0" t="0" r="r" b="b"/>
            <a:pathLst>
              <a:path w="86" h="132">
                <a:moveTo>
                  <a:pt x="68" y="112"/>
                </a:moveTo>
                <a:lnTo>
                  <a:pt x="57" y="110"/>
                </a:lnTo>
                <a:lnTo>
                  <a:pt x="49" y="108"/>
                </a:lnTo>
                <a:lnTo>
                  <a:pt x="41" y="104"/>
                </a:lnTo>
                <a:lnTo>
                  <a:pt x="34" y="98"/>
                </a:lnTo>
                <a:lnTo>
                  <a:pt x="27" y="90"/>
                </a:lnTo>
                <a:lnTo>
                  <a:pt x="24" y="83"/>
                </a:lnTo>
                <a:lnTo>
                  <a:pt x="21" y="74"/>
                </a:lnTo>
                <a:lnTo>
                  <a:pt x="20" y="64"/>
                </a:lnTo>
                <a:lnTo>
                  <a:pt x="22" y="49"/>
                </a:lnTo>
                <a:lnTo>
                  <a:pt x="29" y="36"/>
                </a:lnTo>
                <a:lnTo>
                  <a:pt x="37" y="26"/>
                </a:lnTo>
                <a:lnTo>
                  <a:pt x="50" y="19"/>
                </a:lnTo>
                <a:lnTo>
                  <a:pt x="45" y="0"/>
                </a:lnTo>
                <a:lnTo>
                  <a:pt x="35" y="5"/>
                </a:lnTo>
                <a:lnTo>
                  <a:pt x="27" y="10"/>
                </a:lnTo>
                <a:lnTo>
                  <a:pt x="19" y="16"/>
                </a:lnTo>
                <a:lnTo>
                  <a:pt x="12" y="24"/>
                </a:lnTo>
                <a:lnTo>
                  <a:pt x="7" y="33"/>
                </a:lnTo>
                <a:lnTo>
                  <a:pt x="4" y="43"/>
                </a:lnTo>
                <a:lnTo>
                  <a:pt x="1" y="53"/>
                </a:lnTo>
                <a:lnTo>
                  <a:pt x="0" y="64"/>
                </a:lnTo>
                <a:lnTo>
                  <a:pt x="1" y="78"/>
                </a:lnTo>
                <a:lnTo>
                  <a:pt x="5" y="90"/>
                </a:lnTo>
                <a:lnTo>
                  <a:pt x="11" y="102"/>
                </a:lnTo>
                <a:lnTo>
                  <a:pt x="20" y="112"/>
                </a:lnTo>
                <a:lnTo>
                  <a:pt x="30" y="120"/>
                </a:lnTo>
                <a:lnTo>
                  <a:pt x="41" y="127"/>
                </a:lnTo>
                <a:lnTo>
                  <a:pt x="54" y="131"/>
                </a:lnTo>
                <a:lnTo>
                  <a:pt x="68" y="132"/>
                </a:lnTo>
                <a:lnTo>
                  <a:pt x="73" y="132"/>
                </a:lnTo>
                <a:lnTo>
                  <a:pt x="78" y="131"/>
                </a:lnTo>
                <a:lnTo>
                  <a:pt x="81" y="129"/>
                </a:lnTo>
                <a:lnTo>
                  <a:pt x="86" y="128"/>
                </a:lnTo>
                <a:lnTo>
                  <a:pt x="80" y="109"/>
                </a:lnTo>
                <a:lnTo>
                  <a:pt x="78" y="110"/>
                </a:lnTo>
                <a:lnTo>
                  <a:pt x="74" y="110"/>
                </a:lnTo>
                <a:lnTo>
                  <a:pt x="70" y="112"/>
                </a:lnTo>
                <a:lnTo>
                  <a:pt x="68" y="112"/>
                </a:lnTo>
                <a:close/>
              </a:path>
            </a:pathLst>
          </a:custGeom>
          <a:solidFill>
            <a:srgbClr val="000089"/>
          </a:solidFill>
          <a:ln w="9525">
            <a:noFill/>
            <a:round/>
            <a:headEnd/>
            <a:tailEnd/>
          </a:ln>
        </p:spPr>
        <p:txBody>
          <a:bodyPr/>
          <a:lstStyle/>
          <a:p>
            <a:endParaRPr lang="en-US"/>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F2156D55-6516-46A1-99A5-39B8D7C32319}" type="slidenum">
              <a:rPr lang="en-US" sz="1400">
                <a:solidFill>
                  <a:schemeClr val="bg1"/>
                </a:solidFill>
                <a:latin typeface="Arial" pitchFamily="34" charset="0"/>
                <a:ea typeface="ヒラギノ角ゴ Pro W3" pitchFamily="-84" charset="-128"/>
                <a:cs typeface="+mn-cs"/>
              </a:rPr>
              <a:pPr algn="r" eaLnBrk="0" hangingPunct="0">
                <a:defRPr/>
              </a:pPr>
              <a:t>13</a:t>
            </a:fld>
            <a:endParaRPr lang="en-US" sz="1400">
              <a:solidFill>
                <a:schemeClr val="bg1"/>
              </a:solidFill>
              <a:latin typeface="Arial" pitchFamily="34" charset="0"/>
              <a:ea typeface="ヒラギノ角ゴ Pro W3" pitchFamily="-84" charset="-128"/>
              <a:cs typeface="+mn-cs"/>
            </a:endParaRPr>
          </a:p>
        </p:txBody>
      </p:sp>
      <p:sp>
        <p:nvSpPr>
          <p:cNvPr id="118832" name="Text Box 48"/>
          <p:cNvSpPr txBox="1">
            <a:spLocks noChangeArrowheads="1"/>
          </p:cNvSpPr>
          <p:nvPr/>
        </p:nvSpPr>
        <p:spPr bwMode="auto">
          <a:xfrm>
            <a:off x="688975" y="1812925"/>
            <a:ext cx="1992340" cy="523220"/>
          </a:xfrm>
          <a:prstGeom prst="rect">
            <a:avLst/>
          </a:prstGeom>
          <a:noFill/>
          <a:ln w="9525">
            <a:noFill/>
            <a:miter lim="800000"/>
            <a:headEnd/>
            <a:tailEnd/>
          </a:ln>
          <a:effectLst/>
        </p:spPr>
        <p:txBody>
          <a:bodyPr wrap="none">
            <a:spAutoFit/>
          </a:bodyPr>
          <a:lstStyle/>
          <a:p>
            <a:r>
              <a:rPr lang="en-CA" sz="2800" b="1" dirty="0" err="1" smtClean="0"/>
              <a:t>Avantages</a:t>
            </a:r>
            <a:endParaRPr lang="en-CA" sz="2800" b="1" dirty="0"/>
          </a:p>
        </p:txBody>
      </p:sp>
      <p:sp>
        <p:nvSpPr>
          <p:cNvPr id="118833" name="Text Box 49"/>
          <p:cNvSpPr txBox="1">
            <a:spLocks noChangeArrowheads="1"/>
          </p:cNvSpPr>
          <p:nvPr/>
        </p:nvSpPr>
        <p:spPr bwMode="auto">
          <a:xfrm>
            <a:off x="5927725" y="1860441"/>
            <a:ext cx="2603598" cy="523220"/>
          </a:xfrm>
          <a:prstGeom prst="rect">
            <a:avLst/>
          </a:prstGeom>
          <a:noFill/>
          <a:ln w="9525">
            <a:noFill/>
            <a:miter lim="800000"/>
            <a:headEnd/>
            <a:tailEnd/>
          </a:ln>
          <a:effectLst/>
        </p:spPr>
        <p:txBody>
          <a:bodyPr wrap="none">
            <a:spAutoFit/>
          </a:bodyPr>
          <a:lstStyle/>
          <a:p>
            <a:r>
              <a:rPr lang="en-CA" sz="2800" b="1" dirty="0" err="1" smtClean="0"/>
              <a:t>Inconvénients</a:t>
            </a:r>
            <a:endParaRPr lang="en-CA" sz="2800" b="1" dirty="0"/>
          </a:p>
        </p:txBody>
      </p:sp>
      <p:sp>
        <p:nvSpPr>
          <p:cNvPr id="118834" name="Text Box 50"/>
          <p:cNvSpPr txBox="1">
            <a:spLocks noChangeArrowheads="1"/>
          </p:cNvSpPr>
          <p:nvPr/>
        </p:nvSpPr>
        <p:spPr bwMode="auto">
          <a:xfrm>
            <a:off x="1113144" y="3550076"/>
            <a:ext cx="3679213" cy="830997"/>
          </a:xfrm>
          <a:prstGeom prst="rect">
            <a:avLst/>
          </a:prstGeom>
          <a:noFill/>
          <a:ln w="9525">
            <a:noFill/>
            <a:miter lim="800000"/>
            <a:headEnd/>
            <a:tailEnd/>
          </a:ln>
          <a:effectLst/>
        </p:spPr>
        <p:txBody>
          <a:bodyPr wrap="none">
            <a:spAutoFit/>
          </a:bodyPr>
          <a:lstStyle/>
          <a:p>
            <a:pPr algn="ctr"/>
            <a:r>
              <a:rPr lang="en-US" dirty="0"/>
              <a:t/>
            </a:r>
            <a:br>
              <a:rPr lang="en-US" dirty="0"/>
            </a:br>
            <a:r>
              <a:rPr lang="en-US" dirty="0" err="1" smtClean="0"/>
              <a:t>Réduction</a:t>
            </a:r>
            <a:r>
              <a:rPr lang="en-US" dirty="0" smtClean="0"/>
              <a:t> </a:t>
            </a:r>
            <a:r>
              <a:rPr lang="en-US" dirty="0"/>
              <a:t>de la </a:t>
            </a:r>
            <a:r>
              <a:rPr lang="en-US" dirty="0" err="1"/>
              <a:t>morbidité</a:t>
            </a:r>
            <a:endParaRPr lang="en-CA" dirty="0"/>
          </a:p>
        </p:txBody>
      </p:sp>
      <p:sp>
        <p:nvSpPr>
          <p:cNvPr id="118835" name="Text Box 51"/>
          <p:cNvSpPr txBox="1">
            <a:spLocks noChangeArrowheads="1"/>
          </p:cNvSpPr>
          <p:nvPr/>
        </p:nvSpPr>
        <p:spPr bwMode="auto">
          <a:xfrm>
            <a:off x="5191125" y="3417888"/>
            <a:ext cx="3849131" cy="461665"/>
          </a:xfrm>
          <a:prstGeom prst="rect">
            <a:avLst/>
          </a:prstGeom>
          <a:noFill/>
          <a:ln w="9525">
            <a:noFill/>
            <a:miter lim="800000"/>
            <a:headEnd/>
            <a:tailEnd/>
          </a:ln>
          <a:effectLst/>
        </p:spPr>
        <p:txBody>
          <a:bodyPr wrap="none">
            <a:spAutoFit/>
          </a:bodyPr>
          <a:lstStyle/>
          <a:p>
            <a:r>
              <a:rPr lang="fr-FR" dirty="0"/>
              <a:t>Complication du traitement</a:t>
            </a:r>
            <a:endParaRPr lang="en-CA" dirty="0"/>
          </a:p>
        </p:txBody>
      </p:sp>
      <p:sp>
        <p:nvSpPr>
          <p:cNvPr id="118836" name="Text Box 52"/>
          <p:cNvSpPr txBox="1">
            <a:spLocks noChangeArrowheads="1"/>
          </p:cNvSpPr>
          <p:nvPr/>
        </p:nvSpPr>
        <p:spPr bwMode="auto">
          <a:xfrm>
            <a:off x="5565775" y="3824288"/>
            <a:ext cx="2052165" cy="461665"/>
          </a:xfrm>
          <a:prstGeom prst="rect">
            <a:avLst/>
          </a:prstGeom>
          <a:noFill/>
          <a:ln w="9525">
            <a:noFill/>
            <a:miter lim="800000"/>
            <a:headEnd/>
            <a:tailEnd/>
          </a:ln>
          <a:effectLst/>
        </p:spPr>
        <p:txBody>
          <a:bodyPr wrap="none">
            <a:spAutoFit/>
          </a:bodyPr>
          <a:lstStyle/>
          <a:p>
            <a:r>
              <a:rPr lang="fr-FR" dirty="0" err="1" smtClean="0"/>
              <a:t>Surdiagnostic</a:t>
            </a:r>
            <a:endParaRPr lang="en-CA" dirty="0"/>
          </a:p>
        </p:txBody>
      </p:sp>
      <p:sp>
        <p:nvSpPr>
          <p:cNvPr id="118837" name="Text Box 53"/>
          <p:cNvSpPr txBox="1">
            <a:spLocks noChangeArrowheads="1"/>
          </p:cNvSpPr>
          <p:nvPr/>
        </p:nvSpPr>
        <p:spPr bwMode="auto">
          <a:xfrm>
            <a:off x="5961555" y="4170273"/>
            <a:ext cx="1212191" cy="1200329"/>
          </a:xfrm>
          <a:prstGeom prst="rect">
            <a:avLst/>
          </a:prstGeom>
          <a:noFill/>
          <a:ln w="9525">
            <a:noFill/>
            <a:miter lim="800000"/>
            <a:headEnd/>
            <a:tailEnd/>
          </a:ln>
          <a:effectLst/>
        </p:spPr>
        <p:txBody>
          <a:bodyPr wrap="none">
            <a:spAutoFit/>
          </a:bodyPr>
          <a:lstStyle/>
          <a:p>
            <a:r>
              <a:rPr lang="fr-FR" dirty="0"/>
              <a:t>Anxiété</a:t>
            </a:r>
          </a:p>
          <a:p>
            <a:r>
              <a:rPr lang="fr-FR" dirty="0"/>
              <a:t/>
            </a:r>
            <a:br>
              <a:rPr lang="fr-FR" dirty="0"/>
            </a:br>
            <a:endParaRPr lang="en-CA" dirty="0"/>
          </a:p>
        </p:txBody>
      </p:sp>
      <p:sp>
        <p:nvSpPr>
          <p:cNvPr id="118838" name="Text Box 54"/>
          <p:cNvSpPr txBox="1">
            <a:spLocks noChangeArrowheads="1"/>
          </p:cNvSpPr>
          <p:nvPr/>
        </p:nvSpPr>
        <p:spPr bwMode="auto">
          <a:xfrm>
            <a:off x="815262" y="3142516"/>
            <a:ext cx="4054315" cy="830997"/>
          </a:xfrm>
          <a:prstGeom prst="rect">
            <a:avLst/>
          </a:prstGeom>
          <a:noFill/>
          <a:ln w="9525">
            <a:noFill/>
            <a:miter lim="800000"/>
            <a:headEnd/>
            <a:tailEnd/>
          </a:ln>
          <a:effectLst/>
        </p:spPr>
        <p:txBody>
          <a:bodyPr wrap="none">
            <a:spAutoFit/>
          </a:bodyPr>
          <a:lstStyle/>
          <a:p>
            <a:pPr algn="ctr"/>
            <a:r>
              <a:rPr lang="fr-FR" dirty="0"/>
              <a:t/>
            </a:r>
            <a:br>
              <a:rPr lang="fr-FR" dirty="0"/>
            </a:br>
            <a:r>
              <a:rPr lang="fr-FR" dirty="0"/>
              <a:t>Réduction du risque de mort</a:t>
            </a:r>
            <a:endParaRPr lang="en-CA" dirty="0"/>
          </a:p>
        </p:txBody>
      </p:sp>
    </p:spTree>
    <p:extLst>
      <p:ext uri="{BB962C8B-B14F-4D97-AF65-F5344CB8AC3E}">
        <p14:creationId xmlns:p14="http://schemas.microsoft.com/office/powerpoint/2010/main" val="377727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l" rtl="0"/>
            <a:r>
              <a:rPr lang="fr-FR" sz="3200" b="0" i="0" u="none" baseline="0">
                <a:cs typeface="ヒラギノ角ゴ Pro W3"/>
              </a:rPr>
              <a:t>Preuves émergentes d'inconvénients</a:t>
            </a:r>
          </a:p>
        </p:txBody>
      </p:sp>
      <p:sp>
        <p:nvSpPr>
          <p:cNvPr id="36866" name="Content Placeholder 2"/>
          <p:cNvSpPr>
            <a:spLocks noGrp="1"/>
          </p:cNvSpPr>
          <p:nvPr>
            <p:ph idx="1"/>
          </p:nvPr>
        </p:nvSpPr>
        <p:spPr>
          <a:xfrm>
            <a:off x="1312434" y="1981200"/>
            <a:ext cx="6037692" cy="4114800"/>
          </a:xfrm>
        </p:spPr>
        <p:txBody>
          <a:bodyPr/>
          <a:lstStyle/>
          <a:p>
            <a:pPr algn="l" rtl="0"/>
            <a:r>
              <a:rPr lang="fr-FR" sz="2400" b="0" i="0" u="none" baseline="0" dirty="0">
                <a:cs typeface="ヒラギノ角ゴ Pro W3"/>
              </a:rPr>
              <a:t>Biopsie/traitement du cône</a:t>
            </a:r>
            <a:r>
              <a:rPr lang="fr-FR" sz="2400" dirty="0">
                <a:cs typeface="ヒラギノ角ゴ Pro W3"/>
              </a:rPr>
              <a:t/>
            </a:r>
            <a:br>
              <a:rPr lang="fr-FR" sz="2400" dirty="0">
                <a:cs typeface="ヒラギノ角ゴ Pro W3"/>
              </a:rPr>
            </a:br>
            <a:endParaRPr lang="fr-FR" sz="2400" dirty="0" smtClean="0">
              <a:cs typeface="ヒラギノ角ゴ Pro W3"/>
            </a:endParaRPr>
          </a:p>
          <a:p>
            <a:pPr algn="l" rtl="0"/>
            <a:r>
              <a:rPr lang="fr-FR" sz="2400" b="0" i="0" u="none" baseline="0" dirty="0">
                <a:cs typeface="ヒラギノ角ゴ Pro W3"/>
              </a:rPr>
              <a:t>Incompétence cervicale : double risque</a:t>
            </a:r>
          </a:p>
          <a:p>
            <a:pPr lvl="1" algn="l" rtl="0"/>
            <a:r>
              <a:rPr lang="fr-FR" sz="2400" b="0" i="0" u="none" baseline="0" dirty="0"/>
              <a:t>Avortement précoce</a:t>
            </a:r>
          </a:p>
          <a:p>
            <a:pPr lvl="1" algn="l" rtl="0"/>
            <a:r>
              <a:rPr lang="fr-FR" sz="2400" b="0" i="0" u="none" baseline="0" dirty="0"/>
              <a:t>Accouchement prématuré</a:t>
            </a:r>
          </a:p>
          <a:p>
            <a:pPr algn="l" rtl="0">
              <a:buFontTx/>
              <a:buNone/>
            </a:pPr>
            <a:endParaRPr lang="fr-FR" sz="2400" dirty="0" smtClean="0">
              <a:cs typeface="ヒラギノ角ゴ Pro W3"/>
            </a:endParaRPr>
          </a:p>
          <a:p>
            <a:pPr algn="l" rtl="0"/>
            <a:r>
              <a:rPr lang="fr-FR" sz="2400" b="0" i="0" u="none" baseline="0" dirty="0">
                <a:cs typeface="ヒラギノ角ゴ Pro W3"/>
              </a:rPr>
              <a:t>Cicatrice cervicale : entrave la dilatation</a:t>
            </a:r>
          </a:p>
          <a:p>
            <a:endParaRPr lang="fr-FR" sz="2400" dirty="0" smtClean="0">
              <a:cs typeface="ヒラギノ角ゴ Pro W3"/>
            </a:endParaRPr>
          </a:p>
          <a:p>
            <a:pPr algn="l" rtl="0"/>
            <a:r>
              <a:rPr lang="fr-FR" sz="2400" b="0" i="0" u="none" baseline="0" dirty="0" smtClean="0">
                <a:cs typeface="ヒラギノ角ゴ Pro W3"/>
              </a:rPr>
              <a:t>Affectent </a:t>
            </a:r>
            <a:r>
              <a:rPr lang="fr-FR" sz="2400" b="0" i="0" u="none" baseline="0" dirty="0">
                <a:cs typeface="ヒラギノ角ゴ Pro W3"/>
              </a:rPr>
              <a:t>les femmes jeunes &gt;&gt; femmes plus </a:t>
            </a:r>
            <a:r>
              <a:rPr lang="fr-FR" sz="2400" b="0" i="0" u="none" baseline="0" dirty="0" smtClean="0">
                <a:cs typeface="ヒラギノ角ゴ Pro W3"/>
              </a:rPr>
              <a:t>âgées</a:t>
            </a:r>
            <a:endParaRPr lang="fr-FR" sz="2400" b="0" i="0" u="none" baseline="0" dirty="0">
              <a:cs typeface="ヒラギノ角ゴ Pro W3"/>
            </a:endParaRP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rtl="0" eaLnBrk="0" hangingPunct="0">
              <a:defRPr/>
            </a:pPr>
            <a:fld id="{7F8AB5A8-3DA8-488B-B59C-781A46A43A20}" type="slidenum">
              <a:rPr sz="1400">
                <a:solidFill>
                  <a:schemeClr val="bg1"/>
                </a:solidFill>
                <a:latin typeface="Arial" pitchFamily="34" charset="0"/>
                <a:ea typeface="ヒラギノ角ゴ Pro W3" pitchFamily="-84" charset="-128"/>
                <a:cs typeface="+mn-cs"/>
              </a:rPr>
              <a:pPr algn="r" rtl="0" eaLnBrk="0" hangingPunct="0">
                <a:defRPr/>
              </a:pPr>
              <a:t>14</a:t>
            </a:fld>
            <a:endParaRPr lang="fr-FR" sz="1400">
              <a:solidFill>
                <a:schemeClr val="bg1"/>
              </a:solidFill>
              <a:latin typeface="Arial" pitchFamily="34" charset="0"/>
              <a:ea typeface="ヒラギノ角ゴ Pro W3" pitchFamily="-8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dirty="0" smtClean="0">
                <a:cs typeface="ヒラギノ角ゴ Pro W3"/>
              </a:rPr>
              <a:t>GRADE </a:t>
            </a:r>
            <a:r>
              <a:rPr lang="fr-FR" sz="3200" dirty="0"/>
              <a:t>résultat</a:t>
            </a:r>
            <a:endParaRPr lang="en-US" sz="3200" dirty="0" smtClean="0">
              <a:cs typeface="ヒラギノ角ゴ Pro W3"/>
            </a:endParaRPr>
          </a:p>
        </p:txBody>
      </p:sp>
      <p:sp>
        <p:nvSpPr>
          <p:cNvPr id="38914" name="Content Placeholder 2"/>
          <p:cNvSpPr>
            <a:spLocks noGrp="1"/>
          </p:cNvSpPr>
          <p:nvPr>
            <p:ph idx="1"/>
          </p:nvPr>
        </p:nvSpPr>
        <p:spPr>
          <a:xfrm>
            <a:off x="685800" y="1757362"/>
            <a:ext cx="7772400" cy="4872038"/>
          </a:xfrm>
        </p:spPr>
        <p:txBody>
          <a:bodyPr/>
          <a:lstStyle/>
          <a:p>
            <a:pPr>
              <a:buFontTx/>
              <a:buNone/>
            </a:pPr>
            <a:r>
              <a:rPr lang="en-US" sz="2400" dirty="0" smtClean="0">
                <a:cs typeface="ヒラギノ角ゴ Pro W3"/>
              </a:rPr>
              <a:t>Force des </a:t>
            </a:r>
            <a:r>
              <a:rPr lang="en-US" sz="2400" dirty="0" err="1" smtClean="0">
                <a:cs typeface="ヒラギノ角ゴ Pro W3"/>
              </a:rPr>
              <a:t>preuves</a:t>
            </a:r>
            <a:endParaRPr lang="en-US" sz="2400" dirty="0" smtClean="0">
              <a:cs typeface="ヒラギノ角ゴ Pro W3"/>
            </a:endParaRPr>
          </a:p>
          <a:p>
            <a:pPr lvl="2"/>
            <a:r>
              <a:rPr lang="fr-FR" sz="1800" dirty="0">
                <a:solidFill>
                  <a:schemeClr val="tx2"/>
                </a:solidFill>
              </a:rPr>
              <a:t>Basé sur la qualité de la conception de l'étude, la mise en œuvre </a:t>
            </a:r>
          </a:p>
          <a:p>
            <a:pPr lvl="2"/>
            <a:r>
              <a:rPr lang="fr-FR" sz="1800" kern="1200" dirty="0">
                <a:ea typeface="ヒラギノ角ゴ Pro W3" pitchFamily="-84" charset="-128"/>
              </a:rPr>
              <a:t>Force de l'effet </a:t>
            </a:r>
            <a:endParaRPr lang="fr-FR" sz="1800" kern="1200" dirty="0" smtClean="0">
              <a:ea typeface="ヒラギノ角ゴ Pro W3" pitchFamily="-84" charset="-128"/>
            </a:endParaRPr>
          </a:p>
          <a:p>
            <a:pPr lvl="2"/>
            <a:r>
              <a:rPr lang="fr-FR" sz="1800" kern="1200" dirty="0">
                <a:ea typeface="ヒラギノ角ゴ Pro W3" pitchFamily="-84" charset="-128"/>
              </a:rPr>
              <a:t>Cohérence </a:t>
            </a:r>
            <a:endParaRPr lang="en-US" sz="1800" dirty="0" smtClean="0"/>
          </a:p>
          <a:p>
            <a:pPr lvl="2"/>
            <a:r>
              <a:rPr lang="fr-FR" sz="1800" kern="1200" dirty="0">
                <a:ea typeface="ヒラギノ角ゴ Pro W3" pitchFamily="-84" charset="-128"/>
              </a:rPr>
              <a:t>La validité </a:t>
            </a:r>
            <a:r>
              <a:rPr lang="fr-FR" sz="1800" kern="1200" dirty="0" smtClean="0">
                <a:ea typeface="ヒラギノ角ゴ Pro W3" pitchFamily="-84" charset="-128"/>
              </a:rPr>
              <a:t>externe </a:t>
            </a:r>
          </a:p>
          <a:p>
            <a:pPr lvl="1">
              <a:buFontTx/>
              <a:buNone/>
            </a:pPr>
            <a:endParaRPr lang="en-US" sz="1800" dirty="0" smtClean="0"/>
          </a:p>
          <a:p>
            <a:pPr lvl="1">
              <a:buFontTx/>
              <a:buNone/>
            </a:pPr>
            <a:r>
              <a:rPr lang="en-US" sz="3600" dirty="0" smtClean="0"/>
              <a:t>PUIS</a:t>
            </a:r>
            <a:endParaRPr lang="en-US" sz="1800" dirty="0" smtClean="0"/>
          </a:p>
          <a:p>
            <a:pPr>
              <a:buFontTx/>
              <a:buNone/>
            </a:pPr>
            <a:r>
              <a:rPr lang="en-US" sz="2400" dirty="0" smtClean="0">
                <a:cs typeface="ヒラギノ角ゴ Pro W3"/>
              </a:rPr>
              <a:t>Force de </a:t>
            </a:r>
            <a:r>
              <a:rPr lang="en-US" sz="2400" dirty="0" smtClean="0">
                <a:cs typeface="ヒラギノ角ゴ Pro W3"/>
              </a:rPr>
              <a:t>la</a:t>
            </a:r>
            <a:r>
              <a:rPr lang="en-US" sz="2400" dirty="0" smtClean="0">
                <a:cs typeface="ヒラギノ角ゴ Pro W3"/>
              </a:rPr>
              <a:t> </a:t>
            </a:r>
            <a:r>
              <a:rPr lang="en-US" sz="2400" dirty="0" err="1" smtClean="0">
                <a:cs typeface="ヒラギノ角ゴ Pro W3"/>
              </a:rPr>
              <a:t>recommandation</a:t>
            </a:r>
            <a:endParaRPr lang="en-US" sz="2400" dirty="0" smtClean="0">
              <a:cs typeface="ヒラギノ角ゴ Pro W3"/>
            </a:endParaRPr>
          </a:p>
          <a:p>
            <a:pPr lvl="1">
              <a:defRPr/>
            </a:pPr>
            <a:r>
              <a:rPr lang="fr-FR" sz="1800" dirty="0">
                <a:solidFill>
                  <a:srgbClr val="000000"/>
                </a:solidFill>
                <a:cs typeface="Arial" pitchFamily="34" charset="0"/>
              </a:rPr>
              <a:t>L'équilibre entre les effets désirables et indésirables ; la variabilité ou l'incertitude des valeurs et préférences des citoyens ; et si l'intervention représente une utilisation judicieuse des ressources.</a:t>
            </a:r>
          </a:p>
          <a:p>
            <a:pPr lvl="1">
              <a:defRPr/>
            </a:pPr>
            <a:r>
              <a:rPr lang="fr-FR" sz="1800" dirty="0"/>
              <a:t>Forte et faible.</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574C9E56-8FE7-4CBF-9FC8-E26F329F9261}" type="slidenum">
              <a:rPr lang="en-US" sz="1400">
                <a:solidFill>
                  <a:schemeClr val="bg1"/>
                </a:solidFill>
                <a:latin typeface="Arial" pitchFamily="34" charset="0"/>
                <a:ea typeface="ヒラギノ角ゴ Pro W3" pitchFamily="-84" charset="-128"/>
                <a:cs typeface="+mn-cs"/>
              </a:rPr>
              <a:pPr algn="r" eaLnBrk="0" hangingPunct="0">
                <a:defRPr/>
              </a:pPr>
              <a:t>15</a:t>
            </a:fld>
            <a:endParaRPr lang="en-US" sz="1400">
              <a:solidFill>
                <a:schemeClr val="bg1"/>
              </a:solidFill>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719426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dirty="0" smtClean="0">
                <a:cs typeface="ヒラギノ角ゴ Pro W3"/>
              </a:rPr>
              <a:t>GRADEs of Recommendation</a:t>
            </a:r>
          </a:p>
        </p:txBody>
      </p:sp>
      <p:sp>
        <p:nvSpPr>
          <p:cNvPr id="3" name="Content Placeholder 2"/>
          <p:cNvSpPr>
            <a:spLocks noGrp="1"/>
          </p:cNvSpPr>
          <p:nvPr>
            <p:ph idx="1"/>
          </p:nvPr>
        </p:nvSpPr>
        <p:spPr/>
        <p:txBody>
          <a:bodyPr>
            <a:normAutofit fontScale="85000" lnSpcReduction="10000"/>
          </a:bodyPr>
          <a:lstStyle/>
          <a:p>
            <a:pPr>
              <a:lnSpc>
                <a:spcPct val="90000"/>
              </a:lnSpc>
              <a:buFontTx/>
              <a:buNone/>
            </a:pPr>
            <a:r>
              <a:rPr lang="en-US" b="1" dirty="0" err="1" smtClean="0">
                <a:cs typeface="ヒラギノ角ゴ Pro W3"/>
              </a:rPr>
              <a:t>Recommandation</a:t>
            </a:r>
            <a:r>
              <a:rPr lang="en-US" b="1" dirty="0" smtClean="0">
                <a:cs typeface="ヒラギノ角ゴ Pro W3"/>
              </a:rPr>
              <a:t> forte</a:t>
            </a:r>
            <a:endParaRPr lang="en-US" b="1" dirty="0" smtClean="0">
              <a:cs typeface="ヒラギノ角ゴ Pro W3"/>
            </a:endParaRPr>
          </a:p>
          <a:p>
            <a:pPr lvl="1">
              <a:lnSpc>
                <a:spcPct val="90000"/>
              </a:lnSpc>
            </a:pPr>
            <a:r>
              <a:rPr lang="fr-FR" sz="2000" dirty="0"/>
              <a:t>La plupart des personnes souhaiteraient suivre le plan d'action recommandé. </a:t>
            </a:r>
          </a:p>
          <a:p>
            <a:pPr lvl="1">
              <a:lnSpc>
                <a:spcPct val="90000"/>
              </a:lnSpc>
            </a:pPr>
            <a:r>
              <a:rPr lang="fr-FR" sz="2000" dirty="0"/>
              <a:t>La plupart des personnes devraient bénéficier de l'intervention.</a:t>
            </a:r>
          </a:p>
          <a:p>
            <a:pPr lvl="1">
              <a:lnSpc>
                <a:spcPct val="90000"/>
              </a:lnSpc>
            </a:pPr>
            <a:r>
              <a:rPr lang="fr-FR" sz="2000" dirty="0"/>
              <a:t>La recommandation peut se traduire par une politique dans la plupart des situations</a:t>
            </a:r>
            <a:r>
              <a:rPr lang="fr-FR" sz="2000" dirty="0" smtClean="0"/>
              <a:t>.</a:t>
            </a:r>
            <a:r>
              <a:rPr lang="en-US" sz="2000" dirty="0" smtClean="0"/>
              <a:t/>
            </a:r>
            <a:br>
              <a:rPr lang="en-US" sz="2000" dirty="0" smtClean="0"/>
            </a:br>
            <a:endParaRPr lang="en-US" sz="2000" dirty="0" smtClean="0"/>
          </a:p>
          <a:p>
            <a:pPr>
              <a:lnSpc>
                <a:spcPct val="90000"/>
              </a:lnSpc>
              <a:buFontTx/>
              <a:buNone/>
            </a:pPr>
            <a:r>
              <a:rPr lang="en-US" b="1" dirty="0" err="1" smtClean="0">
                <a:cs typeface="ヒラギノ角ゴ Pro W3"/>
              </a:rPr>
              <a:t>Recommandation</a:t>
            </a:r>
            <a:r>
              <a:rPr lang="en-US" b="1" dirty="0" smtClean="0">
                <a:cs typeface="ヒラギノ角ゴ Pro W3"/>
              </a:rPr>
              <a:t> </a:t>
            </a:r>
            <a:r>
              <a:rPr lang="en-US" b="1" dirty="0" err="1" smtClean="0">
                <a:cs typeface="ヒラギノ角ゴ Pro W3"/>
              </a:rPr>
              <a:t>faible</a:t>
            </a:r>
            <a:endParaRPr lang="en-US" b="1" dirty="0" smtClean="0">
              <a:cs typeface="ヒラギノ角ゴ Pro W3"/>
            </a:endParaRPr>
          </a:p>
          <a:p>
            <a:pPr lvl="1">
              <a:lnSpc>
                <a:spcPct val="90000"/>
              </a:lnSpc>
            </a:pPr>
            <a:r>
              <a:rPr lang="fr-FR" sz="2000" dirty="0"/>
              <a:t>La majorité des personnes dans cette situation souhaiteraient suivre le plan d'action suggéré, mais de nombreuses autres ne le souhaiteraient pas. </a:t>
            </a:r>
            <a:endParaRPr lang="fr-FR" sz="2000" dirty="0" smtClean="0"/>
          </a:p>
          <a:p>
            <a:pPr lvl="1">
              <a:lnSpc>
                <a:spcPct val="90000"/>
              </a:lnSpc>
            </a:pPr>
            <a:r>
              <a:rPr lang="fr-FR" sz="2000" dirty="0"/>
              <a:t>Le fait que des patients différents peuvent requérir des choix différents est reconnu. </a:t>
            </a:r>
          </a:p>
          <a:p>
            <a:pPr lvl="1">
              <a:lnSpc>
                <a:spcPct val="90000"/>
              </a:lnSpc>
            </a:pPr>
            <a:r>
              <a:rPr lang="fr-FR" sz="2000" dirty="0"/>
              <a:t>Les cliniciens doivent aider les patients à prendre des décisions de prise en charge compatibles avec leurs valeurs et préférences</a:t>
            </a:r>
            <a:r>
              <a:rPr lang="fr-FR" sz="2000" dirty="0" smtClean="0"/>
              <a:t>.</a:t>
            </a:r>
            <a:endParaRPr lang="fr-FR" sz="2000" dirty="0"/>
          </a:p>
          <a:p>
            <a:pPr lvl="1">
              <a:lnSpc>
                <a:spcPct val="90000"/>
              </a:lnSpc>
            </a:pPr>
            <a:r>
              <a:rPr lang="fr-FR" sz="2000" dirty="0"/>
              <a:t>L'élaboration de politiques exigera un débat de fond et la participation de divers intervenants. </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E188190C-1AC2-488C-B9AD-453D9B8B9CD7}" type="slidenum">
              <a:rPr lang="en-US" sz="1400">
                <a:solidFill>
                  <a:schemeClr val="bg1"/>
                </a:solidFill>
                <a:latin typeface="Arial" pitchFamily="34" charset="0"/>
                <a:ea typeface="ヒラギノ角ゴ Pro W3" pitchFamily="-84" charset="-128"/>
                <a:cs typeface="+mn-cs"/>
              </a:rPr>
              <a:pPr algn="r" eaLnBrk="0" hangingPunct="0">
                <a:defRPr/>
              </a:pPr>
              <a:t>16</a:t>
            </a:fld>
            <a:endParaRPr lang="en-US" sz="1400">
              <a:solidFill>
                <a:schemeClr val="bg1"/>
              </a:solidFill>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301468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9133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3" name="Plaque 7"/>
          <p:cNvSpPr/>
          <p:nvPr/>
        </p:nvSpPr>
        <p:spPr>
          <a:xfrm>
            <a:off x="7467600" y="4949825"/>
            <a:ext cx="1295400" cy="533400"/>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40963" name="Title 1"/>
          <p:cNvSpPr>
            <a:spLocks noGrp="1"/>
          </p:cNvSpPr>
          <p:nvPr>
            <p:ph type="title"/>
          </p:nvPr>
        </p:nvSpPr>
        <p:spPr/>
        <p:txBody>
          <a:bodyPr/>
          <a:lstStyle/>
          <a:p>
            <a:pPr algn="l" rtl="0"/>
            <a:r>
              <a:rPr lang="fr-FR" sz="3200" b="0" i="0" u="none" baseline="0">
                <a:cs typeface="ヒラギノ角ゴ Pro W3"/>
              </a:rPr>
              <a:t>Dépistage cervical</a:t>
            </a:r>
          </a:p>
        </p:txBody>
      </p:sp>
      <p:sp>
        <p:nvSpPr>
          <p:cNvPr id="40964" name="Content Placeholder 2"/>
          <p:cNvSpPr>
            <a:spLocks noGrp="1"/>
          </p:cNvSpPr>
          <p:nvPr>
            <p:ph idx="1"/>
          </p:nvPr>
        </p:nvSpPr>
        <p:spPr>
          <a:xfrm>
            <a:off x="457200" y="1725613"/>
            <a:ext cx="8229600" cy="1541462"/>
          </a:xfrm>
        </p:spPr>
        <p:txBody>
          <a:bodyPr/>
          <a:lstStyle/>
          <a:p>
            <a:pPr marL="268288" indent="-268288" algn="l" rtl="0">
              <a:spcBef>
                <a:spcPct val="40000"/>
              </a:spcBef>
            </a:pPr>
            <a:r>
              <a:rPr lang="fr-FR" sz="2400" b="0" i="0" u="none" baseline="0" dirty="0">
                <a:cs typeface="ヒラギノ角ゴ Pro W3"/>
              </a:rPr>
              <a:t>Modification des recommandations</a:t>
            </a:r>
          </a:p>
          <a:p>
            <a:pPr marL="268288" indent="-268288" algn="l" rtl="0">
              <a:spcBef>
                <a:spcPct val="40000"/>
              </a:spcBef>
            </a:pPr>
            <a:r>
              <a:rPr lang="fr-FR" sz="2400" b="0" i="0" u="none" baseline="0" dirty="0">
                <a:cs typeface="ヒラギノ角ゴ Pro W3"/>
              </a:rPr>
              <a:t>Approche GRADE</a:t>
            </a:r>
          </a:p>
          <a:p>
            <a:pPr marL="268288" indent="-268288" algn="l" rtl="0">
              <a:spcBef>
                <a:spcPct val="40000"/>
              </a:spcBef>
            </a:pPr>
            <a:r>
              <a:rPr lang="fr-FR" sz="2400" b="0" i="0" u="none" baseline="0" dirty="0">
                <a:cs typeface="ヒラギノ角ゴ Pro W3"/>
              </a:rPr>
              <a:t>Les décisions reflètent le changement continu des données probantes en fonction de l'âge</a:t>
            </a:r>
          </a:p>
        </p:txBody>
      </p:sp>
      <p:sp>
        <p:nvSpPr>
          <p:cNvPr id="40965"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rtl="0" eaLnBrk="0" hangingPunct="0"/>
            <a:fld id="{125C648B-3DDC-472C-88B1-97487944D7E5}" type="slidenum">
              <a:rPr sz="1400">
                <a:solidFill>
                  <a:schemeClr val="bg1"/>
                </a:solidFill>
              </a:rPr>
              <a:pPr algn="r" rtl="0" eaLnBrk="0" hangingPunct="0"/>
              <a:t>17</a:t>
            </a:fld>
            <a:endParaRPr lang="fr-FR" sz="1400">
              <a:solidFill>
                <a:schemeClr val="bg1"/>
              </a:solidFill>
            </a:endParaRPr>
          </a:p>
        </p:txBody>
      </p:sp>
      <p:sp>
        <p:nvSpPr>
          <p:cNvPr id="4" name="Plaque 3"/>
          <p:cNvSpPr/>
          <p:nvPr/>
        </p:nvSpPr>
        <p:spPr>
          <a:xfrm>
            <a:off x="295275" y="5703888"/>
            <a:ext cx="1574800" cy="490537"/>
          </a:xfrm>
          <a:prstGeom prst="bevel">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9" name="Plaque 7"/>
          <p:cNvSpPr/>
          <p:nvPr/>
        </p:nvSpPr>
        <p:spPr>
          <a:xfrm>
            <a:off x="7467600" y="4354513"/>
            <a:ext cx="1295400" cy="533400"/>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58379" name="Text Box 11"/>
          <p:cNvSpPr txBox="1">
            <a:spLocks noChangeArrowheads="1"/>
          </p:cNvSpPr>
          <p:nvPr/>
        </p:nvSpPr>
        <p:spPr bwMode="auto">
          <a:xfrm>
            <a:off x="7419620" y="5032001"/>
            <a:ext cx="1391360" cy="338554"/>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rtl="0">
              <a:defRPr/>
            </a:pPr>
            <a:r>
              <a:rPr lang="fr-FR" sz="1600" b="0" i="0" u="none" baseline="0" dirty="0">
                <a:solidFill>
                  <a:srgbClr val="FFFFFF"/>
                </a:solidFill>
              </a:rPr>
              <a:t>Faibles : non</a:t>
            </a:r>
          </a:p>
        </p:txBody>
      </p:sp>
      <p:sp>
        <p:nvSpPr>
          <p:cNvPr id="58383" name="Text Box 21"/>
          <p:cNvSpPr txBox="1">
            <a:spLocks noChangeArrowheads="1"/>
          </p:cNvSpPr>
          <p:nvPr/>
        </p:nvSpPr>
        <p:spPr bwMode="auto">
          <a:xfrm>
            <a:off x="7371640" y="4457658"/>
            <a:ext cx="1391360" cy="338554"/>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rtl="0">
              <a:defRPr/>
            </a:pPr>
            <a:r>
              <a:rPr lang="fr-FR" sz="1600" b="0" i="0" u="none" baseline="0" dirty="0">
                <a:solidFill>
                  <a:srgbClr val="FFFFFF"/>
                </a:solidFill>
              </a:rPr>
              <a:t>Faibles : oui</a:t>
            </a:r>
          </a:p>
        </p:txBody>
      </p:sp>
      <p:sp>
        <p:nvSpPr>
          <p:cNvPr id="58385" name="Text Box 17"/>
          <p:cNvSpPr txBox="1">
            <a:spLocks noChangeArrowheads="1"/>
          </p:cNvSpPr>
          <p:nvPr/>
        </p:nvSpPr>
        <p:spPr bwMode="auto">
          <a:xfrm>
            <a:off x="295275" y="5842000"/>
            <a:ext cx="1574800" cy="33813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rtl="0">
              <a:defRPr/>
            </a:pPr>
            <a:r>
              <a:rPr lang="fr-FR" sz="1600" b="0" i="0" u="none" baseline="0">
                <a:solidFill>
                  <a:srgbClr val="FFFFFF"/>
                </a:solidFill>
              </a:rPr>
              <a:t>Robustes : non</a:t>
            </a:r>
          </a:p>
        </p:txBody>
      </p:sp>
      <p:sp>
        <p:nvSpPr>
          <p:cNvPr id="6" name="Plaque 5"/>
          <p:cNvSpPr/>
          <p:nvPr/>
        </p:nvSpPr>
        <p:spPr>
          <a:xfrm>
            <a:off x="4318000" y="3775075"/>
            <a:ext cx="3186113" cy="588963"/>
          </a:xfrm>
          <a:prstGeom prst="bevel">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10" name="TextBox 7"/>
          <p:cNvSpPr txBox="1">
            <a:spLocks noChangeArrowheads="1"/>
          </p:cNvSpPr>
          <p:nvPr/>
        </p:nvSpPr>
        <p:spPr bwMode="auto">
          <a:xfrm>
            <a:off x="4318000" y="3790950"/>
            <a:ext cx="3101619" cy="461665"/>
          </a:xfrm>
          <a:prstGeom prst="rect">
            <a:avLst/>
          </a:prstGeom>
          <a:noFill/>
          <a:ln w="9525" algn="ctr">
            <a:noFill/>
            <a:miter lim="800000"/>
            <a:headEnd/>
            <a:tailEnd/>
          </a:ln>
          <a:effectLst>
            <a:outerShdw dist="23000" dir="5400000" rotWithShape="0">
              <a:srgbClr val="808080">
                <a:alpha val="34999"/>
              </a:srgbClr>
            </a:outerShdw>
          </a:effectLst>
        </p:spPr>
        <p:txBody>
          <a:bodyPr wrap="square">
            <a:spAutoFit/>
          </a:bodyPr>
          <a:lstStyle/>
          <a:p>
            <a:pPr algn="ctr" rtl="0">
              <a:defRPr/>
            </a:pPr>
            <a:r>
              <a:rPr lang="fr-FR" b="0" i="0" u="none" baseline="0" dirty="0">
                <a:solidFill>
                  <a:srgbClr val="FFFFFF"/>
                </a:solidFill>
              </a:rPr>
              <a:t>Robustes : dépistage </a:t>
            </a:r>
          </a:p>
        </p:txBody>
      </p:sp>
      <p:sp>
        <p:nvSpPr>
          <p:cNvPr id="2" name="Plaque 7"/>
          <p:cNvSpPr/>
          <p:nvPr/>
        </p:nvSpPr>
        <p:spPr>
          <a:xfrm>
            <a:off x="3117850" y="4354513"/>
            <a:ext cx="1292225" cy="563562"/>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7" name="Text Box 21"/>
          <p:cNvSpPr txBox="1">
            <a:spLocks noChangeArrowheads="1"/>
          </p:cNvSpPr>
          <p:nvPr/>
        </p:nvSpPr>
        <p:spPr bwMode="auto">
          <a:xfrm>
            <a:off x="2909888" y="4437063"/>
            <a:ext cx="1514475" cy="338137"/>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rtl="0">
              <a:defRPr/>
            </a:pPr>
            <a:r>
              <a:rPr lang="fr-FR" sz="1600" b="0" i="0" u="none" baseline="0">
                <a:solidFill>
                  <a:srgbClr val="FFFFFF"/>
                </a:solidFill>
              </a:rPr>
              <a:t>Faibles : oui</a:t>
            </a:r>
          </a:p>
        </p:txBody>
      </p:sp>
      <p:sp>
        <p:nvSpPr>
          <p:cNvPr id="8" name="Plaque 7"/>
          <p:cNvSpPr/>
          <p:nvPr/>
        </p:nvSpPr>
        <p:spPr>
          <a:xfrm>
            <a:off x="1778000" y="4964113"/>
            <a:ext cx="1385888" cy="600075"/>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FR" sz="1600">
              <a:solidFill>
                <a:srgbClr val="FFFFFF"/>
              </a:solidFill>
              <a:cs typeface="ヒラギノ角ゴ Pro W3"/>
            </a:endParaRPr>
          </a:p>
        </p:txBody>
      </p:sp>
      <p:sp>
        <p:nvSpPr>
          <p:cNvPr id="58373" name="Text Box 5"/>
          <p:cNvSpPr txBox="1">
            <a:spLocks noChangeArrowheads="1"/>
          </p:cNvSpPr>
          <p:nvPr/>
        </p:nvSpPr>
        <p:spPr bwMode="auto">
          <a:xfrm>
            <a:off x="1778000" y="5053012"/>
            <a:ext cx="1368425" cy="338554"/>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rtl="0">
              <a:defRPr/>
            </a:pPr>
            <a:r>
              <a:rPr lang="fr-FR" sz="1600" b="0" i="0" u="none" baseline="0" dirty="0">
                <a:solidFill>
                  <a:srgbClr val="FFFFFF"/>
                </a:solidFill>
              </a:rPr>
              <a:t>Faibles : non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a:xfrm>
            <a:off x="1258888" y="3213100"/>
            <a:ext cx="6769100" cy="1362075"/>
          </a:xfrm>
        </p:spPr>
        <p:txBody>
          <a:bodyPr/>
          <a:lstStyle/>
          <a:p>
            <a:pPr algn="l" rtl="0"/>
            <a:r>
              <a:rPr lang="fr-FR" b="1" i="0" u="none" cap="none" baseline="0">
                <a:cs typeface="ヒラギノ角ゴ Pro W3"/>
              </a:rPr>
              <a:t>RECOMMANDATIONS</a:t>
            </a:r>
            <a:endParaRPr lang="fr-FR" cap="none" smtClean="0">
              <a:cs typeface="ヒラギノ角ゴ Pro W3"/>
            </a:endParaRPr>
          </a:p>
        </p:txBody>
      </p:sp>
      <p:sp>
        <p:nvSpPr>
          <p:cNvPr id="43010" name="Text Placeholder 5"/>
          <p:cNvSpPr>
            <a:spLocks noGrp="1"/>
          </p:cNvSpPr>
          <p:nvPr>
            <p:ph type="body" idx="1"/>
          </p:nvPr>
        </p:nvSpPr>
        <p:spPr>
          <a:xfrm>
            <a:off x="1258888" y="1628775"/>
            <a:ext cx="7129462" cy="1500188"/>
          </a:xfrm>
        </p:spPr>
        <p:txBody>
          <a:bodyPr/>
          <a:lstStyle/>
          <a:p>
            <a:pPr algn="l" rtl="0"/>
            <a:r>
              <a:rPr lang="fr-FR" sz="2400" b="1" i="0" u="none" baseline="0">
                <a:cs typeface="ヒラギノ角ゴ Pro W3"/>
              </a:rPr>
              <a:t>Dépistage du cancer du col de l'utérus</a:t>
            </a:r>
            <a:endParaRPr lang="fr-FR" sz="2400" b="1" smtClean="0">
              <a:cs typeface="ヒラギノ角ゴ Pro W3"/>
            </a:endParaRPr>
          </a:p>
        </p:txBody>
      </p:sp>
      <p:sp>
        <p:nvSpPr>
          <p:cNvPr id="43011" name="Slide Number Placeholder 3"/>
          <p:cNvSpPr>
            <a:spLocks noGrp="1"/>
          </p:cNvSpPr>
          <p:nvPr>
            <p:ph type="sldNum" sz="quarter" idx="10"/>
          </p:nvPr>
        </p:nvSpPr>
        <p:spPr>
          <a:noFill/>
        </p:spPr>
        <p:txBody>
          <a:bodyPr/>
          <a:lstStyle/>
          <a:p>
            <a:pPr algn="r" rtl="0"/>
            <a:fld id="{AF5AE7B8-6B10-4E6E-A19E-4AF8D17ACAD4}" type="slidenum">
              <a:rPr>
                <a:latin typeface="Arial" charset="0"/>
                <a:ea typeface="ヒラギノ角ゴ Pro W3"/>
                <a:cs typeface="ヒラギノ角ゴ Pro W3"/>
              </a:rPr>
              <a:pPr algn="r" rtl="0"/>
              <a:t>18</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15913" y="152400"/>
            <a:ext cx="7705725" cy="1219200"/>
          </a:xfrm>
        </p:spPr>
        <p:txBody>
          <a:bodyPr/>
          <a:lstStyle/>
          <a:p>
            <a:pPr algn="l" rtl="0" eaLnBrk="1" hangingPunct="1"/>
            <a:r>
              <a:rPr lang="fr-FR" sz="3600" b="0" i="0" u="none" baseline="0">
                <a:cs typeface="ヒラギノ角ゴ Pro W3"/>
              </a:rPr>
              <a:t>Considérations</a:t>
            </a:r>
          </a:p>
        </p:txBody>
      </p:sp>
      <p:sp>
        <p:nvSpPr>
          <p:cNvPr id="45058" name="Rectangle 3"/>
          <p:cNvSpPr>
            <a:spLocks noGrp="1" noChangeArrowheads="1"/>
          </p:cNvSpPr>
          <p:nvPr>
            <p:ph type="body" idx="1"/>
          </p:nvPr>
        </p:nvSpPr>
        <p:spPr>
          <a:xfrm>
            <a:off x="75305" y="1906588"/>
            <a:ext cx="8809934" cy="4651375"/>
          </a:xfrm>
        </p:spPr>
        <p:txBody>
          <a:bodyPr/>
          <a:lstStyle/>
          <a:p>
            <a:pPr marL="0" indent="0" algn="l" rtl="0">
              <a:buFontTx/>
              <a:buNone/>
            </a:pPr>
            <a:r>
              <a:rPr lang="fr-FR" sz="2800" b="0" i="0" u="none" baseline="0" dirty="0">
                <a:cs typeface="ヒラギノ角ゴ Pro W3"/>
              </a:rPr>
              <a:t>Ces recommandations s'appliquent aux femmes qui : </a:t>
            </a:r>
          </a:p>
          <a:p>
            <a:pPr marL="823913" lvl="1" algn="l" rtl="0"/>
            <a:r>
              <a:rPr lang="fr-FR" sz="2000" b="0" i="0" u="none" baseline="0" dirty="0"/>
              <a:t>sont âgées d'au moins 15 ans ;</a:t>
            </a:r>
          </a:p>
          <a:p>
            <a:pPr marL="823913" lvl="1" algn="l" rtl="0"/>
            <a:r>
              <a:rPr lang="fr-FR" sz="2000" b="0" i="0" u="none" baseline="0" dirty="0"/>
              <a:t>ne présentent pas de symptômes de cancer du col de l'utérus ; et</a:t>
            </a:r>
          </a:p>
          <a:p>
            <a:pPr marL="823913" lvl="1" algn="l" rtl="0"/>
            <a:r>
              <a:rPr lang="fr-FR" sz="2000" b="0" i="0" u="none" baseline="0" dirty="0"/>
              <a:t>sont ou ont été sexuellement actives.</a:t>
            </a:r>
          </a:p>
          <a:p>
            <a:pPr marL="823913" lvl="1" algn="l" rtl="0"/>
            <a:endParaRPr lang="fr-FR" sz="100" dirty="0" smtClean="0"/>
          </a:p>
          <a:p>
            <a:pPr marL="0" indent="0" algn="l" rtl="0">
              <a:buFontTx/>
              <a:buNone/>
            </a:pPr>
            <a:r>
              <a:rPr lang="fr-FR" sz="2800" b="0" i="0" u="none" baseline="0" dirty="0">
                <a:cs typeface="ヒラギノ角ゴ Pro W3"/>
              </a:rPr>
              <a:t>Ces recommandations ne s'appliquent </a:t>
            </a:r>
            <a:r>
              <a:rPr lang="fr-FR" sz="2800" b="0" i="1" u="none" baseline="0" dirty="0">
                <a:solidFill>
                  <a:srgbClr val="90214A"/>
                </a:solidFill>
                <a:cs typeface="ヒラギノ角ゴ Pro W3"/>
              </a:rPr>
              <a:t>pas</a:t>
            </a:r>
            <a:r>
              <a:rPr lang="fr-FR" sz="2800" b="0" i="0" u="none" baseline="0" dirty="0">
                <a:cs typeface="ヒラギノ角ゴ Pro W3"/>
              </a:rPr>
              <a:t> aux femmes qui :</a:t>
            </a:r>
          </a:p>
          <a:p>
            <a:pPr marL="823913" lvl="1" algn="l" rtl="0"/>
            <a:r>
              <a:rPr lang="fr-FR" sz="2000" b="0" i="0" u="none" baseline="0" dirty="0"/>
              <a:t>n'ont pas de col (en raison d'une hystérectomie) et ne requièrent donc pas de dépistage ;</a:t>
            </a:r>
          </a:p>
          <a:p>
            <a:pPr marL="823913" lvl="1" algn="l" rtl="0"/>
            <a:r>
              <a:rPr lang="fr-FR" sz="2000" b="0" i="0" u="none" baseline="0" dirty="0"/>
              <a:t>ont une espérance de vie limitée, de sorte que le dépistage n'apporterait aucun bénéfice ;</a:t>
            </a:r>
          </a:p>
          <a:p>
            <a:pPr marL="823913" lvl="1" algn="l" rtl="0"/>
            <a:r>
              <a:rPr lang="fr-FR" sz="2000" b="0" i="0" u="none" baseline="0" dirty="0"/>
              <a:t>présentent des symptômes de cancer du col de l'utérus (p. ex. saignements cervicaux anormaux) ;</a:t>
            </a:r>
          </a:p>
          <a:p>
            <a:pPr marL="823913" lvl="1" algn="l" rtl="0"/>
            <a:r>
              <a:rPr lang="fr-FR" sz="2000" b="0" i="0" u="none" baseline="0" dirty="0"/>
              <a:t>sont immunodéprimées (p. ex. greffe d'organe).</a:t>
            </a:r>
            <a:endParaRPr lang="fr-FR" sz="2000" dirty="0" smtClean="0"/>
          </a:p>
        </p:txBody>
      </p:sp>
      <p:sp>
        <p:nvSpPr>
          <p:cNvPr id="45059" name="Slide Number Placeholder 3"/>
          <p:cNvSpPr>
            <a:spLocks noGrp="1"/>
          </p:cNvSpPr>
          <p:nvPr>
            <p:ph type="sldNum" sz="quarter" idx="10"/>
          </p:nvPr>
        </p:nvSpPr>
        <p:spPr>
          <a:noFill/>
        </p:spPr>
        <p:txBody>
          <a:bodyPr/>
          <a:lstStyle/>
          <a:p>
            <a:pPr algn="r" rtl="0"/>
            <a:fld id="{68B1E901-1CE4-408D-9C61-47EA8B3AA000}" type="slidenum">
              <a:rPr>
                <a:latin typeface="Arial" charset="0"/>
                <a:ea typeface="ヒラギノ角ゴ Pro W3"/>
                <a:cs typeface="ヒラギノ角ゴ Pro W3"/>
              </a:rPr>
              <a:pPr algn="r" rtl="0"/>
              <a:t>19</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 y="120650"/>
            <a:ext cx="8915400" cy="1219200"/>
          </a:xfrm>
        </p:spPr>
        <p:txBody>
          <a:bodyPr/>
          <a:lstStyle/>
          <a:p>
            <a:r>
              <a:rPr lang="fr-FR" altLang="fr-FR" sz="3600" dirty="0"/>
              <a:t>Membres du groupe de travail du GECSSP</a:t>
            </a:r>
          </a:p>
        </p:txBody>
      </p:sp>
      <p:sp>
        <p:nvSpPr>
          <p:cNvPr id="3" name="Content Placeholder 2"/>
          <p:cNvSpPr>
            <a:spLocks noGrp="1"/>
          </p:cNvSpPr>
          <p:nvPr>
            <p:ph idx="1"/>
          </p:nvPr>
        </p:nvSpPr>
        <p:spPr>
          <a:xfrm>
            <a:off x="323528" y="1556791"/>
            <a:ext cx="8568952" cy="5143554"/>
          </a:xfrm>
          <a:ln>
            <a:miter lim="800000"/>
            <a:headEnd/>
            <a:tailEnd/>
          </a:ln>
          <a:extLst>
            <a:ext uri="{FAA26D3D-D897-4be2-8F04-BA451C77F1D7}"/>
          </a:extLst>
        </p:spPr>
        <p:txBody>
          <a:bodyPr numCol="2"/>
          <a:lstStyle/>
          <a:p>
            <a:pPr marL="0" indent="0">
              <a:buFontTx/>
              <a:buNone/>
              <a:defRPr/>
            </a:pPr>
            <a:r>
              <a:rPr lang="fr-FR" b="1" dirty="0"/>
              <a:t>Membres du GECSSP :</a:t>
            </a:r>
          </a:p>
          <a:p>
            <a:pPr>
              <a:defRPr/>
            </a:pPr>
            <a:r>
              <a:rPr lang="en-CA" dirty="0"/>
              <a:t>Dr. James Dickinson (Chair)</a:t>
            </a:r>
          </a:p>
          <a:p>
            <a:pPr>
              <a:defRPr/>
            </a:pPr>
            <a:r>
              <a:rPr lang="en-CA" dirty="0"/>
              <a:t>Dr. Marcello </a:t>
            </a:r>
            <a:r>
              <a:rPr lang="en-CA" dirty="0" err="1"/>
              <a:t>Tonelli</a:t>
            </a:r>
            <a:r>
              <a:rPr lang="en-CA" dirty="0"/>
              <a:t> </a:t>
            </a:r>
          </a:p>
          <a:p>
            <a:pPr>
              <a:defRPr/>
            </a:pPr>
            <a:r>
              <a:rPr lang="en-CA" dirty="0"/>
              <a:t>Dr. Richard </a:t>
            </a:r>
            <a:r>
              <a:rPr lang="en-CA" dirty="0" err="1"/>
              <a:t>Birtwhistle</a:t>
            </a:r>
            <a:endParaRPr lang="en-CA" dirty="0"/>
          </a:p>
          <a:p>
            <a:pPr>
              <a:defRPr/>
            </a:pPr>
            <a:r>
              <a:rPr lang="en-CA" dirty="0"/>
              <a:t>Dr. Gabriela Lewin</a:t>
            </a:r>
          </a:p>
          <a:p>
            <a:pPr>
              <a:defRPr/>
            </a:pPr>
            <a:r>
              <a:rPr lang="en-CA" dirty="0"/>
              <a:t>Dr. Michel </a:t>
            </a:r>
            <a:r>
              <a:rPr lang="en-CA" dirty="0" err="1"/>
              <a:t>Joffres</a:t>
            </a:r>
            <a:endParaRPr lang="en-CA" dirty="0"/>
          </a:p>
          <a:p>
            <a:pPr>
              <a:defRPr/>
            </a:pPr>
            <a:r>
              <a:rPr lang="en-CA" dirty="0"/>
              <a:t>Dr. Elizabeth Shaw</a:t>
            </a:r>
          </a:p>
          <a:p>
            <a:pPr>
              <a:defRPr/>
            </a:pPr>
            <a:r>
              <a:rPr lang="en-CA" dirty="0"/>
              <a:t>Dr. Harminder Singh</a:t>
            </a:r>
          </a:p>
          <a:p>
            <a:pPr marL="0" indent="0">
              <a:buFontTx/>
              <a:buNone/>
              <a:defRPr/>
            </a:pPr>
            <a:endParaRPr lang="fr-FR" sz="900" dirty="0"/>
          </a:p>
          <a:p>
            <a:pPr marL="0" indent="0">
              <a:buFontTx/>
              <a:buNone/>
              <a:defRPr/>
            </a:pPr>
            <a:r>
              <a:rPr lang="fr-FR" b="1" dirty="0"/>
              <a:t>Centre d’analyse et de synthèse des données probantes de l'université McMaster :</a:t>
            </a:r>
          </a:p>
          <a:p>
            <a:pPr>
              <a:defRPr/>
            </a:pPr>
            <a:r>
              <a:rPr lang="fr-FR" dirty="0"/>
              <a:t>Donna </a:t>
            </a:r>
            <a:r>
              <a:rPr lang="fr-FR" dirty="0" err="1"/>
              <a:t>Fitzpatrick</a:t>
            </a:r>
            <a:r>
              <a:rPr lang="fr-FR" dirty="0"/>
              <a:t>-Lewis*</a:t>
            </a:r>
          </a:p>
          <a:p>
            <a:pPr>
              <a:defRPr/>
            </a:pPr>
            <a:endParaRPr lang="fr-FR" dirty="0"/>
          </a:p>
          <a:p>
            <a:pPr marL="0" indent="0">
              <a:buFontTx/>
              <a:buNone/>
              <a:defRPr/>
            </a:pPr>
            <a:r>
              <a:rPr lang="fr-FR" b="1" dirty="0"/>
              <a:t>Pancanadien du cancer du col de l’utérus Initiative de dépistage (PCCSI):</a:t>
            </a:r>
          </a:p>
          <a:p>
            <a:pPr>
              <a:defRPr/>
            </a:pPr>
            <a:r>
              <a:rPr lang="fr-FR" dirty="0"/>
              <a:t>Dr. </a:t>
            </a:r>
            <a:r>
              <a:rPr lang="fr-FR" dirty="0" err="1"/>
              <a:t>Verna</a:t>
            </a:r>
            <a:r>
              <a:rPr lang="fr-FR" dirty="0"/>
              <a:t> Mai</a:t>
            </a:r>
          </a:p>
          <a:p>
            <a:pPr>
              <a:defRPr/>
            </a:pPr>
            <a:r>
              <a:rPr lang="fr-FR" dirty="0"/>
              <a:t>Dr</a:t>
            </a:r>
            <a:r>
              <a:rPr lang="fr-FR" dirty="0" smtClean="0"/>
              <a:t>. </a:t>
            </a:r>
            <a:r>
              <a:rPr lang="fr-FR" dirty="0"/>
              <a:t>Meg </a:t>
            </a:r>
            <a:r>
              <a:rPr lang="fr-FR" dirty="0" err="1" smtClean="0"/>
              <a:t>McLachlin</a:t>
            </a:r>
            <a:endParaRPr lang="fr-FR" dirty="0" smtClean="0"/>
          </a:p>
          <a:p>
            <a:pPr>
              <a:defRPr/>
            </a:pPr>
            <a:endParaRPr lang="fr-FR" b="1" dirty="0"/>
          </a:p>
          <a:p>
            <a:pPr marL="0" indent="0">
              <a:buFontTx/>
              <a:buNone/>
              <a:defRPr/>
            </a:pPr>
            <a:r>
              <a:rPr lang="fr-FR" b="1" dirty="0"/>
              <a:t>Agence de la santé publique :</a:t>
            </a:r>
          </a:p>
          <a:p>
            <a:pPr>
              <a:defRPr/>
            </a:pPr>
            <a:r>
              <a:rPr lang="en-CA" dirty="0"/>
              <a:t>Eva </a:t>
            </a:r>
            <a:r>
              <a:rPr lang="en-CA" dirty="0" err="1"/>
              <a:t>Tsakonas</a:t>
            </a:r>
            <a:r>
              <a:rPr lang="en-CA" dirty="0"/>
              <a:t>* </a:t>
            </a:r>
          </a:p>
          <a:p>
            <a:pPr>
              <a:defRPr/>
            </a:pPr>
            <a:r>
              <a:rPr lang="en-CA" dirty="0"/>
              <a:t>Dr. Sarah Connor </a:t>
            </a:r>
            <a:r>
              <a:rPr lang="en-CA" dirty="0" err="1"/>
              <a:t>Gorber</a:t>
            </a:r>
            <a:r>
              <a:rPr lang="en-CA" dirty="0"/>
              <a:t>*</a:t>
            </a:r>
          </a:p>
          <a:p>
            <a:pPr>
              <a:defRPr/>
            </a:pPr>
            <a:endParaRPr lang="fr-FR" dirty="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16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1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14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1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9pPr>
          </a:lstStyle>
          <a:p>
            <a:pPr>
              <a:spcBef>
                <a:spcPct val="0"/>
              </a:spcBef>
              <a:buFontTx/>
              <a:buNone/>
            </a:pPr>
            <a:fld id="{B2F89995-836B-4B76-8A29-61ED5EA9665C}" type="slidenum">
              <a:rPr lang="fr-FR" altLang="fr-FR" sz="1400" smtClean="0">
                <a:solidFill>
                  <a:schemeClr val="bg1"/>
                </a:solidFill>
                <a:cs typeface="Vrinda" panose="020B0502040204020203" pitchFamily="34" charset="0"/>
              </a:rPr>
              <a:pPr>
                <a:spcBef>
                  <a:spcPct val="0"/>
                </a:spcBef>
                <a:buFontTx/>
                <a:buNone/>
              </a:pPr>
              <a:t>2</a:t>
            </a:fld>
            <a:endParaRPr lang="fr-FR" altLang="en-US" sz="1400" dirty="0" smtClean="0">
              <a:solidFill>
                <a:schemeClr val="bg1"/>
              </a:solidFill>
              <a:cs typeface="Vrinda" panose="020B0502040204020203" pitchFamily="34" charset="0"/>
            </a:endParaRPr>
          </a:p>
        </p:txBody>
      </p:sp>
      <p:sp>
        <p:nvSpPr>
          <p:cNvPr id="21509" name="TextBox 6"/>
          <p:cNvSpPr txBox="1">
            <a:spLocks noChangeArrowheads="1"/>
          </p:cNvSpPr>
          <p:nvPr/>
        </p:nvSpPr>
        <p:spPr bwMode="auto">
          <a:xfrm>
            <a:off x="4572000" y="5300663"/>
            <a:ext cx="3240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16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1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14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1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fr-FR" altLang="fr-FR" sz="1600" dirty="0">
                <a:cs typeface="Vrinda" panose="020B0502040204020203" pitchFamily="34" charset="0"/>
              </a:rPr>
              <a:t>*</a:t>
            </a:r>
            <a:r>
              <a:rPr lang="fr-FR" altLang="fr-FR" sz="1600" i="1" dirty="0">
                <a:cs typeface="Vrinda" panose="020B0502040204020203" pitchFamily="34" charset="0"/>
              </a:rPr>
              <a:t>membres sans droit de vote</a:t>
            </a:r>
          </a:p>
        </p:txBody>
      </p:sp>
    </p:spTree>
    <p:extLst>
      <p:ext uri="{BB962C8B-B14F-4D97-AF65-F5344CB8AC3E}">
        <p14:creationId xmlns:p14="http://schemas.microsoft.com/office/powerpoint/2010/main" val="2018227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p:txBody>
          <a:bodyPr/>
          <a:lstStyle/>
          <a:p>
            <a:pPr algn="l" rtl="0"/>
            <a:r>
              <a:rPr lang="fr-FR" sz="3600" b="0" i="0" u="none" baseline="0">
                <a:cs typeface="ヒラギノ角ゴ Pro W3"/>
              </a:rPr>
              <a:t>Résumé des recommandations</a:t>
            </a:r>
          </a:p>
        </p:txBody>
      </p:sp>
      <p:sp>
        <p:nvSpPr>
          <p:cNvPr id="47106" name="Slide Number Placeholder 3"/>
          <p:cNvSpPr>
            <a:spLocks noGrp="1"/>
          </p:cNvSpPr>
          <p:nvPr>
            <p:ph type="sldNum" sz="quarter" idx="10"/>
          </p:nvPr>
        </p:nvSpPr>
        <p:spPr>
          <a:noFill/>
        </p:spPr>
        <p:txBody>
          <a:bodyPr/>
          <a:lstStyle/>
          <a:p>
            <a:pPr algn="r" rtl="0"/>
            <a:fld id="{F686E34C-3B1D-4283-8FBF-7E758463D3DB}" type="slidenum">
              <a:rPr>
                <a:latin typeface="Arial" charset="0"/>
                <a:ea typeface="ヒラギノ角ゴ Pro W3"/>
                <a:cs typeface="ヒラギノ角ゴ Pro W3"/>
              </a:rPr>
              <a:pPr algn="r" rtl="0"/>
              <a:t>20</a:t>
            </a:fld>
            <a:endParaRPr lang="fr-FR" smtClean="0">
              <a:latin typeface="Arial" charset="0"/>
              <a:ea typeface="ヒラギノ角ゴ Pro W3"/>
              <a:cs typeface="ヒラギノ角ゴ Pro W3"/>
            </a:endParaRPr>
          </a:p>
        </p:txBody>
      </p:sp>
      <p:sp>
        <p:nvSpPr>
          <p:cNvPr id="47107" name="Content Placeholder 1"/>
          <p:cNvSpPr>
            <a:spLocks noGrp="1"/>
          </p:cNvSpPr>
          <p:nvPr>
            <p:ph idx="1"/>
          </p:nvPr>
        </p:nvSpPr>
        <p:spPr>
          <a:xfrm>
            <a:off x="107576" y="1773238"/>
            <a:ext cx="8649149" cy="4114800"/>
          </a:xfrm>
        </p:spPr>
        <p:txBody>
          <a:bodyPr/>
          <a:lstStyle/>
          <a:p>
            <a:pPr algn="l" rtl="0"/>
            <a:r>
              <a:rPr lang="fr-FR" b="0" i="0" u="none" baseline="0" dirty="0">
                <a:cs typeface="ヒラギノ角ゴ Pro W3"/>
              </a:rPr>
              <a:t>Pour trouver le juste équilibre entre avantages et inconvénients, le GECSSP recommande le dépistage chez les femmes asymptomatiques âgées de 25 à 69 ans par cytologie (test </a:t>
            </a:r>
            <a:r>
              <a:rPr lang="fr-FR" b="0" i="0" u="none" baseline="0" dirty="0" err="1">
                <a:cs typeface="ヒラギノ角ゴ Pro W3"/>
              </a:rPr>
              <a:t>Pap</a:t>
            </a:r>
            <a:r>
              <a:rPr lang="fr-FR" b="0" i="0" u="none" baseline="0" dirty="0">
                <a:cs typeface="ヒラギノ角ゴ Pro W3"/>
              </a:rPr>
              <a:t>) tous les 3 ans. </a:t>
            </a:r>
          </a:p>
          <a:p>
            <a:endParaRPr lang="fr-FR" dirty="0" smtClean="0">
              <a:cs typeface="ヒラギノ角ゴ Pro W3"/>
            </a:endParaRPr>
          </a:p>
          <a:p>
            <a:pPr algn="l" rtl="0"/>
            <a:r>
              <a:rPr lang="fr-FR" b="0" i="0" u="none" baseline="0" dirty="0">
                <a:cs typeface="ヒラギノ角ゴ Pro W3"/>
              </a:rPr>
              <a:t>Le dépistage cytologique est recommandé (classique ou en phase liquide, manuel ou informatisé).</a:t>
            </a:r>
          </a:p>
          <a:p>
            <a:pPr algn="l" rtl="0">
              <a:buFontTx/>
              <a:buNone/>
            </a:pPr>
            <a:endParaRPr lang="fr-FR" dirty="0" smtClean="0">
              <a:cs typeface="ヒラギノ角ゴ Pro W3"/>
            </a:endParaRPr>
          </a:p>
          <a:p>
            <a:pPr algn="l" rtl="0"/>
            <a:r>
              <a:rPr lang="fr-FR" b="0" i="0" u="none" baseline="0" dirty="0">
                <a:cs typeface="ヒラギノ角ゴ Pro W3"/>
              </a:rPr>
              <a:t>Nous avons décidé de ne pas formuler de recommandation sur la recherche du papillomavirus humain (HPV) (seule ou associée au test </a:t>
            </a:r>
            <a:r>
              <a:rPr lang="fr-FR" b="0" i="0" u="none" baseline="0" dirty="0" err="1">
                <a:cs typeface="ヒラギノ角ゴ Pro W3"/>
              </a:rPr>
              <a:t>Pap</a:t>
            </a:r>
            <a:r>
              <a:rPr lang="fr-FR" b="0" i="0" u="none" baseline="0" dirty="0">
                <a:cs typeface="ヒラギノ角ゴ Pro W3"/>
              </a:rPr>
              <a:t>).</a:t>
            </a:r>
          </a:p>
          <a:p>
            <a:endParaRPr lang="fr-FR" dirty="0" smtClean="0">
              <a:cs typeface="ヒラギノ角ゴ Pro W3"/>
            </a:endParaRPr>
          </a:p>
          <a:p>
            <a:pPr algn="l" rtl="0"/>
            <a:r>
              <a:rPr lang="fr-FR" b="0" i="0" u="none" baseline="0" dirty="0">
                <a:cs typeface="ヒラギノ角ゴ Pro W3"/>
              </a:rPr>
              <a:t>Les données probantes ont été synthétisées et des recommandations formulées pour les groupes d'âge :</a:t>
            </a:r>
          </a:p>
          <a:p>
            <a:pPr lvl="1" algn="l" rtl="0"/>
            <a:r>
              <a:rPr lang="fr-FR" sz="2000" b="0" i="0" u="none" baseline="0" dirty="0"/>
              <a:t>&lt; 20 ans ; 20 à 24 ans ; 25 à 29 ans ; 30 à 69 ans ; 70 ans et plus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p:txBody>
          <a:bodyPr/>
          <a:lstStyle/>
          <a:p>
            <a:pPr algn="l" rtl="0"/>
            <a:r>
              <a:rPr lang="fr-FR" b="0" i="0" u="none" baseline="0">
                <a:cs typeface="ヒラギノ角ゴ Pro W3"/>
              </a:rPr>
              <a:t>Résultats : femmes &lt; 20 ans</a:t>
            </a:r>
          </a:p>
        </p:txBody>
      </p:sp>
      <p:sp>
        <p:nvSpPr>
          <p:cNvPr id="48130" name="2 Marcador de contenido"/>
          <p:cNvSpPr>
            <a:spLocks noGrp="1"/>
          </p:cNvSpPr>
          <p:nvPr>
            <p:ph idx="1"/>
          </p:nvPr>
        </p:nvSpPr>
        <p:spPr>
          <a:xfrm>
            <a:off x="0" y="1606550"/>
            <a:ext cx="9057939" cy="4103688"/>
          </a:xfrm>
        </p:spPr>
        <p:txBody>
          <a:bodyPr/>
          <a:lstStyle/>
          <a:p>
            <a:pPr marL="0" indent="0" algn="l" rtl="0">
              <a:buFontTx/>
              <a:buNone/>
            </a:pPr>
            <a:r>
              <a:rPr lang="fr-FR" b="0" i="0" u="none" baseline="0" dirty="0">
                <a:cs typeface="ヒラギノ角ゴ Pro W3"/>
              </a:rPr>
              <a:t>Données probantes sur l'efficacité du dépistage</a:t>
            </a:r>
          </a:p>
          <a:p>
            <a:pPr lvl="1" algn="l" rtl="0"/>
            <a:r>
              <a:rPr lang="fr-FR" sz="1800" b="0" i="0" u="none" baseline="0" dirty="0"/>
              <a:t>Pas de données probantes en faveur de l'efficacité chez les femmes &lt; 20 </a:t>
            </a:r>
            <a:r>
              <a:rPr lang="fr-FR" sz="1800" b="0" i="0" u="none" baseline="0" dirty="0" smtClean="0"/>
              <a:t>ans.</a:t>
            </a:r>
            <a:endParaRPr lang="fr-FR" sz="1800" b="0" i="0" u="none" baseline="0" dirty="0"/>
          </a:p>
          <a:p>
            <a:pPr lvl="2" algn="l" rtl="0"/>
            <a:r>
              <a:rPr lang="fr-FR" sz="1800" b="0" i="0" u="none" baseline="0" dirty="0"/>
              <a:t>Des estimations épidémiologiques ont été utilisées pour déterminer l'avantage potentiel du dépistage.</a:t>
            </a:r>
          </a:p>
          <a:p>
            <a:pPr lvl="2" algn="l" rtl="0"/>
            <a:r>
              <a:rPr lang="fr-FR" sz="1800" b="0" i="0" u="none" baseline="0" dirty="0"/>
              <a:t>L'incidence est très faible, aucun cas mortel de cancer du col de l'utérus au Canada entre 2002 et 2006.</a:t>
            </a:r>
          </a:p>
          <a:p>
            <a:pPr lvl="2" algn="l" rtl="0">
              <a:spcBef>
                <a:spcPts val="0"/>
              </a:spcBef>
            </a:pPr>
            <a:r>
              <a:rPr lang="fr-FR" sz="1800" b="0" i="0" u="none" baseline="0" dirty="0"/>
              <a:t>Il est donc impossible de réduire la </a:t>
            </a:r>
            <a:r>
              <a:rPr lang="fr-FR" sz="1800" b="0" i="0" u="none" baseline="0" dirty="0" smtClean="0"/>
              <a:t>mortalité </a:t>
            </a:r>
            <a:r>
              <a:rPr lang="fr-FR" sz="1800" b="0" i="0" u="none" baseline="0" dirty="0"/>
              <a:t>davantage !</a:t>
            </a:r>
            <a:r>
              <a:rPr lang="fr-FR" sz="1800" dirty="0"/>
              <a:t/>
            </a:r>
            <a:br>
              <a:rPr lang="fr-FR" sz="1800" dirty="0"/>
            </a:br>
            <a:endParaRPr lang="fr-FR" sz="1800" dirty="0" smtClean="0"/>
          </a:p>
          <a:p>
            <a:pPr marL="0" indent="0" algn="l" rtl="0">
              <a:spcBef>
                <a:spcPts val="0"/>
              </a:spcBef>
              <a:buFontTx/>
              <a:buNone/>
            </a:pPr>
            <a:r>
              <a:rPr lang="fr-FR" b="0" i="0" u="none" baseline="0" dirty="0">
                <a:cs typeface="ヒラギノ角ゴ Pro W3"/>
              </a:rPr>
              <a:t>Données probantes sur les inconvénients du dépistage</a:t>
            </a:r>
          </a:p>
          <a:p>
            <a:pPr lvl="1" algn="l" rtl="0"/>
            <a:r>
              <a:rPr lang="fr-FR" sz="1800" b="0" i="0" u="none" baseline="0" dirty="0"/>
              <a:t>Absence de données </a:t>
            </a:r>
            <a:r>
              <a:rPr lang="fr-FR" sz="1800" b="0" i="1" u="none" baseline="0" dirty="0"/>
              <a:t>nationales</a:t>
            </a:r>
            <a:r>
              <a:rPr lang="fr-FR" sz="1800" b="0" i="0" u="none" baseline="0" dirty="0"/>
              <a:t> sur la fréquence de résultats anormaux dans ce groupe d'âge.</a:t>
            </a:r>
          </a:p>
          <a:p>
            <a:pPr lvl="1" algn="l" rtl="0"/>
            <a:r>
              <a:rPr lang="fr-FR" sz="1800" b="0" i="0" u="none" baseline="0" dirty="0"/>
              <a:t>Les données de l'AB montrent que 10 % des femmes &lt; 20 ans soumises au dépistage étaient orientées vers une colposcopie (risque d'inconvénients)</a:t>
            </a:r>
            <a:r>
              <a:rPr lang="fr-FR" sz="1800" b="0" i="0" u="none" baseline="30000" dirty="0"/>
              <a:t>1</a:t>
            </a:r>
            <a:r>
              <a:rPr lang="fr-FR" sz="1800" b="0" i="0" u="none" baseline="0" dirty="0"/>
              <a:t>.</a:t>
            </a:r>
          </a:p>
        </p:txBody>
      </p:sp>
      <p:sp>
        <p:nvSpPr>
          <p:cNvPr id="48131" name="3 Marcador de número de diapositiva"/>
          <p:cNvSpPr>
            <a:spLocks noGrp="1"/>
          </p:cNvSpPr>
          <p:nvPr>
            <p:ph type="sldNum" sz="quarter" idx="10"/>
          </p:nvPr>
        </p:nvSpPr>
        <p:spPr>
          <a:noFill/>
        </p:spPr>
        <p:txBody>
          <a:bodyPr/>
          <a:lstStyle/>
          <a:p>
            <a:pPr algn="r" rtl="0"/>
            <a:fld id="{3A7C9BBC-C611-4BA7-8C89-383DC6CB7FEE}" type="slidenum">
              <a:rPr>
                <a:latin typeface="Arial" charset="0"/>
                <a:ea typeface="ヒラギノ角ゴ Pro W3"/>
                <a:cs typeface="ヒラギノ角ゴ Pro W3"/>
              </a:rPr>
              <a:pPr algn="r" rtl="0"/>
              <a:t>21</a:t>
            </a:fld>
            <a:endParaRPr lang="fr-FR" smtClean="0">
              <a:latin typeface="Arial" charset="0"/>
              <a:ea typeface="ヒラギノ角ゴ Pro W3"/>
              <a:cs typeface="ヒラギノ角ゴ Pro W3"/>
            </a:endParaRPr>
          </a:p>
        </p:txBody>
      </p:sp>
      <p:sp>
        <p:nvSpPr>
          <p:cNvPr id="48132" name="2 Marcador de contenido"/>
          <p:cNvSpPr txBox="1">
            <a:spLocks/>
          </p:cNvSpPr>
          <p:nvPr/>
        </p:nvSpPr>
        <p:spPr bwMode="auto">
          <a:xfrm>
            <a:off x="169863" y="6242050"/>
            <a:ext cx="7772400" cy="450850"/>
          </a:xfrm>
          <a:prstGeom prst="rect">
            <a:avLst/>
          </a:prstGeom>
          <a:noFill/>
          <a:ln w="9525">
            <a:noFill/>
            <a:miter lim="800000"/>
            <a:headEnd/>
            <a:tailEnd/>
          </a:ln>
        </p:spPr>
        <p:txBody>
          <a:bodyPr/>
          <a:lstStyle/>
          <a:p>
            <a:pPr algn="l" rtl="0" eaLnBrk="0" hangingPunct="0">
              <a:spcBef>
                <a:spcPct val="20000"/>
              </a:spcBef>
            </a:pPr>
            <a:r>
              <a:rPr lang="fr-FR" sz="1100" b="0" i="0" u="none" baseline="0" dirty="0"/>
              <a:t>1. </a:t>
            </a:r>
            <a:r>
              <a:rPr lang="fr-FR" sz="1100" b="0" i="0" u="none" baseline="0" dirty="0" err="1"/>
              <a:t>Towards</a:t>
            </a:r>
            <a:r>
              <a:rPr lang="fr-FR" sz="1100" b="0" i="0" u="none" baseline="0" dirty="0"/>
              <a:t> </a:t>
            </a:r>
            <a:r>
              <a:rPr lang="fr-FR" sz="1100" b="0" i="0" u="none" baseline="0" dirty="0" err="1"/>
              <a:t>Optimized</a:t>
            </a:r>
            <a:r>
              <a:rPr lang="fr-FR" sz="1100" b="0" i="0" u="none" baseline="0" dirty="0"/>
              <a:t> Practice Program. Guideline and screening for cervical cancer. </a:t>
            </a:r>
            <a:r>
              <a:rPr lang="fr-FR" sz="1100" b="0" i="0" u="sng" baseline="0" dirty="0">
                <a:hlinkClick r:id="rId3"/>
              </a:rPr>
              <a:t>http://www.topalbertadoctors.org/download/587/cervical+cancer+guideline.pdf</a:t>
            </a:r>
            <a:r>
              <a:rPr lang="fr-FR" sz="1100" b="0" i="0" u="none" baseline="0" dirty="0"/>
              <a:t>. Mise à jour 2011. Consulté le 20/04/2012.</a:t>
            </a:r>
            <a:endParaRPr lang="fr-F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lgn="l" rtl="0"/>
            <a:r>
              <a:rPr lang="fr-FR" b="0" i="0" u="none" baseline="0">
                <a:cs typeface="ヒラギノ角ゴ Pro W3"/>
              </a:rPr>
              <a:t>Recommandation : femmes &lt; 20 ans</a:t>
            </a:r>
          </a:p>
        </p:txBody>
      </p:sp>
      <p:sp>
        <p:nvSpPr>
          <p:cNvPr id="50178" name="Content Placeholder 2"/>
          <p:cNvSpPr>
            <a:spLocks noGrp="1"/>
          </p:cNvSpPr>
          <p:nvPr>
            <p:ph idx="1"/>
          </p:nvPr>
        </p:nvSpPr>
        <p:spPr>
          <a:xfrm>
            <a:off x="0" y="1584325"/>
            <a:ext cx="9143999" cy="4679950"/>
          </a:xfrm>
        </p:spPr>
        <p:txBody>
          <a:bodyPr/>
          <a:lstStyle/>
          <a:p>
            <a:pPr algn="l" rtl="0"/>
            <a:r>
              <a:rPr lang="fr-FR" sz="2400" b="1" i="0" u="none" baseline="0" dirty="0">
                <a:cs typeface="ヒラギノ角ゴ Pro W3"/>
              </a:rPr>
              <a:t>Pour les femmes &lt; 20 ans, nous recommandons de ne</a:t>
            </a:r>
            <a:r>
              <a:rPr lang="fr-FR" sz="2400" b="1" dirty="0">
                <a:cs typeface="ヒラギノ角ゴ Pro W3"/>
              </a:rPr>
              <a:t/>
            </a:r>
            <a:br>
              <a:rPr lang="fr-FR" sz="2400" b="1" dirty="0">
                <a:cs typeface="ヒラギノ角ゴ Pro W3"/>
              </a:rPr>
            </a:br>
            <a:r>
              <a:rPr lang="fr-FR" sz="2400" b="1" i="1" u="none" baseline="0" dirty="0">
                <a:solidFill>
                  <a:srgbClr val="90214A"/>
                </a:solidFill>
                <a:cs typeface="ヒラギノ角ゴ Pro W3"/>
              </a:rPr>
              <a:t>pas pratiquer le dépistage systématique</a:t>
            </a:r>
            <a:r>
              <a:rPr lang="fr-FR" sz="2400" b="0" i="0" u="none" baseline="0" dirty="0">
                <a:cs typeface="ヒラギノ角ゴ Pro W3"/>
              </a:rPr>
              <a:t> </a:t>
            </a:r>
            <a:r>
              <a:rPr lang="fr-FR" sz="2400" b="1" i="0" u="none" baseline="0" dirty="0">
                <a:cs typeface="ヒラギノ角ゴ Pro W3"/>
              </a:rPr>
              <a:t>du cancer du col de </a:t>
            </a:r>
            <a:r>
              <a:rPr lang="fr-FR" sz="2400" b="1" i="0" u="none" baseline="0" dirty="0" smtClean="0">
                <a:cs typeface="ヒラギノ角ゴ Pro W3"/>
              </a:rPr>
              <a:t>l'utérus.</a:t>
            </a:r>
            <a:r>
              <a:rPr lang="fr-FR" sz="2400" b="1" dirty="0">
                <a:cs typeface="ヒラギノ角ゴ Pro W3"/>
              </a:rPr>
              <a:t/>
            </a:r>
            <a:br>
              <a:rPr lang="fr-FR" sz="2400" b="1" dirty="0">
                <a:cs typeface="ヒラギノ角ゴ Pro W3"/>
              </a:rPr>
            </a:br>
            <a:r>
              <a:rPr lang="fr-FR" b="0" i="0" u="none" baseline="0" dirty="0" smtClean="0">
                <a:cs typeface="ヒラギノ角ゴ Pro W3"/>
              </a:rPr>
              <a:t>(Recommandation forte</a:t>
            </a:r>
            <a:r>
              <a:rPr lang="fr-FR" b="0" i="0" u="none" baseline="0" dirty="0">
                <a:cs typeface="ヒラギノ角ゴ Pro W3"/>
              </a:rPr>
              <a:t> ; données probantes de qualité supérieure</a:t>
            </a:r>
            <a:r>
              <a:rPr lang="fr-FR" b="0" i="0" u="none" baseline="0" dirty="0" smtClean="0">
                <a:cs typeface="ヒラギノ角ゴ Pro W3"/>
              </a:rPr>
              <a:t>)</a:t>
            </a:r>
            <a:endParaRPr lang="fr-FR" dirty="0" smtClean="0">
              <a:cs typeface="ヒラギノ角ゴ Pro W3"/>
            </a:endParaRPr>
          </a:p>
          <a:p>
            <a:endParaRPr lang="fr-FR" sz="800" dirty="0" smtClean="0">
              <a:cs typeface="ヒラギノ角ゴ Pro W3"/>
            </a:endParaRPr>
          </a:p>
          <a:p>
            <a:pPr algn="l" rtl="0"/>
            <a:r>
              <a:rPr lang="fr-FR" b="0" i="0" u="none" baseline="0" dirty="0">
                <a:cs typeface="ヒラギノ角ゴ Pro W3"/>
              </a:rPr>
              <a:t>Cette recommandation se base sur les éléments suivants : </a:t>
            </a:r>
          </a:p>
          <a:p>
            <a:pPr lvl="1" algn="l" rtl="0"/>
            <a:r>
              <a:rPr lang="fr-FR" sz="1800" b="0" i="0" u="none" baseline="0" dirty="0"/>
              <a:t>incidence très faible du cancer du col de l'utérus et absence de décès dus à ce cancer ;</a:t>
            </a:r>
          </a:p>
          <a:p>
            <a:pPr lvl="1" algn="l" rtl="0"/>
            <a:r>
              <a:rPr lang="fr-FR" sz="1800" b="0" i="0" u="none" baseline="0" dirty="0"/>
              <a:t>absence d'études évaluant l'efficacité dans ce groupe d'âge </a:t>
            </a:r>
            <a:r>
              <a:rPr lang="fr-FR" sz="1800" b="0" i="0" u="none" baseline="0" dirty="0" smtClean="0"/>
              <a:t>;</a:t>
            </a:r>
            <a:endParaRPr lang="fr-FR" sz="1800" b="0" i="0" u="none" baseline="0" dirty="0"/>
          </a:p>
          <a:p>
            <a:pPr lvl="1" algn="l" rtl="0"/>
            <a:r>
              <a:rPr lang="fr-FR" sz="1800" b="0" i="0" u="none" baseline="0" dirty="0"/>
              <a:t>données indiquant des inconvénients mineurs chez 10 % des femmes soumises au dépistage ;</a:t>
            </a:r>
          </a:p>
          <a:p>
            <a:pPr lvl="1" algn="l" rtl="0"/>
            <a:r>
              <a:rPr lang="fr-FR" sz="1800" b="0" i="0" u="none" baseline="0" dirty="0"/>
              <a:t>certaines femmes peuvent être victimes d'inconvénients plus graves par la suite : </a:t>
            </a:r>
          </a:p>
          <a:p>
            <a:pPr lvl="2" algn="l" rtl="0"/>
            <a:r>
              <a:rPr lang="fr-FR" sz="1600" b="0" i="0" u="none" baseline="0" dirty="0"/>
              <a:t>risque d'avortement après un traitement cervical.</a:t>
            </a:r>
          </a:p>
          <a:p>
            <a:pPr lvl="1" algn="l" rtl="0">
              <a:buFontTx/>
              <a:buNone/>
            </a:pPr>
            <a:endParaRPr lang="fr-FR" sz="1400" dirty="0" smtClean="0"/>
          </a:p>
          <a:p>
            <a:pPr algn="l" rtl="0"/>
            <a:r>
              <a:rPr lang="fr-FR" b="0" i="0" u="none" baseline="0" dirty="0">
                <a:cs typeface="ヒラギノ角ゴ Pro W3"/>
              </a:rPr>
              <a:t>La recommandation forte reflète l'avis du GECSSP que les inconvénients potentiels l'emportent sur les avantages.</a:t>
            </a:r>
            <a:endParaRPr lang="fr-FR" sz="2400" b="1" dirty="0" smtClean="0">
              <a:cs typeface="ヒラギノ角ゴ Pro W3"/>
            </a:endParaRPr>
          </a:p>
        </p:txBody>
      </p:sp>
      <p:sp>
        <p:nvSpPr>
          <p:cNvPr id="50179" name="Slide Number Placeholder 3"/>
          <p:cNvSpPr>
            <a:spLocks noGrp="1"/>
          </p:cNvSpPr>
          <p:nvPr>
            <p:ph type="sldNum" sz="quarter" idx="10"/>
          </p:nvPr>
        </p:nvSpPr>
        <p:spPr>
          <a:noFill/>
        </p:spPr>
        <p:txBody>
          <a:bodyPr/>
          <a:lstStyle/>
          <a:p>
            <a:pPr algn="r" rtl="0"/>
            <a:fld id="{68E73446-4161-4D24-A2E5-D21A571690B9}" type="slidenum">
              <a:rPr>
                <a:latin typeface="Arial" charset="0"/>
                <a:ea typeface="ヒラギノ角ゴ Pro W3"/>
                <a:cs typeface="ヒラギノ角ゴ Pro W3"/>
              </a:rPr>
              <a:pPr algn="r" rtl="0"/>
              <a:t>22</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p:nvPr>
        </p:nvSpPr>
        <p:spPr>
          <a:xfrm>
            <a:off x="228600" y="152400"/>
            <a:ext cx="9023350" cy="1219200"/>
          </a:xfrm>
        </p:spPr>
        <p:txBody>
          <a:bodyPr/>
          <a:lstStyle/>
          <a:p>
            <a:pPr algn="l" rtl="0"/>
            <a:r>
              <a:rPr lang="fr-FR" b="0" i="0" u="none" baseline="0">
                <a:cs typeface="ヒラギノ角ゴ Pro W3"/>
              </a:rPr>
              <a:t>Résultats : </a:t>
            </a:r>
            <a:r>
              <a:rPr lang="fr-FR">
                <a:cs typeface="ヒラギノ角ゴ Pro W3"/>
              </a:rPr>
              <a:t/>
            </a:r>
            <a:br>
              <a:rPr lang="fr-FR">
                <a:cs typeface="ヒラギノ角ゴ Pro W3"/>
              </a:rPr>
            </a:br>
            <a:r>
              <a:rPr lang="fr-FR" b="0" i="0" u="none" baseline="0">
                <a:cs typeface="ヒラギノ角ゴ Pro W3"/>
              </a:rPr>
              <a:t>femmes de 20 à 24 ans et de 25 à 29 ans</a:t>
            </a:r>
          </a:p>
        </p:txBody>
      </p:sp>
      <p:sp>
        <p:nvSpPr>
          <p:cNvPr id="52226" name="2 Marcador de contenido"/>
          <p:cNvSpPr>
            <a:spLocks noGrp="1"/>
          </p:cNvSpPr>
          <p:nvPr>
            <p:ph idx="1"/>
          </p:nvPr>
        </p:nvSpPr>
        <p:spPr>
          <a:xfrm>
            <a:off x="0" y="1636713"/>
            <a:ext cx="9014908" cy="4189412"/>
          </a:xfrm>
        </p:spPr>
        <p:txBody>
          <a:bodyPr/>
          <a:lstStyle/>
          <a:p>
            <a:pPr marL="0" indent="0" algn="l" rtl="0">
              <a:spcBef>
                <a:spcPct val="0"/>
              </a:spcBef>
              <a:buFontTx/>
              <a:buNone/>
            </a:pPr>
            <a:r>
              <a:rPr lang="fr-FR" b="0" i="0" u="none" baseline="0" dirty="0">
                <a:cs typeface="ヒラギノ角ゴ Pro W3"/>
              </a:rPr>
              <a:t>Données probantes sur l'efficacité du dépistage</a:t>
            </a:r>
          </a:p>
          <a:p>
            <a:pPr marL="785813" lvl="1" indent="-342900" algn="l" rtl="0">
              <a:spcBef>
                <a:spcPct val="0"/>
              </a:spcBef>
            </a:pPr>
            <a:r>
              <a:rPr lang="fr-FR" sz="1800" b="0" i="0" u="none" baseline="0" dirty="0"/>
              <a:t>Absence de données probantes sur l'efficacité du dépistage en ce qui concerne la mortalité. </a:t>
            </a:r>
          </a:p>
          <a:p>
            <a:pPr marL="785813" lvl="1" indent="-342900" algn="l" rtl="0">
              <a:spcBef>
                <a:spcPct val="0"/>
              </a:spcBef>
            </a:pPr>
            <a:r>
              <a:rPr lang="fr-FR" sz="1800" b="0" i="0" u="none" baseline="0" dirty="0"/>
              <a:t>Une étude du R.-U. a conclu que l'incidence du cancer du col de l'utérus avant</a:t>
            </a:r>
            <a:r>
              <a:rPr lang="fr-FR" sz="1800" dirty="0"/>
              <a:t/>
            </a:r>
            <a:br>
              <a:rPr lang="fr-FR" sz="1800" dirty="0"/>
            </a:br>
            <a:r>
              <a:rPr lang="fr-FR" sz="1800" b="0" i="0" u="none" baseline="0" dirty="0"/>
              <a:t>l'âge de 30 ans n'était pas influencée par un dépistage effectué entre l'âge de 20 et 24 ans</a:t>
            </a:r>
            <a:r>
              <a:rPr lang="fr-FR" sz="1800" b="0" i="0" u="none" baseline="30000" dirty="0"/>
              <a:t>1</a:t>
            </a:r>
            <a:r>
              <a:rPr lang="fr-FR" sz="1800" b="0" i="0" u="none" baseline="0" dirty="0"/>
              <a:t>. </a:t>
            </a:r>
          </a:p>
          <a:p>
            <a:pPr marL="785813" lvl="1" indent="-342900" algn="l" rtl="0">
              <a:spcBef>
                <a:spcPct val="0"/>
              </a:spcBef>
            </a:pPr>
            <a:r>
              <a:rPr lang="fr-FR" sz="1800" b="0" i="0" u="none" baseline="0" dirty="0"/>
              <a:t>Absence de réduction de la mortalité au Canada chez les femmes âgées de 20 à 24 ans depuis 1970</a:t>
            </a:r>
            <a:r>
              <a:rPr lang="fr-FR" sz="1800" b="0" i="0" u="none" baseline="30000" dirty="0"/>
              <a:t>2</a:t>
            </a:r>
            <a:r>
              <a:rPr lang="fr-FR" sz="1800" b="0" i="0" u="none" baseline="0" dirty="0"/>
              <a:t>.</a:t>
            </a:r>
            <a:r>
              <a:rPr lang="fr-FR" sz="1800" dirty="0"/>
              <a:t/>
            </a:r>
            <a:br>
              <a:rPr lang="fr-FR" sz="1800" dirty="0"/>
            </a:br>
            <a:endParaRPr lang="fr-FR" sz="100" dirty="0" smtClean="0"/>
          </a:p>
          <a:p>
            <a:pPr marL="0" indent="0" algn="l" rtl="0">
              <a:spcBef>
                <a:spcPct val="0"/>
              </a:spcBef>
              <a:buFontTx/>
              <a:buNone/>
            </a:pPr>
            <a:r>
              <a:rPr lang="fr-FR" b="0" i="0" u="none" baseline="0" dirty="0">
                <a:cs typeface="ヒラギノ角ゴ Pro W3"/>
              </a:rPr>
              <a:t>Données probantes sur les inconvénients du dépistage</a:t>
            </a:r>
          </a:p>
          <a:p>
            <a:pPr marL="785813" lvl="1" indent="-342900" algn="l" rtl="0">
              <a:spcBef>
                <a:spcPct val="0"/>
              </a:spcBef>
            </a:pPr>
            <a:r>
              <a:rPr lang="fr-FR" sz="1800" b="0" i="0" u="none" baseline="0" dirty="0"/>
              <a:t>Spécificité plus faible pour les lésions précancéreuses et risque plus élevé de faux positifs avant l'âge de 30 ans.</a:t>
            </a:r>
          </a:p>
          <a:p>
            <a:pPr marL="785813" lvl="1" indent="-342900" algn="l" rtl="0">
              <a:spcBef>
                <a:spcPct val="0"/>
              </a:spcBef>
            </a:pPr>
            <a:r>
              <a:rPr lang="fr-FR" sz="1800" b="0" i="0" u="none" baseline="0" dirty="0"/>
              <a:t>Incidence élevée d'inconvénients mineurs</a:t>
            </a:r>
            <a:r>
              <a:rPr lang="fr-FR" sz="1800" b="0" i="0" u="none" baseline="30000" dirty="0"/>
              <a:t>3</a:t>
            </a:r>
            <a:r>
              <a:rPr lang="fr-FR" sz="1800" b="0" i="0" u="none" baseline="0" dirty="0"/>
              <a:t> et d'inconvénients liés à la grossesse.</a:t>
            </a:r>
          </a:p>
          <a:p>
            <a:pPr marL="785813" lvl="1" indent="-342900" algn="l" rtl="0">
              <a:spcBef>
                <a:spcPct val="0"/>
              </a:spcBef>
            </a:pPr>
            <a:r>
              <a:rPr lang="fr-FR" sz="1800" b="0" i="0" u="none" baseline="0" dirty="0"/>
              <a:t>Risque d'avortement précoce ou d'accouchement prématuré (après un traitement cervical).</a:t>
            </a:r>
          </a:p>
        </p:txBody>
      </p:sp>
      <p:sp>
        <p:nvSpPr>
          <p:cNvPr id="52227" name="3 Marcador de número de diapositiva"/>
          <p:cNvSpPr>
            <a:spLocks noGrp="1"/>
          </p:cNvSpPr>
          <p:nvPr>
            <p:ph type="sldNum" sz="quarter" idx="10"/>
          </p:nvPr>
        </p:nvSpPr>
        <p:spPr>
          <a:noFill/>
        </p:spPr>
        <p:txBody>
          <a:bodyPr/>
          <a:lstStyle/>
          <a:p>
            <a:pPr algn="r" rtl="0"/>
            <a:fld id="{0C7DD1C4-284E-4716-AD04-6C4744C22D99}" type="slidenum">
              <a:rPr>
                <a:latin typeface="Arial" charset="0"/>
                <a:ea typeface="ヒラギノ角ゴ Pro W3"/>
                <a:cs typeface="ヒラギノ角ゴ Pro W3"/>
              </a:rPr>
              <a:pPr algn="r" rtl="0"/>
              <a:t>23</a:t>
            </a:fld>
            <a:endParaRPr lang="fr-FR" smtClean="0">
              <a:latin typeface="Arial" charset="0"/>
              <a:ea typeface="ヒラギノ角ゴ Pro W3"/>
              <a:cs typeface="ヒラギノ角ゴ Pro W3"/>
            </a:endParaRPr>
          </a:p>
        </p:txBody>
      </p:sp>
      <p:sp>
        <p:nvSpPr>
          <p:cNvPr id="52228" name="TextBox 4"/>
          <p:cNvSpPr txBox="1">
            <a:spLocks noChangeArrowheads="1"/>
          </p:cNvSpPr>
          <p:nvPr/>
        </p:nvSpPr>
        <p:spPr bwMode="auto">
          <a:xfrm>
            <a:off x="182563" y="5843588"/>
            <a:ext cx="8280400" cy="1006475"/>
          </a:xfrm>
          <a:prstGeom prst="rect">
            <a:avLst/>
          </a:prstGeom>
          <a:noFill/>
          <a:ln w="9525">
            <a:noFill/>
            <a:miter lim="800000"/>
            <a:headEnd/>
            <a:tailEnd/>
          </a:ln>
        </p:spPr>
        <p:txBody>
          <a:bodyPr>
            <a:spAutoFit/>
          </a:bodyPr>
          <a:lstStyle/>
          <a:p>
            <a:pPr marL="228600" indent="-228600" algn="l" rtl="0">
              <a:buFontTx/>
              <a:buAutoNum type="arabicPeriod"/>
            </a:pPr>
            <a:r>
              <a:rPr lang="fr-FR" sz="1000" b="0" i="0" u="none" baseline="0" dirty="0" err="1"/>
              <a:t>Sasieni</a:t>
            </a:r>
            <a:r>
              <a:rPr lang="fr-FR" sz="1000" b="0" i="0" u="none" baseline="0" dirty="0"/>
              <a:t> P, </a:t>
            </a:r>
            <a:r>
              <a:rPr lang="fr-FR" sz="1000" b="0" i="0" u="none" baseline="0" dirty="0" err="1"/>
              <a:t>Castanon</a:t>
            </a:r>
            <a:r>
              <a:rPr lang="fr-FR" sz="1000" b="0" i="0" u="none" baseline="0" dirty="0"/>
              <a:t> A, </a:t>
            </a:r>
            <a:r>
              <a:rPr lang="fr-FR" sz="1000" b="0" i="0" u="none" baseline="0" dirty="0" err="1"/>
              <a:t>Cuzick</a:t>
            </a:r>
            <a:r>
              <a:rPr lang="fr-FR" sz="1000" b="0" i="0" u="none" baseline="0" dirty="0"/>
              <a:t> J. </a:t>
            </a:r>
            <a:r>
              <a:rPr lang="fr-FR" sz="1000" b="0" i="0" u="none" baseline="0" dirty="0" err="1"/>
              <a:t>Effectiveness</a:t>
            </a:r>
            <a:r>
              <a:rPr lang="fr-FR" sz="1000" b="0" i="0" u="none" baseline="0" dirty="0"/>
              <a:t> of cervical screening </a:t>
            </a:r>
            <a:r>
              <a:rPr lang="fr-FR" sz="1000" b="0" i="0" u="none" baseline="0" dirty="0" err="1"/>
              <a:t>with</a:t>
            </a:r>
            <a:r>
              <a:rPr lang="fr-FR" sz="1000" b="0" i="0" u="none" baseline="0" dirty="0"/>
              <a:t> </a:t>
            </a:r>
            <a:r>
              <a:rPr lang="fr-FR" sz="1000" b="0" i="0" u="none" baseline="0" dirty="0" err="1"/>
              <a:t>age</a:t>
            </a:r>
            <a:r>
              <a:rPr lang="fr-FR" sz="1000" b="0" i="0" u="none" baseline="0" dirty="0"/>
              <a:t>: population </a:t>
            </a:r>
            <a:r>
              <a:rPr lang="fr-FR" sz="1000" b="0" i="0" u="none" baseline="0" dirty="0" err="1"/>
              <a:t>based</a:t>
            </a:r>
            <a:r>
              <a:rPr lang="fr-FR" sz="1000" b="0" i="0" u="none" baseline="0" dirty="0"/>
              <a:t> case-control </a:t>
            </a:r>
            <a:r>
              <a:rPr lang="fr-FR" sz="1000" b="0" i="0" u="none" baseline="0" dirty="0" err="1"/>
              <a:t>study</a:t>
            </a:r>
            <a:r>
              <a:rPr lang="fr-FR" sz="1000" b="0" i="0" u="none" baseline="0" dirty="0"/>
              <a:t> of </a:t>
            </a:r>
            <a:r>
              <a:rPr lang="fr-FR" sz="1000" b="0" i="0" u="none" baseline="0" dirty="0" err="1"/>
              <a:t>prospectively</a:t>
            </a:r>
            <a:r>
              <a:rPr lang="fr-FR" sz="1000" b="0" i="0" u="none" baseline="0" dirty="0"/>
              <a:t> </a:t>
            </a:r>
            <a:r>
              <a:rPr lang="fr-FR" sz="1000" b="0" i="0" u="none" baseline="0" dirty="0" err="1"/>
              <a:t>recorded</a:t>
            </a:r>
            <a:r>
              <a:rPr lang="fr-FR" sz="1000" b="0" i="0" u="none" baseline="0" dirty="0"/>
              <a:t> data. </a:t>
            </a:r>
            <a:r>
              <a:rPr lang="fr-FR" sz="1000" b="0" i="1" u="none" baseline="0" dirty="0"/>
              <a:t>British </a:t>
            </a:r>
            <a:r>
              <a:rPr lang="fr-FR" sz="1000" b="0" i="1" u="none" baseline="0" dirty="0" err="1"/>
              <a:t>Medical</a:t>
            </a:r>
            <a:r>
              <a:rPr lang="fr-FR" sz="1000" b="0" i="1" u="none" baseline="0" dirty="0"/>
              <a:t> Journal.  </a:t>
            </a:r>
            <a:r>
              <a:rPr lang="fr-FR" sz="1000" b="0" i="0" u="none" baseline="0" dirty="0"/>
              <a:t>2009, vol. 339, b2968.</a:t>
            </a:r>
          </a:p>
          <a:p>
            <a:pPr marL="228600" indent="-228600" algn="l" rtl="0">
              <a:buFontTx/>
              <a:buAutoNum type="arabicPeriod"/>
            </a:pPr>
            <a:r>
              <a:rPr lang="fr-FR" sz="1000" b="0" i="0" u="none" baseline="0" dirty="0"/>
              <a:t>Registre canadien du cancer (1992-2006) et Système national de déclaration des cas de cancer (1972-1991)</a:t>
            </a:r>
          </a:p>
          <a:p>
            <a:pPr marL="228600" indent="-228600" algn="l" rtl="0">
              <a:buFontTx/>
              <a:buAutoNum type="arabicPeriod"/>
            </a:pPr>
            <a:r>
              <a:rPr lang="fr-FR" sz="1000" b="0" i="0" u="none" baseline="0" dirty="0"/>
              <a:t>TOMBOLA (Trial of management of borderline and </a:t>
            </a:r>
            <a:r>
              <a:rPr lang="fr-FR" sz="1000" b="0" i="0" u="none" baseline="0" dirty="0" err="1"/>
              <a:t>other</a:t>
            </a:r>
            <a:r>
              <a:rPr lang="fr-FR" sz="1000" b="0" i="0" u="none" baseline="0" dirty="0"/>
              <a:t> </a:t>
            </a:r>
            <a:r>
              <a:rPr lang="fr-FR" sz="1000" b="0" i="0" u="none" baseline="0" dirty="0" err="1"/>
              <a:t>low</a:t>
            </a:r>
            <a:r>
              <a:rPr lang="fr-FR" sz="1000" b="0" i="0" u="none" baseline="0" dirty="0"/>
              <a:t>-grade </a:t>
            </a:r>
            <a:r>
              <a:rPr lang="fr-FR" sz="1000" b="0" i="0" u="none" baseline="0" dirty="0" err="1"/>
              <a:t>abnormal</a:t>
            </a:r>
            <a:r>
              <a:rPr lang="fr-FR" sz="1000" b="0" i="0" u="none" baseline="0" dirty="0"/>
              <a:t> </a:t>
            </a:r>
            <a:r>
              <a:rPr lang="fr-FR" sz="1000" b="0" i="0" u="none" baseline="0" dirty="0" err="1"/>
              <a:t>smears</a:t>
            </a:r>
            <a:r>
              <a:rPr lang="fr-FR" sz="1000" b="0" i="0" u="none" baseline="0" dirty="0"/>
              <a:t>), Sharp L, Cotton S, </a:t>
            </a:r>
            <a:r>
              <a:rPr lang="fr-FR" sz="1000" b="0" i="0" u="none" baseline="0" dirty="0" err="1"/>
              <a:t>Cochran</a:t>
            </a:r>
            <a:r>
              <a:rPr lang="fr-FR" sz="1000" b="0" i="0" u="none" baseline="0" dirty="0"/>
              <a:t> C, et al. </a:t>
            </a:r>
            <a:r>
              <a:rPr lang="fr-FR" sz="1000" b="0" i="0" u="none" baseline="0" dirty="0" err="1"/>
              <a:t>After-effects</a:t>
            </a:r>
            <a:r>
              <a:rPr lang="fr-FR" sz="1000" b="0" i="0" u="none" baseline="0" dirty="0"/>
              <a:t> </a:t>
            </a:r>
            <a:r>
              <a:rPr lang="fr-FR" sz="1000" b="0" i="0" u="none" baseline="0" dirty="0" err="1"/>
              <a:t>reported</a:t>
            </a:r>
            <a:r>
              <a:rPr lang="fr-FR" sz="1000" b="0" i="0" u="none" baseline="0" dirty="0"/>
              <a:t> by </a:t>
            </a:r>
            <a:r>
              <a:rPr lang="fr-FR" sz="1000" b="0" i="0" u="none" baseline="0" dirty="0" err="1"/>
              <a:t>women</a:t>
            </a:r>
            <a:r>
              <a:rPr lang="fr-FR" sz="1000" b="0" i="0" u="none" baseline="0" dirty="0"/>
              <a:t> </a:t>
            </a:r>
            <a:r>
              <a:rPr lang="fr-FR" sz="1000" b="0" i="0" u="none" baseline="0" dirty="0" err="1"/>
              <a:t>following</a:t>
            </a:r>
            <a:r>
              <a:rPr lang="fr-FR" sz="1000" b="0" i="0" u="none" baseline="0" dirty="0"/>
              <a:t> </a:t>
            </a:r>
            <a:r>
              <a:rPr lang="fr-FR" sz="1000" b="0" i="0" u="none" baseline="0" dirty="0" err="1"/>
              <a:t>colposcopy</a:t>
            </a:r>
            <a:r>
              <a:rPr lang="fr-FR" sz="1000" b="0" i="0" u="none" baseline="0" dirty="0"/>
              <a:t>, cervical biopsies and LLETZ: </a:t>
            </a:r>
            <a:r>
              <a:rPr lang="fr-FR" sz="1000" b="0" i="0" u="none" baseline="0" dirty="0" err="1"/>
              <a:t>Results</a:t>
            </a:r>
            <a:r>
              <a:rPr lang="fr-FR" sz="1000" b="0" i="0" u="none" baseline="0" dirty="0"/>
              <a:t> </a:t>
            </a:r>
            <a:r>
              <a:rPr lang="fr-FR" sz="1000" b="0" i="0" u="none" baseline="0" dirty="0" err="1"/>
              <a:t>from</a:t>
            </a:r>
            <a:r>
              <a:rPr lang="fr-FR" sz="1000" b="0" i="0" u="none" baseline="0" dirty="0"/>
              <a:t> the TOMBOLA trial. </a:t>
            </a:r>
            <a:r>
              <a:rPr lang="fr-FR" sz="1000" b="0" i="1" u="none" baseline="0" dirty="0"/>
              <a:t>International Journal of </a:t>
            </a:r>
            <a:r>
              <a:rPr lang="fr-FR" sz="1000" b="0" i="1" u="none" baseline="0" dirty="0" err="1"/>
              <a:t>Obstetrics</a:t>
            </a:r>
            <a:r>
              <a:rPr lang="fr-FR" sz="1000" b="0" i="1" u="none" baseline="0" dirty="0"/>
              <a:t> and </a:t>
            </a:r>
            <a:r>
              <a:rPr lang="fr-FR" sz="1000" b="0" i="1" u="none" baseline="0" dirty="0" err="1"/>
              <a:t>Gynaecology</a:t>
            </a:r>
            <a:r>
              <a:rPr lang="fr-FR" sz="1000" b="0" i="0" u="none" baseline="0" dirty="0"/>
              <a:t>. 2009, vol. 116, p. 1506.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algn="l" rtl="0"/>
            <a:r>
              <a:rPr lang="fr-FR" b="0" i="0" u="none" baseline="0">
                <a:cs typeface="ヒラギノ角ゴ Pro W3"/>
              </a:rPr>
              <a:t>Recommandation : femmes de 20 à 24 ans</a:t>
            </a:r>
          </a:p>
        </p:txBody>
      </p:sp>
      <p:sp>
        <p:nvSpPr>
          <p:cNvPr id="54274" name="Content Placeholder 2"/>
          <p:cNvSpPr>
            <a:spLocks noGrp="1"/>
          </p:cNvSpPr>
          <p:nvPr>
            <p:ph idx="1"/>
          </p:nvPr>
        </p:nvSpPr>
        <p:spPr>
          <a:xfrm>
            <a:off x="96819" y="1676400"/>
            <a:ext cx="8950362" cy="4114800"/>
          </a:xfrm>
        </p:spPr>
        <p:txBody>
          <a:bodyPr/>
          <a:lstStyle/>
          <a:p>
            <a:pPr marL="263525" indent="-263525" algn="l" rtl="0"/>
            <a:r>
              <a:rPr lang="fr-FR" sz="2400" b="1" i="0" u="none" baseline="0" dirty="0">
                <a:cs typeface="ヒラギノ角ゴ Pro W3"/>
              </a:rPr>
              <a:t>Pour les femmes de 20 à 24 ans, nous recommandons de </a:t>
            </a:r>
            <a:r>
              <a:rPr lang="fr-FR" sz="2400" b="1" i="0" u="none" baseline="0" dirty="0" smtClean="0">
                <a:cs typeface="ヒラギノ角ゴ Pro W3"/>
              </a:rPr>
              <a:t>ne</a:t>
            </a:r>
            <a:r>
              <a:rPr lang="fr-FR" sz="2400" b="1" dirty="0">
                <a:cs typeface="ヒラギノ角ゴ Pro W3"/>
              </a:rPr>
              <a:t> </a:t>
            </a:r>
            <a:r>
              <a:rPr lang="fr-FR" sz="2400" b="1" i="1" u="none" baseline="0" dirty="0" smtClean="0">
                <a:solidFill>
                  <a:srgbClr val="90214A"/>
                </a:solidFill>
                <a:cs typeface="ヒラギノ角ゴ Pro W3"/>
              </a:rPr>
              <a:t>pas </a:t>
            </a:r>
            <a:r>
              <a:rPr lang="fr-FR" sz="2400" b="1" i="1" u="none" baseline="0" dirty="0">
                <a:solidFill>
                  <a:srgbClr val="90214A"/>
                </a:solidFill>
                <a:cs typeface="ヒラギノ角ゴ Pro W3"/>
              </a:rPr>
              <a:t>pratiquer le dépistage systématique</a:t>
            </a:r>
            <a:r>
              <a:rPr lang="fr-FR" sz="2400" b="0" i="0" u="none" baseline="0" dirty="0">
                <a:cs typeface="ヒラギノ角ゴ Pro W3"/>
              </a:rPr>
              <a:t> </a:t>
            </a:r>
            <a:r>
              <a:rPr lang="fr-FR" sz="2400" b="1" i="0" u="none" baseline="0" dirty="0">
                <a:cs typeface="ヒラギノ角ゴ Pro W3"/>
              </a:rPr>
              <a:t>du cancer du col de </a:t>
            </a:r>
            <a:r>
              <a:rPr lang="fr-FR" sz="2400" b="1" i="0" u="none" baseline="0" dirty="0" smtClean="0">
                <a:cs typeface="ヒラギノ角ゴ Pro W3"/>
              </a:rPr>
              <a:t>l'utérus.</a:t>
            </a:r>
            <a:r>
              <a:rPr lang="fr-FR" sz="2400" b="1" dirty="0">
                <a:cs typeface="ヒラギノ角ゴ Pro W3"/>
              </a:rPr>
              <a:t/>
            </a:r>
            <a:br>
              <a:rPr lang="fr-FR" sz="2400" b="1" dirty="0">
                <a:cs typeface="ヒラギノ角ゴ Pro W3"/>
              </a:rPr>
            </a:br>
            <a:r>
              <a:rPr lang="fr-FR" b="0" i="0" u="none" baseline="0" dirty="0" smtClean="0">
                <a:cs typeface="ヒラギノ角ゴ Pro W3"/>
              </a:rPr>
              <a:t>(Recommandation faible</a:t>
            </a:r>
            <a:r>
              <a:rPr lang="fr-FR" b="0" i="0" u="none" baseline="0" dirty="0">
                <a:cs typeface="ヒラギノ角ゴ Pro W3"/>
              </a:rPr>
              <a:t> ; données probantes de qualité </a:t>
            </a:r>
            <a:r>
              <a:rPr lang="fr-FR" b="0" i="0" u="none" baseline="0" dirty="0" smtClean="0">
                <a:cs typeface="ヒラギノ角ゴ Pro W3"/>
              </a:rPr>
              <a:t>moyenne)</a:t>
            </a:r>
            <a:endParaRPr lang="fr-FR" dirty="0" smtClean="0">
              <a:cs typeface="ヒラギノ角ゴ Pro W3"/>
            </a:endParaRPr>
          </a:p>
          <a:p>
            <a:pPr marL="263525" indent="-263525" algn="l" rtl="0">
              <a:buFontTx/>
              <a:buNone/>
            </a:pPr>
            <a:endParaRPr lang="fr-FR" sz="100" dirty="0" smtClean="0">
              <a:cs typeface="ヒラギノ角ゴ Pro W3"/>
            </a:endParaRPr>
          </a:p>
          <a:p>
            <a:pPr marL="263525" indent="-263525" algn="l" rtl="0"/>
            <a:r>
              <a:rPr lang="fr-FR" b="0" i="0" u="none" baseline="0" dirty="0">
                <a:cs typeface="ヒラギノ角ゴ Pro W3"/>
              </a:rPr>
              <a:t>Cette recommandation se base sur les éléments suivants : </a:t>
            </a:r>
          </a:p>
          <a:p>
            <a:pPr marL="728663" lvl="1" algn="l" rtl="0"/>
            <a:r>
              <a:rPr lang="fr-FR" sz="2000" b="0" i="0" u="none" baseline="0" dirty="0"/>
              <a:t>incidence et mortalité faibles du cancer du col de l'utérus dans ce groupe d'âge ;</a:t>
            </a:r>
          </a:p>
          <a:p>
            <a:pPr marL="728663" lvl="1" algn="l" rtl="0"/>
            <a:r>
              <a:rPr lang="fr-FR" sz="2000" b="0" i="0" u="none" baseline="0" dirty="0"/>
              <a:t>intérêt incertain du dépistage dans ce groupe d'âge ;</a:t>
            </a:r>
          </a:p>
          <a:p>
            <a:pPr marL="728663" lvl="1" algn="l" rtl="0"/>
            <a:r>
              <a:rPr lang="fr-FR" sz="2000" b="0" i="0" u="none" baseline="0" dirty="0"/>
              <a:t>pas de bénéfice constaté dans les groupes d'âge ultérieurs en cas de dépistage à cet âge ;</a:t>
            </a:r>
            <a:endParaRPr lang="fr-FR" sz="2000" baseline="30000" dirty="0" smtClean="0"/>
          </a:p>
          <a:p>
            <a:pPr marL="728663" lvl="1" algn="l" rtl="0"/>
            <a:r>
              <a:rPr lang="fr-FR" sz="2000" b="0" i="0" u="none" baseline="0" dirty="0"/>
              <a:t>risque plus élevé de faux positifs (et d'inconvénients associés) chez les femmes &lt; 30 ans que chez celles plus âgées.</a:t>
            </a:r>
          </a:p>
          <a:p>
            <a:pPr marL="263525" indent="-263525" algn="l" rtl="0"/>
            <a:endParaRPr lang="fr-FR" sz="100" dirty="0" smtClean="0">
              <a:cs typeface="ヒラギノ角ゴ Pro W3"/>
            </a:endParaRPr>
          </a:p>
          <a:p>
            <a:pPr marL="263525" indent="-263525" algn="l" rtl="0"/>
            <a:r>
              <a:rPr lang="fr-FR" b="0" i="0" u="none" baseline="0" dirty="0">
                <a:cs typeface="ヒラギノ角ゴ Pro W3"/>
              </a:rPr>
              <a:t>Le GECSSP conclut que les inconvénients l'emportent sur les avantages, mais attribue une recommandation faible en raison de données probantes incertaines.</a:t>
            </a:r>
          </a:p>
        </p:txBody>
      </p:sp>
      <p:sp>
        <p:nvSpPr>
          <p:cNvPr id="54275" name="Slide Number Placeholder 3"/>
          <p:cNvSpPr>
            <a:spLocks noGrp="1"/>
          </p:cNvSpPr>
          <p:nvPr>
            <p:ph type="sldNum" sz="quarter" idx="10"/>
          </p:nvPr>
        </p:nvSpPr>
        <p:spPr>
          <a:noFill/>
        </p:spPr>
        <p:txBody>
          <a:bodyPr/>
          <a:lstStyle/>
          <a:p>
            <a:pPr algn="r" rtl="0"/>
            <a:fld id="{36F4C36C-873F-499A-9955-3BF7B39D97A0}" type="slidenum">
              <a:rPr>
                <a:latin typeface="Arial" charset="0"/>
                <a:ea typeface="ヒラギノ角ゴ Pro W3"/>
                <a:cs typeface="ヒラギノ角ゴ Pro W3"/>
              </a:rPr>
              <a:pPr algn="r" rtl="0"/>
              <a:t>24</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algn="l" rtl="0"/>
            <a:r>
              <a:rPr lang="fr-FR" b="0" i="0" u="none" baseline="0">
                <a:cs typeface="ヒラギノ角ゴ Pro W3"/>
              </a:rPr>
              <a:t>Recommandation : femmes de 25 à 29 ans</a:t>
            </a:r>
          </a:p>
        </p:txBody>
      </p:sp>
      <p:sp>
        <p:nvSpPr>
          <p:cNvPr id="56322" name="Content Placeholder 2"/>
          <p:cNvSpPr>
            <a:spLocks noGrp="1"/>
          </p:cNvSpPr>
          <p:nvPr>
            <p:ph idx="1"/>
          </p:nvPr>
        </p:nvSpPr>
        <p:spPr>
          <a:xfrm>
            <a:off x="86061" y="1919288"/>
            <a:ext cx="8961120" cy="4114800"/>
          </a:xfrm>
        </p:spPr>
        <p:txBody>
          <a:bodyPr/>
          <a:lstStyle/>
          <a:p>
            <a:pPr algn="l" rtl="0"/>
            <a:r>
              <a:rPr lang="fr-FR" sz="2400" b="1" i="0" u="none" baseline="0" dirty="0">
                <a:cs typeface="ヒラギノ角ゴ Pro W3"/>
              </a:rPr>
              <a:t>Pour les femmes de 25 à 29 ans, nous recommandons le </a:t>
            </a:r>
            <a:r>
              <a:rPr lang="fr-FR" sz="2400" b="1" i="1" u="none" baseline="0" dirty="0">
                <a:solidFill>
                  <a:srgbClr val="90214A"/>
                </a:solidFill>
                <a:cs typeface="ヒラギノ角ゴ Pro W3"/>
              </a:rPr>
              <a:t>dépistage systématique</a:t>
            </a:r>
            <a:r>
              <a:rPr lang="fr-FR" sz="2400" b="0" i="0" u="none" baseline="0" dirty="0">
                <a:cs typeface="ヒラギノ角ゴ Pro W3"/>
              </a:rPr>
              <a:t> </a:t>
            </a:r>
            <a:r>
              <a:rPr lang="fr-FR" sz="2400" b="1" i="0" u="none" baseline="0" dirty="0">
                <a:cs typeface="ヒラギノ角ゴ Pro W3"/>
              </a:rPr>
              <a:t>du cancer du col de l'utérus tous les 3 </a:t>
            </a:r>
            <a:r>
              <a:rPr lang="fr-FR" sz="2400" b="1" i="0" u="none" baseline="0" dirty="0" smtClean="0">
                <a:cs typeface="ヒラギノ角ゴ Pro W3"/>
              </a:rPr>
              <a:t>ans.</a:t>
            </a:r>
            <a:r>
              <a:rPr lang="fr-FR" sz="2400" b="1" dirty="0">
                <a:cs typeface="ヒラギノ角ゴ Pro W3"/>
              </a:rPr>
              <a:t/>
            </a:r>
            <a:br>
              <a:rPr lang="fr-FR" sz="2400" b="1" dirty="0">
                <a:cs typeface="ヒラギノ角ゴ Pro W3"/>
              </a:rPr>
            </a:br>
            <a:r>
              <a:rPr lang="fr-FR" b="0" i="0" u="none" baseline="0" dirty="0" smtClean="0">
                <a:cs typeface="ヒラギノ角ゴ Pro W3"/>
              </a:rPr>
              <a:t>(Recommandation faible</a:t>
            </a:r>
            <a:r>
              <a:rPr lang="fr-FR" b="0" i="0" u="none" baseline="0" dirty="0">
                <a:cs typeface="ヒラギノ角ゴ Pro W3"/>
              </a:rPr>
              <a:t> ; données probantes de qualité moyenne) </a:t>
            </a:r>
            <a:endParaRPr lang="fr-FR" dirty="0" smtClean="0">
              <a:cs typeface="ヒラギノ角ゴ Pro W3"/>
            </a:endParaRPr>
          </a:p>
          <a:p>
            <a:endParaRPr lang="fr-FR" sz="900" dirty="0" smtClean="0">
              <a:cs typeface="ヒラギノ角ゴ Pro W3"/>
            </a:endParaRPr>
          </a:p>
          <a:p>
            <a:pPr algn="l" rtl="0"/>
            <a:r>
              <a:rPr lang="fr-FR" b="0" i="0" u="none" baseline="0" dirty="0">
                <a:cs typeface="ヒラギノ角ゴ Pro W3"/>
              </a:rPr>
              <a:t>Cette recommandation se base sur les éléments suivants : </a:t>
            </a:r>
          </a:p>
          <a:p>
            <a:pPr lvl="1" algn="l" rtl="0"/>
            <a:r>
              <a:rPr lang="fr-FR" sz="2000" b="0" i="0" u="none" baseline="0" dirty="0"/>
              <a:t>incidence et mortalité plus élevées du cancer du col de l'utérus dans ce groupe d'âge ;</a:t>
            </a:r>
          </a:p>
          <a:p>
            <a:pPr lvl="1" algn="l" rtl="0"/>
            <a:r>
              <a:rPr lang="fr-FR" sz="2000" b="0" i="0" u="none" baseline="0" dirty="0"/>
              <a:t>les limitations du test </a:t>
            </a:r>
            <a:r>
              <a:rPr lang="fr-FR" sz="2000" b="0" i="0" u="none" baseline="0" dirty="0" err="1"/>
              <a:t>Pap</a:t>
            </a:r>
            <a:r>
              <a:rPr lang="fr-FR" sz="2000" b="0" i="0" u="none" baseline="0" dirty="0"/>
              <a:t> sont toutefois similaires à celles valables pour les femmes de 20 à 24 ans.</a:t>
            </a:r>
          </a:p>
          <a:p>
            <a:endParaRPr lang="fr-FR" sz="1050" dirty="0" smtClean="0">
              <a:cs typeface="ヒラギノ角ゴ Pro W3"/>
            </a:endParaRPr>
          </a:p>
          <a:p>
            <a:pPr algn="l" rtl="0"/>
            <a:r>
              <a:rPr lang="fr-FR" b="0" i="0" u="none" baseline="0" dirty="0">
                <a:cs typeface="ヒラギノ角ゴ Pro W3"/>
              </a:rPr>
              <a:t>La recommandation faible s'explique par des préoccupations entourant :</a:t>
            </a:r>
          </a:p>
          <a:p>
            <a:pPr lvl="1" algn="l" rtl="0"/>
            <a:r>
              <a:rPr lang="fr-FR" sz="2000" b="0" i="0" u="none" baseline="0" dirty="0"/>
              <a:t>le taux de faux positifs ; et</a:t>
            </a:r>
          </a:p>
          <a:p>
            <a:pPr lvl="1" algn="l" rtl="0"/>
            <a:r>
              <a:rPr lang="fr-FR" sz="2000" b="0" i="0" u="none" baseline="0" dirty="0"/>
              <a:t>les inconvénients du </a:t>
            </a:r>
            <a:r>
              <a:rPr lang="fr-FR" sz="2000" b="0" i="0" u="none" baseline="0" dirty="0" err="1"/>
              <a:t>surtraitement</a:t>
            </a:r>
            <a:r>
              <a:rPr lang="fr-FR" sz="2000" b="0" i="0" u="none" baseline="0" dirty="0"/>
              <a:t>.</a:t>
            </a:r>
            <a:endParaRPr lang="fr-FR" dirty="0" smtClean="0"/>
          </a:p>
        </p:txBody>
      </p:sp>
      <p:sp>
        <p:nvSpPr>
          <p:cNvPr id="56323" name="Slide Number Placeholder 3"/>
          <p:cNvSpPr>
            <a:spLocks noGrp="1"/>
          </p:cNvSpPr>
          <p:nvPr>
            <p:ph type="sldNum" sz="quarter" idx="10"/>
          </p:nvPr>
        </p:nvSpPr>
        <p:spPr>
          <a:noFill/>
        </p:spPr>
        <p:txBody>
          <a:bodyPr/>
          <a:lstStyle/>
          <a:p>
            <a:pPr algn="r" rtl="0"/>
            <a:fld id="{B0B89B90-F9ED-4B4B-8542-FB9B4F142422}" type="slidenum">
              <a:rPr>
                <a:latin typeface="Arial" charset="0"/>
                <a:ea typeface="ヒラギノ角ゴ Pro W3"/>
                <a:cs typeface="ヒラギノ角ゴ Pro W3"/>
              </a:rPr>
              <a:pPr algn="r" rtl="0"/>
              <a:t>25</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p:txBody>
          <a:bodyPr/>
          <a:lstStyle/>
          <a:p>
            <a:pPr algn="l" rtl="0"/>
            <a:r>
              <a:rPr lang="fr-FR" b="0" i="0" u="none" baseline="0">
                <a:cs typeface="ヒラギノ角ゴ Pro W3"/>
              </a:rPr>
              <a:t>Résultats : femmes de 30 à 69 ans</a:t>
            </a:r>
          </a:p>
        </p:txBody>
      </p:sp>
      <p:sp>
        <p:nvSpPr>
          <p:cNvPr id="58370" name="3 Marcador de número de diapositiva"/>
          <p:cNvSpPr>
            <a:spLocks noGrp="1"/>
          </p:cNvSpPr>
          <p:nvPr>
            <p:ph type="sldNum" sz="quarter" idx="10"/>
          </p:nvPr>
        </p:nvSpPr>
        <p:spPr>
          <a:noFill/>
        </p:spPr>
        <p:txBody>
          <a:bodyPr/>
          <a:lstStyle/>
          <a:p>
            <a:pPr algn="r" rtl="0"/>
            <a:fld id="{4FA428F8-33C4-48B3-9F0E-000D1AB321EA}" type="slidenum">
              <a:rPr>
                <a:latin typeface="Arial" charset="0"/>
                <a:ea typeface="ヒラギノ角ゴ Pro W3"/>
                <a:cs typeface="ヒラギノ角ゴ Pro W3"/>
              </a:rPr>
              <a:pPr algn="r" rtl="0"/>
              <a:t>26</a:t>
            </a:fld>
            <a:endParaRPr lang="fr-FR" smtClean="0">
              <a:latin typeface="Arial" charset="0"/>
              <a:ea typeface="ヒラギノ角ゴ Pro W3"/>
              <a:cs typeface="ヒラギノ角ゴ Pro W3"/>
            </a:endParaRPr>
          </a:p>
        </p:txBody>
      </p:sp>
      <p:sp>
        <p:nvSpPr>
          <p:cNvPr id="58371" name="2 Marcador de contenido"/>
          <p:cNvSpPr>
            <a:spLocks noGrp="1"/>
          </p:cNvSpPr>
          <p:nvPr>
            <p:ph idx="1"/>
          </p:nvPr>
        </p:nvSpPr>
        <p:spPr>
          <a:xfrm>
            <a:off x="96819" y="1559915"/>
            <a:ext cx="9047181" cy="4574783"/>
          </a:xfrm>
        </p:spPr>
        <p:txBody>
          <a:bodyPr/>
          <a:lstStyle/>
          <a:p>
            <a:pPr marL="0" indent="0" algn="l" rtl="0">
              <a:buFontTx/>
              <a:buNone/>
            </a:pPr>
            <a:r>
              <a:rPr lang="fr-FR" b="0" i="0" u="none" baseline="0" dirty="0">
                <a:cs typeface="ヒラギノ角ゴ Pro W3"/>
              </a:rPr>
              <a:t>Données probantes sur l'efficacité du dépistage</a:t>
            </a:r>
          </a:p>
          <a:p>
            <a:pPr marL="538163" lvl="1" algn="l" rtl="0"/>
            <a:r>
              <a:rPr lang="fr-FR" sz="1800" b="0" i="0" u="none" baseline="0" dirty="0"/>
              <a:t>Forte association entre l'introduction du dépistage et la réduction de l'incidence</a:t>
            </a:r>
            <a:r>
              <a:rPr lang="fr-FR" sz="1800" dirty="0"/>
              <a:t/>
            </a:r>
            <a:br>
              <a:rPr lang="fr-FR" sz="1800" dirty="0"/>
            </a:br>
            <a:r>
              <a:rPr lang="fr-FR" sz="1800" b="0" i="0" u="none" baseline="0" dirty="0"/>
              <a:t>du cancer du col de l'utérus (</a:t>
            </a:r>
            <a:r>
              <a:rPr lang="fr-FR" sz="1800" b="0" i="1" u="none" baseline="0" dirty="0"/>
              <a:t>études de cohorte</a:t>
            </a:r>
            <a:r>
              <a:rPr lang="fr-FR" sz="1800" b="0" i="0" u="none" baseline="0" dirty="0"/>
              <a:t>).</a:t>
            </a:r>
          </a:p>
          <a:p>
            <a:pPr marL="538163" lvl="1" algn="l" rtl="0"/>
            <a:r>
              <a:rPr lang="fr-FR" sz="1800" b="0" i="0" u="none" baseline="0" dirty="0"/>
              <a:t>Un ERC mené dans une région rurale de l'Inde a mis en évidence un impact non significatif du dépistage ponctuel sur l'incidence et la mortalité à 8 ans (</a:t>
            </a:r>
            <a:r>
              <a:rPr lang="fr-FR" sz="1800" b="0" i="1" u="none" baseline="0" dirty="0"/>
              <a:t>validité externe ?</a:t>
            </a:r>
            <a:r>
              <a:rPr lang="fr-FR" sz="1800" b="0" i="0" u="none" baseline="0" dirty="0"/>
              <a:t>).</a:t>
            </a:r>
          </a:p>
          <a:p>
            <a:pPr marL="538163" lvl="1" algn="l" rtl="0"/>
            <a:r>
              <a:rPr lang="fr-FR" sz="1800" b="0" i="0" u="none" baseline="0" dirty="0"/>
              <a:t>Le dépistage est associé à une baisse de l'incidence (</a:t>
            </a:r>
            <a:r>
              <a:rPr lang="fr-FR" sz="1800" b="0" i="1" u="none" baseline="0" dirty="0"/>
              <a:t>étude de cohorte, suivi de 3 ans</a:t>
            </a:r>
            <a:r>
              <a:rPr lang="fr-FR" sz="1800" b="0" i="0" u="none" baseline="0" dirty="0"/>
              <a:t>).</a:t>
            </a:r>
          </a:p>
          <a:p>
            <a:pPr marL="538163" lvl="1" algn="l" rtl="0"/>
            <a:r>
              <a:rPr lang="fr-FR" sz="1800" b="0" i="0" u="none" baseline="0" dirty="0"/>
              <a:t>La probabilité de réalisation d'au moins 1 test </a:t>
            </a:r>
            <a:r>
              <a:rPr lang="fr-FR" sz="1800" b="0" i="0" u="none" baseline="0" dirty="0" err="1"/>
              <a:t>Pap</a:t>
            </a:r>
            <a:r>
              <a:rPr lang="fr-FR" sz="1800" b="0" i="0" u="none" baseline="0" dirty="0"/>
              <a:t> était plus faible chez les femmes souffrant d'un cancer invasif (</a:t>
            </a:r>
            <a:r>
              <a:rPr lang="fr-FR" sz="1800" b="0" i="1" u="none" baseline="0" dirty="0"/>
              <a:t>méta-analyse de 12 études cas-témoins</a:t>
            </a:r>
            <a:r>
              <a:rPr lang="fr-FR" sz="1800" b="0" i="0" u="none" baseline="0" dirty="0"/>
              <a:t>).</a:t>
            </a:r>
            <a:endParaRPr lang="fr-FR" sz="1800" dirty="0" smtClean="0"/>
          </a:p>
          <a:p>
            <a:pPr marL="0" indent="0" algn="l" rtl="0">
              <a:buFontTx/>
              <a:buNone/>
            </a:pPr>
            <a:endParaRPr lang="fr-FR" sz="1800" dirty="0" smtClean="0">
              <a:cs typeface="ヒラギノ角ゴ Pro W3"/>
            </a:endParaRPr>
          </a:p>
          <a:p>
            <a:pPr marL="0" indent="0" algn="l" rtl="0">
              <a:buFontTx/>
              <a:buNone/>
            </a:pPr>
            <a:r>
              <a:rPr lang="fr-FR" b="0" i="0" u="none" baseline="0" dirty="0">
                <a:cs typeface="ヒラギノ角ゴ Pro W3"/>
              </a:rPr>
              <a:t>Données probantes sur les inconvénients du dépistage</a:t>
            </a:r>
          </a:p>
          <a:p>
            <a:pPr marL="538163" lvl="1" algn="l" rtl="0"/>
            <a:r>
              <a:rPr lang="fr-FR" sz="1800" b="0" i="0" u="none" baseline="0" dirty="0"/>
              <a:t>Les résultats anormaux et les lésions de grade élevé ont décliné avec l'âge</a:t>
            </a:r>
            <a:r>
              <a:rPr lang="fr-FR" sz="1800" b="0" i="0" u="none" baseline="30000" dirty="0"/>
              <a:t>1</a:t>
            </a:r>
            <a:r>
              <a:rPr lang="fr-FR" sz="1800" b="0" i="0" u="none" baseline="0" dirty="0"/>
              <a:t>.</a:t>
            </a:r>
          </a:p>
          <a:p>
            <a:pPr marL="538163" lvl="1" algn="l" rtl="0"/>
            <a:r>
              <a:rPr lang="fr-FR" sz="1800" b="0" i="0" u="none" baseline="0" dirty="0"/>
              <a:t>Le taux de biopsie/traitement s'est réduit avec l'âge.</a:t>
            </a:r>
          </a:p>
          <a:p>
            <a:pPr marL="538163" lvl="1" algn="l" rtl="0"/>
            <a:r>
              <a:rPr lang="fr-FR" sz="1800" b="0" i="0" u="none" baseline="0" dirty="0"/>
              <a:t>Les inconvénients liés à la grossesse deviennent moins graves.</a:t>
            </a:r>
          </a:p>
        </p:txBody>
      </p:sp>
      <p:sp>
        <p:nvSpPr>
          <p:cNvPr id="58372" name="Rectangle 5"/>
          <p:cNvSpPr>
            <a:spLocks noChangeArrowheads="1"/>
          </p:cNvSpPr>
          <p:nvPr/>
        </p:nvSpPr>
        <p:spPr bwMode="auto">
          <a:xfrm>
            <a:off x="355600" y="6323013"/>
            <a:ext cx="5900738" cy="396875"/>
          </a:xfrm>
          <a:prstGeom prst="rect">
            <a:avLst/>
          </a:prstGeom>
          <a:noFill/>
          <a:ln w="9525">
            <a:noFill/>
            <a:miter lim="800000"/>
            <a:headEnd/>
            <a:tailEnd/>
          </a:ln>
        </p:spPr>
        <p:txBody>
          <a:bodyPr>
            <a:spAutoFit/>
          </a:bodyPr>
          <a:lstStyle/>
          <a:p>
            <a:pPr marL="180975" indent="-180975" algn="l" rtl="0"/>
            <a:r>
              <a:rPr lang="fr-FR" sz="1000" b="0" i="0" u="none" baseline="0"/>
              <a:t>1.	Partenariat canadien contre le cancer. Rapport Cervical Cancer Screening in Canada: Monitoring Program Performance 2006–2008. 2011.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l" rtl="0"/>
            <a:r>
              <a:rPr lang="fr-FR" b="0" i="0" u="none" baseline="0">
                <a:cs typeface="ヒラギノ角ゴ Pro W3"/>
              </a:rPr>
              <a:t>Recommandations : femmes de 30 à 69 ans</a:t>
            </a:r>
          </a:p>
        </p:txBody>
      </p:sp>
      <p:sp>
        <p:nvSpPr>
          <p:cNvPr id="60418" name="Slide Number Placeholder 3"/>
          <p:cNvSpPr>
            <a:spLocks noGrp="1"/>
          </p:cNvSpPr>
          <p:nvPr>
            <p:ph type="sldNum" sz="quarter" idx="10"/>
          </p:nvPr>
        </p:nvSpPr>
        <p:spPr>
          <a:noFill/>
        </p:spPr>
        <p:txBody>
          <a:bodyPr/>
          <a:lstStyle/>
          <a:p>
            <a:pPr algn="r" rtl="0"/>
            <a:fld id="{28DD5815-AA64-40F6-BE04-D4734333AD50}" type="slidenum">
              <a:rPr>
                <a:latin typeface="Arial" charset="0"/>
                <a:ea typeface="ヒラギノ角ゴ Pro W3"/>
                <a:cs typeface="ヒラギノ角ゴ Pro W3"/>
              </a:rPr>
              <a:pPr algn="r" rtl="0"/>
              <a:t>27</a:t>
            </a:fld>
            <a:endParaRPr lang="fr-FR" smtClean="0">
              <a:latin typeface="Arial" charset="0"/>
              <a:ea typeface="ヒラギノ角ゴ Pro W3"/>
              <a:cs typeface="ヒラギノ角ゴ Pro W3"/>
            </a:endParaRPr>
          </a:p>
        </p:txBody>
      </p:sp>
      <p:sp>
        <p:nvSpPr>
          <p:cNvPr id="60419" name="Content Placeholder 2"/>
          <p:cNvSpPr>
            <a:spLocks noGrp="1"/>
          </p:cNvSpPr>
          <p:nvPr>
            <p:ph idx="1"/>
          </p:nvPr>
        </p:nvSpPr>
        <p:spPr>
          <a:xfrm>
            <a:off x="86062" y="1602889"/>
            <a:ext cx="8928846" cy="4994761"/>
          </a:xfrm>
        </p:spPr>
        <p:txBody>
          <a:bodyPr/>
          <a:lstStyle/>
          <a:p>
            <a:pPr marL="268288" indent="-268288" algn="l" rtl="0"/>
            <a:r>
              <a:rPr lang="fr-FR" sz="2400" b="1" i="0" u="none" baseline="0" dirty="0">
                <a:cs typeface="ヒラギノ角ゴ Pro W3"/>
              </a:rPr>
              <a:t>Pour les femmes de 30 à 69 ans, nous recommandons le </a:t>
            </a:r>
            <a:r>
              <a:rPr lang="fr-FR" sz="2400" b="1" i="1" u="none" baseline="0" dirty="0">
                <a:solidFill>
                  <a:srgbClr val="90214A"/>
                </a:solidFill>
                <a:cs typeface="ヒラギノ角ゴ Pro W3"/>
              </a:rPr>
              <a:t>dépistage systématique</a:t>
            </a:r>
            <a:r>
              <a:rPr lang="fr-FR" sz="2400" b="0" i="0" u="none" baseline="0" dirty="0">
                <a:cs typeface="ヒラギノ角ゴ Pro W3"/>
              </a:rPr>
              <a:t> </a:t>
            </a:r>
            <a:r>
              <a:rPr lang="fr-FR" sz="2400" b="1" i="0" u="none" baseline="0" dirty="0">
                <a:cs typeface="ヒラギノ角ゴ Pro W3"/>
              </a:rPr>
              <a:t>du cancer du col de l'utérus tous les 3 </a:t>
            </a:r>
            <a:r>
              <a:rPr lang="fr-FR" sz="2400" b="1" i="0" u="none" baseline="0" dirty="0" smtClean="0">
                <a:cs typeface="ヒラギノ角ゴ Pro W3"/>
              </a:rPr>
              <a:t>ans.</a:t>
            </a:r>
            <a:r>
              <a:rPr lang="fr-FR" sz="2400" b="1" dirty="0">
                <a:cs typeface="ヒラギノ角ゴ Pro W3"/>
              </a:rPr>
              <a:t/>
            </a:r>
            <a:br>
              <a:rPr lang="fr-FR" sz="2400" b="1" dirty="0">
                <a:cs typeface="ヒラギノ角ゴ Pro W3"/>
              </a:rPr>
            </a:br>
            <a:r>
              <a:rPr lang="fr-FR" b="0" i="0" u="none" baseline="0" dirty="0" smtClean="0">
                <a:cs typeface="ヒラギノ角ゴ Pro W3"/>
              </a:rPr>
              <a:t>(Recommandation forte</a:t>
            </a:r>
            <a:r>
              <a:rPr lang="fr-FR" b="0" i="0" u="none" baseline="0" dirty="0">
                <a:cs typeface="ヒラギノ角ゴ Pro W3"/>
              </a:rPr>
              <a:t> ; données probantes de qualité supérieure)</a:t>
            </a:r>
            <a:endParaRPr lang="fr-FR" dirty="0" smtClean="0">
              <a:cs typeface="ヒラギノ角ゴ Pro W3"/>
            </a:endParaRPr>
          </a:p>
          <a:p>
            <a:pPr marL="268288" indent="-268288" algn="l" rtl="0">
              <a:spcBef>
                <a:spcPts val="0"/>
              </a:spcBef>
              <a:buFontTx/>
              <a:buNone/>
            </a:pPr>
            <a:r>
              <a:rPr lang="fr-FR" sz="1600" dirty="0">
                <a:cs typeface="ヒラギノ角ゴ Pro W3"/>
              </a:rPr>
              <a:t/>
            </a:r>
            <a:br>
              <a:rPr lang="fr-FR" sz="1600" dirty="0">
                <a:cs typeface="ヒラギノ角ゴ Pro W3"/>
              </a:rPr>
            </a:br>
            <a:endParaRPr lang="fr-FR" sz="1600" dirty="0" smtClean="0">
              <a:cs typeface="ヒラギノ角ゴ Pro W3"/>
            </a:endParaRPr>
          </a:p>
          <a:p>
            <a:pPr marL="268288" indent="-268288" algn="l" rtl="0">
              <a:spcBef>
                <a:spcPts val="0"/>
              </a:spcBef>
            </a:pPr>
            <a:r>
              <a:rPr lang="fr-FR" b="0" i="0" u="none" baseline="0" dirty="0">
                <a:cs typeface="ヒラギノ角ゴ Pro W3"/>
              </a:rPr>
              <a:t>Cette recommandation se base sur les éléments suivants : </a:t>
            </a:r>
          </a:p>
          <a:p>
            <a:pPr marL="717550" lvl="1" indent="-260350" algn="l" rtl="0"/>
            <a:r>
              <a:rPr lang="fr-FR" sz="2000" b="0" i="0" u="none" baseline="0" dirty="0"/>
              <a:t>données probantes en faveur de l'effet positif du dépistage ;</a:t>
            </a:r>
          </a:p>
          <a:p>
            <a:pPr marL="717550" lvl="1" indent="-260350" algn="l" rtl="0"/>
            <a:r>
              <a:rPr lang="fr-FR" sz="2000" b="0" i="0" u="none" baseline="0" dirty="0"/>
              <a:t>incidence et mortalité plus élevées du cancer du col de l'utérus dans ce groupe d'âge ; et</a:t>
            </a:r>
          </a:p>
          <a:p>
            <a:pPr marL="717550" lvl="1" indent="-260350" algn="l" rtl="0"/>
            <a:r>
              <a:rPr lang="fr-FR" sz="2000" b="0" i="0" u="none" baseline="0" dirty="0"/>
              <a:t>taux d'inconvénients potentiels plus faibles que chez les femmes plus jeunes.</a:t>
            </a:r>
          </a:p>
          <a:p>
            <a:pPr marL="268288" indent="-268288" algn="l" rtl="0"/>
            <a:endParaRPr lang="fr-FR" sz="1100" dirty="0" smtClean="0">
              <a:cs typeface="ヒラギノ角ゴ Pro W3"/>
            </a:endParaRPr>
          </a:p>
          <a:p>
            <a:pPr marL="268288" indent="-268288" algn="l" rtl="0"/>
            <a:r>
              <a:rPr lang="fr-FR" b="0" i="0" u="none" baseline="0" dirty="0">
                <a:cs typeface="ヒラギノ角ゴ Pro W3"/>
              </a:rPr>
              <a:t>La recommandation forte se base sur la conviction du GECSSP que les effets désirables du dépistage l'emportent sur les effets indésirables.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p:txBody>
          <a:bodyPr/>
          <a:lstStyle/>
          <a:p>
            <a:pPr algn="l" rtl="0"/>
            <a:r>
              <a:rPr lang="fr-FR" b="0" i="0" u="none" baseline="0">
                <a:cs typeface="ヒラギノ角ゴ Pro W3"/>
              </a:rPr>
              <a:t>Résultats : femmes de 70 ans et plus</a:t>
            </a:r>
          </a:p>
        </p:txBody>
      </p:sp>
      <p:sp>
        <p:nvSpPr>
          <p:cNvPr id="62466" name="3 Marcador de número de diapositiva"/>
          <p:cNvSpPr>
            <a:spLocks noGrp="1"/>
          </p:cNvSpPr>
          <p:nvPr>
            <p:ph type="sldNum" sz="quarter" idx="10"/>
          </p:nvPr>
        </p:nvSpPr>
        <p:spPr>
          <a:noFill/>
        </p:spPr>
        <p:txBody>
          <a:bodyPr/>
          <a:lstStyle/>
          <a:p>
            <a:pPr algn="r" rtl="0"/>
            <a:fld id="{CF5F236E-6C07-43C0-8D49-5AB95EECE4AB}" type="slidenum">
              <a:rPr>
                <a:latin typeface="Arial" charset="0"/>
                <a:ea typeface="ヒラギノ角ゴ Pro W3"/>
                <a:cs typeface="ヒラギノ角ゴ Pro W3"/>
              </a:rPr>
              <a:pPr algn="r" rtl="0"/>
              <a:t>28</a:t>
            </a:fld>
            <a:endParaRPr lang="fr-FR" smtClean="0">
              <a:latin typeface="Arial" charset="0"/>
              <a:ea typeface="ヒラギノ角ゴ Pro W3"/>
              <a:cs typeface="ヒラギノ角ゴ Pro W3"/>
            </a:endParaRPr>
          </a:p>
        </p:txBody>
      </p:sp>
      <p:sp>
        <p:nvSpPr>
          <p:cNvPr id="62467" name="2 Marcador de contenido"/>
          <p:cNvSpPr>
            <a:spLocks noGrp="1"/>
          </p:cNvSpPr>
          <p:nvPr>
            <p:ph idx="1"/>
          </p:nvPr>
        </p:nvSpPr>
        <p:spPr>
          <a:xfrm>
            <a:off x="720725" y="1960563"/>
            <a:ext cx="7700963" cy="3225800"/>
          </a:xfrm>
        </p:spPr>
        <p:txBody>
          <a:bodyPr/>
          <a:lstStyle/>
          <a:p>
            <a:pPr marL="0" indent="0" algn="l" rtl="0">
              <a:spcBef>
                <a:spcPct val="40000"/>
              </a:spcBef>
              <a:buFontTx/>
              <a:buNone/>
            </a:pPr>
            <a:r>
              <a:rPr lang="fr-FR" sz="2400" b="0" i="0" u="none" baseline="0" dirty="0">
                <a:cs typeface="ヒラギノ角ゴ Pro W3"/>
              </a:rPr>
              <a:t>Données probantes sur l'efficacité du dépistage</a:t>
            </a:r>
          </a:p>
          <a:p>
            <a:pPr lvl="1" algn="l" rtl="0">
              <a:spcBef>
                <a:spcPct val="40000"/>
              </a:spcBef>
            </a:pPr>
            <a:r>
              <a:rPr lang="fr-FR" sz="2000" b="0" i="0" u="none" baseline="0" dirty="0"/>
              <a:t>Données probantes limitées sur l'âge auquel le dépistage doit être arrêté.</a:t>
            </a:r>
          </a:p>
          <a:p>
            <a:pPr lvl="1" algn="l" rtl="0">
              <a:spcBef>
                <a:spcPct val="40000"/>
              </a:spcBef>
            </a:pPr>
            <a:r>
              <a:rPr lang="fr-FR" sz="2000" b="0" i="0" u="none" baseline="0" dirty="0"/>
              <a:t>Des données probantes limitées suggèrent un effet protecteur du </a:t>
            </a:r>
            <a:r>
              <a:rPr lang="fr-FR" sz="2000" b="0" i="0" u="none" baseline="0" dirty="0" smtClean="0"/>
              <a:t>dépistage</a:t>
            </a:r>
            <a:r>
              <a:rPr lang="fr-FR" sz="2000" dirty="0"/>
              <a:t> </a:t>
            </a:r>
            <a:r>
              <a:rPr lang="fr-FR" sz="2000" b="0" i="0" u="none" baseline="0" dirty="0" smtClean="0"/>
              <a:t>chez </a:t>
            </a:r>
            <a:r>
              <a:rPr lang="fr-FR" sz="2000" b="0" i="0" u="none" baseline="0" dirty="0"/>
              <a:t>les femmes de 70 ans et plus</a:t>
            </a:r>
            <a:r>
              <a:rPr lang="fr-FR" sz="2000" b="0" i="0" u="none" baseline="30000" dirty="0"/>
              <a:t>1,2</a:t>
            </a:r>
            <a:r>
              <a:rPr lang="fr-FR" sz="2000" b="0" i="0" u="none" baseline="0" dirty="0"/>
              <a:t>.</a:t>
            </a:r>
          </a:p>
          <a:p>
            <a:pPr lvl="1" algn="l" rtl="0">
              <a:spcBef>
                <a:spcPct val="40000"/>
              </a:spcBef>
            </a:pPr>
            <a:r>
              <a:rPr lang="fr-FR" sz="2000" b="0" i="0" u="none" baseline="0" dirty="0"/>
              <a:t>Les taux de mortalité et d'incidence du cancer du col de l'utérus restent élevés dans ce groupe d'âge (Canada).</a:t>
            </a:r>
          </a:p>
          <a:p>
            <a:pPr lvl="1" algn="l" rtl="0">
              <a:spcBef>
                <a:spcPct val="40000"/>
              </a:spcBef>
            </a:pPr>
            <a:r>
              <a:rPr lang="fr-FR" sz="2000" b="0" i="0" u="none" baseline="0" dirty="0"/>
              <a:t>Bénéfice possible du dépistage en l'absence de dépistage antérieur adéquat.</a:t>
            </a:r>
          </a:p>
        </p:txBody>
      </p:sp>
      <p:sp>
        <p:nvSpPr>
          <p:cNvPr id="62468" name="Text Box 6"/>
          <p:cNvSpPr txBox="1">
            <a:spLocks noChangeArrowheads="1"/>
          </p:cNvSpPr>
          <p:nvPr/>
        </p:nvSpPr>
        <p:spPr bwMode="auto">
          <a:xfrm>
            <a:off x="261938" y="6000750"/>
            <a:ext cx="7523162" cy="701675"/>
          </a:xfrm>
          <a:prstGeom prst="rect">
            <a:avLst/>
          </a:prstGeom>
          <a:noFill/>
          <a:ln w="9525">
            <a:noFill/>
            <a:miter lim="800000"/>
            <a:headEnd/>
            <a:tailEnd/>
          </a:ln>
        </p:spPr>
        <p:txBody>
          <a:bodyPr>
            <a:spAutoFit/>
          </a:bodyPr>
          <a:lstStyle/>
          <a:p>
            <a:pPr marL="180975" indent="-180975" algn="l" rtl="0"/>
            <a:r>
              <a:rPr lang="fr-FR" sz="1000" b="0" i="0" u="none" baseline="0"/>
              <a:t>1.	Andrae B, Kemetli L, Sparén P, et al. Screening-preventable cervical cancer risks: Evidence from a nationwide audit in Sweden. </a:t>
            </a:r>
            <a:r>
              <a:rPr lang="fr-FR" sz="1000" b="0" i="1" u="none" baseline="0"/>
              <a:t>Journal of the National Cancer Institute</a:t>
            </a:r>
            <a:r>
              <a:rPr lang="fr-FR" sz="1000" b="0" i="0" u="none" baseline="0"/>
              <a:t>. 2008, vol. 100, p. 622. </a:t>
            </a:r>
          </a:p>
          <a:p>
            <a:pPr marL="180975" indent="-180975" algn="l" rtl="0"/>
            <a:r>
              <a:rPr lang="fr-FR" sz="1000" b="0" i="0" u="none" baseline="0"/>
              <a:t>2.	Hoffman M, Cooper D, Carrara H, et al. Limited pap screening associated with reduced risk of cervical cancer in South Africa. </a:t>
            </a:r>
            <a:r>
              <a:rPr lang="fr-FR" sz="1000" b="0" i="1" u="none" baseline="0"/>
              <a:t>International Journal of Epidemiology.</a:t>
            </a:r>
            <a:r>
              <a:rPr lang="fr-FR" sz="1000" b="0" i="0" u="none" baseline="0"/>
              <a:t> 2003, vol. 32, p. 573.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algn="l" rtl="0"/>
            <a:r>
              <a:rPr lang="fr-FR" b="0" i="0" u="none" baseline="0">
                <a:cs typeface="ヒラギノ角ゴ Pro W3"/>
              </a:rPr>
              <a:t>Recommandations : femmes de 70 ans et plus</a:t>
            </a:r>
          </a:p>
        </p:txBody>
      </p:sp>
      <p:sp>
        <p:nvSpPr>
          <p:cNvPr id="64514" name="Content Placeholder 2"/>
          <p:cNvSpPr>
            <a:spLocks noGrp="1"/>
          </p:cNvSpPr>
          <p:nvPr>
            <p:ph idx="1"/>
          </p:nvPr>
        </p:nvSpPr>
        <p:spPr>
          <a:xfrm>
            <a:off x="0" y="1620838"/>
            <a:ext cx="9025666" cy="4114800"/>
          </a:xfrm>
        </p:spPr>
        <p:txBody>
          <a:bodyPr/>
          <a:lstStyle/>
          <a:p>
            <a:pPr marL="268288" indent="-268288" algn="l" rtl="0"/>
            <a:r>
              <a:rPr lang="fr-FR" sz="1800" b="1" i="0" u="none" baseline="0" dirty="0">
                <a:cs typeface="ヒラギノ角ゴ Pro W3"/>
              </a:rPr>
              <a:t>Pour les femmes ≥ 70 ans qui ont fait l'objet d'un dépistage adéquat (c.-à-d. 3 tests </a:t>
            </a:r>
            <a:r>
              <a:rPr lang="fr-FR" sz="1800" b="1" i="0" u="none" baseline="0" dirty="0" err="1">
                <a:cs typeface="ヒラギノ角ゴ Pro W3"/>
              </a:rPr>
              <a:t>Pap</a:t>
            </a:r>
            <a:r>
              <a:rPr lang="fr-FR" sz="1800" b="1" i="0" u="none" baseline="0" dirty="0">
                <a:cs typeface="ヒラギノ角ゴ Pro W3"/>
              </a:rPr>
              <a:t> négatifs consécutifs au cours des 10 dernières années), nous recommandons que </a:t>
            </a:r>
            <a:r>
              <a:rPr lang="fr-FR" sz="1800" b="1" i="0" u="none" baseline="0" dirty="0" smtClean="0">
                <a:cs typeface="ヒラギノ角ゴ Pro W3"/>
              </a:rPr>
              <a:t>le</a:t>
            </a:r>
            <a:r>
              <a:rPr lang="fr-FR" sz="1800" b="1" i="1" dirty="0">
                <a:cs typeface="ヒラギノ角ゴ Pro W3"/>
              </a:rPr>
              <a:t> </a:t>
            </a:r>
            <a:r>
              <a:rPr lang="fr-FR" sz="1800" b="1" i="1" u="none" baseline="0" dirty="0" smtClean="0">
                <a:solidFill>
                  <a:srgbClr val="90214A"/>
                </a:solidFill>
                <a:cs typeface="ヒラギノ角ゴ Pro W3"/>
              </a:rPr>
              <a:t>dépistage </a:t>
            </a:r>
            <a:r>
              <a:rPr lang="fr-FR" sz="1800" b="1" i="1" u="none" baseline="0" dirty="0">
                <a:solidFill>
                  <a:srgbClr val="90214A"/>
                </a:solidFill>
                <a:cs typeface="ヒラギノ角ゴ Pro W3"/>
              </a:rPr>
              <a:t>systématique soit arrêté</a:t>
            </a:r>
            <a:r>
              <a:rPr lang="fr-FR" sz="1800" b="1" i="1" u="none" baseline="0" dirty="0">
                <a:cs typeface="ヒラギノ角ゴ Pro W3"/>
              </a:rPr>
              <a:t>.</a:t>
            </a:r>
            <a:r>
              <a:rPr lang="fr-FR" sz="1800" b="1" i="1" dirty="0">
                <a:cs typeface="ヒラギノ角ゴ Pro W3"/>
              </a:rPr>
              <a:t/>
            </a:r>
            <a:br>
              <a:rPr lang="fr-FR" sz="1800" b="1" i="1" dirty="0">
                <a:cs typeface="ヒラギノ角ゴ Pro W3"/>
              </a:rPr>
            </a:br>
            <a:r>
              <a:rPr lang="fr-FR" sz="1800" b="0" i="0" u="none" baseline="0" dirty="0">
                <a:cs typeface="ヒラギノ角ゴ Pro W3"/>
              </a:rPr>
              <a:t>(Recommandation faible ; données probantes de faible qualité)</a:t>
            </a:r>
            <a:endParaRPr lang="fr-FR" sz="1600" dirty="0" smtClean="0">
              <a:cs typeface="ヒラギノ角ゴ Pro W3"/>
            </a:endParaRPr>
          </a:p>
          <a:p>
            <a:pPr marL="268288" indent="-268288" algn="l" rtl="0"/>
            <a:r>
              <a:rPr lang="fr-FR" sz="1600" b="0" i="0" u="none" baseline="0" dirty="0">
                <a:cs typeface="ヒラギノ角ゴ Pro W3"/>
              </a:rPr>
              <a:t>Recommandation basée sur :</a:t>
            </a:r>
          </a:p>
          <a:p>
            <a:pPr marL="803275" lvl="1" indent="-261938" algn="l" rtl="0"/>
            <a:r>
              <a:rPr lang="fr-FR" sz="1800" b="0" i="0" u="none" baseline="0" dirty="0"/>
              <a:t>Données probantes limitées indiquant que le dépistage jusqu'à cet âge prévient le développement du cancer du col de l'utérus par la suite ; moins d'inconvénients dans ce groupe d'âge, mais l'examen au spéculum peut être inconfortable/difficile. </a:t>
            </a:r>
            <a:r>
              <a:rPr lang="fr-FR" sz="1800" dirty="0"/>
              <a:t/>
            </a:r>
            <a:br>
              <a:rPr lang="fr-FR" sz="1800" dirty="0"/>
            </a:br>
            <a:endParaRPr lang="fr-FR" sz="1800" b="1" dirty="0" smtClean="0"/>
          </a:p>
          <a:p>
            <a:pPr marL="268288" indent="-268288" algn="l" rtl="0"/>
            <a:r>
              <a:rPr lang="fr-FR" sz="1800" b="1" i="0" u="none" baseline="0" dirty="0">
                <a:cs typeface="ヒラギノ角ゴ Pro W3"/>
              </a:rPr>
              <a:t>Pour les femmes ≥ 70 ans qui n'ont pas fait l'objet d'un dépistage adéquat, nous recommandons que </a:t>
            </a:r>
            <a:r>
              <a:rPr lang="fr-FR" sz="1800" b="1" i="1" u="none" baseline="0" dirty="0">
                <a:solidFill>
                  <a:srgbClr val="90214A"/>
                </a:solidFill>
                <a:cs typeface="ヒラギノ角ゴ Pro W3"/>
              </a:rPr>
              <a:t>le dépistage se poursuive </a:t>
            </a:r>
            <a:r>
              <a:rPr lang="fr-FR" sz="1800" b="1" i="0" u="none" baseline="0" dirty="0">
                <a:cs typeface="ヒラギノ角ゴ Pro W3"/>
              </a:rPr>
              <a:t>jusqu'à l'obtention de 3 résultats de test négatifs.</a:t>
            </a:r>
            <a:r>
              <a:rPr lang="fr-FR" sz="1800" b="1" dirty="0">
                <a:cs typeface="ヒラギノ角ゴ Pro W3"/>
              </a:rPr>
              <a:t/>
            </a:r>
            <a:br>
              <a:rPr lang="fr-FR" sz="1800" b="1" dirty="0">
                <a:cs typeface="ヒラギノ角ゴ Pro W3"/>
              </a:rPr>
            </a:br>
            <a:r>
              <a:rPr lang="fr-FR" sz="1800" b="0" i="0" u="none" baseline="0" dirty="0">
                <a:cs typeface="ヒラギノ角ゴ Pro W3"/>
              </a:rPr>
              <a:t>(Recommandation faible ; données probantes de faible qualité)</a:t>
            </a:r>
            <a:endParaRPr lang="fr-FR" sz="1800" b="1" dirty="0" smtClean="0">
              <a:cs typeface="ヒラギノ角ゴ Pro W3"/>
            </a:endParaRPr>
          </a:p>
          <a:p>
            <a:pPr marL="268288" indent="-268288" algn="l" rtl="0"/>
            <a:r>
              <a:rPr lang="fr-FR" sz="1600" b="0" i="0" u="none" baseline="0" dirty="0">
                <a:cs typeface="ヒラギノ角ゴ Pro W3"/>
              </a:rPr>
              <a:t>La recommandation accorde une valeur élevée :</a:t>
            </a:r>
          </a:p>
          <a:p>
            <a:pPr marL="803275" lvl="1" indent="-261938" algn="l" rtl="0"/>
            <a:r>
              <a:rPr lang="fr-FR" b="0" i="0" u="none" baseline="0" dirty="0"/>
              <a:t>aux données probantes limitées en faveur de l'efficacité du dépistage, et à la possibilité de détecter et traiter le cancer du col de l'utérus dans ce groupe d'âge.</a:t>
            </a:r>
            <a:endParaRPr lang="fr-FR" dirty="0" smtClean="0"/>
          </a:p>
        </p:txBody>
      </p:sp>
      <p:sp>
        <p:nvSpPr>
          <p:cNvPr id="64515" name="Slide Number Placeholder 3"/>
          <p:cNvSpPr>
            <a:spLocks noGrp="1"/>
          </p:cNvSpPr>
          <p:nvPr>
            <p:ph type="sldNum" sz="quarter" idx="10"/>
          </p:nvPr>
        </p:nvSpPr>
        <p:spPr>
          <a:noFill/>
        </p:spPr>
        <p:txBody>
          <a:bodyPr/>
          <a:lstStyle/>
          <a:p>
            <a:pPr algn="r" rtl="0"/>
            <a:fld id="{93272224-A332-4BF4-8932-8A98BBA0EF94}" type="slidenum">
              <a:rPr>
                <a:latin typeface="Arial" charset="0"/>
                <a:ea typeface="ヒラギノ角ゴ Pro W3"/>
                <a:cs typeface="ヒラギノ角ゴ Pro W3"/>
              </a:rPr>
              <a:pPr algn="r" rtl="0"/>
              <a:t>29</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95288" y="188913"/>
            <a:ext cx="8353425" cy="1219200"/>
          </a:xfrm>
        </p:spPr>
        <p:txBody>
          <a:bodyPr/>
          <a:lstStyle/>
          <a:p>
            <a:pPr algn="l" rtl="0"/>
            <a:r>
              <a:rPr lang="fr-FR" sz="3600" b="0" i="0" u="none" baseline="0">
                <a:cs typeface="ヒラギノ角ゴ Pro W3"/>
              </a:rPr>
              <a:t>Toile de fond</a:t>
            </a:r>
          </a:p>
        </p:txBody>
      </p:sp>
      <p:sp>
        <p:nvSpPr>
          <p:cNvPr id="13315" name="Content Placeholder 2"/>
          <p:cNvSpPr>
            <a:spLocks noGrp="1"/>
          </p:cNvSpPr>
          <p:nvPr>
            <p:ph idx="1"/>
          </p:nvPr>
        </p:nvSpPr>
        <p:spPr>
          <a:xfrm>
            <a:off x="258184" y="1699709"/>
            <a:ext cx="8240358" cy="4683630"/>
          </a:xfrm>
        </p:spPr>
        <p:txBody>
          <a:bodyPr/>
          <a:lstStyle/>
          <a:p>
            <a:pPr algn="l" rtl="0">
              <a:defRPr/>
            </a:pPr>
            <a:r>
              <a:rPr lang="fr-FR" sz="2400" b="0" i="0" u="none" baseline="0" dirty="0"/>
              <a:t>Cette ligne directrice (2013) est une mise à jour des lignes directrices précédentes du GECSSP sur le dépistage du cancer du col de l'utérus (1994).</a:t>
            </a:r>
          </a:p>
          <a:p>
            <a:pPr algn="l" rtl="0">
              <a:defRPr/>
            </a:pPr>
            <a:r>
              <a:rPr lang="fr-FR" sz="2400" b="0" i="0" u="none" baseline="0" dirty="0"/>
              <a:t>1994 :</a:t>
            </a:r>
          </a:p>
          <a:p>
            <a:pPr algn="l" rtl="0">
              <a:defRPr/>
            </a:pPr>
            <a:endParaRPr lang="fr-FR" sz="2400" dirty="0"/>
          </a:p>
          <a:p>
            <a:pPr algn="l" rtl="0">
              <a:defRPr/>
            </a:pPr>
            <a:endParaRPr lang="fr-FR" sz="2400" dirty="0" smtClean="0"/>
          </a:p>
          <a:p>
            <a:pPr algn="l" rtl="0">
              <a:defRPr/>
            </a:pPr>
            <a:endParaRPr lang="fr-FR" sz="2400" dirty="0"/>
          </a:p>
          <a:p>
            <a:pPr algn="l" rtl="0">
              <a:defRPr/>
            </a:pPr>
            <a:endParaRPr lang="fr-FR" sz="2400" dirty="0" smtClean="0"/>
          </a:p>
          <a:p>
            <a:pPr algn="l" rtl="0">
              <a:defRPr/>
            </a:pPr>
            <a:endParaRPr lang="fr-FR" sz="2400" dirty="0"/>
          </a:p>
          <a:p>
            <a:pPr marL="0" indent="0" algn="l" rtl="0">
              <a:buFontTx/>
              <a:buNone/>
              <a:defRPr/>
            </a:pPr>
            <a:endParaRPr lang="fr-FR" sz="2400" dirty="0" smtClean="0"/>
          </a:p>
          <a:p>
            <a:pPr algn="l" rtl="0">
              <a:defRPr/>
            </a:pPr>
            <a:r>
              <a:rPr lang="fr-FR" sz="2400" b="0" i="0" u="none" baseline="0" dirty="0"/>
              <a:t>Une bonne partie de la profession poursuivait le dépistage annuel.</a:t>
            </a:r>
            <a:endParaRPr lang="fr-FR" dirty="0" smtClean="0"/>
          </a:p>
          <a:p>
            <a:pPr algn="l" rtl="0">
              <a:defRPr/>
            </a:pPr>
            <a:endParaRPr lang="fr-FR" sz="2400" dirty="0"/>
          </a:p>
          <a:p>
            <a:pPr marL="0" indent="0" algn="l" rtl="0">
              <a:buFontTx/>
              <a:buNone/>
              <a:defRPr/>
            </a:pPr>
            <a:endParaRPr lang="fr-FR" sz="2400" dirty="0" smtClean="0"/>
          </a:p>
          <a:p>
            <a:pPr algn="l" rtl="0">
              <a:defRPr/>
            </a:pPr>
            <a:endParaRPr lang="fr-FR" dirty="0" smtClean="0"/>
          </a:p>
          <a:p>
            <a:pPr algn="l" rtl="0">
              <a:buFontTx/>
              <a:buNone/>
              <a:defRPr/>
            </a:pPr>
            <a:endParaRPr lang="fr-FR" baseline="30000" dirty="0" smtClean="0"/>
          </a:p>
          <a:p>
            <a:pPr algn="l" rtl="0">
              <a:defRPr/>
            </a:pPr>
            <a:endParaRPr lang="fr-FR" dirty="0" smtClean="0"/>
          </a:p>
        </p:txBody>
      </p:sp>
      <p:sp>
        <p:nvSpPr>
          <p:cNvPr id="20483" name="Slide Number Placeholder 3"/>
          <p:cNvSpPr>
            <a:spLocks noGrp="1"/>
          </p:cNvSpPr>
          <p:nvPr>
            <p:ph type="sldNum" sz="quarter" idx="10"/>
          </p:nvPr>
        </p:nvSpPr>
        <p:spPr>
          <a:noFill/>
        </p:spPr>
        <p:txBody>
          <a:bodyPr/>
          <a:lstStyle/>
          <a:p>
            <a:pPr algn="r" rtl="0"/>
            <a:fld id="{8719F57E-688D-4CBB-8489-89E9DBE5D634}" type="slidenum">
              <a:rPr>
                <a:latin typeface="Arial" charset="0"/>
                <a:ea typeface="ヒラギノ角ゴ Pro W3"/>
                <a:cs typeface="ヒラギノ角ゴ Pro W3"/>
              </a:rPr>
              <a:pPr algn="r" rtl="0"/>
              <a:t>3</a:t>
            </a:fld>
            <a:endParaRPr lang="fr-FR" smtClean="0">
              <a:latin typeface="Arial" charset="0"/>
              <a:ea typeface="ヒラギノ角ゴ Pro W3"/>
              <a:cs typeface="ヒラギノ角ゴ Pro W3"/>
            </a:endParaRPr>
          </a:p>
        </p:txBody>
      </p:sp>
      <p:graphicFrame>
        <p:nvGraphicFramePr>
          <p:cNvPr id="19475" name="Group 19"/>
          <p:cNvGraphicFramePr>
            <a:graphicFrameLocks noGrp="1"/>
          </p:cNvGraphicFramePr>
          <p:nvPr/>
        </p:nvGraphicFramePr>
        <p:xfrm>
          <a:off x="684213" y="3357563"/>
          <a:ext cx="8280400" cy="2169795"/>
        </p:xfrm>
        <a:graphic>
          <a:graphicData uri="http://schemas.openxmlformats.org/drawingml/2006/table">
            <a:tbl>
              <a:tblPr/>
              <a:tblGrid>
                <a:gridCol w="2759075"/>
                <a:gridCol w="2760662"/>
                <a:gridCol w="27606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Arial" charset="0"/>
                          <a:ea typeface="ヒラギノ角ゴ Pro W3"/>
                          <a:cs typeface="ヒラギノ角ゴ Pro W3"/>
                        </a:rPr>
                        <a:t>&lt; 20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Arial" charset="0"/>
                          <a:ea typeface="ヒラギノ角ゴ Pro W3"/>
                          <a:cs typeface="ヒラギノ角ゴ Pro W3"/>
                        </a:rPr>
                        <a:t>20 à 69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Arial" charset="0"/>
                          <a:ea typeface="ヒラギノ角ゴ Pro W3"/>
                          <a:cs typeface="ヒラギノ角ゴ Pro W3"/>
                        </a:rPr>
                        <a:t>70 ans et 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371475">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ヒラギノ角ゴ Pro W3"/>
                          <a:cs typeface="ヒラギノ角ゴ Pro W3"/>
                        </a:rPr>
                        <a:t>Dépistage annuel par cytologie cervicale après le début de la vie sexuelle ou à l'âge de 18 ans.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0000"/>
                        </a:solidFill>
                        <a:effectLst/>
                        <a:latin typeface="Arial" charset="0"/>
                        <a:ea typeface="ヒラギノ角ゴ Pro W3"/>
                        <a:cs typeface="ヒラギノ角ゴ Pro W3"/>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ヒラギノ角ゴ Pro W3"/>
                          <a:cs typeface="ヒラギノ角ゴ Pro W3"/>
                        </a:rPr>
                        <a:t>Après 2 tests Pap (frottis) normaux, le dépistage est recommandé tous les 3 ans (la fréquence peut être accrue en présence de facteurs de risque).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0000"/>
                        </a:solidFill>
                        <a:effectLst/>
                        <a:latin typeface="Arial" charset="0"/>
                        <a:ea typeface="ヒラギノ角ゴ Pro W3"/>
                        <a:cs typeface="ヒラギノ角ゴ Pro W3"/>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ヒラギノ角ゴ Pro W3"/>
                          <a:cs typeface="ヒラギノ角ゴ Pro W3"/>
                        </a:rPr>
                        <a:t>Le dépistage systématique n'est pas recommandé.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algn="l" rtl="0"/>
            <a:r>
              <a:rPr lang="fr-FR" b="0" i="0" u="none" baseline="0">
                <a:cs typeface="ヒラギノ角ゴ Pro W3"/>
              </a:rPr>
              <a:t>Intervalle de dépistage recommandé : 3 ans.</a:t>
            </a:r>
          </a:p>
        </p:txBody>
      </p:sp>
      <p:sp>
        <p:nvSpPr>
          <p:cNvPr id="66562" name="Content Placeholder 2"/>
          <p:cNvSpPr>
            <a:spLocks noGrp="1"/>
          </p:cNvSpPr>
          <p:nvPr>
            <p:ph idx="1"/>
          </p:nvPr>
        </p:nvSpPr>
        <p:spPr/>
        <p:txBody>
          <a:bodyPr/>
          <a:lstStyle/>
          <a:p>
            <a:pPr marL="268288" indent="-268288" algn="l" rtl="0"/>
            <a:r>
              <a:rPr lang="fr-FR" b="0" i="0" u="none" baseline="0" dirty="0">
                <a:cs typeface="ヒラギノ角ゴ Pro W3"/>
              </a:rPr>
              <a:t>Les intervalles de dépistage ≤ 5 ans assurent une </a:t>
            </a:r>
            <a:r>
              <a:rPr lang="fr-FR" b="0" i="0" u="none" baseline="0" dirty="0" smtClean="0">
                <a:cs typeface="ヒラギノ角ゴ Pro W3"/>
              </a:rPr>
              <a:t>protection </a:t>
            </a:r>
            <a:endParaRPr lang="fr-FR" b="0" i="0" u="none" baseline="0" dirty="0">
              <a:cs typeface="ヒラギノ角ゴ Pro W3"/>
            </a:endParaRPr>
          </a:p>
          <a:p>
            <a:pPr marL="827088" lvl="1" algn="l" rtl="0"/>
            <a:r>
              <a:rPr lang="fr-FR" sz="1800" b="0" i="0" u="none" baseline="0" dirty="0"/>
              <a:t>13 études cas-témoins, 2 études de cohorte.</a:t>
            </a:r>
          </a:p>
          <a:p>
            <a:pPr marL="268288" indent="-268288" algn="l" rtl="0">
              <a:buFontTx/>
              <a:buNone/>
            </a:pPr>
            <a:endParaRPr lang="fr-FR" sz="1600" dirty="0" smtClean="0">
              <a:cs typeface="ヒラギノ角ゴ Pro W3"/>
            </a:endParaRPr>
          </a:p>
          <a:p>
            <a:pPr marL="268288" indent="-268288" algn="l" rtl="0"/>
            <a:r>
              <a:rPr lang="fr-FR" b="0" i="0" u="none" baseline="0" dirty="0">
                <a:cs typeface="ヒラギノ角ゴ Pro W3"/>
              </a:rPr>
              <a:t>Un bénéfice supérieur est observé pour des intervalles plus courts dans certaines des études.</a:t>
            </a:r>
          </a:p>
          <a:p>
            <a:pPr marL="268288" indent="-268288" algn="l" rtl="0"/>
            <a:endParaRPr lang="fr-FR" dirty="0" smtClean="0">
              <a:cs typeface="ヒラギノ角ゴ Pro W3"/>
            </a:endParaRPr>
          </a:p>
          <a:p>
            <a:pPr marL="268288" indent="-268288" algn="l" rtl="0"/>
            <a:r>
              <a:rPr lang="fr-FR" b="0" i="0" u="none" baseline="0" dirty="0">
                <a:cs typeface="ヒラギノ角ゴ Pro W3"/>
              </a:rPr>
              <a:t>Le GECSSP recommande un intervalle de 3 ans :</a:t>
            </a:r>
          </a:p>
          <a:p>
            <a:pPr marL="827088" lvl="1" algn="l" rtl="0"/>
            <a:r>
              <a:rPr lang="fr-FR" sz="1800" b="0" i="0" u="none" baseline="0" dirty="0"/>
              <a:t>juste équilibre entre l'avantage associé aux intervalles plus courts et</a:t>
            </a:r>
          </a:p>
          <a:p>
            <a:pPr marL="827088" lvl="1" algn="l" rtl="0"/>
            <a:r>
              <a:rPr lang="fr-FR" sz="1800" b="0" i="0" u="none" baseline="0" dirty="0"/>
              <a:t>le risque supérieur d'inconvénients lors de dépistages plus fréquents.</a:t>
            </a:r>
          </a:p>
          <a:p>
            <a:pPr marL="268288" indent="-268288" algn="l" rtl="0"/>
            <a:endParaRPr lang="fr-FR" sz="1800" dirty="0" smtClean="0">
              <a:cs typeface="ヒラギノ角ゴ Pro W3"/>
            </a:endParaRPr>
          </a:p>
          <a:p>
            <a:pPr marL="268288" indent="-268288" algn="l" rtl="0"/>
            <a:r>
              <a:rPr lang="fr-FR" b="0" i="0" u="none" baseline="0" dirty="0">
                <a:cs typeface="ヒラギノ角ゴ Pro W3"/>
              </a:rPr>
              <a:t>La plupart des pays hors d'Amérique du Nord appliquent des intervalles de 3 à 5 ans.</a:t>
            </a:r>
          </a:p>
        </p:txBody>
      </p:sp>
      <p:sp>
        <p:nvSpPr>
          <p:cNvPr id="66563" name="Slide Number Placeholder 3"/>
          <p:cNvSpPr>
            <a:spLocks noGrp="1"/>
          </p:cNvSpPr>
          <p:nvPr>
            <p:ph type="sldNum" sz="quarter" idx="10"/>
          </p:nvPr>
        </p:nvSpPr>
        <p:spPr>
          <a:noFill/>
        </p:spPr>
        <p:txBody>
          <a:bodyPr/>
          <a:lstStyle/>
          <a:p>
            <a:pPr algn="r" rtl="0"/>
            <a:fld id="{0B064158-D84B-485D-9693-A995E5481056}" type="slidenum">
              <a:rPr>
                <a:latin typeface="Arial" charset="0"/>
                <a:ea typeface="ヒラギノ角ゴ Pro W3"/>
                <a:cs typeface="ヒラギノ角ゴ Pro W3"/>
              </a:rPr>
              <a:pPr algn="r" rtl="0"/>
              <a:t>30</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algn="l" rtl="0"/>
            <a:r>
              <a:rPr lang="fr-FR" b="0" i="0" u="none" baseline="0">
                <a:cs typeface="ヒラギノ角ゴ Pro W3"/>
              </a:rPr>
              <a:t>Efficacité de la protection selon le délai depuis le dernier frottis</a:t>
            </a:r>
          </a:p>
        </p:txBody>
      </p:sp>
      <p:sp>
        <p:nvSpPr>
          <p:cNvPr id="68610" name="Rectangle 4"/>
          <p:cNvSpPr>
            <a:spLocks noChangeArrowheads="1"/>
          </p:cNvSpPr>
          <p:nvPr/>
        </p:nvSpPr>
        <p:spPr bwMode="auto">
          <a:xfrm>
            <a:off x="123825" y="6454775"/>
            <a:ext cx="4918075" cy="274638"/>
          </a:xfrm>
          <a:prstGeom prst="rect">
            <a:avLst/>
          </a:prstGeom>
          <a:noFill/>
          <a:ln w="9525">
            <a:noFill/>
            <a:miter lim="800000"/>
            <a:headEnd/>
            <a:tailEnd/>
          </a:ln>
        </p:spPr>
        <p:txBody>
          <a:bodyPr wrap="none">
            <a:spAutoFit/>
          </a:bodyPr>
          <a:lstStyle/>
          <a:p>
            <a:pPr algn="l" rtl="0"/>
            <a:r>
              <a:rPr lang="fr-FR" sz="1200" b="0" i="0" u="none" baseline="0">
                <a:cs typeface="Arial" charset="0"/>
              </a:rPr>
              <a:t>Sasieni P, Adams J and Cuzick J. </a:t>
            </a:r>
            <a:r>
              <a:rPr lang="fr-FR" sz="1200" b="0" i="1" u="none" baseline="0">
                <a:cs typeface="Arial" charset="0"/>
              </a:rPr>
              <a:t>Br J Cancer</a:t>
            </a:r>
            <a:r>
              <a:rPr lang="fr-FR" sz="1200" b="0" i="0" u="none" baseline="0">
                <a:cs typeface="Arial" charset="0"/>
              </a:rPr>
              <a:t>. 7 juill. 2003, vol. 89 (nº 1), p. 88-93</a:t>
            </a:r>
            <a:endParaRPr lang="fr-FR" sz="1200">
              <a:cs typeface="Arial" charset="0"/>
            </a:endParaRPr>
          </a:p>
        </p:txBody>
      </p:sp>
      <p:sp>
        <p:nvSpPr>
          <p:cNvPr id="68611"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rtl="0" eaLnBrk="0" hangingPunct="0"/>
            <a:fld id="{54DD9AD8-B9A5-41BA-A81C-8766C6FB443C}" type="slidenum">
              <a:rPr sz="1400">
                <a:solidFill>
                  <a:schemeClr val="bg1"/>
                </a:solidFill>
              </a:rPr>
              <a:pPr algn="r" rtl="0" eaLnBrk="0" hangingPunct="0"/>
              <a:t>31</a:t>
            </a:fld>
            <a:endParaRPr lang="fr-FR" sz="1400">
              <a:solidFill>
                <a:schemeClr val="bg1"/>
              </a:solidFill>
            </a:endParaRPr>
          </a:p>
        </p:txBody>
      </p:sp>
      <p:sp>
        <p:nvSpPr>
          <p:cNvPr id="68612" name="Rectangle 8"/>
          <p:cNvSpPr>
            <a:spLocks noChangeArrowheads="1"/>
          </p:cNvSpPr>
          <p:nvPr/>
        </p:nvSpPr>
        <p:spPr bwMode="auto">
          <a:xfrm>
            <a:off x="1052513" y="2695575"/>
            <a:ext cx="2206625" cy="1876425"/>
          </a:xfrm>
          <a:prstGeom prst="rect">
            <a:avLst/>
          </a:prstGeom>
          <a:noFill/>
          <a:ln w="12700">
            <a:solidFill>
              <a:schemeClr val="tx1"/>
            </a:solidFill>
            <a:miter lim="800000"/>
            <a:headEnd/>
            <a:tailEnd/>
          </a:ln>
        </p:spPr>
        <p:txBody>
          <a:bodyPr wrap="none" anchor="ctr"/>
          <a:lstStyle/>
          <a:p>
            <a:endParaRPr lang="fr-FR"/>
          </a:p>
        </p:txBody>
      </p:sp>
      <p:sp>
        <p:nvSpPr>
          <p:cNvPr id="68613" name="Line 9"/>
          <p:cNvSpPr>
            <a:spLocks noChangeShapeType="1"/>
          </p:cNvSpPr>
          <p:nvPr/>
        </p:nvSpPr>
        <p:spPr bwMode="auto">
          <a:xfrm>
            <a:off x="1387475" y="4572000"/>
            <a:ext cx="0" cy="65088"/>
          </a:xfrm>
          <a:prstGeom prst="line">
            <a:avLst/>
          </a:prstGeom>
          <a:noFill/>
          <a:ln w="12700">
            <a:solidFill>
              <a:schemeClr val="tx1"/>
            </a:solidFill>
            <a:round/>
            <a:headEnd/>
            <a:tailEnd/>
          </a:ln>
        </p:spPr>
        <p:txBody>
          <a:bodyPr/>
          <a:lstStyle/>
          <a:p>
            <a:endParaRPr lang="fr-FR"/>
          </a:p>
        </p:txBody>
      </p:sp>
      <p:sp>
        <p:nvSpPr>
          <p:cNvPr id="68614" name="Text Box 10"/>
          <p:cNvSpPr txBox="1">
            <a:spLocks noChangeArrowheads="1"/>
          </p:cNvSpPr>
          <p:nvPr/>
        </p:nvSpPr>
        <p:spPr bwMode="auto">
          <a:xfrm>
            <a:off x="1247775" y="4633913"/>
            <a:ext cx="282575" cy="304800"/>
          </a:xfrm>
          <a:prstGeom prst="rect">
            <a:avLst/>
          </a:prstGeom>
          <a:noFill/>
          <a:ln w="9525">
            <a:noFill/>
            <a:miter lim="800000"/>
            <a:headEnd/>
            <a:tailEnd/>
          </a:ln>
        </p:spPr>
        <p:txBody>
          <a:bodyPr wrap="none">
            <a:spAutoFit/>
          </a:bodyPr>
          <a:lstStyle/>
          <a:p>
            <a:pPr algn="ctr" rtl="0"/>
            <a:r>
              <a:rPr lang="fr-FR" sz="1400" b="0" i="0" u="none" baseline="0"/>
              <a:t>1</a:t>
            </a:r>
          </a:p>
        </p:txBody>
      </p:sp>
      <p:sp>
        <p:nvSpPr>
          <p:cNvPr id="68615" name="Line 11"/>
          <p:cNvSpPr>
            <a:spLocks noChangeShapeType="1"/>
          </p:cNvSpPr>
          <p:nvPr/>
        </p:nvSpPr>
        <p:spPr bwMode="auto">
          <a:xfrm>
            <a:off x="1216025" y="4572000"/>
            <a:ext cx="0" cy="65088"/>
          </a:xfrm>
          <a:prstGeom prst="line">
            <a:avLst/>
          </a:prstGeom>
          <a:noFill/>
          <a:ln w="12700">
            <a:solidFill>
              <a:schemeClr val="tx1"/>
            </a:solidFill>
            <a:round/>
            <a:headEnd/>
            <a:tailEnd/>
          </a:ln>
        </p:spPr>
        <p:txBody>
          <a:bodyPr/>
          <a:lstStyle/>
          <a:p>
            <a:endParaRPr lang="fr-FR"/>
          </a:p>
        </p:txBody>
      </p:sp>
      <p:sp>
        <p:nvSpPr>
          <p:cNvPr id="68616" name="Line 12"/>
          <p:cNvSpPr>
            <a:spLocks noChangeShapeType="1"/>
          </p:cNvSpPr>
          <p:nvPr/>
        </p:nvSpPr>
        <p:spPr bwMode="auto">
          <a:xfrm>
            <a:off x="1052513" y="4572000"/>
            <a:ext cx="0" cy="65088"/>
          </a:xfrm>
          <a:prstGeom prst="line">
            <a:avLst/>
          </a:prstGeom>
          <a:noFill/>
          <a:ln w="12700">
            <a:solidFill>
              <a:schemeClr val="tx1"/>
            </a:solidFill>
            <a:round/>
            <a:headEnd/>
            <a:tailEnd/>
          </a:ln>
        </p:spPr>
        <p:txBody>
          <a:bodyPr/>
          <a:lstStyle/>
          <a:p>
            <a:endParaRPr lang="fr-FR"/>
          </a:p>
        </p:txBody>
      </p:sp>
      <p:sp>
        <p:nvSpPr>
          <p:cNvPr id="68617" name="Text Box 13"/>
          <p:cNvSpPr txBox="1">
            <a:spLocks noChangeArrowheads="1"/>
          </p:cNvSpPr>
          <p:nvPr/>
        </p:nvSpPr>
        <p:spPr bwMode="auto">
          <a:xfrm>
            <a:off x="912813" y="4633913"/>
            <a:ext cx="282575" cy="304800"/>
          </a:xfrm>
          <a:prstGeom prst="rect">
            <a:avLst/>
          </a:prstGeom>
          <a:noFill/>
          <a:ln w="9525">
            <a:noFill/>
            <a:miter lim="800000"/>
            <a:headEnd/>
            <a:tailEnd/>
          </a:ln>
        </p:spPr>
        <p:txBody>
          <a:bodyPr wrap="none">
            <a:spAutoFit/>
          </a:bodyPr>
          <a:lstStyle/>
          <a:p>
            <a:pPr algn="ctr" rtl="0"/>
            <a:r>
              <a:rPr lang="fr-FR" sz="1400" b="0" i="0" u="none" baseline="0"/>
              <a:t>0</a:t>
            </a:r>
          </a:p>
        </p:txBody>
      </p:sp>
      <p:sp>
        <p:nvSpPr>
          <p:cNvPr id="68618" name="Line 15"/>
          <p:cNvSpPr>
            <a:spLocks noChangeShapeType="1"/>
          </p:cNvSpPr>
          <p:nvPr/>
        </p:nvSpPr>
        <p:spPr bwMode="auto">
          <a:xfrm>
            <a:off x="1719263" y="4572000"/>
            <a:ext cx="0" cy="65088"/>
          </a:xfrm>
          <a:prstGeom prst="line">
            <a:avLst/>
          </a:prstGeom>
          <a:noFill/>
          <a:ln w="12700">
            <a:solidFill>
              <a:schemeClr val="tx1"/>
            </a:solidFill>
            <a:round/>
            <a:headEnd/>
            <a:tailEnd/>
          </a:ln>
        </p:spPr>
        <p:txBody>
          <a:bodyPr/>
          <a:lstStyle/>
          <a:p>
            <a:endParaRPr lang="fr-FR"/>
          </a:p>
        </p:txBody>
      </p:sp>
      <p:sp>
        <p:nvSpPr>
          <p:cNvPr id="68619" name="Text Box 16"/>
          <p:cNvSpPr txBox="1">
            <a:spLocks noChangeArrowheads="1"/>
          </p:cNvSpPr>
          <p:nvPr/>
        </p:nvSpPr>
        <p:spPr bwMode="auto">
          <a:xfrm>
            <a:off x="1579563" y="4633913"/>
            <a:ext cx="282575" cy="304800"/>
          </a:xfrm>
          <a:prstGeom prst="rect">
            <a:avLst/>
          </a:prstGeom>
          <a:noFill/>
          <a:ln w="9525">
            <a:noFill/>
            <a:miter lim="800000"/>
            <a:headEnd/>
            <a:tailEnd/>
          </a:ln>
        </p:spPr>
        <p:txBody>
          <a:bodyPr wrap="none">
            <a:spAutoFit/>
          </a:bodyPr>
          <a:lstStyle/>
          <a:p>
            <a:pPr algn="ctr" rtl="0"/>
            <a:r>
              <a:rPr lang="fr-FR" sz="1400" b="0" i="0" u="none" baseline="0"/>
              <a:t>2</a:t>
            </a:r>
          </a:p>
        </p:txBody>
      </p:sp>
      <p:sp>
        <p:nvSpPr>
          <p:cNvPr id="68620" name="Line 17"/>
          <p:cNvSpPr>
            <a:spLocks noChangeShapeType="1"/>
          </p:cNvSpPr>
          <p:nvPr/>
        </p:nvSpPr>
        <p:spPr bwMode="auto">
          <a:xfrm>
            <a:off x="1547813" y="4572000"/>
            <a:ext cx="0" cy="65088"/>
          </a:xfrm>
          <a:prstGeom prst="line">
            <a:avLst/>
          </a:prstGeom>
          <a:noFill/>
          <a:ln w="12700">
            <a:solidFill>
              <a:schemeClr val="tx1"/>
            </a:solidFill>
            <a:round/>
            <a:headEnd/>
            <a:tailEnd/>
          </a:ln>
        </p:spPr>
        <p:txBody>
          <a:bodyPr/>
          <a:lstStyle/>
          <a:p>
            <a:endParaRPr lang="fr-FR"/>
          </a:p>
        </p:txBody>
      </p:sp>
      <p:sp>
        <p:nvSpPr>
          <p:cNvPr id="68621" name="Line 18"/>
          <p:cNvSpPr>
            <a:spLocks noChangeShapeType="1"/>
          </p:cNvSpPr>
          <p:nvPr/>
        </p:nvSpPr>
        <p:spPr bwMode="auto">
          <a:xfrm>
            <a:off x="2047875" y="4572000"/>
            <a:ext cx="0" cy="65088"/>
          </a:xfrm>
          <a:prstGeom prst="line">
            <a:avLst/>
          </a:prstGeom>
          <a:noFill/>
          <a:ln w="12700">
            <a:solidFill>
              <a:schemeClr val="tx1"/>
            </a:solidFill>
            <a:round/>
            <a:headEnd/>
            <a:tailEnd/>
          </a:ln>
        </p:spPr>
        <p:txBody>
          <a:bodyPr/>
          <a:lstStyle/>
          <a:p>
            <a:endParaRPr lang="fr-FR"/>
          </a:p>
        </p:txBody>
      </p:sp>
      <p:sp>
        <p:nvSpPr>
          <p:cNvPr id="68622" name="Text Box 19"/>
          <p:cNvSpPr txBox="1">
            <a:spLocks noChangeArrowheads="1"/>
          </p:cNvSpPr>
          <p:nvPr/>
        </p:nvSpPr>
        <p:spPr bwMode="auto">
          <a:xfrm>
            <a:off x="1908175" y="4633913"/>
            <a:ext cx="282575" cy="304800"/>
          </a:xfrm>
          <a:prstGeom prst="rect">
            <a:avLst/>
          </a:prstGeom>
          <a:noFill/>
          <a:ln w="9525">
            <a:noFill/>
            <a:miter lim="800000"/>
            <a:headEnd/>
            <a:tailEnd/>
          </a:ln>
        </p:spPr>
        <p:txBody>
          <a:bodyPr wrap="none">
            <a:spAutoFit/>
          </a:bodyPr>
          <a:lstStyle/>
          <a:p>
            <a:pPr algn="ctr" rtl="0"/>
            <a:r>
              <a:rPr lang="fr-FR" sz="1400" b="0" i="0" u="none" baseline="0"/>
              <a:t>3</a:t>
            </a:r>
          </a:p>
        </p:txBody>
      </p:sp>
      <p:sp>
        <p:nvSpPr>
          <p:cNvPr id="68623" name="Line 20"/>
          <p:cNvSpPr>
            <a:spLocks noChangeShapeType="1"/>
          </p:cNvSpPr>
          <p:nvPr/>
        </p:nvSpPr>
        <p:spPr bwMode="auto">
          <a:xfrm>
            <a:off x="1876425" y="4572000"/>
            <a:ext cx="0" cy="65088"/>
          </a:xfrm>
          <a:prstGeom prst="line">
            <a:avLst/>
          </a:prstGeom>
          <a:noFill/>
          <a:ln w="12700">
            <a:solidFill>
              <a:schemeClr val="tx1"/>
            </a:solidFill>
            <a:round/>
            <a:headEnd/>
            <a:tailEnd/>
          </a:ln>
        </p:spPr>
        <p:txBody>
          <a:bodyPr/>
          <a:lstStyle/>
          <a:p>
            <a:endParaRPr lang="fr-FR"/>
          </a:p>
        </p:txBody>
      </p:sp>
      <p:sp>
        <p:nvSpPr>
          <p:cNvPr id="68624" name="Line 21"/>
          <p:cNvSpPr>
            <a:spLocks noChangeShapeType="1"/>
          </p:cNvSpPr>
          <p:nvPr/>
        </p:nvSpPr>
        <p:spPr bwMode="auto">
          <a:xfrm>
            <a:off x="2382838" y="4572000"/>
            <a:ext cx="0" cy="65088"/>
          </a:xfrm>
          <a:prstGeom prst="line">
            <a:avLst/>
          </a:prstGeom>
          <a:noFill/>
          <a:ln w="12700">
            <a:solidFill>
              <a:schemeClr val="tx1"/>
            </a:solidFill>
            <a:round/>
            <a:headEnd/>
            <a:tailEnd/>
          </a:ln>
        </p:spPr>
        <p:txBody>
          <a:bodyPr/>
          <a:lstStyle/>
          <a:p>
            <a:endParaRPr lang="fr-FR"/>
          </a:p>
        </p:txBody>
      </p:sp>
      <p:sp>
        <p:nvSpPr>
          <p:cNvPr id="68625" name="Text Box 22"/>
          <p:cNvSpPr txBox="1">
            <a:spLocks noChangeArrowheads="1"/>
          </p:cNvSpPr>
          <p:nvPr/>
        </p:nvSpPr>
        <p:spPr bwMode="auto">
          <a:xfrm>
            <a:off x="2243138" y="4633913"/>
            <a:ext cx="282575" cy="304800"/>
          </a:xfrm>
          <a:prstGeom prst="rect">
            <a:avLst/>
          </a:prstGeom>
          <a:noFill/>
          <a:ln w="9525">
            <a:noFill/>
            <a:miter lim="800000"/>
            <a:headEnd/>
            <a:tailEnd/>
          </a:ln>
        </p:spPr>
        <p:txBody>
          <a:bodyPr wrap="none">
            <a:spAutoFit/>
          </a:bodyPr>
          <a:lstStyle/>
          <a:p>
            <a:pPr algn="ctr" rtl="0"/>
            <a:r>
              <a:rPr lang="fr-FR" sz="1400" b="0" i="0" u="none" baseline="0"/>
              <a:t>4 </a:t>
            </a:r>
          </a:p>
        </p:txBody>
      </p:sp>
      <p:sp>
        <p:nvSpPr>
          <p:cNvPr id="68626" name="Line 23"/>
          <p:cNvSpPr>
            <a:spLocks noChangeShapeType="1"/>
          </p:cNvSpPr>
          <p:nvPr/>
        </p:nvSpPr>
        <p:spPr bwMode="auto">
          <a:xfrm>
            <a:off x="2211388" y="4572000"/>
            <a:ext cx="0" cy="65088"/>
          </a:xfrm>
          <a:prstGeom prst="line">
            <a:avLst/>
          </a:prstGeom>
          <a:noFill/>
          <a:ln w="12700">
            <a:solidFill>
              <a:schemeClr val="tx1"/>
            </a:solidFill>
            <a:round/>
            <a:headEnd/>
            <a:tailEnd/>
          </a:ln>
        </p:spPr>
        <p:txBody>
          <a:bodyPr/>
          <a:lstStyle/>
          <a:p>
            <a:endParaRPr lang="fr-FR"/>
          </a:p>
        </p:txBody>
      </p:sp>
      <p:sp>
        <p:nvSpPr>
          <p:cNvPr id="68627" name="Line 24"/>
          <p:cNvSpPr>
            <a:spLocks noChangeShapeType="1"/>
          </p:cNvSpPr>
          <p:nvPr/>
        </p:nvSpPr>
        <p:spPr bwMode="auto">
          <a:xfrm>
            <a:off x="2717800" y="4572000"/>
            <a:ext cx="0" cy="65088"/>
          </a:xfrm>
          <a:prstGeom prst="line">
            <a:avLst/>
          </a:prstGeom>
          <a:noFill/>
          <a:ln w="12700">
            <a:solidFill>
              <a:schemeClr val="tx1"/>
            </a:solidFill>
            <a:round/>
            <a:headEnd/>
            <a:tailEnd/>
          </a:ln>
        </p:spPr>
        <p:txBody>
          <a:bodyPr/>
          <a:lstStyle/>
          <a:p>
            <a:endParaRPr lang="fr-FR"/>
          </a:p>
        </p:txBody>
      </p:sp>
      <p:sp>
        <p:nvSpPr>
          <p:cNvPr id="68628" name="Text Box 25"/>
          <p:cNvSpPr txBox="1">
            <a:spLocks noChangeArrowheads="1"/>
          </p:cNvSpPr>
          <p:nvPr/>
        </p:nvSpPr>
        <p:spPr bwMode="auto">
          <a:xfrm>
            <a:off x="2578100" y="4633913"/>
            <a:ext cx="282575" cy="304800"/>
          </a:xfrm>
          <a:prstGeom prst="rect">
            <a:avLst/>
          </a:prstGeom>
          <a:noFill/>
          <a:ln w="9525">
            <a:noFill/>
            <a:miter lim="800000"/>
            <a:headEnd/>
            <a:tailEnd/>
          </a:ln>
        </p:spPr>
        <p:txBody>
          <a:bodyPr wrap="none">
            <a:spAutoFit/>
          </a:bodyPr>
          <a:lstStyle/>
          <a:p>
            <a:pPr algn="ctr" rtl="0"/>
            <a:r>
              <a:rPr lang="fr-FR" sz="1400" b="0" i="0" u="none" baseline="0"/>
              <a:t>5</a:t>
            </a:r>
          </a:p>
        </p:txBody>
      </p:sp>
      <p:sp>
        <p:nvSpPr>
          <p:cNvPr id="68629" name="Line 26"/>
          <p:cNvSpPr>
            <a:spLocks noChangeShapeType="1"/>
          </p:cNvSpPr>
          <p:nvPr/>
        </p:nvSpPr>
        <p:spPr bwMode="auto">
          <a:xfrm>
            <a:off x="2546350" y="4572000"/>
            <a:ext cx="0" cy="65088"/>
          </a:xfrm>
          <a:prstGeom prst="line">
            <a:avLst/>
          </a:prstGeom>
          <a:noFill/>
          <a:ln w="12700">
            <a:solidFill>
              <a:schemeClr val="tx1"/>
            </a:solidFill>
            <a:round/>
            <a:headEnd/>
            <a:tailEnd/>
          </a:ln>
        </p:spPr>
        <p:txBody>
          <a:bodyPr/>
          <a:lstStyle/>
          <a:p>
            <a:endParaRPr lang="fr-FR"/>
          </a:p>
        </p:txBody>
      </p:sp>
      <p:sp>
        <p:nvSpPr>
          <p:cNvPr id="68630" name="Line 27"/>
          <p:cNvSpPr>
            <a:spLocks noChangeShapeType="1"/>
          </p:cNvSpPr>
          <p:nvPr/>
        </p:nvSpPr>
        <p:spPr bwMode="auto">
          <a:xfrm>
            <a:off x="3049588" y="4572000"/>
            <a:ext cx="0" cy="65088"/>
          </a:xfrm>
          <a:prstGeom prst="line">
            <a:avLst/>
          </a:prstGeom>
          <a:noFill/>
          <a:ln w="12700">
            <a:solidFill>
              <a:schemeClr val="tx1"/>
            </a:solidFill>
            <a:round/>
            <a:headEnd/>
            <a:tailEnd/>
          </a:ln>
        </p:spPr>
        <p:txBody>
          <a:bodyPr/>
          <a:lstStyle/>
          <a:p>
            <a:endParaRPr lang="fr-FR"/>
          </a:p>
        </p:txBody>
      </p:sp>
      <p:sp>
        <p:nvSpPr>
          <p:cNvPr id="68631" name="Text Box 28"/>
          <p:cNvSpPr txBox="1">
            <a:spLocks noChangeArrowheads="1"/>
          </p:cNvSpPr>
          <p:nvPr/>
        </p:nvSpPr>
        <p:spPr bwMode="auto">
          <a:xfrm>
            <a:off x="2909888" y="4633913"/>
            <a:ext cx="282575" cy="304800"/>
          </a:xfrm>
          <a:prstGeom prst="rect">
            <a:avLst/>
          </a:prstGeom>
          <a:noFill/>
          <a:ln w="9525">
            <a:noFill/>
            <a:miter lim="800000"/>
            <a:headEnd/>
            <a:tailEnd/>
          </a:ln>
        </p:spPr>
        <p:txBody>
          <a:bodyPr wrap="none">
            <a:spAutoFit/>
          </a:bodyPr>
          <a:lstStyle/>
          <a:p>
            <a:pPr algn="ctr" rtl="0"/>
            <a:r>
              <a:rPr lang="fr-FR" sz="1400" b="0" i="0" u="none" baseline="0"/>
              <a:t>6 </a:t>
            </a:r>
          </a:p>
        </p:txBody>
      </p:sp>
      <p:sp>
        <p:nvSpPr>
          <p:cNvPr id="68632" name="Line 29"/>
          <p:cNvSpPr>
            <a:spLocks noChangeShapeType="1"/>
          </p:cNvSpPr>
          <p:nvPr/>
        </p:nvSpPr>
        <p:spPr bwMode="auto">
          <a:xfrm>
            <a:off x="2878138" y="4572000"/>
            <a:ext cx="0" cy="65088"/>
          </a:xfrm>
          <a:prstGeom prst="line">
            <a:avLst/>
          </a:prstGeom>
          <a:noFill/>
          <a:ln w="12700">
            <a:solidFill>
              <a:schemeClr val="tx1"/>
            </a:solidFill>
            <a:round/>
            <a:headEnd/>
            <a:tailEnd/>
          </a:ln>
        </p:spPr>
        <p:txBody>
          <a:bodyPr/>
          <a:lstStyle/>
          <a:p>
            <a:endParaRPr lang="fr-FR"/>
          </a:p>
        </p:txBody>
      </p:sp>
      <p:sp>
        <p:nvSpPr>
          <p:cNvPr id="68633" name="Line 32"/>
          <p:cNvSpPr>
            <a:spLocks noChangeShapeType="1"/>
          </p:cNvSpPr>
          <p:nvPr/>
        </p:nvSpPr>
        <p:spPr bwMode="auto">
          <a:xfrm>
            <a:off x="3217863" y="4572000"/>
            <a:ext cx="0" cy="65088"/>
          </a:xfrm>
          <a:prstGeom prst="line">
            <a:avLst/>
          </a:prstGeom>
          <a:noFill/>
          <a:ln w="12700">
            <a:solidFill>
              <a:schemeClr val="tx1"/>
            </a:solidFill>
            <a:round/>
            <a:headEnd/>
            <a:tailEnd/>
          </a:ln>
        </p:spPr>
        <p:txBody>
          <a:bodyPr/>
          <a:lstStyle/>
          <a:p>
            <a:endParaRPr lang="fr-FR"/>
          </a:p>
        </p:txBody>
      </p:sp>
      <p:sp>
        <p:nvSpPr>
          <p:cNvPr id="68634" name="Text Box 33"/>
          <p:cNvSpPr txBox="1">
            <a:spLocks noChangeArrowheads="1"/>
          </p:cNvSpPr>
          <p:nvPr/>
        </p:nvSpPr>
        <p:spPr bwMode="auto">
          <a:xfrm>
            <a:off x="912813" y="4906326"/>
            <a:ext cx="2198688" cy="523220"/>
          </a:xfrm>
          <a:prstGeom prst="rect">
            <a:avLst/>
          </a:prstGeom>
          <a:noFill/>
          <a:ln w="9525">
            <a:noFill/>
            <a:miter lim="800000"/>
            <a:headEnd/>
            <a:tailEnd/>
          </a:ln>
        </p:spPr>
        <p:txBody>
          <a:bodyPr wrap="square">
            <a:spAutoFit/>
          </a:bodyPr>
          <a:lstStyle/>
          <a:p>
            <a:pPr algn="ctr" rtl="0"/>
            <a:r>
              <a:rPr lang="fr-FR" sz="1400" b="0" i="0" u="none" baseline="0" dirty="0"/>
              <a:t>Années depuis le dernier frottis négatif</a:t>
            </a:r>
          </a:p>
        </p:txBody>
      </p:sp>
      <p:sp>
        <p:nvSpPr>
          <p:cNvPr id="68635" name="Line 34"/>
          <p:cNvSpPr>
            <a:spLocks noChangeShapeType="1"/>
          </p:cNvSpPr>
          <p:nvPr/>
        </p:nvSpPr>
        <p:spPr bwMode="auto">
          <a:xfrm rot="-5400000">
            <a:off x="1018382" y="4539456"/>
            <a:ext cx="0" cy="65087"/>
          </a:xfrm>
          <a:prstGeom prst="line">
            <a:avLst/>
          </a:prstGeom>
          <a:noFill/>
          <a:ln w="12700">
            <a:solidFill>
              <a:schemeClr val="tx1"/>
            </a:solidFill>
            <a:round/>
            <a:headEnd/>
            <a:tailEnd/>
          </a:ln>
        </p:spPr>
        <p:txBody>
          <a:bodyPr/>
          <a:lstStyle/>
          <a:p>
            <a:endParaRPr lang="fr-FR"/>
          </a:p>
        </p:txBody>
      </p:sp>
      <p:sp>
        <p:nvSpPr>
          <p:cNvPr id="68636" name="Text Box 35"/>
          <p:cNvSpPr txBox="1">
            <a:spLocks noChangeArrowheads="1"/>
          </p:cNvSpPr>
          <p:nvPr/>
        </p:nvSpPr>
        <p:spPr bwMode="auto">
          <a:xfrm>
            <a:off x="552450" y="4424363"/>
            <a:ext cx="430213" cy="304800"/>
          </a:xfrm>
          <a:prstGeom prst="rect">
            <a:avLst/>
          </a:prstGeom>
          <a:noFill/>
          <a:ln w="9525">
            <a:noFill/>
            <a:miter lim="800000"/>
            <a:headEnd/>
            <a:tailEnd/>
          </a:ln>
        </p:spPr>
        <p:txBody>
          <a:bodyPr wrap="none">
            <a:spAutoFit/>
          </a:bodyPr>
          <a:lstStyle/>
          <a:p>
            <a:pPr algn="r" rtl="0"/>
            <a:r>
              <a:rPr lang="fr-FR" sz="1400" b="0" i="0" u="none" baseline="0"/>
              <a:t>0,1</a:t>
            </a:r>
          </a:p>
        </p:txBody>
      </p:sp>
      <p:sp>
        <p:nvSpPr>
          <p:cNvPr id="68637" name="Line 36"/>
          <p:cNvSpPr>
            <a:spLocks noChangeShapeType="1"/>
          </p:cNvSpPr>
          <p:nvPr/>
        </p:nvSpPr>
        <p:spPr bwMode="auto">
          <a:xfrm rot="-5400000">
            <a:off x="1018382" y="4206081"/>
            <a:ext cx="0" cy="65087"/>
          </a:xfrm>
          <a:prstGeom prst="line">
            <a:avLst/>
          </a:prstGeom>
          <a:noFill/>
          <a:ln w="12700">
            <a:solidFill>
              <a:schemeClr val="tx1"/>
            </a:solidFill>
            <a:round/>
            <a:headEnd/>
            <a:tailEnd/>
          </a:ln>
        </p:spPr>
        <p:txBody>
          <a:bodyPr/>
          <a:lstStyle/>
          <a:p>
            <a:endParaRPr lang="fr-FR"/>
          </a:p>
        </p:txBody>
      </p:sp>
      <p:sp>
        <p:nvSpPr>
          <p:cNvPr id="68638" name="Text Box 37"/>
          <p:cNvSpPr txBox="1">
            <a:spLocks noChangeArrowheads="1"/>
          </p:cNvSpPr>
          <p:nvPr/>
        </p:nvSpPr>
        <p:spPr bwMode="auto">
          <a:xfrm>
            <a:off x="552450" y="4090988"/>
            <a:ext cx="430213" cy="304800"/>
          </a:xfrm>
          <a:prstGeom prst="rect">
            <a:avLst/>
          </a:prstGeom>
          <a:noFill/>
          <a:ln w="9525">
            <a:noFill/>
            <a:miter lim="800000"/>
            <a:headEnd/>
            <a:tailEnd/>
          </a:ln>
        </p:spPr>
        <p:txBody>
          <a:bodyPr wrap="none">
            <a:spAutoFit/>
          </a:bodyPr>
          <a:lstStyle/>
          <a:p>
            <a:pPr algn="r" rtl="0"/>
            <a:r>
              <a:rPr lang="fr-FR" sz="1400" b="0" i="0" u="none" baseline="0"/>
              <a:t>0,2</a:t>
            </a:r>
          </a:p>
        </p:txBody>
      </p:sp>
      <p:sp>
        <p:nvSpPr>
          <p:cNvPr id="68639" name="Line 38"/>
          <p:cNvSpPr>
            <a:spLocks noChangeShapeType="1"/>
          </p:cNvSpPr>
          <p:nvPr/>
        </p:nvSpPr>
        <p:spPr bwMode="auto">
          <a:xfrm rot="-5400000">
            <a:off x="1018382" y="3766344"/>
            <a:ext cx="0" cy="65087"/>
          </a:xfrm>
          <a:prstGeom prst="line">
            <a:avLst/>
          </a:prstGeom>
          <a:noFill/>
          <a:ln w="12700">
            <a:solidFill>
              <a:schemeClr val="tx1"/>
            </a:solidFill>
            <a:round/>
            <a:headEnd/>
            <a:tailEnd/>
          </a:ln>
        </p:spPr>
        <p:txBody>
          <a:bodyPr/>
          <a:lstStyle/>
          <a:p>
            <a:endParaRPr lang="fr-FR"/>
          </a:p>
        </p:txBody>
      </p:sp>
      <p:sp>
        <p:nvSpPr>
          <p:cNvPr id="68640" name="Text Box 39"/>
          <p:cNvSpPr txBox="1">
            <a:spLocks noChangeArrowheads="1"/>
          </p:cNvSpPr>
          <p:nvPr/>
        </p:nvSpPr>
        <p:spPr bwMode="auto">
          <a:xfrm>
            <a:off x="552450" y="3651250"/>
            <a:ext cx="430213" cy="304800"/>
          </a:xfrm>
          <a:prstGeom prst="rect">
            <a:avLst/>
          </a:prstGeom>
          <a:noFill/>
          <a:ln w="9525">
            <a:noFill/>
            <a:miter lim="800000"/>
            <a:headEnd/>
            <a:tailEnd/>
          </a:ln>
        </p:spPr>
        <p:txBody>
          <a:bodyPr wrap="none">
            <a:spAutoFit/>
          </a:bodyPr>
          <a:lstStyle/>
          <a:p>
            <a:pPr algn="r" rtl="0"/>
            <a:r>
              <a:rPr lang="fr-FR" sz="1400" b="0" i="0" u="none" baseline="0"/>
              <a:t>0,5</a:t>
            </a:r>
          </a:p>
        </p:txBody>
      </p:sp>
      <p:sp>
        <p:nvSpPr>
          <p:cNvPr id="68641" name="Line 40"/>
          <p:cNvSpPr>
            <a:spLocks noChangeShapeType="1"/>
          </p:cNvSpPr>
          <p:nvPr/>
        </p:nvSpPr>
        <p:spPr bwMode="auto">
          <a:xfrm rot="-5400000">
            <a:off x="1018382" y="3432969"/>
            <a:ext cx="0" cy="65087"/>
          </a:xfrm>
          <a:prstGeom prst="line">
            <a:avLst/>
          </a:prstGeom>
          <a:noFill/>
          <a:ln w="12700">
            <a:solidFill>
              <a:schemeClr val="tx1"/>
            </a:solidFill>
            <a:round/>
            <a:headEnd/>
            <a:tailEnd/>
          </a:ln>
        </p:spPr>
        <p:txBody>
          <a:bodyPr/>
          <a:lstStyle/>
          <a:p>
            <a:endParaRPr lang="fr-FR"/>
          </a:p>
        </p:txBody>
      </p:sp>
      <p:sp>
        <p:nvSpPr>
          <p:cNvPr id="68642" name="Text Box 41"/>
          <p:cNvSpPr txBox="1">
            <a:spLocks noChangeArrowheads="1"/>
          </p:cNvSpPr>
          <p:nvPr/>
        </p:nvSpPr>
        <p:spPr bwMode="auto">
          <a:xfrm>
            <a:off x="552450" y="3317875"/>
            <a:ext cx="430213" cy="304800"/>
          </a:xfrm>
          <a:prstGeom prst="rect">
            <a:avLst/>
          </a:prstGeom>
          <a:noFill/>
          <a:ln w="9525">
            <a:noFill/>
            <a:miter lim="800000"/>
            <a:headEnd/>
            <a:tailEnd/>
          </a:ln>
        </p:spPr>
        <p:txBody>
          <a:bodyPr wrap="none">
            <a:spAutoFit/>
          </a:bodyPr>
          <a:lstStyle/>
          <a:p>
            <a:pPr algn="r" rtl="0"/>
            <a:r>
              <a:rPr lang="fr-FR" sz="1400" b="0" i="0" u="none" baseline="0"/>
              <a:t>1,0</a:t>
            </a:r>
          </a:p>
        </p:txBody>
      </p:sp>
      <p:sp>
        <p:nvSpPr>
          <p:cNvPr id="68643" name="Line 42"/>
          <p:cNvSpPr>
            <a:spLocks noChangeShapeType="1"/>
          </p:cNvSpPr>
          <p:nvPr/>
        </p:nvSpPr>
        <p:spPr bwMode="auto">
          <a:xfrm rot="-5400000">
            <a:off x="1018382" y="3102769"/>
            <a:ext cx="0" cy="65087"/>
          </a:xfrm>
          <a:prstGeom prst="line">
            <a:avLst/>
          </a:prstGeom>
          <a:noFill/>
          <a:ln w="12700">
            <a:solidFill>
              <a:schemeClr val="tx1"/>
            </a:solidFill>
            <a:round/>
            <a:headEnd/>
            <a:tailEnd/>
          </a:ln>
        </p:spPr>
        <p:txBody>
          <a:bodyPr/>
          <a:lstStyle/>
          <a:p>
            <a:endParaRPr lang="fr-FR"/>
          </a:p>
        </p:txBody>
      </p:sp>
      <p:sp>
        <p:nvSpPr>
          <p:cNvPr id="68644" name="Text Box 43"/>
          <p:cNvSpPr txBox="1">
            <a:spLocks noChangeArrowheads="1"/>
          </p:cNvSpPr>
          <p:nvPr/>
        </p:nvSpPr>
        <p:spPr bwMode="auto">
          <a:xfrm>
            <a:off x="552450" y="2987675"/>
            <a:ext cx="430213" cy="304800"/>
          </a:xfrm>
          <a:prstGeom prst="rect">
            <a:avLst/>
          </a:prstGeom>
          <a:noFill/>
          <a:ln w="9525">
            <a:noFill/>
            <a:miter lim="800000"/>
            <a:headEnd/>
            <a:tailEnd/>
          </a:ln>
        </p:spPr>
        <p:txBody>
          <a:bodyPr wrap="none">
            <a:spAutoFit/>
          </a:bodyPr>
          <a:lstStyle/>
          <a:p>
            <a:pPr algn="r" rtl="0"/>
            <a:r>
              <a:rPr lang="fr-FR" sz="1400" b="0" i="0" u="none" baseline="0"/>
              <a:t>2,0</a:t>
            </a:r>
          </a:p>
        </p:txBody>
      </p:sp>
      <p:sp>
        <p:nvSpPr>
          <p:cNvPr id="68645" name="Line 44"/>
          <p:cNvSpPr>
            <a:spLocks noChangeShapeType="1"/>
          </p:cNvSpPr>
          <p:nvPr/>
        </p:nvSpPr>
        <p:spPr bwMode="auto">
          <a:xfrm rot="-5400000">
            <a:off x="1018382" y="2663031"/>
            <a:ext cx="0" cy="65087"/>
          </a:xfrm>
          <a:prstGeom prst="line">
            <a:avLst/>
          </a:prstGeom>
          <a:noFill/>
          <a:ln w="12700">
            <a:solidFill>
              <a:schemeClr val="tx1"/>
            </a:solidFill>
            <a:round/>
            <a:headEnd/>
            <a:tailEnd/>
          </a:ln>
        </p:spPr>
        <p:txBody>
          <a:bodyPr/>
          <a:lstStyle/>
          <a:p>
            <a:endParaRPr lang="fr-FR"/>
          </a:p>
        </p:txBody>
      </p:sp>
      <p:sp>
        <p:nvSpPr>
          <p:cNvPr id="68646" name="Text Box 45"/>
          <p:cNvSpPr txBox="1">
            <a:spLocks noChangeArrowheads="1"/>
          </p:cNvSpPr>
          <p:nvPr/>
        </p:nvSpPr>
        <p:spPr bwMode="auto">
          <a:xfrm>
            <a:off x="552450" y="2547938"/>
            <a:ext cx="430213" cy="304800"/>
          </a:xfrm>
          <a:prstGeom prst="rect">
            <a:avLst/>
          </a:prstGeom>
          <a:noFill/>
          <a:ln w="9525">
            <a:noFill/>
            <a:miter lim="800000"/>
            <a:headEnd/>
            <a:tailEnd/>
          </a:ln>
        </p:spPr>
        <p:txBody>
          <a:bodyPr wrap="none">
            <a:spAutoFit/>
          </a:bodyPr>
          <a:lstStyle/>
          <a:p>
            <a:pPr algn="r" rtl="0"/>
            <a:r>
              <a:rPr lang="fr-FR" sz="1400" b="0" i="0" u="none" baseline="0"/>
              <a:t>5,0</a:t>
            </a:r>
          </a:p>
        </p:txBody>
      </p:sp>
      <p:sp>
        <p:nvSpPr>
          <p:cNvPr id="68647" name="Text Box 46"/>
          <p:cNvSpPr txBox="1">
            <a:spLocks noChangeArrowheads="1"/>
          </p:cNvSpPr>
          <p:nvPr/>
        </p:nvSpPr>
        <p:spPr bwMode="auto">
          <a:xfrm rot="-5400000">
            <a:off x="-140494" y="3520282"/>
            <a:ext cx="1150937" cy="304800"/>
          </a:xfrm>
          <a:prstGeom prst="rect">
            <a:avLst/>
          </a:prstGeom>
          <a:noFill/>
          <a:ln w="9525">
            <a:noFill/>
            <a:miter lim="800000"/>
            <a:headEnd/>
            <a:tailEnd/>
          </a:ln>
        </p:spPr>
        <p:txBody>
          <a:bodyPr wrap="none">
            <a:spAutoFit/>
          </a:bodyPr>
          <a:lstStyle/>
          <a:p>
            <a:pPr algn="ctr" rtl="0"/>
            <a:r>
              <a:rPr lang="fr-FR" sz="1400" b="0" i="0" u="none" baseline="0"/>
              <a:t>Risque relatif</a:t>
            </a:r>
          </a:p>
        </p:txBody>
      </p:sp>
      <p:sp>
        <p:nvSpPr>
          <p:cNvPr id="68648" name="Freeform 47"/>
          <p:cNvSpPr>
            <a:spLocks/>
          </p:cNvSpPr>
          <p:nvPr/>
        </p:nvSpPr>
        <p:spPr bwMode="auto">
          <a:xfrm>
            <a:off x="1052513" y="2946400"/>
            <a:ext cx="2166937" cy="1474788"/>
          </a:xfrm>
          <a:custGeom>
            <a:avLst/>
            <a:gdLst>
              <a:gd name="T0" fmla="*/ 0 w 1365"/>
              <a:gd name="T1" fmla="*/ 2147483647 h 929"/>
              <a:gd name="T2" fmla="*/ 2147483647 w 1365"/>
              <a:gd name="T3" fmla="*/ 2147483647 h 929"/>
              <a:gd name="T4" fmla="*/ 2147483647 w 1365"/>
              <a:gd name="T5" fmla="*/ 2147483647 h 929"/>
              <a:gd name="T6" fmla="*/ 2147483647 w 1365"/>
              <a:gd name="T7" fmla="*/ 2147483647 h 929"/>
              <a:gd name="T8" fmla="*/ 2147483647 w 1365"/>
              <a:gd name="T9" fmla="*/ 2147483647 h 929"/>
              <a:gd name="T10" fmla="*/ 2147483647 w 1365"/>
              <a:gd name="T11" fmla="*/ 2147483647 h 929"/>
              <a:gd name="T12" fmla="*/ 2147483647 w 1365"/>
              <a:gd name="T13" fmla="*/ 2147483647 h 929"/>
              <a:gd name="T14" fmla="*/ 2147483647 w 1365"/>
              <a:gd name="T15" fmla="*/ 2147483647 h 929"/>
              <a:gd name="T16" fmla="*/ 2147483647 w 1365"/>
              <a:gd name="T17" fmla="*/ 2147483647 h 929"/>
              <a:gd name="T18" fmla="*/ 2147483647 w 1365"/>
              <a:gd name="T19" fmla="*/ 2147483647 h 929"/>
              <a:gd name="T20" fmla="*/ 2147483647 w 1365"/>
              <a:gd name="T21" fmla="*/ 2147483647 h 929"/>
              <a:gd name="T22" fmla="*/ 2147483647 w 1365"/>
              <a:gd name="T23" fmla="*/ 2147483647 h 929"/>
              <a:gd name="T24" fmla="*/ 2147483647 w 1365"/>
              <a:gd name="T25" fmla="*/ 2147483647 h 929"/>
              <a:gd name="T26" fmla="*/ 2147483647 w 1365"/>
              <a:gd name="T27" fmla="*/ 0 h 9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5"/>
              <a:gd name="T43" fmla="*/ 0 h 929"/>
              <a:gd name="T44" fmla="*/ 1365 w 1365"/>
              <a:gd name="T45" fmla="*/ 929 h 9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5" h="929">
                <a:moveTo>
                  <a:pt x="0" y="875"/>
                </a:moveTo>
                <a:lnTo>
                  <a:pt x="104" y="929"/>
                </a:lnTo>
                <a:lnTo>
                  <a:pt x="212" y="658"/>
                </a:lnTo>
                <a:lnTo>
                  <a:pt x="315" y="749"/>
                </a:lnTo>
                <a:lnTo>
                  <a:pt x="418" y="646"/>
                </a:lnTo>
                <a:lnTo>
                  <a:pt x="522" y="639"/>
                </a:lnTo>
                <a:lnTo>
                  <a:pt x="629" y="311"/>
                </a:lnTo>
                <a:lnTo>
                  <a:pt x="732" y="318"/>
                </a:lnTo>
                <a:lnTo>
                  <a:pt x="840" y="279"/>
                </a:lnTo>
                <a:lnTo>
                  <a:pt x="945" y="360"/>
                </a:lnTo>
                <a:lnTo>
                  <a:pt x="1052" y="113"/>
                </a:lnTo>
                <a:lnTo>
                  <a:pt x="1154" y="101"/>
                </a:lnTo>
                <a:lnTo>
                  <a:pt x="1262" y="21"/>
                </a:lnTo>
                <a:lnTo>
                  <a:pt x="1365" y="0"/>
                </a:lnTo>
              </a:path>
            </a:pathLst>
          </a:custGeom>
          <a:noFill/>
          <a:ln w="12700" cmpd="sng">
            <a:solidFill>
              <a:srgbClr val="90214A"/>
            </a:solidFill>
            <a:round/>
            <a:headEnd/>
            <a:tailEnd/>
          </a:ln>
        </p:spPr>
        <p:txBody>
          <a:bodyPr/>
          <a:lstStyle/>
          <a:p>
            <a:endParaRPr lang="fr-FR"/>
          </a:p>
        </p:txBody>
      </p:sp>
      <p:sp>
        <p:nvSpPr>
          <p:cNvPr id="68649" name="Line 48"/>
          <p:cNvSpPr>
            <a:spLocks noChangeShapeType="1"/>
          </p:cNvSpPr>
          <p:nvPr/>
        </p:nvSpPr>
        <p:spPr bwMode="auto">
          <a:xfrm rot="-5400000">
            <a:off x="2139950" y="2379663"/>
            <a:ext cx="0" cy="2171700"/>
          </a:xfrm>
          <a:prstGeom prst="line">
            <a:avLst/>
          </a:prstGeom>
          <a:noFill/>
          <a:ln w="12700">
            <a:solidFill>
              <a:schemeClr val="tx1"/>
            </a:solidFill>
            <a:round/>
            <a:headEnd/>
            <a:tailEnd/>
          </a:ln>
        </p:spPr>
        <p:txBody>
          <a:bodyPr/>
          <a:lstStyle/>
          <a:p>
            <a:endParaRPr lang="fr-FR"/>
          </a:p>
        </p:txBody>
      </p:sp>
      <p:sp>
        <p:nvSpPr>
          <p:cNvPr id="68650" name="Line 49"/>
          <p:cNvSpPr>
            <a:spLocks noChangeShapeType="1"/>
          </p:cNvSpPr>
          <p:nvPr/>
        </p:nvSpPr>
        <p:spPr bwMode="auto">
          <a:xfrm rot="-5400000">
            <a:off x="1473994" y="3456781"/>
            <a:ext cx="0" cy="833438"/>
          </a:xfrm>
          <a:prstGeom prst="line">
            <a:avLst/>
          </a:prstGeom>
          <a:noFill/>
          <a:ln w="12700">
            <a:solidFill>
              <a:schemeClr val="tx1"/>
            </a:solidFill>
            <a:prstDash val="dash"/>
            <a:round/>
            <a:headEnd/>
            <a:tailEnd/>
          </a:ln>
        </p:spPr>
        <p:txBody>
          <a:bodyPr/>
          <a:lstStyle/>
          <a:p>
            <a:endParaRPr lang="fr-FR"/>
          </a:p>
        </p:txBody>
      </p:sp>
      <p:sp>
        <p:nvSpPr>
          <p:cNvPr id="68651" name="Line 50"/>
          <p:cNvSpPr>
            <a:spLocks noChangeShapeType="1"/>
          </p:cNvSpPr>
          <p:nvPr/>
        </p:nvSpPr>
        <p:spPr bwMode="auto">
          <a:xfrm rot="-5400000">
            <a:off x="1473994" y="3872706"/>
            <a:ext cx="0" cy="833438"/>
          </a:xfrm>
          <a:prstGeom prst="line">
            <a:avLst/>
          </a:prstGeom>
          <a:noFill/>
          <a:ln w="12700">
            <a:solidFill>
              <a:srgbClr val="90214A"/>
            </a:solidFill>
            <a:prstDash val="dash"/>
            <a:round/>
            <a:headEnd/>
            <a:tailEnd/>
          </a:ln>
        </p:spPr>
        <p:txBody>
          <a:bodyPr/>
          <a:lstStyle/>
          <a:p>
            <a:endParaRPr lang="fr-FR"/>
          </a:p>
        </p:txBody>
      </p:sp>
      <p:sp>
        <p:nvSpPr>
          <p:cNvPr id="68652" name="Line 51"/>
          <p:cNvSpPr>
            <a:spLocks noChangeShapeType="1"/>
          </p:cNvSpPr>
          <p:nvPr/>
        </p:nvSpPr>
        <p:spPr bwMode="auto">
          <a:xfrm rot="-5400000">
            <a:off x="2308225" y="3386138"/>
            <a:ext cx="0" cy="514350"/>
          </a:xfrm>
          <a:prstGeom prst="line">
            <a:avLst/>
          </a:prstGeom>
          <a:noFill/>
          <a:ln w="12700">
            <a:solidFill>
              <a:schemeClr val="tx1"/>
            </a:solidFill>
            <a:prstDash val="dash"/>
            <a:round/>
            <a:headEnd/>
            <a:tailEnd/>
          </a:ln>
        </p:spPr>
        <p:txBody>
          <a:bodyPr/>
          <a:lstStyle/>
          <a:p>
            <a:endParaRPr lang="fr-FR"/>
          </a:p>
        </p:txBody>
      </p:sp>
      <p:sp>
        <p:nvSpPr>
          <p:cNvPr id="68653" name="Line 52"/>
          <p:cNvSpPr>
            <a:spLocks noChangeShapeType="1"/>
          </p:cNvSpPr>
          <p:nvPr/>
        </p:nvSpPr>
        <p:spPr bwMode="auto">
          <a:xfrm rot="-5400000">
            <a:off x="2308225" y="2974975"/>
            <a:ext cx="0" cy="514350"/>
          </a:xfrm>
          <a:prstGeom prst="line">
            <a:avLst/>
          </a:prstGeom>
          <a:noFill/>
          <a:ln w="12700">
            <a:solidFill>
              <a:schemeClr val="tx1"/>
            </a:solidFill>
            <a:prstDash val="dash"/>
            <a:round/>
            <a:headEnd/>
            <a:tailEnd/>
          </a:ln>
        </p:spPr>
        <p:txBody>
          <a:bodyPr/>
          <a:lstStyle/>
          <a:p>
            <a:endParaRPr lang="fr-FR"/>
          </a:p>
        </p:txBody>
      </p:sp>
      <p:sp>
        <p:nvSpPr>
          <p:cNvPr id="68654" name="Line 53"/>
          <p:cNvSpPr>
            <a:spLocks noChangeShapeType="1"/>
          </p:cNvSpPr>
          <p:nvPr/>
        </p:nvSpPr>
        <p:spPr bwMode="auto">
          <a:xfrm rot="-5400000">
            <a:off x="2971800" y="3141663"/>
            <a:ext cx="0" cy="514350"/>
          </a:xfrm>
          <a:prstGeom prst="line">
            <a:avLst/>
          </a:prstGeom>
          <a:noFill/>
          <a:ln w="12700">
            <a:solidFill>
              <a:schemeClr val="tx1"/>
            </a:solidFill>
            <a:prstDash val="dash"/>
            <a:round/>
            <a:headEnd/>
            <a:tailEnd/>
          </a:ln>
        </p:spPr>
        <p:txBody>
          <a:bodyPr/>
          <a:lstStyle/>
          <a:p>
            <a:endParaRPr lang="fr-FR"/>
          </a:p>
        </p:txBody>
      </p:sp>
      <p:sp>
        <p:nvSpPr>
          <p:cNvPr id="68655" name="Line 54"/>
          <p:cNvSpPr>
            <a:spLocks noChangeShapeType="1"/>
          </p:cNvSpPr>
          <p:nvPr/>
        </p:nvSpPr>
        <p:spPr bwMode="auto">
          <a:xfrm rot="-5400000">
            <a:off x="2971800" y="2535238"/>
            <a:ext cx="0" cy="514350"/>
          </a:xfrm>
          <a:prstGeom prst="line">
            <a:avLst/>
          </a:prstGeom>
          <a:noFill/>
          <a:ln w="12700">
            <a:solidFill>
              <a:schemeClr val="tx1"/>
            </a:solidFill>
            <a:prstDash val="dash"/>
            <a:round/>
            <a:headEnd/>
            <a:tailEnd/>
          </a:ln>
        </p:spPr>
        <p:txBody>
          <a:bodyPr/>
          <a:lstStyle/>
          <a:p>
            <a:endParaRPr lang="fr-FR"/>
          </a:p>
        </p:txBody>
      </p:sp>
      <p:sp>
        <p:nvSpPr>
          <p:cNvPr id="68656" name="Oval 55"/>
          <p:cNvSpPr>
            <a:spLocks noChangeArrowheads="1"/>
          </p:cNvSpPr>
          <p:nvPr/>
        </p:nvSpPr>
        <p:spPr bwMode="auto">
          <a:xfrm>
            <a:off x="3192463" y="292576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57" name="Oval 56"/>
          <p:cNvSpPr>
            <a:spLocks noChangeArrowheads="1"/>
          </p:cNvSpPr>
          <p:nvPr/>
        </p:nvSpPr>
        <p:spPr bwMode="auto">
          <a:xfrm>
            <a:off x="3025775" y="2959100"/>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58" name="Oval 57"/>
          <p:cNvSpPr>
            <a:spLocks noChangeArrowheads="1"/>
          </p:cNvSpPr>
          <p:nvPr/>
        </p:nvSpPr>
        <p:spPr bwMode="auto">
          <a:xfrm>
            <a:off x="2859088" y="308451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59" name="Oval 58"/>
          <p:cNvSpPr>
            <a:spLocks noChangeArrowheads="1"/>
          </p:cNvSpPr>
          <p:nvPr/>
        </p:nvSpPr>
        <p:spPr bwMode="auto">
          <a:xfrm>
            <a:off x="2693988" y="310515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0" name="Oval 59"/>
          <p:cNvSpPr>
            <a:spLocks noChangeArrowheads="1"/>
          </p:cNvSpPr>
          <p:nvPr/>
        </p:nvSpPr>
        <p:spPr bwMode="auto">
          <a:xfrm>
            <a:off x="2525713" y="3489325"/>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1" name="Oval 60"/>
          <p:cNvSpPr>
            <a:spLocks noChangeArrowheads="1"/>
          </p:cNvSpPr>
          <p:nvPr/>
        </p:nvSpPr>
        <p:spPr bwMode="auto">
          <a:xfrm>
            <a:off x="2359025" y="3365500"/>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2" name="Oval 61"/>
          <p:cNvSpPr>
            <a:spLocks noChangeArrowheads="1"/>
          </p:cNvSpPr>
          <p:nvPr/>
        </p:nvSpPr>
        <p:spPr bwMode="auto">
          <a:xfrm>
            <a:off x="2187575" y="342741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3" name="Oval 62"/>
          <p:cNvSpPr>
            <a:spLocks noChangeArrowheads="1"/>
          </p:cNvSpPr>
          <p:nvPr/>
        </p:nvSpPr>
        <p:spPr bwMode="auto">
          <a:xfrm>
            <a:off x="2025650" y="342106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4" name="Oval 63"/>
          <p:cNvSpPr>
            <a:spLocks noChangeArrowheads="1"/>
          </p:cNvSpPr>
          <p:nvPr/>
        </p:nvSpPr>
        <p:spPr bwMode="auto">
          <a:xfrm>
            <a:off x="1860550" y="394017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5" name="Oval 64"/>
          <p:cNvSpPr>
            <a:spLocks noChangeArrowheads="1"/>
          </p:cNvSpPr>
          <p:nvPr/>
        </p:nvSpPr>
        <p:spPr bwMode="auto">
          <a:xfrm>
            <a:off x="1690688" y="3946525"/>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6" name="Oval 65"/>
          <p:cNvSpPr>
            <a:spLocks noChangeArrowheads="1"/>
          </p:cNvSpPr>
          <p:nvPr/>
        </p:nvSpPr>
        <p:spPr bwMode="auto">
          <a:xfrm>
            <a:off x="1524000" y="4108450"/>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7" name="Oval 66"/>
          <p:cNvSpPr>
            <a:spLocks noChangeArrowheads="1"/>
          </p:cNvSpPr>
          <p:nvPr/>
        </p:nvSpPr>
        <p:spPr bwMode="auto">
          <a:xfrm>
            <a:off x="1360488" y="396875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8" name="Oval 67"/>
          <p:cNvSpPr>
            <a:spLocks noChangeArrowheads="1"/>
          </p:cNvSpPr>
          <p:nvPr/>
        </p:nvSpPr>
        <p:spPr bwMode="auto">
          <a:xfrm>
            <a:off x="1195388" y="4395788"/>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69" name="Oval 68"/>
          <p:cNvSpPr>
            <a:spLocks noChangeArrowheads="1"/>
          </p:cNvSpPr>
          <p:nvPr/>
        </p:nvSpPr>
        <p:spPr bwMode="auto">
          <a:xfrm>
            <a:off x="1025525" y="431482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670" name="Text Box 69"/>
          <p:cNvSpPr txBox="1">
            <a:spLocks noChangeArrowheads="1"/>
          </p:cNvSpPr>
          <p:nvPr/>
        </p:nvSpPr>
        <p:spPr bwMode="auto">
          <a:xfrm>
            <a:off x="1320800" y="2233613"/>
            <a:ext cx="1484313" cy="304800"/>
          </a:xfrm>
          <a:prstGeom prst="rect">
            <a:avLst/>
          </a:prstGeom>
          <a:noFill/>
          <a:ln w="9525">
            <a:noFill/>
            <a:miter lim="800000"/>
            <a:headEnd/>
            <a:tailEnd/>
          </a:ln>
        </p:spPr>
        <p:txBody>
          <a:bodyPr wrap="none">
            <a:spAutoFit/>
          </a:bodyPr>
          <a:lstStyle/>
          <a:p>
            <a:pPr algn="ctr" rtl="0"/>
            <a:r>
              <a:rPr lang="fr-FR" sz="1400" b="0" i="0" u="none" baseline="0"/>
              <a:t>Âge 20-39 ans</a:t>
            </a:r>
          </a:p>
        </p:txBody>
      </p:sp>
      <p:sp>
        <p:nvSpPr>
          <p:cNvPr id="68671" name="Rectangle 70"/>
          <p:cNvSpPr>
            <a:spLocks noChangeArrowheads="1"/>
          </p:cNvSpPr>
          <p:nvPr/>
        </p:nvSpPr>
        <p:spPr bwMode="auto">
          <a:xfrm>
            <a:off x="3817938" y="2695575"/>
            <a:ext cx="2206625" cy="1876425"/>
          </a:xfrm>
          <a:prstGeom prst="rect">
            <a:avLst/>
          </a:prstGeom>
          <a:noFill/>
          <a:ln w="12700">
            <a:solidFill>
              <a:schemeClr val="tx1"/>
            </a:solidFill>
            <a:miter lim="800000"/>
            <a:headEnd/>
            <a:tailEnd/>
          </a:ln>
        </p:spPr>
        <p:txBody>
          <a:bodyPr wrap="none" anchor="ctr"/>
          <a:lstStyle/>
          <a:p>
            <a:endParaRPr lang="fr-FR"/>
          </a:p>
        </p:txBody>
      </p:sp>
      <p:sp>
        <p:nvSpPr>
          <p:cNvPr id="68672" name="Line 71"/>
          <p:cNvSpPr>
            <a:spLocks noChangeShapeType="1"/>
          </p:cNvSpPr>
          <p:nvPr/>
        </p:nvSpPr>
        <p:spPr bwMode="auto">
          <a:xfrm>
            <a:off x="4152900" y="4572000"/>
            <a:ext cx="0" cy="65088"/>
          </a:xfrm>
          <a:prstGeom prst="line">
            <a:avLst/>
          </a:prstGeom>
          <a:noFill/>
          <a:ln w="12700">
            <a:solidFill>
              <a:schemeClr val="tx1"/>
            </a:solidFill>
            <a:round/>
            <a:headEnd/>
            <a:tailEnd/>
          </a:ln>
        </p:spPr>
        <p:txBody>
          <a:bodyPr/>
          <a:lstStyle/>
          <a:p>
            <a:endParaRPr lang="fr-FR"/>
          </a:p>
        </p:txBody>
      </p:sp>
      <p:sp>
        <p:nvSpPr>
          <p:cNvPr id="68673" name="Text Box 72"/>
          <p:cNvSpPr txBox="1">
            <a:spLocks noChangeArrowheads="1"/>
          </p:cNvSpPr>
          <p:nvPr/>
        </p:nvSpPr>
        <p:spPr bwMode="auto">
          <a:xfrm>
            <a:off x="4013200" y="4633913"/>
            <a:ext cx="282575" cy="304800"/>
          </a:xfrm>
          <a:prstGeom prst="rect">
            <a:avLst/>
          </a:prstGeom>
          <a:noFill/>
          <a:ln w="9525">
            <a:noFill/>
            <a:miter lim="800000"/>
            <a:headEnd/>
            <a:tailEnd/>
          </a:ln>
        </p:spPr>
        <p:txBody>
          <a:bodyPr wrap="none">
            <a:spAutoFit/>
          </a:bodyPr>
          <a:lstStyle/>
          <a:p>
            <a:pPr algn="ctr" rtl="0"/>
            <a:r>
              <a:rPr lang="fr-FR" sz="1400" b="0" i="0" u="none" baseline="0"/>
              <a:t>1</a:t>
            </a:r>
          </a:p>
        </p:txBody>
      </p:sp>
      <p:sp>
        <p:nvSpPr>
          <p:cNvPr id="68674" name="Line 73"/>
          <p:cNvSpPr>
            <a:spLocks noChangeShapeType="1"/>
          </p:cNvSpPr>
          <p:nvPr/>
        </p:nvSpPr>
        <p:spPr bwMode="auto">
          <a:xfrm>
            <a:off x="3981450" y="4572000"/>
            <a:ext cx="0" cy="65088"/>
          </a:xfrm>
          <a:prstGeom prst="line">
            <a:avLst/>
          </a:prstGeom>
          <a:noFill/>
          <a:ln w="12700">
            <a:solidFill>
              <a:schemeClr val="tx1"/>
            </a:solidFill>
            <a:round/>
            <a:headEnd/>
            <a:tailEnd/>
          </a:ln>
        </p:spPr>
        <p:txBody>
          <a:bodyPr/>
          <a:lstStyle/>
          <a:p>
            <a:endParaRPr lang="fr-FR"/>
          </a:p>
        </p:txBody>
      </p:sp>
      <p:sp>
        <p:nvSpPr>
          <p:cNvPr id="68675" name="Line 74"/>
          <p:cNvSpPr>
            <a:spLocks noChangeShapeType="1"/>
          </p:cNvSpPr>
          <p:nvPr/>
        </p:nvSpPr>
        <p:spPr bwMode="auto">
          <a:xfrm>
            <a:off x="3817938" y="4572000"/>
            <a:ext cx="0" cy="65088"/>
          </a:xfrm>
          <a:prstGeom prst="line">
            <a:avLst/>
          </a:prstGeom>
          <a:noFill/>
          <a:ln w="12700">
            <a:solidFill>
              <a:schemeClr val="tx1"/>
            </a:solidFill>
            <a:round/>
            <a:headEnd/>
            <a:tailEnd/>
          </a:ln>
        </p:spPr>
        <p:txBody>
          <a:bodyPr/>
          <a:lstStyle/>
          <a:p>
            <a:endParaRPr lang="fr-FR"/>
          </a:p>
        </p:txBody>
      </p:sp>
      <p:sp>
        <p:nvSpPr>
          <p:cNvPr id="68676" name="Text Box 75"/>
          <p:cNvSpPr txBox="1">
            <a:spLocks noChangeArrowheads="1"/>
          </p:cNvSpPr>
          <p:nvPr/>
        </p:nvSpPr>
        <p:spPr bwMode="auto">
          <a:xfrm>
            <a:off x="3678238" y="4633913"/>
            <a:ext cx="282575" cy="304800"/>
          </a:xfrm>
          <a:prstGeom prst="rect">
            <a:avLst/>
          </a:prstGeom>
          <a:noFill/>
          <a:ln w="9525">
            <a:noFill/>
            <a:miter lim="800000"/>
            <a:headEnd/>
            <a:tailEnd/>
          </a:ln>
        </p:spPr>
        <p:txBody>
          <a:bodyPr wrap="none">
            <a:spAutoFit/>
          </a:bodyPr>
          <a:lstStyle/>
          <a:p>
            <a:pPr algn="ctr" rtl="0"/>
            <a:r>
              <a:rPr lang="fr-FR" sz="1400" b="0" i="0" u="none" baseline="0"/>
              <a:t>0</a:t>
            </a:r>
          </a:p>
        </p:txBody>
      </p:sp>
      <p:sp>
        <p:nvSpPr>
          <p:cNvPr id="68677" name="Line 76"/>
          <p:cNvSpPr>
            <a:spLocks noChangeShapeType="1"/>
          </p:cNvSpPr>
          <p:nvPr/>
        </p:nvSpPr>
        <p:spPr bwMode="auto">
          <a:xfrm>
            <a:off x="4484688" y="4572000"/>
            <a:ext cx="0" cy="65088"/>
          </a:xfrm>
          <a:prstGeom prst="line">
            <a:avLst/>
          </a:prstGeom>
          <a:noFill/>
          <a:ln w="12700">
            <a:solidFill>
              <a:schemeClr val="tx1"/>
            </a:solidFill>
            <a:round/>
            <a:headEnd/>
            <a:tailEnd/>
          </a:ln>
        </p:spPr>
        <p:txBody>
          <a:bodyPr/>
          <a:lstStyle/>
          <a:p>
            <a:endParaRPr lang="fr-FR"/>
          </a:p>
        </p:txBody>
      </p:sp>
      <p:sp>
        <p:nvSpPr>
          <p:cNvPr id="68678" name="Text Box 77"/>
          <p:cNvSpPr txBox="1">
            <a:spLocks noChangeArrowheads="1"/>
          </p:cNvSpPr>
          <p:nvPr/>
        </p:nvSpPr>
        <p:spPr bwMode="auto">
          <a:xfrm>
            <a:off x="4344988" y="4633913"/>
            <a:ext cx="282575" cy="304800"/>
          </a:xfrm>
          <a:prstGeom prst="rect">
            <a:avLst/>
          </a:prstGeom>
          <a:noFill/>
          <a:ln w="9525">
            <a:noFill/>
            <a:miter lim="800000"/>
            <a:headEnd/>
            <a:tailEnd/>
          </a:ln>
        </p:spPr>
        <p:txBody>
          <a:bodyPr wrap="none">
            <a:spAutoFit/>
          </a:bodyPr>
          <a:lstStyle/>
          <a:p>
            <a:pPr algn="ctr" rtl="0"/>
            <a:r>
              <a:rPr lang="fr-FR" sz="1400" b="0" i="0" u="none" baseline="0"/>
              <a:t>2</a:t>
            </a:r>
          </a:p>
        </p:txBody>
      </p:sp>
      <p:sp>
        <p:nvSpPr>
          <p:cNvPr id="68679" name="Line 78"/>
          <p:cNvSpPr>
            <a:spLocks noChangeShapeType="1"/>
          </p:cNvSpPr>
          <p:nvPr/>
        </p:nvSpPr>
        <p:spPr bwMode="auto">
          <a:xfrm>
            <a:off x="4313238" y="4572000"/>
            <a:ext cx="0" cy="65088"/>
          </a:xfrm>
          <a:prstGeom prst="line">
            <a:avLst/>
          </a:prstGeom>
          <a:noFill/>
          <a:ln w="12700">
            <a:solidFill>
              <a:schemeClr val="tx1"/>
            </a:solidFill>
            <a:round/>
            <a:headEnd/>
            <a:tailEnd/>
          </a:ln>
        </p:spPr>
        <p:txBody>
          <a:bodyPr/>
          <a:lstStyle/>
          <a:p>
            <a:endParaRPr lang="fr-FR"/>
          </a:p>
        </p:txBody>
      </p:sp>
      <p:sp>
        <p:nvSpPr>
          <p:cNvPr id="68680" name="Line 79"/>
          <p:cNvSpPr>
            <a:spLocks noChangeShapeType="1"/>
          </p:cNvSpPr>
          <p:nvPr/>
        </p:nvSpPr>
        <p:spPr bwMode="auto">
          <a:xfrm>
            <a:off x="4813300" y="4572000"/>
            <a:ext cx="0" cy="65088"/>
          </a:xfrm>
          <a:prstGeom prst="line">
            <a:avLst/>
          </a:prstGeom>
          <a:noFill/>
          <a:ln w="12700">
            <a:solidFill>
              <a:schemeClr val="tx1"/>
            </a:solidFill>
            <a:round/>
            <a:headEnd/>
            <a:tailEnd/>
          </a:ln>
        </p:spPr>
        <p:txBody>
          <a:bodyPr/>
          <a:lstStyle/>
          <a:p>
            <a:endParaRPr lang="fr-FR"/>
          </a:p>
        </p:txBody>
      </p:sp>
      <p:sp>
        <p:nvSpPr>
          <p:cNvPr id="68681" name="Text Box 80"/>
          <p:cNvSpPr txBox="1">
            <a:spLocks noChangeArrowheads="1"/>
          </p:cNvSpPr>
          <p:nvPr/>
        </p:nvSpPr>
        <p:spPr bwMode="auto">
          <a:xfrm>
            <a:off x="4673600" y="4633913"/>
            <a:ext cx="282575" cy="304800"/>
          </a:xfrm>
          <a:prstGeom prst="rect">
            <a:avLst/>
          </a:prstGeom>
          <a:noFill/>
          <a:ln w="9525">
            <a:noFill/>
            <a:miter lim="800000"/>
            <a:headEnd/>
            <a:tailEnd/>
          </a:ln>
        </p:spPr>
        <p:txBody>
          <a:bodyPr wrap="none">
            <a:spAutoFit/>
          </a:bodyPr>
          <a:lstStyle/>
          <a:p>
            <a:pPr algn="ctr" rtl="0"/>
            <a:r>
              <a:rPr lang="fr-FR" sz="1400" b="0" i="0" u="none" baseline="0"/>
              <a:t>3</a:t>
            </a:r>
          </a:p>
        </p:txBody>
      </p:sp>
      <p:sp>
        <p:nvSpPr>
          <p:cNvPr id="68682" name="Line 81"/>
          <p:cNvSpPr>
            <a:spLocks noChangeShapeType="1"/>
          </p:cNvSpPr>
          <p:nvPr/>
        </p:nvSpPr>
        <p:spPr bwMode="auto">
          <a:xfrm>
            <a:off x="4641850" y="4572000"/>
            <a:ext cx="0" cy="65088"/>
          </a:xfrm>
          <a:prstGeom prst="line">
            <a:avLst/>
          </a:prstGeom>
          <a:noFill/>
          <a:ln w="12700">
            <a:solidFill>
              <a:schemeClr val="tx1"/>
            </a:solidFill>
            <a:round/>
            <a:headEnd/>
            <a:tailEnd/>
          </a:ln>
        </p:spPr>
        <p:txBody>
          <a:bodyPr/>
          <a:lstStyle/>
          <a:p>
            <a:endParaRPr lang="fr-FR"/>
          </a:p>
        </p:txBody>
      </p:sp>
      <p:sp>
        <p:nvSpPr>
          <p:cNvPr id="68683" name="Line 82"/>
          <p:cNvSpPr>
            <a:spLocks noChangeShapeType="1"/>
          </p:cNvSpPr>
          <p:nvPr/>
        </p:nvSpPr>
        <p:spPr bwMode="auto">
          <a:xfrm>
            <a:off x="5148263" y="4572000"/>
            <a:ext cx="0" cy="65088"/>
          </a:xfrm>
          <a:prstGeom prst="line">
            <a:avLst/>
          </a:prstGeom>
          <a:noFill/>
          <a:ln w="12700">
            <a:solidFill>
              <a:schemeClr val="tx1"/>
            </a:solidFill>
            <a:round/>
            <a:headEnd/>
            <a:tailEnd/>
          </a:ln>
        </p:spPr>
        <p:txBody>
          <a:bodyPr/>
          <a:lstStyle/>
          <a:p>
            <a:endParaRPr lang="fr-FR"/>
          </a:p>
        </p:txBody>
      </p:sp>
      <p:sp>
        <p:nvSpPr>
          <p:cNvPr id="68684" name="Text Box 83"/>
          <p:cNvSpPr txBox="1">
            <a:spLocks noChangeArrowheads="1"/>
          </p:cNvSpPr>
          <p:nvPr/>
        </p:nvSpPr>
        <p:spPr bwMode="auto">
          <a:xfrm>
            <a:off x="5008563" y="4633913"/>
            <a:ext cx="282575" cy="304800"/>
          </a:xfrm>
          <a:prstGeom prst="rect">
            <a:avLst/>
          </a:prstGeom>
          <a:noFill/>
          <a:ln w="9525">
            <a:noFill/>
            <a:miter lim="800000"/>
            <a:headEnd/>
            <a:tailEnd/>
          </a:ln>
        </p:spPr>
        <p:txBody>
          <a:bodyPr wrap="none">
            <a:spAutoFit/>
          </a:bodyPr>
          <a:lstStyle/>
          <a:p>
            <a:pPr algn="ctr" rtl="0"/>
            <a:r>
              <a:rPr lang="fr-FR" sz="1400" b="0" i="0" u="none" baseline="0"/>
              <a:t>4 </a:t>
            </a:r>
          </a:p>
        </p:txBody>
      </p:sp>
      <p:sp>
        <p:nvSpPr>
          <p:cNvPr id="68685" name="Line 84"/>
          <p:cNvSpPr>
            <a:spLocks noChangeShapeType="1"/>
          </p:cNvSpPr>
          <p:nvPr/>
        </p:nvSpPr>
        <p:spPr bwMode="auto">
          <a:xfrm>
            <a:off x="4976813" y="4572000"/>
            <a:ext cx="0" cy="65088"/>
          </a:xfrm>
          <a:prstGeom prst="line">
            <a:avLst/>
          </a:prstGeom>
          <a:noFill/>
          <a:ln w="12700">
            <a:solidFill>
              <a:schemeClr val="tx1"/>
            </a:solidFill>
            <a:round/>
            <a:headEnd/>
            <a:tailEnd/>
          </a:ln>
        </p:spPr>
        <p:txBody>
          <a:bodyPr/>
          <a:lstStyle/>
          <a:p>
            <a:endParaRPr lang="fr-FR"/>
          </a:p>
        </p:txBody>
      </p:sp>
      <p:sp>
        <p:nvSpPr>
          <p:cNvPr id="68686" name="Line 85"/>
          <p:cNvSpPr>
            <a:spLocks noChangeShapeType="1"/>
          </p:cNvSpPr>
          <p:nvPr/>
        </p:nvSpPr>
        <p:spPr bwMode="auto">
          <a:xfrm>
            <a:off x="5483225" y="4572000"/>
            <a:ext cx="0" cy="65088"/>
          </a:xfrm>
          <a:prstGeom prst="line">
            <a:avLst/>
          </a:prstGeom>
          <a:noFill/>
          <a:ln w="12700">
            <a:solidFill>
              <a:schemeClr val="tx1"/>
            </a:solidFill>
            <a:round/>
            <a:headEnd/>
            <a:tailEnd/>
          </a:ln>
        </p:spPr>
        <p:txBody>
          <a:bodyPr/>
          <a:lstStyle/>
          <a:p>
            <a:endParaRPr lang="fr-FR"/>
          </a:p>
        </p:txBody>
      </p:sp>
      <p:sp>
        <p:nvSpPr>
          <p:cNvPr id="68687" name="Text Box 86"/>
          <p:cNvSpPr txBox="1">
            <a:spLocks noChangeArrowheads="1"/>
          </p:cNvSpPr>
          <p:nvPr/>
        </p:nvSpPr>
        <p:spPr bwMode="auto">
          <a:xfrm>
            <a:off x="5343525" y="4633913"/>
            <a:ext cx="282575" cy="304800"/>
          </a:xfrm>
          <a:prstGeom prst="rect">
            <a:avLst/>
          </a:prstGeom>
          <a:noFill/>
          <a:ln w="9525">
            <a:noFill/>
            <a:miter lim="800000"/>
            <a:headEnd/>
            <a:tailEnd/>
          </a:ln>
        </p:spPr>
        <p:txBody>
          <a:bodyPr wrap="none">
            <a:spAutoFit/>
          </a:bodyPr>
          <a:lstStyle/>
          <a:p>
            <a:pPr algn="ctr" rtl="0"/>
            <a:r>
              <a:rPr lang="fr-FR" sz="1400" b="0" i="0" u="none" baseline="0"/>
              <a:t>5</a:t>
            </a:r>
          </a:p>
        </p:txBody>
      </p:sp>
      <p:sp>
        <p:nvSpPr>
          <p:cNvPr id="68688" name="Line 87"/>
          <p:cNvSpPr>
            <a:spLocks noChangeShapeType="1"/>
          </p:cNvSpPr>
          <p:nvPr/>
        </p:nvSpPr>
        <p:spPr bwMode="auto">
          <a:xfrm>
            <a:off x="5311775" y="4572000"/>
            <a:ext cx="0" cy="65088"/>
          </a:xfrm>
          <a:prstGeom prst="line">
            <a:avLst/>
          </a:prstGeom>
          <a:noFill/>
          <a:ln w="12700">
            <a:solidFill>
              <a:schemeClr val="tx1"/>
            </a:solidFill>
            <a:round/>
            <a:headEnd/>
            <a:tailEnd/>
          </a:ln>
        </p:spPr>
        <p:txBody>
          <a:bodyPr/>
          <a:lstStyle/>
          <a:p>
            <a:endParaRPr lang="fr-FR"/>
          </a:p>
        </p:txBody>
      </p:sp>
      <p:sp>
        <p:nvSpPr>
          <p:cNvPr id="68689" name="Line 88"/>
          <p:cNvSpPr>
            <a:spLocks noChangeShapeType="1"/>
          </p:cNvSpPr>
          <p:nvPr/>
        </p:nvSpPr>
        <p:spPr bwMode="auto">
          <a:xfrm>
            <a:off x="5815013" y="4572000"/>
            <a:ext cx="0" cy="65088"/>
          </a:xfrm>
          <a:prstGeom prst="line">
            <a:avLst/>
          </a:prstGeom>
          <a:noFill/>
          <a:ln w="12700">
            <a:solidFill>
              <a:schemeClr val="tx1"/>
            </a:solidFill>
            <a:round/>
            <a:headEnd/>
            <a:tailEnd/>
          </a:ln>
        </p:spPr>
        <p:txBody>
          <a:bodyPr/>
          <a:lstStyle/>
          <a:p>
            <a:endParaRPr lang="fr-FR"/>
          </a:p>
        </p:txBody>
      </p:sp>
      <p:sp>
        <p:nvSpPr>
          <p:cNvPr id="68690" name="Text Box 89"/>
          <p:cNvSpPr txBox="1">
            <a:spLocks noChangeArrowheads="1"/>
          </p:cNvSpPr>
          <p:nvPr/>
        </p:nvSpPr>
        <p:spPr bwMode="auto">
          <a:xfrm>
            <a:off x="5675313" y="4633913"/>
            <a:ext cx="282575" cy="304800"/>
          </a:xfrm>
          <a:prstGeom prst="rect">
            <a:avLst/>
          </a:prstGeom>
          <a:noFill/>
          <a:ln w="9525">
            <a:noFill/>
            <a:miter lim="800000"/>
            <a:headEnd/>
            <a:tailEnd/>
          </a:ln>
        </p:spPr>
        <p:txBody>
          <a:bodyPr wrap="none">
            <a:spAutoFit/>
          </a:bodyPr>
          <a:lstStyle/>
          <a:p>
            <a:pPr algn="ctr" rtl="0"/>
            <a:r>
              <a:rPr lang="fr-FR" sz="1400" b="0" i="0" u="none" baseline="0"/>
              <a:t>6 </a:t>
            </a:r>
          </a:p>
        </p:txBody>
      </p:sp>
      <p:sp>
        <p:nvSpPr>
          <p:cNvPr id="68691" name="Line 90"/>
          <p:cNvSpPr>
            <a:spLocks noChangeShapeType="1"/>
          </p:cNvSpPr>
          <p:nvPr/>
        </p:nvSpPr>
        <p:spPr bwMode="auto">
          <a:xfrm>
            <a:off x="5643563" y="4572000"/>
            <a:ext cx="0" cy="65088"/>
          </a:xfrm>
          <a:prstGeom prst="line">
            <a:avLst/>
          </a:prstGeom>
          <a:noFill/>
          <a:ln w="12700">
            <a:solidFill>
              <a:schemeClr val="tx1"/>
            </a:solidFill>
            <a:round/>
            <a:headEnd/>
            <a:tailEnd/>
          </a:ln>
        </p:spPr>
        <p:txBody>
          <a:bodyPr/>
          <a:lstStyle/>
          <a:p>
            <a:endParaRPr lang="fr-FR"/>
          </a:p>
        </p:txBody>
      </p:sp>
      <p:sp>
        <p:nvSpPr>
          <p:cNvPr id="68692" name="Line 91"/>
          <p:cNvSpPr>
            <a:spLocks noChangeShapeType="1"/>
          </p:cNvSpPr>
          <p:nvPr/>
        </p:nvSpPr>
        <p:spPr bwMode="auto">
          <a:xfrm>
            <a:off x="5983288" y="4572000"/>
            <a:ext cx="0" cy="65088"/>
          </a:xfrm>
          <a:prstGeom prst="line">
            <a:avLst/>
          </a:prstGeom>
          <a:noFill/>
          <a:ln w="12700">
            <a:solidFill>
              <a:schemeClr val="tx1"/>
            </a:solidFill>
            <a:round/>
            <a:headEnd/>
            <a:tailEnd/>
          </a:ln>
        </p:spPr>
        <p:txBody>
          <a:bodyPr/>
          <a:lstStyle/>
          <a:p>
            <a:endParaRPr lang="fr-FR"/>
          </a:p>
        </p:txBody>
      </p:sp>
      <p:sp>
        <p:nvSpPr>
          <p:cNvPr id="68693" name="Text Box 92"/>
          <p:cNvSpPr txBox="1">
            <a:spLocks noChangeArrowheads="1"/>
          </p:cNvSpPr>
          <p:nvPr/>
        </p:nvSpPr>
        <p:spPr bwMode="auto">
          <a:xfrm>
            <a:off x="3748088" y="4906963"/>
            <a:ext cx="2209800" cy="523220"/>
          </a:xfrm>
          <a:prstGeom prst="rect">
            <a:avLst/>
          </a:prstGeom>
          <a:noFill/>
          <a:ln w="9525">
            <a:noFill/>
            <a:miter lim="800000"/>
            <a:headEnd/>
            <a:tailEnd/>
          </a:ln>
        </p:spPr>
        <p:txBody>
          <a:bodyPr wrap="square">
            <a:spAutoFit/>
          </a:bodyPr>
          <a:lstStyle/>
          <a:p>
            <a:pPr algn="ctr" rtl="0"/>
            <a:r>
              <a:rPr lang="fr-FR" sz="1400" b="0" i="0" u="none" baseline="0" dirty="0"/>
              <a:t>Années depuis le dernier frottis négatif</a:t>
            </a:r>
          </a:p>
        </p:txBody>
      </p:sp>
      <p:sp>
        <p:nvSpPr>
          <p:cNvPr id="68694" name="Line 93"/>
          <p:cNvSpPr>
            <a:spLocks noChangeShapeType="1"/>
          </p:cNvSpPr>
          <p:nvPr/>
        </p:nvSpPr>
        <p:spPr bwMode="auto">
          <a:xfrm rot="-5400000">
            <a:off x="3783807" y="4539456"/>
            <a:ext cx="0" cy="65087"/>
          </a:xfrm>
          <a:prstGeom prst="line">
            <a:avLst/>
          </a:prstGeom>
          <a:noFill/>
          <a:ln w="12700">
            <a:solidFill>
              <a:schemeClr val="tx1"/>
            </a:solidFill>
            <a:round/>
            <a:headEnd/>
            <a:tailEnd/>
          </a:ln>
        </p:spPr>
        <p:txBody>
          <a:bodyPr/>
          <a:lstStyle/>
          <a:p>
            <a:endParaRPr lang="fr-FR"/>
          </a:p>
        </p:txBody>
      </p:sp>
      <p:sp>
        <p:nvSpPr>
          <p:cNvPr id="68695" name="Text Box 94"/>
          <p:cNvSpPr txBox="1">
            <a:spLocks noChangeArrowheads="1"/>
          </p:cNvSpPr>
          <p:nvPr/>
        </p:nvSpPr>
        <p:spPr bwMode="auto">
          <a:xfrm>
            <a:off x="3317875" y="4424363"/>
            <a:ext cx="430213" cy="304800"/>
          </a:xfrm>
          <a:prstGeom prst="rect">
            <a:avLst/>
          </a:prstGeom>
          <a:noFill/>
          <a:ln w="9525">
            <a:noFill/>
            <a:miter lim="800000"/>
            <a:headEnd/>
            <a:tailEnd/>
          </a:ln>
        </p:spPr>
        <p:txBody>
          <a:bodyPr wrap="none">
            <a:spAutoFit/>
          </a:bodyPr>
          <a:lstStyle/>
          <a:p>
            <a:pPr algn="r" rtl="0"/>
            <a:r>
              <a:rPr lang="fr-FR" sz="1400" b="0" i="0" u="none" baseline="0"/>
              <a:t>0,1</a:t>
            </a:r>
          </a:p>
        </p:txBody>
      </p:sp>
      <p:sp>
        <p:nvSpPr>
          <p:cNvPr id="68696" name="Line 95"/>
          <p:cNvSpPr>
            <a:spLocks noChangeShapeType="1"/>
          </p:cNvSpPr>
          <p:nvPr/>
        </p:nvSpPr>
        <p:spPr bwMode="auto">
          <a:xfrm rot="-5400000">
            <a:off x="3783807" y="4206081"/>
            <a:ext cx="0" cy="65087"/>
          </a:xfrm>
          <a:prstGeom prst="line">
            <a:avLst/>
          </a:prstGeom>
          <a:noFill/>
          <a:ln w="12700">
            <a:solidFill>
              <a:schemeClr val="tx1"/>
            </a:solidFill>
            <a:round/>
            <a:headEnd/>
            <a:tailEnd/>
          </a:ln>
        </p:spPr>
        <p:txBody>
          <a:bodyPr/>
          <a:lstStyle/>
          <a:p>
            <a:endParaRPr lang="fr-FR"/>
          </a:p>
        </p:txBody>
      </p:sp>
      <p:sp>
        <p:nvSpPr>
          <p:cNvPr id="68697" name="Text Box 96"/>
          <p:cNvSpPr txBox="1">
            <a:spLocks noChangeArrowheads="1"/>
          </p:cNvSpPr>
          <p:nvPr/>
        </p:nvSpPr>
        <p:spPr bwMode="auto">
          <a:xfrm>
            <a:off x="3317875" y="4090988"/>
            <a:ext cx="430213" cy="304800"/>
          </a:xfrm>
          <a:prstGeom prst="rect">
            <a:avLst/>
          </a:prstGeom>
          <a:noFill/>
          <a:ln w="9525">
            <a:noFill/>
            <a:miter lim="800000"/>
            <a:headEnd/>
            <a:tailEnd/>
          </a:ln>
        </p:spPr>
        <p:txBody>
          <a:bodyPr wrap="none">
            <a:spAutoFit/>
          </a:bodyPr>
          <a:lstStyle/>
          <a:p>
            <a:pPr algn="r" rtl="0"/>
            <a:r>
              <a:rPr lang="fr-FR" sz="1400" b="0" i="0" u="none" baseline="0"/>
              <a:t>0,2</a:t>
            </a:r>
          </a:p>
        </p:txBody>
      </p:sp>
      <p:sp>
        <p:nvSpPr>
          <p:cNvPr id="68698" name="Line 97"/>
          <p:cNvSpPr>
            <a:spLocks noChangeShapeType="1"/>
          </p:cNvSpPr>
          <p:nvPr/>
        </p:nvSpPr>
        <p:spPr bwMode="auto">
          <a:xfrm rot="-5400000">
            <a:off x="3783807" y="3766344"/>
            <a:ext cx="0" cy="65087"/>
          </a:xfrm>
          <a:prstGeom prst="line">
            <a:avLst/>
          </a:prstGeom>
          <a:noFill/>
          <a:ln w="12700">
            <a:solidFill>
              <a:schemeClr val="tx1"/>
            </a:solidFill>
            <a:round/>
            <a:headEnd/>
            <a:tailEnd/>
          </a:ln>
        </p:spPr>
        <p:txBody>
          <a:bodyPr/>
          <a:lstStyle/>
          <a:p>
            <a:endParaRPr lang="fr-FR"/>
          </a:p>
        </p:txBody>
      </p:sp>
      <p:sp>
        <p:nvSpPr>
          <p:cNvPr id="68699" name="Text Box 98"/>
          <p:cNvSpPr txBox="1">
            <a:spLocks noChangeArrowheads="1"/>
          </p:cNvSpPr>
          <p:nvPr/>
        </p:nvSpPr>
        <p:spPr bwMode="auto">
          <a:xfrm>
            <a:off x="3317875" y="3651250"/>
            <a:ext cx="430213" cy="304800"/>
          </a:xfrm>
          <a:prstGeom prst="rect">
            <a:avLst/>
          </a:prstGeom>
          <a:noFill/>
          <a:ln w="9525">
            <a:noFill/>
            <a:miter lim="800000"/>
            <a:headEnd/>
            <a:tailEnd/>
          </a:ln>
        </p:spPr>
        <p:txBody>
          <a:bodyPr wrap="none">
            <a:spAutoFit/>
          </a:bodyPr>
          <a:lstStyle/>
          <a:p>
            <a:pPr algn="r" rtl="0"/>
            <a:r>
              <a:rPr lang="fr-FR" sz="1400" b="0" i="0" u="none" baseline="0"/>
              <a:t>0,5</a:t>
            </a:r>
          </a:p>
        </p:txBody>
      </p:sp>
      <p:sp>
        <p:nvSpPr>
          <p:cNvPr id="68700" name="Line 99"/>
          <p:cNvSpPr>
            <a:spLocks noChangeShapeType="1"/>
          </p:cNvSpPr>
          <p:nvPr/>
        </p:nvSpPr>
        <p:spPr bwMode="auto">
          <a:xfrm rot="-5400000">
            <a:off x="3783807" y="3432969"/>
            <a:ext cx="0" cy="65087"/>
          </a:xfrm>
          <a:prstGeom prst="line">
            <a:avLst/>
          </a:prstGeom>
          <a:noFill/>
          <a:ln w="12700">
            <a:solidFill>
              <a:schemeClr val="tx1"/>
            </a:solidFill>
            <a:round/>
            <a:headEnd/>
            <a:tailEnd/>
          </a:ln>
        </p:spPr>
        <p:txBody>
          <a:bodyPr/>
          <a:lstStyle/>
          <a:p>
            <a:endParaRPr lang="fr-FR"/>
          </a:p>
        </p:txBody>
      </p:sp>
      <p:sp>
        <p:nvSpPr>
          <p:cNvPr id="68701" name="Text Box 100"/>
          <p:cNvSpPr txBox="1">
            <a:spLocks noChangeArrowheads="1"/>
          </p:cNvSpPr>
          <p:nvPr/>
        </p:nvSpPr>
        <p:spPr bwMode="auto">
          <a:xfrm>
            <a:off x="3317875" y="3317875"/>
            <a:ext cx="430213" cy="304800"/>
          </a:xfrm>
          <a:prstGeom prst="rect">
            <a:avLst/>
          </a:prstGeom>
          <a:noFill/>
          <a:ln w="9525">
            <a:noFill/>
            <a:miter lim="800000"/>
            <a:headEnd/>
            <a:tailEnd/>
          </a:ln>
        </p:spPr>
        <p:txBody>
          <a:bodyPr wrap="none">
            <a:spAutoFit/>
          </a:bodyPr>
          <a:lstStyle/>
          <a:p>
            <a:pPr algn="r" rtl="0"/>
            <a:r>
              <a:rPr lang="fr-FR" sz="1400" b="0" i="0" u="none" baseline="0"/>
              <a:t>1,0</a:t>
            </a:r>
          </a:p>
        </p:txBody>
      </p:sp>
      <p:sp>
        <p:nvSpPr>
          <p:cNvPr id="68702" name="Line 101"/>
          <p:cNvSpPr>
            <a:spLocks noChangeShapeType="1"/>
          </p:cNvSpPr>
          <p:nvPr/>
        </p:nvSpPr>
        <p:spPr bwMode="auto">
          <a:xfrm rot="-5400000">
            <a:off x="3783807" y="3102769"/>
            <a:ext cx="0" cy="65087"/>
          </a:xfrm>
          <a:prstGeom prst="line">
            <a:avLst/>
          </a:prstGeom>
          <a:noFill/>
          <a:ln w="12700">
            <a:solidFill>
              <a:schemeClr val="tx1"/>
            </a:solidFill>
            <a:round/>
            <a:headEnd/>
            <a:tailEnd/>
          </a:ln>
        </p:spPr>
        <p:txBody>
          <a:bodyPr/>
          <a:lstStyle/>
          <a:p>
            <a:endParaRPr lang="fr-FR"/>
          </a:p>
        </p:txBody>
      </p:sp>
      <p:sp>
        <p:nvSpPr>
          <p:cNvPr id="68703" name="Text Box 102"/>
          <p:cNvSpPr txBox="1">
            <a:spLocks noChangeArrowheads="1"/>
          </p:cNvSpPr>
          <p:nvPr/>
        </p:nvSpPr>
        <p:spPr bwMode="auto">
          <a:xfrm>
            <a:off x="3317875" y="2987675"/>
            <a:ext cx="430213" cy="304800"/>
          </a:xfrm>
          <a:prstGeom prst="rect">
            <a:avLst/>
          </a:prstGeom>
          <a:noFill/>
          <a:ln w="9525">
            <a:noFill/>
            <a:miter lim="800000"/>
            <a:headEnd/>
            <a:tailEnd/>
          </a:ln>
        </p:spPr>
        <p:txBody>
          <a:bodyPr wrap="none">
            <a:spAutoFit/>
          </a:bodyPr>
          <a:lstStyle/>
          <a:p>
            <a:pPr algn="r" rtl="0"/>
            <a:r>
              <a:rPr lang="fr-FR" sz="1400" b="0" i="0" u="none" baseline="0"/>
              <a:t>2,0</a:t>
            </a:r>
          </a:p>
        </p:txBody>
      </p:sp>
      <p:sp>
        <p:nvSpPr>
          <p:cNvPr id="68704" name="Line 103"/>
          <p:cNvSpPr>
            <a:spLocks noChangeShapeType="1"/>
          </p:cNvSpPr>
          <p:nvPr/>
        </p:nvSpPr>
        <p:spPr bwMode="auto">
          <a:xfrm rot="-5400000">
            <a:off x="3783807" y="2663031"/>
            <a:ext cx="0" cy="65087"/>
          </a:xfrm>
          <a:prstGeom prst="line">
            <a:avLst/>
          </a:prstGeom>
          <a:noFill/>
          <a:ln w="12700">
            <a:solidFill>
              <a:schemeClr val="tx1"/>
            </a:solidFill>
            <a:round/>
            <a:headEnd/>
            <a:tailEnd/>
          </a:ln>
        </p:spPr>
        <p:txBody>
          <a:bodyPr/>
          <a:lstStyle/>
          <a:p>
            <a:endParaRPr lang="fr-FR"/>
          </a:p>
        </p:txBody>
      </p:sp>
      <p:sp>
        <p:nvSpPr>
          <p:cNvPr id="68705" name="Text Box 104"/>
          <p:cNvSpPr txBox="1">
            <a:spLocks noChangeArrowheads="1"/>
          </p:cNvSpPr>
          <p:nvPr/>
        </p:nvSpPr>
        <p:spPr bwMode="auto">
          <a:xfrm>
            <a:off x="3317875" y="2547938"/>
            <a:ext cx="430213" cy="304800"/>
          </a:xfrm>
          <a:prstGeom prst="rect">
            <a:avLst/>
          </a:prstGeom>
          <a:noFill/>
          <a:ln w="9525">
            <a:noFill/>
            <a:miter lim="800000"/>
            <a:headEnd/>
            <a:tailEnd/>
          </a:ln>
        </p:spPr>
        <p:txBody>
          <a:bodyPr wrap="none">
            <a:spAutoFit/>
          </a:bodyPr>
          <a:lstStyle/>
          <a:p>
            <a:pPr algn="r" rtl="0"/>
            <a:r>
              <a:rPr lang="fr-FR" sz="1400" b="0" i="0" u="none" baseline="0"/>
              <a:t>5,0</a:t>
            </a:r>
          </a:p>
        </p:txBody>
      </p:sp>
      <p:sp>
        <p:nvSpPr>
          <p:cNvPr id="68706" name="Line 106"/>
          <p:cNvSpPr>
            <a:spLocks noChangeShapeType="1"/>
          </p:cNvSpPr>
          <p:nvPr/>
        </p:nvSpPr>
        <p:spPr bwMode="auto">
          <a:xfrm rot="-5400000">
            <a:off x="4905375" y="2379663"/>
            <a:ext cx="0" cy="2171700"/>
          </a:xfrm>
          <a:prstGeom prst="line">
            <a:avLst/>
          </a:prstGeom>
          <a:noFill/>
          <a:ln w="12700">
            <a:solidFill>
              <a:schemeClr val="tx1"/>
            </a:solidFill>
            <a:round/>
            <a:headEnd/>
            <a:tailEnd/>
          </a:ln>
        </p:spPr>
        <p:txBody>
          <a:bodyPr/>
          <a:lstStyle/>
          <a:p>
            <a:endParaRPr lang="fr-FR"/>
          </a:p>
        </p:txBody>
      </p:sp>
      <p:sp>
        <p:nvSpPr>
          <p:cNvPr id="68707" name="Line 107"/>
          <p:cNvSpPr>
            <a:spLocks noChangeShapeType="1"/>
          </p:cNvSpPr>
          <p:nvPr/>
        </p:nvSpPr>
        <p:spPr bwMode="auto">
          <a:xfrm rot="-5400000">
            <a:off x="4239419" y="3759994"/>
            <a:ext cx="0" cy="833438"/>
          </a:xfrm>
          <a:prstGeom prst="line">
            <a:avLst/>
          </a:prstGeom>
          <a:noFill/>
          <a:ln w="12700">
            <a:solidFill>
              <a:schemeClr val="tx1"/>
            </a:solidFill>
            <a:prstDash val="dash"/>
            <a:round/>
            <a:headEnd/>
            <a:tailEnd/>
          </a:ln>
        </p:spPr>
        <p:txBody>
          <a:bodyPr/>
          <a:lstStyle/>
          <a:p>
            <a:endParaRPr lang="fr-FR"/>
          </a:p>
        </p:txBody>
      </p:sp>
      <p:sp>
        <p:nvSpPr>
          <p:cNvPr id="68708" name="Line 108"/>
          <p:cNvSpPr>
            <a:spLocks noChangeShapeType="1"/>
          </p:cNvSpPr>
          <p:nvPr/>
        </p:nvSpPr>
        <p:spPr bwMode="auto">
          <a:xfrm rot="-5400000">
            <a:off x="4239419" y="4191794"/>
            <a:ext cx="0" cy="833438"/>
          </a:xfrm>
          <a:prstGeom prst="line">
            <a:avLst/>
          </a:prstGeom>
          <a:noFill/>
          <a:ln w="12700">
            <a:solidFill>
              <a:schemeClr val="tx1"/>
            </a:solidFill>
            <a:prstDash val="dash"/>
            <a:round/>
            <a:headEnd/>
            <a:tailEnd/>
          </a:ln>
        </p:spPr>
        <p:txBody>
          <a:bodyPr/>
          <a:lstStyle/>
          <a:p>
            <a:endParaRPr lang="fr-FR"/>
          </a:p>
        </p:txBody>
      </p:sp>
      <p:sp>
        <p:nvSpPr>
          <p:cNvPr id="68709" name="Line 111"/>
          <p:cNvSpPr>
            <a:spLocks noChangeShapeType="1"/>
          </p:cNvSpPr>
          <p:nvPr/>
        </p:nvSpPr>
        <p:spPr bwMode="auto">
          <a:xfrm rot="-5400000">
            <a:off x="5737225" y="3076575"/>
            <a:ext cx="0" cy="514350"/>
          </a:xfrm>
          <a:prstGeom prst="line">
            <a:avLst/>
          </a:prstGeom>
          <a:noFill/>
          <a:ln w="12700">
            <a:solidFill>
              <a:schemeClr val="tx1"/>
            </a:solidFill>
            <a:prstDash val="dash"/>
            <a:round/>
            <a:headEnd/>
            <a:tailEnd/>
          </a:ln>
        </p:spPr>
        <p:txBody>
          <a:bodyPr/>
          <a:lstStyle/>
          <a:p>
            <a:endParaRPr lang="fr-FR"/>
          </a:p>
        </p:txBody>
      </p:sp>
      <p:sp>
        <p:nvSpPr>
          <p:cNvPr id="68710" name="Text Box 127"/>
          <p:cNvSpPr txBox="1">
            <a:spLocks noChangeArrowheads="1"/>
          </p:cNvSpPr>
          <p:nvPr/>
        </p:nvSpPr>
        <p:spPr bwMode="auto">
          <a:xfrm>
            <a:off x="4086225" y="2233613"/>
            <a:ext cx="1484313" cy="304800"/>
          </a:xfrm>
          <a:prstGeom prst="rect">
            <a:avLst/>
          </a:prstGeom>
          <a:noFill/>
          <a:ln w="9525">
            <a:noFill/>
            <a:miter lim="800000"/>
            <a:headEnd/>
            <a:tailEnd/>
          </a:ln>
        </p:spPr>
        <p:txBody>
          <a:bodyPr wrap="none">
            <a:spAutoFit/>
          </a:bodyPr>
          <a:lstStyle/>
          <a:p>
            <a:pPr algn="ctr" rtl="0"/>
            <a:r>
              <a:rPr lang="fr-FR" sz="1400" b="0" i="0" u="none" baseline="0"/>
              <a:t>Âge 40-54 ans</a:t>
            </a:r>
          </a:p>
        </p:txBody>
      </p:sp>
      <p:sp>
        <p:nvSpPr>
          <p:cNvPr id="68711" name="Freeform 128"/>
          <p:cNvSpPr>
            <a:spLocks/>
          </p:cNvSpPr>
          <p:nvPr/>
        </p:nvSpPr>
        <p:spPr bwMode="auto">
          <a:xfrm>
            <a:off x="3817938" y="3554413"/>
            <a:ext cx="2173287" cy="977900"/>
          </a:xfrm>
          <a:custGeom>
            <a:avLst/>
            <a:gdLst>
              <a:gd name="T0" fmla="*/ 0 w 1369"/>
              <a:gd name="T1" fmla="*/ 2147483647 h 616"/>
              <a:gd name="T2" fmla="*/ 2147483647 w 1369"/>
              <a:gd name="T3" fmla="*/ 2147483647 h 616"/>
              <a:gd name="T4" fmla="*/ 2147483647 w 1369"/>
              <a:gd name="T5" fmla="*/ 2147483647 h 616"/>
              <a:gd name="T6" fmla="*/ 2147483647 w 1369"/>
              <a:gd name="T7" fmla="*/ 2147483647 h 616"/>
              <a:gd name="T8" fmla="*/ 2147483647 w 1369"/>
              <a:gd name="T9" fmla="*/ 2147483647 h 616"/>
              <a:gd name="T10" fmla="*/ 2147483647 w 1369"/>
              <a:gd name="T11" fmla="*/ 2147483647 h 616"/>
              <a:gd name="T12" fmla="*/ 2147483647 w 1369"/>
              <a:gd name="T13" fmla="*/ 2147483647 h 616"/>
              <a:gd name="T14" fmla="*/ 2147483647 w 1369"/>
              <a:gd name="T15" fmla="*/ 2147483647 h 616"/>
              <a:gd name="T16" fmla="*/ 2147483647 w 1369"/>
              <a:gd name="T17" fmla="*/ 2147483647 h 616"/>
              <a:gd name="T18" fmla="*/ 2147483647 w 1369"/>
              <a:gd name="T19" fmla="*/ 2147483647 h 616"/>
              <a:gd name="T20" fmla="*/ 2147483647 w 1369"/>
              <a:gd name="T21" fmla="*/ 2147483647 h 616"/>
              <a:gd name="T22" fmla="*/ 2147483647 w 1369"/>
              <a:gd name="T23" fmla="*/ 2147483647 h 616"/>
              <a:gd name="T24" fmla="*/ 2147483647 w 1369"/>
              <a:gd name="T25" fmla="*/ 2147483647 h 616"/>
              <a:gd name="T26" fmla="*/ 2147483647 w 1369"/>
              <a:gd name="T27" fmla="*/ 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9"/>
              <a:gd name="T43" fmla="*/ 0 h 616"/>
              <a:gd name="T44" fmla="*/ 1369 w 1369"/>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9" h="616">
                <a:moveTo>
                  <a:pt x="0" y="562"/>
                </a:moveTo>
                <a:lnTo>
                  <a:pt x="105" y="507"/>
                </a:lnTo>
                <a:lnTo>
                  <a:pt x="211" y="403"/>
                </a:lnTo>
                <a:lnTo>
                  <a:pt x="313" y="472"/>
                </a:lnTo>
                <a:lnTo>
                  <a:pt x="417" y="497"/>
                </a:lnTo>
                <a:lnTo>
                  <a:pt x="525" y="616"/>
                </a:lnTo>
                <a:lnTo>
                  <a:pt x="631" y="117"/>
                </a:lnTo>
                <a:lnTo>
                  <a:pt x="738" y="383"/>
                </a:lnTo>
                <a:lnTo>
                  <a:pt x="841" y="240"/>
                </a:lnTo>
                <a:lnTo>
                  <a:pt x="947" y="287"/>
                </a:lnTo>
                <a:lnTo>
                  <a:pt x="1051" y="57"/>
                </a:lnTo>
                <a:lnTo>
                  <a:pt x="1159" y="57"/>
                </a:lnTo>
                <a:lnTo>
                  <a:pt x="1265" y="96"/>
                </a:lnTo>
                <a:lnTo>
                  <a:pt x="1369" y="0"/>
                </a:lnTo>
              </a:path>
            </a:pathLst>
          </a:custGeom>
          <a:noFill/>
          <a:ln w="12700" cmpd="sng">
            <a:solidFill>
              <a:srgbClr val="90214A"/>
            </a:solidFill>
            <a:round/>
            <a:headEnd/>
            <a:tailEnd/>
          </a:ln>
        </p:spPr>
        <p:txBody>
          <a:bodyPr/>
          <a:lstStyle/>
          <a:p>
            <a:endParaRPr lang="fr-FR"/>
          </a:p>
        </p:txBody>
      </p:sp>
      <p:sp>
        <p:nvSpPr>
          <p:cNvPr id="68712" name="Rectangle 129"/>
          <p:cNvSpPr>
            <a:spLocks noChangeArrowheads="1"/>
          </p:cNvSpPr>
          <p:nvPr/>
        </p:nvSpPr>
        <p:spPr bwMode="auto">
          <a:xfrm>
            <a:off x="6588125" y="2695575"/>
            <a:ext cx="2206625" cy="1876425"/>
          </a:xfrm>
          <a:prstGeom prst="rect">
            <a:avLst/>
          </a:prstGeom>
          <a:noFill/>
          <a:ln w="12700">
            <a:solidFill>
              <a:schemeClr val="tx1"/>
            </a:solidFill>
            <a:miter lim="800000"/>
            <a:headEnd/>
            <a:tailEnd/>
          </a:ln>
        </p:spPr>
        <p:txBody>
          <a:bodyPr wrap="none" anchor="ctr"/>
          <a:lstStyle/>
          <a:p>
            <a:endParaRPr lang="fr-FR"/>
          </a:p>
        </p:txBody>
      </p:sp>
      <p:sp>
        <p:nvSpPr>
          <p:cNvPr id="68713" name="Line 130"/>
          <p:cNvSpPr>
            <a:spLocks noChangeShapeType="1"/>
          </p:cNvSpPr>
          <p:nvPr/>
        </p:nvSpPr>
        <p:spPr bwMode="auto">
          <a:xfrm>
            <a:off x="6923088" y="4572000"/>
            <a:ext cx="0" cy="65088"/>
          </a:xfrm>
          <a:prstGeom prst="line">
            <a:avLst/>
          </a:prstGeom>
          <a:noFill/>
          <a:ln w="12700">
            <a:solidFill>
              <a:schemeClr val="tx1"/>
            </a:solidFill>
            <a:round/>
            <a:headEnd/>
            <a:tailEnd/>
          </a:ln>
        </p:spPr>
        <p:txBody>
          <a:bodyPr/>
          <a:lstStyle/>
          <a:p>
            <a:endParaRPr lang="fr-FR"/>
          </a:p>
        </p:txBody>
      </p:sp>
      <p:sp>
        <p:nvSpPr>
          <p:cNvPr id="68714" name="Text Box 131"/>
          <p:cNvSpPr txBox="1">
            <a:spLocks noChangeArrowheads="1"/>
          </p:cNvSpPr>
          <p:nvPr/>
        </p:nvSpPr>
        <p:spPr bwMode="auto">
          <a:xfrm>
            <a:off x="6783388" y="4633913"/>
            <a:ext cx="282575" cy="304800"/>
          </a:xfrm>
          <a:prstGeom prst="rect">
            <a:avLst/>
          </a:prstGeom>
          <a:noFill/>
          <a:ln w="9525">
            <a:noFill/>
            <a:miter lim="800000"/>
            <a:headEnd/>
            <a:tailEnd/>
          </a:ln>
        </p:spPr>
        <p:txBody>
          <a:bodyPr wrap="none">
            <a:spAutoFit/>
          </a:bodyPr>
          <a:lstStyle/>
          <a:p>
            <a:pPr algn="ctr" rtl="0"/>
            <a:r>
              <a:rPr lang="fr-FR" sz="1400" b="0" i="0" u="none" baseline="0"/>
              <a:t>1</a:t>
            </a:r>
          </a:p>
        </p:txBody>
      </p:sp>
      <p:sp>
        <p:nvSpPr>
          <p:cNvPr id="68715" name="Line 132"/>
          <p:cNvSpPr>
            <a:spLocks noChangeShapeType="1"/>
          </p:cNvSpPr>
          <p:nvPr/>
        </p:nvSpPr>
        <p:spPr bwMode="auto">
          <a:xfrm>
            <a:off x="6751638" y="4572000"/>
            <a:ext cx="0" cy="65088"/>
          </a:xfrm>
          <a:prstGeom prst="line">
            <a:avLst/>
          </a:prstGeom>
          <a:noFill/>
          <a:ln w="12700">
            <a:solidFill>
              <a:schemeClr val="tx1"/>
            </a:solidFill>
            <a:round/>
            <a:headEnd/>
            <a:tailEnd/>
          </a:ln>
        </p:spPr>
        <p:txBody>
          <a:bodyPr/>
          <a:lstStyle/>
          <a:p>
            <a:endParaRPr lang="fr-FR"/>
          </a:p>
        </p:txBody>
      </p:sp>
      <p:sp>
        <p:nvSpPr>
          <p:cNvPr id="68716" name="Line 133"/>
          <p:cNvSpPr>
            <a:spLocks noChangeShapeType="1"/>
          </p:cNvSpPr>
          <p:nvPr/>
        </p:nvSpPr>
        <p:spPr bwMode="auto">
          <a:xfrm>
            <a:off x="6588125" y="4572000"/>
            <a:ext cx="0" cy="65088"/>
          </a:xfrm>
          <a:prstGeom prst="line">
            <a:avLst/>
          </a:prstGeom>
          <a:noFill/>
          <a:ln w="12700">
            <a:solidFill>
              <a:schemeClr val="tx1"/>
            </a:solidFill>
            <a:round/>
            <a:headEnd/>
            <a:tailEnd/>
          </a:ln>
        </p:spPr>
        <p:txBody>
          <a:bodyPr/>
          <a:lstStyle/>
          <a:p>
            <a:endParaRPr lang="fr-FR"/>
          </a:p>
        </p:txBody>
      </p:sp>
      <p:sp>
        <p:nvSpPr>
          <p:cNvPr id="68717" name="Text Box 134"/>
          <p:cNvSpPr txBox="1">
            <a:spLocks noChangeArrowheads="1"/>
          </p:cNvSpPr>
          <p:nvPr/>
        </p:nvSpPr>
        <p:spPr bwMode="auto">
          <a:xfrm>
            <a:off x="6448425" y="4633913"/>
            <a:ext cx="282575" cy="304800"/>
          </a:xfrm>
          <a:prstGeom prst="rect">
            <a:avLst/>
          </a:prstGeom>
          <a:noFill/>
          <a:ln w="9525">
            <a:noFill/>
            <a:miter lim="800000"/>
            <a:headEnd/>
            <a:tailEnd/>
          </a:ln>
        </p:spPr>
        <p:txBody>
          <a:bodyPr wrap="none">
            <a:spAutoFit/>
          </a:bodyPr>
          <a:lstStyle/>
          <a:p>
            <a:pPr algn="ctr" rtl="0"/>
            <a:r>
              <a:rPr lang="fr-FR" sz="1400" b="0" i="0" u="none" baseline="0"/>
              <a:t>0</a:t>
            </a:r>
          </a:p>
        </p:txBody>
      </p:sp>
      <p:sp>
        <p:nvSpPr>
          <p:cNvPr id="68718" name="Line 135"/>
          <p:cNvSpPr>
            <a:spLocks noChangeShapeType="1"/>
          </p:cNvSpPr>
          <p:nvPr/>
        </p:nvSpPr>
        <p:spPr bwMode="auto">
          <a:xfrm>
            <a:off x="7254875" y="4572000"/>
            <a:ext cx="0" cy="65088"/>
          </a:xfrm>
          <a:prstGeom prst="line">
            <a:avLst/>
          </a:prstGeom>
          <a:noFill/>
          <a:ln w="12700">
            <a:solidFill>
              <a:schemeClr val="tx1"/>
            </a:solidFill>
            <a:round/>
            <a:headEnd/>
            <a:tailEnd/>
          </a:ln>
        </p:spPr>
        <p:txBody>
          <a:bodyPr/>
          <a:lstStyle/>
          <a:p>
            <a:endParaRPr lang="fr-FR"/>
          </a:p>
        </p:txBody>
      </p:sp>
      <p:sp>
        <p:nvSpPr>
          <p:cNvPr id="68719" name="Text Box 136"/>
          <p:cNvSpPr txBox="1">
            <a:spLocks noChangeArrowheads="1"/>
          </p:cNvSpPr>
          <p:nvPr/>
        </p:nvSpPr>
        <p:spPr bwMode="auto">
          <a:xfrm>
            <a:off x="7115175" y="4633913"/>
            <a:ext cx="282575" cy="304800"/>
          </a:xfrm>
          <a:prstGeom prst="rect">
            <a:avLst/>
          </a:prstGeom>
          <a:noFill/>
          <a:ln w="9525">
            <a:noFill/>
            <a:miter lim="800000"/>
            <a:headEnd/>
            <a:tailEnd/>
          </a:ln>
        </p:spPr>
        <p:txBody>
          <a:bodyPr wrap="none">
            <a:spAutoFit/>
          </a:bodyPr>
          <a:lstStyle/>
          <a:p>
            <a:pPr algn="ctr" rtl="0"/>
            <a:r>
              <a:rPr lang="fr-FR" sz="1400" b="0" i="0" u="none" baseline="0"/>
              <a:t>2</a:t>
            </a:r>
          </a:p>
        </p:txBody>
      </p:sp>
      <p:sp>
        <p:nvSpPr>
          <p:cNvPr id="68720" name="Line 137"/>
          <p:cNvSpPr>
            <a:spLocks noChangeShapeType="1"/>
          </p:cNvSpPr>
          <p:nvPr/>
        </p:nvSpPr>
        <p:spPr bwMode="auto">
          <a:xfrm>
            <a:off x="7083425" y="4572000"/>
            <a:ext cx="0" cy="65088"/>
          </a:xfrm>
          <a:prstGeom prst="line">
            <a:avLst/>
          </a:prstGeom>
          <a:noFill/>
          <a:ln w="12700">
            <a:solidFill>
              <a:schemeClr val="tx1"/>
            </a:solidFill>
            <a:round/>
            <a:headEnd/>
            <a:tailEnd/>
          </a:ln>
        </p:spPr>
        <p:txBody>
          <a:bodyPr/>
          <a:lstStyle/>
          <a:p>
            <a:endParaRPr lang="fr-FR"/>
          </a:p>
        </p:txBody>
      </p:sp>
      <p:sp>
        <p:nvSpPr>
          <p:cNvPr id="68721" name="Line 138"/>
          <p:cNvSpPr>
            <a:spLocks noChangeShapeType="1"/>
          </p:cNvSpPr>
          <p:nvPr/>
        </p:nvSpPr>
        <p:spPr bwMode="auto">
          <a:xfrm>
            <a:off x="7583488" y="4572000"/>
            <a:ext cx="0" cy="65088"/>
          </a:xfrm>
          <a:prstGeom prst="line">
            <a:avLst/>
          </a:prstGeom>
          <a:noFill/>
          <a:ln w="12700">
            <a:solidFill>
              <a:schemeClr val="tx1"/>
            </a:solidFill>
            <a:round/>
            <a:headEnd/>
            <a:tailEnd/>
          </a:ln>
        </p:spPr>
        <p:txBody>
          <a:bodyPr/>
          <a:lstStyle/>
          <a:p>
            <a:endParaRPr lang="fr-FR"/>
          </a:p>
        </p:txBody>
      </p:sp>
      <p:sp>
        <p:nvSpPr>
          <p:cNvPr id="68722" name="Text Box 139"/>
          <p:cNvSpPr txBox="1">
            <a:spLocks noChangeArrowheads="1"/>
          </p:cNvSpPr>
          <p:nvPr/>
        </p:nvSpPr>
        <p:spPr bwMode="auto">
          <a:xfrm>
            <a:off x="7443788" y="4633913"/>
            <a:ext cx="282575" cy="304800"/>
          </a:xfrm>
          <a:prstGeom prst="rect">
            <a:avLst/>
          </a:prstGeom>
          <a:noFill/>
          <a:ln w="9525">
            <a:noFill/>
            <a:miter lim="800000"/>
            <a:headEnd/>
            <a:tailEnd/>
          </a:ln>
        </p:spPr>
        <p:txBody>
          <a:bodyPr wrap="none">
            <a:spAutoFit/>
          </a:bodyPr>
          <a:lstStyle/>
          <a:p>
            <a:pPr algn="ctr" rtl="0"/>
            <a:r>
              <a:rPr lang="fr-FR" sz="1400" b="0" i="0" u="none" baseline="0"/>
              <a:t>3</a:t>
            </a:r>
          </a:p>
        </p:txBody>
      </p:sp>
      <p:sp>
        <p:nvSpPr>
          <p:cNvPr id="68723" name="Line 140"/>
          <p:cNvSpPr>
            <a:spLocks noChangeShapeType="1"/>
          </p:cNvSpPr>
          <p:nvPr/>
        </p:nvSpPr>
        <p:spPr bwMode="auto">
          <a:xfrm>
            <a:off x="7412038" y="4572000"/>
            <a:ext cx="0" cy="65088"/>
          </a:xfrm>
          <a:prstGeom prst="line">
            <a:avLst/>
          </a:prstGeom>
          <a:noFill/>
          <a:ln w="12700">
            <a:solidFill>
              <a:schemeClr val="tx1"/>
            </a:solidFill>
            <a:round/>
            <a:headEnd/>
            <a:tailEnd/>
          </a:ln>
        </p:spPr>
        <p:txBody>
          <a:bodyPr/>
          <a:lstStyle/>
          <a:p>
            <a:endParaRPr lang="fr-FR"/>
          </a:p>
        </p:txBody>
      </p:sp>
      <p:sp>
        <p:nvSpPr>
          <p:cNvPr id="68724" name="Line 141"/>
          <p:cNvSpPr>
            <a:spLocks noChangeShapeType="1"/>
          </p:cNvSpPr>
          <p:nvPr/>
        </p:nvSpPr>
        <p:spPr bwMode="auto">
          <a:xfrm>
            <a:off x="7918450" y="4572000"/>
            <a:ext cx="0" cy="65088"/>
          </a:xfrm>
          <a:prstGeom prst="line">
            <a:avLst/>
          </a:prstGeom>
          <a:noFill/>
          <a:ln w="12700">
            <a:solidFill>
              <a:schemeClr val="tx1"/>
            </a:solidFill>
            <a:round/>
            <a:headEnd/>
            <a:tailEnd/>
          </a:ln>
        </p:spPr>
        <p:txBody>
          <a:bodyPr/>
          <a:lstStyle/>
          <a:p>
            <a:endParaRPr lang="fr-FR"/>
          </a:p>
        </p:txBody>
      </p:sp>
      <p:sp>
        <p:nvSpPr>
          <p:cNvPr id="68725" name="Text Box 142"/>
          <p:cNvSpPr txBox="1">
            <a:spLocks noChangeArrowheads="1"/>
          </p:cNvSpPr>
          <p:nvPr/>
        </p:nvSpPr>
        <p:spPr bwMode="auto">
          <a:xfrm>
            <a:off x="7778750" y="4633913"/>
            <a:ext cx="282575" cy="304800"/>
          </a:xfrm>
          <a:prstGeom prst="rect">
            <a:avLst/>
          </a:prstGeom>
          <a:noFill/>
          <a:ln w="9525">
            <a:noFill/>
            <a:miter lim="800000"/>
            <a:headEnd/>
            <a:tailEnd/>
          </a:ln>
        </p:spPr>
        <p:txBody>
          <a:bodyPr wrap="none">
            <a:spAutoFit/>
          </a:bodyPr>
          <a:lstStyle/>
          <a:p>
            <a:pPr algn="ctr" rtl="0"/>
            <a:r>
              <a:rPr lang="fr-FR" sz="1400" b="0" i="0" u="none" baseline="0"/>
              <a:t>4 </a:t>
            </a:r>
          </a:p>
        </p:txBody>
      </p:sp>
      <p:sp>
        <p:nvSpPr>
          <p:cNvPr id="68726" name="Line 143"/>
          <p:cNvSpPr>
            <a:spLocks noChangeShapeType="1"/>
          </p:cNvSpPr>
          <p:nvPr/>
        </p:nvSpPr>
        <p:spPr bwMode="auto">
          <a:xfrm>
            <a:off x="7747000" y="4572000"/>
            <a:ext cx="0" cy="65088"/>
          </a:xfrm>
          <a:prstGeom prst="line">
            <a:avLst/>
          </a:prstGeom>
          <a:noFill/>
          <a:ln w="12700">
            <a:solidFill>
              <a:schemeClr val="tx1"/>
            </a:solidFill>
            <a:round/>
            <a:headEnd/>
            <a:tailEnd/>
          </a:ln>
        </p:spPr>
        <p:txBody>
          <a:bodyPr/>
          <a:lstStyle/>
          <a:p>
            <a:endParaRPr lang="fr-FR"/>
          </a:p>
        </p:txBody>
      </p:sp>
      <p:sp>
        <p:nvSpPr>
          <p:cNvPr id="68727" name="Line 144"/>
          <p:cNvSpPr>
            <a:spLocks noChangeShapeType="1"/>
          </p:cNvSpPr>
          <p:nvPr/>
        </p:nvSpPr>
        <p:spPr bwMode="auto">
          <a:xfrm>
            <a:off x="8253413" y="4572000"/>
            <a:ext cx="0" cy="65088"/>
          </a:xfrm>
          <a:prstGeom prst="line">
            <a:avLst/>
          </a:prstGeom>
          <a:noFill/>
          <a:ln w="12700">
            <a:solidFill>
              <a:schemeClr val="tx1"/>
            </a:solidFill>
            <a:round/>
            <a:headEnd/>
            <a:tailEnd/>
          </a:ln>
        </p:spPr>
        <p:txBody>
          <a:bodyPr/>
          <a:lstStyle/>
          <a:p>
            <a:endParaRPr lang="fr-FR"/>
          </a:p>
        </p:txBody>
      </p:sp>
      <p:sp>
        <p:nvSpPr>
          <p:cNvPr id="68728" name="Text Box 145"/>
          <p:cNvSpPr txBox="1">
            <a:spLocks noChangeArrowheads="1"/>
          </p:cNvSpPr>
          <p:nvPr/>
        </p:nvSpPr>
        <p:spPr bwMode="auto">
          <a:xfrm>
            <a:off x="8113713" y="4633913"/>
            <a:ext cx="282575" cy="304800"/>
          </a:xfrm>
          <a:prstGeom prst="rect">
            <a:avLst/>
          </a:prstGeom>
          <a:noFill/>
          <a:ln w="9525">
            <a:noFill/>
            <a:miter lim="800000"/>
            <a:headEnd/>
            <a:tailEnd/>
          </a:ln>
        </p:spPr>
        <p:txBody>
          <a:bodyPr wrap="none">
            <a:spAutoFit/>
          </a:bodyPr>
          <a:lstStyle/>
          <a:p>
            <a:pPr algn="ctr" rtl="0"/>
            <a:r>
              <a:rPr lang="fr-FR" sz="1400" b="0" i="0" u="none" baseline="0"/>
              <a:t>5</a:t>
            </a:r>
          </a:p>
        </p:txBody>
      </p:sp>
      <p:sp>
        <p:nvSpPr>
          <p:cNvPr id="68729" name="Line 146"/>
          <p:cNvSpPr>
            <a:spLocks noChangeShapeType="1"/>
          </p:cNvSpPr>
          <p:nvPr/>
        </p:nvSpPr>
        <p:spPr bwMode="auto">
          <a:xfrm>
            <a:off x="8081963" y="4572000"/>
            <a:ext cx="0" cy="65088"/>
          </a:xfrm>
          <a:prstGeom prst="line">
            <a:avLst/>
          </a:prstGeom>
          <a:noFill/>
          <a:ln w="12700">
            <a:solidFill>
              <a:schemeClr val="tx1"/>
            </a:solidFill>
            <a:round/>
            <a:headEnd/>
            <a:tailEnd/>
          </a:ln>
        </p:spPr>
        <p:txBody>
          <a:bodyPr/>
          <a:lstStyle/>
          <a:p>
            <a:endParaRPr lang="fr-FR"/>
          </a:p>
        </p:txBody>
      </p:sp>
      <p:sp>
        <p:nvSpPr>
          <p:cNvPr id="68730" name="Line 147"/>
          <p:cNvSpPr>
            <a:spLocks noChangeShapeType="1"/>
          </p:cNvSpPr>
          <p:nvPr/>
        </p:nvSpPr>
        <p:spPr bwMode="auto">
          <a:xfrm>
            <a:off x="8585200" y="4572000"/>
            <a:ext cx="0" cy="65088"/>
          </a:xfrm>
          <a:prstGeom prst="line">
            <a:avLst/>
          </a:prstGeom>
          <a:noFill/>
          <a:ln w="12700">
            <a:solidFill>
              <a:schemeClr val="tx1"/>
            </a:solidFill>
            <a:round/>
            <a:headEnd/>
            <a:tailEnd/>
          </a:ln>
        </p:spPr>
        <p:txBody>
          <a:bodyPr/>
          <a:lstStyle/>
          <a:p>
            <a:endParaRPr lang="fr-FR"/>
          </a:p>
        </p:txBody>
      </p:sp>
      <p:sp>
        <p:nvSpPr>
          <p:cNvPr id="68731" name="Text Box 148"/>
          <p:cNvSpPr txBox="1">
            <a:spLocks noChangeArrowheads="1"/>
          </p:cNvSpPr>
          <p:nvPr/>
        </p:nvSpPr>
        <p:spPr bwMode="auto">
          <a:xfrm>
            <a:off x="8445500" y="4633913"/>
            <a:ext cx="282575" cy="304800"/>
          </a:xfrm>
          <a:prstGeom prst="rect">
            <a:avLst/>
          </a:prstGeom>
          <a:noFill/>
          <a:ln w="9525">
            <a:noFill/>
            <a:miter lim="800000"/>
            <a:headEnd/>
            <a:tailEnd/>
          </a:ln>
        </p:spPr>
        <p:txBody>
          <a:bodyPr wrap="none">
            <a:spAutoFit/>
          </a:bodyPr>
          <a:lstStyle/>
          <a:p>
            <a:pPr algn="ctr" rtl="0"/>
            <a:r>
              <a:rPr lang="fr-FR" sz="1400" b="0" i="0" u="none" baseline="0"/>
              <a:t>6 </a:t>
            </a:r>
          </a:p>
        </p:txBody>
      </p:sp>
      <p:sp>
        <p:nvSpPr>
          <p:cNvPr id="68732" name="Line 149"/>
          <p:cNvSpPr>
            <a:spLocks noChangeShapeType="1"/>
          </p:cNvSpPr>
          <p:nvPr/>
        </p:nvSpPr>
        <p:spPr bwMode="auto">
          <a:xfrm>
            <a:off x="8413750" y="4572000"/>
            <a:ext cx="0" cy="65088"/>
          </a:xfrm>
          <a:prstGeom prst="line">
            <a:avLst/>
          </a:prstGeom>
          <a:noFill/>
          <a:ln w="12700">
            <a:solidFill>
              <a:schemeClr val="tx1"/>
            </a:solidFill>
            <a:round/>
            <a:headEnd/>
            <a:tailEnd/>
          </a:ln>
        </p:spPr>
        <p:txBody>
          <a:bodyPr/>
          <a:lstStyle/>
          <a:p>
            <a:endParaRPr lang="fr-FR"/>
          </a:p>
        </p:txBody>
      </p:sp>
      <p:sp>
        <p:nvSpPr>
          <p:cNvPr id="68733" name="Line 150"/>
          <p:cNvSpPr>
            <a:spLocks noChangeShapeType="1"/>
          </p:cNvSpPr>
          <p:nvPr/>
        </p:nvSpPr>
        <p:spPr bwMode="auto">
          <a:xfrm>
            <a:off x="8753475" y="4572000"/>
            <a:ext cx="0" cy="65088"/>
          </a:xfrm>
          <a:prstGeom prst="line">
            <a:avLst/>
          </a:prstGeom>
          <a:noFill/>
          <a:ln w="12700">
            <a:solidFill>
              <a:schemeClr val="tx1"/>
            </a:solidFill>
            <a:round/>
            <a:headEnd/>
            <a:tailEnd/>
          </a:ln>
        </p:spPr>
        <p:txBody>
          <a:bodyPr/>
          <a:lstStyle/>
          <a:p>
            <a:endParaRPr lang="fr-FR"/>
          </a:p>
        </p:txBody>
      </p:sp>
      <p:sp>
        <p:nvSpPr>
          <p:cNvPr id="68734" name="Text Box 151"/>
          <p:cNvSpPr txBox="1">
            <a:spLocks noChangeArrowheads="1"/>
          </p:cNvSpPr>
          <p:nvPr/>
        </p:nvSpPr>
        <p:spPr bwMode="auto">
          <a:xfrm>
            <a:off x="6448425" y="4906963"/>
            <a:ext cx="2305050" cy="523220"/>
          </a:xfrm>
          <a:prstGeom prst="rect">
            <a:avLst/>
          </a:prstGeom>
          <a:noFill/>
          <a:ln w="9525">
            <a:noFill/>
            <a:miter lim="800000"/>
            <a:headEnd/>
            <a:tailEnd/>
          </a:ln>
        </p:spPr>
        <p:txBody>
          <a:bodyPr wrap="square">
            <a:spAutoFit/>
          </a:bodyPr>
          <a:lstStyle/>
          <a:p>
            <a:pPr algn="ctr" rtl="0"/>
            <a:r>
              <a:rPr lang="fr-FR" sz="1400" b="0" i="0" u="none" baseline="0" dirty="0"/>
              <a:t>Années depuis le dernier frottis négatif</a:t>
            </a:r>
          </a:p>
        </p:txBody>
      </p:sp>
      <p:sp>
        <p:nvSpPr>
          <p:cNvPr id="68735" name="Line 152"/>
          <p:cNvSpPr>
            <a:spLocks noChangeShapeType="1"/>
          </p:cNvSpPr>
          <p:nvPr/>
        </p:nvSpPr>
        <p:spPr bwMode="auto">
          <a:xfrm rot="-5400000">
            <a:off x="6553994" y="4539456"/>
            <a:ext cx="0" cy="65088"/>
          </a:xfrm>
          <a:prstGeom prst="line">
            <a:avLst/>
          </a:prstGeom>
          <a:noFill/>
          <a:ln w="12700">
            <a:solidFill>
              <a:schemeClr val="tx1"/>
            </a:solidFill>
            <a:round/>
            <a:headEnd/>
            <a:tailEnd/>
          </a:ln>
        </p:spPr>
        <p:txBody>
          <a:bodyPr/>
          <a:lstStyle/>
          <a:p>
            <a:endParaRPr lang="fr-FR"/>
          </a:p>
        </p:txBody>
      </p:sp>
      <p:sp>
        <p:nvSpPr>
          <p:cNvPr id="68736" name="Text Box 153"/>
          <p:cNvSpPr txBox="1">
            <a:spLocks noChangeArrowheads="1"/>
          </p:cNvSpPr>
          <p:nvPr/>
        </p:nvSpPr>
        <p:spPr bwMode="auto">
          <a:xfrm>
            <a:off x="6088063" y="4424363"/>
            <a:ext cx="430212" cy="304800"/>
          </a:xfrm>
          <a:prstGeom prst="rect">
            <a:avLst/>
          </a:prstGeom>
          <a:noFill/>
          <a:ln w="9525">
            <a:noFill/>
            <a:miter lim="800000"/>
            <a:headEnd/>
            <a:tailEnd/>
          </a:ln>
        </p:spPr>
        <p:txBody>
          <a:bodyPr wrap="none">
            <a:spAutoFit/>
          </a:bodyPr>
          <a:lstStyle/>
          <a:p>
            <a:pPr algn="r" rtl="0"/>
            <a:r>
              <a:rPr lang="fr-FR" sz="1400" b="0" i="0" u="none" baseline="0"/>
              <a:t>0,1</a:t>
            </a:r>
          </a:p>
        </p:txBody>
      </p:sp>
      <p:sp>
        <p:nvSpPr>
          <p:cNvPr id="68737" name="Line 154"/>
          <p:cNvSpPr>
            <a:spLocks noChangeShapeType="1"/>
          </p:cNvSpPr>
          <p:nvPr/>
        </p:nvSpPr>
        <p:spPr bwMode="auto">
          <a:xfrm rot="-5400000">
            <a:off x="6553994" y="4206081"/>
            <a:ext cx="0" cy="65088"/>
          </a:xfrm>
          <a:prstGeom prst="line">
            <a:avLst/>
          </a:prstGeom>
          <a:noFill/>
          <a:ln w="12700">
            <a:solidFill>
              <a:schemeClr val="tx1"/>
            </a:solidFill>
            <a:round/>
            <a:headEnd/>
            <a:tailEnd/>
          </a:ln>
        </p:spPr>
        <p:txBody>
          <a:bodyPr/>
          <a:lstStyle/>
          <a:p>
            <a:endParaRPr lang="fr-FR"/>
          </a:p>
        </p:txBody>
      </p:sp>
      <p:sp>
        <p:nvSpPr>
          <p:cNvPr id="68738" name="Text Box 155"/>
          <p:cNvSpPr txBox="1">
            <a:spLocks noChangeArrowheads="1"/>
          </p:cNvSpPr>
          <p:nvPr/>
        </p:nvSpPr>
        <p:spPr bwMode="auto">
          <a:xfrm>
            <a:off x="6088063" y="4090988"/>
            <a:ext cx="430212" cy="304800"/>
          </a:xfrm>
          <a:prstGeom prst="rect">
            <a:avLst/>
          </a:prstGeom>
          <a:noFill/>
          <a:ln w="9525">
            <a:noFill/>
            <a:miter lim="800000"/>
            <a:headEnd/>
            <a:tailEnd/>
          </a:ln>
        </p:spPr>
        <p:txBody>
          <a:bodyPr wrap="none">
            <a:spAutoFit/>
          </a:bodyPr>
          <a:lstStyle/>
          <a:p>
            <a:pPr algn="r" rtl="0"/>
            <a:r>
              <a:rPr lang="fr-FR" sz="1400" b="0" i="0" u="none" baseline="0"/>
              <a:t>0,2</a:t>
            </a:r>
          </a:p>
        </p:txBody>
      </p:sp>
      <p:sp>
        <p:nvSpPr>
          <p:cNvPr id="68739" name="Line 156"/>
          <p:cNvSpPr>
            <a:spLocks noChangeShapeType="1"/>
          </p:cNvSpPr>
          <p:nvPr/>
        </p:nvSpPr>
        <p:spPr bwMode="auto">
          <a:xfrm rot="-5400000">
            <a:off x="6553994" y="3766344"/>
            <a:ext cx="0" cy="65088"/>
          </a:xfrm>
          <a:prstGeom prst="line">
            <a:avLst/>
          </a:prstGeom>
          <a:noFill/>
          <a:ln w="12700">
            <a:solidFill>
              <a:schemeClr val="tx1"/>
            </a:solidFill>
            <a:round/>
            <a:headEnd/>
            <a:tailEnd/>
          </a:ln>
        </p:spPr>
        <p:txBody>
          <a:bodyPr/>
          <a:lstStyle/>
          <a:p>
            <a:endParaRPr lang="fr-FR"/>
          </a:p>
        </p:txBody>
      </p:sp>
      <p:sp>
        <p:nvSpPr>
          <p:cNvPr id="68740" name="Text Box 157"/>
          <p:cNvSpPr txBox="1">
            <a:spLocks noChangeArrowheads="1"/>
          </p:cNvSpPr>
          <p:nvPr/>
        </p:nvSpPr>
        <p:spPr bwMode="auto">
          <a:xfrm>
            <a:off x="6088063" y="3651250"/>
            <a:ext cx="430212" cy="304800"/>
          </a:xfrm>
          <a:prstGeom prst="rect">
            <a:avLst/>
          </a:prstGeom>
          <a:noFill/>
          <a:ln w="9525">
            <a:noFill/>
            <a:miter lim="800000"/>
            <a:headEnd/>
            <a:tailEnd/>
          </a:ln>
        </p:spPr>
        <p:txBody>
          <a:bodyPr wrap="none">
            <a:spAutoFit/>
          </a:bodyPr>
          <a:lstStyle/>
          <a:p>
            <a:pPr algn="r" rtl="0"/>
            <a:r>
              <a:rPr lang="fr-FR" sz="1400" b="0" i="0" u="none" baseline="0"/>
              <a:t>0,5</a:t>
            </a:r>
          </a:p>
        </p:txBody>
      </p:sp>
      <p:sp>
        <p:nvSpPr>
          <p:cNvPr id="68741" name="Line 158"/>
          <p:cNvSpPr>
            <a:spLocks noChangeShapeType="1"/>
          </p:cNvSpPr>
          <p:nvPr/>
        </p:nvSpPr>
        <p:spPr bwMode="auto">
          <a:xfrm rot="-5400000">
            <a:off x="6553994" y="3432969"/>
            <a:ext cx="0" cy="65088"/>
          </a:xfrm>
          <a:prstGeom prst="line">
            <a:avLst/>
          </a:prstGeom>
          <a:noFill/>
          <a:ln w="12700">
            <a:solidFill>
              <a:schemeClr val="tx1"/>
            </a:solidFill>
            <a:round/>
            <a:headEnd/>
            <a:tailEnd/>
          </a:ln>
        </p:spPr>
        <p:txBody>
          <a:bodyPr/>
          <a:lstStyle/>
          <a:p>
            <a:endParaRPr lang="fr-FR"/>
          </a:p>
        </p:txBody>
      </p:sp>
      <p:sp>
        <p:nvSpPr>
          <p:cNvPr id="68742" name="Text Box 159"/>
          <p:cNvSpPr txBox="1">
            <a:spLocks noChangeArrowheads="1"/>
          </p:cNvSpPr>
          <p:nvPr/>
        </p:nvSpPr>
        <p:spPr bwMode="auto">
          <a:xfrm>
            <a:off x="6088063" y="3317875"/>
            <a:ext cx="430212" cy="304800"/>
          </a:xfrm>
          <a:prstGeom prst="rect">
            <a:avLst/>
          </a:prstGeom>
          <a:noFill/>
          <a:ln w="9525">
            <a:noFill/>
            <a:miter lim="800000"/>
            <a:headEnd/>
            <a:tailEnd/>
          </a:ln>
        </p:spPr>
        <p:txBody>
          <a:bodyPr wrap="none">
            <a:spAutoFit/>
          </a:bodyPr>
          <a:lstStyle/>
          <a:p>
            <a:pPr algn="r" rtl="0"/>
            <a:r>
              <a:rPr lang="fr-FR" sz="1400" b="0" i="0" u="none" baseline="0"/>
              <a:t>1,0</a:t>
            </a:r>
          </a:p>
        </p:txBody>
      </p:sp>
      <p:sp>
        <p:nvSpPr>
          <p:cNvPr id="68743" name="Line 160"/>
          <p:cNvSpPr>
            <a:spLocks noChangeShapeType="1"/>
          </p:cNvSpPr>
          <p:nvPr/>
        </p:nvSpPr>
        <p:spPr bwMode="auto">
          <a:xfrm rot="-5400000">
            <a:off x="6553994" y="3102769"/>
            <a:ext cx="0" cy="65088"/>
          </a:xfrm>
          <a:prstGeom prst="line">
            <a:avLst/>
          </a:prstGeom>
          <a:noFill/>
          <a:ln w="12700">
            <a:solidFill>
              <a:schemeClr val="tx1"/>
            </a:solidFill>
            <a:round/>
            <a:headEnd/>
            <a:tailEnd/>
          </a:ln>
        </p:spPr>
        <p:txBody>
          <a:bodyPr/>
          <a:lstStyle/>
          <a:p>
            <a:endParaRPr lang="fr-FR"/>
          </a:p>
        </p:txBody>
      </p:sp>
      <p:sp>
        <p:nvSpPr>
          <p:cNvPr id="68744" name="Text Box 161"/>
          <p:cNvSpPr txBox="1">
            <a:spLocks noChangeArrowheads="1"/>
          </p:cNvSpPr>
          <p:nvPr/>
        </p:nvSpPr>
        <p:spPr bwMode="auto">
          <a:xfrm>
            <a:off x="6088063" y="2987675"/>
            <a:ext cx="430212" cy="304800"/>
          </a:xfrm>
          <a:prstGeom prst="rect">
            <a:avLst/>
          </a:prstGeom>
          <a:noFill/>
          <a:ln w="9525">
            <a:noFill/>
            <a:miter lim="800000"/>
            <a:headEnd/>
            <a:tailEnd/>
          </a:ln>
        </p:spPr>
        <p:txBody>
          <a:bodyPr wrap="none">
            <a:spAutoFit/>
          </a:bodyPr>
          <a:lstStyle/>
          <a:p>
            <a:pPr algn="r" rtl="0"/>
            <a:r>
              <a:rPr lang="fr-FR" sz="1400" b="0" i="0" u="none" baseline="0"/>
              <a:t>2,0</a:t>
            </a:r>
          </a:p>
        </p:txBody>
      </p:sp>
      <p:sp>
        <p:nvSpPr>
          <p:cNvPr id="68745" name="Line 162"/>
          <p:cNvSpPr>
            <a:spLocks noChangeShapeType="1"/>
          </p:cNvSpPr>
          <p:nvPr/>
        </p:nvSpPr>
        <p:spPr bwMode="auto">
          <a:xfrm rot="-5400000">
            <a:off x="6553994" y="2663031"/>
            <a:ext cx="0" cy="65088"/>
          </a:xfrm>
          <a:prstGeom prst="line">
            <a:avLst/>
          </a:prstGeom>
          <a:noFill/>
          <a:ln w="12700">
            <a:solidFill>
              <a:schemeClr val="tx1"/>
            </a:solidFill>
            <a:round/>
            <a:headEnd/>
            <a:tailEnd/>
          </a:ln>
        </p:spPr>
        <p:txBody>
          <a:bodyPr/>
          <a:lstStyle/>
          <a:p>
            <a:endParaRPr lang="fr-FR"/>
          </a:p>
        </p:txBody>
      </p:sp>
      <p:sp>
        <p:nvSpPr>
          <p:cNvPr id="68746" name="Text Box 163"/>
          <p:cNvSpPr txBox="1">
            <a:spLocks noChangeArrowheads="1"/>
          </p:cNvSpPr>
          <p:nvPr/>
        </p:nvSpPr>
        <p:spPr bwMode="auto">
          <a:xfrm>
            <a:off x="6088063" y="2547938"/>
            <a:ext cx="430212" cy="304800"/>
          </a:xfrm>
          <a:prstGeom prst="rect">
            <a:avLst/>
          </a:prstGeom>
          <a:noFill/>
          <a:ln w="9525">
            <a:noFill/>
            <a:miter lim="800000"/>
            <a:headEnd/>
            <a:tailEnd/>
          </a:ln>
        </p:spPr>
        <p:txBody>
          <a:bodyPr wrap="none">
            <a:spAutoFit/>
          </a:bodyPr>
          <a:lstStyle/>
          <a:p>
            <a:pPr algn="r" rtl="0"/>
            <a:r>
              <a:rPr lang="fr-FR" sz="1400" b="0" i="0" u="none" baseline="0"/>
              <a:t>5,0</a:t>
            </a:r>
          </a:p>
        </p:txBody>
      </p:sp>
      <p:sp>
        <p:nvSpPr>
          <p:cNvPr id="68747" name="Line 164"/>
          <p:cNvSpPr>
            <a:spLocks noChangeShapeType="1"/>
          </p:cNvSpPr>
          <p:nvPr/>
        </p:nvSpPr>
        <p:spPr bwMode="auto">
          <a:xfrm rot="-5400000">
            <a:off x="7675563" y="2379663"/>
            <a:ext cx="0" cy="2171700"/>
          </a:xfrm>
          <a:prstGeom prst="line">
            <a:avLst/>
          </a:prstGeom>
          <a:noFill/>
          <a:ln w="12700">
            <a:solidFill>
              <a:schemeClr val="tx1"/>
            </a:solidFill>
            <a:round/>
            <a:headEnd/>
            <a:tailEnd/>
          </a:ln>
        </p:spPr>
        <p:txBody>
          <a:bodyPr/>
          <a:lstStyle/>
          <a:p>
            <a:endParaRPr lang="fr-FR"/>
          </a:p>
        </p:txBody>
      </p:sp>
      <p:sp>
        <p:nvSpPr>
          <p:cNvPr id="68748" name="Line 165"/>
          <p:cNvSpPr>
            <a:spLocks noChangeShapeType="1"/>
          </p:cNvSpPr>
          <p:nvPr/>
        </p:nvSpPr>
        <p:spPr bwMode="auto">
          <a:xfrm rot="-5400000">
            <a:off x="7009607" y="3694906"/>
            <a:ext cx="0" cy="833437"/>
          </a:xfrm>
          <a:prstGeom prst="line">
            <a:avLst/>
          </a:prstGeom>
          <a:noFill/>
          <a:ln w="12700">
            <a:solidFill>
              <a:schemeClr val="tx1"/>
            </a:solidFill>
            <a:prstDash val="dash"/>
            <a:round/>
            <a:headEnd/>
            <a:tailEnd/>
          </a:ln>
        </p:spPr>
        <p:txBody>
          <a:bodyPr/>
          <a:lstStyle/>
          <a:p>
            <a:endParaRPr lang="fr-FR"/>
          </a:p>
        </p:txBody>
      </p:sp>
      <p:sp>
        <p:nvSpPr>
          <p:cNvPr id="68749" name="Line 166"/>
          <p:cNvSpPr>
            <a:spLocks noChangeShapeType="1"/>
          </p:cNvSpPr>
          <p:nvPr/>
        </p:nvSpPr>
        <p:spPr bwMode="auto">
          <a:xfrm rot="-5400000">
            <a:off x="7009607" y="4201319"/>
            <a:ext cx="0" cy="833437"/>
          </a:xfrm>
          <a:prstGeom prst="line">
            <a:avLst/>
          </a:prstGeom>
          <a:noFill/>
          <a:ln w="12700">
            <a:solidFill>
              <a:schemeClr val="tx1"/>
            </a:solidFill>
            <a:prstDash val="dash"/>
            <a:round/>
            <a:headEnd/>
            <a:tailEnd/>
          </a:ln>
        </p:spPr>
        <p:txBody>
          <a:bodyPr/>
          <a:lstStyle/>
          <a:p>
            <a:endParaRPr lang="fr-FR"/>
          </a:p>
        </p:txBody>
      </p:sp>
      <p:sp>
        <p:nvSpPr>
          <p:cNvPr id="68750" name="Text Box 185"/>
          <p:cNvSpPr txBox="1">
            <a:spLocks noChangeArrowheads="1"/>
          </p:cNvSpPr>
          <p:nvPr/>
        </p:nvSpPr>
        <p:spPr bwMode="auto">
          <a:xfrm>
            <a:off x="6856413" y="2233613"/>
            <a:ext cx="1484312" cy="304800"/>
          </a:xfrm>
          <a:prstGeom prst="rect">
            <a:avLst/>
          </a:prstGeom>
          <a:noFill/>
          <a:ln w="9525">
            <a:noFill/>
            <a:miter lim="800000"/>
            <a:headEnd/>
            <a:tailEnd/>
          </a:ln>
        </p:spPr>
        <p:txBody>
          <a:bodyPr wrap="none">
            <a:spAutoFit/>
          </a:bodyPr>
          <a:lstStyle/>
          <a:p>
            <a:pPr algn="ctr" rtl="0"/>
            <a:r>
              <a:rPr lang="fr-FR" sz="1400" b="0" i="0" u="none" baseline="0"/>
              <a:t>Âge 55-69 ans</a:t>
            </a:r>
          </a:p>
        </p:txBody>
      </p:sp>
      <p:sp>
        <p:nvSpPr>
          <p:cNvPr id="68751" name="Freeform 187"/>
          <p:cNvSpPr>
            <a:spLocks/>
          </p:cNvSpPr>
          <p:nvPr/>
        </p:nvSpPr>
        <p:spPr bwMode="auto">
          <a:xfrm>
            <a:off x="6588125" y="3816350"/>
            <a:ext cx="2176463" cy="723900"/>
          </a:xfrm>
          <a:custGeom>
            <a:avLst/>
            <a:gdLst>
              <a:gd name="T0" fmla="*/ 0 w 1371"/>
              <a:gd name="T1" fmla="*/ 2147483647 h 456"/>
              <a:gd name="T2" fmla="*/ 2147483647 w 1371"/>
              <a:gd name="T3" fmla="*/ 2147483647 h 456"/>
              <a:gd name="T4" fmla="*/ 2147483647 w 1371"/>
              <a:gd name="T5" fmla="*/ 2147483647 h 456"/>
              <a:gd name="T6" fmla="*/ 2147483647 w 1371"/>
              <a:gd name="T7" fmla="*/ 2147483647 h 456"/>
              <a:gd name="T8" fmla="*/ 2147483647 w 1371"/>
              <a:gd name="T9" fmla="*/ 2147483647 h 456"/>
              <a:gd name="T10" fmla="*/ 2147483647 w 1371"/>
              <a:gd name="T11" fmla="*/ 2147483647 h 456"/>
              <a:gd name="T12" fmla="*/ 2147483647 w 1371"/>
              <a:gd name="T13" fmla="*/ 2147483647 h 456"/>
              <a:gd name="T14" fmla="*/ 2147483647 w 1371"/>
              <a:gd name="T15" fmla="*/ 2147483647 h 456"/>
              <a:gd name="T16" fmla="*/ 2147483647 w 1371"/>
              <a:gd name="T17" fmla="*/ 2147483647 h 456"/>
              <a:gd name="T18" fmla="*/ 2147483647 w 1371"/>
              <a:gd name="T19" fmla="*/ 2147483647 h 456"/>
              <a:gd name="T20" fmla="*/ 2147483647 w 1371"/>
              <a:gd name="T21" fmla="*/ 2147483647 h 456"/>
              <a:gd name="T22" fmla="*/ 2147483647 w 1371"/>
              <a:gd name="T23" fmla="*/ 2147483647 h 456"/>
              <a:gd name="T24" fmla="*/ 2147483647 w 1371"/>
              <a:gd name="T25" fmla="*/ 2147483647 h 456"/>
              <a:gd name="T26" fmla="*/ 2147483647 w 1371"/>
              <a:gd name="T27" fmla="*/ 0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
              <a:gd name="T43" fmla="*/ 0 h 456"/>
              <a:gd name="T44" fmla="*/ 1371 w 137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 h="456">
                <a:moveTo>
                  <a:pt x="0" y="456"/>
                </a:moveTo>
                <a:lnTo>
                  <a:pt x="105" y="195"/>
                </a:lnTo>
                <a:lnTo>
                  <a:pt x="209" y="276"/>
                </a:lnTo>
                <a:lnTo>
                  <a:pt x="315" y="306"/>
                </a:lnTo>
                <a:lnTo>
                  <a:pt x="425" y="358"/>
                </a:lnTo>
                <a:lnTo>
                  <a:pt x="527" y="434"/>
                </a:lnTo>
                <a:lnTo>
                  <a:pt x="636" y="205"/>
                </a:lnTo>
                <a:lnTo>
                  <a:pt x="739" y="300"/>
                </a:lnTo>
                <a:lnTo>
                  <a:pt x="847" y="321"/>
                </a:lnTo>
                <a:lnTo>
                  <a:pt x="948" y="264"/>
                </a:lnTo>
                <a:lnTo>
                  <a:pt x="1055" y="61"/>
                </a:lnTo>
                <a:lnTo>
                  <a:pt x="1160" y="151"/>
                </a:lnTo>
                <a:lnTo>
                  <a:pt x="1268" y="72"/>
                </a:lnTo>
                <a:lnTo>
                  <a:pt x="1371" y="0"/>
                </a:lnTo>
              </a:path>
            </a:pathLst>
          </a:custGeom>
          <a:noFill/>
          <a:ln w="12700" cmpd="sng">
            <a:solidFill>
              <a:srgbClr val="90214A"/>
            </a:solidFill>
            <a:round/>
            <a:headEnd/>
            <a:tailEnd/>
          </a:ln>
        </p:spPr>
        <p:txBody>
          <a:bodyPr/>
          <a:lstStyle/>
          <a:p>
            <a:endParaRPr lang="fr-FR"/>
          </a:p>
        </p:txBody>
      </p:sp>
      <p:sp>
        <p:nvSpPr>
          <p:cNvPr id="68752" name="Line 167"/>
          <p:cNvSpPr>
            <a:spLocks noChangeShapeType="1"/>
          </p:cNvSpPr>
          <p:nvPr/>
        </p:nvSpPr>
        <p:spPr bwMode="auto">
          <a:xfrm rot="-5400000">
            <a:off x="7843838" y="3724275"/>
            <a:ext cx="0" cy="514350"/>
          </a:xfrm>
          <a:prstGeom prst="line">
            <a:avLst/>
          </a:prstGeom>
          <a:noFill/>
          <a:ln w="12700">
            <a:solidFill>
              <a:schemeClr val="tx1"/>
            </a:solidFill>
            <a:prstDash val="dash"/>
            <a:round/>
            <a:headEnd/>
            <a:tailEnd/>
          </a:ln>
        </p:spPr>
        <p:txBody>
          <a:bodyPr/>
          <a:lstStyle/>
          <a:p>
            <a:endParaRPr lang="fr-FR"/>
          </a:p>
        </p:txBody>
      </p:sp>
      <p:sp>
        <p:nvSpPr>
          <p:cNvPr id="68753" name="Line 168"/>
          <p:cNvSpPr>
            <a:spLocks noChangeShapeType="1"/>
          </p:cNvSpPr>
          <p:nvPr/>
        </p:nvSpPr>
        <p:spPr bwMode="auto">
          <a:xfrm rot="-5400000">
            <a:off x="7843838" y="4235450"/>
            <a:ext cx="0" cy="514350"/>
          </a:xfrm>
          <a:prstGeom prst="line">
            <a:avLst/>
          </a:prstGeom>
          <a:noFill/>
          <a:ln w="12700">
            <a:solidFill>
              <a:schemeClr val="tx1"/>
            </a:solidFill>
            <a:prstDash val="dash"/>
            <a:round/>
            <a:headEnd/>
            <a:tailEnd/>
          </a:ln>
        </p:spPr>
        <p:txBody>
          <a:bodyPr/>
          <a:lstStyle/>
          <a:p>
            <a:endParaRPr lang="fr-FR"/>
          </a:p>
        </p:txBody>
      </p:sp>
      <p:sp>
        <p:nvSpPr>
          <p:cNvPr id="68754" name="Line 169"/>
          <p:cNvSpPr>
            <a:spLocks noChangeShapeType="1"/>
          </p:cNvSpPr>
          <p:nvPr/>
        </p:nvSpPr>
        <p:spPr bwMode="auto">
          <a:xfrm rot="-5400000">
            <a:off x="8507413" y="3336925"/>
            <a:ext cx="0" cy="514350"/>
          </a:xfrm>
          <a:prstGeom prst="line">
            <a:avLst/>
          </a:prstGeom>
          <a:noFill/>
          <a:ln w="12700">
            <a:solidFill>
              <a:schemeClr val="tx1"/>
            </a:solidFill>
            <a:prstDash val="dash"/>
            <a:round/>
            <a:headEnd/>
            <a:tailEnd/>
          </a:ln>
        </p:spPr>
        <p:txBody>
          <a:bodyPr/>
          <a:lstStyle/>
          <a:p>
            <a:endParaRPr lang="fr-FR"/>
          </a:p>
        </p:txBody>
      </p:sp>
      <p:sp>
        <p:nvSpPr>
          <p:cNvPr id="68755" name="Line 170"/>
          <p:cNvSpPr>
            <a:spLocks noChangeShapeType="1"/>
          </p:cNvSpPr>
          <p:nvPr/>
        </p:nvSpPr>
        <p:spPr bwMode="auto">
          <a:xfrm rot="-5400000">
            <a:off x="8507413" y="3983038"/>
            <a:ext cx="0" cy="514350"/>
          </a:xfrm>
          <a:prstGeom prst="line">
            <a:avLst/>
          </a:prstGeom>
          <a:noFill/>
          <a:ln w="12700">
            <a:solidFill>
              <a:schemeClr val="tx1"/>
            </a:solidFill>
            <a:prstDash val="dash"/>
            <a:round/>
            <a:headEnd/>
            <a:tailEnd/>
          </a:ln>
        </p:spPr>
        <p:txBody>
          <a:bodyPr/>
          <a:lstStyle/>
          <a:p>
            <a:endParaRPr lang="fr-FR"/>
          </a:p>
        </p:txBody>
      </p:sp>
      <p:sp>
        <p:nvSpPr>
          <p:cNvPr id="68756" name="Oval 171"/>
          <p:cNvSpPr>
            <a:spLocks noChangeArrowheads="1"/>
          </p:cNvSpPr>
          <p:nvPr/>
        </p:nvSpPr>
        <p:spPr bwMode="auto">
          <a:xfrm>
            <a:off x="8739188" y="3792538"/>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57" name="Oval 172"/>
          <p:cNvSpPr>
            <a:spLocks noChangeArrowheads="1"/>
          </p:cNvSpPr>
          <p:nvPr/>
        </p:nvSpPr>
        <p:spPr bwMode="auto">
          <a:xfrm>
            <a:off x="8572500" y="390842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58" name="Oval 173"/>
          <p:cNvSpPr>
            <a:spLocks noChangeArrowheads="1"/>
          </p:cNvSpPr>
          <p:nvPr/>
        </p:nvSpPr>
        <p:spPr bwMode="auto">
          <a:xfrm>
            <a:off x="8408988" y="403066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59" name="Oval 174"/>
          <p:cNvSpPr>
            <a:spLocks noChangeArrowheads="1"/>
          </p:cNvSpPr>
          <p:nvPr/>
        </p:nvSpPr>
        <p:spPr bwMode="auto">
          <a:xfrm>
            <a:off x="8239125" y="389096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0" name="Oval 175"/>
          <p:cNvSpPr>
            <a:spLocks noChangeArrowheads="1"/>
          </p:cNvSpPr>
          <p:nvPr/>
        </p:nvSpPr>
        <p:spPr bwMode="auto">
          <a:xfrm>
            <a:off x="8069263" y="4206875"/>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1" name="Oval 176"/>
          <p:cNvSpPr>
            <a:spLocks noChangeArrowheads="1"/>
          </p:cNvSpPr>
          <p:nvPr/>
        </p:nvSpPr>
        <p:spPr bwMode="auto">
          <a:xfrm>
            <a:off x="7907338" y="429895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2" name="Oval 177"/>
          <p:cNvSpPr>
            <a:spLocks noChangeArrowheads="1"/>
          </p:cNvSpPr>
          <p:nvPr/>
        </p:nvSpPr>
        <p:spPr bwMode="auto">
          <a:xfrm>
            <a:off x="7737475" y="426402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3" name="Oval 178"/>
          <p:cNvSpPr>
            <a:spLocks noChangeArrowheads="1"/>
          </p:cNvSpPr>
          <p:nvPr/>
        </p:nvSpPr>
        <p:spPr bwMode="auto">
          <a:xfrm>
            <a:off x="7572375" y="4116388"/>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4" name="Oval 179"/>
          <p:cNvSpPr>
            <a:spLocks noChangeArrowheads="1"/>
          </p:cNvSpPr>
          <p:nvPr/>
        </p:nvSpPr>
        <p:spPr bwMode="auto">
          <a:xfrm>
            <a:off x="7397750" y="448151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5" name="Oval 180"/>
          <p:cNvSpPr>
            <a:spLocks noChangeArrowheads="1"/>
          </p:cNvSpPr>
          <p:nvPr/>
        </p:nvSpPr>
        <p:spPr bwMode="auto">
          <a:xfrm>
            <a:off x="7234238" y="436086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6" name="Oval 181"/>
          <p:cNvSpPr>
            <a:spLocks noChangeArrowheads="1"/>
          </p:cNvSpPr>
          <p:nvPr/>
        </p:nvSpPr>
        <p:spPr bwMode="auto">
          <a:xfrm>
            <a:off x="7064375" y="4275138"/>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7" name="Oval 182"/>
          <p:cNvSpPr>
            <a:spLocks noChangeArrowheads="1"/>
          </p:cNvSpPr>
          <p:nvPr/>
        </p:nvSpPr>
        <p:spPr bwMode="auto">
          <a:xfrm>
            <a:off x="6896100" y="422751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8" name="Oval 183"/>
          <p:cNvSpPr>
            <a:spLocks noChangeArrowheads="1"/>
          </p:cNvSpPr>
          <p:nvPr/>
        </p:nvSpPr>
        <p:spPr bwMode="auto">
          <a:xfrm>
            <a:off x="6729413" y="410210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69" name="Oval 184"/>
          <p:cNvSpPr>
            <a:spLocks noChangeArrowheads="1"/>
          </p:cNvSpPr>
          <p:nvPr/>
        </p:nvSpPr>
        <p:spPr bwMode="auto">
          <a:xfrm>
            <a:off x="6561138" y="450850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0" name="Line 109"/>
          <p:cNvSpPr>
            <a:spLocks noChangeShapeType="1"/>
          </p:cNvSpPr>
          <p:nvPr/>
        </p:nvSpPr>
        <p:spPr bwMode="auto">
          <a:xfrm rot="-5400000">
            <a:off x="5073650" y="3444875"/>
            <a:ext cx="0" cy="514350"/>
          </a:xfrm>
          <a:prstGeom prst="line">
            <a:avLst/>
          </a:prstGeom>
          <a:noFill/>
          <a:ln w="12700">
            <a:solidFill>
              <a:schemeClr val="tx1"/>
            </a:solidFill>
            <a:prstDash val="dash"/>
            <a:round/>
            <a:headEnd/>
            <a:tailEnd/>
          </a:ln>
        </p:spPr>
        <p:txBody>
          <a:bodyPr/>
          <a:lstStyle/>
          <a:p>
            <a:endParaRPr lang="fr-FR"/>
          </a:p>
        </p:txBody>
      </p:sp>
      <p:sp>
        <p:nvSpPr>
          <p:cNvPr id="68771" name="Line 110"/>
          <p:cNvSpPr>
            <a:spLocks noChangeShapeType="1"/>
          </p:cNvSpPr>
          <p:nvPr/>
        </p:nvSpPr>
        <p:spPr bwMode="auto">
          <a:xfrm rot="-5400000">
            <a:off x="5073650" y="3856038"/>
            <a:ext cx="0" cy="514350"/>
          </a:xfrm>
          <a:prstGeom prst="line">
            <a:avLst/>
          </a:prstGeom>
          <a:noFill/>
          <a:ln w="12700">
            <a:solidFill>
              <a:schemeClr val="tx1"/>
            </a:solidFill>
            <a:prstDash val="dash"/>
            <a:round/>
            <a:headEnd/>
            <a:tailEnd/>
          </a:ln>
        </p:spPr>
        <p:txBody>
          <a:bodyPr/>
          <a:lstStyle/>
          <a:p>
            <a:endParaRPr lang="fr-FR"/>
          </a:p>
        </p:txBody>
      </p:sp>
      <p:sp>
        <p:nvSpPr>
          <p:cNvPr id="68772" name="Line 112"/>
          <p:cNvSpPr>
            <a:spLocks noChangeShapeType="1"/>
          </p:cNvSpPr>
          <p:nvPr/>
        </p:nvSpPr>
        <p:spPr bwMode="auto">
          <a:xfrm rot="-5400000">
            <a:off x="5737225" y="3630613"/>
            <a:ext cx="0" cy="514350"/>
          </a:xfrm>
          <a:prstGeom prst="line">
            <a:avLst/>
          </a:prstGeom>
          <a:noFill/>
          <a:ln w="12700">
            <a:solidFill>
              <a:schemeClr val="tx1"/>
            </a:solidFill>
            <a:prstDash val="dash"/>
            <a:round/>
            <a:headEnd/>
            <a:tailEnd/>
          </a:ln>
        </p:spPr>
        <p:txBody>
          <a:bodyPr/>
          <a:lstStyle/>
          <a:p>
            <a:endParaRPr lang="fr-FR"/>
          </a:p>
        </p:txBody>
      </p:sp>
      <p:sp>
        <p:nvSpPr>
          <p:cNvPr id="68773" name="Oval 113"/>
          <p:cNvSpPr>
            <a:spLocks noChangeArrowheads="1"/>
          </p:cNvSpPr>
          <p:nvPr/>
        </p:nvSpPr>
        <p:spPr bwMode="auto">
          <a:xfrm>
            <a:off x="5961063" y="3533775"/>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4" name="Oval 114"/>
          <p:cNvSpPr>
            <a:spLocks noChangeArrowheads="1"/>
          </p:cNvSpPr>
          <p:nvPr/>
        </p:nvSpPr>
        <p:spPr bwMode="auto">
          <a:xfrm>
            <a:off x="5797550" y="367982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5" name="Oval 115"/>
          <p:cNvSpPr>
            <a:spLocks noChangeArrowheads="1"/>
          </p:cNvSpPr>
          <p:nvPr/>
        </p:nvSpPr>
        <p:spPr bwMode="auto">
          <a:xfrm>
            <a:off x="5629275" y="3621088"/>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6" name="Oval 116"/>
          <p:cNvSpPr>
            <a:spLocks noChangeArrowheads="1"/>
          </p:cNvSpPr>
          <p:nvPr/>
        </p:nvSpPr>
        <p:spPr bwMode="auto">
          <a:xfrm>
            <a:off x="5459413" y="361950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7" name="Oval 117"/>
          <p:cNvSpPr>
            <a:spLocks noChangeArrowheads="1"/>
          </p:cNvSpPr>
          <p:nvPr/>
        </p:nvSpPr>
        <p:spPr bwMode="auto">
          <a:xfrm>
            <a:off x="5291138" y="398621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8" name="Oval 118"/>
          <p:cNvSpPr>
            <a:spLocks noChangeArrowheads="1"/>
          </p:cNvSpPr>
          <p:nvPr/>
        </p:nvSpPr>
        <p:spPr bwMode="auto">
          <a:xfrm>
            <a:off x="5126038" y="391160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79" name="Oval 119"/>
          <p:cNvSpPr>
            <a:spLocks noChangeArrowheads="1"/>
          </p:cNvSpPr>
          <p:nvPr/>
        </p:nvSpPr>
        <p:spPr bwMode="auto">
          <a:xfrm>
            <a:off x="4962525" y="413067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0" name="Oval 120"/>
          <p:cNvSpPr>
            <a:spLocks noChangeArrowheads="1"/>
          </p:cNvSpPr>
          <p:nvPr/>
        </p:nvSpPr>
        <p:spPr bwMode="auto">
          <a:xfrm>
            <a:off x="4791075" y="3714750"/>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1" name="Oval 121"/>
          <p:cNvSpPr>
            <a:spLocks noChangeArrowheads="1"/>
          </p:cNvSpPr>
          <p:nvPr/>
        </p:nvSpPr>
        <p:spPr bwMode="auto">
          <a:xfrm>
            <a:off x="4625975" y="450691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2" name="Oval 122"/>
          <p:cNvSpPr>
            <a:spLocks noChangeArrowheads="1"/>
          </p:cNvSpPr>
          <p:nvPr/>
        </p:nvSpPr>
        <p:spPr bwMode="auto">
          <a:xfrm>
            <a:off x="4456113" y="4318000"/>
            <a:ext cx="52387"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3" name="Oval 123"/>
          <p:cNvSpPr>
            <a:spLocks noChangeArrowheads="1"/>
          </p:cNvSpPr>
          <p:nvPr/>
        </p:nvSpPr>
        <p:spPr bwMode="auto">
          <a:xfrm>
            <a:off x="4289425" y="4276725"/>
            <a:ext cx="52388" cy="52388"/>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4" name="Oval 124"/>
          <p:cNvSpPr>
            <a:spLocks noChangeArrowheads="1"/>
          </p:cNvSpPr>
          <p:nvPr/>
        </p:nvSpPr>
        <p:spPr bwMode="auto">
          <a:xfrm>
            <a:off x="4125913" y="4170363"/>
            <a:ext cx="52387"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5" name="Oval 125"/>
          <p:cNvSpPr>
            <a:spLocks noChangeArrowheads="1"/>
          </p:cNvSpPr>
          <p:nvPr/>
        </p:nvSpPr>
        <p:spPr bwMode="auto">
          <a:xfrm>
            <a:off x="3959225" y="4335463"/>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
        <p:nvSpPr>
          <p:cNvPr id="68786" name="Oval 126"/>
          <p:cNvSpPr>
            <a:spLocks noChangeArrowheads="1"/>
          </p:cNvSpPr>
          <p:nvPr/>
        </p:nvSpPr>
        <p:spPr bwMode="auto">
          <a:xfrm>
            <a:off x="3790950" y="4421188"/>
            <a:ext cx="52388" cy="52387"/>
          </a:xfrm>
          <a:prstGeom prst="ellipse">
            <a:avLst/>
          </a:prstGeom>
          <a:solidFill>
            <a:srgbClr val="90214A"/>
          </a:solidFill>
          <a:ln w="12700">
            <a:solidFill>
              <a:srgbClr val="90214A"/>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algn="l" rtl="0"/>
            <a:r>
              <a:rPr lang="fr-FR" sz="3600" b="0" i="0" u="none" baseline="0">
                <a:cs typeface="ヒラギノ角ゴ Pro W3"/>
              </a:rPr>
              <a:t>Résumé des recommandations (1)</a:t>
            </a:r>
          </a:p>
        </p:txBody>
      </p:sp>
      <p:sp>
        <p:nvSpPr>
          <p:cNvPr id="70658" name="Content Placeholder 2"/>
          <p:cNvSpPr>
            <a:spLocks noGrp="1"/>
          </p:cNvSpPr>
          <p:nvPr>
            <p:ph idx="1"/>
          </p:nvPr>
        </p:nvSpPr>
        <p:spPr>
          <a:xfrm>
            <a:off x="129093" y="1762125"/>
            <a:ext cx="8552328" cy="4067175"/>
          </a:xfrm>
        </p:spPr>
        <p:txBody>
          <a:bodyPr/>
          <a:lstStyle/>
          <a:p>
            <a:pPr marL="268288" indent="-268288" algn="l" rtl="0">
              <a:buFontTx/>
              <a:buNone/>
            </a:pPr>
            <a:r>
              <a:rPr lang="fr-FR" b="1" i="0" u="none" baseline="0" dirty="0">
                <a:solidFill>
                  <a:srgbClr val="90214A"/>
                </a:solidFill>
                <a:cs typeface="ヒラギノ角ゴ Pro W3"/>
              </a:rPr>
              <a:t>Cytologie (classique ou en phase liquide, manuelle ou informatisée)</a:t>
            </a:r>
          </a:p>
          <a:p>
            <a:pPr marL="268288" indent="-268288" algn="l" rtl="0">
              <a:buFontTx/>
              <a:buNone/>
            </a:pPr>
            <a:endParaRPr lang="fr-FR" dirty="0" smtClean="0">
              <a:cs typeface="ヒラギノ角ゴ Pro W3"/>
            </a:endParaRPr>
          </a:p>
          <a:p>
            <a:pPr marL="268288" indent="-268288" algn="l" rtl="0"/>
            <a:r>
              <a:rPr lang="fr-FR" b="1" i="0" u="none" baseline="0" dirty="0">
                <a:cs typeface="ヒラギノ角ゴ Pro W3"/>
              </a:rPr>
              <a:t>Pour les femmes &lt; 20 ans, nous recommandons de ne </a:t>
            </a:r>
            <a:r>
              <a:rPr lang="fr-FR" b="1" i="1" u="none" baseline="0" dirty="0">
                <a:solidFill>
                  <a:srgbClr val="90214A"/>
                </a:solidFill>
                <a:cs typeface="ヒラギノ角ゴ Pro W3"/>
              </a:rPr>
              <a:t>pas pratiquer le dépistage systématique</a:t>
            </a:r>
            <a:r>
              <a:rPr lang="fr-FR" b="0" i="0" u="none" baseline="0" dirty="0">
                <a:cs typeface="ヒラギノ角ゴ Pro W3"/>
              </a:rPr>
              <a:t> </a:t>
            </a:r>
            <a:r>
              <a:rPr lang="fr-FR" b="1" i="0" u="none" baseline="0" dirty="0">
                <a:cs typeface="ヒラギノ角ゴ Pro W3"/>
              </a:rPr>
              <a:t>du cancer du col de </a:t>
            </a:r>
            <a:r>
              <a:rPr lang="fr-FR" b="1" i="0" u="none" baseline="0" dirty="0" smtClean="0">
                <a:cs typeface="ヒラギノ角ゴ Pro W3"/>
              </a:rPr>
              <a:t>l'utérus.</a:t>
            </a:r>
            <a:r>
              <a:rPr lang="fr-FR" b="1" dirty="0">
                <a:cs typeface="ヒラギノ角ゴ Pro W3"/>
              </a:rPr>
              <a:t/>
            </a:r>
            <a:br>
              <a:rPr lang="fr-FR" b="1" dirty="0">
                <a:cs typeface="ヒラギノ角ゴ Pro W3"/>
              </a:rPr>
            </a:br>
            <a:r>
              <a:rPr lang="fr-FR" b="0" i="0" u="none" baseline="0" dirty="0" smtClean="0">
                <a:cs typeface="ヒラギノ角ゴ Pro W3"/>
              </a:rPr>
              <a:t>(Recommandation forte</a:t>
            </a:r>
            <a:r>
              <a:rPr lang="fr-FR" b="0" i="0" u="none" baseline="0" dirty="0">
                <a:cs typeface="ヒラギノ角ゴ Pro W3"/>
              </a:rPr>
              <a:t> ; données probantes de qualité supérieure) </a:t>
            </a:r>
          </a:p>
          <a:p>
            <a:pPr marL="268288" indent="-268288" algn="l" rtl="0">
              <a:buFontTx/>
              <a:buNone/>
            </a:pPr>
            <a:endParaRPr lang="fr-FR" dirty="0" smtClean="0">
              <a:cs typeface="ヒラギノ角ゴ Pro W3"/>
            </a:endParaRPr>
          </a:p>
          <a:p>
            <a:pPr marL="268288" indent="-268288" algn="l" rtl="0"/>
            <a:r>
              <a:rPr lang="fr-FR" b="1" i="0" u="none" baseline="0" dirty="0">
                <a:cs typeface="ヒラギノ角ゴ Pro W3"/>
              </a:rPr>
              <a:t>Pour les femmes de 20 à 24 ans, nous recommandons de ne </a:t>
            </a:r>
            <a:r>
              <a:rPr lang="fr-FR" b="1" i="1" u="none" baseline="0" dirty="0">
                <a:solidFill>
                  <a:srgbClr val="90214A"/>
                </a:solidFill>
                <a:cs typeface="ヒラギノ角ゴ Pro W3"/>
              </a:rPr>
              <a:t>pas pratiquer le dépistage systématique</a:t>
            </a:r>
            <a:r>
              <a:rPr lang="fr-FR" b="0" i="0" u="none" baseline="0" dirty="0">
                <a:cs typeface="ヒラギノ角ゴ Pro W3"/>
              </a:rPr>
              <a:t> </a:t>
            </a:r>
            <a:r>
              <a:rPr lang="fr-FR" b="1" i="0" u="none" baseline="0" dirty="0">
                <a:cs typeface="ヒラギノ角ゴ Pro W3"/>
              </a:rPr>
              <a:t>du cancer du col de </a:t>
            </a:r>
            <a:r>
              <a:rPr lang="fr-FR" b="1" i="0" u="none" baseline="0" dirty="0" smtClean="0">
                <a:cs typeface="ヒラギノ角ゴ Pro W3"/>
              </a:rPr>
              <a:t>l'utérus.</a:t>
            </a:r>
            <a:r>
              <a:rPr lang="fr-FR" dirty="0">
                <a:cs typeface="ヒラギノ角ゴ Pro W3"/>
              </a:rPr>
              <a:t/>
            </a:r>
            <a:br>
              <a:rPr lang="fr-FR" dirty="0">
                <a:cs typeface="ヒラギノ角ゴ Pro W3"/>
              </a:rPr>
            </a:br>
            <a:r>
              <a:rPr lang="fr-FR" b="0" i="0" u="none" baseline="0" dirty="0" smtClean="0">
                <a:cs typeface="ヒラギノ角ゴ Pro W3"/>
              </a:rPr>
              <a:t>(Recommandation faible</a:t>
            </a:r>
            <a:r>
              <a:rPr lang="fr-FR" b="0" i="0" u="none" baseline="0" dirty="0">
                <a:cs typeface="ヒラギノ角ゴ Pro W3"/>
              </a:rPr>
              <a:t> ; données probantes de qualité moyenne)</a:t>
            </a:r>
          </a:p>
          <a:p>
            <a:pPr marL="268288" indent="-268288" algn="l" rtl="0">
              <a:buFontTx/>
              <a:buNone/>
            </a:pPr>
            <a:endParaRPr lang="fr-FR" dirty="0" smtClean="0">
              <a:cs typeface="ヒラギノ角ゴ Pro W3"/>
            </a:endParaRPr>
          </a:p>
          <a:p>
            <a:pPr marL="268288" indent="-268288" algn="l" rtl="0"/>
            <a:r>
              <a:rPr lang="fr-FR" b="1" i="0" u="none" baseline="0" dirty="0">
                <a:cs typeface="ヒラギノ角ゴ Pro W3"/>
              </a:rPr>
              <a:t>Pour les femmes de 25 à 29 ans, nous recommandons le </a:t>
            </a:r>
            <a:r>
              <a:rPr lang="fr-FR" b="1" i="1" u="none" baseline="0" dirty="0">
                <a:solidFill>
                  <a:srgbClr val="90214A"/>
                </a:solidFill>
                <a:cs typeface="ヒラギノ角ゴ Pro W3"/>
              </a:rPr>
              <a:t>dépistage systématique</a:t>
            </a:r>
            <a:r>
              <a:rPr lang="fr-FR" b="0" i="0" u="none" baseline="0" dirty="0">
                <a:cs typeface="ヒラギノ角ゴ Pro W3"/>
              </a:rPr>
              <a:t> </a:t>
            </a:r>
            <a:r>
              <a:rPr lang="fr-FR" b="1" i="0" u="none" baseline="0" dirty="0">
                <a:cs typeface="ヒラギノ角ゴ Pro W3"/>
              </a:rPr>
              <a:t>du cancer du col de l'utérus tous les 3 </a:t>
            </a:r>
            <a:r>
              <a:rPr lang="fr-FR" b="1" i="0" u="none" baseline="0" dirty="0" smtClean="0">
                <a:cs typeface="ヒラギノ角ゴ Pro W3"/>
              </a:rPr>
              <a:t>ans.</a:t>
            </a:r>
            <a:r>
              <a:rPr lang="fr-FR" dirty="0">
                <a:cs typeface="ヒラギノ角ゴ Pro W3"/>
              </a:rPr>
              <a:t/>
            </a:r>
            <a:br>
              <a:rPr lang="fr-FR" dirty="0">
                <a:cs typeface="ヒラギノ角ゴ Pro W3"/>
              </a:rPr>
            </a:br>
            <a:r>
              <a:rPr lang="fr-FR" b="0" i="0" u="none" baseline="0" dirty="0" smtClean="0">
                <a:cs typeface="ヒラギノ角ゴ Pro W3"/>
              </a:rPr>
              <a:t>(Recommandation faible</a:t>
            </a:r>
            <a:r>
              <a:rPr lang="fr-FR" b="0" i="0" u="none" baseline="0" dirty="0">
                <a:cs typeface="ヒラギノ角ゴ Pro W3"/>
              </a:rPr>
              <a:t> ; données probantes de qualité moyenne)</a:t>
            </a:r>
            <a:endParaRPr lang="fr-FR" dirty="0" smtClean="0">
              <a:cs typeface="ヒラギノ角ゴ Pro W3"/>
            </a:endParaRPr>
          </a:p>
        </p:txBody>
      </p:sp>
      <p:sp>
        <p:nvSpPr>
          <p:cNvPr id="70659" name="Slide Number Placeholder 3"/>
          <p:cNvSpPr>
            <a:spLocks noGrp="1"/>
          </p:cNvSpPr>
          <p:nvPr>
            <p:ph type="sldNum" sz="quarter" idx="10"/>
          </p:nvPr>
        </p:nvSpPr>
        <p:spPr>
          <a:noFill/>
        </p:spPr>
        <p:txBody>
          <a:bodyPr/>
          <a:lstStyle/>
          <a:p>
            <a:pPr algn="r" rtl="0"/>
            <a:fld id="{0BF1647D-E2DB-45AF-ADFE-034792691D6C}" type="slidenum">
              <a:rPr>
                <a:latin typeface="Arial" charset="0"/>
                <a:ea typeface="ヒラギノ角ゴ Pro W3"/>
                <a:cs typeface="ヒラギノ角ゴ Pro W3"/>
              </a:rPr>
              <a:pPr algn="r" rtl="0"/>
              <a:t>32</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l" rtl="0"/>
            <a:r>
              <a:rPr lang="fr-FR" b="0" i="0" u="none" baseline="0">
                <a:cs typeface="ヒラギノ角ゴ Pro W3"/>
              </a:rPr>
              <a:t>Résumé des recommandations (2)</a:t>
            </a:r>
          </a:p>
        </p:txBody>
      </p:sp>
      <p:sp>
        <p:nvSpPr>
          <p:cNvPr id="71682" name="Content Placeholder 2"/>
          <p:cNvSpPr>
            <a:spLocks noGrp="1"/>
          </p:cNvSpPr>
          <p:nvPr>
            <p:ph idx="1"/>
          </p:nvPr>
        </p:nvSpPr>
        <p:spPr>
          <a:xfrm>
            <a:off x="228599" y="1981200"/>
            <a:ext cx="8571155" cy="4114800"/>
          </a:xfrm>
        </p:spPr>
        <p:txBody>
          <a:bodyPr/>
          <a:lstStyle/>
          <a:p>
            <a:pPr marL="268288" indent="-268288" algn="l" rtl="0"/>
            <a:r>
              <a:rPr lang="fr-FR" b="1" i="0" u="none" baseline="0" dirty="0">
                <a:cs typeface="ヒラギノ角ゴ Pro W3"/>
              </a:rPr>
              <a:t>Pour les femmes de 30 à 69 ans, nous recommandons le </a:t>
            </a:r>
            <a:r>
              <a:rPr lang="fr-FR" b="1" i="1" u="none" baseline="0" dirty="0">
                <a:solidFill>
                  <a:srgbClr val="90214A"/>
                </a:solidFill>
                <a:cs typeface="ヒラギノ角ゴ Pro W3"/>
              </a:rPr>
              <a:t>dépistage systématique</a:t>
            </a:r>
            <a:r>
              <a:rPr lang="fr-FR" b="0" i="0" u="none" baseline="0" dirty="0">
                <a:cs typeface="ヒラギノ角ゴ Pro W3"/>
              </a:rPr>
              <a:t> </a:t>
            </a:r>
            <a:r>
              <a:rPr lang="fr-FR" b="1" i="0" u="none" baseline="0" dirty="0">
                <a:cs typeface="ヒラギノ角ゴ Pro W3"/>
              </a:rPr>
              <a:t>du cancer du col de l'utérus tous les 3 </a:t>
            </a:r>
            <a:r>
              <a:rPr lang="fr-FR" b="1" i="0" u="none" baseline="0" dirty="0" smtClean="0">
                <a:cs typeface="ヒラギノ角ゴ Pro W3"/>
              </a:rPr>
              <a:t>ans.</a:t>
            </a:r>
            <a:r>
              <a:rPr lang="fr-FR" b="1" dirty="0">
                <a:cs typeface="ヒラギノ角ゴ Pro W3"/>
              </a:rPr>
              <a:t/>
            </a:r>
            <a:br>
              <a:rPr lang="fr-FR" b="1" dirty="0">
                <a:cs typeface="ヒラギノ角ゴ Pro W3"/>
              </a:rPr>
            </a:br>
            <a:r>
              <a:rPr lang="fr-FR" b="0" i="0" u="none" baseline="0" dirty="0" smtClean="0">
                <a:cs typeface="ヒラギノ角ゴ Pro W3"/>
              </a:rPr>
              <a:t>(Recommandation forte</a:t>
            </a:r>
            <a:r>
              <a:rPr lang="fr-FR" b="0" i="0" u="none" baseline="0" dirty="0">
                <a:cs typeface="ヒラギノ角ゴ Pro W3"/>
              </a:rPr>
              <a:t> ; données probantes de qualité supérieure)</a:t>
            </a:r>
          </a:p>
          <a:p>
            <a:pPr marL="268288" indent="-268288" algn="l" rtl="0">
              <a:buFontTx/>
              <a:buNone/>
            </a:pPr>
            <a:endParaRPr lang="fr-FR" dirty="0" smtClean="0">
              <a:cs typeface="ヒラギノ角ゴ Pro W3"/>
            </a:endParaRPr>
          </a:p>
          <a:p>
            <a:pPr marL="268288" indent="-268288" algn="l" rtl="0"/>
            <a:r>
              <a:rPr lang="fr-FR" b="1" i="0" u="none" baseline="0" dirty="0">
                <a:cs typeface="ヒラギノ角ゴ Pro W3"/>
              </a:rPr>
              <a:t>Pour les femmes ≥ 70 ans qui ont fait l'objet d'un dépistage adéquat (c.-à-d. 3 tests </a:t>
            </a:r>
            <a:r>
              <a:rPr lang="fr-FR" b="1" i="0" u="none" baseline="0" dirty="0" err="1">
                <a:cs typeface="ヒラギノ角ゴ Pro W3"/>
              </a:rPr>
              <a:t>Pap</a:t>
            </a:r>
            <a:r>
              <a:rPr lang="fr-FR" b="1" i="0" u="none" baseline="0" dirty="0">
                <a:cs typeface="ヒラギノ角ゴ Pro W3"/>
              </a:rPr>
              <a:t> négatifs consécutifs au cours des 10 dernières années), nous recommandons que le </a:t>
            </a:r>
            <a:r>
              <a:rPr lang="fr-FR" b="1" i="1" u="none" baseline="0" dirty="0">
                <a:solidFill>
                  <a:srgbClr val="90214A"/>
                </a:solidFill>
                <a:cs typeface="ヒラギノ角ゴ Pro W3"/>
              </a:rPr>
              <a:t>dépistage systématique soit arrêté</a:t>
            </a:r>
            <a:r>
              <a:rPr lang="fr-FR" b="1" i="1" u="none" baseline="0" dirty="0">
                <a:cs typeface="ヒラギノ角ゴ Pro W3"/>
              </a:rPr>
              <a:t>.</a:t>
            </a:r>
            <a:r>
              <a:rPr lang="fr-FR" b="0" i="0" u="none" baseline="0" dirty="0">
                <a:cs typeface="ヒラギノ角ゴ Pro W3"/>
              </a:rPr>
              <a:t>  </a:t>
            </a:r>
            <a:r>
              <a:rPr lang="fr-FR" b="1" i="0" u="none" baseline="0" dirty="0">
                <a:cs typeface="ヒラギノ角ゴ Pro W3"/>
              </a:rPr>
              <a:t>Pour les femmes ≥ 70 ans qui n'ont pas été soumises à un dépistage adéquat, nous recommandons que le </a:t>
            </a:r>
            <a:r>
              <a:rPr lang="fr-FR" b="1" i="1" u="none" baseline="0" dirty="0">
                <a:solidFill>
                  <a:srgbClr val="90214A"/>
                </a:solidFill>
                <a:cs typeface="ヒラギノ角ゴ Pro W3"/>
              </a:rPr>
              <a:t>dépistage se poursuive jusqu'à l'obtention de 3 résultats de test négatifs</a:t>
            </a:r>
            <a:r>
              <a:rPr lang="fr-FR" b="1" i="0" u="none" baseline="0" dirty="0">
                <a:cs typeface="ヒラギノ角ゴ Pro W3"/>
              </a:rPr>
              <a:t>.</a:t>
            </a:r>
            <a:r>
              <a:rPr lang="fr-FR" b="0" i="0" u="none" baseline="0" dirty="0">
                <a:cs typeface="ヒラギノ角ゴ Pro W3"/>
              </a:rPr>
              <a:t> </a:t>
            </a:r>
            <a:r>
              <a:rPr lang="fr-FR" b="1" i="1" dirty="0">
                <a:cs typeface="ヒラギノ角ゴ Pro W3"/>
              </a:rPr>
              <a:t/>
            </a:r>
            <a:br>
              <a:rPr lang="fr-FR" b="1" i="1" dirty="0">
                <a:cs typeface="ヒラギノ角ゴ Pro W3"/>
              </a:rPr>
            </a:br>
            <a:r>
              <a:rPr lang="fr-FR" b="0" i="0" u="none" baseline="0" dirty="0">
                <a:cs typeface="ヒラギノ角ゴ Pro W3"/>
              </a:rPr>
              <a:t>(Recommandation faible ; données probantes de faible qualité)</a:t>
            </a:r>
            <a:endParaRPr lang="fr-FR" dirty="0" smtClean="0">
              <a:cs typeface="ヒラギノ角ゴ Pro W3"/>
            </a:endParaRPr>
          </a:p>
        </p:txBody>
      </p:sp>
      <p:sp>
        <p:nvSpPr>
          <p:cNvPr id="71683" name="Slide Number Placeholder 3"/>
          <p:cNvSpPr>
            <a:spLocks noGrp="1"/>
          </p:cNvSpPr>
          <p:nvPr>
            <p:ph type="sldNum" sz="quarter" idx="10"/>
          </p:nvPr>
        </p:nvSpPr>
        <p:spPr>
          <a:noFill/>
        </p:spPr>
        <p:txBody>
          <a:bodyPr/>
          <a:lstStyle/>
          <a:p>
            <a:pPr algn="r" rtl="0"/>
            <a:fld id="{3AB1A062-6E31-4AF3-916D-BADA288725C9}" type="slidenum">
              <a:rPr>
                <a:latin typeface="Arial" charset="0"/>
                <a:ea typeface="ヒラギノ角ゴ Pro W3"/>
                <a:cs typeface="ヒラギノ角ゴ Pro W3"/>
              </a:rPr>
              <a:pPr algn="r" rtl="0"/>
              <a:t>33</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l" rtl="0"/>
            <a:r>
              <a:rPr lang="fr-FR" b="0" i="0" u="none" baseline="0">
                <a:cs typeface="ヒラギノ角ゴ Pro W3"/>
              </a:rPr>
              <a:t>Groupes à risque particulier ?</a:t>
            </a:r>
          </a:p>
        </p:txBody>
      </p:sp>
      <p:sp>
        <p:nvSpPr>
          <p:cNvPr id="72706" name="Content Placeholder 2"/>
          <p:cNvSpPr>
            <a:spLocks noGrp="1"/>
          </p:cNvSpPr>
          <p:nvPr>
            <p:ph idx="1"/>
          </p:nvPr>
        </p:nvSpPr>
        <p:spPr>
          <a:xfrm>
            <a:off x="1212850" y="1773238"/>
            <a:ext cx="6716713" cy="3965575"/>
          </a:xfrm>
        </p:spPr>
        <p:txBody>
          <a:bodyPr/>
          <a:lstStyle/>
          <a:p>
            <a:pPr marL="0" indent="0" algn="l" rtl="0">
              <a:buFontTx/>
              <a:buNone/>
            </a:pPr>
            <a:r>
              <a:rPr lang="fr-FR" sz="2400" b="0" i="0" u="none" baseline="0">
                <a:cs typeface="ヒラギノ角ゴ Pro W3"/>
              </a:rPr>
              <a:t>Nombreux groupes à risque élevé suggérés</a:t>
            </a:r>
          </a:p>
          <a:p>
            <a:pPr lvl="1" algn="l" rtl="0"/>
            <a:r>
              <a:rPr lang="fr-FR" sz="2000" b="0" i="0" u="none" baseline="0"/>
              <a:t>Premier rapport sexuel précoce</a:t>
            </a:r>
          </a:p>
          <a:p>
            <a:pPr lvl="1" algn="l" rtl="0"/>
            <a:r>
              <a:rPr lang="fr-FR" sz="2000" b="0" i="0" u="none" baseline="0"/>
              <a:t>Partenaires multiples</a:t>
            </a:r>
          </a:p>
          <a:p>
            <a:pPr lvl="1" algn="l" rtl="0"/>
            <a:r>
              <a:rPr lang="fr-FR" sz="2000" b="0" i="0" u="none" baseline="0"/>
              <a:t>Autochtones</a:t>
            </a:r>
          </a:p>
          <a:p>
            <a:pPr lvl="1" algn="l" rtl="0"/>
            <a:r>
              <a:rPr lang="fr-FR" sz="2000" b="0" i="0" u="none" baseline="0"/>
              <a:t>Femmes examinées dans des cliniques pour les IST</a:t>
            </a:r>
          </a:p>
          <a:p>
            <a:pPr marL="0" indent="0" algn="l" rtl="0"/>
            <a:endParaRPr lang="fr-FR" smtClean="0">
              <a:cs typeface="ヒラギノ角ゴ Pro W3"/>
            </a:endParaRPr>
          </a:p>
          <a:p>
            <a:pPr marL="0" indent="0" algn="l" rtl="0">
              <a:buFontTx/>
              <a:buNone/>
            </a:pPr>
            <a:r>
              <a:rPr lang="fr-FR" sz="2400" b="0" i="0" u="none" baseline="0">
                <a:cs typeface="ヒラギノ角ゴ Pro W3"/>
              </a:rPr>
              <a:t>Données probantes minimales : pas de recommandations spécifiques.</a:t>
            </a:r>
          </a:p>
          <a:p>
            <a:pPr marL="0" indent="0" algn="l" rtl="0">
              <a:buFontTx/>
              <a:buNone/>
            </a:pPr>
            <a:endParaRPr lang="fr-FR" sz="2400" smtClean="0">
              <a:cs typeface="ヒラギノ角ゴ Pro W3"/>
            </a:endParaRPr>
          </a:p>
          <a:p>
            <a:pPr marL="0" indent="0" algn="l" rtl="0">
              <a:buFontTx/>
              <a:buNone/>
            </a:pPr>
            <a:r>
              <a:rPr lang="fr-FR" sz="2400" b="0" i="0" u="none" baseline="0">
                <a:cs typeface="ヒラギノ角ゴ Pro W3"/>
              </a:rPr>
              <a:t>Relations sexuelles avec d'autres femmes</a:t>
            </a:r>
          </a:p>
          <a:p>
            <a:pPr lvl="1" algn="l" rtl="0"/>
            <a:r>
              <a:rPr lang="fr-FR" sz="2000" b="0" i="0" u="none" baseline="0"/>
              <a:t>Données probantes limitées indiquant l'existence d'un risque</a:t>
            </a:r>
          </a:p>
        </p:txBody>
      </p:sp>
      <p:sp>
        <p:nvSpPr>
          <p:cNvPr id="72707" name="Slide Number Placeholder 3"/>
          <p:cNvSpPr>
            <a:spLocks noGrp="1"/>
          </p:cNvSpPr>
          <p:nvPr>
            <p:ph type="sldNum" sz="quarter" idx="10"/>
          </p:nvPr>
        </p:nvSpPr>
        <p:spPr>
          <a:noFill/>
        </p:spPr>
        <p:txBody>
          <a:bodyPr/>
          <a:lstStyle/>
          <a:p>
            <a:pPr algn="r" rtl="0"/>
            <a:fld id="{E3FEF482-9167-4471-ACF0-8FC424BAEF1C}" type="slidenum">
              <a:rPr>
                <a:latin typeface="Arial" charset="0"/>
                <a:ea typeface="ヒラギノ角ゴ Pro W3"/>
                <a:cs typeface="ヒラギノ角ゴ Pro W3"/>
              </a:rPr>
              <a:pPr algn="r" rtl="0"/>
              <a:t>34</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rtl="0"/>
            <a:r>
              <a:rPr lang="fr-FR" b="0" i="0" u="none" baseline="0">
                <a:cs typeface="ヒラギノ角ゴ Pro W3"/>
              </a:rPr>
              <a:t>Délai depuis le début de la vie sexuelle active </a:t>
            </a:r>
          </a:p>
        </p:txBody>
      </p:sp>
      <p:sp>
        <p:nvSpPr>
          <p:cNvPr id="3" name="Content Placeholder 2"/>
          <p:cNvSpPr>
            <a:spLocks noGrp="1"/>
          </p:cNvSpPr>
          <p:nvPr>
            <p:ph idx="1"/>
          </p:nvPr>
        </p:nvSpPr>
        <p:spPr>
          <a:xfrm>
            <a:off x="828340" y="2944813"/>
            <a:ext cx="7100046" cy="847725"/>
          </a:xfrm>
        </p:spPr>
        <p:txBody>
          <a:bodyPr/>
          <a:lstStyle/>
          <a:p>
            <a:pPr marL="0" indent="0" algn="ctr" rtl="0">
              <a:buFontTx/>
              <a:buNone/>
            </a:pPr>
            <a:r>
              <a:rPr lang="fr-FR" sz="4400" b="0" i="0" u="none" baseline="0" dirty="0">
                <a:cs typeface="ヒラギノ角ゴ Pro W3"/>
              </a:rPr>
              <a:t>PAS de données probantes</a:t>
            </a:r>
          </a:p>
        </p:txBody>
      </p:sp>
      <p:sp>
        <p:nvSpPr>
          <p:cNvPr id="73731" name="Slide Number Placeholder 3"/>
          <p:cNvSpPr>
            <a:spLocks noGrp="1"/>
          </p:cNvSpPr>
          <p:nvPr>
            <p:ph type="sldNum" sz="quarter" idx="10"/>
          </p:nvPr>
        </p:nvSpPr>
        <p:spPr>
          <a:noFill/>
        </p:spPr>
        <p:txBody>
          <a:bodyPr/>
          <a:lstStyle/>
          <a:p>
            <a:pPr algn="r" rtl="0"/>
            <a:fld id="{B9BA5DBA-30F9-4614-9496-5AC5AC440035}" type="slidenum">
              <a:rPr>
                <a:latin typeface="Arial" charset="0"/>
                <a:ea typeface="ヒラギノ角ゴ Pro W3"/>
                <a:cs typeface="ヒラギノ角ゴ Pro W3"/>
              </a:rPr>
              <a:pPr algn="r" rtl="0"/>
              <a:t>35</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algn="l" rtl="0"/>
            <a:r>
              <a:rPr lang="fr-FR" b="0" i="0" u="none" baseline="0">
                <a:cs typeface="ヒラギノ角ゴ Pro W3"/>
              </a:rPr>
              <a:t>Effet « Jade Goody »</a:t>
            </a:r>
          </a:p>
        </p:txBody>
      </p:sp>
      <p:sp>
        <p:nvSpPr>
          <p:cNvPr id="3" name="Content Placeholder 2"/>
          <p:cNvSpPr>
            <a:spLocks noGrp="1"/>
          </p:cNvSpPr>
          <p:nvPr>
            <p:ph idx="1"/>
          </p:nvPr>
        </p:nvSpPr>
        <p:spPr>
          <a:xfrm>
            <a:off x="228600" y="1981200"/>
            <a:ext cx="8229600" cy="4114800"/>
          </a:xfrm>
        </p:spPr>
        <p:txBody>
          <a:bodyPr/>
          <a:lstStyle/>
          <a:p>
            <a:pPr marL="0" indent="0" algn="l" rtl="0">
              <a:buFontTx/>
              <a:buNone/>
            </a:pPr>
            <a:r>
              <a:rPr lang="fr-FR" sz="2400" b="0" i="0" u="none" baseline="0" dirty="0">
                <a:cs typeface="ヒラギノ角ゴ Pro W3"/>
              </a:rPr>
              <a:t>Commencer le dépistage tôt ?</a:t>
            </a:r>
          </a:p>
          <a:p>
            <a:pPr lvl="1" algn="l" rtl="0"/>
            <a:r>
              <a:rPr lang="fr-FR" sz="2400" b="0" i="0" u="none" baseline="0" dirty="0"/>
              <a:t>Le cancer progresse rapidement chez les femmes jeunes.</a:t>
            </a:r>
          </a:p>
          <a:p>
            <a:pPr lvl="1" algn="l" rtl="0"/>
            <a:r>
              <a:rPr lang="fr-FR" sz="2400" b="0" i="0" u="none" baseline="0" dirty="0"/>
              <a:t>Le dépistage fonctionne pour la maladie </a:t>
            </a:r>
            <a:r>
              <a:rPr lang="fr-FR" sz="2800" b="1" i="0" u="none" baseline="0" dirty="0">
                <a:solidFill>
                  <a:srgbClr val="90214A"/>
                </a:solidFill>
              </a:rPr>
              <a:t>chronique courante.</a:t>
            </a:r>
          </a:p>
          <a:p>
            <a:pPr marL="1347788" lvl="2" algn="l" rtl="0"/>
            <a:r>
              <a:rPr lang="fr-FR" sz="2400" b="0" i="0" u="none" baseline="0" dirty="0"/>
              <a:t>Doit être traitable : critère de dépistage</a:t>
            </a:r>
          </a:p>
          <a:p>
            <a:pPr lvl="1" algn="l" rtl="0"/>
            <a:r>
              <a:rPr lang="fr-FR" sz="2400" b="0" i="0" u="none" baseline="0" dirty="0"/>
              <a:t>Peu d'effet pour les patientes de moins de 25 ans :</a:t>
            </a:r>
          </a:p>
          <a:p>
            <a:pPr marL="1347788" lvl="2" algn="l" rtl="0"/>
            <a:r>
              <a:rPr lang="fr-FR" sz="2400" b="0" i="0" u="none" baseline="0" dirty="0"/>
              <a:t>Cancer à la progression rapide, mais rare </a:t>
            </a:r>
          </a:p>
          <a:p>
            <a:pPr marL="1347788" lvl="2" algn="l" rtl="0"/>
            <a:endParaRPr lang="fr-FR" sz="2400" dirty="0" smtClean="0"/>
          </a:p>
          <a:p>
            <a:pPr lvl="1" algn="l" rtl="0"/>
            <a:r>
              <a:rPr lang="fr-FR" sz="2400" b="0" i="0" u="none" baseline="0" dirty="0"/>
              <a:t>Adénocarcinome : on ignore s'il est en augmentation</a:t>
            </a:r>
          </a:p>
        </p:txBody>
      </p:sp>
      <p:sp>
        <p:nvSpPr>
          <p:cNvPr id="75779"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rtl="0" eaLnBrk="0" hangingPunct="0"/>
            <a:fld id="{C006A7DD-1C66-4BED-994F-19EAF9F84E08}" type="slidenum">
              <a:rPr sz="1400">
                <a:solidFill>
                  <a:schemeClr val="bg1"/>
                </a:solidFill>
              </a:rPr>
              <a:pPr algn="r" rtl="0" eaLnBrk="0" hangingPunct="0"/>
              <a:t>36</a:t>
            </a:fld>
            <a:endParaRPr lang="fr-FR"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algn="l" rtl="0"/>
            <a:r>
              <a:rPr lang="fr-FR" b="0" i="0" u="none" baseline="0">
                <a:cs typeface="ヒラギノ角ゴ Pro W3"/>
              </a:rPr>
              <a:t>Réponse à des anecdotes concernant les femmes jeunes</a:t>
            </a:r>
          </a:p>
        </p:txBody>
      </p:sp>
      <p:sp>
        <p:nvSpPr>
          <p:cNvPr id="68610" name="Content Placeholder 2"/>
          <p:cNvSpPr>
            <a:spLocks noGrp="1"/>
          </p:cNvSpPr>
          <p:nvPr>
            <p:ph idx="1"/>
          </p:nvPr>
        </p:nvSpPr>
        <p:spPr>
          <a:xfrm>
            <a:off x="228600" y="1710466"/>
            <a:ext cx="8229600" cy="4385534"/>
          </a:xfrm>
        </p:spPr>
        <p:txBody>
          <a:bodyPr/>
          <a:lstStyle/>
          <a:p>
            <a:pPr marL="0" indent="0" algn="l" rtl="0">
              <a:buFontTx/>
              <a:buNone/>
              <a:defRPr/>
            </a:pPr>
            <a:r>
              <a:rPr lang="fr-FR" b="0" i="0" u="none" baseline="0" dirty="0">
                <a:cs typeface="ヒラギノ角ゴ Pro W3"/>
              </a:rPr>
              <a:t>Femmes dont « la vie a été sauvée » par un test </a:t>
            </a:r>
            <a:r>
              <a:rPr lang="fr-FR" b="0" i="0" u="none" baseline="0" dirty="0" err="1">
                <a:cs typeface="ヒラギノ角ゴ Pro W3"/>
              </a:rPr>
              <a:t>Pap</a:t>
            </a:r>
            <a:r>
              <a:rPr lang="fr-FR" b="0" i="0" u="none" baseline="0" dirty="0">
                <a:cs typeface="ヒラギノ角ゴ Pro W3"/>
              </a:rPr>
              <a:t> réalisé avant ou peu après l'âge de 20 ans.</a:t>
            </a:r>
          </a:p>
          <a:p>
            <a:pPr algn="l" rtl="0">
              <a:defRPr/>
            </a:pPr>
            <a:r>
              <a:rPr lang="fr-FR" b="0" i="0" u="none" baseline="0" dirty="0">
                <a:cs typeface="ヒラギノ角ゴ Pro W3"/>
              </a:rPr>
              <a:t>Le cancer est très rare, mais possible, à cet âge.</a:t>
            </a:r>
          </a:p>
          <a:p>
            <a:pPr algn="l" rtl="0">
              <a:defRPr/>
            </a:pPr>
            <a:r>
              <a:rPr lang="fr-FR" b="0" i="0" u="none" baseline="0" dirty="0">
                <a:cs typeface="ヒラギノ角ゴ Pro W3"/>
              </a:rPr>
              <a:t>Dans la plupart des cas, il s'agissait probablement d'anomalies de grade élevé, et non de cancer.</a:t>
            </a:r>
          </a:p>
          <a:p>
            <a:pPr algn="l" rtl="0">
              <a:defRPr/>
            </a:pPr>
            <a:r>
              <a:rPr lang="fr-FR" b="0" i="0" u="none" baseline="0" dirty="0">
                <a:cs typeface="ヒラギノ角ゴ Pro W3"/>
              </a:rPr>
              <a:t>La plupart auraient régressé sans traitement : </a:t>
            </a:r>
          </a:p>
          <a:p>
            <a:pPr lvl="1" algn="l" rtl="0">
              <a:defRPr/>
            </a:pPr>
            <a:r>
              <a:rPr lang="fr-FR" b="0" i="0" u="none" baseline="0" dirty="0"/>
              <a:t>« Infection par le HPV vaincue par le système immunitaire »</a:t>
            </a:r>
          </a:p>
          <a:p>
            <a:pPr lvl="1" algn="l" rtl="0">
              <a:defRPr/>
            </a:pPr>
            <a:r>
              <a:rPr lang="fr-FR" b="0" i="0" u="none" baseline="0" dirty="0"/>
              <a:t>Le taux d'anomalies de grade élevé est nettement supérieur au risque à vie de cancer</a:t>
            </a:r>
          </a:p>
          <a:p>
            <a:pPr algn="l" rtl="0">
              <a:defRPr/>
            </a:pPr>
            <a:r>
              <a:rPr lang="fr-FR" b="0" i="0" u="none" baseline="0" dirty="0">
                <a:cs typeface="ヒラギノ角ゴ Pro W3"/>
              </a:rPr>
              <a:t>Effet préventif faible, voire nul, chez les </a:t>
            </a:r>
            <a:r>
              <a:rPr lang="fr-FR" b="0" i="0" u="none" baseline="0" dirty="0" smtClean="0">
                <a:cs typeface="ヒラギノ角ゴ Pro W3"/>
              </a:rPr>
              <a:t>jeunes.</a:t>
            </a:r>
            <a:endParaRPr lang="fr-FR" b="0" i="0" u="none" baseline="0" dirty="0">
              <a:cs typeface="ヒラギノ角ゴ Pro W3"/>
            </a:endParaRPr>
          </a:p>
          <a:p>
            <a:pPr algn="l" rtl="0">
              <a:defRPr/>
            </a:pPr>
            <a:r>
              <a:rPr lang="fr-FR" b="0" i="0" u="none" baseline="0" dirty="0">
                <a:cs typeface="ヒラギノ角ゴ Pro W3"/>
              </a:rPr>
              <a:t>Certains cancers évoluent rapidement : </a:t>
            </a:r>
          </a:p>
          <a:p>
            <a:pPr lvl="1" algn="l" rtl="0">
              <a:defRPr/>
            </a:pPr>
            <a:r>
              <a:rPr lang="fr-FR" b="0" i="0" u="none" baseline="0" dirty="0"/>
              <a:t>dépistage et traitement inefficaces</a:t>
            </a:r>
          </a:p>
          <a:p>
            <a:pPr algn="l" rtl="0">
              <a:defRPr/>
            </a:pPr>
            <a:r>
              <a:rPr lang="fr-FR" b="0" i="0" u="none" baseline="0" dirty="0">
                <a:cs typeface="ヒラギノ角ゴ Pro W3"/>
              </a:rPr>
              <a:t>Bénéfice très réduit au vu des inconvénients du </a:t>
            </a:r>
            <a:r>
              <a:rPr lang="fr-FR" b="0" i="0" u="none" baseline="0" dirty="0" smtClean="0">
                <a:cs typeface="ヒラギノ角ゴ Pro W3"/>
              </a:rPr>
              <a:t>traitement.</a:t>
            </a:r>
            <a:endParaRPr lang="fr-FR" b="0" i="0" u="none" baseline="0" dirty="0">
              <a:cs typeface="ヒラギノ角ゴ Pro W3"/>
            </a:endParaRPr>
          </a:p>
          <a:p>
            <a:pPr algn="l" rtl="0">
              <a:defRPr/>
            </a:pPr>
            <a:r>
              <a:rPr lang="fr-FR" b="0" i="0" u="none" baseline="0" dirty="0">
                <a:cs typeface="ヒラギノ角ゴ Pro W3"/>
              </a:rPr>
              <a:t>L'approche GRADE tient compte des différentes opinions sur le rapport </a:t>
            </a:r>
            <a:r>
              <a:rPr lang="fr-FR" b="0" i="0" u="none" baseline="0" dirty="0" smtClean="0">
                <a:cs typeface="ヒラギノ角ゴ Pro W3"/>
              </a:rPr>
              <a:t>avantages-inconvénients.</a:t>
            </a:r>
            <a:endParaRPr lang="fr-FR" b="0" i="0" u="none" baseline="0" dirty="0">
              <a:cs typeface="ヒラギノ角ゴ Pro W3"/>
            </a:endParaRPr>
          </a:p>
        </p:txBody>
      </p:sp>
      <p:sp>
        <p:nvSpPr>
          <p:cNvPr id="4" name="Slide Number Placeholder 3"/>
          <p:cNvSpPr>
            <a:spLocks noGrp="1"/>
          </p:cNvSpPr>
          <p:nvPr>
            <p:ph type="sldNum" sz="quarter" idx="10"/>
          </p:nvPr>
        </p:nvSpPr>
        <p:spPr/>
        <p:txBody>
          <a:bodyPr/>
          <a:lstStyle/>
          <a:p>
            <a:pPr algn="r" rtl="0">
              <a:defRPr/>
            </a:pPr>
            <a:fld id="{111474A8-7DAC-43D6-954A-F404232B2843}" type="slidenum">
              <a:rPr/>
              <a:pPr algn="r" rtl="0">
                <a:defRPr/>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72122" y="546100"/>
            <a:ext cx="8971878" cy="2128838"/>
          </a:xfrm>
        </p:spPr>
        <p:txBody>
          <a:bodyPr anchor="t"/>
          <a:lstStyle/>
          <a:p>
            <a:pPr algn="l" rtl="0"/>
            <a:r>
              <a:rPr lang="fr-FR" sz="3600" b="0" i="0" u="none" baseline="0" dirty="0">
                <a:cs typeface="ヒラギノ角ゴ Pro W3"/>
              </a:rPr>
              <a:t>Questions « Oui, mais... ».</a:t>
            </a:r>
            <a:r>
              <a:rPr lang="fr-FR" sz="3600" dirty="0">
                <a:cs typeface="ヒラギノ角ゴ Pro W3"/>
              </a:rPr>
              <a:t/>
            </a:r>
            <a:br>
              <a:rPr lang="fr-FR" sz="3600" dirty="0">
                <a:cs typeface="ヒラギノ角ゴ Pro W3"/>
              </a:rPr>
            </a:br>
            <a:r>
              <a:rPr lang="fr-FR" sz="3600" dirty="0">
                <a:cs typeface="ヒラギノ角ゴ Pro W3"/>
              </a:rPr>
              <a:t/>
            </a:r>
            <a:br>
              <a:rPr lang="fr-FR" sz="3600" dirty="0">
                <a:cs typeface="ヒラギノ角ゴ Pro W3"/>
              </a:rPr>
            </a:br>
            <a:r>
              <a:rPr lang="fr-FR" sz="3200" b="0" i="0" u="none" baseline="0" dirty="0">
                <a:cs typeface="ヒラギノ角ゴ Pro W3"/>
              </a:rPr>
              <a:t>Qu'en est-il : </a:t>
            </a:r>
            <a:r>
              <a:rPr lang="fr-FR" sz="3200" dirty="0">
                <a:cs typeface="ヒラギノ角ゴ Pro W3"/>
              </a:rPr>
              <a:t/>
            </a:r>
            <a:br>
              <a:rPr lang="fr-FR" sz="3200" dirty="0">
                <a:cs typeface="ヒラギノ角ゴ Pro W3"/>
              </a:rPr>
            </a:br>
            <a:r>
              <a:rPr lang="fr-FR" sz="3200" b="0" i="0" u="none" baseline="0" dirty="0">
                <a:cs typeface="ヒラギノ角ゴ Pro W3"/>
              </a:rPr>
              <a:t>	Du dépistage de la </a:t>
            </a:r>
            <a:r>
              <a:rPr lang="fr-FR" sz="3200" b="0" i="0" u="none" baseline="0" dirty="0" err="1">
                <a:cs typeface="ヒラギノ角ゴ Pro W3"/>
              </a:rPr>
              <a:t>chlamydiose</a:t>
            </a:r>
            <a:r>
              <a:rPr lang="fr-FR" sz="3200" b="0" i="0" u="none" baseline="0" dirty="0">
                <a:cs typeface="ヒラギノ角ゴ Pro W3"/>
              </a:rPr>
              <a:t> ?</a:t>
            </a:r>
            <a:r>
              <a:rPr lang="fr-FR" sz="3200" dirty="0">
                <a:cs typeface="ヒラギノ角ゴ Pro W3"/>
              </a:rPr>
              <a:t/>
            </a:r>
            <a:br>
              <a:rPr lang="fr-FR" sz="3200" dirty="0">
                <a:cs typeface="ヒラギノ角ゴ Pro W3"/>
              </a:rPr>
            </a:br>
            <a:r>
              <a:rPr lang="fr-FR" sz="3200" b="0" i="0" u="none" baseline="0" dirty="0">
                <a:cs typeface="ヒラギノ角ゴ Pro W3"/>
              </a:rPr>
              <a:t>	Des examens vaginaux ?</a:t>
            </a:r>
            <a:r>
              <a:rPr lang="fr-FR" sz="3200" dirty="0">
                <a:cs typeface="ヒラギノ角ゴ Pro W3"/>
              </a:rPr>
              <a:t/>
            </a:r>
            <a:br>
              <a:rPr lang="fr-FR" sz="3200" dirty="0">
                <a:cs typeface="ヒラギノ角ゴ Pro W3"/>
              </a:rPr>
            </a:br>
            <a:r>
              <a:rPr lang="fr-FR" sz="3200" b="0" i="0" u="none" baseline="0" dirty="0">
                <a:cs typeface="ヒラギノ角ゴ Pro W3"/>
              </a:rPr>
              <a:t>	De </a:t>
            </a:r>
            <a:r>
              <a:rPr lang="fr-FR" sz="3200" b="0" i="0" u="none" baseline="0" dirty="0" smtClean="0">
                <a:cs typeface="ヒラギノ角ゴ Pro W3"/>
              </a:rPr>
              <a:t>l'encouragement </a:t>
            </a:r>
            <a:r>
              <a:rPr lang="fr-FR" sz="3200" b="0" i="0" u="none" baseline="0" dirty="0">
                <a:cs typeface="ヒラギノ角ゴ Pro W3"/>
              </a:rPr>
              <a:t>des </a:t>
            </a:r>
            <a:r>
              <a:rPr lang="fr-FR" sz="3200" b="0" i="0" u="none" baseline="0">
                <a:cs typeface="ヒラギノ角ゴ Pro W3"/>
              </a:rPr>
              <a:t>examens </a:t>
            </a:r>
            <a:r>
              <a:rPr lang="fr-FR" sz="3200" b="0" i="0" u="none" baseline="0" smtClean="0">
                <a:cs typeface="ヒラギノ角ゴ Pro W3"/>
              </a:rPr>
              <a:t>	médicaux </a:t>
            </a:r>
            <a:r>
              <a:rPr lang="fr-FR" sz="3200" b="0" i="0" u="none" baseline="0" dirty="0" smtClean="0">
                <a:cs typeface="ヒラギノ角ゴ Pro W3"/>
              </a:rPr>
              <a:t>annuels</a:t>
            </a:r>
            <a:r>
              <a:rPr lang="fr-FR" sz="3200" b="0" i="0" u="none" baseline="0" dirty="0">
                <a:cs typeface="ヒラギノ角ゴ Pro W3"/>
              </a:rPr>
              <a:t> ?</a:t>
            </a:r>
          </a:p>
        </p:txBody>
      </p:sp>
      <p:sp>
        <p:nvSpPr>
          <p:cNvPr id="79874" name="Content Placeholder 2"/>
          <p:cNvSpPr>
            <a:spLocks noGrp="1"/>
          </p:cNvSpPr>
          <p:nvPr>
            <p:ph idx="1"/>
          </p:nvPr>
        </p:nvSpPr>
        <p:spPr>
          <a:xfrm>
            <a:off x="796066" y="4143375"/>
            <a:ext cx="7222397" cy="2428875"/>
          </a:xfrm>
        </p:spPr>
        <p:txBody>
          <a:bodyPr/>
          <a:lstStyle/>
          <a:p>
            <a:pPr algn="l" rtl="0">
              <a:spcAft>
                <a:spcPts val="600"/>
              </a:spcAft>
            </a:pPr>
            <a:r>
              <a:rPr lang="fr-FR" b="0" i="0" u="none" baseline="0" dirty="0">
                <a:cs typeface="ヒラギノ角ゴ Pro W3"/>
              </a:rPr>
              <a:t>Dépistage de la </a:t>
            </a:r>
            <a:r>
              <a:rPr lang="fr-FR" b="0" i="0" u="none" baseline="0" dirty="0" err="1">
                <a:cs typeface="ヒラギノ角ゴ Pro W3"/>
              </a:rPr>
              <a:t>chlamydiose</a:t>
            </a:r>
            <a:r>
              <a:rPr lang="fr-FR" b="0" i="0" u="none" baseline="0" dirty="0">
                <a:cs typeface="ヒラギノ角ゴ Pro W3"/>
              </a:rPr>
              <a:t> par analyse </a:t>
            </a:r>
            <a:r>
              <a:rPr lang="fr-FR" b="0" i="0" u="none" baseline="0" dirty="0" smtClean="0">
                <a:cs typeface="ヒラギノ角ゴ Pro W3"/>
              </a:rPr>
              <a:t>d'urine.</a:t>
            </a:r>
            <a:endParaRPr lang="fr-FR" b="0" i="0" u="none" baseline="0" dirty="0">
              <a:cs typeface="ヒラギノ角ゴ Pro W3"/>
            </a:endParaRPr>
          </a:p>
          <a:p>
            <a:pPr algn="l" rtl="0">
              <a:spcAft>
                <a:spcPts val="600"/>
              </a:spcAft>
            </a:pPr>
            <a:r>
              <a:rPr lang="fr-FR" b="0" i="0" u="none" baseline="0" dirty="0">
                <a:cs typeface="ヒラギノ角ゴ Pro W3"/>
              </a:rPr>
              <a:t>Les examens vaginaux constituent des tests de dépistage </a:t>
            </a:r>
            <a:r>
              <a:rPr lang="fr-FR" b="0" i="0" u="none" baseline="0" dirty="0" smtClean="0">
                <a:cs typeface="ヒラギノ角ゴ Pro W3"/>
              </a:rPr>
              <a:t>médiocres </a:t>
            </a:r>
            <a:r>
              <a:rPr lang="fr-FR" b="0" i="0" u="none" baseline="0" dirty="0">
                <a:cs typeface="ヒラギノ角ゴ Pro W3"/>
              </a:rPr>
              <a:t>pour le cancer de l'ovaire ou de </a:t>
            </a:r>
            <a:r>
              <a:rPr lang="fr-FR" b="0" i="0" u="none" baseline="0" dirty="0" smtClean="0">
                <a:cs typeface="ヒラギノ角ゴ Pro W3"/>
              </a:rPr>
              <a:t>l'utérus</a:t>
            </a:r>
            <a:r>
              <a:rPr lang="fr-FR" dirty="0">
                <a:cs typeface="ヒラギノ角ゴ Pro W3"/>
              </a:rPr>
              <a:t>.</a:t>
            </a:r>
            <a:endParaRPr lang="fr-FR" b="0" i="0" u="none" baseline="0" dirty="0">
              <a:cs typeface="ヒラギノ角ゴ Pro W3"/>
            </a:endParaRPr>
          </a:p>
          <a:p>
            <a:pPr algn="l" rtl="0">
              <a:spcAft>
                <a:spcPts val="600"/>
              </a:spcAft>
            </a:pPr>
            <a:r>
              <a:rPr lang="fr-FR" b="0" i="0" u="none" baseline="0" dirty="0">
                <a:cs typeface="ヒラギノ角ゴ Pro W3"/>
              </a:rPr>
              <a:t>Des </a:t>
            </a:r>
            <a:r>
              <a:rPr lang="fr-FR" b="0" i="1" u="none" baseline="0" dirty="0">
                <a:cs typeface="ヒラギノ角ゴ Pro W3"/>
              </a:rPr>
              <a:t>examens médicaux annuels</a:t>
            </a:r>
            <a:r>
              <a:rPr lang="fr-FR" b="0" i="0" u="none" baseline="0" dirty="0">
                <a:cs typeface="ヒラギノ角ゴ Pro W3"/>
              </a:rPr>
              <a:t> ne sont pas nécessaires </a:t>
            </a:r>
            <a:r>
              <a:rPr lang="fr-FR" b="0" i="0" u="none" baseline="0" dirty="0" smtClean="0">
                <a:cs typeface="ヒラギノ角ゴ Pro W3"/>
              </a:rPr>
              <a:t>:</a:t>
            </a:r>
            <a:endParaRPr lang="fr-FR" b="0" i="0" u="none" baseline="0" dirty="0">
              <a:cs typeface="ヒラギノ角ゴ Pro W3"/>
            </a:endParaRPr>
          </a:p>
          <a:p>
            <a:pPr lvl="1" algn="l" rtl="0">
              <a:spcAft>
                <a:spcPts val="600"/>
              </a:spcAft>
            </a:pPr>
            <a:r>
              <a:rPr lang="fr-FR" sz="2000" b="0" i="0" u="none" baseline="0" dirty="0"/>
              <a:t>bilan de santé périodique</a:t>
            </a:r>
            <a:endParaRPr lang="fr-FR" sz="1400" dirty="0" smtClean="0"/>
          </a:p>
        </p:txBody>
      </p:sp>
      <p:sp>
        <p:nvSpPr>
          <p:cNvPr id="79875" name="Slide Number Placeholder 3"/>
          <p:cNvSpPr>
            <a:spLocks noGrp="1"/>
          </p:cNvSpPr>
          <p:nvPr>
            <p:ph type="sldNum" sz="quarter" idx="10"/>
          </p:nvPr>
        </p:nvSpPr>
        <p:spPr>
          <a:noFill/>
        </p:spPr>
        <p:txBody>
          <a:bodyPr/>
          <a:lstStyle/>
          <a:p>
            <a:pPr algn="r" rtl="0"/>
            <a:fld id="{BB552735-C88B-411F-9B28-0E18BA02FA67}" type="slidenum">
              <a:rPr>
                <a:latin typeface="Arial" charset="0"/>
                <a:ea typeface="ヒラギノ角ゴ Pro W3"/>
                <a:cs typeface="ヒラギノ角ゴ Pro W3"/>
              </a:rPr>
              <a:pPr algn="r" rtl="0"/>
              <a:t>38</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a:xfrm>
            <a:off x="817563" y="3213100"/>
            <a:ext cx="7532687" cy="841375"/>
          </a:xfrm>
        </p:spPr>
        <p:txBody>
          <a:bodyPr/>
          <a:lstStyle/>
          <a:p>
            <a:pPr algn="l" rtl="0"/>
            <a:r>
              <a:rPr lang="fr-FR" b="1" i="0" u="none" cap="none" baseline="0">
                <a:cs typeface="ヒラギノ角ゴ Pro W3"/>
              </a:rPr>
              <a:t>QU'EN EST-IL DU TEST HPV ?</a:t>
            </a:r>
            <a:endParaRPr lang="fr-FR" cap="none" smtClean="0">
              <a:cs typeface="ヒラギノ角ゴ Pro W3"/>
            </a:endParaRPr>
          </a:p>
        </p:txBody>
      </p:sp>
      <p:sp>
        <p:nvSpPr>
          <p:cNvPr id="81922" name="Text Placeholder 5"/>
          <p:cNvSpPr>
            <a:spLocks noGrp="1"/>
          </p:cNvSpPr>
          <p:nvPr>
            <p:ph type="body" idx="1"/>
          </p:nvPr>
        </p:nvSpPr>
        <p:spPr>
          <a:xfrm>
            <a:off x="817563" y="2447925"/>
            <a:ext cx="7129462" cy="681038"/>
          </a:xfrm>
        </p:spPr>
        <p:txBody>
          <a:bodyPr/>
          <a:lstStyle/>
          <a:p>
            <a:pPr algn="l" rtl="0"/>
            <a:r>
              <a:rPr lang="fr-FR" sz="2400" b="1" i="0" u="none" baseline="0">
                <a:cs typeface="ヒラギノ角ゴ Pro W3"/>
              </a:rPr>
              <a:t>Dépistage du cancer du col de l'utérus</a:t>
            </a:r>
            <a:endParaRPr lang="fr-FR" sz="2400" b="1" smtClean="0">
              <a:cs typeface="ヒラギノ角ゴ Pro W3"/>
            </a:endParaRPr>
          </a:p>
        </p:txBody>
      </p:sp>
      <p:sp>
        <p:nvSpPr>
          <p:cNvPr id="81923" name="Slide Number Placeholder 3"/>
          <p:cNvSpPr>
            <a:spLocks noGrp="1"/>
          </p:cNvSpPr>
          <p:nvPr>
            <p:ph type="sldNum" sz="quarter" idx="10"/>
          </p:nvPr>
        </p:nvSpPr>
        <p:spPr>
          <a:noFill/>
        </p:spPr>
        <p:txBody>
          <a:bodyPr/>
          <a:lstStyle/>
          <a:p>
            <a:pPr algn="r" rtl="0"/>
            <a:fld id="{2AAC0E03-FDF6-4B6D-9738-6F46F74F6614}" type="slidenum">
              <a:rPr>
                <a:latin typeface="Arial" charset="0"/>
                <a:ea typeface="ヒラギノ角ゴ Pro W3"/>
                <a:cs typeface="ヒラギノ角ゴ Pro W3"/>
              </a:rPr>
              <a:pPr algn="r" rtl="0"/>
              <a:t>39</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rtl="0"/>
            <a:r>
              <a:rPr lang="fr-FR" sz="3600" b="0" i="0" u="none" baseline="0">
                <a:cs typeface="ヒラギノ角ゴ Pro W3"/>
              </a:rPr>
              <a:t>Objectif de la ligne directrice 2013</a:t>
            </a:r>
            <a:endParaRPr lang="fr-FR" sz="3600" smtClean="0">
              <a:cs typeface="ヒラギノ角ゴ Pro W3"/>
            </a:endParaRPr>
          </a:p>
        </p:txBody>
      </p:sp>
      <p:sp>
        <p:nvSpPr>
          <p:cNvPr id="22530" name="Content Placeholder 2"/>
          <p:cNvSpPr>
            <a:spLocks noGrp="1"/>
          </p:cNvSpPr>
          <p:nvPr>
            <p:ph idx="1"/>
          </p:nvPr>
        </p:nvSpPr>
        <p:spPr/>
        <p:txBody>
          <a:bodyPr/>
          <a:lstStyle/>
          <a:p>
            <a:pPr algn="l" rtl="0"/>
            <a:r>
              <a:rPr lang="fr-FR" sz="2400" b="0" i="0" u="none" baseline="0">
                <a:cs typeface="ヒラギノ角ゴ Pro W3"/>
              </a:rPr>
              <a:t>Fournir des recommandations pour la prévention de la morbidité et de la mortalité liées au cancer du col de l'utérus.</a:t>
            </a:r>
          </a:p>
          <a:p>
            <a:pPr algn="l" rtl="0">
              <a:buFontTx/>
              <a:buNone/>
            </a:pPr>
            <a:endParaRPr lang="fr-FR" sz="2400" smtClean="0">
              <a:cs typeface="ヒラギノ角ゴ Pro W3"/>
            </a:endParaRPr>
          </a:p>
          <a:p>
            <a:pPr algn="l" rtl="0"/>
            <a:r>
              <a:rPr lang="fr-FR" sz="2400" b="0" i="0" u="none" baseline="0">
                <a:cs typeface="ヒラギノ角ゴ Pro W3"/>
              </a:rPr>
              <a:t>Clarifier l'âge de démarrage et de fin du dépistage, ainsi que l'intervalle optimal entre les dépistages.</a:t>
            </a:r>
          </a:p>
          <a:p>
            <a:pPr algn="l" rtl="0">
              <a:buFontTx/>
              <a:buNone/>
            </a:pPr>
            <a:endParaRPr lang="fr-FR" sz="2400" smtClean="0">
              <a:cs typeface="ヒラギノ角ゴ Pro W3"/>
            </a:endParaRPr>
          </a:p>
          <a:p>
            <a:pPr algn="l" rtl="0"/>
            <a:r>
              <a:rPr lang="fr-FR" sz="2400" b="0" i="0" u="none" baseline="0">
                <a:cs typeface="ヒラギノ角ゴ Pro W3"/>
              </a:rPr>
              <a:t>Baser les recommandations sur un examen systématique </a:t>
            </a:r>
            <a:r>
              <a:rPr lang="fr-FR" sz="2400" b="0" i="1" u="none" baseline="0">
                <a:cs typeface="ヒラギノ角ゴ Pro W3"/>
              </a:rPr>
              <a:t>actualisé</a:t>
            </a:r>
            <a:r>
              <a:rPr lang="fr-FR" sz="2400" b="0" i="0" u="none" baseline="0">
                <a:cs typeface="ヒラギノ角ゴ Pro W3"/>
              </a:rPr>
              <a:t> de la littérature et sur l'épidémiologie et le diagnostic </a:t>
            </a:r>
            <a:r>
              <a:rPr lang="fr-FR" sz="2400" b="0" i="1" u="none" baseline="0">
                <a:cs typeface="ヒラギノ角ゴ Pro W3"/>
              </a:rPr>
              <a:t>actuels</a:t>
            </a:r>
            <a:r>
              <a:rPr lang="fr-FR" sz="2400" b="0" i="0" u="none" baseline="0">
                <a:cs typeface="ヒラギノ角ゴ Pro W3"/>
              </a:rPr>
              <a:t> de la maladie au Canada.</a:t>
            </a:r>
          </a:p>
        </p:txBody>
      </p:sp>
      <p:sp>
        <p:nvSpPr>
          <p:cNvPr id="22531" name="Slide Number Placeholder 3"/>
          <p:cNvSpPr>
            <a:spLocks noGrp="1"/>
          </p:cNvSpPr>
          <p:nvPr>
            <p:ph type="sldNum" sz="quarter" idx="10"/>
          </p:nvPr>
        </p:nvSpPr>
        <p:spPr>
          <a:noFill/>
        </p:spPr>
        <p:txBody>
          <a:bodyPr/>
          <a:lstStyle/>
          <a:p>
            <a:pPr algn="r" rtl="0"/>
            <a:fld id="{602C9DC4-6D8C-464E-8C6C-46E10D464EDE}" type="slidenum">
              <a:rPr>
                <a:latin typeface="Arial" charset="0"/>
                <a:ea typeface="ヒラギノ角ゴ Pro W3"/>
                <a:cs typeface="ヒラギノ角ゴ Pro W3"/>
              </a:rPr>
              <a:pPr algn="r" rtl="0"/>
              <a:t>4</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algn="l" rtl="0"/>
            <a:r>
              <a:rPr lang="fr-FR" sz="3600" b="0" i="0" u="none" baseline="0">
                <a:cs typeface="ヒラギノ角ゴ Pro W3"/>
              </a:rPr>
              <a:t>La position du GECSSP sur le test HPV</a:t>
            </a:r>
          </a:p>
        </p:txBody>
      </p:sp>
      <p:sp>
        <p:nvSpPr>
          <p:cNvPr id="83970" name="Content Placeholder 2"/>
          <p:cNvSpPr>
            <a:spLocks noGrp="1"/>
          </p:cNvSpPr>
          <p:nvPr>
            <p:ph idx="1"/>
          </p:nvPr>
        </p:nvSpPr>
        <p:spPr>
          <a:xfrm>
            <a:off x="311972" y="1981200"/>
            <a:ext cx="8146228" cy="4114800"/>
          </a:xfrm>
        </p:spPr>
        <p:txBody>
          <a:bodyPr/>
          <a:lstStyle/>
          <a:p>
            <a:pPr marL="268288" indent="-268288" algn="l" defTabSz="898525" rtl="0"/>
            <a:r>
              <a:rPr lang="fr-FR" b="0" i="0" u="none" baseline="0" dirty="0">
                <a:cs typeface="ヒラギノ角ゴ Pro W3"/>
              </a:rPr>
              <a:t>Recherche d'études montrant une incidence/mortalité moindre du </a:t>
            </a:r>
            <a:r>
              <a:rPr lang="fr-FR" b="0" i="0" u="none" baseline="0" dirty="0" smtClean="0">
                <a:cs typeface="ヒラギノ角ゴ Pro W3"/>
              </a:rPr>
              <a:t>cancer.</a:t>
            </a:r>
            <a:endParaRPr lang="fr-FR" b="0" i="0" u="none" baseline="0" dirty="0">
              <a:cs typeface="ヒラギノ角ゴ Pro W3"/>
            </a:endParaRPr>
          </a:p>
          <a:p>
            <a:pPr marL="268288" indent="-268288" algn="l" defTabSz="898525" rtl="0"/>
            <a:r>
              <a:rPr lang="fr-FR" b="0" i="0" u="none" baseline="0" dirty="0">
                <a:cs typeface="ヒラギノ角ゴ Pro W3"/>
              </a:rPr>
              <a:t>Le GECSSP a jugé prématuré de formuler une recommandation sur le test HPV seul (dépistage primaire) ou associé à la cytologie (</a:t>
            </a:r>
            <a:r>
              <a:rPr lang="fr-FR" b="0" i="1" u="none" baseline="0" dirty="0" err="1">
                <a:cs typeface="ヒラギノ角ゴ Pro W3"/>
              </a:rPr>
              <a:t>co-testing</a:t>
            </a:r>
            <a:r>
              <a:rPr lang="fr-FR" b="0" i="0" u="none" baseline="0" dirty="0">
                <a:cs typeface="ヒラギノ角ゴ Pro W3"/>
              </a:rPr>
              <a:t>) ou comme test de triage réflexe secondaire.</a:t>
            </a:r>
          </a:p>
          <a:p>
            <a:pPr marL="268288" indent="-268288" algn="l" defTabSz="898525" rtl="0">
              <a:buFontTx/>
              <a:buNone/>
            </a:pPr>
            <a:endParaRPr lang="fr-FR" dirty="0" smtClean="0">
              <a:cs typeface="ヒラギノ角ゴ Pro W3"/>
            </a:endParaRPr>
          </a:p>
          <a:p>
            <a:pPr marL="268288" indent="-268288" algn="l" defTabSz="898525" rtl="0"/>
            <a:r>
              <a:rPr lang="fr-FR" b="0" i="0" u="none" baseline="0" dirty="0">
                <a:cs typeface="ヒラギノ角ゴ Pro W3"/>
              </a:rPr>
              <a:t>Partenariat canadien contre le cancer (PCCC) :</a:t>
            </a:r>
          </a:p>
          <a:p>
            <a:pPr marL="985838" lvl="1" indent="-268288" algn="l" defTabSz="898525" rtl="0"/>
            <a:r>
              <a:rPr lang="fr-FR" sz="2000" b="0" i="0" u="none" baseline="0" dirty="0"/>
              <a:t>Test HPV pour le dépistage du cancer du col de l'utérus</a:t>
            </a:r>
          </a:p>
          <a:p>
            <a:pPr marL="985838" lvl="1" indent="-268288" algn="l" defTabSz="898525" rtl="0"/>
            <a:r>
              <a:rPr lang="fr-FR" sz="2000" b="0" i="0" u="none" baseline="0" dirty="0"/>
              <a:t>Groupe d'experts : synthèse des données probantes</a:t>
            </a:r>
          </a:p>
          <a:p>
            <a:pPr marL="985838" lvl="1" indent="-268288" algn="l" defTabSz="898525" rtl="0"/>
            <a:r>
              <a:rPr lang="fr-FR" sz="2000" b="0" i="0" u="none" baseline="0" dirty="0"/>
              <a:t>29 mars 2012</a:t>
            </a:r>
          </a:p>
          <a:p>
            <a:pPr marL="268288" indent="-268288" algn="l" defTabSz="898525" rtl="0">
              <a:buFontTx/>
              <a:buNone/>
            </a:pPr>
            <a:endParaRPr lang="fr-FR" dirty="0" smtClean="0">
              <a:cs typeface="ヒラギノ角ゴ Pro W3"/>
            </a:endParaRPr>
          </a:p>
          <a:p>
            <a:pPr marL="268288" indent="-268288" algn="l" defTabSz="898525" rtl="0"/>
            <a:r>
              <a:rPr lang="fr-FR" b="0" i="0" u="none" baseline="0" dirty="0">
                <a:cs typeface="ヒラギノ角ゴ Pro W3"/>
              </a:rPr>
              <a:t>A conclu que les données probantes restent incertaines et que la prudence est de </a:t>
            </a:r>
            <a:r>
              <a:rPr lang="fr-FR" b="0" i="0" u="none" baseline="0" dirty="0" smtClean="0">
                <a:cs typeface="ヒラギノ角ゴ Pro W3"/>
              </a:rPr>
              <a:t>mise.</a:t>
            </a:r>
            <a:endParaRPr lang="fr-FR" b="0" i="0" u="none" baseline="0" dirty="0">
              <a:cs typeface="ヒラギノ角ゴ Pro W3"/>
            </a:endParaRPr>
          </a:p>
        </p:txBody>
      </p:sp>
      <p:sp>
        <p:nvSpPr>
          <p:cNvPr id="83971" name="Slide Number Placeholder 3"/>
          <p:cNvSpPr>
            <a:spLocks noGrp="1"/>
          </p:cNvSpPr>
          <p:nvPr>
            <p:ph type="sldNum" sz="quarter" idx="10"/>
          </p:nvPr>
        </p:nvSpPr>
        <p:spPr>
          <a:noFill/>
        </p:spPr>
        <p:txBody>
          <a:bodyPr/>
          <a:lstStyle/>
          <a:p>
            <a:pPr algn="r" rtl="0"/>
            <a:fld id="{C6147C72-9BF7-4D11-A955-687128734272}" type="slidenum">
              <a:rPr>
                <a:latin typeface="Arial" charset="0"/>
                <a:ea typeface="ヒラギノ角ゴ Pro W3"/>
                <a:cs typeface="ヒラギノ角ゴ Pro W3"/>
              </a:rPr>
              <a:pPr algn="r" rtl="0"/>
              <a:t>40</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algn="l" rtl="0"/>
            <a:r>
              <a:rPr lang="fr-FR" sz="3600" b="0" i="0" u="none" baseline="0">
                <a:cs typeface="ヒラギノ角ゴ Pro W3"/>
              </a:rPr>
              <a:t>Test HPV : Canada</a:t>
            </a:r>
          </a:p>
        </p:txBody>
      </p:sp>
      <p:sp>
        <p:nvSpPr>
          <p:cNvPr id="86018" name="Content Placeholder 2"/>
          <p:cNvSpPr>
            <a:spLocks noGrp="1"/>
          </p:cNvSpPr>
          <p:nvPr>
            <p:ph idx="1"/>
          </p:nvPr>
        </p:nvSpPr>
        <p:spPr>
          <a:xfrm>
            <a:off x="96820" y="1700213"/>
            <a:ext cx="8651894" cy="4416425"/>
          </a:xfrm>
        </p:spPr>
        <p:txBody>
          <a:bodyPr/>
          <a:lstStyle/>
          <a:p>
            <a:pPr algn="l" rtl="0">
              <a:lnSpc>
                <a:spcPct val="90000"/>
              </a:lnSpc>
              <a:spcAft>
                <a:spcPts val="600"/>
              </a:spcAft>
            </a:pPr>
            <a:r>
              <a:rPr lang="fr-FR" sz="2400" b="0" i="0" u="none" baseline="0" dirty="0">
                <a:cs typeface="ヒラギノ角ゴ Pro W3"/>
              </a:rPr>
              <a:t>Ontario</a:t>
            </a:r>
          </a:p>
          <a:p>
            <a:pPr lvl="1" algn="l" rtl="0">
              <a:lnSpc>
                <a:spcPct val="90000"/>
              </a:lnSpc>
              <a:spcAft>
                <a:spcPts val="600"/>
              </a:spcAft>
            </a:pPr>
            <a:r>
              <a:rPr lang="fr-FR" sz="2000" b="0" i="0" u="none" baseline="0" dirty="0"/>
              <a:t>Le dépistage primaire du HPV est recommandé et sa mise en œuvre est envisagée.</a:t>
            </a:r>
          </a:p>
          <a:p>
            <a:pPr lvl="2" algn="l" rtl="0">
              <a:lnSpc>
                <a:spcPct val="90000"/>
              </a:lnSpc>
              <a:spcAft>
                <a:spcPts val="600"/>
              </a:spcAft>
            </a:pPr>
            <a:r>
              <a:rPr lang="fr-FR" sz="2000" b="0" i="0" u="none" baseline="0" dirty="0"/>
              <a:t>Ligne directrice sur le dépistage cervical de mai 2012, lancée par le Programme ontarien de dépistage du cancer du col de l’utérus avec l'aide du Programme de soins fondés sur la recherche, une initiative d'Action cancer Ontario.</a:t>
            </a:r>
            <a:r>
              <a:rPr lang="fr-FR" sz="2000" dirty="0"/>
              <a:t/>
            </a:r>
            <a:br>
              <a:rPr lang="fr-FR" sz="2000" dirty="0"/>
            </a:br>
            <a:endParaRPr lang="fr-FR" sz="2000" dirty="0" smtClean="0"/>
          </a:p>
          <a:p>
            <a:pPr lvl="1" algn="l" rtl="0">
              <a:lnSpc>
                <a:spcPct val="90000"/>
              </a:lnSpc>
              <a:spcBef>
                <a:spcPts val="0"/>
              </a:spcBef>
              <a:spcAft>
                <a:spcPts val="600"/>
              </a:spcAft>
            </a:pPr>
            <a:r>
              <a:rPr lang="fr-FR" sz="2000" b="0" i="0" u="none" baseline="0" dirty="0"/>
              <a:t>Entre-temps, des recommandations de cytologie ont été mises en place, y compris un test HPV additionnel (triage) facultatif pour les femmes de 30 ans et plus présentant certains résultats anormaux au test </a:t>
            </a:r>
            <a:r>
              <a:rPr lang="fr-FR" sz="2000" b="0" i="0" u="none" baseline="0" dirty="0" err="1"/>
              <a:t>Pap</a:t>
            </a:r>
            <a:r>
              <a:rPr lang="fr-FR" sz="2000" b="0" i="0" u="none" baseline="0" dirty="0"/>
              <a:t>.</a:t>
            </a:r>
          </a:p>
          <a:p>
            <a:pPr lvl="1" algn="l" rtl="0">
              <a:lnSpc>
                <a:spcPct val="90000"/>
              </a:lnSpc>
              <a:spcAft>
                <a:spcPts val="1200"/>
              </a:spcAft>
            </a:pPr>
            <a:endParaRPr lang="fr-FR" sz="100" dirty="0" smtClean="0"/>
          </a:p>
          <a:p>
            <a:pPr algn="l" rtl="0">
              <a:lnSpc>
                <a:spcPct val="90000"/>
              </a:lnSpc>
            </a:pPr>
            <a:r>
              <a:rPr lang="fr-FR" sz="2400" b="0" i="0" u="none" baseline="0" dirty="0">
                <a:cs typeface="ヒラギノ角ゴ Pro W3"/>
              </a:rPr>
              <a:t>L'Alberta, le Québec et les NT recommandent le test de triage.</a:t>
            </a:r>
          </a:p>
        </p:txBody>
      </p:sp>
      <p:sp>
        <p:nvSpPr>
          <p:cNvPr id="86019" name="Slide Number Placeholder 3"/>
          <p:cNvSpPr>
            <a:spLocks noGrp="1"/>
          </p:cNvSpPr>
          <p:nvPr>
            <p:ph type="sldNum" sz="quarter" idx="10"/>
          </p:nvPr>
        </p:nvSpPr>
        <p:spPr>
          <a:noFill/>
        </p:spPr>
        <p:txBody>
          <a:bodyPr/>
          <a:lstStyle/>
          <a:p>
            <a:pPr algn="r" rtl="0"/>
            <a:fld id="{CE7F643C-DE35-45E2-84CF-DD6F8F530DCD}" type="slidenum">
              <a:rPr>
                <a:latin typeface="Arial" charset="0"/>
                <a:ea typeface="ヒラギノ角ゴ Pro W3"/>
                <a:cs typeface="ヒラギノ角ゴ Pro W3"/>
              </a:rPr>
              <a:pPr algn="r" rtl="0"/>
              <a:t>41</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algn="l" rtl="0"/>
            <a:r>
              <a:rPr lang="fr-FR" sz="3600" b="0" i="0" u="none" baseline="0">
                <a:cs typeface="ヒラギノ角ゴ Pro W3"/>
              </a:rPr>
              <a:t>Test HPV : International</a:t>
            </a:r>
          </a:p>
        </p:txBody>
      </p:sp>
      <p:sp>
        <p:nvSpPr>
          <p:cNvPr id="88066" name="Content Placeholder 2"/>
          <p:cNvSpPr>
            <a:spLocks noGrp="1"/>
          </p:cNvSpPr>
          <p:nvPr>
            <p:ph idx="1"/>
          </p:nvPr>
        </p:nvSpPr>
        <p:spPr>
          <a:xfrm>
            <a:off x="344245" y="1850315"/>
            <a:ext cx="8244130" cy="4296485"/>
          </a:xfrm>
        </p:spPr>
        <p:txBody>
          <a:bodyPr/>
          <a:lstStyle/>
          <a:p>
            <a:pPr algn="l" rtl="0">
              <a:spcAft>
                <a:spcPts val="600"/>
              </a:spcAft>
            </a:pPr>
            <a:r>
              <a:rPr lang="fr-FR" sz="2200" b="0" i="0" u="none" baseline="0" dirty="0">
                <a:cs typeface="ヒラギノ角ゴ Pro W3"/>
              </a:rPr>
              <a:t>Australie et Écosse :  </a:t>
            </a:r>
            <a:r>
              <a:rPr lang="fr-FR" sz="2200" b="0" i="0" u="none" baseline="0" dirty="0" smtClean="0">
                <a:cs typeface="ヒラギノ角ゴ Pro W3"/>
              </a:rPr>
              <a:t>pas </a:t>
            </a:r>
            <a:r>
              <a:rPr lang="fr-FR" sz="2200" b="0" i="0" u="none" baseline="0" dirty="0">
                <a:cs typeface="ヒラギノ角ゴ Pro W3"/>
              </a:rPr>
              <a:t>de recommandations sur le test </a:t>
            </a:r>
            <a:r>
              <a:rPr lang="fr-FR" sz="2200" b="0" i="0" u="none" baseline="0" dirty="0" smtClean="0">
                <a:cs typeface="ヒラギノ角ゴ Pro W3"/>
              </a:rPr>
              <a:t>HPV.</a:t>
            </a:r>
            <a:endParaRPr lang="fr-FR" sz="2200" b="0" i="0" u="none" baseline="0" dirty="0">
              <a:cs typeface="ヒラギノ角ゴ Pro W3"/>
            </a:endParaRPr>
          </a:p>
          <a:p>
            <a:pPr algn="l" rtl="0">
              <a:spcAft>
                <a:spcPts val="600"/>
              </a:spcAft>
            </a:pPr>
            <a:r>
              <a:rPr lang="fr-FR" sz="2200" b="0" i="0" u="none" baseline="0" dirty="0">
                <a:cs typeface="ヒラギノ角ゴ Pro W3"/>
              </a:rPr>
              <a:t>US </a:t>
            </a:r>
            <a:r>
              <a:rPr lang="fr-FR" sz="2200" b="0" i="0" u="none" baseline="0" dirty="0" err="1">
                <a:cs typeface="ヒラギノ角ゴ Pro W3"/>
              </a:rPr>
              <a:t>Task</a:t>
            </a:r>
            <a:r>
              <a:rPr lang="fr-FR" sz="2200" b="0" i="0" u="none" baseline="0" dirty="0">
                <a:cs typeface="ヒラギノ角ゴ Pro W3"/>
              </a:rPr>
              <a:t> Force on </a:t>
            </a:r>
            <a:r>
              <a:rPr lang="fr-FR" sz="2200" b="0" i="0" u="none" baseline="0" dirty="0" err="1">
                <a:cs typeface="ヒラギノ角ゴ Pro W3"/>
              </a:rPr>
              <a:t>Preventive</a:t>
            </a:r>
            <a:r>
              <a:rPr lang="fr-FR" sz="2200" b="0" i="0" u="none" baseline="0" dirty="0">
                <a:cs typeface="ヒラギノ角ゴ Pro W3"/>
              </a:rPr>
              <a:t> </a:t>
            </a:r>
            <a:r>
              <a:rPr lang="fr-FR" sz="2200" b="0" i="0" u="none" baseline="0" dirty="0" err="1">
                <a:cs typeface="ヒラギノ角ゴ Pro W3"/>
              </a:rPr>
              <a:t>Health</a:t>
            </a:r>
            <a:r>
              <a:rPr lang="fr-FR" sz="2200" b="0" i="0" u="none" baseline="0" dirty="0">
                <a:cs typeface="ヒラギノ角ゴ Pro W3"/>
              </a:rPr>
              <a:t> Care (USPSTF)</a:t>
            </a:r>
          </a:p>
          <a:p>
            <a:pPr lvl="1" algn="l" rtl="0">
              <a:spcAft>
                <a:spcPts val="600"/>
              </a:spcAft>
            </a:pPr>
            <a:r>
              <a:rPr lang="fr-FR" sz="1800" b="0" i="0" u="none" baseline="0" dirty="0"/>
              <a:t>Pour les femmes âgées de 30 à 65 ans souhaitant allonger l'intervalle de dépistage, dépistage à l'aide d'une combinaison de cytologie et de test du papillomavirus humain (HPV) tous les 5 ans (</a:t>
            </a:r>
            <a:r>
              <a:rPr lang="fr-FR" sz="1800" b="0" i="1" u="none" baseline="0" dirty="0" err="1" smtClean="0"/>
              <a:t>co-testing</a:t>
            </a:r>
            <a:r>
              <a:rPr lang="fr-FR" sz="1800" b="0" i="0" u="none" baseline="0" dirty="0" smtClean="0"/>
              <a:t>).</a:t>
            </a:r>
            <a:endParaRPr lang="fr-FR" sz="1800" dirty="0" smtClean="0"/>
          </a:p>
          <a:p>
            <a:pPr lvl="1" algn="l" rtl="0"/>
            <a:r>
              <a:rPr lang="fr-FR" sz="1800" b="0" i="0" u="none" baseline="0" dirty="0"/>
              <a:t>Requiert une évaluation plus approfondie dans des essais à long terme.</a:t>
            </a:r>
          </a:p>
          <a:p>
            <a:pPr lvl="2" algn="l" rtl="0"/>
            <a:r>
              <a:rPr lang="fr-FR" sz="1800" b="0" i="0" u="none" baseline="0" dirty="0" err="1"/>
              <a:t>Whitlock</a:t>
            </a:r>
            <a:r>
              <a:rPr lang="fr-FR" sz="1800" b="0" i="0" u="none" baseline="0" dirty="0"/>
              <a:t> et al. </a:t>
            </a:r>
            <a:r>
              <a:rPr lang="fr-FR" sz="1800" b="0" i="1" u="none" baseline="0" dirty="0"/>
              <a:t>Ann Int Med</a:t>
            </a:r>
            <a:r>
              <a:rPr lang="fr-FR" sz="1800" b="0" i="0" u="none" baseline="0" dirty="0"/>
              <a:t>. 2011, vol. 155, p. </a:t>
            </a:r>
            <a:r>
              <a:rPr lang="fr-FR" sz="1800" b="0" i="0" u="none" baseline="0" dirty="0" smtClean="0"/>
              <a:t>687-697.</a:t>
            </a:r>
            <a:r>
              <a:rPr lang="fr-FR" sz="1800" dirty="0"/>
              <a:t/>
            </a:r>
            <a:br>
              <a:rPr lang="fr-FR" sz="1800" dirty="0"/>
            </a:br>
            <a:endParaRPr lang="fr-FR" sz="1800" dirty="0" smtClean="0"/>
          </a:p>
          <a:p>
            <a:pPr algn="l" rtl="0">
              <a:spcAft>
                <a:spcPts val="600"/>
              </a:spcAft>
            </a:pPr>
            <a:r>
              <a:rPr lang="fr-FR" sz="2200" b="0" i="0" u="none" baseline="0" dirty="0">
                <a:cs typeface="ヒラギノ角ゴ Pro W3"/>
              </a:rPr>
              <a:t>Angleterre : </a:t>
            </a:r>
            <a:r>
              <a:rPr lang="fr-FR" sz="2200" b="0" i="0" u="none" baseline="0" dirty="0" smtClean="0">
                <a:cs typeface="ヒラギノ角ゴ Pro W3"/>
              </a:rPr>
              <a:t>test </a:t>
            </a:r>
            <a:r>
              <a:rPr lang="fr-FR" sz="2200" b="0" i="0" u="none" baseline="0" dirty="0">
                <a:cs typeface="ヒラギノ角ゴ Pro W3"/>
              </a:rPr>
              <a:t>de triage à partir de 25 ans.</a:t>
            </a:r>
          </a:p>
          <a:p>
            <a:pPr algn="l" rtl="0">
              <a:spcAft>
                <a:spcPts val="600"/>
              </a:spcAft>
            </a:pPr>
            <a:r>
              <a:rPr lang="fr-FR" sz="2200" b="0" i="0" u="none" baseline="0" dirty="0">
                <a:cs typeface="ヒラギノ角ゴ Pro W3"/>
              </a:rPr>
              <a:t>Pays-Bas : recommandation du test HPV primaire, mais en tant que test de triage si la cytologie est utilisée. </a:t>
            </a:r>
          </a:p>
        </p:txBody>
      </p:sp>
      <p:sp>
        <p:nvSpPr>
          <p:cNvPr id="88067" name="Slide Number Placeholder 3"/>
          <p:cNvSpPr>
            <a:spLocks noGrp="1"/>
          </p:cNvSpPr>
          <p:nvPr>
            <p:ph type="sldNum" sz="quarter" idx="10"/>
          </p:nvPr>
        </p:nvSpPr>
        <p:spPr>
          <a:noFill/>
        </p:spPr>
        <p:txBody>
          <a:bodyPr/>
          <a:lstStyle/>
          <a:p>
            <a:pPr algn="r" rtl="0"/>
            <a:fld id="{AC28DD32-7A52-45BD-B5DB-EDD769E84F06}" type="slidenum">
              <a:rPr>
                <a:latin typeface="Arial" charset="0"/>
                <a:ea typeface="ヒラギノ角ゴ Pro W3"/>
                <a:cs typeface="ヒラギノ角ゴ Pro W3"/>
              </a:rPr>
              <a:pPr algn="r" rtl="0"/>
              <a:t>42</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28600" y="152400"/>
            <a:ext cx="7267575" cy="1219200"/>
          </a:xfrm>
        </p:spPr>
        <p:txBody>
          <a:bodyPr/>
          <a:lstStyle/>
          <a:p>
            <a:pPr algn="l" rtl="0"/>
            <a:r>
              <a:rPr lang="fr-FR" sz="3200" b="0" i="0" u="none" baseline="0">
                <a:cs typeface="ヒラギノ角ゴ Pro W3"/>
              </a:rPr>
              <a:t>Considérations pour la mise en œuvre des recommandations (1)</a:t>
            </a:r>
          </a:p>
        </p:txBody>
      </p:sp>
      <p:sp>
        <p:nvSpPr>
          <p:cNvPr id="90114" name="Content Placeholder 2"/>
          <p:cNvSpPr>
            <a:spLocks noGrp="1"/>
          </p:cNvSpPr>
          <p:nvPr>
            <p:ph idx="1"/>
          </p:nvPr>
        </p:nvSpPr>
        <p:spPr>
          <a:xfrm>
            <a:off x="449263" y="1893346"/>
            <a:ext cx="8245475" cy="4229642"/>
          </a:xfrm>
        </p:spPr>
        <p:txBody>
          <a:bodyPr/>
          <a:lstStyle/>
          <a:p>
            <a:pPr marL="268288" indent="-268288" algn="l" rtl="0">
              <a:spcAft>
                <a:spcPts val="600"/>
              </a:spcAft>
            </a:pPr>
            <a:r>
              <a:rPr lang="fr-FR" b="0" i="0" u="none" baseline="0" dirty="0">
                <a:cs typeface="ヒラギノ角ゴ Pro W3"/>
              </a:rPr>
              <a:t>L'accent doit être mis sur la distinction entre recommandations fortes et faibles</a:t>
            </a:r>
          </a:p>
          <a:p>
            <a:pPr marL="268288" indent="-268288" algn="l" rtl="0">
              <a:buFontTx/>
              <a:buNone/>
            </a:pPr>
            <a:r>
              <a:rPr lang="fr-FR" b="0" i="0" u="none" baseline="0" dirty="0">
                <a:cs typeface="ヒラギノ角ゴ Pro W3"/>
              </a:rPr>
              <a:t>	Femmes accordant une importance relative :</a:t>
            </a:r>
          </a:p>
          <a:p>
            <a:pPr marL="803275" lvl="1" indent="-261938" algn="l" rtl="0"/>
            <a:r>
              <a:rPr lang="fr-FR" b="0" i="0" u="none" baseline="0" dirty="0"/>
              <a:t>plus élevée à la prévention d'un cancer du col de l'utérus</a:t>
            </a:r>
          </a:p>
          <a:p>
            <a:pPr marL="803275" lvl="1" indent="-261938" algn="l" rtl="0">
              <a:buFontTx/>
              <a:buNone/>
            </a:pPr>
            <a:r>
              <a:rPr lang="fr-FR" b="0" i="0" u="none" baseline="0" dirty="0"/>
              <a:t>	et</a:t>
            </a:r>
          </a:p>
          <a:p>
            <a:pPr marL="803275" lvl="1" indent="-261938" algn="l" rtl="0"/>
            <a:r>
              <a:rPr lang="fr-FR" b="0" i="0" u="none" baseline="0" dirty="0"/>
              <a:t>moins élevée aux inconvénients/avantages potentiels</a:t>
            </a:r>
          </a:p>
          <a:p>
            <a:pPr marL="803275" lvl="1" indent="-261938" algn="l" rtl="0">
              <a:spcAft>
                <a:spcPts val="1200"/>
              </a:spcAft>
              <a:buFontTx/>
              <a:buNone/>
            </a:pPr>
            <a:r>
              <a:rPr lang="fr-FR" b="0" i="0" u="none" baseline="0" dirty="0"/>
              <a:t>        	</a:t>
            </a:r>
            <a:r>
              <a:rPr lang="fr-FR" b="1" i="1" u="none" baseline="0" dirty="0"/>
              <a:t>Ont plus de probabilité de choisir le dépistage</a:t>
            </a:r>
            <a:endParaRPr lang="fr-FR" dirty="0" smtClean="0"/>
          </a:p>
          <a:p>
            <a:pPr marL="268288" indent="-268288" algn="l" rtl="0"/>
            <a:r>
              <a:rPr lang="fr-FR" b="0" i="0" u="none" baseline="0" dirty="0">
                <a:cs typeface="ヒラギノ角ゴ Pro W3"/>
              </a:rPr>
              <a:t>Le dépistage devrait être accru/réduit en fonction du profil de risque.</a:t>
            </a:r>
          </a:p>
          <a:p>
            <a:pPr marL="268288" indent="-268288" algn="l" rtl="0"/>
            <a:endParaRPr lang="fr-FR" dirty="0" smtClean="0">
              <a:cs typeface="ヒラギノ角ゴ Pro W3"/>
            </a:endParaRPr>
          </a:p>
          <a:p>
            <a:pPr marL="268288" indent="-268288" algn="l" rtl="0"/>
            <a:r>
              <a:rPr lang="fr-FR" b="0" i="0" u="none" baseline="0" dirty="0">
                <a:cs typeface="ヒラギノ角ゴ Pro W3"/>
              </a:rPr>
              <a:t>Valeurs, préférences et convictions</a:t>
            </a:r>
          </a:p>
          <a:p>
            <a:pPr marL="803275" lvl="1" indent="-261938" algn="l" rtl="0"/>
            <a:r>
              <a:rPr lang="fr-FR" b="0" i="0" u="none" baseline="0" dirty="0"/>
              <a:t>Elles doivent être discutées dans le contexte des avantages/inconvénients potentiels de la procédure de dépistage.</a:t>
            </a:r>
          </a:p>
          <a:p>
            <a:pPr marL="803275" lvl="1" indent="-261938" algn="l" rtl="0"/>
            <a:r>
              <a:rPr lang="fr-FR" b="0" i="0" u="none" baseline="0" dirty="0"/>
              <a:t>Les cliniciens doivent aider la patiente à prendre une décision en phase avec ses valeurs, ses préférences et son niveau de risque.</a:t>
            </a:r>
            <a:endParaRPr lang="fr-FR" dirty="0" smtClean="0"/>
          </a:p>
        </p:txBody>
      </p:sp>
      <p:sp>
        <p:nvSpPr>
          <p:cNvPr id="90115" name="Slide Number Placeholder 3"/>
          <p:cNvSpPr>
            <a:spLocks noGrp="1"/>
          </p:cNvSpPr>
          <p:nvPr>
            <p:ph type="sldNum" sz="quarter" idx="10"/>
          </p:nvPr>
        </p:nvSpPr>
        <p:spPr>
          <a:noFill/>
        </p:spPr>
        <p:txBody>
          <a:bodyPr/>
          <a:lstStyle/>
          <a:p>
            <a:pPr algn="r" rtl="0"/>
            <a:fld id="{B8751AF9-1AD6-468A-82B8-98B98E95A60F}" type="slidenum">
              <a:rPr>
                <a:latin typeface="Arial" charset="0"/>
                <a:ea typeface="ヒラギノ角ゴ Pro W3"/>
                <a:cs typeface="ヒラギノ角ゴ Pro W3"/>
              </a:rPr>
              <a:pPr algn="r" rtl="0"/>
              <a:t>43</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228600" y="152400"/>
            <a:ext cx="7200900" cy="1219200"/>
          </a:xfrm>
        </p:spPr>
        <p:txBody>
          <a:bodyPr/>
          <a:lstStyle/>
          <a:p>
            <a:pPr algn="l" rtl="0"/>
            <a:r>
              <a:rPr lang="fr-FR" sz="3200" b="0" i="0" u="none" baseline="0">
                <a:cs typeface="ヒラギノ角ゴ Pro W3"/>
              </a:rPr>
              <a:t>Considérations pour la mise en œuvre des recommandations (2)</a:t>
            </a:r>
          </a:p>
        </p:txBody>
      </p:sp>
      <p:sp>
        <p:nvSpPr>
          <p:cNvPr id="92162" name="Content Placeholder 2"/>
          <p:cNvSpPr>
            <a:spLocks noGrp="1"/>
          </p:cNvSpPr>
          <p:nvPr>
            <p:ph idx="1"/>
          </p:nvPr>
        </p:nvSpPr>
        <p:spPr>
          <a:xfrm>
            <a:off x="228600" y="2209800"/>
            <a:ext cx="8004175" cy="2089150"/>
          </a:xfrm>
        </p:spPr>
        <p:txBody>
          <a:bodyPr/>
          <a:lstStyle/>
          <a:p>
            <a:pPr marL="268288" indent="-268288" algn="l" rtl="0">
              <a:spcAft>
                <a:spcPts val="1200"/>
              </a:spcAft>
            </a:pPr>
            <a:r>
              <a:rPr lang="fr-FR" b="0" i="0" u="none" baseline="0" dirty="0">
                <a:cs typeface="ヒラギノ角ゴ Pro W3"/>
              </a:rPr>
              <a:t>Les recommandations actuelles varient selon les P/T. Aujourd'hui, la plupart conseillent de commencer le dépistage à 21 ans, de l'arrêter à 70 ans et de fixer un intervalle de 1 à 3 ans.  </a:t>
            </a:r>
          </a:p>
          <a:p>
            <a:pPr marL="827088" lvl="1" algn="l" rtl="0"/>
            <a:r>
              <a:rPr lang="fr-FR" sz="2000" b="0" i="0" u="none" baseline="0" dirty="0"/>
              <a:t>Certains P/T ont récemment actualisé leurs lignes directrices.</a:t>
            </a:r>
          </a:p>
          <a:p>
            <a:pPr marL="827088" lvl="1" algn="l" rtl="0"/>
            <a:r>
              <a:rPr lang="fr-FR" sz="2000" b="0" i="0" u="none" baseline="0" dirty="0"/>
              <a:t>Certains P/T formulent des recommandations sur le test HPV.</a:t>
            </a:r>
          </a:p>
          <a:p>
            <a:pPr marL="268288" indent="-268288" algn="l" rtl="0"/>
            <a:endParaRPr lang="fr-FR" dirty="0" smtClean="0">
              <a:cs typeface="ヒラギノ角ゴ Pro W3"/>
            </a:endParaRPr>
          </a:p>
        </p:txBody>
      </p:sp>
      <p:sp>
        <p:nvSpPr>
          <p:cNvPr id="92163" name="Slide Number Placeholder 3"/>
          <p:cNvSpPr>
            <a:spLocks noGrp="1"/>
          </p:cNvSpPr>
          <p:nvPr>
            <p:ph type="sldNum" sz="quarter" idx="10"/>
          </p:nvPr>
        </p:nvSpPr>
        <p:spPr>
          <a:noFill/>
        </p:spPr>
        <p:txBody>
          <a:bodyPr/>
          <a:lstStyle/>
          <a:p>
            <a:pPr algn="r" rtl="0"/>
            <a:fld id="{9C771625-C3B2-4CED-991F-3648D3B087DD}" type="slidenum">
              <a:rPr>
                <a:latin typeface="Arial" charset="0"/>
                <a:ea typeface="ヒラギノ角ゴ Pro W3"/>
                <a:cs typeface="ヒラギノ角ゴ Pro W3"/>
              </a:rPr>
              <a:pPr algn="r" rtl="0"/>
              <a:t>44</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4"/>
          <p:cNvSpPr>
            <a:spLocks noGrp="1"/>
          </p:cNvSpPr>
          <p:nvPr>
            <p:ph type="title"/>
          </p:nvPr>
        </p:nvSpPr>
        <p:spPr>
          <a:xfrm>
            <a:off x="1258888" y="3213100"/>
            <a:ext cx="6769100" cy="1362075"/>
          </a:xfrm>
        </p:spPr>
        <p:txBody>
          <a:bodyPr/>
          <a:lstStyle/>
          <a:p>
            <a:pPr algn="l" rtl="0"/>
            <a:r>
              <a:rPr lang="fr-FR" b="1" i="0" u="none" cap="none" baseline="0">
                <a:cs typeface="ヒラギノ角ゴ Pro W3"/>
              </a:rPr>
              <a:t>COMPARAISON DES LIGNES DIRECTRICES : Internationales</a:t>
            </a:r>
            <a:endParaRPr lang="fr-FR" cap="none" smtClean="0">
              <a:cs typeface="ヒラギノ角ゴ Pro W3"/>
            </a:endParaRPr>
          </a:p>
        </p:txBody>
      </p:sp>
      <p:sp>
        <p:nvSpPr>
          <p:cNvPr id="94210" name="Text Placeholder 5"/>
          <p:cNvSpPr>
            <a:spLocks noGrp="1"/>
          </p:cNvSpPr>
          <p:nvPr>
            <p:ph type="body" idx="1"/>
          </p:nvPr>
        </p:nvSpPr>
        <p:spPr>
          <a:xfrm>
            <a:off x="1258888" y="1628775"/>
            <a:ext cx="7129462" cy="1500188"/>
          </a:xfrm>
        </p:spPr>
        <p:txBody>
          <a:bodyPr/>
          <a:lstStyle/>
          <a:p>
            <a:pPr algn="l" rtl="0"/>
            <a:r>
              <a:rPr lang="fr-FR" sz="2400" b="1" i="0" u="none" baseline="0">
                <a:cs typeface="ヒラギノ角ゴ Pro W3"/>
              </a:rPr>
              <a:t>Dépistage du cancer du col de l'utérus</a:t>
            </a:r>
            <a:endParaRPr lang="fr-FR" sz="2400" b="1" smtClean="0">
              <a:cs typeface="ヒラギノ角ゴ Pro W3"/>
            </a:endParaRPr>
          </a:p>
        </p:txBody>
      </p:sp>
      <p:sp>
        <p:nvSpPr>
          <p:cNvPr id="94211" name="Slide Number Placeholder 3"/>
          <p:cNvSpPr>
            <a:spLocks noGrp="1"/>
          </p:cNvSpPr>
          <p:nvPr>
            <p:ph type="sldNum" sz="quarter" idx="10"/>
          </p:nvPr>
        </p:nvSpPr>
        <p:spPr>
          <a:noFill/>
        </p:spPr>
        <p:txBody>
          <a:bodyPr/>
          <a:lstStyle/>
          <a:p>
            <a:pPr algn="r" rtl="0"/>
            <a:fld id="{20588AE2-BBA0-404E-8308-FD6348118835}" type="slidenum">
              <a:rPr>
                <a:latin typeface="Arial" charset="0"/>
                <a:ea typeface="ヒラギノ角ゴ Pro W3"/>
                <a:cs typeface="ヒラギノ角ゴ Pro W3"/>
              </a:rPr>
              <a:pPr algn="r" rtl="0"/>
              <a:t>45</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algn="l" rtl="0"/>
            <a:r>
              <a:rPr lang="fr-FR" b="0" i="0" u="none" baseline="0">
                <a:cs typeface="ヒラギノ角ゴ Pro W3"/>
              </a:rPr>
              <a:t>Comparaison des lignes directrices du GECSSP et internationales (1)</a:t>
            </a:r>
            <a:endParaRPr lang="fr-FR" smtClean="0">
              <a:cs typeface="ヒラギノ角ゴ Pro W3"/>
            </a:endParaRPr>
          </a:p>
        </p:txBody>
      </p:sp>
      <p:sp>
        <p:nvSpPr>
          <p:cNvPr id="96258" name="Slide Number Placeholder 2"/>
          <p:cNvSpPr>
            <a:spLocks noGrp="1"/>
          </p:cNvSpPr>
          <p:nvPr>
            <p:ph type="sldNum" sz="quarter" idx="10"/>
          </p:nvPr>
        </p:nvSpPr>
        <p:spPr>
          <a:noFill/>
        </p:spPr>
        <p:txBody>
          <a:bodyPr/>
          <a:lstStyle/>
          <a:p>
            <a:pPr algn="r" rtl="0"/>
            <a:fld id="{8B9CECB4-B875-4746-81FD-4D2299719A37}" type="slidenum">
              <a:rPr>
                <a:latin typeface="Arial" charset="0"/>
                <a:ea typeface="ヒラギノ角ゴ Pro W3"/>
                <a:cs typeface="ヒラギノ角ゴ Pro W3"/>
              </a:rPr>
              <a:pPr algn="r" rtl="0"/>
              <a:t>46</a:t>
            </a:fld>
            <a:endParaRPr lang="fr-FR" smtClean="0">
              <a:latin typeface="Arial" charset="0"/>
              <a:ea typeface="ヒラギノ角ゴ Pro W3"/>
              <a:cs typeface="ヒラギノ角ゴ Pro W3"/>
            </a:endParaRPr>
          </a:p>
        </p:txBody>
      </p:sp>
      <p:graphicFrame>
        <p:nvGraphicFramePr>
          <p:cNvPr id="80949" name="Group 53"/>
          <p:cNvGraphicFramePr>
            <a:graphicFrameLocks noGrp="1"/>
          </p:cNvGraphicFramePr>
          <p:nvPr>
            <p:extLst>
              <p:ext uri="{D42A27DB-BD31-4B8C-83A1-F6EECF244321}">
                <p14:modId xmlns:p14="http://schemas.microsoft.com/office/powerpoint/2010/main" val="4163959053"/>
              </p:ext>
            </p:extLst>
          </p:nvPr>
        </p:nvGraphicFramePr>
        <p:xfrm>
          <a:off x="228600" y="1567116"/>
          <a:ext cx="8686800" cy="4782884"/>
        </p:xfrm>
        <a:graphic>
          <a:graphicData uri="http://schemas.openxmlformats.org/drawingml/2006/table">
            <a:tbl>
              <a:tblPr/>
              <a:tblGrid>
                <a:gridCol w="1039415"/>
                <a:gridCol w="957262"/>
                <a:gridCol w="1210865"/>
                <a:gridCol w="1216224"/>
                <a:gridCol w="1221582"/>
                <a:gridCol w="1564482"/>
                <a:gridCol w="1476970"/>
              </a:tblGrid>
              <a:tr h="32139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dirty="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130340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GECSSP 2012 </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Canada*</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de dépistage systématique. </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de dépistage systématique. </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 par cytologie cervicale.</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 par cytologie cervicale. </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 par cytologie cervicale en cas de dépistage inadéquat. Sinon, le dépistage peut être arrêté.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 Réexaminera la question du test HPV lorsque de nouvelles données seront disponibles.</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36591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Lignes directrices précédentes du GECSSP (1994) </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Canada</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annuel par cytologie cervicale après le début de la vie sexuelle ou à 18 ans.</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Après 2 tests </a:t>
                      </a:r>
                      <a:r>
                        <a:rPr kumimoji="0" lang="fr-FR" sz="900" b="0" i="0" u="none" strike="noStrike" cap="none" normalizeH="0" baseline="0" dirty="0" err="1">
                          <a:ln>
                            <a:noFill/>
                          </a:ln>
                          <a:solidFill>
                            <a:srgbClr val="000000"/>
                          </a:solidFill>
                          <a:effectLst/>
                          <a:latin typeface="Arial" charset="0"/>
                          <a:ea typeface="ヒラギノ角ゴ Pro W3"/>
                          <a:cs typeface="ヒラギノ角ゴ Pro W3"/>
                        </a:rPr>
                        <a:t>Pap</a:t>
                      </a: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 normaux, le dépistage est recommandé tous les 3 ans jusqu'à l'âge de 69 ans. La fréquence de dépistage peut être accrue en présence de facteurs de risque.</a:t>
                      </a:r>
                      <a:endParaRPr kumimoji="0" lang="fr-FR" sz="10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n'est pas recommandé.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Sans </a:t>
                      </a:r>
                      <a:r>
                        <a:rPr kumimoji="0" lang="fr-FR" sz="900" b="0" i="0" u="none" strike="noStrike" cap="none" normalizeH="0" baseline="0" dirty="0" smtClean="0">
                          <a:ln>
                            <a:noFill/>
                          </a:ln>
                          <a:solidFill>
                            <a:srgbClr val="000000"/>
                          </a:solidFill>
                          <a:effectLst/>
                          <a:latin typeface="Arial" charset="0"/>
                          <a:ea typeface="ヒラギノ角ゴ Pro W3"/>
                          <a:cs typeface="ヒラギノ角ゴ Pro W3"/>
                        </a:rPr>
                        <a:t>objet.</a:t>
                      </a:r>
                      <a:endParaRPr kumimoji="0" lang="fr-FR" sz="10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79217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USPSTF, 2012</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États-Unis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le dépistage systématique avant l'âge de 21 ans.</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le dépistage systématique avant l'âge de 21 ans. </a:t>
                      </a:r>
                      <a:endParaRPr kumimoji="0" lang="fr-FR"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du cancer du col de l'utérus chez les femmes de 21 à 65 ans par test Pap tous les 3 ans.</a:t>
                      </a:r>
                      <a:endParaRPr kumimoji="0" lang="fr-FR"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pratiquer le dépistage du cancer du col de l'utérus chez les femmes de plus de 65 ans qui ont précédemment fait l'objet d'un dépistage adéquat et ne sont pas exposées par ailleurs à un risque élevé de cancer du col de l'utérus.</a:t>
                      </a: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pratiquer le dépistage du cancer du col de l'utérus chez les femmes de plus de 65 ans qui ont précédemment fait l'objet d'un dépistage adéquat et ne sont pas exposées par ailleurs à un risque élevé de cancer du col de l'utérus.</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Pour les femmes de 30 à 65 ans souhaitant allonger l'intervalle de dépistage, dépistage à l'aide d'une combinaison de cytologie et de test du papillomavirus humain (HPV) tous les 5 ans (</a:t>
                      </a:r>
                      <a:r>
                        <a:rPr kumimoji="0" lang="fr-FR" sz="900" b="0" i="1" u="none" strike="noStrike" cap="none" normalizeH="0" baseline="0" dirty="0" err="1">
                          <a:ln>
                            <a:noFill/>
                          </a:ln>
                          <a:solidFill>
                            <a:srgbClr val="000000"/>
                          </a:solidFill>
                          <a:effectLst/>
                          <a:latin typeface="Arial" charset="0"/>
                          <a:ea typeface="ヒラギノ角ゴ Pro W3"/>
                          <a:cs typeface="ヒラギノ角ゴ Pro W3"/>
                        </a:rPr>
                        <a:t>co-testing</a:t>
                      </a: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a:t>
                      </a:r>
                      <a:endParaRPr kumimoji="0" lang="fr-FR" sz="10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6297" name="TextBox 4"/>
          <p:cNvSpPr txBox="1">
            <a:spLocks noChangeArrowheads="1"/>
          </p:cNvSpPr>
          <p:nvPr/>
        </p:nvSpPr>
        <p:spPr bwMode="auto">
          <a:xfrm>
            <a:off x="468313" y="6350000"/>
            <a:ext cx="5826125" cy="396875"/>
          </a:xfrm>
          <a:prstGeom prst="rect">
            <a:avLst/>
          </a:prstGeom>
          <a:noFill/>
          <a:ln w="9525">
            <a:noFill/>
            <a:miter lim="800000"/>
            <a:headEnd/>
            <a:tailEnd/>
          </a:ln>
        </p:spPr>
        <p:txBody>
          <a:bodyPr>
            <a:spAutoFit/>
          </a:bodyPr>
          <a:lstStyle/>
          <a:p>
            <a:pPr marL="87313" indent="-87313" algn="l" rtl="0"/>
            <a:r>
              <a:rPr lang="fr-FR" sz="1000" b="0" i="0" u="none" baseline="0"/>
              <a:t>* Des recommandations pour le test primaire (test HPV seul), le </a:t>
            </a:r>
            <a:r>
              <a:rPr lang="fr-FR" sz="1000" b="0" i="1" u="none" baseline="0"/>
              <a:t>co-testing</a:t>
            </a:r>
            <a:r>
              <a:rPr lang="fr-FR" sz="1000" b="0" i="0" u="none" baseline="0"/>
              <a:t> (avec test Pap) ou le test de triage/réflexe (près un test Pap anormal) ont été envisagées.</a:t>
            </a:r>
            <a:endParaRPr lang="fr-FR" sz="1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l" rtl="0"/>
            <a:r>
              <a:rPr lang="fr-FR" b="0" i="0" u="none" baseline="0">
                <a:cs typeface="ヒラギノ角ゴ Pro W3"/>
              </a:rPr>
              <a:t>Comparaison des lignes directrices du GECSSP et internationales (2)</a:t>
            </a:r>
            <a:endParaRPr lang="fr-FR" smtClean="0">
              <a:cs typeface="ヒラギノ角ゴ Pro W3"/>
            </a:endParaRPr>
          </a:p>
        </p:txBody>
      </p:sp>
      <p:sp>
        <p:nvSpPr>
          <p:cNvPr id="98306" name="Slide Number Placeholder 2"/>
          <p:cNvSpPr>
            <a:spLocks noGrp="1"/>
          </p:cNvSpPr>
          <p:nvPr>
            <p:ph type="sldNum" sz="quarter" idx="10"/>
          </p:nvPr>
        </p:nvSpPr>
        <p:spPr>
          <a:noFill/>
        </p:spPr>
        <p:txBody>
          <a:bodyPr/>
          <a:lstStyle/>
          <a:p>
            <a:pPr algn="r" rtl="0"/>
            <a:fld id="{B1802170-F762-48AE-9908-EA45BB644AA6}" type="slidenum">
              <a:rPr>
                <a:latin typeface="Arial" charset="0"/>
                <a:ea typeface="ヒラギノ角ゴ Pro W3"/>
                <a:cs typeface="ヒラギノ角ゴ Pro W3"/>
              </a:rPr>
              <a:pPr algn="r" rtl="0"/>
              <a:t>47</a:t>
            </a:fld>
            <a:endParaRPr lang="fr-FR" smtClean="0">
              <a:latin typeface="Arial" charset="0"/>
              <a:ea typeface="ヒラギノ角ゴ Pro W3"/>
              <a:cs typeface="ヒラギノ角ゴ Pro W3"/>
            </a:endParaRPr>
          </a:p>
        </p:txBody>
      </p:sp>
      <p:graphicFrame>
        <p:nvGraphicFramePr>
          <p:cNvPr id="83008" name="Group 64"/>
          <p:cNvGraphicFramePr>
            <a:graphicFrameLocks noGrp="1"/>
          </p:cNvGraphicFramePr>
          <p:nvPr>
            <p:extLst>
              <p:ext uri="{D42A27DB-BD31-4B8C-83A1-F6EECF244321}">
                <p14:modId xmlns:p14="http://schemas.microsoft.com/office/powerpoint/2010/main" val="4277801663"/>
              </p:ext>
            </p:extLst>
          </p:nvPr>
        </p:nvGraphicFramePr>
        <p:xfrm>
          <a:off x="0" y="1635162"/>
          <a:ext cx="9068695" cy="4704793"/>
        </p:xfrm>
        <a:graphic>
          <a:graphicData uri="http://schemas.openxmlformats.org/drawingml/2006/table">
            <a:tbl>
              <a:tblPr/>
              <a:tblGrid>
                <a:gridCol w="1159751"/>
                <a:gridCol w="976832"/>
                <a:gridCol w="1112226"/>
                <a:gridCol w="124843"/>
                <a:gridCol w="1242727"/>
                <a:gridCol w="120690"/>
                <a:gridCol w="1394790"/>
                <a:gridCol w="1428216"/>
                <a:gridCol w="1508620"/>
              </a:tblGrid>
              <a:tr h="29853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dirty="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104266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Gouvernement australien</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Australie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(Mai 2011)</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Premier test Pap à l'âge de 18-20 ans environ, ou un an ou deux après le premier rapport sexuel, la date la plus tardive étant choisie.</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5">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Tests Pap réguliers recommandés tous les deux ans.</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professionnel peut expliquer qu'il n'y a pas de risque à arrêter les tests Pap si les tests précédents se sont avérés normaux.</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32216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Cervical Screening Program du NHS </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Angleterre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(Août 2011)</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25 à 49 ans sont invitées à se soumettre au dépistage par cytologie cervicale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50 à 64 ans sont invitées à se soumettre au dépistage par cytologie cervicale tous les 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plus de 65 ans doivent se soumettre au dépistage uniquement si elles ne l'ont pas fait depuis l'âge de 50 ans ou ont récemment présenté des tests anormaux.</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plus de 65 ans doivent se soumettre au dépistage uniquement si elles ne l'ont pas fait depuis l'âge de 50 ans ou ont récemment présenté des tests anormaux.</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dirty="0">
                          <a:ln>
                            <a:noFill/>
                          </a:ln>
                          <a:solidFill>
                            <a:srgbClr val="000000"/>
                          </a:solidFill>
                          <a:effectLst/>
                          <a:latin typeface="Arial" charset="0"/>
                          <a:ea typeface="ヒラギノ角ゴ Pro W3"/>
                          <a:cs typeface="ヒラギノ角ゴ Pro W3"/>
                        </a:rPr>
                        <a:t>Un test HPV supplémentaire (triage) est recommandé chez les femmes de 25 ans et plus présentant des résultats anormaux au test </a:t>
                      </a:r>
                      <a:r>
                        <a:rPr kumimoji="0" lang="fr-FR" sz="800" b="0" i="0" u="none" strike="noStrike" cap="none" normalizeH="0" baseline="0" dirty="0" err="1">
                          <a:ln>
                            <a:noFill/>
                          </a:ln>
                          <a:solidFill>
                            <a:srgbClr val="000000"/>
                          </a:solidFill>
                          <a:effectLst/>
                          <a:latin typeface="Arial" charset="0"/>
                          <a:ea typeface="ヒラギノ角ゴ Pro W3"/>
                          <a:cs typeface="ヒラギノ角ゴ Pro W3"/>
                        </a:rPr>
                        <a:t>Pap</a:t>
                      </a:r>
                      <a:r>
                        <a:rPr kumimoji="0" lang="fr-FR" sz="800" b="0" i="0" u="none" strike="noStrike" cap="none" normalizeH="0" baseline="0" dirty="0">
                          <a:ln>
                            <a:noFill/>
                          </a:ln>
                          <a:solidFill>
                            <a:srgbClr val="000000"/>
                          </a:solidFill>
                          <a:effectLst/>
                          <a:latin typeface="Arial" charset="0"/>
                          <a:ea typeface="ヒラギノ角ゴ Pro W3"/>
                          <a:cs typeface="ヒラギノ角ゴ Pro W3"/>
                        </a:rPr>
                        <a:t> dans certaines circonstances.</a:t>
                      </a:r>
                      <a:endParaRPr kumimoji="0" lang="fr-FR" sz="9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96243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Conseil de la Santé des Pays-Bas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Pays-Bas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(Mai 2011)</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30 à 40 ans sont invitées à se soumettre au dépistage tous les 5 ans.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Les femmes de 50 à 60 ans sont invitées à se soumettre au dépistage tous les 10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serait effectué à 30, 35, 40, 50 et 60 ans.)</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800" b="0" i="0" u="none" strike="noStrike" cap="none" normalizeH="0" baseline="0" dirty="0">
                          <a:ln>
                            <a:noFill/>
                          </a:ln>
                          <a:solidFill>
                            <a:srgbClr val="000000"/>
                          </a:solidFill>
                          <a:effectLst/>
                          <a:latin typeface="Arial" charset="0"/>
                          <a:ea typeface="ヒラギノ角ゴ Pro W3"/>
                          <a:cs typeface="ヒラギノ角ゴ Pro W3"/>
                        </a:rPr>
                        <a:t>Recommandation que le test HPV remplace la cytologie en tant que méthode de dépistage primaire.  En cas de test cytologique, un test HPV supplémentaire (triage) est recommandé chez les femmes de 30 ans et plus présentant des résultats anormaux au test </a:t>
                      </a:r>
                      <a:r>
                        <a:rPr kumimoji="0" lang="fr-FR" sz="800" b="0" i="0" u="none" strike="noStrike" cap="none" normalizeH="0" baseline="0" dirty="0" err="1">
                          <a:ln>
                            <a:noFill/>
                          </a:ln>
                          <a:solidFill>
                            <a:srgbClr val="000000"/>
                          </a:solidFill>
                          <a:effectLst/>
                          <a:latin typeface="Arial" charset="0"/>
                          <a:ea typeface="ヒラギノ角ゴ Pro W3"/>
                          <a:cs typeface="ヒラギノ角ゴ Pro W3"/>
                        </a:rPr>
                        <a:t>Pap</a:t>
                      </a:r>
                      <a:r>
                        <a:rPr kumimoji="0" lang="fr-FR" sz="800" b="0" i="0" u="none" strike="noStrike" cap="none" normalizeH="0" baseline="0" dirty="0">
                          <a:ln>
                            <a:noFill/>
                          </a:ln>
                          <a:solidFill>
                            <a:srgbClr val="000000"/>
                          </a:solidFill>
                          <a:effectLst/>
                          <a:latin typeface="Arial" charset="0"/>
                          <a:ea typeface="ヒラギノ角ゴ Pro W3"/>
                          <a:cs typeface="ヒラギノ角ゴ Pro W3"/>
                        </a:rPr>
                        <a:t> dans certaines circonstances.</a:t>
                      </a:r>
                      <a:endParaRPr kumimoji="0" lang="fr-FR" sz="9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8348" name="TextBox 4"/>
          <p:cNvSpPr txBox="1">
            <a:spLocks noChangeArrowheads="1"/>
          </p:cNvSpPr>
          <p:nvPr/>
        </p:nvSpPr>
        <p:spPr bwMode="auto">
          <a:xfrm>
            <a:off x="468313" y="6350000"/>
            <a:ext cx="5826125" cy="396875"/>
          </a:xfrm>
          <a:prstGeom prst="rect">
            <a:avLst/>
          </a:prstGeom>
          <a:noFill/>
          <a:ln w="9525">
            <a:noFill/>
            <a:miter lim="800000"/>
            <a:headEnd/>
            <a:tailEnd/>
          </a:ln>
        </p:spPr>
        <p:txBody>
          <a:bodyPr>
            <a:spAutoFit/>
          </a:bodyPr>
          <a:lstStyle/>
          <a:p>
            <a:pPr marL="87313" indent="-87313" algn="l" rtl="0"/>
            <a:r>
              <a:rPr lang="fr-FR" sz="1000" b="0" i="0" u="none" baseline="0"/>
              <a:t>* Des recommandations pour le test primaire (test HPV seul), le </a:t>
            </a:r>
            <a:r>
              <a:rPr lang="fr-FR" sz="1000" b="0" i="1" u="none" baseline="0"/>
              <a:t>co-testing</a:t>
            </a:r>
            <a:r>
              <a:rPr lang="fr-FR" sz="1000" b="0" i="0" u="none" baseline="0"/>
              <a:t> (avec test Pap) ou le test de triage/réflexe (près un test Pap anormal) ont été envisagées.</a:t>
            </a:r>
            <a:endParaRPr lang="fr-FR" sz="1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algn="l" rtl="0"/>
            <a:r>
              <a:rPr lang="fr-FR" b="0" i="0" u="none" baseline="0">
                <a:cs typeface="ヒラギノ角ゴ Pro W3"/>
              </a:rPr>
              <a:t>Comparaison des lignes directrices du GECSSP et internationales (3)</a:t>
            </a:r>
            <a:endParaRPr lang="fr-FR" smtClean="0">
              <a:cs typeface="ヒラギノ角ゴ Pro W3"/>
            </a:endParaRPr>
          </a:p>
        </p:txBody>
      </p:sp>
      <p:sp>
        <p:nvSpPr>
          <p:cNvPr id="99330" name="Slide Number Placeholder 2"/>
          <p:cNvSpPr>
            <a:spLocks noGrp="1"/>
          </p:cNvSpPr>
          <p:nvPr>
            <p:ph type="sldNum" sz="quarter" idx="10"/>
          </p:nvPr>
        </p:nvSpPr>
        <p:spPr>
          <a:noFill/>
        </p:spPr>
        <p:txBody>
          <a:bodyPr/>
          <a:lstStyle/>
          <a:p>
            <a:pPr algn="r" rtl="0"/>
            <a:fld id="{993952A0-E17D-4844-A6C9-F1AD142978A5}" type="slidenum">
              <a:rPr>
                <a:latin typeface="Arial" charset="0"/>
                <a:ea typeface="ヒラギノ角ゴ Pro W3"/>
                <a:cs typeface="ヒラギノ角ゴ Pro W3"/>
              </a:rPr>
              <a:pPr algn="r" rtl="0"/>
              <a:t>48</a:t>
            </a:fld>
            <a:endParaRPr lang="fr-FR" smtClean="0">
              <a:latin typeface="Arial" charset="0"/>
              <a:ea typeface="ヒラギノ角ゴ Pro W3"/>
              <a:cs typeface="ヒラギノ角ゴ Pro W3"/>
            </a:endParaRPr>
          </a:p>
        </p:txBody>
      </p:sp>
      <p:graphicFrame>
        <p:nvGraphicFramePr>
          <p:cNvPr id="84017" name="Group 49"/>
          <p:cNvGraphicFramePr>
            <a:graphicFrameLocks noGrp="1"/>
          </p:cNvGraphicFramePr>
          <p:nvPr>
            <p:extLst>
              <p:ext uri="{D42A27DB-BD31-4B8C-83A1-F6EECF244321}">
                <p14:modId xmlns:p14="http://schemas.microsoft.com/office/powerpoint/2010/main" val="2445447833"/>
              </p:ext>
            </p:extLst>
          </p:nvPr>
        </p:nvGraphicFramePr>
        <p:xfrm>
          <a:off x="395288" y="2276475"/>
          <a:ext cx="8278812" cy="2875344"/>
        </p:xfrm>
        <a:graphic>
          <a:graphicData uri="http://schemas.openxmlformats.org/drawingml/2006/table">
            <a:tbl>
              <a:tblPr/>
              <a:tblGrid>
                <a:gridCol w="990600"/>
                <a:gridCol w="911225"/>
                <a:gridCol w="1154112"/>
                <a:gridCol w="1160463"/>
                <a:gridCol w="1163637"/>
                <a:gridCol w="1490663"/>
                <a:gridCol w="1408112"/>
              </a:tblGrid>
              <a:tr h="3333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dirty="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16478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National Cancer Screening Service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Irlande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(2011)</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Le dépistage n'est pas proposé.</a:t>
                      </a:r>
                      <a:endParaRPr kumimoji="0" lang="fr-FR" sz="10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Les femmes de 25 à 44 ans sont invitées à se soumettre au dépistage tous les 3 ans. </a:t>
                      </a:r>
                      <a:endParaRPr kumimoji="0" lang="fr-FR" sz="10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Les femmes de 45 à 60 ans sont invitées à se soumettre au dépistage tous les 5 ans. </a:t>
                      </a:r>
                      <a:endParaRPr kumimoji="0" lang="fr-FR" sz="10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Indépendamment de l'âge d'une femme lors du premier dépistage, elle doit présenter de résultats normaux à maximum </a:t>
                      </a:r>
                      <a:r>
                        <a:rPr kumimoji="0" lang="fr-FR" sz="900" b="0" i="0" u="none" strike="noStrike" cap="none" normalizeH="0" baseline="0" dirty="0" smtClean="0">
                          <a:ln>
                            <a:noFill/>
                          </a:ln>
                          <a:solidFill>
                            <a:srgbClr val="000000"/>
                          </a:solidFill>
                          <a:effectLst/>
                          <a:latin typeface="Arial" charset="0"/>
                          <a:ea typeface="ヒラギノ角ゴ Pro W3"/>
                          <a:cs typeface="ヒラギノ角ゴ Pro W3"/>
                        </a:rPr>
                        <a:t>3 </a:t>
                      </a: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ans d'intervalle avant de passer à un intervalle de dépistage de 5 ans. </a:t>
                      </a:r>
                      <a:endParaRPr kumimoji="0" lang="fr-FR" sz="1000" b="0" i="0" u="none" strike="noStrike" cap="none" normalizeH="0" baseline="0" dirty="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8683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NHS Scotland</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Écosse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1" i="0" u="none" strike="noStrike" cap="none" normalizeH="0" baseline="0">
                          <a:ln>
                            <a:noFill/>
                          </a:ln>
                          <a:solidFill>
                            <a:srgbClr val="FFFFFF"/>
                          </a:solidFill>
                          <a:effectLst/>
                          <a:latin typeface="Arial" charset="0"/>
                          <a:ea typeface="ヒラギノ角ゴ Pro W3"/>
                          <a:cs typeface="ヒラギノ角ゴ Pro W3"/>
                        </a:rPr>
                        <a:t>(2010)</a:t>
                      </a:r>
                      <a:endParaRPr kumimoji="0" lang="fr-FR"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Les femmes de 20 à 60 ans sont invitées à se soumettre au dépistage tous les 3 ans.</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n'est pas proposé.</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9362" name="TextBox 5"/>
          <p:cNvSpPr txBox="1">
            <a:spLocks noChangeArrowheads="1"/>
          </p:cNvSpPr>
          <p:nvPr/>
        </p:nvSpPr>
        <p:spPr bwMode="auto">
          <a:xfrm>
            <a:off x="363538" y="6026150"/>
            <a:ext cx="7054850" cy="457200"/>
          </a:xfrm>
          <a:prstGeom prst="rect">
            <a:avLst/>
          </a:prstGeom>
          <a:noFill/>
          <a:ln w="9525">
            <a:noFill/>
            <a:miter lim="800000"/>
            <a:headEnd/>
            <a:tailEnd/>
          </a:ln>
        </p:spPr>
        <p:txBody>
          <a:bodyPr>
            <a:spAutoFit/>
          </a:bodyPr>
          <a:lstStyle/>
          <a:p>
            <a:pPr algn="l" rtl="0"/>
            <a:r>
              <a:rPr lang="fr-FR" sz="1200" b="0" i="0" u="none" baseline="0"/>
              <a:t>* Des recommandations pour le test primaire (test HPV seul), le </a:t>
            </a:r>
            <a:r>
              <a:rPr lang="fr-FR" sz="1200" b="0" i="1" u="none" baseline="0"/>
              <a:t>co-testing</a:t>
            </a:r>
            <a:r>
              <a:rPr lang="fr-FR" sz="1200" b="0" i="0" u="none" baseline="0"/>
              <a:t> (avec test Pap) ou le test de triage/réflexe (après un test Pap anormal) ont été envisagées.</a:t>
            </a:r>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4"/>
          <p:cNvSpPr>
            <a:spLocks noGrp="1"/>
          </p:cNvSpPr>
          <p:nvPr>
            <p:ph type="title"/>
          </p:nvPr>
        </p:nvSpPr>
        <p:spPr>
          <a:xfrm>
            <a:off x="1258888" y="3213100"/>
            <a:ext cx="6769100" cy="1362075"/>
          </a:xfrm>
        </p:spPr>
        <p:txBody>
          <a:bodyPr/>
          <a:lstStyle/>
          <a:p>
            <a:r>
              <a:rPr lang="fr-CA" cap="none" smtClean="0">
                <a:cs typeface="ヒラギノ角ゴ Pro W3"/>
              </a:rPr>
              <a:t>CONCLUSIONS</a:t>
            </a:r>
            <a:endParaRPr lang="en-US" cap="none" smtClean="0">
              <a:cs typeface="ヒラギノ角ゴ Pro W3"/>
            </a:endParaRPr>
          </a:p>
        </p:txBody>
      </p:sp>
      <p:sp>
        <p:nvSpPr>
          <p:cNvPr id="100354" name="Text Placeholder 5"/>
          <p:cNvSpPr>
            <a:spLocks noGrp="1"/>
          </p:cNvSpPr>
          <p:nvPr>
            <p:ph type="body" idx="1"/>
          </p:nvPr>
        </p:nvSpPr>
        <p:spPr>
          <a:xfrm>
            <a:off x="1258888" y="1628775"/>
            <a:ext cx="7129462" cy="1500188"/>
          </a:xfrm>
        </p:spPr>
        <p:txBody>
          <a:bodyPr/>
          <a:lstStyle/>
          <a:p>
            <a:r>
              <a:rPr lang="fr-FR" sz="2400" b="1" dirty="0">
                <a:cs typeface="ヒラギノ角ゴ Pro W3"/>
              </a:rPr>
              <a:t>Dépistage du cancer du col de l'utérus</a:t>
            </a:r>
            <a:endParaRPr lang="en-US" sz="2400" b="1" dirty="0" smtClean="0">
              <a:cs typeface="ヒラギノ角ゴ Pro W3"/>
            </a:endParaRPr>
          </a:p>
        </p:txBody>
      </p:sp>
      <p:sp>
        <p:nvSpPr>
          <p:cNvPr id="100355" name="Slide Number Placeholder 3"/>
          <p:cNvSpPr>
            <a:spLocks noGrp="1"/>
          </p:cNvSpPr>
          <p:nvPr>
            <p:ph type="sldNum" sz="quarter" idx="10"/>
          </p:nvPr>
        </p:nvSpPr>
        <p:spPr>
          <a:noFill/>
        </p:spPr>
        <p:txBody>
          <a:bodyPr/>
          <a:lstStyle/>
          <a:p>
            <a:fld id="{4B6469FE-9136-4EA2-8B92-54F166A3BAD8}" type="slidenum">
              <a:rPr lang="en-US" smtClean="0">
                <a:latin typeface="Arial" charset="0"/>
                <a:ea typeface="ヒラギノ角ゴ Pro W3"/>
                <a:cs typeface="ヒラギノ角ゴ Pro W3"/>
              </a:rPr>
              <a:pPr/>
              <a:t>49</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178414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l" rtl="0"/>
            <a:r>
              <a:rPr lang="fr-FR" sz="3200" b="0" i="0" u="none" baseline="0">
                <a:cs typeface="ヒラギノ角ゴ Pro W3"/>
              </a:rPr>
              <a:t>Recherche de données probantes</a:t>
            </a:r>
          </a:p>
        </p:txBody>
      </p:sp>
      <p:sp>
        <p:nvSpPr>
          <p:cNvPr id="3" name="Content Placeholder 2"/>
          <p:cNvSpPr>
            <a:spLocks noGrp="1"/>
          </p:cNvSpPr>
          <p:nvPr>
            <p:ph idx="1"/>
          </p:nvPr>
        </p:nvSpPr>
        <p:spPr/>
        <p:txBody>
          <a:bodyPr/>
          <a:lstStyle/>
          <a:p>
            <a:pPr marL="0" indent="0" algn="l" rtl="0">
              <a:buFontTx/>
              <a:buNone/>
              <a:defRPr/>
            </a:pPr>
            <a:r>
              <a:rPr lang="fr-FR" sz="2400" b="0" i="0" u="none" baseline="0" dirty="0">
                <a:cs typeface="ヒラギノ角ゴ Pro W3"/>
              </a:rPr>
              <a:t>Recherche d'études sur la </a:t>
            </a:r>
            <a:r>
              <a:rPr lang="fr-FR" sz="2400" b="1" i="1" u="none" baseline="0" dirty="0">
                <a:cs typeface="ヒラギノ角ゴ Pro W3"/>
              </a:rPr>
              <a:t>réduction de l'incidence</a:t>
            </a:r>
            <a:r>
              <a:rPr lang="fr-FR" sz="2400" b="0" i="1" u="none" baseline="0" dirty="0">
                <a:cs typeface="ヒラギノ角ゴ Pro W3"/>
              </a:rPr>
              <a:t> </a:t>
            </a:r>
            <a:r>
              <a:rPr lang="fr-FR" sz="2400" b="0" i="0" u="none" baseline="0" dirty="0">
                <a:cs typeface="ヒラギノ角ゴ Pro W3"/>
              </a:rPr>
              <a:t>et </a:t>
            </a:r>
            <a:r>
              <a:rPr lang="fr-FR" sz="2400" b="1" i="1" u="none" baseline="0" dirty="0">
                <a:cs typeface="ヒラギノ角ゴ Pro W3"/>
              </a:rPr>
              <a:t>de la mortalité</a:t>
            </a:r>
            <a:r>
              <a:rPr lang="fr-FR" sz="2400" b="0" i="0" u="none" baseline="0" dirty="0">
                <a:cs typeface="ヒラギノ角ゴ Pro W3"/>
              </a:rPr>
              <a:t> de ce cancer.</a:t>
            </a:r>
          </a:p>
          <a:p>
            <a:pPr marL="268288" indent="-268288" algn="l" rtl="0">
              <a:defRPr/>
            </a:pPr>
            <a:endParaRPr lang="fr-FR" sz="2400" dirty="0" smtClean="0">
              <a:cs typeface="ヒラギノ角ゴ Pro W3"/>
            </a:endParaRPr>
          </a:p>
          <a:p>
            <a:pPr marL="0" indent="0">
              <a:buNone/>
              <a:defRPr/>
            </a:pPr>
            <a:r>
              <a:rPr lang="fr-FR" sz="2400" b="0" i="0" u="none" baseline="0" dirty="0">
                <a:cs typeface="ヒラギノ角ゴ Pro W3"/>
              </a:rPr>
              <a:t>PAS de résultats </a:t>
            </a:r>
            <a:r>
              <a:rPr lang="fr-FR" sz="2400" dirty="0">
                <a:cs typeface="ヒラギノ角ゴ Pro W3"/>
              </a:rPr>
              <a:t>intermédiaires :</a:t>
            </a:r>
            <a:endParaRPr lang="fr-FR" sz="2400" b="0" i="0" u="none" baseline="0" dirty="0">
              <a:cs typeface="ヒラギノ角ゴ Pro W3"/>
            </a:endParaRPr>
          </a:p>
          <a:p>
            <a:pPr marL="985838" lvl="1" indent="-373063">
              <a:defRPr/>
            </a:pPr>
            <a:r>
              <a:rPr lang="fr-FR" sz="2400" dirty="0"/>
              <a:t>LSIL, HSIL ;</a:t>
            </a:r>
            <a:endParaRPr lang="fr-FR" sz="2400" b="0" i="0" u="none" baseline="0" dirty="0"/>
          </a:p>
          <a:p>
            <a:pPr marL="985838" lvl="1" indent="-373063">
              <a:defRPr/>
            </a:pPr>
            <a:r>
              <a:rPr lang="fr-FR" sz="2400" dirty="0"/>
              <a:t>CIN2, 3 ;</a:t>
            </a:r>
            <a:endParaRPr lang="fr-FR" sz="2400" b="0" i="0" u="none" baseline="0" dirty="0"/>
          </a:p>
          <a:p>
            <a:pPr marL="985838" lvl="1" indent="-373063">
              <a:defRPr/>
            </a:pPr>
            <a:r>
              <a:rPr lang="fr-FR" sz="2400" dirty="0"/>
              <a:t>infection par le HPV.</a:t>
            </a:r>
            <a:endParaRPr lang="fr-FR" sz="2400" b="0" i="0" u="none" baseline="0" dirty="0"/>
          </a:p>
          <a:p>
            <a:pPr marL="268288" indent="-268288" algn="l" rtl="0">
              <a:defRPr/>
            </a:pPr>
            <a:endParaRPr lang="fr-FR" sz="2400" dirty="0" smtClean="0">
              <a:cs typeface="ヒラギノ角ゴ Pro W3"/>
            </a:endParaRPr>
          </a:p>
          <a:p>
            <a:pPr marL="268288" indent="-268288" algn="l" rtl="0">
              <a:defRPr/>
            </a:pPr>
            <a:r>
              <a:rPr lang="fr-FR" sz="2400" b="0" i="0" u="none" baseline="0" dirty="0">
                <a:cs typeface="ヒラギノ角ゴ Pro W3"/>
              </a:rPr>
              <a:t>Une proportion incertaine (mais élevée) régresse.</a:t>
            </a:r>
          </a:p>
          <a:p>
            <a:pPr marL="268288" indent="-268288" algn="l" rtl="0">
              <a:defRPr/>
            </a:pPr>
            <a:r>
              <a:rPr lang="fr-FR" sz="2400" b="0" i="0" u="none" baseline="0" dirty="0">
                <a:cs typeface="ヒラギノ角ゴ Pro W3"/>
              </a:rPr>
              <a:t>Une faible proportion progresse, échelle temporelle </a:t>
            </a:r>
            <a:r>
              <a:rPr lang="fr-FR" sz="2400" b="0" i="0" u="none" baseline="0" dirty="0" smtClean="0">
                <a:cs typeface="ヒラギノ角ゴ Pro W3"/>
              </a:rPr>
              <a:t>incertaine.</a:t>
            </a:r>
            <a:endParaRPr lang="fr-FR" sz="2400" b="0" i="0" u="none" baseline="0" dirty="0">
              <a:cs typeface="ヒラギノ角ゴ Pro W3"/>
            </a:endParaRPr>
          </a:p>
        </p:txBody>
      </p:sp>
      <p:sp>
        <p:nvSpPr>
          <p:cNvPr id="4" name="Slide Number Placeholder 3"/>
          <p:cNvSpPr>
            <a:spLocks noGrp="1"/>
          </p:cNvSpPr>
          <p:nvPr>
            <p:ph type="sldNum" sz="quarter" idx="10"/>
          </p:nvPr>
        </p:nvSpPr>
        <p:spPr/>
        <p:txBody>
          <a:bodyPr/>
          <a:lstStyle/>
          <a:p>
            <a:pPr algn="r" rtl="0">
              <a:defRPr/>
            </a:pPr>
            <a:fld id="{181C6578-260C-4FE1-B151-C1E56648ED8F}" type="slidenum">
              <a:rPr/>
              <a:pPr algn="r" rtl="0">
                <a:defRPr/>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algn="l" rtl="0"/>
            <a:r>
              <a:rPr lang="fr-FR" sz="3600" b="0" i="0" u="none" baseline="0">
                <a:cs typeface="ヒラギノ角ゴ Pro W3"/>
              </a:rPr>
              <a:t>Conclusions</a:t>
            </a:r>
            <a:endParaRPr lang="fr-FR" sz="3600" smtClean="0">
              <a:cs typeface="ヒラギノ角ゴ Pro W3"/>
            </a:endParaRPr>
          </a:p>
        </p:txBody>
      </p:sp>
      <p:sp>
        <p:nvSpPr>
          <p:cNvPr id="102402" name="Content Placeholder 2"/>
          <p:cNvSpPr>
            <a:spLocks noGrp="1"/>
          </p:cNvSpPr>
          <p:nvPr>
            <p:ph idx="1"/>
          </p:nvPr>
        </p:nvSpPr>
        <p:spPr>
          <a:xfrm>
            <a:off x="685800" y="1724025"/>
            <a:ext cx="7772400" cy="4857750"/>
          </a:xfrm>
        </p:spPr>
        <p:txBody>
          <a:bodyPr/>
          <a:lstStyle/>
          <a:p>
            <a:pPr algn="l" rtl="0">
              <a:spcBef>
                <a:spcPct val="0"/>
              </a:spcBef>
            </a:pPr>
            <a:r>
              <a:rPr lang="fr-FR" sz="2400" b="0" i="0" u="none" baseline="0">
                <a:cs typeface="ヒラギノ角ゴ Pro W3"/>
              </a:rPr>
              <a:t>Cette ligne directrice encourage les médecins à aider les femmes à comprendre les avantages et inconvénients potentiels du dépistage du cancer du col de l'utérus et à prendre des décisions éclairées avec leur professionnel de santé. </a:t>
            </a:r>
          </a:p>
          <a:p>
            <a:pPr algn="l" rtl="0">
              <a:spcBef>
                <a:spcPct val="0"/>
              </a:spcBef>
            </a:pPr>
            <a:endParaRPr lang="fr-FR" sz="2400" smtClean="0">
              <a:cs typeface="ヒラギノ角ゴ Pro W3"/>
            </a:endParaRPr>
          </a:p>
          <a:p>
            <a:pPr algn="l" rtl="0">
              <a:spcBef>
                <a:spcPct val="0"/>
              </a:spcBef>
            </a:pPr>
            <a:r>
              <a:rPr lang="fr-FR" sz="2400" b="0" i="0" u="none" baseline="0">
                <a:cs typeface="ヒラギノ角ゴ Pro W3"/>
              </a:rPr>
              <a:t>Les recommandations sont conformes à celles de plusieurs autres pays.</a:t>
            </a:r>
          </a:p>
          <a:p>
            <a:pPr algn="l" rtl="0">
              <a:spcBef>
                <a:spcPct val="0"/>
              </a:spcBef>
              <a:buFontTx/>
              <a:buNone/>
            </a:pPr>
            <a:endParaRPr lang="fr-FR" sz="2400" smtClean="0">
              <a:cs typeface="ヒラギノ角ゴ Pro W3"/>
            </a:endParaRPr>
          </a:p>
          <a:p>
            <a:pPr algn="l" rtl="0">
              <a:spcBef>
                <a:spcPct val="0"/>
              </a:spcBef>
            </a:pPr>
            <a:r>
              <a:rPr lang="fr-FR" sz="2400" b="0" i="0" u="none" baseline="0">
                <a:cs typeface="ヒラギノ角ゴ Pro W3"/>
              </a:rPr>
              <a:t>Une réduction maximale du cancer du col de l'utérus sera obtenue en procédant au dépistage des femmes admissibles qui ne s'y sont jamais soumises, pas en dépistant plus tôt ou plus souvent. </a:t>
            </a:r>
          </a:p>
        </p:txBody>
      </p:sp>
      <p:sp>
        <p:nvSpPr>
          <p:cNvPr id="102403" name="Slide Number Placeholder 3"/>
          <p:cNvSpPr>
            <a:spLocks noGrp="1"/>
          </p:cNvSpPr>
          <p:nvPr>
            <p:ph type="sldNum" sz="quarter" idx="10"/>
          </p:nvPr>
        </p:nvSpPr>
        <p:spPr>
          <a:noFill/>
        </p:spPr>
        <p:txBody>
          <a:bodyPr/>
          <a:lstStyle/>
          <a:p>
            <a:pPr algn="r" rtl="0"/>
            <a:fld id="{24063F46-DE0A-456B-8442-30878B17D9F6}" type="slidenum">
              <a:rPr>
                <a:latin typeface="Arial" charset="0"/>
                <a:ea typeface="ヒラギノ角ゴ Pro W3"/>
                <a:cs typeface="ヒラギノ角ゴ Pro W3"/>
              </a:rPr>
              <a:pPr algn="r" rtl="0"/>
              <a:t>50</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algn="l" rtl="0"/>
            <a:r>
              <a:rPr lang="fr-FR" b="0" i="0" u="none" baseline="0">
                <a:cs typeface="ヒラギノ角ゴ Pro W3"/>
              </a:rPr>
              <a:t>Rôle des prestataires</a:t>
            </a:r>
          </a:p>
        </p:txBody>
      </p:sp>
      <p:sp>
        <p:nvSpPr>
          <p:cNvPr id="103426" name="Content Placeholder 2"/>
          <p:cNvSpPr>
            <a:spLocks noGrp="1"/>
          </p:cNvSpPr>
          <p:nvPr>
            <p:ph idx="1"/>
          </p:nvPr>
        </p:nvSpPr>
        <p:spPr>
          <a:xfrm>
            <a:off x="333486" y="1699708"/>
            <a:ext cx="7541111" cy="4691567"/>
          </a:xfrm>
        </p:spPr>
        <p:txBody>
          <a:bodyPr/>
          <a:lstStyle/>
          <a:p>
            <a:pPr algn="l" rtl="0">
              <a:spcBef>
                <a:spcPct val="40000"/>
              </a:spcBef>
            </a:pPr>
            <a:r>
              <a:rPr lang="fr-FR" b="0" i="0" u="none" baseline="0" dirty="0">
                <a:cs typeface="ヒラギノ角ゴ Pro W3"/>
              </a:rPr>
              <a:t>Comprendre les lignes directrices et leurs justifications.</a:t>
            </a:r>
          </a:p>
          <a:p>
            <a:pPr algn="l" rtl="0">
              <a:spcBef>
                <a:spcPct val="40000"/>
              </a:spcBef>
            </a:pPr>
            <a:r>
              <a:rPr lang="fr-FR" b="0" i="0" u="none" baseline="0" dirty="0">
                <a:cs typeface="ヒラギノ角ゴ Pro W3"/>
              </a:rPr>
              <a:t>Fournir des explications aux patientes, en particulier concernant les controverses.</a:t>
            </a:r>
          </a:p>
          <a:p>
            <a:pPr algn="l" rtl="0">
              <a:spcBef>
                <a:spcPct val="40000"/>
              </a:spcBef>
            </a:pPr>
            <a:r>
              <a:rPr lang="fr-FR" b="0" i="0" u="none" baseline="0" dirty="0">
                <a:cs typeface="ヒラギノ角ゴ Pro W3"/>
              </a:rPr>
              <a:t>Composantes controversées : </a:t>
            </a:r>
          </a:p>
          <a:p>
            <a:pPr marL="989013" lvl="1" algn="l" rtl="0">
              <a:spcBef>
                <a:spcPct val="40000"/>
              </a:spcBef>
            </a:pPr>
            <a:r>
              <a:rPr lang="fr-FR" sz="2000" b="0" i="0" u="none" baseline="0" dirty="0"/>
              <a:t>Quand commencer ?</a:t>
            </a:r>
          </a:p>
          <a:p>
            <a:pPr marL="989013" lvl="1" algn="l" rtl="0">
              <a:spcBef>
                <a:spcPct val="40000"/>
              </a:spcBef>
            </a:pPr>
            <a:r>
              <a:rPr lang="fr-FR" sz="2000" b="0" i="0" u="none" baseline="0" dirty="0"/>
              <a:t>Intervalle</a:t>
            </a:r>
          </a:p>
          <a:p>
            <a:pPr marL="989013" lvl="1" algn="l" rtl="0">
              <a:spcBef>
                <a:spcPct val="40000"/>
              </a:spcBef>
            </a:pPr>
            <a:r>
              <a:rPr lang="fr-FR" sz="2000" b="0" i="0" u="none" baseline="0" dirty="0"/>
              <a:t>Arrêt</a:t>
            </a:r>
          </a:p>
          <a:p>
            <a:pPr algn="l" rtl="0">
              <a:spcBef>
                <a:spcPct val="40000"/>
              </a:spcBef>
            </a:pPr>
            <a:r>
              <a:rPr lang="fr-FR" b="0" i="0" u="none" baseline="0" dirty="0">
                <a:cs typeface="ヒラギノ角ゴ Pro W3"/>
              </a:rPr>
              <a:t>Aider les femmes à prendre leurs propres décisions.</a:t>
            </a:r>
          </a:p>
          <a:p>
            <a:pPr algn="l" rtl="0">
              <a:spcBef>
                <a:spcPct val="40000"/>
              </a:spcBef>
            </a:pPr>
            <a:r>
              <a:rPr lang="fr-FR" b="0" i="0" u="none" baseline="0" dirty="0">
                <a:cs typeface="ヒラギノ角ゴ Pro W3"/>
              </a:rPr>
              <a:t>Fournir le service et contribuer au système de rappel.</a:t>
            </a:r>
          </a:p>
          <a:p>
            <a:pPr algn="l" rtl="0">
              <a:spcBef>
                <a:spcPct val="40000"/>
              </a:spcBef>
            </a:pPr>
            <a:r>
              <a:rPr lang="fr-FR" b="0" i="0" u="none" baseline="0" dirty="0">
                <a:cs typeface="ヒラギノ角ゴ Pro W3"/>
              </a:rPr>
              <a:t>Promouvoir le service auprès des groupes ne bénéficiant pas d'un accès suffisant. </a:t>
            </a:r>
          </a:p>
          <a:p>
            <a:pPr marL="989013" lvl="1" algn="l" rtl="0">
              <a:spcBef>
                <a:spcPct val="40000"/>
              </a:spcBef>
            </a:pPr>
            <a:r>
              <a:rPr lang="fr-FR" sz="2000" b="0" i="0" u="none" baseline="0" dirty="0"/>
              <a:t>Là où les progrès les plus importants sont possibles.</a:t>
            </a:r>
          </a:p>
        </p:txBody>
      </p:sp>
      <p:sp>
        <p:nvSpPr>
          <p:cNvPr id="4" name="Slide Number Placeholder 3"/>
          <p:cNvSpPr>
            <a:spLocks noGrp="1"/>
          </p:cNvSpPr>
          <p:nvPr>
            <p:ph type="sldNum" sz="quarter" idx="10"/>
          </p:nvPr>
        </p:nvSpPr>
        <p:spPr/>
        <p:txBody>
          <a:bodyPr/>
          <a:lstStyle/>
          <a:p>
            <a:pPr algn="r" rtl="0">
              <a:defRPr/>
            </a:pPr>
            <a:fld id="{BAB7D593-A0DE-4156-9F5A-2C85A72595C1}" type="slidenum">
              <a:rPr/>
              <a:pPr algn="r" rtl="0">
                <a:defRPr/>
              </a:pPr>
              <a:t>51</a:t>
            </a:fld>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660"/>
            <a:ext cx="9144000" cy="684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00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0"/>
            <a:ext cx="536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44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0"/>
            <a:ext cx="541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643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162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0"/>
            <a:ext cx="53911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623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0">
              <a:buFontTx/>
              <a:buNone/>
              <a:defRPr/>
            </a:pPr>
            <a:r>
              <a:rPr lang="fr-FR" sz="3600" b="1" i="0" u="none" baseline="0">
                <a:solidFill>
                  <a:srgbClr val="90214A"/>
                </a:solidFill>
                <a:ea typeface="+mj-ea"/>
                <a:cs typeface="+mj-cs"/>
              </a:rPr>
              <a:t>Questions et réponses</a:t>
            </a:r>
          </a:p>
        </p:txBody>
      </p:sp>
      <p:sp>
        <p:nvSpPr>
          <p:cNvPr id="105474" name="Slide Number Placeholder 3"/>
          <p:cNvSpPr>
            <a:spLocks noGrp="1"/>
          </p:cNvSpPr>
          <p:nvPr>
            <p:ph type="sldNum" sz="quarter" idx="10"/>
          </p:nvPr>
        </p:nvSpPr>
        <p:spPr>
          <a:noFill/>
        </p:spPr>
        <p:txBody>
          <a:bodyPr/>
          <a:lstStyle/>
          <a:p>
            <a:pPr algn="r" rtl="0"/>
            <a:fld id="{F9790BB7-95A5-4EB8-A41E-38EDD7B29C62}" type="slidenum">
              <a:rPr>
                <a:latin typeface="Arial" charset="0"/>
                <a:ea typeface="ヒラギノ角ゴ Pro W3"/>
                <a:cs typeface="ヒラギノ角ゴ Pro W3"/>
              </a:rPr>
              <a:pPr algn="r" rtl="0"/>
              <a:t>57</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4"/>
          <p:cNvSpPr>
            <a:spLocks noGrp="1"/>
          </p:cNvSpPr>
          <p:nvPr>
            <p:ph type="title"/>
          </p:nvPr>
        </p:nvSpPr>
        <p:spPr>
          <a:xfrm>
            <a:off x="1258888" y="3213100"/>
            <a:ext cx="6769100" cy="1362075"/>
          </a:xfrm>
        </p:spPr>
        <p:txBody>
          <a:bodyPr/>
          <a:lstStyle/>
          <a:p>
            <a:pPr algn="l" rtl="0"/>
            <a:r>
              <a:rPr lang="fr-FR" b="1" i="0" u="none" cap="none" baseline="0">
                <a:cs typeface="ヒラギノ角ゴ Pro W3"/>
              </a:rPr>
              <a:t>COMPARAISON DES LIGNES DIRECTRICES ET PROGRAMMES : Canada</a:t>
            </a:r>
            <a:endParaRPr lang="fr-FR" cap="none" smtClean="0">
              <a:cs typeface="ヒラギノ角ゴ Pro W3"/>
            </a:endParaRPr>
          </a:p>
        </p:txBody>
      </p:sp>
      <p:sp>
        <p:nvSpPr>
          <p:cNvPr id="107522" name="Text Placeholder 5"/>
          <p:cNvSpPr>
            <a:spLocks noGrp="1"/>
          </p:cNvSpPr>
          <p:nvPr>
            <p:ph type="body" idx="1"/>
          </p:nvPr>
        </p:nvSpPr>
        <p:spPr>
          <a:xfrm>
            <a:off x="1258888" y="1628775"/>
            <a:ext cx="7129462" cy="1500188"/>
          </a:xfrm>
        </p:spPr>
        <p:txBody>
          <a:bodyPr/>
          <a:lstStyle/>
          <a:p>
            <a:pPr algn="l" rtl="0"/>
            <a:r>
              <a:rPr lang="fr-FR" sz="2400" b="1" i="0" u="none" baseline="0">
                <a:cs typeface="ヒラギノ角ゴ Pro W3"/>
              </a:rPr>
              <a:t>Dépistage du cancer du col de l'utérus</a:t>
            </a:r>
            <a:endParaRPr lang="fr-FR" sz="2400" b="1" smtClean="0">
              <a:cs typeface="ヒラギノ角ゴ Pro W3"/>
            </a:endParaRPr>
          </a:p>
        </p:txBody>
      </p:sp>
      <p:sp>
        <p:nvSpPr>
          <p:cNvPr id="107523" name="Slide Number Placeholder 3"/>
          <p:cNvSpPr>
            <a:spLocks noGrp="1"/>
          </p:cNvSpPr>
          <p:nvPr>
            <p:ph type="sldNum" sz="quarter" idx="10"/>
          </p:nvPr>
        </p:nvSpPr>
        <p:spPr>
          <a:noFill/>
        </p:spPr>
        <p:txBody>
          <a:bodyPr/>
          <a:lstStyle/>
          <a:p>
            <a:pPr algn="r" rtl="0"/>
            <a:fld id="{6975E97D-36E3-4A5A-8210-33426E45CCA7}" type="slidenum">
              <a:rPr>
                <a:latin typeface="Arial" charset="0"/>
                <a:ea typeface="ヒラギノ角ゴ Pro W3"/>
                <a:cs typeface="ヒラギノ角ゴ Pro W3"/>
              </a:rPr>
              <a:pPr algn="r" rtl="0"/>
              <a:t>58</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algn="l" rtl="0"/>
            <a:r>
              <a:rPr lang="fr-FR">
                <a:cs typeface="ヒラギノ角ゴ Pro W3"/>
              </a:rPr>
              <a:t/>
            </a:r>
            <a:br>
              <a:rPr lang="fr-FR">
                <a:cs typeface="ヒラギノ角ゴ Pro W3"/>
              </a:rPr>
            </a:br>
            <a:r>
              <a:rPr lang="fr-FR" b="0" i="0" u="none" baseline="0">
                <a:cs typeface="ヒラギノ角ゴ Pro W3"/>
              </a:rPr>
              <a:t>Comparaison des programmes du GECSSP et des provinces/territoires (1)</a:t>
            </a:r>
            <a:r>
              <a:rPr lang="fr-FR">
                <a:cs typeface="ヒラギノ角ゴ Pro W3"/>
              </a:rPr>
              <a:t/>
            </a:r>
            <a:br>
              <a:rPr lang="fr-FR">
                <a:cs typeface="ヒラギノ角ゴ Pro W3"/>
              </a:rPr>
            </a:br>
            <a:endParaRPr lang="fr-FR" smtClean="0">
              <a:cs typeface="ヒラギノ角ゴ Pro W3"/>
            </a:endParaRPr>
          </a:p>
        </p:txBody>
      </p:sp>
      <p:sp>
        <p:nvSpPr>
          <p:cNvPr id="109570" name="Slide Number Placeholder 2"/>
          <p:cNvSpPr>
            <a:spLocks noGrp="1"/>
          </p:cNvSpPr>
          <p:nvPr>
            <p:ph type="sldNum" sz="quarter" idx="10"/>
          </p:nvPr>
        </p:nvSpPr>
        <p:spPr>
          <a:noFill/>
        </p:spPr>
        <p:txBody>
          <a:bodyPr/>
          <a:lstStyle/>
          <a:p>
            <a:pPr algn="r" rtl="0"/>
            <a:fld id="{23DC61E9-4C50-4C29-8460-618C1A68C4C4}" type="slidenum">
              <a:rPr>
                <a:latin typeface="Arial" charset="0"/>
                <a:ea typeface="ヒラギノ角ゴ Pro W3"/>
                <a:cs typeface="ヒラギノ角ゴ Pro W3"/>
              </a:rPr>
              <a:pPr algn="r" rtl="0"/>
              <a:t>59</a:t>
            </a:fld>
            <a:endParaRPr lang="fr-FR" smtClean="0">
              <a:latin typeface="Arial" charset="0"/>
              <a:ea typeface="ヒラギノ角ゴ Pro W3"/>
              <a:cs typeface="ヒラギノ角ゴ Pro W3"/>
            </a:endParaRPr>
          </a:p>
        </p:txBody>
      </p:sp>
      <p:graphicFrame>
        <p:nvGraphicFramePr>
          <p:cNvPr id="92213" name="Group 53"/>
          <p:cNvGraphicFramePr>
            <a:graphicFrameLocks noGrp="1"/>
          </p:cNvGraphicFramePr>
          <p:nvPr/>
        </p:nvGraphicFramePr>
        <p:xfrm>
          <a:off x="250825" y="1773238"/>
          <a:ext cx="8566150" cy="3563938"/>
        </p:xfrm>
        <a:graphic>
          <a:graphicData uri="http://schemas.openxmlformats.org/drawingml/2006/table">
            <a:tbl>
              <a:tblPr/>
              <a:tblGrid>
                <a:gridCol w="915988"/>
                <a:gridCol w="876300"/>
                <a:gridCol w="876300"/>
                <a:gridCol w="876300"/>
                <a:gridCol w="876300"/>
                <a:gridCol w="1228725"/>
                <a:gridCol w="1087437"/>
                <a:gridCol w="1828800"/>
              </a:tblGrid>
              <a:tr h="3921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9874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2012 Canada*</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de dépistage systématique.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de ne pas faire de dépistage systématique.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dépistage systématique tous les 3 ans en l'absence de dépistage antérieur. Sinon, le dépistage est arrêté.</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18440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Colombie-Britannique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juin 2010)</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systématique recommandé 3 ans après le premier rapport sexuel.</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  Chez les femmes n'ayant pas encore eu de rapports sexuels à 21 ans, le dépistage ne doit être entrepris qu'au début de la vie sexuelle active.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12 mois jusqu'à l'obtention de 3 résultats négatifs consécutifs, puis tous les 24 mois.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Arrêter le dépistage si 3 tests négatifs ont été obtenus au cours des 10 dernières années.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En cas de dépistage inadéquat, effectuer 3 tests Pap annuels.  Si les résultats sont négatifs, le dépistage peut être arrêté.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 Un essai randomisé contrôlé a débuté en 2007 pour évaluer le test HPV en tant qu'outil de dépistage primaire (étude FOCAL).</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CB – 3 ans après le premier rapport sexuel ou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CB – annuelle les 3 premières années. Si les résultats sont normaux, tous les 2 ans ensuite.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09607" name="TextBox 5"/>
          <p:cNvSpPr txBox="1">
            <a:spLocks noChangeArrowheads="1"/>
          </p:cNvSpPr>
          <p:nvPr/>
        </p:nvSpPr>
        <p:spPr bwMode="auto">
          <a:xfrm>
            <a:off x="430212" y="5495925"/>
            <a:ext cx="8207375" cy="822325"/>
          </a:xfrm>
          <a:prstGeom prst="rect">
            <a:avLst/>
          </a:prstGeom>
          <a:noFill/>
          <a:ln w="9525">
            <a:noFill/>
            <a:miter lim="800000"/>
            <a:headEnd/>
            <a:tailEnd/>
          </a:ln>
        </p:spPr>
        <p:txBody>
          <a:bodyPr>
            <a:spAutoFit/>
          </a:bodyPr>
          <a:lstStyle/>
          <a:p>
            <a:pPr algn="l" rtl="0"/>
            <a:r>
              <a:rPr lang="fr-FR" sz="1200" b="0" i="0" u="none" baseline="0" dirty="0"/>
              <a:t>Tableaux provisoires dans l'attente d'une révision par les représentants provinciaux/territoriaux de l'Initiative pancanadienne de dépistage du cancer du col utérin (partenaire pour la ligne directrice sur le cancer du col de l'utérus du GECSSP).</a:t>
            </a:r>
          </a:p>
          <a:p>
            <a:pPr algn="l" rtl="0"/>
            <a:r>
              <a:rPr lang="fr-FR" sz="1200" b="0" i="0" u="none" baseline="0" dirty="0"/>
              <a:t>* Des recommandations pour le test primaire (test HPV seul), le </a:t>
            </a:r>
            <a:r>
              <a:rPr lang="fr-FR" sz="1200" b="0" i="1" u="none" baseline="0" dirty="0" err="1"/>
              <a:t>co-testing</a:t>
            </a:r>
            <a:r>
              <a:rPr lang="fr-FR" sz="1200" b="0" i="0" u="none" baseline="0" dirty="0"/>
              <a:t> (avec test </a:t>
            </a:r>
            <a:r>
              <a:rPr lang="fr-FR" sz="1200" b="0" i="0" u="none" baseline="0" dirty="0" err="1"/>
              <a:t>Pap</a:t>
            </a:r>
            <a:r>
              <a:rPr lang="fr-FR" sz="1200" b="0" i="0" u="none" baseline="0" dirty="0"/>
              <a:t>) ou le test de triage/réflexe (après un test </a:t>
            </a:r>
            <a:r>
              <a:rPr lang="fr-FR" sz="1200" b="0" i="0" u="none" baseline="0" dirty="0" err="1"/>
              <a:t>Pap</a:t>
            </a:r>
            <a:r>
              <a:rPr lang="fr-FR" sz="1200" b="0" i="0" u="none" baseline="0" dirty="0"/>
              <a:t> anormal) ont été envisagées.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rtl="0"/>
            <a:r>
              <a:rPr lang="fr-FR" b="0" i="0" u="none" baseline="0">
                <a:cs typeface="ヒラギノ角ゴ Pro W3"/>
              </a:rPr>
              <a:t>Nouvelle compréhension du cancer du col de l'utérus</a:t>
            </a:r>
          </a:p>
        </p:txBody>
      </p:sp>
      <p:sp>
        <p:nvSpPr>
          <p:cNvPr id="24578" name="Content Placeholder 2"/>
          <p:cNvSpPr>
            <a:spLocks noGrp="1"/>
          </p:cNvSpPr>
          <p:nvPr>
            <p:ph idx="1"/>
          </p:nvPr>
        </p:nvSpPr>
        <p:spPr>
          <a:xfrm>
            <a:off x="685800" y="1773238"/>
            <a:ext cx="7772400" cy="2519362"/>
          </a:xfrm>
        </p:spPr>
        <p:txBody>
          <a:bodyPr/>
          <a:lstStyle/>
          <a:p>
            <a:pPr algn="l" rtl="0"/>
            <a:r>
              <a:rPr lang="fr-FR" sz="2400" b="0" i="0" u="none" baseline="0">
                <a:cs typeface="ヒラギノ角ゴ Pro W3"/>
              </a:rPr>
              <a:t>Biologie</a:t>
            </a:r>
          </a:p>
          <a:p>
            <a:pPr algn="l" rtl="0"/>
            <a:r>
              <a:rPr lang="fr-FR" sz="2400" b="0" i="0" u="none" baseline="0">
                <a:cs typeface="ヒラギノ角ゴ Pro W3"/>
              </a:rPr>
              <a:t>Rapport entre avantages et inconvénients</a:t>
            </a:r>
          </a:p>
          <a:p>
            <a:pPr algn="l" rtl="0"/>
            <a:r>
              <a:rPr lang="fr-FR" sz="2400" b="0" i="0" u="none" baseline="0">
                <a:cs typeface="ヒラギノ角ゴ Pro W3"/>
              </a:rPr>
              <a:t>Évolution de l'épidémiologie au Canada</a:t>
            </a:r>
          </a:p>
          <a:p>
            <a:endParaRPr lang="fr-FR" sz="2400" smtClean="0">
              <a:cs typeface="ヒラギノ角ゴ Pro W3"/>
            </a:endParaRPr>
          </a:p>
          <a:p>
            <a:pPr algn="l" rtl="0"/>
            <a:r>
              <a:rPr lang="fr-FR" sz="2400" b="0" i="0" u="none" baseline="0">
                <a:cs typeface="ヒラギノ角ゴ Pro W3"/>
              </a:rPr>
              <a:t>Probabilité à vie de décès ou de survenue </a:t>
            </a:r>
          </a:p>
        </p:txBody>
      </p:sp>
      <p:sp>
        <p:nvSpPr>
          <p:cNvPr id="24579" name="Slide Number Placeholder 3"/>
          <p:cNvSpPr>
            <a:spLocks noGrp="1"/>
          </p:cNvSpPr>
          <p:nvPr>
            <p:ph type="sldNum" sz="quarter" idx="10"/>
          </p:nvPr>
        </p:nvSpPr>
        <p:spPr>
          <a:noFill/>
        </p:spPr>
        <p:txBody>
          <a:bodyPr/>
          <a:lstStyle/>
          <a:p>
            <a:pPr algn="r" rtl="0"/>
            <a:fld id="{97944624-BCFD-4060-8833-F19AFF58AE3C}" type="slidenum">
              <a:rPr>
                <a:latin typeface="Arial" charset="0"/>
                <a:ea typeface="ヒラギノ角ゴ Pro W3"/>
                <a:cs typeface="ヒラギノ角ゴ Pro W3"/>
              </a:rPr>
              <a:pPr algn="r" rtl="0"/>
              <a:t>6</a:t>
            </a:fld>
            <a:endParaRPr lang="fr-FR" smtClean="0">
              <a:latin typeface="Arial" charset="0"/>
              <a:ea typeface="ヒラギノ角ゴ Pro W3"/>
              <a:cs typeface="ヒラギノ角ゴ Pro W3"/>
            </a:endParaRPr>
          </a:p>
        </p:txBody>
      </p:sp>
      <p:graphicFrame>
        <p:nvGraphicFramePr>
          <p:cNvPr id="22558" name="Group 30"/>
          <p:cNvGraphicFramePr>
            <a:graphicFrameLocks noGrp="1"/>
          </p:cNvGraphicFramePr>
          <p:nvPr/>
        </p:nvGraphicFramePr>
        <p:xfrm>
          <a:off x="1258888" y="4221163"/>
          <a:ext cx="6264275" cy="1993901"/>
        </p:xfrm>
        <a:graphic>
          <a:graphicData uri="http://schemas.openxmlformats.org/drawingml/2006/table">
            <a:tbl>
              <a:tblPr/>
              <a:tblGrid>
                <a:gridCol w="1566862"/>
                <a:gridCol w="1565275"/>
                <a:gridCol w="1566863"/>
                <a:gridCol w="1565275"/>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FFFFFF"/>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charset="0"/>
                          <a:ea typeface="ヒラギノ角ゴ Pro W3"/>
                          <a:cs typeface="ヒラギノ角ゴ Pro W3"/>
                        </a:rPr>
                        <a:t>1952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charset="0"/>
                          <a:ea typeface="ヒラギノ角ゴ Pro W3"/>
                          <a:cs typeface="ヒラギノ角ゴ Pro W3"/>
                        </a:rPr>
                        <a:t>1972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charset="0"/>
                          <a:ea typeface="ヒラギノ角ゴ Pro W3"/>
                          <a:cs typeface="ヒラギノ角ゴ Pro W3"/>
                        </a:rPr>
                        <a:t>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bg1"/>
                          </a:solidFill>
                          <a:effectLst/>
                          <a:latin typeface="Arial" charset="0"/>
                          <a:ea typeface="ヒラギノ角ゴ Pro W3"/>
                          <a:cs typeface="ヒラギノ角ゴ Pro W3"/>
                        </a:rPr>
                        <a:t>Mortalité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0,94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0,66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bg1"/>
                          </a:solidFill>
                          <a:effectLst/>
                          <a:latin typeface="Arial" charset="0"/>
                          <a:ea typeface="ヒラギノ角ゴ Pro W3"/>
                          <a:cs typeface="ヒラギノ角ゴ Pro W3"/>
                        </a:rPr>
                        <a:t>Incidence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Inconnue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charset="0"/>
                          <a:ea typeface="ヒラギノ角ゴ Pro W3"/>
                          <a:cs typeface="ヒラギノ角ゴ Pro W3"/>
                        </a:rPr>
                        <a:t>0,66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algn="l" rtl="0"/>
            <a:r>
              <a:rPr lang="fr-FR" sz="2800" b="0" i="0" u="none" baseline="0">
                <a:cs typeface="ヒラギノ角ゴ Pro W3"/>
              </a:rPr>
              <a:t>Comparaison des programmes du GECSSP et des provinces/territoires (2)</a:t>
            </a:r>
            <a:endParaRPr lang="fr-FR" sz="2800" smtClean="0">
              <a:cs typeface="ヒラギノ角ゴ Pro W3"/>
            </a:endParaRPr>
          </a:p>
        </p:txBody>
      </p:sp>
      <p:sp>
        <p:nvSpPr>
          <p:cNvPr id="111618" name="Slide Number Placeholder 2"/>
          <p:cNvSpPr>
            <a:spLocks noGrp="1"/>
          </p:cNvSpPr>
          <p:nvPr>
            <p:ph type="sldNum" sz="quarter" idx="10"/>
          </p:nvPr>
        </p:nvSpPr>
        <p:spPr>
          <a:noFill/>
        </p:spPr>
        <p:txBody>
          <a:bodyPr/>
          <a:lstStyle/>
          <a:p>
            <a:pPr algn="r" rtl="0"/>
            <a:fld id="{1B10022E-0546-4D93-8A8C-FCC436903327}" type="slidenum">
              <a:rPr>
                <a:latin typeface="Arial" charset="0"/>
                <a:ea typeface="ヒラギノ角ゴ Pro W3"/>
                <a:cs typeface="ヒラギノ角ゴ Pro W3"/>
              </a:rPr>
              <a:pPr algn="r" rtl="0"/>
              <a:t>60</a:t>
            </a:fld>
            <a:endParaRPr lang="fr-FR" smtClean="0">
              <a:latin typeface="Arial" charset="0"/>
              <a:ea typeface="ヒラギノ角ゴ Pro W3"/>
              <a:cs typeface="ヒラギノ角ゴ Pro W3"/>
            </a:endParaRPr>
          </a:p>
        </p:txBody>
      </p:sp>
      <p:graphicFrame>
        <p:nvGraphicFramePr>
          <p:cNvPr id="94252" name="Group 44"/>
          <p:cNvGraphicFramePr>
            <a:graphicFrameLocks noGrp="1"/>
          </p:cNvGraphicFramePr>
          <p:nvPr>
            <p:extLst>
              <p:ext uri="{D42A27DB-BD31-4B8C-83A1-F6EECF244321}">
                <p14:modId xmlns:p14="http://schemas.microsoft.com/office/powerpoint/2010/main" val="591817955"/>
              </p:ext>
            </p:extLst>
          </p:nvPr>
        </p:nvGraphicFramePr>
        <p:xfrm>
          <a:off x="-1" y="1495312"/>
          <a:ext cx="9144000" cy="4675618"/>
        </p:xfrm>
        <a:graphic>
          <a:graphicData uri="http://schemas.openxmlformats.org/drawingml/2006/table">
            <a:tbl>
              <a:tblPr/>
              <a:tblGrid>
                <a:gridCol w="1066942"/>
                <a:gridCol w="877755"/>
                <a:gridCol w="877757"/>
                <a:gridCol w="879460"/>
                <a:gridCol w="877755"/>
                <a:gridCol w="1317487"/>
                <a:gridCol w="1315782"/>
                <a:gridCol w="1931062"/>
              </a:tblGrid>
              <a:tr h="323946">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dirty="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2175836">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Alberta</a:t>
                      </a:r>
                      <a:endParaRPr kumimoji="0" lang="fr-FR" sz="1000" b="1" i="0" u="none" strike="noStrike" cap="none" normalizeH="0" baseline="0" dirty="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(Ligne directrice de novembre 2011)</a:t>
                      </a:r>
                      <a:endParaRPr kumimoji="0" lang="fr-FR" sz="1000" b="1" i="0" u="none" strike="noStrike" cap="none" normalizeH="0" baseline="0" dirty="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 ou 3 ans après le premier rapport sexuel, la date la plus tardive étant choisie.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Au cours des 5 années suivantes, 3 tests Pap négatifs à au moins 12 mois d'intervalle, puis allonger l'intervalle de dépistage à 3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Pour les femmes qui n'ont jamais fait l'objet d'un dépistage, dépistage au moyen de 3 tests Pap annuels. Si les résultats sont négatifs et satisfaisants, arrêter le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Si les 3 derniers tests effectués au cours des 10 dernières années ont été normaux, arrêter le dépistage.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Un test HPV supplémentaire (triage) est recommandé chez les femmes de 30 ans et plus présentant des résultats anormaux au test Pap dans certaines circonstances.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AB –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AB – 3 résultats normaux dans les 5 ans, puis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175836">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Saskatchewan</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janvier 2012)</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 ou 3 ans après le premier rapport sexuel, la date la plus tardive étant choisie.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2 ans jusqu'à l'obtention de 3 résultats normaux consécutifs, puis allonger l'intervalle de dépistage à 3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Pour les femmes qui n'ont jamais fait l'objet d'un dépistage, dépistage au moyen de 3 tests Pap annuels. Si les résultats sont négatifs et satisfaisants, arrêter le dépistage.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Si les 3 derniers tests effectués au cours des 10 dernières années ont été normaux, arrêter le dépistage.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SK – à 21 ans.</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Fréquence du dépistage :</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SK – tous les 2 ans jusqu'à l'obtention de 3 résultats normaux, puis tous les 3 ans</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dirty="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dirty="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11653" name="TextBox 6"/>
          <p:cNvSpPr txBox="1">
            <a:spLocks noChangeArrowheads="1"/>
          </p:cNvSpPr>
          <p:nvPr/>
        </p:nvSpPr>
        <p:spPr bwMode="auto">
          <a:xfrm>
            <a:off x="223838" y="6138863"/>
            <a:ext cx="6835775" cy="701675"/>
          </a:xfrm>
          <a:prstGeom prst="rect">
            <a:avLst/>
          </a:prstGeom>
          <a:noFill/>
          <a:ln w="9525">
            <a:noFill/>
            <a:miter lim="800000"/>
            <a:headEnd/>
            <a:tailEnd/>
          </a:ln>
        </p:spPr>
        <p:txBody>
          <a:bodyPr>
            <a:spAutoFit/>
          </a:bodyPr>
          <a:lstStyle/>
          <a:p>
            <a:pPr algn="l" rtl="0"/>
            <a:r>
              <a:rPr lang="fr-FR" sz="1000" b="0" i="0" u="none" baseline="0"/>
              <a:t>Tableaux provisoires dans l'attente d'une révision par les représentants provinciaux/territoriaux de l'Initiative pancanadienne de dépistage du cancer du col utérin (partenaire pour la ligne directrice sur le cancer du col de l'utérus du GECSSP).</a:t>
            </a:r>
          </a:p>
          <a:p>
            <a:pPr algn="l" rtl="0"/>
            <a:r>
              <a:rPr lang="fr-FR" sz="1000" b="0" i="0" u="none" baseline="0"/>
              <a:t>* Des recommandations pour le test primaire (test HPV seul), le </a:t>
            </a:r>
            <a:r>
              <a:rPr lang="fr-FR" sz="1000" b="0" i="1" u="none" baseline="0"/>
              <a:t>co-testing </a:t>
            </a:r>
            <a:r>
              <a:rPr lang="fr-FR" sz="1000" b="0" i="0" u="none" baseline="0"/>
              <a:t>(avec test Pap) ou le test de triage/réflexe</a:t>
            </a:r>
            <a:r>
              <a:rPr lang="fr-FR" sz="1000"/>
              <a:t/>
            </a:r>
            <a:br>
              <a:rPr lang="fr-FR" sz="1000"/>
            </a:br>
            <a:r>
              <a:rPr lang="fr-FR" sz="1000" b="0" i="0" u="none" baseline="0"/>
              <a:t>(après un test Pap anormal) ont été envisagées.</a:t>
            </a:r>
            <a:endParaRPr lang="fr-FR" sz="1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algn="l" rtl="0"/>
            <a:r>
              <a:rPr lang="fr-FR" sz="2800" b="0" i="0" u="none" baseline="0">
                <a:cs typeface="ヒラギノ角ゴ Pro W3"/>
              </a:rPr>
              <a:t>Comparaison des programmes du GECSSP et des provinces/territoires (3)</a:t>
            </a:r>
            <a:endParaRPr lang="fr-FR" sz="2800" smtClean="0">
              <a:cs typeface="ヒラギノ角ゴ Pro W3"/>
            </a:endParaRPr>
          </a:p>
        </p:txBody>
      </p:sp>
      <p:sp>
        <p:nvSpPr>
          <p:cNvPr id="112642" name="Slide Number Placeholder 2"/>
          <p:cNvSpPr>
            <a:spLocks noGrp="1"/>
          </p:cNvSpPr>
          <p:nvPr>
            <p:ph type="sldNum" sz="quarter" idx="10"/>
          </p:nvPr>
        </p:nvSpPr>
        <p:spPr>
          <a:noFill/>
        </p:spPr>
        <p:txBody>
          <a:bodyPr/>
          <a:lstStyle/>
          <a:p>
            <a:pPr algn="r" rtl="0"/>
            <a:fld id="{6CED9A35-F332-4626-B0D6-44EEA16A6F98}" type="slidenum">
              <a:rPr>
                <a:latin typeface="Arial" charset="0"/>
                <a:ea typeface="ヒラギノ角ゴ Pro W3"/>
                <a:cs typeface="ヒラギノ角ゴ Pro W3"/>
              </a:rPr>
              <a:pPr algn="r" rtl="0"/>
              <a:t>61</a:t>
            </a:fld>
            <a:endParaRPr lang="fr-FR" smtClean="0">
              <a:latin typeface="Arial" charset="0"/>
              <a:ea typeface="ヒラギノ角ゴ Pro W3"/>
              <a:cs typeface="ヒラギノ角ゴ Pro W3"/>
            </a:endParaRPr>
          </a:p>
        </p:txBody>
      </p:sp>
      <p:graphicFrame>
        <p:nvGraphicFramePr>
          <p:cNvPr id="95274" name="Group 42"/>
          <p:cNvGraphicFramePr>
            <a:graphicFrameLocks noGrp="1"/>
          </p:cNvGraphicFramePr>
          <p:nvPr/>
        </p:nvGraphicFramePr>
        <p:xfrm>
          <a:off x="257175" y="2201863"/>
          <a:ext cx="8566150" cy="4163695"/>
        </p:xfrm>
        <a:graphic>
          <a:graphicData uri="http://schemas.openxmlformats.org/drawingml/2006/table">
            <a:tbl>
              <a:tblPr/>
              <a:tblGrid>
                <a:gridCol w="914400"/>
                <a:gridCol w="831850"/>
                <a:gridCol w="831850"/>
                <a:gridCol w="831850"/>
                <a:gridCol w="831850"/>
                <a:gridCol w="1247775"/>
                <a:gridCol w="1247775"/>
                <a:gridCol w="1828800"/>
              </a:tblGrid>
              <a:tr h="311150">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5208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Manitoba</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mai 2012)</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3 ans après le premier rapport sexuel, indépendamment de l'âge.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2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à 70 ans si 3 résultats négatifs au test Pap au cours des 10 dernières années et pas de changement de partenaire.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MB – 3 ans après le premier rapport sexuel.</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MB – tous les 2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9653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Ontario</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mai 2012)</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à 70 ans si 3 résultats négatifs au test Pap au cours des 10 dernières années.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Un test HPV supplémentaire (triage) peut être réalisé de façon facultative chez les femmes de 30 ans et plus présentant des résultats anormaux au test Pap dans certaines circonstances. Le dépistage primaire du HPV complété par un triage par cytologie est recommandé et sa mise en œuvre est envisagée.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ON –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pas de différence.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algn="l" rtl="0"/>
            <a:r>
              <a:rPr lang="fr-FR" sz="2800" b="0" i="0" u="none" baseline="0">
                <a:cs typeface="ヒラギノ角ゴ Pro W3"/>
              </a:rPr>
              <a:t>Comparaison des programmes du GECSSP et des provinces/territoires (4)</a:t>
            </a:r>
            <a:endParaRPr lang="fr-FR" sz="2800" smtClean="0">
              <a:cs typeface="ヒラギノ角ゴ Pro W3"/>
            </a:endParaRPr>
          </a:p>
        </p:txBody>
      </p:sp>
      <p:sp>
        <p:nvSpPr>
          <p:cNvPr id="113666" name="Slide Number Placeholder 2"/>
          <p:cNvSpPr>
            <a:spLocks noGrp="1"/>
          </p:cNvSpPr>
          <p:nvPr>
            <p:ph type="sldNum" sz="quarter" idx="10"/>
          </p:nvPr>
        </p:nvSpPr>
        <p:spPr>
          <a:noFill/>
        </p:spPr>
        <p:txBody>
          <a:bodyPr/>
          <a:lstStyle/>
          <a:p>
            <a:pPr algn="r" rtl="0"/>
            <a:fld id="{38A9575D-6737-47C1-AFC0-960E8C2E1918}" type="slidenum">
              <a:rPr>
                <a:latin typeface="Arial" charset="0"/>
                <a:ea typeface="ヒラギノ角ゴ Pro W3"/>
                <a:cs typeface="ヒラギノ角ゴ Pro W3"/>
              </a:rPr>
              <a:pPr algn="r" rtl="0"/>
              <a:t>62</a:t>
            </a:fld>
            <a:endParaRPr lang="fr-FR" smtClean="0">
              <a:latin typeface="Arial" charset="0"/>
              <a:ea typeface="ヒラギノ角ゴ Pro W3"/>
              <a:cs typeface="ヒラギノ角ゴ Pro W3"/>
            </a:endParaRPr>
          </a:p>
        </p:txBody>
      </p:sp>
      <p:graphicFrame>
        <p:nvGraphicFramePr>
          <p:cNvPr id="96305" name="Group 49"/>
          <p:cNvGraphicFramePr>
            <a:graphicFrameLocks noGrp="1"/>
          </p:cNvGraphicFramePr>
          <p:nvPr/>
        </p:nvGraphicFramePr>
        <p:xfrm>
          <a:off x="300038" y="1612900"/>
          <a:ext cx="8528050" cy="5206683"/>
        </p:xfrm>
        <a:graphic>
          <a:graphicData uri="http://schemas.openxmlformats.org/drawingml/2006/table">
            <a:tbl>
              <a:tblPr/>
              <a:tblGrid>
                <a:gridCol w="1000125"/>
                <a:gridCol w="803275"/>
                <a:gridCol w="804862"/>
                <a:gridCol w="803275"/>
                <a:gridCol w="804863"/>
                <a:gridCol w="1206500"/>
                <a:gridCol w="1204912"/>
                <a:gridCol w="1900238"/>
              </a:tblGrid>
              <a:tr h="280988">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25749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Nouveau-Brunswick</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juin 2011)</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 ou 3 ans après le premier rapport sexuel, la date la plus tardive étant choisie.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annuel jusqu'à l'obtention de 3 résultats négatifs consécutifs, puis tous les 24-36 mois.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à 70 ans si résultats négatifs adéquats au test Pap au cours des 10 dernières années.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Pour les femmes qui n'ont jamais fait l'objet d'un dépistage, dépistage au moyen de 3 tests Pap annuels. Si les résultats sont négatifs et satisfaisants, arrêter le dépistage.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Là où il est disponible, un test HPV supplémentaire (triage) peut être réalisé de façon facultative chez les femmes de 30 ans et plus présentant des résultats anormaux au test Pap dans certaines circonstances.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Reconnaît le rôle du test HPV, mais affirme que les données probantes ne sont pas encore assez robustes pour le recommander en tant qu'outil optimal de dépistage primaire.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NB –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NB – tous les ans jusqu'à l'obtention de 3 résultats normaux, puis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NB – arrêter si résultats de test normaux adéquats au cours des 10 dernières années.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dépistage tous les 3 ans jusqu'à l'obtention de 3 tests Pap normaux, puis arrêt du dépistage.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843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Québec</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juin 2011)</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est recommandé tous les 2 à 3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Pour les femmes ayant fait l'objet de tests de dépistage réguliers, le dépistage peut être interrompu à 65 ans si les résultats des 2 derniers tests réalisés au cours des 10 dernières années ont été négatifs.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Un test HPV supplémentaire (triage) est recommandé chez les femmes de 30 ans et plus présentant des résultats anormaux au test Pap dans certaines circonstances.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QC –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br>
                        <a:rPr kumimoji="0" lang="fr-FR" sz="900" b="0" i="0" u="none" strike="noStrike" cap="none" normalizeH="0" baseline="0">
                          <a:ln>
                            <a:noFill/>
                          </a:ln>
                          <a:solidFill>
                            <a:srgbClr val="000000"/>
                          </a:solidFill>
                          <a:effectLst/>
                          <a:latin typeface="Arial" charset="0"/>
                          <a:ea typeface="ヒラギノ角ゴ Pro W3"/>
                          <a:cs typeface="ヒラギノ角ゴ Pro W3"/>
                        </a:rPr>
                      </a:br>
                      <a:r>
                        <a:rPr kumimoji="0" lang="fr-FR" sz="900" b="0" i="0" u="none" strike="noStrike" cap="none" normalizeH="0" baseline="0">
                          <a:ln>
                            <a:noFill/>
                          </a:ln>
                          <a:solidFill>
                            <a:srgbClr val="000000"/>
                          </a:solidFill>
                          <a:effectLst/>
                          <a:latin typeface="Arial" charset="0"/>
                          <a:ea typeface="ヒラギノ角ゴ Pro W3"/>
                          <a:cs typeface="ヒラギノ角ゴ Pro W3"/>
                        </a:rPr>
                        <a:t>QC : tous les 2-3 ans.</a:t>
                      </a:r>
                      <a:br>
                        <a:rPr kumimoji="0" lang="fr-FR" sz="900" b="0" i="0" u="none" strike="noStrike" cap="none" normalizeH="0" baseline="0">
                          <a:ln>
                            <a:noFill/>
                          </a:ln>
                          <a:solidFill>
                            <a:srgbClr val="000000"/>
                          </a:solidFill>
                          <a:effectLst/>
                          <a:latin typeface="Arial" charset="0"/>
                          <a:ea typeface="ヒラギノ角ゴ Pro W3"/>
                          <a:cs typeface="ヒラギノ角ゴ Pro W3"/>
                        </a:rPr>
                      </a:b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QC – à 65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70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algn="l" rtl="0"/>
            <a:r>
              <a:rPr lang="fr-FR" sz="2800" b="0" i="0" u="none" baseline="0">
                <a:cs typeface="ヒラギノ角ゴ Pro W3"/>
              </a:rPr>
              <a:t>Comparaison des programmes du GECSSP et des provinces/territoires (5)</a:t>
            </a:r>
            <a:endParaRPr lang="fr-FR" sz="2800" smtClean="0">
              <a:cs typeface="ヒラギノ角ゴ Pro W3"/>
            </a:endParaRPr>
          </a:p>
        </p:txBody>
      </p:sp>
      <p:sp>
        <p:nvSpPr>
          <p:cNvPr id="114690" name="Slide Number Placeholder 2"/>
          <p:cNvSpPr>
            <a:spLocks noGrp="1"/>
          </p:cNvSpPr>
          <p:nvPr>
            <p:ph type="sldNum" sz="quarter" idx="10"/>
          </p:nvPr>
        </p:nvSpPr>
        <p:spPr>
          <a:noFill/>
        </p:spPr>
        <p:txBody>
          <a:bodyPr/>
          <a:lstStyle/>
          <a:p>
            <a:pPr algn="r" rtl="0"/>
            <a:fld id="{2488BFE2-FEDC-464D-8434-936AC68AFA40}" type="slidenum">
              <a:rPr>
                <a:latin typeface="Arial" charset="0"/>
                <a:ea typeface="ヒラギノ角ゴ Pro W3"/>
                <a:cs typeface="ヒラギノ角ゴ Pro W3"/>
              </a:rPr>
              <a:pPr algn="r" rtl="0"/>
              <a:t>63</a:t>
            </a:fld>
            <a:endParaRPr lang="fr-FR" smtClean="0">
              <a:latin typeface="Arial" charset="0"/>
              <a:ea typeface="ヒラギノ角ゴ Pro W3"/>
              <a:cs typeface="ヒラギノ角ゴ Pro W3"/>
            </a:endParaRPr>
          </a:p>
        </p:txBody>
      </p:sp>
      <p:graphicFrame>
        <p:nvGraphicFramePr>
          <p:cNvPr id="97355" name="Group 75"/>
          <p:cNvGraphicFramePr>
            <a:graphicFrameLocks noGrp="1"/>
          </p:cNvGraphicFramePr>
          <p:nvPr/>
        </p:nvGraphicFramePr>
        <p:xfrm>
          <a:off x="319088" y="2125663"/>
          <a:ext cx="8494712" cy="4486276"/>
        </p:xfrm>
        <a:graphic>
          <a:graphicData uri="http://schemas.openxmlformats.org/drawingml/2006/table">
            <a:tbl>
              <a:tblPr/>
              <a:tblGrid>
                <a:gridCol w="906462"/>
                <a:gridCol w="825500"/>
                <a:gridCol w="823913"/>
                <a:gridCol w="908050"/>
                <a:gridCol w="811212"/>
                <a:gridCol w="1168400"/>
                <a:gridCol w="1236663"/>
                <a:gridCol w="1814512"/>
              </a:tblGrid>
              <a:tr h="3413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
                      </a:r>
                      <a:br>
                        <a:rPr kumimoji="0" lang="fr-FR" sz="1000" b="1" i="0" u="none" strike="noStrike" cap="none" normalizeH="0" baseline="0">
                          <a:ln>
                            <a:noFill/>
                          </a:ln>
                          <a:solidFill>
                            <a:srgbClr val="FFFFFF"/>
                          </a:solidFill>
                          <a:effectLst/>
                          <a:latin typeface="Arial" charset="0"/>
                          <a:ea typeface="ヒラギノ角ゴ Pro W3"/>
                          <a:cs typeface="ヒラギノ角ゴ Pro W3"/>
                        </a:rPr>
                      </a:br>
                      <a:r>
                        <a:rPr kumimoji="0" lang="fr-FR" sz="1000" b="1" i="0" u="none" strike="noStrike" cap="none" normalizeH="0" baseline="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20621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Nouvelle-Écosse</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2009)</a:t>
                      </a:r>
                      <a:endParaRPr kumimoji="0" lang="fr-FR" sz="1000" b="1" i="0" u="none" strike="noStrike" cap="none" normalizeH="0" baseline="0" smtClean="0">
                        <a:ln>
                          <a:noFill/>
                        </a:ln>
                        <a:solidFill>
                          <a:srgbClr val="FFFFFF"/>
                        </a:solidFill>
                        <a:effectLst/>
                        <a:latin typeface="Arial"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par cytologie cervicale doit commencer dans les 3 ans suivant le premier rapport sexuel vaginal ou à 21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12 mois jusqu'à l'obtention de 3 résultats négatifs consécutifs, puis tous les 2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peut être arrêté après l'âge de 75 ans UNIQUEMENT en cas d'antécédents de dépistage négatif adéquat au cours des 10 dernières années (c.-à-d. 3 tests négatifs ou plus).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NÉ – 3 ans après le premier rapport sexuel.</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NÉ – tous les ans jusqu'à l'obtention de 3 résultats normaux, puis tous les 2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NÉ – à 75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70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208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Île-du-Prince-Édouard</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(site web actuel pour la Santé de l'IPÉ)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MS Mincho"/>
                          <a:cs typeface="MS Mincho"/>
                        </a:rPr>
                        <a:t>Les lignes directrices devaient être révisées en 2013</a:t>
                      </a:r>
                      <a:endParaRPr kumimoji="0" lang="fr-FR" sz="1000" b="1" i="0" u="none" strike="noStrike" cap="none" normalizeH="0" baseline="0" smtClean="0">
                        <a:ln>
                          <a:noFill/>
                        </a:ln>
                        <a:solidFill>
                          <a:srgbClr val="FFFFFF"/>
                        </a:solidFill>
                        <a:effectLst/>
                        <a:latin typeface="Arial"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à 18 ans ou dès le début de la vie sexuelle active.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2 ans jusqu'à 69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peut être arrêté à 70 ans.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Pas de recommandation.</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IPÉ – à 18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IPÉ – tous les 2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IPÉ – à 70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70 ans si 3 tests négatifs au cours des 10 dernières années.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14724" name="Rectangle 1"/>
          <p:cNvSpPr>
            <a:spLocks noChangeArrowheads="1"/>
          </p:cNvSpPr>
          <p:nvPr/>
        </p:nvSpPr>
        <p:spPr bwMode="auto">
          <a:xfrm>
            <a:off x="685800" y="2460625"/>
            <a:ext cx="9144000" cy="0"/>
          </a:xfrm>
          <a:prstGeom prst="rect">
            <a:avLst/>
          </a:prstGeom>
          <a:noFill/>
          <a:ln w="9525">
            <a:noFill/>
            <a:miter lim="800000"/>
            <a:headEnd/>
            <a:tailEnd/>
          </a:ln>
        </p:spPr>
        <p:txBody>
          <a:bodyPr wrap="none" anchor="ctr">
            <a:spAutoFit/>
          </a:bodyPr>
          <a:lstStyle/>
          <a:p>
            <a:pPr algn="l" rtl="0"/>
            <a:r>
              <a:rPr lang="fr-FR" sz="1200">
                <a:latin typeface="Times New Roman" pitchFamily="18" charset="0"/>
                <a:ea typeface="MS Mincho"/>
                <a:cs typeface="Times New Roman" pitchFamily="18" charset="0"/>
              </a:rPr>
              <a:t/>
            </a:r>
            <a:br>
              <a:rPr lang="fr-FR" sz="1200">
                <a:latin typeface="Times New Roman" pitchFamily="18" charset="0"/>
                <a:ea typeface="MS Mincho"/>
                <a:cs typeface="Times New Roman" pitchFamily="18" charset="0"/>
              </a:rPr>
            </a:br>
            <a:endParaRPr lang="fr-FR" sz="900">
              <a:ea typeface="MS Mincho"/>
              <a:cs typeface="Times New Roman" pitchFamily="18" charset="0"/>
            </a:endParaRPr>
          </a:p>
          <a:p>
            <a:pPr algn="l" rtl="0" eaLnBrk="0" hangingPunct="0"/>
            <a:endParaRPr lang="fr-FR" sz="1800">
              <a:ea typeface="MS Mincho"/>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algn="l" rtl="0"/>
            <a:r>
              <a:rPr lang="fr-FR" sz="2800" b="0" i="0" u="none" baseline="0">
                <a:cs typeface="ヒラギノ角ゴ Pro W3"/>
              </a:rPr>
              <a:t>Comparaison des programmes du GECSSP et des provinces/territoires (6)</a:t>
            </a:r>
            <a:endParaRPr lang="fr-FR" sz="2800" smtClean="0">
              <a:cs typeface="ヒラギノ角ゴ Pro W3"/>
            </a:endParaRPr>
          </a:p>
        </p:txBody>
      </p:sp>
      <p:sp>
        <p:nvSpPr>
          <p:cNvPr id="115714" name="Slide Number Placeholder 2"/>
          <p:cNvSpPr>
            <a:spLocks noGrp="1"/>
          </p:cNvSpPr>
          <p:nvPr>
            <p:ph type="sldNum" sz="quarter" idx="10"/>
          </p:nvPr>
        </p:nvSpPr>
        <p:spPr>
          <a:noFill/>
        </p:spPr>
        <p:txBody>
          <a:bodyPr/>
          <a:lstStyle/>
          <a:p>
            <a:pPr algn="r" rtl="0"/>
            <a:fld id="{65BD81D1-E0D4-4FBD-B014-5D3B2ABC525B}" type="slidenum">
              <a:rPr>
                <a:latin typeface="Arial" charset="0"/>
                <a:ea typeface="ヒラギノ角ゴ Pro W3"/>
                <a:cs typeface="ヒラギノ角ゴ Pro W3"/>
              </a:rPr>
              <a:pPr algn="r" rtl="0"/>
              <a:t>64</a:t>
            </a:fld>
            <a:endParaRPr lang="fr-FR" smtClean="0">
              <a:latin typeface="Arial" charset="0"/>
              <a:ea typeface="ヒラギノ角ゴ Pro W3"/>
              <a:cs typeface="ヒラギノ角ゴ Pro W3"/>
            </a:endParaRPr>
          </a:p>
        </p:txBody>
      </p:sp>
      <p:graphicFrame>
        <p:nvGraphicFramePr>
          <p:cNvPr id="98370" name="Group 66"/>
          <p:cNvGraphicFramePr>
            <a:graphicFrameLocks noGrp="1"/>
          </p:cNvGraphicFramePr>
          <p:nvPr>
            <p:extLst>
              <p:ext uri="{D42A27DB-BD31-4B8C-83A1-F6EECF244321}">
                <p14:modId xmlns:p14="http://schemas.microsoft.com/office/powerpoint/2010/main" val="2218381692"/>
              </p:ext>
            </p:extLst>
          </p:nvPr>
        </p:nvGraphicFramePr>
        <p:xfrm>
          <a:off x="3" y="1391695"/>
          <a:ext cx="9143997" cy="5237705"/>
        </p:xfrm>
        <a:graphic>
          <a:graphicData uri="http://schemas.openxmlformats.org/drawingml/2006/table">
            <a:tbl>
              <a:tblPr/>
              <a:tblGrid>
                <a:gridCol w="1100763"/>
                <a:gridCol w="874340"/>
                <a:gridCol w="874340"/>
                <a:gridCol w="874340"/>
                <a:gridCol w="874340"/>
                <a:gridCol w="1311510"/>
                <a:gridCol w="1311511"/>
                <a:gridCol w="1922853"/>
              </a:tblGrid>
              <a:tr h="376755">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Organisation</a:t>
                      </a:r>
                      <a:endParaRPr kumimoji="0" lang="fr-FR" sz="1000" b="1" i="0" u="none" strike="noStrike" cap="none" normalizeH="0" baseline="0" dirty="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&lt; 20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20-24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25-29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30-69 ans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70 ans et plus</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Test HPV*</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Différences</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GECSSP vs P/T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2121668">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Terre-Neuve-et-Labrador</a:t>
                      </a:r>
                      <a:endParaRPr kumimoji="0" lang="fr-FR" sz="1000" b="1" i="0" u="none" strike="noStrike" cap="none" normalizeH="0" baseline="0" dirty="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rgbClr val="FFFFFF"/>
                          </a:solidFill>
                          <a:effectLst/>
                          <a:latin typeface="Arial" charset="0"/>
                          <a:ea typeface="ヒラギノ角ゴ Pro W3"/>
                          <a:cs typeface="ヒラギノ角ゴ Pro W3"/>
                        </a:rPr>
                        <a:t>(Ligne directrice de 2011)</a:t>
                      </a:r>
                      <a:endParaRPr kumimoji="0" lang="fr-FR" sz="1000" b="1" i="0" u="none" strike="noStrike" cap="none" normalizeH="0" baseline="0" dirty="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Ne recommande pas le dépistage systématique.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 le démarrage du dépistage systématique annuel à partir de 20 ans, jusqu'à l'obtention de 3 tests Pap négatifs consécutifs. L'intervalle passe ensuite à 3 ans.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 dépistage peut être arrêté si 3 tests Pap négatifs ont été obtenus au cours des 10 dernières années.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Les femmes n'ayant pas d'antécédents de dépistage ou ayant des antécédents insuffisants doivent présenter 3 tests normaux consécutifs avant d'arrêter le dépistage.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Un test HPV supplémentaire (triage) est recommandé chez les femmes de 30 ans et plus présentant des résultats anormaux au test Pap dans certaines circonstances.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TL – à 20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TL – annuelle, puis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pas de différence.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98577">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
                      </a:r>
                      <a:br>
                        <a:rPr kumimoji="0" lang="fr-FR" sz="1000" b="1" i="0" u="none" strike="noStrike" cap="none" normalizeH="0" baseline="0">
                          <a:ln>
                            <a:noFill/>
                          </a:ln>
                          <a:solidFill>
                            <a:srgbClr val="FFFFFF"/>
                          </a:solidFill>
                          <a:effectLst/>
                          <a:latin typeface="Arial" charset="0"/>
                          <a:ea typeface="ヒラギノ角ゴ Pro W3"/>
                          <a:cs typeface="ヒラギノ角ゴ Pro W3"/>
                        </a:rPr>
                      </a:br>
                      <a:r>
                        <a:rPr kumimoji="0" lang="fr-FR" sz="1000" b="1" i="0" u="none" strike="noStrike" cap="none" normalizeH="0" baseline="0">
                          <a:ln>
                            <a:noFill/>
                          </a:ln>
                          <a:solidFill>
                            <a:srgbClr val="FFFFFF"/>
                          </a:solidFill>
                          <a:effectLst/>
                          <a:latin typeface="Arial" charset="0"/>
                          <a:ea typeface="ヒラギノ角ゴ Pro W3"/>
                          <a:cs typeface="ヒラギノ角ゴ Pro W3"/>
                        </a:rPr>
                        <a:t>Territoires du Nord-Ouest</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(Ligne directrice de mars 2010)</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Recommandent le démarrage du dépistage systématique 3 ans après le premier rapport sexuel ou à 21 ans, la date la plus précoce étant choisie.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Dépistage tous les 1 à 2 ans (la fréquence dépend des résultats des tests précédents).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Les femmes de 69 ans et plus doivent arrêter le dépistage si 3 frottis normaux ou plus ont été obtenus au cours des 10 dernières années.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Dans certaines circonstances, en cas de résultat anormal au test Pap, un test HPV supplémentaire est recommandé pour les femmes de 21 à 29 ans (</a:t>
                      </a:r>
                      <a:r>
                        <a:rPr kumimoji="0" lang="fr-FR" sz="900" b="0" i="1" u="none" strike="noStrike" cap="none" normalizeH="0" baseline="0">
                          <a:ln>
                            <a:noFill/>
                          </a:ln>
                          <a:solidFill>
                            <a:srgbClr val="000000"/>
                          </a:solidFill>
                          <a:effectLst/>
                          <a:latin typeface="Arial" charset="0"/>
                          <a:ea typeface="ヒラギノ角ゴ Pro W3"/>
                          <a:cs typeface="ヒラギノ角ゴ Pro W3"/>
                        </a:rPr>
                        <a:t>co-testing </a:t>
                      </a:r>
                      <a:r>
                        <a:rPr kumimoji="0" lang="fr-FR" sz="900" b="0" i="0" u="none" strike="noStrike" cap="none" normalizeH="0" baseline="0">
                          <a:ln>
                            <a:noFill/>
                          </a:ln>
                          <a:solidFill>
                            <a:srgbClr val="000000"/>
                          </a:solidFill>
                          <a:effectLst/>
                          <a:latin typeface="Arial" charset="0"/>
                          <a:ea typeface="ヒラギノ角ゴ Pro W3"/>
                          <a:cs typeface="ヒラギノ角ゴ Pro W3"/>
                        </a:rPr>
                        <a:t>avec test Pap supplémentaire) et les femmes de 30 ans et plus (triage).</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Démarrage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TNO – 3 ans après le premier rapport sexuel ou à 21 ans, la date la plus précoce étant choisie.</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25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Fréquence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TNO – tous les 1-2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tous les 3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Arrêt du dépistage : </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TNO – à 69 ans.</a:t>
                      </a:r>
                      <a:endParaRPr kumimoji="0" lang="fr-FR"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GECSSP – à 70 ans.</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84052">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Yukon</a:t>
                      </a:r>
                      <a:endParaRPr kumimoji="0" lang="fr-FR"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rgbClr val="FFFFFF"/>
                          </a:solidFill>
                          <a:effectLst/>
                          <a:latin typeface="Arial" charset="0"/>
                          <a:ea typeface="ヒラギノ角ゴ Pro W3"/>
                          <a:cs typeface="ヒラギノ角ゴ Pro W3"/>
                        </a:rPr>
                        <a:t> </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Aucune ligne directrice trouvée. Selon le rapport Cervical Cancer Screening in Canada—Monitoring and Program Performance (décembre 2011) de l'Initiative pancanadienne de dépistage du cancer du col utérin, le Yukon suit les lignes directrices de la CB.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Arial" charset="0"/>
                          <a:ea typeface="ヒラギノ角ゴ Pro W3"/>
                          <a:cs typeface="ヒラギノ角ゴ Pro W3"/>
                        </a:rPr>
                        <a:t> </a:t>
                      </a:r>
                      <a:endParaRPr kumimoji="0" lang="fr-FR"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5665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rgbClr val="FFFFFF"/>
                          </a:solidFill>
                          <a:effectLst/>
                          <a:latin typeface="Arial" charset="0"/>
                          <a:ea typeface="ヒラギノ角ゴ Pro W3"/>
                          <a:cs typeface="ヒラギノ角ゴ Pro W3"/>
                        </a:rPr>
                        <a:t>Nunavut</a:t>
                      </a:r>
                      <a:endParaRPr kumimoji="0" lang="fr-FR"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000000"/>
                          </a:solidFill>
                          <a:effectLst/>
                          <a:latin typeface="Arial" charset="0"/>
                          <a:ea typeface="ヒラギノ角ゴ Pro W3"/>
                          <a:cs typeface="ヒラギノ角ゴ Pro W3"/>
                        </a:rPr>
                        <a:t>Aucune ligne directrice trouvée.</a:t>
                      </a:r>
                      <a:endParaRPr kumimoji="0" lang="fr-FR" sz="900" b="0" i="0" u="none" strike="noStrike" cap="none" normalizeH="0" baseline="0" dirty="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152400"/>
            <a:ext cx="7696200" cy="1219200"/>
          </a:xfrm>
        </p:spPr>
        <p:txBody>
          <a:bodyPr/>
          <a:lstStyle/>
          <a:p>
            <a:pPr algn="l" rtl="0"/>
            <a:r>
              <a:rPr lang="fr-FR" b="0" i="0" u="none" baseline="0">
                <a:cs typeface="ヒラギノ角ゴ Pro W3"/>
              </a:rPr>
              <a:t>Épidémiologie actuelle du cancer du col de l'utérus</a:t>
            </a:r>
          </a:p>
        </p:txBody>
      </p:sp>
      <p:sp>
        <p:nvSpPr>
          <p:cNvPr id="4" name="Slide Number Placeholder 3"/>
          <p:cNvSpPr>
            <a:spLocks noGrp="1"/>
          </p:cNvSpPr>
          <p:nvPr>
            <p:ph type="sldNum" sz="quarter" idx="10"/>
          </p:nvPr>
        </p:nvSpPr>
        <p:spPr/>
        <p:txBody>
          <a:bodyPr/>
          <a:lstStyle/>
          <a:p>
            <a:pPr algn="r" rtl="0">
              <a:defRPr/>
            </a:pPr>
            <a:fld id="{9E8F1E3C-4EE4-4017-A191-F1BDA3919D4E}" type="slidenum">
              <a:rPr/>
              <a:pPr algn="r" rtl="0">
                <a:defRPr/>
              </a:pPr>
              <a:t>7</a:t>
            </a:fld>
            <a:endParaRPr lang="fr-FR"/>
          </a:p>
        </p:txBody>
      </p:sp>
      <p:sp>
        <p:nvSpPr>
          <p:cNvPr id="25603" name="Text Box 80"/>
          <p:cNvSpPr txBox="1">
            <a:spLocks noChangeArrowheads="1"/>
          </p:cNvSpPr>
          <p:nvPr/>
        </p:nvSpPr>
        <p:spPr bwMode="auto">
          <a:xfrm>
            <a:off x="636588" y="1714500"/>
            <a:ext cx="577850" cy="304800"/>
          </a:xfrm>
          <a:prstGeom prst="rect">
            <a:avLst/>
          </a:prstGeom>
          <a:noFill/>
          <a:ln w="9525">
            <a:noFill/>
            <a:miter lim="800000"/>
            <a:headEnd/>
            <a:tailEnd/>
          </a:ln>
        </p:spPr>
        <p:txBody>
          <a:bodyPr wrap="none">
            <a:spAutoFit/>
          </a:bodyPr>
          <a:lstStyle/>
          <a:p>
            <a:pPr algn="r" rtl="0"/>
            <a:r>
              <a:rPr lang="fr-FR" sz="1400" b="0" i="0" u="none" baseline="0"/>
              <a:t>1200</a:t>
            </a:r>
          </a:p>
        </p:txBody>
      </p:sp>
      <p:sp>
        <p:nvSpPr>
          <p:cNvPr id="25604" name="Text Box 115"/>
          <p:cNvSpPr txBox="1">
            <a:spLocks noChangeArrowheads="1"/>
          </p:cNvSpPr>
          <p:nvPr/>
        </p:nvSpPr>
        <p:spPr bwMode="auto">
          <a:xfrm rot="-5400000">
            <a:off x="-108744" y="3704432"/>
            <a:ext cx="1277937" cy="304800"/>
          </a:xfrm>
          <a:prstGeom prst="rect">
            <a:avLst/>
          </a:prstGeom>
          <a:noFill/>
          <a:ln w="9525">
            <a:noFill/>
            <a:miter lim="800000"/>
            <a:headEnd/>
            <a:tailEnd/>
          </a:ln>
        </p:spPr>
        <p:txBody>
          <a:bodyPr wrap="none">
            <a:spAutoFit/>
          </a:bodyPr>
          <a:lstStyle/>
          <a:p>
            <a:pPr algn="ctr" rtl="0"/>
            <a:r>
              <a:rPr lang="fr-FR" sz="1400" b="0" i="0" u="none" baseline="0"/>
              <a:t>Nbre de femmes</a:t>
            </a:r>
          </a:p>
        </p:txBody>
      </p:sp>
      <p:sp>
        <p:nvSpPr>
          <p:cNvPr id="25605" name="Rectangle 9"/>
          <p:cNvSpPr>
            <a:spLocks noChangeArrowheads="1"/>
          </p:cNvSpPr>
          <p:nvPr/>
        </p:nvSpPr>
        <p:spPr bwMode="auto">
          <a:xfrm>
            <a:off x="1301750" y="1870075"/>
            <a:ext cx="6588125" cy="4068763"/>
          </a:xfrm>
          <a:prstGeom prst="rect">
            <a:avLst/>
          </a:prstGeom>
          <a:noFill/>
          <a:ln w="9525">
            <a:solidFill>
              <a:schemeClr val="accent2"/>
            </a:solidFill>
            <a:miter lim="800000"/>
            <a:headEnd/>
            <a:tailEnd/>
          </a:ln>
        </p:spPr>
        <p:txBody>
          <a:bodyPr wrap="none" anchor="ctr"/>
          <a:lstStyle/>
          <a:p>
            <a:endParaRPr lang="fr-FR"/>
          </a:p>
        </p:txBody>
      </p:sp>
      <p:sp>
        <p:nvSpPr>
          <p:cNvPr id="25606" name="Line 11"/>
          <p:cNvSpPr>
            <a:spLocks noChangeShapeType="1"/>
          </p:cNvSpPr>
          <p:nvPr/>
        </p:nvSpPr>
        <p:spPr bwMode="auto">
          <a:xfrm flipH="1">
            <a:off x="1220788" y="1868488"/>
            <a:ext cx="80962" cy="0"/>
          </a:xfrm>
          <a:prstGeom prst="line">
            <a:avLst/>
          </a:prstGeom>
          <a:noFill/>
          <a:ln w="9525">
            <a:solidFill>
              <a:schemeClr val="accent2"/>
            </a:solidFill>
            <a:round/>
            <a:headEnd/>
            <a:tailEnd/>
          </a:ln>
        </p:spPr>
        <p:txBody>
          <a:bodyPr/>
          <a:lstStyle/>
          <a:p>
            <a:endParaRPr lang="fr-FR"/>
          </a:p>
        </p:txBody>
      </p:sp>
      <p:sp>
        <p:nvSpPr>
          <p:cNvPr id="25607" name="Text Box 80"/>
          <p:cNvSpPr txBox="1">
            <a:spLocks noChangeArrowheads="1"/>
          </p:cNvSpPr>
          <p:nvPr/>
        </p:nvSpPr>
        <p:spPr bwMode="auto">
          <a:xfrm>
            <a:off x="636588" y="2344738"/>
            <a:ext cx="577850" cy="304800"/>
          </a:xfrm>
          <a:prstGeom prst="rect">
            <a:avLst/>
          </a:prstGeom>
          <a:noFill/>
          <a:ln w="9525">
            <a:noFill/>
            <a:miter lim="800000"/>
            <a:headEnd/>
            <a:tailEnd/>
          </a:ln>
        </p:spPr>
        <p:txBody>
          <a:bodyPr wrap="none">
            <a:spAutoFit/>
          </a:bodyPr>
          <a:lstStyle/>
          <a:p>
            <a:pPr algn="r" rtl="0"/>
            <a:r>
              <a:rPr lang="fr-FR" sz="1400" b="0" i="0" u="none" baseline="0"/>
              <a:t>1000</a:t>
            </a:r>
          </a:p>
        </p:txBody>
      </p:sp>
      <p:sp>
        <p:nvSpPr>
          <p:cNvPr id="25608" name="Line 13"/>
          <p:cNvSpPr>
            <a:spLocks noChangeShapeType="1"/>
          </p:cNvSpPr>
          <p:nvPr/>
        </p:nvSpPr>
        <p:spPr bwMode="auto">
          <a:xfrm flipH="1">
            <a:off x="1220788" y="2498725"/>
            <a:ext cx="80962" cy="0"/>
          </a:xfrm>
          <a:prstGeom prst="line">
            <a:avLst/>
          </a:prstGeom>
          <a:noFill/>
          <a:ln w="9525">
            <a:solidFill>
              <a:schemeClr val="accent2"/>
            </a:solidFill>
            <a:round/>
            <a:headEnd/>
            <a:tailEnd/>
          </a:ln>
        </p:spPr>
        <p:txBody>
          <a:bodyPr/>
          <a:lstStyle/>
          <a:p>
            <a:endParaRPr lang="fr-FR"/>
          </a:p>
        </p:txBody>
      </p:sp>
      <p:sp>
        <p:nvSpPr>
          <p:cNvPr id="25609" name="Text Box 80"/>
          <p:cNvSpPr txBox="1">
            <a:spLocks noChangeArrowheads="1"/>
          </p:cNvSpPr>
          <p:nvPr/>
        </p:nvSpPr>
        <p:spPr bwMode="auto">
          <a:xfrm>
            <a:off x="735013" y="3025775"/>
            <a:ext cx="479425" cy="304800"/>
          </a:xfrm>
          <a:prstGeom prst="rect">
            <a:avLst/>
          </a:prstGeom>
          <a:noFill/>
          <a:ln w="9525">
            <a:noFill/>
            <a:miter lim="800000"/>
            <a:headEnd/>
            <a:tailEnd/>
          </a:ln>
        </p:spPr>
        <p:txBody>
          <a:bodyPr wrap="none">
            <a:spAutoFit/>
          </a:bodyPr>
          <a:lstStyle/>
          <a:p>
            <a:pPr algn="r" rtl="0"/>
            <a:r>
              <a:rPr lang="fr-FR" sz="1400" b="0" i="0" u="none" baseline="0"/>
              <a:t>800</a:t>
            </a:r>
          </a:p>
        </p:txBody>
      </p:sp>
      <p:sp>
        <p:nvSpPr>
          <p:cNvPr id="25610" name="Line 15"/>
          <p:cNvSpPr>
            <a:spLocks noChangeShapeType="1"/>
          </p:cNvSpPr>
          <p:nvPr/>
        </p:nvSpPr>
        <p:spPr bwMode="auto">
          <a:xfrm flipH="1">
            <a:off x="1220788" y="3179763"/>
            <a:ext cx="80962" cy="0"/>
          </a:xfrm>
          <a:prstGeom prst="line">
            <a:avLst/>
          </a:prstGeom>
          <a:noFill/>
          <a:ln w="9525">
            <a:solidFill>
              <a:schemeClr val="accent2"/>
            </a:solidFill>
            <a:round/>
            <a:headEnd/>
            <a:tailEnd/>
          </a:ln>
        </p:spPr>
        <p:txBody>
          <a:bodyPr/>
          <a:lstStyle/>
          <a:p>
            <a:endParaRPr lang="fr-FR"/>
          </a:p>
        </p:txBody>
      </p:sp>
      <p:sp>
        <p:nvSpPr>
          <p:cNvPr id="25611" name="Text Box 80"/>
          <p:cNvSpPr txBox="1">
            <a:spLocks noChangeArrowheads="1"/>
          </p:cNvSpPr>
          <p:nvPr/>
        </p:nvSpPr>
        <p:spPr bwMode="auto">
          <a:xfrm>
            <a:off x="735013" y="3697288"/>
            <a:ext cx="479425" cy="304800"/>
          </a:xfrm>
          <a:prstGeom prst="rect">
            <a:avLst/>
          </a:prstGeom>
          <a:noFill/>
          <a:ln w="9525">
            <a:noFill/>
            <a:miter lim="800000"/>
            <a:headEnd/>
            <a:tailEnd/>
          </a:ln>
        </p:spPr>
        <p:txBody>
          <a:bodyPr wrap="none">
            <a:spAutoFit/>
          </a:bodyPr>
          <a:lstStyle/>
          <a:p>
            <a:pPr algn="r" rtl="0"/>
            <a:r>
              <a:rPr lang="fr-FR" sz="1400" b="0" i="0" u="none" baseline="0"/>
              <a:t>600</a:t>
            </a:r>
          </a:p>
        </p:txBody>
      </p:sp>
      <p:sp>
        <p:nvSpPr>
          <p:cNvPr id="25612" name="Line 17"/>
          <p:cNvSpPr>
            <a:spLocks noChangeShapeType="1"/>
          </p:cNvSpPr>
          <p:nvPr/>
        </p:nvSpPr>
        <p:spPr bwMode="auto">
          <a:xfrm flipH="1">
            <a:off x="1220788" y="3851275"/>
            <a:ext cx="80962" cy="0"/>
          </a:xfrm>
          <a:prstGeom prst="line">
            <a:avLst/>
          </a:prstGeom>
          <a:noFill/>
          <a:ln w="9525">
            <a:solidFill>
              <a:schemeClr val="accent2"/>
            </a:solidFill>
            <a:round/>
            <a:headEnd/>
            <a:tailEnd/>
          </a:ln>
        </p:spPr>
        <p:txBody>
          <a:bodyPr/>
          <a:lstStyle/>
          <a:p>
            <a:endParaRPr lang="fr-FR"/>
          </a:p>
        </p:txBody>
      </p:sp>
      <p:sp>
        <p:nvSpPr>
          <p:cNvPr id="25613" name="Text Box 80"/>
          <p:cNvSpPr txBox="1">
            <a:spLocks noChangeArrowheads="1"/>
          </p:cNvSpPr>
          <p:nvPr/>
        </p:nvSpPr>
        <p:spPr bwMode="auto">
          <a:xfrm>
            <a:off x="735013" y="4378325"/>
            <a:ext cx="479425" cy="304800"/>
          </a:xfrm>
          <a:prstGeom prst="rect">
            <a:avLst/>
          </a:prstGeom>
          <a:noFill/>
          <a:ln w="9525">
            <a:noFill/>
            <a:miter lim="800000"/>
            <a:headEnd/>
            <a:tailEnd/>
          </a:ln>
        </p:spPr>
        <p:txBody>
          <a:bodyPr wrap="none">
            <a:spAutoFit/>
          </a:bodyPr>
          <a:lstStyle/>
          <a:p>
            <a:pPr algn="r" rtl="0"/>
            <a:r>
              <a:rPr lang="fr-FR" sz="1400" b="0" i="0" u="none" baseline="0"/>
              <a:t>400</a:t>
            </a:r>
          </a:p>
        </p:txBody>
      </p:sp>
      <p:sp>
        <p:nvSpPr>
          <p:cNvPr id="25614" name="Line 22"/>
          <p:cNvSpPr>
            <a:spLocks noChangeShapeType="1"/>
          </p:cNvSpPr>
          <p:nvPr/>
        </p:nvSpPr>
        <p:spPr bwMode="auto">
          <a:xfrm flipH="1">
            <a:off x="1220788" y="4532313"/>
            <a:ext cx="80962" cy="0"/>
          </a:xfrm>
          <a:prstGeom prst="line">
            <a:avLst/>
          </a:prstGeom>
          <a:noFill/>
          <a:ln w="9525">
            <a:solidFill>
              <a:schemeClr val="accent2"/>
            </a:solidFill>
            <a:round/>
            <a:headEnd/>
            <a:tailEnd/>
          </a:ln>
        </p:spPr>
        <p:txBody>
          <a:bodyPr/>
          <a:lstStyle/>
          <a:p>
            <a:endParaRPr lang="fr-FR"/>
          </a:p>
        </p:txBody>
      </p:sp>
      <p:sp>
        <p:nvSpPr>
          <p:cNvPr id="25615" name="Text Box 80"/>
          <p:cNvSpPr txBox="1">
            <a:spLocks noChangeArrowheads="1"/>
          </p:cNvSpPr>
          <p:nvPr/>
        </p:nvSpPr>
        <p:spPr bwMode="auto">
          <a:xfrm>
            <a:off x="735013" y="5059363"/>
            <a:ext cx="479425" cy="304800"/>
          </a:xfrm>
          <a:prstGeom prst="rect">
            <a:avLst/>
          </a:prstGeom>
          <a:noFill/>
          <a:ln w="9525">
            <a:noFill/>
            <a:miter lim="800000"/>
            <a:headEnd/>
            <a:tailEnd/>
          </a:ln>
        </p:spPr>
        <p:txBody>
          <a:bodyPr wrap="none">
            <a:spAutoFit/>
          </a:bodyPr>
          <a:lstStyle/>
          <a:p>
            <a:pPr algn="r" rtl="0"/>
            <a:r>
              <a:rPr lang="fr-FR" sz="1400" b="0" i="0" u="none" baseline="0"/>
              <a:t>200</a:t>
            </a:r>
          </a:p>
        </p:txBody>
      </p:sp>
      <p:sp>
        <p:nvSpPr>
          <p:cNvPr id="25616" name="Line 24"/>
          <p:cNvSpPr>
            <a:spLocks noChangeShapeType="1"/>
          </p:cNvSpPr>
          <p:nvPr/>
        </p:nvSpPr>
        <p:spPr bwMode="auto">
          <a:xfrm flipH="1">
            <a:off x="1220788" y="5213350"/>
            <a:ext cx="80962" cy="0"/>
          </a:xfrm>
          <a:prstGeom prst="line">
            <a:avLst/>
          </a:prstGeom>
          <a:noFill/>
          <a:ln w="9525">
            <a:solidFill>
              <a:schemeClr val="accent2"/>
            </a:solidFill>
            <a:round/>
            <a:headEnd/>
            <a:tailEnd/>
          </a:ln>
        </p:spPr>
        <p:txBody>
          <a:bodyPr/>
          <a:lstStyle/>
          <a:p>
            <a:endParaRPr lang="fr-FR"/>
          </a:p>
        </p:txBody>
      </p:sp>
      <p:sp>
        <p:nvSpPr>
          <p:cNvPr id="25617" name="Text Box 80"/>
          <p:cNvSpPr txBox="1">
            <a:spLocks noChangeArrowheads="1"/>
          </p:cNvSpPr>
          <p:nvPr/>
        </p:nvSpPr>
        <p:spPr bwMode="auto">
          <a:xfrm>
            <a:off x="931863" y="5784850"/>
            <a:ext cx="282575" cy="304800"/>
          </a:xfrm>
          <a:prstGeom prst="rect">
            <a:avLst/>
          </a:prstGeom>
          <a:noFill/>
          <a:ln w="9525">
            <a:noFill/>
            <a:miter lim="800000"/>
            <a:headEnd/>
            <a:tailEnd/>
          </a:ln>
        </p:spPr>
        <p:txBody>
          <a:bodyPr wrap="none">
            <a:spAutoFit/>
          </a:bodyPr>
          <a:lstStyle/>
          <a:p>
            <a:pPr algn="r" rtl="0"/>
            <a:r>
              <a:rPr lang="fr-FR" sz="1400" b="0" i="0" u="none" baseline="0"/>
              <a:t>0</a:t>
            </a:r>
          </a:p>
        </p:txBody>
      </p:sp>
      <p:sp>
        <p:nvSpPr>
          <p:cNvPr id="25618" name="Line 26"/>
          <p:cNvSpPr>
            <a:spLocks noChangeShapeType="1"/>
          </p:cNvSpPr>
          <p:nvPr/>
        </p:nvSpPr>
        <p:spPr bwMode="auto">
          <a:xfrm flipH="1">
            <a:off x="1220788" y="5938838"/>
            <a:ext cx="80962" cy="0"/>
          </a:xfrm>
          <a:prstGeom prst="line">
            <a:avLst/>
          </a:prstGeom>
          <a:noFill/>
          <a:ln w="9525">
            <a:solidFill>
              <a:schemeClr val="accent2"/>
            </a:solidFill>
            <a:round/>
            <a:headEnd/>
            <a:tailEnd/>
          </a:ln>
        </p:spPr>
        <p:txBody>
          <a:bodyPr/>
          <a:lstStyle/>
          <a:p>
            <a:endParaRPr lang="fr-FR"/>
          </a:p>
        </p:txBody>
      </p:sp>
      <p:sp>
        <p:nvSpPr>
          <p:cNvPr id="25619" name="Text Box 134"/>
          <p:cNvSpPr txBox="1">
            <a:spLocks noChangeArrowheads="1"/>
          </p:cNvSpPr>
          <p:nvPr/>
        </p:nvSpPr>
        <p:spPr bwMode="auto">
          <a:xfrm>
            <a:off x="1220788" y="5994400"/>
            <a:ext cx="571500" cy="274638"/>
          </a:xfrm>
          <a:prstGeom prst="rect">
            <a:avLst/>
          </a:prstGeom>
          <a:noFill/>
          <a:ln w="9525">
            <a:noFill/>
            <a:miter lim="800000"/>
            <a:headEnd/>
            <a:tailEnd/>
          </a:ln>
        </p:spPr>
        <p:txBody>
          <a:bodyPr wrap="none">
            <a:spAutoFit/>
          </a:bodyPr>
          <a:lstStyle/>
          <a:p>
            <a:pPr algn="ctr" rtl="0"/>
            <a:r>
              <a:rPr lang="fr-FR" sz="1200" b="0" i="0" u="none" baseline="0"/>
              <a:t>15-19</a:t>
            </a:r>
          </a:p>
        </p:txBody>
      </p:sp>
      <p:sp>
        <p:nvSpPr>
          <p:cNvPr id="25620" name="Text Box 135"/>
          <p:cNvSpPr txBox="1">
            <a:spLocks noChangeArrowheads="1"/>
          </p:cNvSpPr>
          <p:nvPr/>
        </p:nvSpPr>
        <p:spPr bwMode="auto">
          <a:xfrm>
            <a:off x="1701800" y="5994400"/>
            <a:ext cx="571500" cy="274638"/>
          </a:xfrm>
          <a:prstGeom prst="rect">
            <a:avLst/>
          </a:prstGeom>
          <a:noFill/>
          <a:ln w="9525">
            <a:noFill/>
            <a:miter lim="800000"/>
            <a:headEnd/>
            <a:tailEnd/>
          </a:ln>
        </p:spPr>
        <p:txBody>
          <a:bodyPr wrap="none">
            <a:spAutoFit/>
          </a:bodyPr>
          <a:lstStyle/>
          <a:p>
            <a:pPr algn="ctr" rtl="0"/>
            <a:r>
              <a:rPr lang="fr-FR" sz="1200" b="0" i="0" u="none" baseline="0"/>
              <a:t>20-24</a:t>
            </a:r>
          </a:p>
        </p:txBody>
      </p:sp>
      <p:sp>
        <p:nvSpPr>
          <p:cNvPr id="25621" name="Text Box 136"/>
          <p:cNvSpPr txBox="1">
            <a:spLocks noChangeArrowheads="1"/>
          </p:cNvSpPr>
          <p:nvPr/>
        </p:nvSpPr>
        <p:spPr bwMode="auto">
          <a:xfrm>
            <a:off x="2170113" y="5994400"/>
            <a:ext cx="571500" cy="274638"/>
          </a:xfrm>
          <a:prstGeom prst="rect">
            <a:avLst/>
          </a:prstGeom>
          <a:noFill/>
          <a:ln w="9525">
            <a:noFill/>
            <a:miter lim="800000"/>
            <a:headEnd/>
            <a:tailEnd/>
          </a:ln>
        </p:spPr>
        <p:txBody>
          <a:bodyPr wrap="none">
            <a:spAutoFit/>
          </a:bodyPr>
          <a:lstStyle/>
          <a:p>
            <a:pPr algn="ctr" rtl="0"/>
            <a:r>
              <a:rPr lang="fr-FR" sz="1200" b="0" i="0" u="none" baseline="0"/>
              <a:t>25-29</a:t>
            </a:r>
          </a:p>
        </p:txBody>
      </p:sp>
      <p:sp>
        <p:nvSpPr>
          <p:cNvPr id="25622" name="Text Box 137"/>
          <p:cNvSpPr txBox="1">
            <a:spLocks noChangeArrowheads="1"/>
          </p:cNvSpPr>
          <p:nvPr/>
        </p:nvSpPr>
        <p:spPr bwMode="auto">
          <a:xfrm>
            <a:off x="2646363" y="5994400"/>
            <a:ext cx="571500" cy="274638"/>
          </a:xfrm>
          <a:prstGeom prst="rect">
            <a:avLst/>
          </a:prstGeom>
          <a:noFill/>
          <a:ln w="9525">
            <a:noFill/>
            <a:miter lim="800000"/>
            <a:headEnd/>
            <a:tailEnd/>
          </a:ln>
        </p:spPr>
        <p:txBody>
          <a:bodyPr wrap="none">
            <a:spAutoFit/>
          </a:bodyPr>
          <a:lstStyle/>
          <a:p>
            <a:pPr algn="ctr" rtl="0"/>
            <a:r>
              <a:rPr lang="fr-FR" sz="1200" b="0" i="0" u="none" baseline="0"/>
              <a:t>30-34</a:t>
            </a:r>
          </a:p>
        </p:txBody>
      </p:sp>
      <p:sp>
        <p:nvSpPr>
          <p:cNvPr id="25623" name="Text Box 138"/>
          <p:cNvSpPr txBox="1">
            <a:spLocks noChangeArrowheads="1"/>
          </p:cNvSpPr>
          <p:nvPr/>
        </p:nvSpPr>
        <p:spPr bwMode="auto">
          <a:xfrm>
            <a:off x="3108325" y="5994400"/>
            <a:ext cx="571500" cy="274638"/>
          </a:xfrm>
          <a:prstGeom prst="rect">
            <a:avLst/>
          </a:prstGeom>
          <a:noFill/>
          <a:ln w="9525">
            <a:noFill/>
            <a:miter lim="800000"/>
            <a:headEnd/>
            <a:tailEnd/>
          </a:ln>
        </p:spPr>
        <p:txBody>
          <a:bodyPr wrap="none">
            <a:spAutoFit/>
          </a:bodyPr>
          <a:lstStyle/>
          <a:p>
            <a:pPr algn="ctr" rtl="0"/>
            <a:r>
              <a:rPr lang="fr-FR" sz="1200" b="0" i="0" u="none" baseline="0"/>
              <a:t>35-39</a:t>
            </a:r>
          </a:p>
        </p:txBody>
      </p:sp>
      <p:sp>
        <p:nvSpPr>
          <p:cNvPr id="25624" name="Text Box 139"/>
          <p:cNvSpPr txBox="1">
            <a:spLocks noChangeArrowheads="1"/>
          </p:cNvSpPr>
          <p:nvPr/>
        </p:nvSpPr>
        <p:spPr bwMode="auto">
          <a:xfrm>
            <a:off x="3581400" y="5994400"/>
            <a:ext cx="571500" cy="274638"/>
          </a:xfrm>
          <a:prstGeom prst="rect">
            <a:avLst/>
          </a:prstGeom>
          <a:noFill/>
          <a:ln w="9525">
            <a:noFill/>
            <a:miter lim="800000"/>
            <a:headEnd/>
            <a:tailEnd/>
          </a:ln>
        </p:spPr>
        <p:txBody>
          <a:bodyPr wrap="none">
            <a:spAutoFit/>
          </a:bodyPr>
          <a:lstStyle/>
          <a:p>
            <a:pPr algn="ctr" rtl="0"/>
            <a:r>
              <a:rPr lang="fr-FR" sz="1200" b="0" i="0" u="none" baseline="0"/>
              <a:t>40-44</a:t>
            </a:r>
          </a:p>
        </p:txBody>
      </p:sp>
      <p:sp>
        <p:nvSpPr>
          <p:cNvPr id="25625" name="Text Box 140"/>
          <p:cNvSpPr txBox="1">
            <a:spLocks noChangeArrowheads="1"/>
          </p:cNvSpPr>
          <p:nvPr/>
        </p:nvSpPr>
        <p:spPr bwMode="auto">
          <a:xfrm>
            <a:off x="4044950" y="5994400"/>
            <a:ext cx="571500" cy="274638"/>
          </a:xfrm>
          <a:prstGeom prst="rect">
            <a:avLst/>
          </a:prstGeom>
          <a:noFill/>
          <a:ln w="9525">
            <a:noFill/>
            <a:miter lim="800000"/>
            <a:headEnd/>
            <a:tailEnd/>
          </a:ln>
        </p:spPr>
        <p:txBody>
          <a:bodyPr wrap="none">
            <a:spAutoFit/>
          </a:bodyPr>
          <a:lstStyle/>
          <a:p>
            <a:pPr algn="ctr" rtl="0"/>
            <a:r>
              <a:rPr lang="fr-FR" sz="1200" b="0" i="0" u="none" baseline="0"/>
              <a:t>45-49</a:t>
            </a:r>
          </a:p>
        </p:txBody>
      </p:sp>
      <p:sp>
        <p:nvSpPr>
          <p:cNvPr id="25626" name="Text Box 141"/>
          <p:cNvSpPr txBox="1">
            <a:spLocks noChangeArrowheads="1"/>
          </p:cNvSpPr>
          <p:nvPr/>
        </p:nvSpPr>
        <p:spPr bwMode="auto">
          <a:xfrm>
            <a:off x="4518025" y="5994400"/>
            <a:ext cx="571500" cy="274638"/>
          </a:xfrm>
          <a:prstGeom prst="rect">
            <a:avLst/>
          </a:prstGeom>
          <a:noFill/>
          <a:ln w="9525">
            <a:noFill/>
            <a:miter lim="800000"/>
            <a:headEnd/>
            <a:tailEnd/>
          </a:ln>
        </p:spPr>
        <p:txBody>
          <a:bodyPr wrap="none">
            <a:spAutoFit/>
          </a:bodyPr>
          <a:lstStyle/>
          <a:p>
            <a:pPr algn="ctr" rtl="0"/>
            <a:r>
              <a:rPr lang="fr-FR" sz="1200" b="0" i="0" u="none" baseline="0"/>
              <a:t>50-54</a:t>
            </a:r>
          </a:p>
        </p:txBody>
      </p:sp>
      <p:sp>
        <p:nvSpPr>
          <p:cNvPr id="25627" name="Text Box 142"/>
          <p:cNvSpPr txBox="1">
            <a:spLocks noChangeArrowheads="1"/>
          </p:cNvSpPr>
          <p:nvPr/>
        </p:nvSpPr>
        <p:spPr bwMode="auto">
          <a:xfrm>
            <a:off x="4991100" y="5994400"/>
            <a:ext cx="571500" cy="274638"/>
          </a:xfrm>
          <a:prstGeom prst="rect">
            <a:avLst/>
          </a:prstGeom>
          <a:noFill/>
          <a:ln w="9525">
            <a:noFill/>
            <a:miter lim="800000"/>
            <a:headEnd/>
            <a:tailEnd/>
          </a:ln>
        </p:spPr>
        <p:txBody>
          <a:bodyPr wrap="none">
            <a:spAutoFit/>
          </a:bodyPr>
          <a:lstStyle/>
          <a:p>
            <a:pPr algn="ctr" rtl="0"/>
            <a:r>
              <a:rPr lang="fr-FR" sz="1200" b="0" i="0" u="none" baseline="0"/>
              <a:t>55-59</a:t>
            </a:r>
          </a:p>
        </p:txBody>
      </p:sp>
      <p:sp>
        <p:nvSpPr>
          <p:cNvPr id="25628" name="Text Box 143"/>
          <p:cNvSpPr txBox="1">
            <a:spLocks noChangeArrowheads="1"/>
          </p:cNvSpPr>
          <p:nvPr/>
        </p:nvSpPr>
        <p:spPr bwMode="auto">
          <a:xfrm>
            <a:off x="5453063" y="5994400"/>
            <a:ext cx="571500" cy="274638"/>
          </a:xfrm>
          <a:prstGeom prst="rect">
            <a:avLst/>
          </a:prstGeom>
          <a:noFill/>
          <a:ln w="9525">
            <a:noFill/>
            <a:miter lim="800000"/>
            <a:headEnd/>
            <a:tailEnd/>
          </a:ln>
        </p:spPr>
        <p:txBody>
          <a:bodyPr wrap="none">
            <a:spAutoFit/>
          </a:bodyPr>
          <a:lstStyle/>
          <a:p>
            <a:pPr algn="ctr" rtl="0"/>
            <a:r>
              <a:rPr lang="fr-FR" sz="1200" b="0" i="0" u="none" baseline="0"/>
              <a:t>60-64</a:t>
            </a:r>
          </a:p>
        </p:txBody>
      </p:sp>
      <p:sp>
        <p:nvSpPr>
          <p:cNvPr id="25629" name="Text Box 144"/>
          <p:cNvSpPr txBox="1">
            <a:spLocks noChangeArrowheads="1"/>
          </p:cNvSpPr>
          <p:nvPr/>
        </p:nvSpPr>
        <p:spPr bwMode="auto">
          <a:xfrm>
            <a:off x="5929313" y="5994400"/>
            <a:ext cx="571500" cy="274638"/>
          </a:xfrm>
          <a:prstGeom prst="rect">
            <a:avLst/>
          </a:prstGeom>
          <a:noFill/>
          <a:ln w="9525">
            <a:noFill/>
            <a:miter lim="800000"/>
            <a:headEnd/>
            <a:tailEnd/>
          </a:ln>
        </p:spPr>
        <p:txBody>
          <a:bodyPr wrap="none">
            <a:spAutoFit/>
          </a:bodyPr>
          <a:lstStyle/>
          <a:p>
            <a:pPr algn="ctr" rtl="0"/>
            <a:r>
              <a:rPr lang="fr-FR" sz="1200" b="0" i="0" u="none" baseline="0"/>
              <a:t>65-69</a:t>
            </a:r>
          </a:p>
        </p:txBody>
      </p:sp>
      <p:sp>
        <p:nvSpPr>
          <p:cNvPr id="25630" name="Text Box 145"/>
          <p:cNvSpPr txBox="1">
            <a:spLocks noChangeArrowheads="1"/>
          </p:cNvSpPr>
          <p:nvPr/>
        </p:nvSpPr>
        <p:spPr bwMode="auto">
          <a:xfrm>
            <a:off x="6392863" y="5994400"/>
            <a:ext cx="571500" cy="274638"/>
          </a:xfrm>
          <a:prstGeom prst="rect">
            <a:avLst/>
          </a:prstGeom>
          <a:noFill/>
          <a:ln w="9525">
            <a:noFill/>
            <a:miter lim="800000"/>
            <a:headEnd/>
            <a:tailEnd/>
          </a:ln>
        </p:spPr>
        <p:txBody>
          <a:bodyPr wrap="none">
            <a:spAutoFit/>
          </a:bodyPr>
          <a:lstStyle/>
          <a:p>
            <a:pPr algn="ctr" rtl="0"/>
            <a:r>
              <a:rPr lang="fr-FR" sz="1200" b="0" i="0" u="none" baseline="0"/>
              <a:t>70-74</a:t>
            </a:r>
          </a:p>
        </p:txBody>
      </p:sp>
      <p:sp>
        <p:nvSpPr>
          <p:cNvPr id="25631" name="Text Box 146"/>
          <p:cNvSpPr txBox="1">
            <a:spLocks noChangeArrowheads="1"/>
          </p:cNvSpPr>
          <p:nvPr/>
        </p:nvSpPr>
        <p:spPr bwMode="auto">
          <a:xfrm>
            <a:off x="6864350" y="5994400"/>
            <a:ext cx="571500" cy="274638"/>
          </a:xfrm>
          <a:prstGeom prst="rect">
            <a:avLst/>
          </a:prstGeom>
          <a:noFill/>
          <a:ln w="9525">
            <a:noFill/>
            <a:miter lim="800000"/>
            <a:headEnd/>
            <a:tailEnd/>
          </a:ln>
        </p:spPr>
        <p:txBody>
          <a:bodyPr wrap="none">
            <a:spAutoFit/>
          </a:bodyPr>
          <a:lstStyle/>
          <a:p>
            <a:pPr algn="ctr" rtl="0"/>
            <a:r>
              <a:rPr lang="fr-FR" sz="1200" b="0" i="0" u="none" baseline="0"/>
              <a:t>75-79</a:t>
            </a:r>
          </a:p>
        </p:txBody>
      </p:sp>
      <p:sp>
        <p:nvSpPr>
          <p:cNvPr id="25632" name="Text Box 147"/>
          <p:cNvSpPr txBox="1">
            <a:spLocks noChangeArrowheads="1"/>
          </p:cNvSpPr>
          <p:nvPr/>
        </p:nvSpPr>
        <p:spPr bwMode="auto">
          <a:xfrm>
            <a:off x="7340600" y="5994400"/>
            <a:ext cx="571500" cy="274638"/>
          </a:xfrm>
          <a:prstGeom prst="rect">
            <a:avLst/>
          </a:prstGeom>
          <a:noFill/>
          <a:ln w="9525">
            <a:noFill/>
            <a:miter lim="800000"/>
            <a:headEnd/>
            <a:tailEnd/>
          </a:ln>
        </p:spPr>
        <p:txBody>
          <a:bodyPr wrap="none">
            <a:spAutoFit/>
          </a:bodyPr>
          <a:lstStyle/>
          <a:p>
            <a:pPr algn="ctr" rtl="0"/>
            <a:r>
              <a:rPr lang="fr-FR" sz="1200" b="0" i="0" u="none" baseline="0"/>
              <a:t>80-84</a:t>
            </a:r>
          </a:p>
        </p:txBody>
      </p:sp>
      <p:sp>
        <p:nvSpPr>
          <p:cNvPr id="25633" name="Text Box 80"/>
          <p:cNvSpPr txBox="1">
            <a:spLocks noChangeArrowheads="1"/>
          </p:cNvSpPr>
          <p:nvPr/>
        </p:nvSpPr>
        <p:spPr bwMode="auto">
          <a:xfrm>
            <a:off x="7981950" y="5784850"/>
            <a:ext cx="282575" cy="304800"/>
          </a:xfrm>
          <a:prstGeom prst="rect">
            <a:avLst/>
          </a:prstGeom>
          <a:noFill/>
          <a:ln w="9525">
            <a:noFill/>
            <a:miter lim="800000"/>
            <a:headEnd/>
            <a:tailEnd/>
          </a:ln>
        </p:spPr>
        <p:txBody>
          <a:bodyPr wrap="none">
            <a:spAutoFit/>
          </a:bodyPr>
          <a:lstStyle/>
          <a:p>
            <a:pPr algn="l" rtl="0"/>
            <a:r>
              <a:rPr lang="fr-FR" sz="1400" b="0" i="0" u="none" baseline="0"/>
              <a:t>0</a:t>
            </a:r>
          </a:p>
        </p:txBody>
      </p:sp>
      <p:sp>
        <p:nvSpPr>
          <p:cNvPr id="25634" name="Line 42"/>
          <p:cNvSpPr>
            <a:spLocks noChangeShapeType="1"/>
          </p:cNvSpPr>
          <p:nvPr/>
        </p:nvSpPr>
        <p:spPr bwMode="auto">
          <a:xfrm flipH="1">
            <a:off x="7893050" y="5938838"/>
            <a:ext cx="80963" cy="0"/>
          </a:xfrm>
          <a:prstGeom prst="line">
            <a:avLst/>
          </a:prstGeom>
          <a:noFill/>
          <a:ln w="9525">
            <a:solidFill>
              <a:srgbClr val="CC00CC"/>
            </a:solidFill>
            <a:round/>
            <a:headEnd/>
            <a:tailEnd/>
          </a:ln>
        </p:spPr>
        <p:txBody>
          <a:bodyPr/>
          <a:lstStyle/>
          <a:p>
            <a:endParaRPr lang="fr-FR"/>
          </a:p>
        </p:txBody>
      </p:sp>
      <p:sp>
        <p:nvSpPr>
          <p:cNvPr id="25635" name="Text Box 80"/>
          <p:cNvSpPr txBox="1">
            <a:spLocks noChangeArrowheads="1"/>
          </p:cNvSpPr>
          <p:nvPr/>
        </p:nvSpPr>
        <p:spPr bwMode="auto">
          <a:xfrm>
            <a:off x="7981950" y="5232400"/>
            <a:ext cx="282575" cy="304800"/>
          </a:xfrm>
          <a:prstGeom prst="rect">
            <a:avLst/>
          </a:prstGeom>
          <a:noFill/>
          <a:ln w="9525">
            <a:noFill/>
            <a:miter lim="800000"/>
            <a:headEnd/>
            <a:tailEnd/>
          </a:ln>
        </p:spPr>
        <p:txBody>
          <a:bodyPr wrap="none">
            <a:spAutoFit/>
          </a:bodyPr>
          <a:lstStyle/>
          <a:p>
            <a:pPr algn="l" rtl="0"/>
            <a:r>
              <a:rPr lang="fr-FR" sz="1400" b="0" i="0" u="none" baseline="0"/>
              <a:t>2</a:t>
            </a:r>
          </a:p>
        </p:txBody>
      </p:sp>
      <p:sp>
        <p:nvSpPr>
          <p:cNvPr id="25636" name="Line 44"/>
          <p:cNvSpPr>
            <a:spLocks noChangeShapeType="1"/>
          </p:cNvSpPr>
          <p:nvPr/>
        </p:nvSpPr>
        <p:spPr bwMode="auto">
          <a:xfrm flipH="1">
            <a:off x="7893050" y="5386388"/>
            <a:ext cx="80963" cy="0"/>
          </a:xfrm>
          <a:prstGeom prst="line">
            <a:avLst/>
          </a:prstGeom>
          <a:noFill/>
          <a:ln w="9525">
            <a:solidFill>
              <a:schemeClr val="accent2"/>
            </a:solidFill>
            <a:round/>
            <a:headEnd/>
            <a:tailEnd/>
          </a:ln>
        </p:spPr>
        <p:txBody>
          <a:bodyPr/>
          <a:lstStyle/>
          <a:p>
            <a:endParaRPr lang="fr-FR"/>
          </a:p>
        </p:txBody>
      </p:sp>
      <p:sp>
        <p:nvSpPr>
          <p:cNvPr id="25637" name="Text Box 80"/>
          <p:cNvSpPr txBox="1">
            <a:spLocks noChangeArrowheads="1"/>
          </p:cNvSpPr>
          <p:nvPr/>
        </p:nvSpPr>
        <p:spPr bwMode="auto">
          <a:xfrm>
            <a:off x="7981950" y="4729163"/>
            <a:ext cx="282575" cy="304800"/>
          </a:xfrm>
          <a:prstGeom prst="rect">
            <a:avLst/>
          </a:prstGeom>
          <a:noFill/>
          <a:ln w="9525">
            <a:noFill/>
            <a:miter lim="800000"/>
            <a:headEnd/>
            <a:tailEnd/>
          </a:ln>
        </p:spPr>
        <p:txBody>
          <a:bodyPr wrap="none">
            <a:spAutoFit/>
          </a:bodyPr>
          <a:lstStyle/>
          <a:p>
            <a:pPr algn="l" rtl="0"/>
            <a:r>
              <a:rPr lang="fr-FR" sz="1400" b="0" i="0" u="none" baseline="0"/>
              <a:t>4 </a:t>
            </a:r>
          </a:p>
        </p:txBody>
      </p:sp>
      <p:sp>
        <p:nvSpPr>
          <p:cNvPr id="25638" name="Line 46"/>
          <p:cNvSpPr>
            <a:spLocks noChangeShapeType="1"/>
          </p:cNvSpPr>
          <p:nvPr/>
        </p:nvSpPr>
        <p:spPr bwMode="auto">
          <a:xfrm flipH="1">
            <a:off x="7893050" y="4883150"/>
            <a:ext cx="80963" cy="0"/>
          </a:xfrm>
          <a:prstGeom prst="line">
            <a:avLst/>
          </a:prstGeom>
          <a:noFill/>
          <a:ln w="9525">
            <a:solidFill>
              <a:schemeClr val="accent2"/>
            </a:solidFill>
            <a:round/>
            <a:headEnd/>
            <a:tailEnd/>
          </a:ln>
        </p:spPr>
        <p:txBody>
          <a:bodyPr/>
          <a:lstStyle/>
          <a:p>
            <a:endParaRPr lang="fr-FR"/>
          </a:p>
        </p:txBody>
      </p:sp>
      <p:sp>
        <p:nvSpPr>
          <p:cNvPr id="25639" name="Text Box 80"/>
          <p:cNvSpPr txBox="1">
            <a:spLocks noChangeArrowheads="1"/>
          </p:cNvSpPr>
          <p:nvPr/>
        </p:nvSpPr>
        <p:spPr bwMode="auto">
          <a:xfrm>
            <a:off x="7981950" y="4206875"/>
            <a:ext cx="282575" cy="304800"/>
          </a:xfrm>
          <a:prstGeom prst="rect">
            <a:avLst/>
          </a:prstGeom>
          <a:noFill/>
          <a:ln w="9525">
            <a:noFill/>
            <a:miter lim="800000"/>
            <a:headEnd/>
            <a:tailEnd/>
          </a:ln>
        </p:spPr>
        <p:txBody>
          <a:bodyPr wrap="none">
            <a:spAutoFit/>
          </a:bodyPr>
          <a:lstStyle/>
          <a:p>
            <a:pPr algn="l" rtl="0"/>
            <a:r>
              <a:rPr lang="fr-FR" sz="1400" b="0" i="0" u="none" baseline="0"/>
              <a:t>6 </a:t>
            </a:r>
          </a:p>
        </p:txBody>
      </p:sp>
      <p:sp>
        <p:nvSpPr>
          <p:cNvPr id="25640" name="Line 48"/>
          <p:cNvSpPr>
            <a:spLocks noChangeShapeType="1"/>
          </p:cNvSpPr>
          <p:nvPr/>
        </p:nvSpPr>
        <p:spPr bwMode="auto">
          <a:xfrm flipH="1">
            <a:off x="7893050" y="4360863"/>
            <a:ext cx="80963" cy="0"/>
          </a:xfrm>
          <a:prstGeom prst="line">
            <a:avLst/>
          </a:prstGeom>
          <a:noFill/>
          <a:ln w="9525">
            <a:solidFill>
              <a:schemeClr val="accent2"/>
            </a:solidFill>
            <a:round/>
            <a:headEnd/>
            <a:tailEnd/>
          </a:ln>
        </p:spPr>
        <p:txBody>
          <a:bodyPr/>
          <a:lstStyle/>
          <a:p>
            <a:endParaRPr lang="fr-FR"/>
          </a:p>
        </p:txBody>
      </p:sp>
      <p:sp>
        <p:nvSpPr>
          <p:cNvPr id="25641" name="Text Box 80"/>
          <p:cNvSpPr txBox="1">
            <a:spLocks noChangeArrowheads="1"/>
          </p:cNvSpPr>
          <p:nvPr/>
        </p:nvSpPr>
        <p:spPr bwMode="auto">
          <a:xfrm>
            <a:off x="7981950" y="3698875"/>
            <a:ext cx="282575" cy="304800"/>
          </a:xfrm>
          <a:prstGeom prst="rect">
            <a:avLst/>
          </a:prstGeom>
          <a:noFill/>
          <a:ln w="9525">
            <a:noFill/>
            <a:miter lim="800000"/>
            <a:headEnd/>
            <a:tailEnd/>
          </a:ln>
        </p:spPr>
        <p:txBody>
          <a:bodyPr wrap="none">
            <a:spAutoFit/>
          </a:bodyPr>
          <a:lstStyle/>
          <a:p>
            <a:pPr algn="l" rtl="0"/>
            <a:r>
              <a:rPr lang="fr-FR" sz="1400" b="0" i="0" u="none" baseline="0"/>
              <a:t>8</a:t>
            </a:r>
          </a:p>
        </p:txBody>
      </p:sp>
      <p:sp>
        <p:nvSpPr>
          <p:cNvPr id="25642" name="Line 50"/>
          <p:cNvSpPr>
            <a:spLocks noChangeShapeType="1"/>
          </p:cNvSpPr>
          <p:nvPr/>
        </p:nvSpPr>
        <p:spPr bwMode="auto">
          <a:xfrm flipH="1">
            <a:off x="7893050" y="3852863"/>
            <a:ext cx="80963" cy="0"/>
          </a:xfrm>
          <a:prstGeom prst="line">
            <a:avLst/>
          </a:prstGeom>
          <a:noFill/>
          <a:ln w="9525">
            <a:solidFill>
              <a:schemeClr val="accent2"/>
            </a:solidFill>
            <a:round/>
            <a:headEnd/>
            <a:tailEnd/>
          </a:ln>
        </p:spPr>
        <p:txBody>
          <a:bodyPr/>
          <a:lstStyle/>
          <a:p>
            <a:endParaRPr lang="fr-FR"/>
          </a:p>
        </p:txBody>
      </p:sp>
      <p:sp>
        <p:nvSpPr>
          <p:cNvPr id="25643" name="Text Box 80"/>
          <p:cNvSpPr txBox="1">
            <a:spLocks noChangeArrowheads="1"/>
          </p:cNvSpPr>
          <p:nvPr/>
        </p:nvSpPr>
        <p:spPr bwMode="auto">
          <a:xfrm>
            <a:off x="7981950" y="3194050"/>
            <a:ext cx="381000" cy="304800"/>
          </a:xfrm>
          <a:prstGeom prst="rect">
            <a:avLst/>
          </a:prstGeom>
          <a:noFill/>
          <a:ln w="9525">
            <a:noFill/>
            <a:miter lim="800000"/>
            <a:headEnd/>
            <a:tailEnd/>
          </a:ln>
        </p:spPr>
        <p:txBody>
          <a:bodyPr wrap="none">
            <a:spAutoFit/>
          </a:bodyPr>
          <a:lstStyle/>
          <a:p>
            <a:pPr algn="l" rtl="0"/>
            <a:r>
              <a:rPr lang="fr-FR" sz="1400" b="0" i="0" u="none" baseline="0"/>
              <a:t>10</a:t>
            </a:r>
          </a:p>
        </p:txBody>
      </p:sp>
      <p:sp>
        <p:nvSpPr>
          <p:cNvPr id="25644" name="Line 52"/>
          <p:cNvSpPr>
            <a:spLocks noChangeShapeType="1"/>
          </p:cNvSpPr>
          <p:nvPr/>
        </p:nvSpPr>
        <p:spPr bwMode="auto">
          <a:xfrm flipH="1">
            <a:off x="7893050" y="3348038"/>
            <a:ext cx="80963" cy="0"/>
          </a:xfrm>
          <a:prstGeom prst="line">
            <a:avLst/>
          </a:prstGeom>
          <a:noFill/>
          <a:ln w="9525">
            <a:solidFill>
              <a:schemeClr val="accent2"/>
            </a:solidFill>
            <a:round/>
            <a:headEnd/>
            <a:tailEnd/>
          </a:ln>
        </p:spPr>
        <p:txBody>
          <a:bodyPr/>
          <a:lstStyle/>
          <a:p>
            <a:endParaRPr lang="fr-FR"/>
          </a:p>
        </p:txBody>
      </p:sp>
      <p:sp>
        <p:nvSpPr>
          <p:cNvPr id="25645" name="Text Box 80"/>
          <p:cNvSpPr txBox="1">
            <a:spLocks noChangeArrowheads="1"/>
          </p:cNvSpPr>
          <p:nvPr/>
        </p:nvSpPr>
        <p:spPr bwMode="auto">
          <a:xfrm>
            <a:off x="7981950" y="2686050"/>
            <a:ext cx="381000" cy="304800"/>
          </a:xfrm>
          <a:prstGeom prst="rect">
            <a:avLst/>
          </a:prstGeom>
          <a:noFill/>
          <a:ln w="9525">
            <a:noFill/>
            <a:miter lim="800000"/>
            <a:headEnd/>
            <a:tailEnd/>
          </a:ln>
        </p:spPr>
        <p:txBody>
          <a:bodyPr wrap="none">
            <a:spAutoFit/>
          </a:bodyPr>
          <a:lstStyle/>
          <a:p>
            <a:pPr algn="l" rtl="0"/>
            <a:r>
              <a:rPr lang="fr-FR" sz="1400" b="0" i="0" u="none" baseline="0"/>
              <a:t>12</a:t>
            </a:r>
          </a:p>
        </p:txBody>
      </p:sp>
      <p:sp>
        <p:nvSpPr>
          <p:cNvPr id="25646" name="Line 54"/>
          <p:cNvSpPr>
            <a:spLocks noChangeShapeType="1"/>
          </p:cNvSpPr>
          <p:nvPr/>
        </p:nvSpPr>
        <p:spPr bwMode="auto">
          <a:xfrm flipH="1">
            <a:off x="7893050" y="2840038"/>
            <a:ext cx="80963" cy="0"/>
          </a:xfrm>
          <a:prstGeom prst="line">
            <a:avLst/>
          </a:prstGeom>
          <a:noFill/>
          <a:ln w="9525">
            <a:solidFill>
              <a:schemeClr val="accent2"/>
            </a:solidFill>
            <a:round/>
            <a:headEnd/>
            <a:tailEnd/>
          </a:ln>
        </p:spPr>
        <p:txBody>
          <a:bodyPr/>
          <a:lstStyle/>
          <a:p>
            <a:endParaRPr lang="fr-FR"/>
          </a:p>
        </p:txBody>
      </p:sp>
      <p:sp>
        <p:nvSpPr>
          <p:cNvPr id="25647" name="Text Box 80"/>
          <p:cNvSpPr txBox="1">
            <a:spLocks noChangeArrowheads="1"/>
          </p:cNvSpPr>
          <p:nvPr/>
        </p:nvSpPr>
        <p:spPr bwMode="auto">
          <a:xfrm>
            <a:off x="7981950" y="2178050"/>
            <a:ext cx="381000" cy="304800"/>
          </a:xfrm>
          <a:prstGeom prst="rect">
            <a:avLst/>
          </a:prstGeom>
          <a:noFill/>
          <a:ln w="9525">
            <a:noFill/>
            <a:miter lim="800000"/>
            <a:headEnd/>
            <a:tailEnd/>
          </a:ln>
        </p:spPr>
        <p:txBody>
          <a:bodyPr wrap="none">
            <a:spAutoFit/>
          </a:bodyPr>
          <a:lstStyle/>
          <a:p>
            <a:pPr algn="l" rtl="0"/>
            <a:r>
              <a:rPr lang="fr-FR" sz="1400" b="0" i="0" u="none" baseline="0"/>
              <a:t>14</a:t>
            </a:r>
          </a:p>
        </p:txBody>
      </p:sp>
      <p:sp>
        <p:nvSpPr>
          <p:cNvPr id="25648" name="Line 56"/>
          <p:cNvSpPr>
            <a:spLocks noChangeShapeType="1"/>
          </p:cNvSpPr>
          <p:nvPr/>
        </p:nvSpPr>
        <p:spPr bwMode="auto">
          <a:xfrm flipH="1">
            <a:off x="7893050" y="2332038"/>
            <a:ext cx="80963" cy="0"/>
          </a:xfrm>
          <a:prstGeom prst="line">
            <a:avLst/>
          </a:prstGeom>
          <a:noFill/>
          <a:ln w="9525">
            <a:solidFill>
              <a:schemeClr val="accent2"/>
            </a:solidFill>
            <a:round/>
            <a:headEnd/>
            <a:tailEnd/>
          </a:ln>
        </p:spPr>
        <p:txBody>
          <a:bodyPr/>
          <a:lstStyle/>
          <a:p>
            <a:endParaRPr lang="fr-FR"/>
          </a:p>
        </p:txBody>
      </p:sp>
      <p:sp>
        <p:nvSpPr>
          <p:cNvPr id="25649" name="Text Box 80"/>
          <p:cNvSpPr txBox="1">
            <a:spLocks noChangeArrowheads="1"/>
          </p:cNvSpPr>
          <p:nvPr/>
        </p:nvSpPr>
        <p:spPr bwMode="auto">
          <a:xfrm>
            <a:off x="7981950" y="1716088"/>
            <a:ext cx="381000" cy="304800"/>
          </a:xfrm>
          <a:prstGeom prst="rect">
            <a:avLst/>
          </a:prstGeom>
          <a:noFill/>
          <a:ln w="9525">
            <a:noFill/>
            <a:miter lim="800000"/>
            <a:headEnd/>
            <a:tailEnd/>
          </a:ln>
        </p:spPr>
        <p:txBody>
          <a:bodyPr wrap="none">
            <a:spAutoFit/>
          </a:bodyPr>
          <a:lstStyle/>
          <a:p>
            <a:pPr algn="l" rtl="0"/>
            <a:r>
              <a:rPr lang="fr-FR" sz="1400" b="0" i="0" u="none" baseline="0"/>
              <a:t>16</a:t>
            </a:r>
          </a:p>
        </p:txBody>
      </p:sp>
      <p:sp>
        <p:nvSpPr>
          <p:cNvPr id="25650" name="Line 58"/>
          <p:cNvSpPr>
            <a:spLocks noChangeShapeType="1"/>
          </p:cNvSpPr>
          <p:nvPr/>
        </p:nvSpPr>
        <p:spPr bwMode="auto">
          <a:xfrm flipH="1">
            <a:off x="7893050" y="1870075"/>
            <a:ext cx="80963" cy="0"/>
          </a:xfrm>
          <a:prstGeom prst="line">
            <a:avLst/>
          </a:prstGeom>
          <a:noFill/>
          <a:ln w="9525">
            <a:solidFill>
              <a:schemeClr val="accent2"/>
            </a:solidFill>
            <a:round/>
            <a:headEnd/>
            <a:tailEnd/>
          </a:ln>
        </p:spPr>
        <p:txBody>
          <a:bodyPr/>
          <a:lstStyle/>
          <a:p>
            <a:endParaRPr lang="fr-FR"/>
          </a:p>
        </p:txBody>
      </p:sp>
      <p:sp>
        <p:nvSpPr>
          <p:cNvPr id="25651" name="Line 59"/>
          <p:cNvSpPr>
            <a:spLocks noChangeShapeType="1"/>
          </p:cNvSpPr>
          <p:nvPr/>
        </p:nvSpPr>
        <p:spPr bwMode="auto">
          <a:xfrm rot="16200000" flipH="1">
            <a:off x="7579519" y="5979319"/>
            <a:ext cx="80962" cy="0"/>
          </a:xfrm>
          <a:prstGeom prst="line">
            <a:avLst/>
          </a:prstGeom>
          <a:noFill/>
          <a:ln w="9525">
            <a:solidFill>
              <a:schemeClr val="accent2"/>
            </a:solidFill>
            <a:round/>
            <a:headEnd/>
            <a:tailEnd/>
          </a:ln>
        </p:spPr>
        <p:txBody>
          <a:bodyPr/>
          <a:lstStyle/>
          <a:p>
            <a:endParaRPr lang="fr-FR"/>
          </a:p>
        </p:txBody>
      </p:sp>
      <p:sp>
        <p:nvSpPr>
          <p:cNvPr id="25652" name="Line 60"/>
          <p:cNvSpPr>
            <a:spLocks noChangeShapeType="1"/>
          </p:cNvSpPr>
          <p:nvPr/>
        </p:nvSpPr>
        <p:spPr bwMode="auto">
          <a:xfrm rot="16200000" flipH="1">
            <a:off x="7104857" y="5979319"/>
            <a:ext cx="80962" cy="0"/>
          </a:xfrm>
          <a:prstGeom prst="line">
            <a:avLst/>
          </a:prstGeom>
          <a:noFill/>
          <a:ln w="9525">
            <a:solidFill>
              <a:schemeClr val="accent2"/>
            </a:solidFill>
            <a:round/>
            <a:headEnd/>
            <a:tailEnd/>
          </a:ln>
        </p:spPr>
        <p:txBody>
          <a:bodyPr/>
          <a:lstStyle/>
          <a:p>
            <a:endParaRPr lang="fr-FR"/>
          </a:p>
        </p:txBody>
      </p:sp>
      <p:sp>
        <p:nvSpPr>
          <p:cNvPr id="25653" name="Line 61"/>
          <p:cNvSpPr>
            <a:spLocks noChangeShapeType="1"/>
          </p:cNvSpPr>
          <p:nvPr/>
        </p:nvSpPr>
        <p:spPr bwMode="auto">
          <a:xfrm rot="16200000" flipH="1">
            <a:off x="6633369" y="5979319"/>
            <a:ext cx="80962" cy="0"/>
          </a:xfrm>
          <a:prstGeom prst="line">
            <a:avLst/>
          </a:prstGeom>
          <a:noFill/>
          <a:ln w="9525">
            <a:solidFill>
              <a:schemeClr val="accent2"/>
            </a:solidFill>
            <a:round/>
            <a:headEnd/>
            <a:tailEnd/>
          </a:ln>
        </p:spPr>
        <p:txBody>
          <a:bodyPr/>
          <a:lstStyle/>
          <a:p>
            <a:endParaRPr lang="fr-FR"/>
          </a:p>
        </p:txBody>
      </p:sp>
      <p:sp>
        <p:nvSpPr>
          <p:cNvPr id="25654" name="Line 62"/>
          <p:cNvSpPr>
            <a:spLocks noChangeShapeType="1"/>
          </p:cNvSpPr>
          <p:nvPr/>
        </p:nvSpPr>
        <p:spPr bwMode="auto">
          <a:xfrm rot="16200000" flipH="1">
            <a:off x="6168232" y="5979319"/>
            <a:ext cx="80962" cy="0"/>
          </a:xfrm>
          <a:prstGeom prst="line">
            <a:avLst/>
          </a:prstGeom>
          <a:noFill/>
          <a:ln w="9525">
            <a:solidFill>
              <a:schemeClr val="accent2"/>
            </a:solidFill>
            <a:round/>
            <a:headEnd/>
            <a:tailEnd/>
          </a:ln>
        </p:spPr>
        <p:txBody>
          <a:bodyPr/>
          <a:lstStyle/>
          <a:p>
            <a:endParaRPr lang="fr-FR"/>
          </a:p>
        </p:txBody>
      </p:sp>
      <p:sp>
        <p:nvSpPr>
          <p:cNvPr id="25655" name="Line 63"/>
          <p:cNvSpPr>
            <a:spLocks noChangeShapeType="1"/>
          </p:cNvSpPr>
          <p:nvPr/>
        </p:nvSpPr>
        <p:spPr bwMode="auto">
          <a:xfrm rot="16200000" flipH="1">
            <a:off x="5695157" y="5979319"/>
            <a:ext cx="80962" cy="0"/>
          </a:xfrm>
          <a:prstGeom prst="line">
            <a:avLst/>
          </a:prstGeom>
          <a:noFill/>
          <a:ln w="9525">
            <a:solidFill>
              <a:schemeClr val="accent2"/>
            </a:solidFill>
            <a:round/>
            <a:headEnd/>
            <a:tailEnd/>
          </a:ln>
        </p:spPr>
        <p:txBody>
          <a:bodyPr/>
          <a:lstStyle/>
          <a:p>
            <a:endParaRPr lang="fr-FR"/>
          </a:p>
        </p:txBody>
      </p:sp>
      <p:sp>
        <p:nvSpPr>
          <p:cNvPr id="25656" name="Line 64"/>
          <p:cNvSpPr>
            <a:spLocks noChangeShapeType="1"/>
          </p:cNvSpPr>
          <p:nvPr/>
        </p:nvSpPr>
        <p:spPr bwMode="auto">
          <a:xfrm rot="16200000" flipH="1">
            <a:off x="5234782" y="5979319"/>
            <a:ext cx="80962" cy="0"/>
          </a:xfrm>
          <a:prstGeom prst="line">
            <a:avLst/>
          </a:prstGeom>
          <a:noFill/>
          <a:ln w="9525">
            <a:solidFill>
              <a:schemeClr val="accent2"/>
            </a:solidFill>
            <a:round/>
            <a:headEnd/>
            <a:tailEnd/>
          </a:ln>
        </p:spPr>
        <p:txBody>
          <a:bodyPr/>
          <a:lstStyle/>
          <a:p>
            <a:endParaRPr lang="fr-FR"/>
          </a:p>
        </p:txBody>
      </p:sp>
      <p:sp>
        <p:nvSpPr>
          <p:cNvPr id="25657" name="Line 65"/>
          <p:cNvSpPr>
            <a:spLocks noChangeShapeType="1"/>
          </p:cNvSpPr>
          <p:nvPr/>
        </p:nvSpPr>
        <p:spPr bwMode="auto">
          <a:xfrm rot="16200000" flipH="1">
            <a:off x="4760119" y="5979319"/>
            <a:ext cx="80962" cy="0"/>
          </a:xfrm>
          <a:prstGeom prst="line">
            <a:avLst/>
          </a:prstGeom>
          <a:noFill/>
          <a:ln w="9525">
            <a:solidFill>
              <a:schemeClr val="accent2"/>
            </a:solidFill>
            <a:round/>
            <a:headEnd/>
            <a:tailEnd/>
          </a:ln>
        </p:spPr>
        <p:txBody>
          <a:bodyPr/>
          <a:lstStyle/>
          <a:p>
            <a:endParaRPr lang="fr-FR"/>
          </a:p>
        </p:txBody>
      </p:sp>
      <p:sp>
        <p:nvSpPr>
          <p:cNvPr id="25658" name="Line 66"/>
          <p:cNvSpPr>
            <a:spLocks noChangeShapeType="1"/>
          </p:cNvSpPr>
          <p:nvPr/>
        </p:nvSpPr>
        <p:spPr bwMode="auto">
          <a:xfrm rot="16200000" flipH="1">
            <a:off x="4285457" y="5979319"/>
            <a:ext cx="80962" cy="0"/>
          </a:xfrm>
          <a:prstGeom prst="line">
            <a:avLst/>
          </a:prstGeom>
          <a:noFill/>
          <a:ln w="9525">
            <a:solidFill>
              <a:schemeClr val="accent2"/>
            </a:solidFill>
            <a:round/>
            <a:headEnd/>
            <a:tailEnd/>
          </a:ln>
        </p:spPr>
        <p:txBody>
          <a:bodyPr/>
          <a:lstStyle/>
          <a:p>
            <a:endParaRPr lang="fr-FR"/>
          </a:p>
        </p:txBody>
      </p:sp>
      <p:sp>
        <p:nvSpPr>
          <p:cNvPr id="25659" name="Line 67"/>
          <p:cNvSpPr>
            <a:spLocks noChangeShapeType="1"/>
          </p:cNvSpPr>
          <p:nvPr/>
        </p:nvSpPr>
        <p:spPr bwMode="auto">
          <a:xfrm rot="16200000" flipH="1">
            <a:off x="3826669" y="5979319"/>
            <a:ext cx="80962" cy="0"/>
          </a:xfrm>
          <a:prstGeom prst="line">
            <a:avLst/>
          </a:prstGeom>
          <a:noFill/>
          <a:ln w="9525">
            <a:solidFill>
              <a:schemeClr val="accent2"/>
            </a:solidFill>
            <a:round/>
            <a:headEnd/>
            <a:tailEnd/>
          </a:ln>
        </p:spPr>
        <p:txBody>
          <a:bodyPr/>
          <a:lstStyle/>
          <a:p>
            <a:endParaRPr lang="fr-FR"/>
          </a:p>
        </p:txBody>
      </p:sp>
      <p:sp>
        <p:nvSpPr>
          <p:cNvPr id="25660" name="Line 68"/>
          <p:cNvSpPr>
            <a:spLocks noChangeShapeType="1"/>
          </p:cNvSpPr>
          <p:nvPr/>
        </p:nvSpPr>
        <p:spPr bwMode="auto">
          <a:xfrm rot="16200000" flipH="1">
            <a:off x="3352007" y="5979319"/>
            <a:ext cx="80962" cy="0"/>
          </a:xfrm>
          <a:prstGeom prst="line">
            <a:avLst/>
          </a:prstGeom>
          <a:noFill/>
          <a:ln w="9525">
            <a:solidFill>
              <a:schemeClr val="accent2"/>
            </a:solidFill>
            <a:round/>
            <a:headEnd/>
            <a:tailEnd/>
          </a:ln>
        </p:spPr>
        <p:txBody>
          <a:bodyPr/>
          <a:lstStyle/>
          <a:p>
            <a:endParaRPr lang="fr-FR"/>
          </a:p>
        </p:txBody>
      </p:sp>
      <p:sp>
        <p:nvSpPr>
          <p:cNvPr id="25661" name="Line 69"/>
          <p:cNvSpPr>
            <a:spLocks noChangeShapeType="1"/>
          </p:cNvSpPr>
          <p:nvPr/>
        </p:nvSpPr>
        <p:spPr bwMode="auto">
          <a:xfrm rot="16200000" flipH="1">
            <a:off x="2888457" y="5979319"/>
            <a:ext cx="80962" cy="0"/>
          </a:xfrm>
          <a:prstGeom prst="line">
            <a:avLst/>
          </a:prstGeom>
          <a:noFill/>
          <a:ln w="9525">
            <a:solidFill>
              <a:schemeClr val="accent2"/>
            </a:solidFill>
            <a:round/>
            <a:headEnd/>
            <a:tailEnd/>
          </a:ln>
        </p:spPr>
        <p:txBody>
          <a:bodyPr/>
          <a:lstStyle/>
          <a:p>
            <a:endParaRPr lang="fr-FR"/>
          </a:p>
        </p:txBody>
      </p:sp>
      <p:sp>
        <p:nvSpPr>
          <p:cNvPr id="25662" name="Line 70"/>
          <p:cNvSpPr>
            <a:spLocks noChangeShapeType="1"/>
          </p:cNvSpPr>
          <p:nvPr/>
        </p:nvSpPr>
        <p:spPr bwMode="auto">
          <a:xfrm rot="16200000" flipH="1">
            <a:off x="2415382" y="5979319"/>
            <a:ext cx="80962" cy="0"/>
          </a:xfrm>
          <a:prstGeom prst="line">
            <a:avLst/>
          </a:prstGeom>
          <a:noFill/>
          <a:ln w="9525">
            <a:solidFill>
              <a:schemeClr val="accent2"/>
            </a:solidFill>
            <a:round/>
            <a:headEnd/>
            <a:tailEnd/>
          </a:ln>
        </p:spPr>
        <p:txBody>
          <a:bodyPr/>
          <a:lstStyle/>
          <a:p>
            <a:endParaRPr lang="fr-FR"/>
          </a:p>
        </p:txBody>
      </p:sp>
      <p:sp>
        <p:nvSpPr>
          <p:cNvPr id="25663" name="Line 71"/>
          <p:cNvSpPr>
            <a:spLocks noChangeShapeType="1"/>
          </p:cNvSpPr>
          <p:nvPr/>
        </p:nvSpPr>
        <p:spPr bwMode="auto">
          <a:xfrm rot="16200000" flipH="1">
            <a:off x="1942307" y="5979319"/>
            <a:ext cx="80962" cy="0"/>
          </a:xfrm>
          <a:prstGeom prst="line">
            <a:avLst/>
          </a:prstGeom>
          <a:noFill/>
          <a:ln w="9525">
            <a:solidFill>
              <a:schemeClr val="accent2"/>
            </a:solidFill>
            <a:round/>
            <a:headEnd/>
            <a:tailEnd/>
          </a:ln>
        </p:spPr>
        <p:txBody>
          <a:bodyPr/>
          <a:lstStyle/>
          <a:p>
            <a:endParaRPr lang="fr-FR"/>
          </a:p>
        </p:txBody>
      </p:sp>
      <p:sp>
        <p:nvSpPr>
          <p:cNvPr id="25664" name="Line 72"/>
          <p:cNvSpPr>
            <a:spLocks noChangeShapeType="1"/>
          </p:cNvSpPr>
          <p:nvPr/>
        </p:nvSpPr>
        <p:spPr bwMode="auto">
          <a:xfrm rot="16200000" flipH="1">
            <a:off x="1472407" y="5979319"/>
            <a:ext cx="80962" cy="0"/>
          </a:xfrm>
          <a:prstGeom prst="line">
            <a:avLst/>
          </a:prstGeom>
          <a:noFill/>
          <a:ln w="9525">
            <a:solidFill>
              <a:schemeClr val="accent2"/>
            </a:solidFill>
            <a:round/>
            <a:headEnd/>
            <a:tailEnd/>
          </a:ln>
        </p:spPr>
        <p:txBody>
          <a:bodyPr/>
          <a:lstStyle/>
          <a:p>
            <a:endParaRPr lang="fr-FR"/>
          </a:p>
        </p:txBody>
      </p:sp>
      <p:sp>
        <p:nvSpPr>
          <p:cNvPr id="25665" name="Text Box 115"/>
          <p:cNvSpPr txBox="1">
            <a:spLocks noChangeArrowheads="1"/>
          </p:cNvSpPr>
          <p:nvPr/>
        </p:nvSpPr>
        <p:spPr bwMode="auto">
          <a:xfrm rot="-5400000">
            <a:off x="7412831" y="3699669"/>
            <a:ext cx="2173288" cy="304800"/>
          </a:xfrm>
          <a:prstGeom prst="rect">
            <a:avLst/>
          </a:prstGeom>
          <a:noFill/>
          <a:ln w="9525">
            <a:noFill/>
            <a:miter lim="800000"/>
            <a:headEnd/>
            <a:tailEnd/>
          </a:ln>
        </p:spPr>
        <p:txBody>
          <a:bodyPr wrap="none">
            <a:spAutoFit/>
          </a:bodyPr>
          <a:lstStyle/>
          <a:p>
            <a:pPr algn="ctr" rtl="0"/>
            <a:r>
              <a:rPr lang="fr-FR" sz="1400" b="0" i="0" u="none" baseline="0"/>
              <a:t>Taux pour 100 000 femmes</a:t>
            </a:r>
          </a:p>
        </p:txBody>
      </p:sp>
      <p:sp>
        <p:nvSpPr>
          <p:cNvPr id="25666" name="Freeform 74"/>
          <p:cNvSpPr>
            <a:spLocks/>
          </p:cNvSpPr>
          <p:nvPr/>
        </p:nvSpPr>
        <p:spPr bwMode="auto">
          <a:xfrm>
            <a:off x="1509713" y="5156200"/>
            <a:ext cx="6121400" cy="766763"/>
          </a:xfrm>
          <a:custGeom>
            <a:avLst/>
            <a:gdLst>
              <a:gd name="T0" fmla="*/ 0 w 3856"/>
              <a:gd name="T1" fmla="*/ 483 h 483"/>
              <a:gd name="T2" fmla="*/ 298 w 3856"/>
              <a:gd name="T3" fmla="*/ 467 h 483"/>
              <a:gd name="T4" fmla="*/ 599 w 3856"/>
              <a:gd name="T5" fmla="*/ 419 h 483"/>
              <a:gd name="T6" fmla="*/ 887 w 3856"/>
              <a:gd name="T7" fmla="*/ 346 h 483"/>
              <a:gd name="T8" fmla="*/ 1204 w 3856"/>
              <a:gd name="T9" fmla="*/ 256 h 483"/>
              <a:gd name="T10" fmla="*/ 1504 w 3856"/>
              <a:gd name="T11" fmla="*/ 112 h 483"/>
              <a:gd name="T12" fmla="*/ 1767 w 3856"/>
              <a:gd name="T13" fmla="*/ 64 h 483"/>
              <a:gd name="T14" fmla="*/ 2084 w 3856"/>
              <a:gd name="T15" fmla="*/ 0 h 483"/>
              <a:gd name="T16" fmla="*/ 2682 w 3856"/>
              <a:gd name="T17" fmla="*/ 170 h 483"/>
              <a:gd name="T18" fmla="*/ 2960 w 3856"/>
              <a:gd name="T19" fmla="*/ 176 h 483"/>
              <a:gd name="T20" fmla="*/ 3264 w 3856"/>
              <a:gd name="T21" fmla="*/ 157 h 483"/>
              <a:gd name="T22" fmla="*/ 3556 w 3856"/>
              <a:gd name="T23" fmla="*/ 173 h 483"/>
              <a:gd name="T24" fmla="*/ 3856 w 3856"/>
              <a:gd name="T25" fmla="*/ 147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6"/>
              <a:gd name="T40" fmla="*/ 0 h 483"/>
              <a:gd name="T41" fmla="*/ 3856 w 3856"/>
              <a:gd name="T42" fmla="*/ 483 h 4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6" h="483">
                <a:moveTo>
                  <a:pt x="0" y="483"/>
                </a:moveTo>
                <a:lnTo>
                  <a:pt x="298" y="467"/>
                </a:lnTo>
                <a:lnTo>
                  <a:pt x="599" y="419"/>
                </a:lnTo>
                <a:lnTo>
                  <a:pt x="887" y="346"/>
                </a:lnTo>
                <a:lnTo>
                  <a:pt x="1204" y="256"/>
                </a:lnTo>
                <a:lnTo>
                  <a:pt x="1504" y="112"/>
                </a:lnTo>
                <a:lnTo>
                  <a:pt x="1767" y="64"/>
                </a:lnTo>
                <a:lnTo>
                  <a:pt x="2084" y="0"/>
                </a:lnTo>
                <a:lnTo>
                  <a:pt x="2682" y="170"/>
                </a:lnTo>
                <a:lnTo>
                  <a:pt x="2960" y="176"/>
                </a:lnTo>
                <a:lnTo>
                  <a:pt x="3264" y="157"/>
                </a:lnTo>
                <a:lnTo>
                  <a:pt x="3556" y="173"/>
                </a:lnTo>
                <a:lnTo>
                  <a:pt x="3856" y="147"/>
                </a:lnTo>
              </a:path>
            </a:pathLst>
          </a:custGeom>
          <a:noFill/>
          <a:ln w="28575" cmpd="sng">
            <a:solidFill>
              <a:srgbClr val="FF0000"/>
            </a:solidFill>
            <a:round/>
            <a:headEnd/>
            <a:tailEnd/>
          </a:ln>
        </p:spPr>
        <p:txBody>
          <a:bodyPr/>
          <a:lstStyle/>
          <a:p>
            <a:endParaRPr lang="fr-FR"/>
          </a:p>
        </p:txBody>
      </p:sp>
      <p:sp>
        <p:nvSpPr>
          <p:cNvPr id="25667" name="Freeform 75"/>
          <p:cNvSpPr>
            <a:spLocks/>
          </p:cNvSpPr>
          <p:nvPr/>
        </p:nvSpPr>
        <p:spPr bwMode="auto">
          <a:xfrm>
            <a:off x="1509713" y="3789363"/>
            <a:ext cx="6127750" cy="2128837"/>
          </a:xfrm>
          <a:custGeom>
            <a:avLst/>
            <a:gdLst>
              <a:gd name="T0" fmla="*/ 0 w 3860"/>
              <a:gd name="T1" fmla="*/ 1341 h 1341"/>
              <a:gd name="T2" fmla="*/ 304 w 3860"/>
              <a:gd name="T3" fmla="*/ 1312 h 1341"/>
              <a:gd name="T4" fmla="*/ 599 w 3860"/>
              <a:gd name="T5" fmla="*/ 1251 h 1341"/>
              <a:gd name="T6" fmla="*/ 884 w 3860"/>
              <a:gd name="T7" fmla="*/ 1152 h 1341"/>
              <a:gd name="T8" fmla="*/ 1188 w 3860"/>
              <a:gd name="T9" fmla="*/ 1072 h 1341"/>
              <a:gd name="T10" fmla="*/ 1498 w 3860"/>
              <a:gd name="T11" fmla="*/ 941 h 1341"/>
              <a:gd name="T12" fmla="*/ 1773 w 3860"/>
              <a:gd name="T13" fmla="*/ 848 h 1341"/>
              <a:gd name="T14" fmla="*/ 2071 w 3860"/>
              <a:gd name="T15" fmla="*/ 717 h 1341"/>
              <a:gd name="T16" fmla="*/ 2397 w 3860"/>
              <a:gd name="T17" fmla="*/ 730 h 1341"/>
              <a:gd name="T18" fmla="*/ 2669 w 3860"/>
              <a:gd name="T19" fmla="*/ 720 h 1341"/>
              <a:gd name="T20" fmla="*/ 3258 w 3860"/>
              <a:gd name="T21" fmla="*/ 483 h 1341"/>
              <a:gd name="T22" fmla="*/ 3562 w 3860"/>
              <a:gd name="T23" fmla="*/ 381 h 1341"/>
              <a:gd name="T24" fmla="*/ 3860 w 3860"/>
              <a:gd name="T25" fmla="*/ 0 h 1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60"/>
              <a:gd name="T40" fmla="*/ 0 h 1341"/>
              <a:gd name="T41" fmla="*/ 3860 w 3860"/>
              <a:gd name="T42" fmla="*/ 1341 h 1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60" h="1341">
                <a:moveTo>
                  <a:pt x="0" y="1341"/>
                </a:moveTo>
                <a:lnTo>
                  <a:pt x="304" y="1312"/>
                </a:lnTo>
                <a:lnTo>
                  <a:pt x="599" y="1251"/>
                </a:lnTo>
                <a:lnTo>
                  <a:pt x="884" y="1152"/>
                </a:lnTo>
                <a:lnTo>
                  <a:pt x="1188" y="1072"/>
                </a:lnTo>
                <a:lnTo>
                  <a:pt x="1498" y="941"/>
                </a:lnTo>
                <a:lnTo>
                  <a:pt x="1773" y="848"/>
                </a:lnTo>
                <a:lnTo>
                  <a:pt x="2071" y="717"/>
                </a:lnTo>
                <a:lnTo>
                  <a:pt x="2397" y="730"/>
                </a:lnTo>
                <a:lnTo>
                  <a:pt x="2669" y="720"/>
                </a:lnTo>
                <a:lnTo>
                  <a:pt x="3258" y="483"/>
                </a:lnTo>
                <a:lnTo>
                  <a:pt x="3562" y="381"/>
                </a:lnTo>
                <a:lnTo>
                  <a:pt x="3860" y="0"/>
                </a:lnTo>
              </a:path>
            </a:pathLst>
          </a:custGeom>
          <a:noFill/>
          <a:ln w="28575" cap="flat" cmpd="sng">
            <a:solidFill>
              <a:srgbClr val="FF0000"/>
            </a:solidFill>
            <a:prstDash val="dash"/>
            <a:round/>
            <a:headEnd/>
            <a:tailEnd/>
          </a:ln>
        </p:spPr>
        <p:txBody>
          <a:bodyPr/>
          <a:lstStyle/>
          <a:p>
            <a:endParaRPr lang="fr-FR"/>
          </a:p>
        </p:txBody>
      </p:sp>
      <p:sp>
        <p:nvSpPr>
          <p:cNvPr id="25668" name="Freeform 76"/>
          <p:cNvSpPr>
            <a:spLocks/>
          </p:cNvSpPr>
          <p:nvPr/>
        </p:nvSpPr>
        <p:spPr bwMode="auto">
          <a:xfrm>
            <a:off x="1516063" y="2574925"/>
            <a:ext cx="6135687" cy="3322638"/>
          </a:xfrm>
          <a:custGeom>
            <a:avLst/>
            <a:gdLst>
              <a:gd name="T0" fmla="*/ 0 w 3865"/>
              <a:gd name="T1" fmla="*/ 2093 h 2093"/>
              <a:gd name="T2" fmla="*/ 313 w 3865"/>
              <a:gd name="T3" fmla="*/ 1956 h 2093"/>
              <a:gd name="T4" fmla="*/ 601 w 3865"/>
              <a:gd name="T5" fmla="*/ 1348 h 2093"/>
              <a:gd name="T6" fmla="*/ 899 w 3865"/>
              <a:gd name="T7" fmla="*/ 624 h 2093"/>
              <a:gd name="T8" fmla="*/ 1196 w 3865"/>
              <a:gd name="T9" fmla="*/ 410 h 2093"/>
              <a:gd name="T10" fmla="*/ 1491 w 3865"/>
              <a:gd name="T11" fmla="*/ 0 h 2093"/>
              <a:gd name="T12" fmla="*/ 1792 w 3865"/>
              <a:gd name="T13" fmla="*/ 352 h 2093"/>
              <a:gd name="T14" fmla="*/ 2096 w 3865"/>
              <a:gd name="T15" fmla="*/ 637 h 2093"/>
              <a:gd name="T16" fmla="*/ 2380 w 3865"/>
              <a:gd name="T17" fmla="*/ 970 h 2093"/>
              <a:gd name="T18" fmla="*/ 2656 w 3865"/>
              <a:gd name="T19" fmla="*/ 1229 h 2093"/>
              <a:gd name="T20" fmla="*/ 2963 w 3865"/>
              <a:gd name="T21" fmla="*/ 1399 h 2093"/>
              <a:gd name="T22" fmla="*/ 3267 w 3865"/>
              <a:gd name="T23" fmla="*/ 1508 h 2093"/>
              <a:gd name="T24" fmla="*/ 3568 w 3865"/>
              <a:gd name="T25" fmla="*/ 1488 h 2093"/>
              <a:gd name="T26" fmla="*/ 3865 w 3865"/>
              <a:gd name="T27" fmla="*/ 1584 h 20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5"/>
              <a:gd name="T43" fmla="*/ 0 h 2093"/>
              <a:gd name="T44" fmla="*/ 3865 w 3865"/>
              <a:gd name="T45" fmla="*/ 2093 h 20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5" h="2093">
                <a:moveTo>
                  <a:pt x="0" y="2093"/>
                </a:moveTo>
                <a:lnTo>
                  <a:pt x="313" y="1956"/>
                </a:lnTo>
                <a:lnTo>
                  <a:pt x="601" y="1348"/>
                </a:lnTo>
                <a:lnTo>
                  <a:pt x="899" y="624"/>
                </a:lnTo>
                <a:lnTo>
                  <a:pt x="1196" y="410"/>
                </a:lnTo>
                <a:lnTo>
                  <a:pt x="1491" y="0"/>
                </a:lnTo>
                <a:lnTo>
                  <a:pt x="1792" y="352"/>
                </a:lnTo>
                <a:lnTo>
                  <a:pt x="2096" y="637"/>
                </a:lnTo>
                <a:lnTo>
                  <a:pt x="2380" y="970"/>
                </a:lnTo>
                <a:lnTo>
                  <a:pt x="2656" y="1229"/>
                </a:lnTo>
                <a:lnTo>
                  <a:pt x="2963" y="1399"/>
                </a:lnTo>
                <a:lnTo>
                  <a:pt x="3267" y="1508"/>
                </a:lnTo>
                <a:lnTo>
                  <a:pt x="3568" y="1488"/>
                </a:lnTo>
                <a:lnTo>
                  <a:pt x="3865" y="1584"/>
                </a:lnTo>
              </a:path>
            </a:pathLst>
          </a:custGeom>
          <a:noFill/>
          <a:ln w="28575" cmpd="sng">
            <a:solidFill>
              <a:schemeClr val="accent2"/>
            </a:solidFill>
            <a:round/>
            <a:headEnd/>
            <a:tailEnd/>
          </a:ln>
        </p:spPr>
        <p:txBody>
          <a:bodyPr/>
          <a:lstStyle/>
          <a:p>
            <a:endParaRPr lang="fr-FR"/>
          </a:p>
        </p:txBody>
      </p:sp>
      <p:sp>
        <p:nvSpPr>
          <p:cNvPr id="25669" name="Freeform 77"/>
          <p:cNvSpPr>
            <a:spLocks/>
          </p:cNvSpPr>
          <p:nvPr/>
        </p:nvSpPr>
        <p:spPr bwMode="auto">
          <a:xfrm>
            <a:off x="1509713" y="2219325"/>
            <a:ext cx="6107112" cy="3657600"/>
          </a:xfrm>
          <a:custGeom>
            <a:avLst/>
            <a:gdLst>
              <a:gd name="T0" fmla="*/ 0 w 3847"/>
              <a:gd name="T1" fmla="*/ 2304 h 2304"/>
              <a:gd name="T2" fmla="*/ 301 w 3847"/>
              <a:gd name="T3" fmla="*/ 2141 h 2304"/>
              <a:gd name="T4" fmla="*/ 586 w 3847"/>
              <a:gd name="T5" fmla="*/ 1319 h 2304"/>
              <a:gd name="T6" fmla="*/ 903 w 3847"/>
              <a:gd name="T7" fmla="*/ 292 h 2304"/>
              <a:gd name="T8" fmla="*/ 1194 w 3847"/>
              <a:gd name="T9" fmla="*/ 212 h 2304"/>
              <a:gd name="T10" fmla="*/ 1498 w 3847"/>
              <a:gd name="T11" fmla="*/ 0 h 2304"/>
              <a:gd name="T12" fmla="*/ 1802 w 3847"/>
              <a:gd name="T13" fmla="*/ 285 h 2304"/>
              <a:gd name="T14" fmla="*/ 2093 w 3847"/>
              <a:gd name="T15" fmla="*/ 372 h 2304"/>
              <a:gd name="T16" fmla="*/ 2388 w 3847"/>
              <a:gd name="T17" fmla="*/ 586 h 2304"/>
              <a:gd name="T18" fmla="*/ 2986 w 3847"/>
              <a:gd name="T19" fmla="*/ 605 h 2304"/>
              <a:gd name="T20" fmla="*/ 3268 w 3847"/>
              <a:gd name="T21" fmla="*/ 724 h 2304"/>
              <a:gd name="T22" fmla="*/ 3594 w 3847"/>
              <a:gd name="T23" fmla="*/ 397 h 2304"/>
              <a:gd name="T24" fmla="*/ 3847 w 3847"/>
              <a:gd name="T25" fmla="*/ 221 h 2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7"/>
              <a:gd name="T40" fmla="*/ 0 h 2304"/>
              <a:gd name="T41" fmla="*/ 3847 w 3847"/>
              <a:gd name="T42" fmla="*/ 2304 h 2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7" h="2304">
                <a:moveTo>
                  <a:pt x="0" y="2304"/>
                </a:moveTo>
                <a:lnTo>
                  <a:pt x="301" y="2141"/>
                </a:lnTo>
                <a:lnTo>
                  <a:pt x="586" y="1319"/>
                </a:lnTo>
                <a:lnTo>
                  <a:pt x="903" y="292"/>
                </a:lnTo>
                <a:lnTo>
                  <a:pt x="1194" y="212"/>
                </a:lnTo>
                <a:lnTo>
                  <a:pt x="1498" y="0"/>
                </a:lnTo>
                <a:lnTo>
                  <a:pt x="1802" y="285"/>
                </a:lnTo>
                <a:lnTo>
                  <a:pt x="2093" y="372"/>
                </a:lnTo>
                <a:lnTo>
                  <a:pt x="2388" y="586"/>
                </a:lnTo>
                <a:lnTo>
                  <a:pt x="2986" y="605"/>
                </a:lnTo>
                <a:lnTo>
                  <a:pt x="3268" y="724"/>
                </a:lnTo>
                <a:lnTo>
                  <a:pt x="3594" y="397"/>
                </a:lnTo>
                <a:lnTo>
                  <a:pt x="3847" y="221"/>
                </a:lnTo>
              </a:path>
            </a:pathLst>
          </a:custGeom>
          <a:noFill/>
          <a:ln w="28575" cap="flat" cmpd="sng">
            <a:solidFill>
              <a:schemeClr val="accent2"/>
            </a:solidFill>
            <a:prstDash val="dash"/>
            <a:round/>
            <a:headEnd/>
            <a:tailEnd/>
          </a:ln>
        </p:spPr>
        <p:txBody>
          <a:bodyPr/>
          <a:lstStyle/>
          <a:p>
            <a:endParaRPr lang="fr-FR"/>
          </a:p>
        </p:txBody>
      </p:sp>
      <p:sp>
        <p:nvSpPr>
          <p:cNvPr id="25670" name="Text Box 80"/>
          <p:cNvSpPr txBox="1">
            <a:spLocks noChangeArrowheads="1"/>
          </p:cNvSpPr>
          <p:nvPr/>
        </p:nvSpPr>
        <p:spPr bwMode="auto">
          <a:xfrm>
            <a:off x="3092450" y="3094038"/>
            <a:ext cx="1587500" cy="517525"/>
          </a:xfrm>
          <a:prstGeom prst="rect">
            <a:avLst/>
          </a:prstGeom>
          <a:noFill/>
          <a:ln w="9525">
            <a:noFill/>
            <a:miter lim="800000"/>
            <a:headEnd/>
            <a:tailEnd/>
          </a:ln>
        </p:spPr>
        <p:txBody>
          <a:bodyPr>
            <a:spAutoFit/>
          </a:bodyPr>
          <a:lstStyle/>
          <a:p>
            <a:pPr algn="ctr" rtl="0"/>
            <a:r>
              <a:rPr lang="fr-FR" sz="1400" b="0" i="0" u="none" baseline="0"/>
              <a:t>Cas de</a:t>
            </a:r>
            <a:r>
              <a:rPr lang="fr-FR" sz="1400"/>
              <a:t/>
            </a:r>
            <a:br>
              <a:rPr lang="fr-FR" sz="1400"/>
            </a:br>
            <a:r>
              <a:rPr lang="fr-FR" sz="1400" b="0" i="0" u="none" baseline="0"/>
              <a:t>cancer du col de l'utérus</a:t>
            </a:r>
          </a:p>
        </p:txBody>
      </p:sp>
      <p:sp>
        <p:nvSpPr>
          <p:cNvPr id="25671" name="Text Box 80"/>
          <p:cNvSpPr txBox="1">
            <a:spLocks noChangeArrowheads="1"/>
          </p:cNvSpPr>
          <p:nvPr/>
        </p:nvSpPr>
        <p:spPr bwMode="auto">
          <a:xfrm>
            <a:off x="6288088" y="2608263"/>
            <a:ext cx="942975" cy="304800"/>
          </a:xfrm>
          <a:prstGeom prst="rect">
            <a:avLst/>
          </a:prstGeom>
          <a:noFill/>
          <a:ln w="9525">
            <a:noFill/>
            <a:miter lim="800000"/>
            <a:headEnd/>
            <a:tailEnd/>
          </a:ln>
        </p:spPr>
        <p:txBody>
          <a:bodyPr wrap="none">
            <a:spAutoFit/>
          </a:bodyPr>
          <a:lstStyle/>
          <a:p>
            <a:pPr algn="r" rtl="0"/>
            <a:r>
              <a:rPr lang="fr-FR" sz="1400" b="0" i="0" u="none" baseline="0"/>
              <a:t>Incidence</a:t>
            </a:r>
          </a:p>
        </p:txBody>
      </p:sp>
      <p:sp>
        <p:nvSpPr>
          <p:cNvPr id="25672" name="Text Box 80"/>
          <p:cNvSpPr txBox="1">
            <a:spLocks noChangeArrowheads="1"/>
          </p:cNvSpPr>
          <p:nvPr/>
        </p:nvSpPr>
        <p:spPr bwMode="auto">
          <a:xfrm>
            <a:off x="6599238" y="3841750"/>
            <a:ext cx="854075" cy="304800"/>
          </a:xfrm>
          <a:prstGeom prst="rect">
            <a:avLst/>
          </a:prstGeom>
          <a:noFill/>
          <a:ln w="9525">
            <a:noFill/>
            <a:miter lim="800000"/>
            <a:headEnd/>
            <a:tailEnd/>
          </a:ln>
        </p:spPr>
        <p:txBody>
          <a:bodyPr wrap="none">
            <a:spAutoFit/>
          </a:bodyPr>
          <a:lstStyle/>
          <a:p>
            <a:pPr algn="r" rtl="0"/>
            <a:r>
              <a:rPr lang="fr-FR" sz="1400" b="0" i="0" u="none" baseline="0"/>
              <a:t>Mortalité</a:t>
            </a:r>
          </a:p>
        </p:txBody>
      </p:sp>
      <p:sp>
        <p:nvSpPr>
          <p:cNvPr id="25673" name="Text Box 80"/>
          <p:cNvSpPr txBox="1">
            <a:spLocks noChangeArrowheads="1"/>
          </p:cNvSpPr>
          <p:nvPr/>
        </p:nvSpPr>
        <p:spPr bwMode="auto">
          <a:xfrm>
            <a:off x="4714875" y="5468938"/>
            <a:ext cx="2381250" cy="304800"/>
          </a:xfrm>
          <a:prstGeom prst="rect">
            <a:avLst/>
          </a:prstGeom>
          <a:noFill/>
          <a:ln w="9525">
            <a:noFill/>
            <a:miter lim="800000"/>
            <a:headEnd/>
            <a:tailEnd/>
          </a:ln>
        </p:spPr>
        <p:txBody>
          <a:bodyPr wrap="none">
            <a:spAutoFit/>
          </a:bodyPr>
          <a:lstStyle/>
          <a:p>
            <a:pPr algn="r" rtl="0"/>
            <a:r>
              <a:rPr lang="fr-FR" sz="1400" b="0" i="0" u="none" baseline="0"/>
              <a:t>Décès par cancer du col de l'utérus</a:t>
            </a:r>
          </a:p>
        </p:txBody>
      </p:sp>
      <p:sp>
        <p:nvSpPr>
          <p:cNvPr id="25674" name="Text Box 140"/>
          <p:cNvSpPr txBox="1">
            <a:spLocks noChangeArrowheads="1"/>
          </p:cNvSpPr>
          <p:nvPr/>
        </p:nvSpPr>
        <p:spPr bwMode="auto">
          <a:xfrm>
            <a:off x="3852863" y="6245225"/>
            <a:ext cx="1400175" cy="274638"/>
          </a:xfrm>
          <a:prstGeom prst="rect">
            <a:avLst/>
          </a:prstGeom>
          <a:noFill/>
          <a:ln w="9525">
            <a:noFill/>
            <a:miter lim="800000"/>
            <a:headEnd/>
            <a:tailEnd/>
          </a:ln>
        </p:spPr>
        <p:txBody>
          <a:bodyPr wrap="none">
            <a:spAutoFit/>
          </a:bodyPr>
          <a:lstStyle/>
          <a:p>
            <a:pPr algn="ctr" rtl="0"/>
            <a:r>
              <a:rPr lang="fr-FR" sz="1200" b="0" i="0" u="none" baseline="0"/>
              <a:t>Groupe d'âge (années)</a:t>
            </a:r>
          </a:p>
        </p:txBody>
      </p:sp>
      <p:sp>
        <p:nvSpPr>
          <p:cNvPr id="25675" name="Rectangle 4"/>
          <p:cNvSpPr>
            <a:spLocks noChangeArrowheads="1"/>
          </p:cNvSpPr>
          <p:nvPr/>
        </p:nvSpPr>
        <p:spPr bwMode="auto">
          <a:xfrm>
            <a:off x="36513" y="6565900"/>
            <a:ext cx="7716837" cy="244475"/>
          </a:xfrm>
          <a:prstGeom prst="rect">
            <a:avLst/>
          </a:prstGeom>
          <a:noFill/>
          <a:ln w="9525">
            <a:noFill/>
            <a:miter lim="800000"/>
            <a:headEnd/>
            <a:tailEnd/>
          </a:ln>
        </p:spPr>
        <p:txBody>
          <a:bodyPr wrap="none">
            <a:spAutoFit/>
          </a:bodyPr>
          <a:lstStyle/>
          <a:p>
            <a:pPr algn="l" rtl="0"/>
            <a:r>
              <a:rPr lang="fr-FR" sz="1000" b="0" i="0" u="none" baseline="0">
                <a:cs typeface="Arial" charset="0"/>
              </a:rPr>
              <a:t>Groupe d’étude canadien sur les soins de santé préventifs. Recommendations on screening for cervical cancer. </a:t>
            </a:r>
            <a:r>
              <a:rPr lang="fr-FR" sz="1000" b="0" i="1" u="none" baseline="0">
                <a:cs typeface="Arial" charset="0"/>
              </a:rPr>
              <a:t>CMAJ.</a:t>
            </a:r>
            <a:r>
              <a:rPr lang="fr-FR" sz="1000" b="0" i="0" u="none" baseline="0">
                <a:cs typeface="Arial" charset="0"/>
              </a:rPr>
              <a:t> 8 janv. 2013, vol. 185 (nº 1), p. 35-45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7"/>
          <p:cNvSpPr>
            <a:spLocks noChangeShapeType="1"/>
          </p:cNvSpPr>
          <p:nvPr/>
        </p:nvSpPr>
        <p:spPr bwMode="auto">
          <a:xfrm>
            <a:off x="717550" y="4492625"/>
            <a:ext cx="0" cy="111125"/>
          </a:xfrm>
          <a:prstGeom prst="line">
            <a:avLst/>
          </a:prstGeom>
          <a:noFill/>
          <a:ln w="12700">
            <a:solidFill>
              <a:schemeClr val="tx1"/>
            </a:solidFill>
            <a:round/>
            <a:headEnd/>
            <a:tailEnd/>
          </a:ln>
        </p:spPr>
        <p:txBody>
          <a:bodyPr/>
          <a:lstStyle/>
          <a:p>
            <a:endParaRPr lang="fr-FR"/>
          </a:p>
        </p:txBody>
      </p:sp>
      <p:sp>
        <p:nvSpPr>
          <p:cNvPr id="27650" name="Line 8"/>
          <p:cNvSpPr>
            <a:spLocks noChangeShapeType="1"/>
          </p:cNvSpPr>
          <p:nvPr/>
        </p:nvSpPr>
        <p:spPr bwMode="auto">
          <a:xfrm>
            <a:off x="1568450" y="4492625"/>
            <a:ext cx="0" cy="111125"/>
          </a:xfrm>
          <a:prstGeom prst="line">
            <a:avLst/>
          </a:prstGeom>
          <a:noFill/>
          <a:ln w="12700">
            <a:solidFill>
              <a:schemeClr val="tx1"/>
            </a:solidFill>
            <a:round/>
            <a:headEnd/>
            <a:tailEnd/>
          </a:ln>
        </p:spPr>
        <p:txBody>
          <a:bodyPr/>
          <a:lstStyle/>
          <a:p>
            <a:endParaRPr lang="fr-FR"/>
          </a:p>
        </p:txBody>
      </p:sp>
      <p:sp>
        <p:nvSpPr>
          <p:cNvPr id="27651" name="Line 10"/>
          <p:cNvSpPr>
            <a:spLocks noChangeShapeType="1"/>
          </p:cNvSpPr>
          <p:nvPr/>
        </p:nvSpPr>
        <p:spPr bwMode="auto">
          <a:xfrm>
            <a:off x="2435225" y="4492625"/>
            <a:ext cx="0" cy="111125"/>
          </a:xfrm>
          <a:prstGeom prst="line">
            <a:avLst/>
          </a:prstGeom>
          <a:noFill/>
          <a:ln w="12700">
            <a:solidFill>
              <a:schemeClr val="tx1"/>
            </a:solidFill>
            <a:round/>
            <a:headEnd/>
            <a:tailEnd/>
          </a:ln>
        </p:spPr>
        <p:txBody>
          <a:bodyPr/>
          <a:lstStyle/>
          <a:p>
            <a:endParaRPr lang="fr-FR"/>
          </a:p>
        </p:txBody>
      </p:sp>
      <p:sp>
        <p:nvSpPr>
          <p:cNvPr id="27652" name="Line 11"/>
          <p:cNvSpPr>
            <a:spLocks noChangeShapeType="1"/>
          </p:cNvSpPr>
          <p:nvPr/>
        </p:nvSpPr>
        <p:spPr bwMode="auto">
          <a:xfrm>
            <a:off x="3295650" y="4492625"/>
            <a:ext cx="0" cy="111125"/>
          </a:xfrm>
          <a:prstGeom prst="line">
            <a:avLst/>
          </a:prstGeom>
          <a:noFill/>
          <a:ln w="12700">
            <a:solidFill>
              <a:schemeClr val="tx1"/>
            </a:solidFill>
            <a:round/>
            <a:headEnd/>
            <a:tailEnd/>
          </a:ln>
        </p:spPr>
        <p:txBody>
          <a:bodyPr/>
          <a:lstStyle/>
          <a:p>
            <a:endParaRPr lang="fr-FR"/>
          </a:p>
        </p:txBody>
      </p:sp>
      <p:sp>
        <p:nvSpPr>
          <p:cNvPr id="27653" name="Line 12"/>
          <p:cNvSpPr>
            <a:spLocks noChangeShapeType="1"/>
          </p:cNvSpPr>
          <p:nvPr/>
        </p:nvSpPr>
        <p:spPr bwMode="auto">
          <a:xfrm>
            <a:off x="5029200" y="4492625"/>
            <a:ext cx="0" cy="111125"/>
          </a:xfrm>
          <a:prstGeom prst="line">
            <a:avLst/>
          </a:prstGeom>
          <a:noFill/>
          <a:ln w="12700">
            <a:solidFill>
              <a:schemeClr val="tx1"/>
            </a:solidFill>
            <a:round/>
            <a:headEnd/>
            <a:tailEnd/>
          </a:ln>
        </p:spPr>
        <p:txBody>
          <a:bodyPr/>
          <a:lstStyle/>
          <a:p>
            <a:endParaRPr lang="fr-FR"/>
          </a:p>
        </p:txBody>
      </p:sp>
      <p:sp>
        <p:nvSpPr>
          <p:cNvPr id="27654" name="Line 13"/>
          <p:cNvSpPr>
            <a:spLocks noChangeShapeType="1"/>
          </p:cNvSpPr>
          <p:nvPr/>
        </p:nvSpPr>
        <p:spPr bwMode="auto">
          <a:xfrm>
            <a:off x="5880100" y="4492625"/>
            <a:ext cx="0" cy="111125"/>
          </a:xfrm>
          <a:prstGeom prst="line">
            <a:avLst/>
          </a:prstGeom>
          <a:noFill/>
          <a:ln w="12700">
            <a:solidFill>
              <a:schemeClr val="tx1"/>
            </a:solidFill>
            <a:round/>
            <a:headEnd/>
            <a:tailEnd/>
          </a:ln>
        </p:spPr>
        <p:txBody>
          <a:bodyPr/>
          <a:lstStyle/>
          <a:p>
            <a:endParaRPr lang="fr-FR"/>
          </a:p>
        </p:txBody>
      </p:sp>
      <p:sp>
        <p:nvSpPr>
          <p:cNvPr id="27655" name="Line 14"/>
          <p:cNvSpPr>
            <a:spLocks noChangeShapeType="1"/>
          </p:cNvSpPr>
          <p:nvPr/>
        </p:nvSpPr>
        <p:spPr bwMode="auto">
          <a:xfrm>
            <a:off x="4162425" y="4492625"/>
            <a:ext cx="0" cy="111125"/>
          </a:xfrm>
          <a:prstGeom prst="line">
            <a:avLst/>
          </a:prstGeom>
          <a:noFill/>
          <a:ln w="12700">
            <a:solidFill>
              <a:schemeClr val="tx1"/>
            </a:solidFill>
            <a:round/>
            <a:headEnd/>
            <a:tailEnd/>
          </a:ln>
        </p:spPr>
        <p:txBody>
          <a:bodyPr/>
          <a:lstStyle/>
          <a:p>
            <a:endParaRPr lang="fr-FR"/>
          </a:p>
        </p:txBody>
      </p:sp>
      <p:sp>
        <p:nvSpPr>
          <p:cNvPr id="27656" name="Line 16"/>
          <p:cNvSpPr>
            <a:spLocks noChangeShapeType="1"/>
          </p:cNvSpPr>
          <p:nvPr/>
        </p:nvSpPr>
        <p:spPr bwMode="auto">
          <a:xfrm>
            <a:off x="6748463" y="4492625"/>
            <a:ext cx="0" cy="111125"/>
          </a:xfrm>
          <a:prstGeom prst="line">
            <a:avLst/>
          </a:prstGeom>
          <a:noFill/>
          <a:ln w="12700">
            <a:solidFill>
              <a:schemeClr val="tx1"/>
            </a:solidFill>
            <a:round/>
            <a:headEnd/>
            <a:tailEnd/>
          </a:ln>
        </p:spPr>
        <p:txBody>
          <a:bodyPr/>
          <a:lstStyle/>
          <a:p>
            <a:endParaRPr lang="fr-FR"/>
          </a:p>
        </p:txBody>
      </p:sp>
      <p:sp>
        <p:nvSpPr>
          <p:cNvPr id="27657" name="Rectangle 44"/>
          <p:cNvSpPr>
            <a:spLocks noChangeArrowheads="1"/>
          </p:cNvSpPr>
          <p:nvPr/>
        </p:nvSpPr>
        <p:spPr bwMode="auto">
          <a:xfrm>
            <a:off x="4754563" y="1812925"/>
            <a:ext cx="3181350" cy="2703513"/>
          </a:xfrm>
          <a:prstGeom prst="rect">
            <a:avLst/>
          </a:prstGeom>
          <a:solidFill>
            <a:srgbClr val="FF9999"/>
          </a:solidFill>
          <a:ln w="12700">
            <a:noFill/>
            <a:miter lim="800000"/>
            <a:headEnd/>
            <a:tailEnd/>
          </a:ln>
        </p:spPr>
        <p:txBody>
          <a:bodyPr wrap="none" anchor="ctr"/>
          <a:lstStyle/>
          <a:p>
            <a:endParaRPr lang="fr-FR"/>
          </a:p>
        </p:txBody>
      </p:sp>
      <p:sp>
        <p:nvSpPr>
          <p:cNvPr id="27658" name="Rectangle 6"/>
          <p:cNvSpPr>
            <a:spLocks noChangeArrowheads="1"/>
          </p:cNvSpPr>
          <p:nvPr/>
        </p:nvSpPr>
        <p:spPr bwMode="auto">
          <a:xfrm>
            <a:off x="1562100" y="1812925"/>
            <a:ext cx="1117600" cy="2703513"/>
          </a:xfrm>
          <a:prstGeom prst="rect">
            <a:avLst/>
          </a:prstGeom>
          <a:solidFill>
            <a:schemeClr val="accent1"/>
          </a:solidFill>
          <a:ln w="12700">
            <a:noFill/>
            <a:miter lim="800000"/>
            <a:headEnd/>
            <a:tailEnd/>
          </a:ln>
        </p:spPr>
        <p:txBody>
          <a:bodyPr wrap="none" anchor="ctr"/>
          <a:lstStyle/>
          <a:p>
            <a:endParaRPr lang="fr-FR"/>
          </a:p>
        </p:txBody>
      </p:sp>
      <p:sp>
        <p:nvSpPr>
          <p:cNvPr id="27659" name="Rectangle 43"/>
          <p:cNvSpPr>
            <a:spLocks noChangeArrowheads="1"/>
          </p:cNvSpPr>
          <p:nvPr/>
        </p:nvSpPr>
        <p:spPr bwMode="auto">
          <a:xfrm>
            <a:off x="3263900" y="1812925"/>
            <a:ext cx="1487488" cy="2703513"/>
          </a:xfrm>
          <a:prstGeom prst="rect">
            <a:avLst/>
          </a:prstGeom>
          <a:solidFill>
            <a:srgbClr val="DDD9C4"/>
          </a:solidFill>
          <a:ln w="12700">
            <a:noFill/>
            <a:miter lim="800000"/>
            <a:headEnd/>
            <a:tailEnd/>
          </a:ln>
        </p:spPr>
        <p:txBody>
          <a:bodyPr wrap="none" anchor="ctr"/>
          <a:lstStyle/>
          <a:p>
            <a:endParaRPr lang="fr-FR"/>
          </a:p>
        </p:txBody>
      </p:sp>
      <p:sp>
        <p:nvSpPr>
          <p:cNvPr id="27660" name="Rectangle 62"/>
          <p:cNvSpPr>
            <a:spLocks noChangeArrowheads="1"/>
          </p:cNvSpPr>
          <p:nvPr/>
        </p:nvSpPr>
        <p:spPr bwMode="auto">
          <a:xfrm>
            <a:off x="719138" y="1812925"/>
            <a:ext cx="841375" cy="2703513"/>
          </a:xfrm>
          <a:prstGeom prst="rect">
            <a:avLst/>
          </a:prstGeom>
          <a:solidFill>
            <a:srgbClr val="CDCDDE"/>
          </a:solidFill>
          <a:ln w="12700">
            <a:noFill/>
            <a:miter lim="800000"/>
            <a:headEnd/>
            <a:tailEnd/>
          </a:ln>
        </p:spPr>
        <p:txBody>
          <a:bodyPr wrap="none" anchor="ctr"/>
          <a:lstStyle/>
          <a:p>
            <a:endParaRPr lang="fr-FR"/>
          </a:p>
        </p:txBody>
      </p:sp>
      <p:sp>
        <p:nvSpPr>
          <p:cNvPr id="27661" name="Text Box 5"/>
          <p:cNvSpPr txBox="1">
            <a:spLocks noChangeArrowheads="1"/>
          </p:cNvSpPr>
          <p:nvPr/>
        </p:nvSpPr>
        <p:spPr bwMode="auto">
          <a:xfrm>
            <a:off x="114300" y="6488113"/>
            <a:ext cx="6985000" cy="244475"/>
          </a:xfrm>
          <a:prstGeom prst="rect">
            <a:avLst/>
          </a:prstGeom>
          <a:noFill/>
          <a:ln w="9525">
            <a:noFill/>
            <a:miter lim="800000"/>
            <a:headEnd/>
            <a:tailEnd/>
          </a:ln>
        </p:spPr>
        <p:txBody>
          <a:bodyPr>
            <a:spAutoFit/>
          </a:bodyPr>
          <a:lstStyle/>
          <a:p>
            <a:pPr algn="l" rtl="0">
              <a:spcBef>
                <a:spcPct val="50000"/>
              </a:spcBef>
            </a:pPr>
            <a:r>
              <a:rPr lang="fr-FR" sz="1000" b="0" i="0" u="none" baseline="0"/>
              <a:t>Adaptation de Schiffman M, Castle PE. The promise of global cervical-cancer prevention. </a:t>
            </a:r>
            <a:r>
              <a:rPr lang="fr-FR" sz="1000" b="0" i="1" u="none" baseline="0"/>
              <a:t>NEJM.</a:t>
            </a:r>
            <a:r>
              <a:rPr lang="fr-FR" sz="1000" b="0" i="0" u="none" baseline="0"/>
              <a:t> 2005, vol. 353 (nº 20), p. 2101-2104</a:t>
            </a:r>
          </a:p>
        </p:txBody>
      </p:sp>
      <p:sp>
        <p:nvSpPr>
          <p:cNvPr id="27662" name="Slide Number Placeholder 3"/>
          <p:cNvSpPr>
            <a:spLocks noGrp="1"/>
          </p:cNvSpPr>
          <p:nvPr>
            <p:ph type="sldNum" sz="quarter" idx="10"/>
          </p:nvPr>
        </p:nvSpPr>
        <p:spPr>
          <a:noFill/>
        </p:spPr>
        <p:txBody>
          <a:bodyPr/>
          <a:lstStyle/>
          <a:p>
            <a:pPr algn="r" rtl="0"/>
            <a:fld id="{96883CBA-D101-4D47-A53B-DA5ED4991E27}" type="slidenum">
              <a:rPr>
                <a:latin typeface="Arial" charset="0"/>
                <a:ea typeface="ヒラギノ角ゴ Pro W3"/>
                <a:cs typeface="ヒラギノ角ゴ Pro W3"/>
              </a:rPr>
              <a:pPr algn="r" rtl="0"/>
              <a:t>8</a:t>
            </a:fld>
            <a:endParaRPr lang="fr-FR" smtClean="0">
              <a:latin typeface="Arial" charset="0"/>
              <a:ea typeface="ヒラギノ角ゴ Pro W3"/>
              <a:cs typeface="ヒラギノ角ゴ Pro W3"/>
            </a:endParaRPr>
          </a:p>
        </p:txBody>
      </p:sp>
      <p:sp>
        <p:nvSpPr>
          <p:cNvPr id="27663" name="Title 1"/>
          <p:cNvSpPr>
            <a:spLocks/>
          </p:cNvSpPr>
          <p:nvPr/>
        </p:nvSpPr>
        <p:spPr bwMode="auto">
          <a:xfrm>
            <a:off x="228600" y="152400"/>
            <a:ext cx="6754813" cy="1219200"/>
          </a:xfrm>
          <a:prstGeom prst="rect">
            <a:avLst/>
          </a:prstGeom>
          <a:noFill/>
          <a:ln w="9525">
            <a:noFill/>
            <a:miter lim="800000"/>
            <a:headEnd/>
            <a:tailEnd/>
          </a:ln>
        </p:spPr>
        <p:txBody>
          <a:bodyPr anchor="ctr"/>
          <a:lstStyle/>
          <a:p>
            <a:pPr algn="l" rtl="0" eaLnBrk="0" hangingPunct="0"/>
            <a:r>
              <a:rPr lang="fr-FR" sz="3000" b="0" i="0" u="none" baseline="0">
                <a:solidFill>
                  <a:srgbClr val="90214A"/>
                </a:solidFill>
              </a:rPr>
              <a:t>L'histoire naturelle de l'infection par le HPV et du cancer du col de l'utérus</a:t>
            </a:r>
          </a:p>
        </p:txBody>
      </p:sp>
      <p:sp>
        <p:nvSpPr>
          <p:cNvPr id="27664" name="Text Box 9"/>
          <p:cNvSpPr txBox="1">
            <a:spLocks noChangeArrowheads="1"/>
          </p:cNvSpPr>
          <p:nvPr/>
        </p:nvSpPr>
        <p:spPr bwMode="auto">
          <a:xfrm>
            <a:off x="1271588" y="4573588"/>
            <a:ext cx="598487" cy="274637"/>
          </a:xfrm>
          <a:prstGeom prst="rect">
            <a:avLst/>
          </a:prstGeom>
          <a:noFill/>
          <a:ln w="9525">
            <a:noFill/>
            <a:miter lim="800000"/>
            <a:headEnd/>
            <a:tailEnd/>
          </a:ln>
        </p:spPr>
        <p:txBody>
          <a:bodyPr wrap="none">
            <a:spAutoFit/>
          </a:bodyPr>
          <a:lstStyle/>
          <a:p>
            <a:pPr algn="ctr" rtl="0"/>
            <a:r>
              <a:rPr lang="fr-FR" sz="1200" b="0" i="0" u="none" baseline="0"/>
              <a:t>15 ans</a:t>
            </a:r>
          </a:p>
        </p:txBody>
      </p:sp>
      <p:sp>
        <p:nvSpPr>
          <p:cNvPr id="27665" name="Text Box 15"/>
          <p:cNvSpPr txBox="1">
            <a:spLocks noChangeArrowheads="1"/>
          </p:cNvSpPr>
          <p:nvPr/>
        </p:nvSpPr>
        <p:spPr bwMode="auto">
          <a:xfrm>
            <a:off x="3865563" y="4573588"/>
            <a:ext cx="598487" cy="274637"/>
          </a:xfrm>
          <a:prstGeom prst="rect">
            <a:avLst/>
          </a:prstGeom>
          <a:noFill/>
          <a:ln w="9525">
            <a:noFill/>
            <a:miter lim="800000"/>
            <a:headEnd/>
            <a:tailEnd/>
          </a:ln>
        </p:spPr>
        <p:txBody>
          <a:bodyPr wrap="none">
            <a:spAutoFit/>
          </a:bodyPr>
          <a:lstStyle/>
          <a:p>
            <a:pPr algn="ctr" rtl="0"/>
            <a:r>
              <a:rPr lang="fr-FR" sz="1200" b="0" i="0" u="none" baseline="0"/>
              <a:t>30 ans</a:t>
            </a:r>
          </a:p>
        </p:txBody>
      </p:sp>
      <p:sp>
        <p:nvSpPr>
          <p:cNvPr id="27666" name="Text Box 17"/>
          <p:cNvSpPr txBox="1">
            <a:spLocks noChangeArrowheads="1"/>
          </p:cNvSpPr>
          <p:nvPr/>
        </p:nvSpPr>
        <p:spPr bwMode="auto">
          <a:xfrm>
            <a:off x="6451600" y="4573588"/>
            <a:ext cx="598488" cy="274637"/>
          </a:xfrm>
          <a:prstGeom prst="rect">
            <a:avLst/>
          </a:prstGeom>
          <a:noFill/>
          <a:ln w="9525">
            <a:noFill/>
            <a:miter lim="800000"/>
            <a:headEnd/>
            <a:tailEnd/>
          </a:ln>
        </p:spPr>
        <p:txBody>
          <a:bodyPr wrap="none">
            <a:spAutoFit/>
          </a:bodyPr>
          <a:lstStyle/>
          <a:p>
            <a:pPr algn="ctr" rtl="0"/>
            <a:r>
              <a:rPr lang="fr-FR" sz="1200" b="0" i="0" u="none" baseline="0"/>
              <a:t>45 ans</a:t>
            </a:r>
          </a:p>
        </p:txBody>
      </p:sp>
      <p:sp>
        <p:nvSpPr>
          <p:cNvPr id="27667" name="Text Box 18"/>
          <p:cNvSpPr txBox="1">
            <a:spLocks noChangeArrowheads="1"/>
          </p:cNvSpPr>
          <p:nvPr/>
        </p:nvSpPr>
        <p:spPr bwMode="auto">
          <a:xfrm>
            <a:off x="3309938" y="5140325"/>
            <a:ext cx="819150" cy="274638"/>
          </a:xfrm>
          <a:prstGeom prst="rect">
            <a:avLst/>
          </a:prstGeom>
          <a:noFill/>
          <a:ln w="9525">
            <a:noFill/>
            <a:miter lim="800000"/>
            <a:headEnd/>
            <a:tailEnd/>
          </a:ln>
        </p:spPr>
        <p:txBody>
          <a:bodyPr wrap="none">
            <a:spAutoFit/>
          </a:bodyPr>
          <a:lstStyle/>
          <a:p>
            <a:pPr algn="ctr" rtl="0"/>
            <a:r>
              <a:rPr lang="fr-FR" sz="1200" b="0" i="0" u="none" baseline="0"/>
              <a:t>Tests Pap</a:t>
            </a:r>
          </a:p>
        </p:txBody>
      </p:sp>
      <p:sp>
        <p:nvSpPr>
          <p:cNvPr id="27668" name="AutoShape 19"/>
          <p:cNvSpPr>
            <a:spLocks noChangeArrowheads="1"/>
          </p:cNvSpPr>
          <p:nvPr/>
        </p:nvSpPr>
        <p:spPr bwMode="auto">
          <a:xfrm>
            <a:off x="220662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69" name="AutoShape 21"/>
          <p:cNvSpPr>
            <a:spLocks noChangeArrowheads="1"/>
          </p:cNvSpPr>
          <p:nvPr/>
        </p:nvSpPr>
        <p:spPr bwMode="auto">
          <a:xfrm>
            <a:off x="25638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0" name="AutoShape 22"/>
          <p:cNvSpPr>
            <a:spLocks noChangeArrowheads="1"/>
          </p:cNvSpPr>
          <p:nvPr/>
        </p:nvSpPr>
        <p:spPr bwMode="auto">
          <a:xfrm>
            <a:off x="292100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1" name="AutoShape 23"/>
          <p:cNvSpPr>
            <a:spLocks noChangeArrowheads="1"/>
          </p:cNvSpPr>
          <p:nvPr/>
        </p:nvSpPr>
        <p:spPr bwMode="auto">
          <a:xfrm>
            <a:off x="3278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2" name="AutoShape 24"/>
          <p:cNvSpPr>
            <a:spLocks noChangeArrowheads="1"/>
          </p:cNvSpPr>
          <p:nvPr/>
        </p:nvSpPr>
        <p:spPr bwMode="auto">
          <a:xfrm>
            <a:off x="363537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3" name="AutoShape 25"/>
          <p:cNvSpPr>
            <a:spLocks noChangeArrowheads="1"/>
          </p:cNvSpPr>
          <p:nvPr/>
        </p:nvSpPr>
        <p:spPr bwMode="auto">
          <a:xfrm>
            <a:off x="399256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4" name="AutoShape 26"/>
          <p:cNvSpPr>
            <a:spLocks noChangeArrowheads="1"/>
          </p:cNvSpPr>
          <p:nvPr/>
        </p:nvSpPr>
        <p:spPr bwMode="auto">
          <a:xfrm>
            <a:off x="434975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5" name="AutoShape 27"/>
          <p:cNvSpPr>
            <a:spLocks noChangeArrowheads="1"/>
          </p:cNvSpPr>
          <p:nvPr/>
        </p:nvSpPr>
        <p:spPr bwMode="auto">
          <a:xfrm>
            <a:off x="470693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6" name="AutoShape 28"/>
          <p:cNvSpPr>
            <a:spLocks noChangeArrowheads="1"/>
          </p:cNvSpPr>
          <p:nvPr/>
        </p:nvSpPr>
        <p:spPr bwMode="auto">
          <a:xfrm>
            <a:off x="507206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7" name="AutoShape 29"/>
          <p:cNvSpPr>
            <a:spLocks noChangeArrowheads="1"/>
          </p:cNvSpPr>
          <p:nvPr/>
        </p:nvSpPr>
        <p:spPr bwMode="auto">
          <a:xfrm>
            <a:off x="5437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8" name="AutoShape 30"/>
          <p:cNvSpPr>
            <a:spLocks noChangeArrowheads="1"/>
          </p:cNvSpPr>
          <p:nvPr/>
        </p:nvSpPr>
        <p:spPr bwMode="auto">
          <a:xfrm>
            <a:off x="58023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79" name="AutoShape 31"/>
          <p:cNvSpPr>
            <a:spLocks noChangeArrowheads="1"/>
          </p:cNvSpPr>
          <p:nvPr/>
        </p:nvSpPr>
        <p:spPr bwMode="auto">
          <a:xfrm>
            <a:off x="616743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80" name="AutoShape 32"/>
          <p:cNvSpPr>
            <a:spLocks noChangeArrowheads="1"/>
          </p:cNvSpPr>
          <p:nvPr/>
        </p:nvSpPr>
        <p:spPr bwMode="auto">
          <a:xfrm>
            <a:off x="652462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81" name="AutoShape 33"/>
          <p:cNvSpPr>
            <a:spLocks noChangeArrowheads="1"/>
          </p:cNvSpPr>
          <p:nvPr/>
        </p:nvSpPr>
        <p:spPr bwMode="auto">
          <a:xfrm>
            <a:off x="68818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82" name="AutoShape 34"/>
          <p:cNvSpPr>
            <a:spLocks noChangeArrowheads="1"/>
          </p:cNvSpPr>
          <p:nvPr/>
        </p:nvSpPr>
        <p:spPr bwMode="auto">
          <a:xfrm>
            <a:off x="723900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83" name="AutoShape 35"/>
          <p:cNvSpPr>
            <a:spLocks noChangeArrowheads="1"/>
          </p:cNvSpPr>
          <p:nvPr/>
        </p:nvSpPr>
        <p:spPr bwMode="auto">
          <a:xfrm>
            <a:off x="7596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fr-FR"/>
          </a:p>
        </p:txBody>
      </p:sp>
      <p:sp>
        <p:nvSpPr>
          <p:cNvPr id="27684" name="AutoShape 36"/>
          <p:cNvSpPr>
            <a:spLocks noChangeArrowheads="1"/>
          </p:cNvSpPr>
          <p:nvPr/>
        </p:nvSpPr>
        <p:spPr bwMode="auto">
          <a:xfrm>
            <a:off x="1349375"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fr-FR"/>
          </a:p>
        </p:txBody>
      </p:sp>
      <p:sp>
        <p:nvSpPr>
          <p:cNvPr id="27685" name="Text Box 37"/>
          <p:cNvSpPr txBox="1">
            <a:spLocks noChangeArrowheads="1"/>
          </p:cNvSpPr>
          <p:nvPr/>
        </p:nvSpPr>
        <p:spPr bwMode="auto">
          <a:xfrm>
            <a:off x="925513" y="6189663"/>
            <a:ext cx="1298575" cy="274637"/>
          </a:xfrm>
          <a:prstGeom prst="rect">
            <a:avLst/>
          </a:prstGeom>
          <a:noFill/>
          <a:ln w="9525">
            <a:noFill/>
            <a:miter lim="800000"/>
            <a:headEnd/>
            <a:tailEnd/>
          </a:ln>
        </p:spPr>
        <p:txBody>
          <a:bodyPr wrap="none">
            <a:spAutoFit/>
          </a:bodyPr>
          <a:lstStyle/>
          <a:p>
            <a:pPr algn="ctr" rtl="0"/>
            <a:r>
              <a:rPr lang="fr-FR" sz="1200" b="0" i="0" u="none" baseline="0"/>
              <a:t>Vaccination HPV</a:t>
            </a:r>
          </a:p>
        </p:txBody>
      </p:sp>
      <p:sp>
        <p:nvSpPr>
          <p:cNvPr id="27686" name="AutoShape 38"/>
          <p:cNvSpPr>
            <a:spLocks noChangeArrowheads="1"/>
          </p:cNvSpPr>
          <p:nvPr/>
        </p:nvSpPr>
        <p:spPr bwMode="auto">
          <a:xfrm>
            <a:off x="4786313"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fr-FR"/>
          </a:p>
        </p:txBody>
      </p:sp>
      <p:sp>
        <p:nvSpPr>
          <p:cNvPr id="27687" name="Text Box 39"/>
          <p:cNvSpPr txBox="1">
            <a:spLocks noChangeArrowheads="1"/>
          </p:cNvSpPr>
          <p:nvPr/>
        </p:nvSpPr>
        <p:spPr bwMode="auto">
          <a:xfrm>
            <a:off x="4557713" y="6189663"/>
            <a:ext cx="912812" cy="274637"/>
          </a:xfrm>
          <a:prstGeom prst="rect">
            <a:avLst/>
          </a:prstGeom>
          <a:noFill/>
          <a:ln w="9525">
            <a:noFill/>
            <a:miter lim="800000"/>
            <a:headEnd/>
            <a:tailEnd/>
          </a:ln>
        </p:spPr>
        <p:txBody>
          <a:bodyPr wrap="none">
            <a:spAutoFit/>
          </a:bodyPr>
          <a:lstStyle/>
          <a:p>
            <a:pPr algn="ctr" rtl="0"/>
            <a:r>
              <a:rPr lang="fr-FR" sz="1200" b="0" i="0" u="none" baseline="0"/>
              <a:t>Test HPV 1</a:t>
            </a:r>
          </a:p>
        </p:txBody>
      </p:sp>
      <p:sp>
        <p:nvSpPr>
          <p:cNvPr id="27688" name="AutoShape 40"/>
          <p:cNvSpPr>
            <a:spLocks noChangeArrowheads="1"/>
          </p:cNvSpPr>
          <p:nvPr/>
        </p:nvSpPr>
        <p:spPr bwMode="auto">
          <a:xfrm>
            <a:off x="5668963"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fr-FR"/>
          </a:p>
        </p:txBody>
      </p:sp>
      <p:sp>
        <p:nvSpPr>
          <p:cNvPr id="27689" name="Text Box 41"/>
          <p:cNvSpPr txBox="1">
            <a:spLocks noChangeArrowheads="1"/>
          </p:cNvSpPr>
          <p:nvPr/>
        </p:nvSpPr>
        <p:spPr bwMode="auto">
          <a:xfrm>
            <a:off x="5440363" y="6189663"/>
            <a:ext cx="912812" cy="274637"/>
          </a:xfrm>
          <a:prstGeom prst="rect">
            <a:avLst/>
          </a:prstGeom>
          <a:noFill/>
          <a:ln w="9525">
            <a:noFill/>
            <a:miter lim="800000"/>
            <a:headEnd/>
            <a:tailEnd/>
          </a:ln>
        </p:spPr>
        <p:txBody>
          <a:bodyPr wrap="none">
            <a:spAutoFit/>
          </a:bodyPr>
          <a:lstStyle/>
          <a:p>
            <a:pPr algn="ctr" rtl="0"/>
            <a:r>
              <a:rPr lang="fr-FR" sz="1200" b="0" i="0" u="none" baseline="0"/>
              <a:t>Test HPV 2</a:t>
            </a:r>
          </a:p>
        </p:txBody>
      </p:sp>
      <p:sp>
        <p:nvSpPr>
          <p:cNvPr id="27690" name="Rectangle 42"/>
          <p:cNvSpPr>
            <a:spLocks noChangeArrowheads="1"/>
          </p:cNvSpPr>
          <p:nvPr/>
        </p:nvSpPr>
        <p:spPr bwMode="auto">
          <a:xfrm>
            <a:off x="2673350" y="1812925"/>
            <a:ext cx="588963" cy="2703513"/>
          </a:xfrm>
          <a:prstGeom prst="rect">
            <a:avLst/>
          </a:prstGeom>
          <a:solidFill>
            <a:srgbClr val="99CCFF"/>
          </a:solidFill>
          <a:ln w="12700">
            <a:noFill/>
            <a:miter lim="800000"/>
            <a:headEnd/>
            <a:tailEnd/>
          </a:ln>
        </p:spPr>
        <p:txBody>
          <a:bodyPr wrap="none" anchor="ctr"/>
          <a:lstStyle/>
          <a:p>
            <a:endParaRPr lang="fr-FR"/>
          </a:p>
        </p:txBody>
      </p:sp>
      <p:sp>
        <p:nvSpPr>
          <p:cNvPr id="27691" name="Text Box 47"/>
          <p:cNvSpPr txBox="1">
            <a:spLocks noChangeArrowheads="1"/>
          </p:cNvSpPr>
          <p:nvPr/>
        </p:nvSpPr>
        <p:spPr bwMode="auto">
          <a:xfrm>
            <a:off x="6146800" y="2193925"/>
            <a:ext cx="673100" cy="274638"/>
          </a:xfrm>
          <a:prstGeom prst="rect">
            <a:avLst/>
          </a:prstGeom>
          <a:noFill/>
          <a:ln w="9525">
            <a:noFill/>
            <a:miter lim="800000"/>
            <a:headEnd/>
            <a:tailEnd/>
          </a:ln>
        </p:spPr>
        <p:txBody>
          <a:bodyPr wrap="none">
            <a:spAutoFit/>
          </a:bodyPr>
          <a:lstStyle/>
          <a:p>
            <a:pPr algn="ctr" rtl="0"/>
            <a:r>
              <a:rPr lang="fr-FR" sz="1200" b="0" i="0" u="none" baseline="0"/>
              <a:t>Cancer</a:t>
            </a:r>
          </a:p>
        </p:txBody>
      </p:sp>
      <p:sp>
        <p:nvSpPr>
          <p:cNvPr id="27692" name="Text Box 48"/>
          <p:cNvSpPr txBox="1">
            <a:spLocks noChangeArrowheads="1"/>
          </p:cNvSpPr>
          <p:nvPr/>
        </p:nvSpPr>
        <p:spPr bwMode="auto">
          <a:xfrm>
            <a:off x="4787900" y="2317750"/>
            <a:ext cx="749300" cy="274638"/>
          </a:xfrm>
          <a:prstGeom prst="rect">
            <a:avLst/>
          </a:prstGeom>
          <a:noFill/>
          <a:ln w="9525">
            <a:noFill/>
            <a:miter lim="800000"/>
            <a:headEnd/>
            <a:tailEnd/>
          </a:ln>
        </p:spPr>
        <p:txBody>
          <a:bodyPr wrap="none">
            <a:spAutoFit/>
          </a:bodyPr>
          <a:lstStyle/>
          <a:p>
            <a:pPr algn="ctr" rtl="0"/>
            <a:r>
              <a:rPr lang="fr-FR" sz="1200" b="0" i="0" u="none" baseline="0"/>
              <a:t>Invasion</a:t>
            </a:r>
          </a:p>
        </p:txBody>
      </p:sp>
      <p:sp>
        <p:nvSpPr>
          <p:cNvPr id="27693" name="Text Box 49"/>
          <p:cNvSpPr txBox="1">
            <a:spLocks noChangeArrowheads="1"/>
          </p:cNvSpPr>
          <p:nvPr/>
        </p:nvSpPr>
        <p:spPr bwMode="auto">
          <a:xfrm>
            <a:off x="3275013" y="2089150"/>
            <a:ext cx="1120775" cy="422275"/>
          </a:xfrm>
          <a:prstGeom prst="rect">
            <a:avLst/>
          </a:prstGeom>
          <a:noFill/>
          <a:ln w="9525">
            <a:noFill/>
            <a:miter lim="800000"/>
            <a:headEnd/>
            <a:tailEnd/>
          </a:ln>
        </p:spPr>
        <p:txBody>
          <a:bodyPr wrap="none">
            <a:spAutoFit/>
          </a:bodyPr>
          <a:lstStyle/>
          <a:p>
            <a:pPr algn="ctr" rtl="0">
              <a:lnSpc>
                <a:spcPct val="90000"/>
              </a:lnSpc>
            </a:pPr>
            <a:r>
              <a:rPr lang="fr-FR" sz="1200" b="0" i="0" u="none" baseline="0"/>
              <a:t>Lésion</a:t>
            </a:r>
          </a:p>
          <a:p>
            <a:pPr algn="ctr" rtl="0">
              <a:lnSpc>
                <a:spcPct val="90000"/>
              </a:lnSpc>
            </a:pPr>
            <a:r>
              <a:rPr lang="fr-FR" sz="1200" b="0" i="0" u="none" baseline="0"/>
              <a:t>précancéreuse</a:t>
            </a:r>
          </a:p>
        </p:txBody>
      </p:sp>
      <p:sp>
        <p:nvSpPr>
          <p:cNvPr id="27694" name="Text Box 50"/>
          <p:cNvSpPr txBox="1">
            <a:spLocks noChangeArrowheads="1"/>
          </p:cNvSpPr>
          <p:nvPr/>
        </p:nvSpPr>
        <p:spPr bwMode="auto">
          <a:xfrm>
            <a:off x="5027613" y="3951288"/>
            <a:ext cx="673100" cy="274637"/>
          </a:xfrm>
          <a:prstGeom prst="rect">
            <a:avLst/>
          </a:prstGeom>
          <a:noFill/>
          <a:ln w="9525">
            <a:noFill/>
            <a:miter lim="800000"/>
            <a:headEnd/>
            <a:tailEnd/>
          </a:ln>
        </p:spPr>
        <p:txBody>
          <a:bodyPr wrap="none">
            <a:spAutoFit/>
          </a:bodyPr>
          <a:lstStyle/>
          <a:p>
            <a:pPr algn="ctr" rtl="0"/>
            <a:r>
              <a:rPr lang="fr-FR" sz="1200" b="0" i="0" u="none" baseline="0"/>
              <a:t>Cancer</a:t>
            </a:r>
          </a:p>
        </p:txBody>
      </p:sp>
      <p:sp>
        <p:nvSpPr>
          <p:cNvPr id="27695" name="Text Box 51"/>
          <p:cNvSpPr txBox="1">
            <a:spLocks noChangeArrowheads="1"/>
          </p:cNvSpPr>
          <p:nvPr/>
        </p:nvSpPr>
        <p:spPr bwMode="auto">
          <a:xfrm>
            <a:off x="3224213" y="3895725"/>
            <a:ext cx="876300" cy="274638"/>
          </a:xfrm>
          <a:prstGeom prst="rect">
            <a:avLst/>
          </a:prstGeom>
          <a:noFill/>
          <a:ln w="9525">
            <a:noFill/>
            <a:miter lim="800000"/>
            <a:headEnd/>
            <a:tailEnd/>
          </a:ln>
        </p:spPr>
        <p:txBody>
          <a:bodyPr wrap="none">
            <a:spAutoFit/>
          </a:bodyPr>
          <a:lstStyle/>
          <a:p>
            <a:pPr algn="ctr" rtl="0"/>
            <a:r>
              <a:rPr lang="fr-FR" sz="1200" b="0" i="0" u="none" baseline="0"/>
              <a:t>Pré-cancer</a:t>
            </a:r>
          </a:p>
        </p:txBody>
      </p:sp>
      <p:sp>
        <p:nvSpPr>
          <p:cNvPr id="27696" name="Text Box 52"/>
          <p:cNvSpPr txBox="1">
            <a:spLocks noChangeArrowheads="1"/>
          </p:cNvSpPr>
          <p:nvPr/>
        </p:nvSpPr>
        <p:spPr bwMode="auto">
          <a:xfrm>
            <a:off x="1741488" y="2965450"/>
            <a:ext cx="496887" cy="274638"/>
          </a:xfrm>
          <a:prstGeom prst="rect">
            <a:avLst/>
          </a:prstGeom>
          <a:noFill/>
          <a:ln w="9525">
            <a:noFill/>
            <a:miter lim="800000"/>
            <a:headEnd/>
            <a:tailEnd/>
          </a:ln>
        </p:spPr>
        <p:txBody>
          <a:bodyPr wrap="none">
            <a:spAutoFit/>
          </a:bodyPr>
          <a:lstStyle/>
          <a:p>
            <a:pPr algn="ctr" rtl="0"/>
            <a:r>
              <a:rPr lang="fr-FR" sz="1200" b="0" i="0" u="none" baseline="0"/>
              <a:t>HPV</a:t>
            </a:r>
          </a:p>
        </p:txBody>
      </p:sp>
      <p:sp>
        <p:nvSpPr>
          <p:cNvPr id="27697" name="Text Box 53"/>
          <p:cNvSpPr txBox="1">
            <a:spLocks noChangeArrowheads="1"/>
          </p:cNvSpPr>
          <p:nvPr/>
        </p:nvSpPr>
        <p:spPr bwMode="auto">
          <a:xfrm>
            <a:off x="2298700" y="1782763"/>
            <a:ext cx="1306513" cy="422275"/>
          </a:xfrm>
          <a:prstGeom prst="rect">
            <a:avLst/>
          </a:prstGeom>
          <a:noFill/>
          <a:ln w="9525">
            <a:noFill/>
            <a:miter lim="800000"/>
            <a:headEnd/>
            <a:tailEnd/>
          </a:ln>
        </p:spPr>
        <p:txBody>
          <a:bodyPr wrap="none">
            <a:spAutoFit/>
          </a:bodyPr>
          <a:lstStyle/>
          <a:p>
            <a:pPr algn="ctr" rtl="0">
              <a:lnSpc>
                <a:spcPct val="90000"/>
              </a:lnSpc>
            </a:pPr>
            <a:r>
              <a:rPr lang="fr-FR" sz="1200" b="0" i="0" u="none" baseline="0"/>
              <a:t>Persistance et</a:t>
            </a:r>
          </a:p>
          <a:p>
            <a:pPr algn="ctr" rtl="0">
              <a:lnSpc>
                <a:spcPct val="90000"/>
              </a:lnSpc>
            </a:pPr>
            <a:r>
              <a:rPr lang="fr-FR" sz="1200" b="0" i="0" u="none" baseline="0"/>
              <a:t>progression virales</a:t>
            </a:r>
          </a:p>
        </p:txBody>
      </p:sp>
      <p:sp>
        <p:nvSpPr>
          <p:cNvPr id="27698" name="Text Box 54"/>
          <p:cNvSpPr txBox="1">
            <a:spLocks noChangeArrowheads="1"/>
          </p:cNvSpPr>
          <p:nvPr/>
        </p:nvSpPr>
        <p:spPr bwMode="auto">
          <a:xfrm>
            <a:off x="2482850" y="2309813"/>
            <a:ext cx="950913" cy="274637"/>
          </a:xfrm>
          <a:prstGeom prst="rect">
            <a:avLst/>
          </a:prstGeom>
          <a:noFill/>
          <a:ln w="9525">
            <a:noFill/>
            <a:miter lim="800000"/>
            <a:headEnd/>
            <a:tailEnd/>
          </a:ln>
        </p:spPr>
        <p:txBody>
          <a:bodyPr wrap="none">
            <a:spAutoFit/>
          </a:bodyPr>
          <a:lstStyle/>
          <a:p>
            <a:pPr algn="ctr" rtl="0"/>
            <a:r>
              <a:rPr lang="fr-FR" sz="1200" b="0" i="0" u="none" baseline="0"/>
              <a:t>Régression</a:t>
            </a:r>
          </a:p>
        </p:txBody>
      </p:sp>
      <p:sp>
        <p:nvSpPr>
          <p:cNvPr id="27699" name="Text Box 55"/>
          <p:cNvSpPr txBox="1">
            <a:spLocks noChangeArrowheads="1"/>
          </p:cNvSpPr>
          <p:nvPr/>
        </p:nvSpPr>
        <p:spPr bwMode="auto">
          <a:xfrm>
            <a:off x="1109663" y="2401888"/>
            <a:ext cx="822325" cy="260350"/>
          </a:xfrm>
          <a:prstGeom prst="rect">
            <a:avLst/>
          </a:prstGeom>
          <a:noFill/>
          <a:ln w="9525">
            <a:noFill/>
            <a:miter lim="800000"/>
            <a:headEnd/>
            <a:tailEnd/>
          </a:ln>
        </p:spPr>
        <p:txBody>
          <a:bodyPr wrap="none">
            <a:spAutoFit/>
          </a:bodyPr>
          <a:lstStyle/>
          <a:p>
            <a:pPr algn="ctr" rtl="0"/>
            <a:r>
              <a:rPr lang="fr-FR" sz="1100" b="0" i="0" u="none" baseline="0"/>
              <a:t>Clairance</a:t>
            </a:r>
          </a:p>
        </p:txBody>
      </p:sp>
      <p:sp>
        <p:nvSpPr>
          <p:cNvPr id="27700" name="Text Box 56"/>
          <p:cNvSpPr txBox="1">
            <a:spLocks noChangeArrowheads="1"/>
          </p:cNvSpPr>
          <p:nvPr/>
        </p:nvSpPr>
        <p:spPr bwMode="auto">
          <a:xfrm>
            <a:off x="722313" y="2089150"/>
            <a:ext cx="673100" cy="422275"/>
          </a:xfrm>
          <a:prstGeom prst="rect">
            <a:avLst/>
          </a:prstGeom>
          <a:noFill/>
          <a:ln w="9525">
            <a:noFill/>
            <a:miter lim="800000"/>
            <a:headEnd/>
            <a:tailEnd/>
          </a:ln>
        </p:spPr>
        <p:txBody>
          <a:bodyPr wrap="none">
            <a:spAutoFit/>
          </a:bodyPr>
          <a:lstStyle/>
          <a:p>
            <a:pPr algn="ctr" rtl="0">
              <a:lnSpc>
                <a:spcPct val="90000"/>
              </a:lnSpc>
            </a:pPr>
            <a:r>
              <a:rPr lang="fr-FR" sz="1200" b="0" i="0" u="none" baseline="0"/>
              <a:t>Col</a:t>
            </a:r>
          </a:p>
          <a:p>
            <a:pPr algn="ctr" rtl="0">
              <a:lnSpc>
                <a:spcPct val="90000"/>
              </a:lnSpc>
            </a:pPr>
            <a:r>
              <a:rPr lang="fr-FR" sz="1200" b="0" i="0" u="none" baseline="0"/>
              <a:t>normal</a:t>
            </a:r>
          </a:p>
        </p:txBody>
      </p:sp>
      <p:sp>
        <p:nvSpPr>
          <p:cNvPr id="27701" name="Text Box 57"/>
          <p:cNvSpPr txBox="1">
            <a:spLocks noChangeArrowheads="1"/>
          </p:cNvSpPr>
          <p:nvPr/>
        </p:nvSpPr>
        <p:spPr bwMode="auto">
          <a:xfrm>
            <a:off x="1603375" y="2089150"/>
            <a:ext cx="1079500" cy="422275"/>
          </a:xfrm>
          <a:prstGeom prst="rect">
            <a:avLst/>
          </a:prstGeom>
          <a:noFill/>
          <a:ln w="9525">
            <a:noFill/>
            <a:miter lim="800000"/>
            <a:headEnd/>
            <a:tailEnd/>
          </a:ln>
        </p:spPr>
        <p:txBody>
          <a:bodyPr wrap="none">
            <a:spAutoFit/>
          </a:bodyPr>
          <a:lstStyle/>
          <a:p>
            <a:pPr algn="ctr" rtl="0">
              <a:lnSpc>
                <a:spcPct val="90000"/>
              </a:lnSpc>
            </a:pPr>
            <a:r>
              <a:rPr lang="fr-FR" sz="1200" b="0" i="0" u="none" baseline="0"/>
              <a:t>Col infecté</a:t>
            </a:r>
          </a:p>
          <a:p>
            <a:pPr algn="ctr" rtl="0">
              <a:lnSpc>
                <a:spcPct val="90000"/>
              </a:lnSpc>
            </a:pPr>
            <a:r>
              <a:rPr lang="fr-FR" sz="1200" b="0" i="0" u="none" baseline="0"/>
              <a:t>par le HPV</a:t>
            </a:r>
          </a:p>
        </p:txBody>
      </p:sp>
      <p:sp>
        <p:nvSpPr>
          <p:cNvPr id="27702" name="Freeform 59"/>
          <p:cNvSpPr>
            <a:spLocks/>
          </p:cNvSpPr>
          <p:nvPr/>
        </p:nvSpPr>
        <p:spPr bwMode="auto">
          <a:xfrm>
            <a:off x="1576388" y="2509838"/>
            <a:ext cx="6353175" cy="1998662"/>
          </a:xfrm>
          <a:custGeom>
            <a:avLst/>
            <a:gdLst>
              <a:gd name="T0" fmla="*/ 0 w 4002"/>
              <a:gd name="T1" fmla="*/ 2147483647 h 1259"/>
              <a:gd name="T2" fmla="*/ 2147483647 w 4002"/>
              <a:gd name="T3" fmla="*/ 2147483647 h 1259"/>
              <a:gd name="T4" fmla="*/ 2147483647 w 4002"/>
              <a:gd name="T5" fmla="*/ 2147483647 h 1259"/>
              <a:gd name="T6" fmla="*/ 2147483647 w 4002"/>
              <a:gd name="T7" fmla="*/ 2147483647 h 1259"/>
              <a:gd name="T8" fmla="*/ 2147483647 w 4002"/>
              <a:gd name="T9" fmla="*/ 2147483647 h 1259"/>
              <a:gd name="T10" fmla="*/ 2147483647 w 4002"/>
              <a:gd name="T11" fmla="*/ 2147483647 h 1259"/>
              <a:gd name="T12" fmla="*/ 2147483647 w 4002"/>
              <a:gd name="T13" fmla="*/ 2147483647 h 1259"/>
              <a:gd name="T14" fmla="*/ 2147483647 w 4002"/>
              <a:gd name="T15" fmla="*/ 2147483647 h 1259"/>
              <a:gd name="T16" fmla="*/ 2147483647 w 4002"/>
              <a:gd name="T17" fmla="*/ 2147483647 h 1259"/>
              <a:gd name="T18" fmla="*/ 2147483647 w 4002"/>
              <a:gd name="T19" fmla="*/ 2147483647 h 1259"/>
              <a:gd name="T20" fmla="*/ 2147483647 w 4002"/>
              <a:gd name="T21" fmla="*/ 2147483647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2"/>
              <a:gd name="T34" fmla="*/ 0 h 1259"/>
              <a:gd name="T35" fmla="*/ 4002 w 4002"/>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2" h="1259">
                <a:moveTo>
                  <a:pt x="0" y="1259"/>
                </a:moveTo>
                <a:cubicBezTo>
                  <a:pt x="31" y="969"/>
                  <a:pt x="62" y="679"/>
                  <a:pt x="85" y="505"/>
                </a:cubicBezTo>
                <a:cubicBezTo>
                  <a:pt x="108" y="331"/>
                  <a:pt x="104" y="294"/>
                  <a:pt x="139" y="212"/>
                </a:cubicBezTo>
                <a:cubicBezTo>
                  <a:pt x="174" y="130"/>
                  <a:pt x="240" y="28"/>
                  <a:pt x="293" y="14"/>
                </a:cubicBezTo>
                <a:cubicBezTo>
                  <a:pt x="346" y="0"/>
                  <a:pt x="385" y="43"/>
                  <a:pt x="457" y="127"/>
                </a:cubicBezTo>
                <a:cubicBezTo>
                  <a:pt x="529" y="211"/>
                  <a:pt x="635" y="420"/>
                  <a:pt x="724" y="518"/>
                </a:cubicBezTo>
                <a:cubicBezTo>
                  <a:pt x="813" y="616"/>
                  <a:pt x="871" y="663"/>
                  <a:pt x="993" y="717"/>
                </a:cubicBezTo>
                <a:cubicBezTo>
                  <a:pt x="1115" y="771"/>
                  <a:pt x="1286" y="814"/>
                  <a:pt x="1455" y="842"/>
                </a:cubicBezTo>
                <a:cubicBezTo>
                  <a:pt x="1624" y="870"/>
                  <a:pt x="1714" y="875"/>
                  <a:pt x="2006" y="887"/>
                </a:cubicBezTo>
                <a:cubicBezTo>
                  <a:pt x="2298" y="899"/>
                  <a:pt x="2875" y="907"/>
                  <a:pt x="3208" y="912"/>
                </a:cubicBezTo>
                <a:cubicBezTo>
                  <a:pt x="3541" y="917"/>
                  <a:pt x="3771" y="917"/>
                  <a:pt x="4002" y="917"/>
                </a:cubicBezTo>
              </a:path>
            </a:pathLst>
          </a:custGeom>
          <a:noFill/>
          <a:ln w="38100" cmpd="sng">
            <a:solidFill>
              <a:srgbClr val="CC00CC"/>
            </a:solidFill>
            <a:round/>
            <a:headEnd/>
            <a:tailEnd/>
          </a:ln>
        </p:spPr>
        <p:txBody>
          <a:bodyPr/>
          <a:lstStyle/>
          <a:p>
            <a:endParaRPr lang="fr-FR"/>
          </a:p>
        </p:txBody>
      </p:sp>
      <p:sp>
        <p:nvSpPr>
          <p:cNvPr id="27703" name="Freeform 61"/>
          <p:cNvSpPr>
            <a:spLocks/>
          </p:cNvSpPr>
          <p:nvPr/>
        </p:nvSpPr>
        <p:spPr bwMode="auto">
          <a:xfrm>
            <a:off x="1568450" y="4310063"/>
            <a:ext cx="6369050" cy="198437"/>
          </a:xfrm>
          <a:custGeom>
            <a:avLst/>
            <a:gdLst>
              <a:gd name="T0" fmla="*/ 0 w 4012"/>
              <a:gd name="T1" fmla="*/ 2147483647 h 125"/>
              <a:gd name="T2" fmla="*/ 2147483647 w 4012"/>
              <a:gd name="T3" fmla="*/ 2147483647 h 125"/>
              <a:gd name="T4" fmla="*/ 2147483647 w 4012"/>
              <a:gd name="T5" fmla="*/ 2147483647 h 125"/>
              <a:gd name="T6" fmla="*/ 2147483647 w 4012"/>
              <a:gd name="T7" fmla="*/ 2147483647 h 125"/>
              <a:gd name="T8" fmla="*/ 2147483647 w 4012"/>
              <a:gd name="T9" fmla="*/ 2147483647 h 125"/>
              <a:gd name="T10" fmla="*/ 2147483647 w 4012"/>
              <a:gd name="T11" fmla="*/ 2147483647 h 125"/>
              <a:gd name="T12" fmla="*/ 2147483647 w 4012"/>
              <a:gd name="T13" fmla="*/ 2147483647 h 125"/>
              <a:gd name="T14" fmla="*/ 0 60000 65536"/>
              <a:gd name="T15" fmla="*/ 0 60000 65536"/>
              <a:gd name="T16" fmla="*/ 0 60000 65536"/>
              <a:gd name="T17" fmla="*/ 0 60000 65536"/>
              <a:gd name="T18" fmla="*/ 0 60000 65536"/>
              <a:gd name="T19" fmla="*/ 0 60000 65536"/>
              <a:gd name="T20" fmla="*/ 0 60000 65536"/>
              <a:gd name="T21" fmla="*/ 0 w 4012"/>
              <a:gd name="T22" fmla="*/ 0 h 125"/>
              <a:gd name="T23" fmla="*/ 4012 w 401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2" h="125">
                <a:moveTo>
                  <a:pt x="0" y="125"/>
                </a:moveTo>
                <a:cubicBezTo>
                  <a:pt x="468" y="123"/>
                  <a:pt x="936" y="122"/>
                  <a:pt x="1256" y="115"/>
                </a:cubicBezTo>
                <a:cubicBezTo>
                  <a:pt x="1576" y="108"/>
                  <a:pt x="1729" y="98"/>
                  <a:pt x="1922" y="81"/>
                </a:cubicBezTo>
                <a:cubicBezTo>
                  <a:pt x="2115" y="64"/>
                  <a:pt x="2271" y="22"/>
                  <a:pt x="2413" y="11"/>
                </a:cubicBezTo>
                <a:cubicBezTo>
                  <a:pt x="2555" y="0"/>
                  <a:pt x="2634" y="13"/>
                  <a:pt x="2776" y="16"/>
                </a:cubicBezTo>
                <a:cubicBezTo>
                  <a:pt x="2918" y="19"/>
                  <a:pt x="3061" y="20"/>
                  <a:pt x="3267" y="26"/>
                </a:cubicBezTo>
                <a:cubicBezTo>
                  <a:pt x="3473" y="32"/>
                  <a:pt x="3742" y="41"/>
                  <a:pt x="4012" y="51"/>
                </a:cubicBezTo>
              </a:path>
            </a:pathLst>
          </a:custGeom>
          <a:noFill/>
          <a:ln w="38100" cmpd="sng">
            <a:solidFill>
              <a:srgbClr val="0000FF"/>
            </a:solidFill>
            <a:round/>
            <a:headEnd/>
            <a:tailEnd/>
          </a:ln>
        </p:spPr>
        <p:txBody>
          <a:bodyPr/>
          <a:lstStyle/>
          <a:p>
            <a:endParaRPr lang="fr-FR"/>
          </a:p>
        </p:txBody>
      </p:sp>
      <p:sp>
        <p:nvSpPr>
          <p:cNvPr id="27704" name="AutoShape 64"/>
          <p:cNvSpPr>
            <a:spLocks noChangeArrowheads="1"/>
          </p:cNvSpPr>
          <p:nvPr/>
        </p:nvSpPr>
        <p:spPr bwMode="auto">
          <a:xfrm>
            <a:off x="1322388" y="2135188"/>
            <a:ext cx="338137" cy="138112"/>
          </a:xfrm>
          <a:prstGeom prst="notchedRightArrow">
            <a:avLst>
              <a:gd name="adj1" fmla="val 55222"/>
              <a:gd name="adj2" fmla="val 88501"/>
            </a:avLst>
          </a:prstGeom>
          <a:solidFill>
            <a:srgbClr val="90214A"/>
          </a:solidFill>
          <a:ln w="9525">
            <a:solidFill>
              <a:schemeClr val="tx1"/>
            </a:solidFill>
            <a:miter lim="800000"/>
            <a:headEnd/>
            <a:tailEnd/>
          </a:ln>
        </p:spPr>
        <p:txBody>
          <a:bodyPr wrap="none" anchor="ctr"/>
          <a:lstStyle/>
          <a:p>
            <a:endParaRPr lang="fr-FR"/>
          </a:p>
        </p:txBody>
      </p:sp>
      <p:sp>
        <p:nvSpPr>
          <p:cNvPr id="27705" name="AutoShape 65"/>
          <p:cNvSpPr>
            <a:spLocks noChangeArrowheads="1"/>
          </p:cNvSpPr>
          <p:nvPr/>
        </p:nvSpPr>
        <p:spPr bwMode="auto">
          <a:xfrm flipH="1">
            <a:off x="1322388" y="2300288"/>
            <a:ext cx="338137" cy="138112"/>
          </a:xfrm>
          <a:prstGeom prst="notchedRightArrow">
            <a:avLst>
              <a:gd name="adj1" fmla="val 55222"/>
              <a:gd name="adj2" fmla="val 88501"/>
            </a:avLst>
          </a:prstGeom>
          <a:solidFill>
            <a:srgbClr val="90214A"/>
          </a:solidFill>
          <a:ln w="9525">
            <a:solidFill>
              <a:schemeClr val="tx1"/>
            </a:solidFill>
            <a:miter lim="800000"/>
            <a:headEnd/>
            <a:tailEnd/>
          </a:ln>
        </p:spPr>
        <p:txBody>
          <a:bodyPr wrap="none" anchor="ctr"/>
          <a:lstStyle/>
          <a:p>
            <a:endParaRPr lang="fr-FR"/>
          </a:p>
        </p:txBody>
      </p:sp>
      <p:sp>
        <p:nvSpPr>
          <p:cNvPr id="27706" name="AutoShape 66"/>
          <p:cNvSpPr>
            <a:spLocks noChangeArrowheads="1"/>
          </p:cNvSpPr>
          <p:nvPr/>
        </p:nvSpPr>
        <p:spPr bwMode="auto">
          <a:xfrm>
            <a:off x="2622550" y="2189163"/>
            <a:ext cx="723900" cy="138112"/>
          </a:xfrm>
          <a:prstGeom prst="notchedRightArrow">
            <a:avLst>
              <a:gd name="adj1" fmla="val 56324"/>
              <a:gd name="adj2" fmla="val 106891"/>
            </a:avLst>
          </a:prstGeom>
          <a:solidFill>
            <a:srgbClr val="90214A"/>
          </a:solidFill>
          <a:ln w="9525">
            <a:solidFill>
              <a:schemeClr val="tx1"/>
            </a:solidFill>
            <a:miter lim="800000"/>
            <a:headEnd/>
            <a:tailEnd/>
          </a:ln>
        </p:spPr>
        <p:txBody>
          <a:bodyPr wrap="none" anchor="ctr"/>
          <a:lstStyle/>
          <a:p>
            <a:endParaRPr lang="fr-FR"/>
          </a:p>
        </p:txBody>
      </p:sp>
      <p:sp>
        <p:nvSpPr>
          <p:cNvPr id="27707" name="AutoShape 67"/>
          <p:cNvSpPr>
            <a:spLocks noChangeArrowheads="1"/>
          </p:cNvSpPr>
          <p:nvPr/>
        </p:nvSpPr>
        <p:spPr bwMode="auto">
          <a:xfrm>
            <a:off x="4359275" y="2254250"/>
            <a:ext cx="1771650" cy="138113"/>
          </a:xfrm>
          <a:prstGeom prst="notchedRightArrow">
            <a:avLst>
              <a:gd name="adj1" fmla="val 51722"/>
              <a:gd name="adj2" fmla="val 179289"/>
            </a:avLst>
          </a:prstGeom>
          <a:solidFill>
            <a:srgbClr val="FF0000"/>
          </a:solidFill>
          <a:ln w="9525">
            <a:solidFill>
              <a:schemeClr val="tx1"/>
            </a:solidFill>
            <a:miter lim="800000"/>
            <a:headEnd/>
            <a:tailEnd/>
          </a:ln>
        </p:spPr>
        <p:txBody>
          <a:bodyPr wrap="none" anchor="ctr"/>
          <a:lstStyle/>
          <a:p>
            <a:endParaRPr lang="fr-FR"/>
          </a:p>
        </p:txBody>
      </p:sp>
      <p:sp>
        <p:nvSpPr>
          <p:cNvPr id="27708" name="Line 68"/>
          <p:cNvSpPr>
            <a:spLocks noChangeShapeType="1"/>
          </p:cNvSpPr>
          <p:nvPr/>
        </p:nvSpPr>
        <p:spPr bwMode="auto">
          <a:xfrm flipH="1">
            <a:off x="2582863" y="2359025"/>
            <a:ext cx="766762" cy="0"/>
          </a:xfrm>
          <a:prstGeom prst="line">
            <a:avLst/>
          </a:prstGeom>
          <a:noFill/>
          <a:ln w="12700">
            <a:solidFill>
              <a:schemeClr val="tx1"/>
            </a:solidFill>
            <a:prstDash val="dash"/>
            <a:round/>
            <a:headEnd/>
            <a:tailEnd type="triangle" w="med" len="med"/>
          </a:ln>
        </p:spPr>
        <p:txBody>
          <a:bodyPr/>
          <a:lstStyle/>
          <a:p>
            <a:endParaRPr lang="fr-FR"/>
          </a:p>
        </p:txBody>
      </p:sp>
      <p:sp>
        <p:nvSpPr>
          <p:cNvPr id="27709" name="Rectangle 69"/>
          <p:cNvSpPr>
            <a:spLocks noChangeArrowheads="1"/>
          </p:cNvSpPr>
          <p:nvPr/>
        </p:nvSpPr>
        <p:spPr bwMode="auto">
          <a:xfrm>
            <a:off x="717550" y="1820863"/>
            <a:ext cx="7219950" cy="2687637"/>
          </a:xfrm>
          <a:prstGeom prst="rect">
            <a:avLst/>
          </a:prstGeom>
          <a:noFill/>
          <a:ln w="12700">
            <a:solidFill>
              <a:schemeClr val="tx1"/>
            </a:solidFill>
            <a:miter lim="800000"/>
            <a:headEnd/>
            <a:tailEnd/>
          </a:ln>
        </p:spPr>
        <p:txBody>
          <a:bodyPr wrap="none" anchor="ctr"/>
          <a:lstStyle/>
          <a:p>
            <a:endParaRPr lang="fr-FR"/>
          </a:p>
        </p:txBody>
      </p:sp>
      <p:sp>
        <p:nvSpPr>
          <p:cNvPr id="27710" name="Line 70"/>
          <p:cNvSpPr>
            <a:spLocks noChangeShapeType="1"/>
          </p:cNvSpPr>
          <p:nvPr/>
        </p:nvSpPr>
        <p:spPr bwMode="auto">
          <a:xfrm flipH="1">
            <a:off x="4941888" y="4130675"/>
            <a:ext cx="174625" cy="236538"/>
          </a:xfrm>
          <a:prstGeom prst="line">
            <a:avLst/>
          </a:prstGeom>
          <a:noFill/>
          <a:ln w="12700">
            <a:solidFill>
              <a:schemeClr val="tx1"/>
            </a:solidFill>
            <a:round/>
            <a:headEnd/>
            <a:tailEnd/>
          </a:ln>
        </p:spPr>
        <p:txBody>
          <a:bodyPr/>
          <a:lstStyle/>
          <a:p>
            <a:endParaRPr lang="fr-FR"/>
          </a:p>
        </p:txBody>
      </p:sp>
      <p:sp>
        <p:nvSpPr>
          <p:cNvPr id="27711" name="Freeform 60"/>
          <p:cNvSpPr>
            <a:spLocks/>
          </p:cNvSpPr>
          <p:nvPr/>
        </p:nvSpPr>
        <p:spPr bwMode="auto">
          <a:xfrm>
            <a:off x="1568450" y="4132263"/>
            <a:ext cx="6369050" cy="376237"/>
          </a:xfrm>
          <a:custGeom>
            <a:avLst/>
            <a:gdLst>
              <a:gd name="T0" fmla="*/ 0 w 4012"/>
              <a:gd name="T1" fmla="*/ 2147483647 h 237"/>
              <a:gd name="T2" fmla="*/ 2147483647 w 4012"/>
              <a:gd name="T3" fmla="*/ 2147483647 h 237"/>
              <a:gd name="T4" fmla="*/ 2147483647 w 4012"/>
              <a:gd name="T5" fmla="*/ 2147483647 h 237"/>
              <a:gd name="T6" fmla="*/ 2147483647 w 4012"/>
              <a:gd name="T7" fmla="*/ 2147483647 h 237"/>
              <a:gd name="T8" fmla="*/ 2147483647 w 4012"/>
              <a:gd name="T9" fmla="*/ 2147483647 h 237"/>
              <a:gd name="T10" fmla="*/ 2147483647 w 4012"/>
              <a:gd name="T11" fmla="*/ 2147483647 h 237"/>
              <a:gd name="T12" fmla="*/ 2147483647 w 4012"/>
              <a:gd name="T13" fmla="*/ 2147483647 h 237"/>
              <a:gd name="T14" fmla="*/ 2147483647 w 4012"/>
              <a:gd name="T15" fmla="*/ 2147483647 h 237"/>
              <a:gd name="T16" fmla="*/ 2147483647 w 4012"/>
              <a:gd name="T17" fmla="*/ 214748364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2"/>
              <a:gd name="T28" fmla="*/ 0 h 237"/>
              <a:gd name="T29" fmla="*/ 4012 w 4012"/>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2" h="237">
                <a:moveTo>
                  <a:pt x="0" y="237"/>
                </a:moveTo>
                <a:cubicBezTo>
                  <a:pt x="253" y="237"/>
                  <a:pt x="510" y="235"/>
                  <a:pt x="700" y="227"/>
                </a:cubicBezTo>
                <a:cubicBezTo>
                  <a:pt x="890" y="219"/>
                  <a:pt x="1030" y="210"/>
                  <a:pt x="1143" y="191"/>
                </a:cubicBezTo>
                <a:cubicBezTo>
                  <a:pt x="1256" y="172"/>
                  <a:pt x="1305" y="140"/>
                  <a:pt x="1378" y="111"/>
                </a:cubicBezTo>
                <a:cubicBezTo>
                  <a:pt x="1451" y="82"/>
                  <a:pt x="1505" y="30"/>
                  <a:pt x="1582" y="15"/>
                </a:cubicBezTo>
                <a:cubicBezTo>
                  <a:pt x="1659" y="0"/>
                  <a:pt x="1751" y="13"/>
                  <a:pt x="1839" y="19"/>
                </a:cubicBezTo>
                <a:cubicBezTo>
                  <a:pt x="1927" y="25"/>
                  <a:pt x="1975" y="39"/>
                  <a:pt x="2110" y="50"/>
                </a:cubicBezTo>
                <a:cubicBezTo>
                  <a:pt x="2245" y="61"/>
                  <a:pt x="2335" y="73"/>
                  <a:pt x="2652" y="88"/>
                </a:cubicBezTo>
                <a:cubicBezTo>
                  <a:pt x="2969" y="103"/>
                  <a:pt x="3490" y="121"/>
                  <a:pt x="4012" y="138"/>
                </a:cubicBezTo>
              </a:path>
            </a:pathLst>
          </a:custGeom>
          <a:noFill/>
          <a:ln w="38100" cmpd="sng">
            <a:solidFill>
              <a:srgbClr val="996633"/>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1001712"/>
          </a:xfrm>
        </p:spPr>
        <p:txBody>
          <a:bodyPr/>
          <a:lstStyle/>
          <a:p>
            <a:pPr algn="l" rtl="0"/>
            <a:r>
              <a:rPr lang="fr-FR" sz="3200" b="0" i="0" u="none" baseline="0">
                <a:cs typeface="ヒラギノ角ゴ Pro W3"/>
              </a:rPr>
              <a:t>Frottis anormaux par âge : pourcentage (%)</a:t>
            </a:r>
          </a:p>
        </p:txBody>
      </p:sp>
      <p:graphicFrame>
        <p:nvGraphicFramePr>
          <p:cNvPr id="24618" name="Group 42"/>
          <p:cNvGraphicFramePr>
            <a:graphicFrameLocks noGrp="1"/>
          </p:cNvGraphicFramePr>
          <p:nvPr>
            <p:ph idx="1"/>
          </p:nvPr>
        </p:nvGraphicFramePr>
        <p:xfrm>
          <a:off x="395288" y="2420938"/>
          <a:ext cx="8208962" cy="2649538"/>
        </p:xfrm>
        <a:graphic>
          <a:graphicData uri="http://schemas.openxmlformats.org/drawingml/2006/table">
            <a:tbl>
              <a:tblPr/>
              <a:tblGrid>
                <a:gridCol w="2049462"/>
                <a:gridCol w="1201738"/>
                <a:gridCol w="1233487"/>
                <a:gridCol w="1263650"/>
                <a:gridCol w="1165225"/>
                <a:gridCol w="1295400"/>
              </a:tblGrid>
              <a:tr h="100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FFFFFF"/>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FFFFFF"/>
                          </a:solidFill>
                          <a:effectLst/>
                          <a:latin typeface="Arial" charset="0"/>
                          <a:ea typeface="ヒラギノ角ゴ Pro W3"/>
                          <a:cs typeface="ヒラギノ角ゴ Pro W3"/>
                        </a:rPr>
                        <a:t>20-29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FFFFFF"/>
                          </a:solidFill>
                          <a:effectLst/>
                          <a:latin typeface="Arial" charset="0"/>
                          <a:ea typeface="ヒラギノ角ゴ Pro W3"/>
                          <a:cs typeface="ヒラギノ角ゴ Pro W3"/>
                        </a:rPr>
                        <a:t>30-39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FFFFFF"/>
                          </a:solidFill>
                          <a:effectLst/>
                          <a:latin typeface="Arial" charset="0"/>
                          <a:ea typeface="ヒラギノ角ゴ Pro W3"/>
                          <a:cs typeface="ヒラギノ角ゴ Pro W3"/>
                        </a:rPr>
                        <a:t>40-49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FFFFFF"/>
                          </a:solidFill>
                          <a:effectLst/>
                          <a:latin typeface="Arial" charset="0"/>
                          <a:ea typeface="ヒラギノ角ゴ Pro W3"/>
                          <a:cs typeface="ヒラギノ角ゴ Pro W3"/>
                        </a:rPr>
                        <a:t>50-59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FFFFFF"/>
                          </a:solidFill>
                          <a:effectLst/>
                          <a:latin typeface="Arial" charset="0"/>
                          <a:ea typeface="ヒラギノ角ゴ Pro W3"/>
                          <a:cs typeface="ヒラギノ角ゴ Pro W3"/>
                        </a:rPr>
                        <a:t>60-69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chemeClr val="bg1"/>
                          </a:solidFill>
                          <a:effectLst/>
                          <a:latin typeface="Arial" charset="0"/>
                          <a:ea typeface="ヒラギノ角ゴ Pro W3"/>
                          <a:cs typeface="ヒラギノ角ゴ Pro W3"/>
                        </a:rPr>
                        <a:t>Anormal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chemeClr val="bg1"/>
                          </a:solidFill>
                          <a:effectLst/>
                          <a:latin typeface="Arial" charset="0"/>
                          <a:ea typeface="ヒラギノ角ゴ Pro W3"/>
                          <a:cs typeface="ヒラギノ角ゴ Pro W3"/>
                        </a:rPr>
                        <a:t>ASC-H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chemeClr val="bg1"/>
                          </a:solidFill>
                          <a:effectLst/>
                          <a:latin typeface="Arial" charset="0"/>
                          <a:ea typeface="ヒラギノ角ゴ Pro W3"/>
                          <a:cs typeface="ヒラギノ角ゴ Pro W3"/>
                        </a:rPr>
                        <a:t>HSIL+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28711" name="TextBox 2"/>
          <p:cNvSpPr txBox="1">
            <a:spLocks noChangeArrowheads="1"/>
          </p:cNvSpPr>
          <p:nvPr/>
        </p:nvSpPr>
        <p:spPr bwMode="auto">
          <a:xfrm>
            <a:off x="468313" y="5661025"/>
            <a:ext cx="8135937" cy="831850"/>
          </a:xfrm>
          <a:prstGeom prst="rect">
            <a:avLst/>
          </a:prstGeom>
          <a:noFill/>
          <a:ln w="9525">
            <a:noFill/>
            <a:miter lim="800000"/>
            <a:headEnd/>
            <a:tailEnd/>
          </a:ln>
        </p:spPr>
        <p:txBody>
          <a:bodyPr>
            <a:spAutoFit/>
          </a:bodyPr>
          <a:lstStyle/>
          <a:p>
            <a:pPr algn="l" rtl="0"/>
            <a:r>
              <a:rPr lang="fr-FR" b="0" i="0" u="none" baseline="0"/>
              <a:t>Tiré du rapport </a:t>
            </a:r>
            <a:r>
              <a:rPr lang="fr-FR" b="1" i="0" u="none" baseline="0"/>
              <a:t>Cervical Cancer Screening in Canada </a:t>
            </a:r>
            <a:endParaRPr lang="fr-FR"/>
          </a:p>
          <a:p>
            <a:pPr algn="l" rtl="0"/>
            <a:r>
              <a:rPr lang="fr-FR" b="1" i="0" u="none" baseline="0"/>
              <a:t>Monitoring Program Performance 2006-2008  </a:t>
            </a:r>
            <a:r>
              <a:rPr lang="fr-FR" b="0" i="0" u="none" baseline="0"/>
              <a:t> </a:t>
            </a:r>
          </a:p>
        </p:txBody>
      </p:sp>
      <p:sp>
        <p:nvSpPr>
          <p:cNvPr id="28712" name="Slide Number Placeholder 3"/>
          <p:cNvSpPr>
            <a:spLocks noGrp="1"/>
          </p:cNvSpPr>
          <p:nvPr>
            <p:ph type="sldNum" sz="quarter" idx="10"/>
          </p:nvPr>
        </p:nvSpPr>
        <p:spPr>
          <a:noFill/>
        </p:spPr>
        <p:txBody>
          <a:bodyPr/>
          <a:lstStyle/>
          <a:p>
            <a:pPr algn="r" rtl="0"/>
            <a:fld id="{F750F04E-C756-4323-BF10-2B91EA63E127}" type="slidenum">
              <a:rPr>
                <a:latin typeface="Arial" charset="0"/>
                <a:ea typeface="ヒラギノ角ゴ Pro W3"/>
                <a:cs typeface="ヒラギノ角ゴ Pro W3"/>
              </a:rPr>
              <a:pPr algn="r" rtl="0"/>
              <a:t>9</a:t>
            </a:fld>
            <a:endParaRPr lang="fr-FR" smtClean="0">
              <a:latin typeface="Arial"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28592</TotalTime>
  <Words>5062</Words>
  <Application>Microsoft Office PowerPoint</Application>
  <PresentationFormat>On-screen Show (4:3)</PresentationFormat>
  <Paragraphs>1032</Paragraphs>
  <Slides>64</Slides>
  <Notes>40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Blank Presentation</vt:lpstr>
      <vt:lpstr>Dépistage du cancer du col de l'utérus : Recommandations 2013     Groupe d’étude canadien sur les soins de santé préventifs  Présentation à usage libre pour la diffusion des lignes directrices. Févr. 2013</vt:lpstr>
      <vt:lpstr>Membres du groupe de travail du GECSSP</vt:lpstr>
      <vt:lpstr>Toile de fond</vt:lpstr>
      <vt:lpstr>Objectif de la ligne directrice 2013</vt:lpstr>
      <vt:lpstr>Recherche de données probantes</vt:lpstr>
      <vt:lpstr>Nouvelle compréhension du cancer du col de l'utérus</vt:lpstr>
      <vt:lpstr>Épidémiologie actuelle du cancer du col de l'utérus</vt:lpstr>
      <vt:lpstr>PowerPoint Presentation</vt:lpstr>
      <vt:lpstr>Frottis anormaux par âge : pourcentage (%)</vt:lpstr>
      <vt:lpstr>PowerPoint Presentation</vt:lpstr>
      <vt:lpstr>Approche différente de l'évaluation</vt:lpstr>
      <vt:lpstr>Approche GRADE</vt:lpstr>
      <vt:lpstr>Décision équilibre</vt:lpstr>
      <vt:lpstr>Preuves émergentes d'inconvénients</vt:lpstr>
      <vt:lpstr>GRADE résultat</vt:lpstr>
      <vt:lpstr>GRADEs of Recommendation</vt:lpstr>
      <vt:lpstr>Dépistage cervical</vt:lpstr>
      <vt:lpstr>RECOMMANDATIONS</vt:lpstr>
      <vt:lpstr>Considérations</vt:lpstr>
      <vt:lpstr>Résumé des recommandations</vt:lpstr>
      <vt:lpstr>Résultats : femmes &lt; 20 ans</vt:lpstr>
      <vt:lpstr>Recommandation : femmes &lt; 20 ans</vt:lpstr>
      <vt:lpstr>Résultats :  femmes de 20 à 24 ans et de 25 à 29 ans</vt:lpstr>
      <vt:lpstr>Recommandation : femmes de 20 à 24 ans</vt:lpstr>
      <vt:lpstr>Recommandation : femmes de 25 à 29 ans</vt:lpstr>
      <vt:lpstr>Résultats : femmes de 30 à 69 ans</vt:lpstr>
      <vt:lpstr>Recommandations : femmes de 30 à 69 ans</vt:lpstr>
      <vt:lpstr>Résultats : femmes de 70 ans et plus</vt:lpstr>
      <vt:lpstr>Recommandations : femmes de 70 ans et plus</vt:lpstr>
      <vt:lpstr>Intervalle de dépistage recommandé : 3 ans.</vt:lpstr>
      <vt:lpstr>Efficacité de la protection selon le délai depuis le dernier frottis</vt:lpstr>
      <vt:lpstr>Résumé des recommandations (1)</vt:lpstr>
      <vt:lpstr>Résumé des recommandations (2)</vt:lpstr>
      <vt:lpstr>Groupes à risque particulier ?</vt:lpstr>
      <vt:lpstr>Délai depuis le début de la vie sexuelle active </vt:lpstr>
      <vt:lpstr>Effet « Jade Goody »</vt:lpstr>
      <vt:lpstr>Réponse à des anecdotes concernant les femmes jeunes</vt:lpstr>
      <vt:lpstr>Questions « Oui, mais... ».  Qu'en est-il :   Du dépistage de la chlamydiose ?  Des examens vaginaux ?  De l'encouragement des examens  médicaux annuels ?</vt:lpstr>
      <vt:lpstr>QU'EN EST-IL DU TEST HPV ?</vt:lpstr>
      <vt:lpstr>La position du GECSSP sur le test HPV</vt:lpstr>
      <vt:lpstr>Test HPV : Canada</vt:lpstr>
      <vt:lpstr>Test HPV : International</vt:lpstr>
      <vt:lpstr>Considérations pour la mise en œuvre des recommandations (1)</vt:lpstr>
      <vt:lpstr>Considérations pour la mise en œuvre des recommandations (2)</vt:lpstr>
      <vt:lpstr>COMPARAISON DES LIGNES DIRECTRICES : Internationales</vt:lpstr>
      <vt:lpstr>Comparaison des lignes directrices du GECSSP et internationales (1)</vt:lpstr>
      <vt:lpstr>Comparaison des lignes directrices du GECSSP et internationales (2)</vt:lpstr>
      <vt:lpstr>Comparaison des lignes directrices du GECSSP et internationales (3)</vt:lpstr>
      <vt:lpstr>CONCLUSIONS</vt:lpstr>
      <vt:lpstr>Conclusions</vt:lpstr>
      <vt:lpstr>Rôle des prestataires</vt:lpstr>
      <vt:lpstr>PowerPoint Presentation</vt:lpstr>
      <vt:lpstr>PowerPoint Presentation</vt:lpstr>
      <vt:lpstr>PowerPoint Presentation</vt:lpstr>
      <vt:lpstr>PowerPoint Presentation</vt:lpstr>
      <vt:lpstr>PowerPoint Presentation</vt:lpstr>
      <vt:lpstr>PowerPoint Presentation</vt:lpstr>
      <vt:lpstr>COMPARAISON DES LIGNES DIRECTRICES ET PROGRAMMES : Canada</vt:lpstr>
      <vt:lpstr> Comparaison des programmes du GECSSP et des provinces/territoires (1) </vt:lpstr>
      <vt:lpstr>Comparaison des programmes du GECSSP et des provinces/territoires (2)</vt:lpstr>
      <vt:lpstr>Comparaison des programmes du GECSSP et des provinces/territoires (3)</vt:lpstr>
      <vt:lpstr>Comparaison des programmes du GECSSP et des provinces/territoires (4)</vt:lpstr>
      <vt:lpstr>Comparaison des programmes du GECSSP et des provinces/territoires (5)</vt:lpstr>
      <vt:lpstr>Comparaison des programmes du GECSSP et des provinces/territoires (6)</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dc:creator>
  <cp:lastModifiedBy>Kavitha Thiyagarajah</cp:lastModifiedBy>
  <cp:revision>725</cp:revision>
  <dcterms:created xsi:type="dcterms:W3CDTF">2011-09-08T11:22:49Z</dcterms:created>
  <dcterms:modified xsi:type="dcterms:W3CDTF">2016-09-26T15:42:20Z</dcterms:modified>
</cp:coreProperties>
</file>