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52" r:id="rId2"/>
  </p:sldMasterIdLst>
  <p:notesMasterIdLst>
    <p:notesMasterId r:id="rId50"/>
  </p:notesMasterIdLst>
  <p:handoutMasterIdLst>
    <p:handoutMasterId r:id="rId51"/>
  </p:handoutMasterIdLst>
  <p:sldIdLst>
    <p:sldId id="256" r:id="rId3"/>
    <p:sldId id="558" r:id="rId4"/>
    <p:sldId id="665" r:id="rId5"/>
    <p:sldId id="664" r:id="rId6"/>
    <p:sldId id="595" r:id="rId7"/>
    <p:sldId id="649" r:id="rId8"/>
    <p:sldId id="594" r:id="rId9"/>
    <p:sldId id="526" r:id="rId10"/>
    <p:sldId id="639" r:id="rId11"/>
    <p:sldId id="654" r:id="rId12"/>
    <p:sldId id="336" r:id="rId13"/>
    <p:sldId id="285" r:id="rId14"/>
    <p:sldId id="527" r:id="rId15"/>
    <p:sldId id="645" r:id="rId16"/>
    <p:sldId id="673" r:id="rId17"/>
    <p:sldId id="674" r:id="rId18"/>
    <p:sldId id="675" r:id="rId19"/>
    <p:sldId id="677" r:id="rId20"/>
    <p:sldId id="678" r:id="rId21"/>
    <p:sldId id="680" r:id="rId22"/>
    <p:sldId id="679" r:id="rId23"/>
    <p:sldId id="666" r:id="rId24"/>
    <p:sldId id="667" r:id="rId25"/>
    <p:sldId id="344" r:id="rId26"/>
    <p:sldId id="562" r:id="rId27"/>
    <p:sldId id="683" r:id="rId28"/>
    <p:sldId id="655" r:id="rId29"/>
    <p:sldId id="657" r:id="rId30"/>
    <p:sldId id="682" r:id="rId31"/>
    <p:sldId id="656" r:id="rId32"/>
    <p:sldId id="635" r:id="rId33"/>
    <p:sldId id="642" r:id="rId34"/>
    <p:sldId id="658" r:id="rId35"/>
    <p:sldId id="569" r:id="rId36"/>
    <p:sldId id="660" r:id="rId37"/>
    <p:sldId id="659" r:id="rId38"/>
    <p:sldId id="661" r:id="rId39"/>
    <p:sldId id="663" r:id="rId40"/>
    <p:sldId id="588" r:id="rId41"/>
    <p:sldId id="670" r:id="rId42"/>
    <p:sldId id="612" r:id="rId43"/>
    <p:sldId id="611" r:id="rId44"/>
    <p:sldId id="671" r:id="rId45"/>
    <p:sldId id="618" r:id="rId46"/>
    <p:sldId id="615" r:id="rId47"/>
    <p:sldId id="614" r:id="rId48"/>
    <p:sldId id="427"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Hanin" initials="AH"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14A"/>
    <a:srgbClr val="AE161A"/>
    <a:srgbClr val="CDCDDE"/>
    <a:srgbClr val="E8E8EF"/>
    <a:srgbClr val="FBC35D"/>
    <a:srgbClr val="FFFFCC"/>
    <a:srgbClr val="DDD9C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78125" autoAdjust="0"/>
  </p:normalViewPr>
  <p:slideViewPr>
    <p:cSldViewPr>
      <p:cViewPr>
        <p:scale>
          <a:sx n="70" d="100"/>
          <a:sy n="70" d="100"/>
        </p:scale>
        <p:origin x="-672"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506"/>
    </p:cViewPr>
  </p:sorterViewPr>
  <p:notesViewPr>
    <p:cSldViewPr>
      <p:cViewPr varScale="1">
        <p:scale>
          <a:sx n="70" d="100"/>
          <a:sy n="70" d="100"/>
        </p:scale>
        <p:origin x="-276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6-14T12:37:07.517" idx="3">
    <p:pos x="4971" y="2517"/>
    <p:text>Confused</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ヒラギノ角ゴ Pro W3" pitchFamily="1" charset="-128"/>
                <a:cs typeface="+mn-cs"/>
              </a:defRPr>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7EC5A4E4-3A0B-4225-8C34-F32B910D369E}" type="datetime1">
              <a:rPr lang="en-CA"/>
              <a:pPr>
                <a:defRPr/>
              </a:pPr>
              <a:t>26/07/2016</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ヒラギノ角ゴ Pro W3" pitchFamily="1" charset="-128"/>
                <a:cs typeface="+mn-cs"/>
              </a:defRPr>
            </a:lvl1pPr>
          </a:lstStyle>
          <a:p>
            <a:pPr>
              <a:defRPr/>
            </a:pP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D3FD5478-2CD4-44B5-960B-B248AEE39EA3}" type="slidenum">
              <a:rPr lang="en-CA"/>
              <a:pPr>
                <a:defRPr/>
              </a:pPr>
              <a:t>‹#›</a:t>
            </a:fld>
            <a:endParaRPr lang="en-CA"/>
          </a:p>
        </p:txBody>
      </p:sp>
    </p:spTree>
    <p:extLst>
      <p:ext uri="{BB962C8B-B14F-4D97-AF65-F5344CB8AC3E}">
        <p14:creationId xmlns:p14="http://schemas.microsoft.com/office/powerpoint/2010/main" val="334122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ヒラギノ角ゴ Pro W3" pitchFamily="1" charset="-128"/>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F1449EAB-47C9-40B6-84E6-434174A138F9}" type="datetime1">
              <a:rPr lang="en-CA"/>
              <a:pPr>
                <a:defRPr/>
              </a:pPr>
              <a:t>26/07/2016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ヒラギノ角ゴ Pro W3" pitchFamily="1" charset="-128"/>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A231C5EF-ED64-47F4-8DF2-15EBFB4BC66C}" type="slidenum">
              <a:rPr lang="en-CA"/>
              <a:pPr>
                <a:defRPr/>
              </a:pPr>
              <a:t>‹#›</a:t>
            </a:fld>
            <a:endParaRPr lang="en-CA"/>
          </a:p>
        </p:txBody>
      </p:sp>
    </p:spTree>
    <p:extLst>
      <p:ext uri="{BB962C8B-B14F-4D97-AF65-F5344CB8AC3E}">
        <p14:creationId xmlns:p14="http://schemas.microsoft.com/office/powerpoint/2010/main" val="575116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703167F5-EE72-4C9E-A9BE-E0F807B82308}" type="slidenum">
              <a:rPr>
                <a:latin typeface="Arial" pitchFamily="34" charset="0"/>
              </a:rPr>
              <a:pPr>
                <a:spcBef>
                  <a:spcPct val="0"/>
                </a:spcBef>
              </a:pPr>
              <a:t>1</a:t>
            </a:fld>
            <a:endParaRPr lang="fr-FR" altLang="en-US" smtClean="0">
              <a:latin typeface="Arial" pitchFamily="34" charset="0"/>
            </a:endParaRPr>
          </a:p>
        </p:txBody>
      </p:sp>
    </p:spTree>
    <p:extLst>
      <p:ext uri="{BB962C8B-B14F-4D97-AF65-F5344CB8AC3E}">
        <p14:creationId xmlns:p14="http://schemas.microsoft.com/office/powerpoint/2010/main" val="1701516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F714B792-FCA3-4694-AD64-B82BCEC93A35}" type="slidenum">
              <a:rPr>
                <a:latin typeface="Arial" pitchFamily="34" charset="0"/>
              </a:rPr>
              <a:pPr>
                <a:spcBef>
                  <a:spcPct val="0"/>
                </a:spcBef>
              </a:pPr>
              <a:t>10</a:t>
            </a:fld>
            <a:endParaRPr lang="fr-FR" altLang="en-US" smtClean="0">
              <a:latin typeface="Arial" pitchFamily="34" charset="0"/>
            </a:endParaRPr>
          </a:p>
        </p:txBody>
      </p:sp>
    </p:spTree>
    <p:extLst>
      <p:ext uri="{BB962C8B-B14F-4D97-AF65-F5344CB8AC3E}">
        <p14:creationId xmlns:p14="http://schemas.microsoft.com/office/powerpoint/2010/main" val="2266054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DC1BA8BC-1136-4EAB-96EE-D46BE4C6073B}" type="slidenum">
              <a:rPr>
                <a:latin typeface="Arial" pitchFamily="34" charset="0"/>
              </a:rPr>
              <a:pPr>
                <a:spcBef>
                  <a:spcPct val="0"/>
                </a:spcBef>
              </a:pPr>
              <a:t>11</a:t>
            </a:fld>
            <a:endParaRPr lang="fr-FR" altLang="en-US" smtClean="0">
              <a:latin typeface="Arial" pitchFamily="34" charset="0"/>
            </a:endParaRPr>
          </a:p>
        </p:txBody>
      </p:sp>
    </p:spTree>
    <p:extLst>
      <p:ext uri="{BB962C8B-B14F-4D97-AF65-F5344CB8AC3E}">
        <p14:creationId xmlns:p14="http://schemas.microsoft.com/office/powerpoint/2010/main" val="3954426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E2C95D3C-9B4C-46E5-985A-ED3B4211F7EC}" type="slidenum">
              <a:rPr>
                <a:latin typeface="Arial" pitchFamily="34" charset="0"/>
              </a:rPr>
              <a:pPr>
                <a:spcBef>
                  <a:spcPct val="0"/>
                </a:spcBef>
              </a:pPr>
              <a:t>12</a:t>
            </a:fld>
            <a:endParaRPr lang="fr-FR" altLang="en-US" smtClean="0">
              <a:latin typeface="Arial" pitchFamily="34" charset="0"/>
            </a:endParaRPr>
          </a:p>
        </p:txBody>
      </p:sp>
    </p:spTree>
    <p:extLst>
      <p:ext uri="{BB962C8B-B14F-4D97-AF65-F5344CB8AC3E}">
        <p14:creationId xmlns:p14="http://schemas.microsoft.com/office/powerpoint/2010/main" val="1057874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z="1400" dirty="0" smtClean="0">
              <a:ea typeface="ヒラギノ角ゴ Pro W3" charset="-128"/>
            </a:endParaRPr>
          </a:p>
          <a:p>
            <a:endParaRPr lang="fr-FR" altLang="en-US" sz="1400" dirty="0" smtClean="0">
              <a:ea typeface="ヒラギノ角ゴ Pro W3" charset="-128"/>
            </a:endParaRPr>
          </a:p>
          <a:p>
            <a:endParaRPr lang="fr-FR" altLang="en-US" dirty="0" smtClean="0">
              <a:ea typeface="ヒラギノ角ゴ Pro W3"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CB74273B-1299-4F51-A802-AFAAA8FE3C8C}" type="slidenum">
              <a:rPr>
                <a:latin typeface="Arial" pitchFamily="34" charset="0"/>
              </a:rPr>
              <a:pPr>
                <a:spcBef>
                  <a:spcPct val="0"/>
                </a:spcBef>
              </a:pPr>
              <a:t>13</a:t>
            </a:fld>
            <a:endParaRPr lang="fr-FR" altLang="en-US" smtClean="0">
              <a:latin typeface="Arial" pitchFamily="34" charset="0"/>
            </a:endParaRPr>
          </a:p>
        </p:txBody>
      </p:sp>
    </p:spTree>
    <p:extLst>
      <p:ext uri="{BB962C8B-B14F-4D97-AF65-F5344CB8AC3E}">
        <p14:creationId xmlns:p14="http://schemas.microsoft.com/office/powerpoint/2010/main" val="3848426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smtClean="0">
              <a:ea typeface="ヒラギノ角ゴ Pro W3"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C11BFE53-0CC0-4F6A-8309-4D34A08F2704}" type="slidenum">
              <a:rPr>
                <a:latin typeface="Arial" pitchFamily="34" charset="0"/>
              </a:rPr>
              <a:pPr>
                <a:spcBef>
                  <a:spcPct val="0"/>
                </a:spcBef>
              </a:pPr>
              <a:t>14</a:t>
            </a:fld>
            <a:endParaRPr lang="fr-FR" altLang="en-US" smtClean="0">
              <a:latin typeface="Arial" pitchFamily="34" charset="0"/>
            </a:endParaRPr>
          </a:p>
        </p:txBody>
      </p:sp>
    </p:spTree>
    <p:extLst>
      <p:ext uri="{BB962C8B-B14F-4D97-AF65-F5344CB8AC3E}">
        <p14:creationId xmlns:p14="http://schemas.microsoft.com/office/powerpoint/2010/main" val="3330026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smtClean="0">
              <a:ea typeface="ヒラギノ角ゴ Pro W3"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DB718404-38DD-4E4E-B06F-12C2C3AB3BE0}" type="slidenum">
              <a:rPr>
                <a:latin typeface="Arial" pitchFamily="34" charset="0"/>
              </a:rPr>
              <a:pPr>
                <a:spcBef>
                  <a:spcPct val="0"/>
                </a:spcBef>
              </a:pPr>
              <a:t>16</a:t>
            </a:fld>
            <a:endParaRPr lang="fr-FR" altLang="en-US" smtClean="0">
              <a:latin typeface="Arial" pitchFamily="34" charset="0"/>
            </a:endParaRPr>
          </a:p>
        </p:txBody>
      </p:sp>
    </p:spTree>
    <p:extLst>
      <p:ext uri="{BB962C8B-B14F-4D97-AF65-F5344CB8AC3E}">
        <p14:creationId xmlns:p14="http://schemas.microsoft.com/office/powerpoint/2010/main" val="3930056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smtClean="0">
              <a:ea typeface="ヒラギノ角ゴ Pro W3"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F1AF235B-3BA3-431B-9351-0EAAC7270113}" type="slidenum">
              <a:rPr>
                <a:latin typeface="Arial" pitchFamily="34" charset="0"/>
              </a:rPr>
              <a:pPr>
                <a:spcBef>
                  <a:spcPct val="0"/>
                </a:spcBef>
              </a:pPr>
              <a:t>18</a:t>
            </a:fld>
            <a:endParaRPr lang="fr-FR" altLang="en-US" smtClean="0">
              <a:latin typeface="Arial" pitchFamily="34" charset="0"/>
            </a:endParaRPr>
          </a:p>
        </p:txBody>
      </p:sp>
    </p:spTree>
    <p:extLst>
      <p:ext uri="{BB962C8B-B14F-4D97-AF65-F5344CB8AC3E}">
        <p14:creationId xmlns:p14="http://schemas.microsoft.com/office/powerpoint/2010/main" val="47546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smtClean="0">
              <a:ea typeface="ヒラギノ角ゴ Pro W3"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68CFC104-9977-4427-9587-BAE662041870}" type="slidenum">
              <a:rPr>
                <a:latin typeface="Arial" pitchFamily="34" charset="0"/>
              </a:rPr>
              <a:pPr>
                <a:spcBef>
                  <a:spcPct val="0"/>
                </a:spcBef>
              </a:pPr>
              <a:t>20</a:t>
            </a:fld>
            <a:endParaRPr lang="fr-FR" altLang="en-US" smtClean="0">
              <a:latin typeface="Arial" pitchFamily="34" charset="0"/>
            </a:endParaRPr>
          </a:p>
        </p:txBody>
      </p:sp>
    </p:spTree>
    <p:extLst>
      <p:ext uri="{BB962C8B-B14F-4D97-AF65-F5344CB8AC3E}">
        <p14:creationId xmlns:p14="http://schemas.microsoft.com/office/powerpoint/2010/main" val="1886605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B4BE846F-E7DA-479F-BA3E-07B1CFA83399}" type="slidenum">
              <a:rPr>
                <a:latin typeface="Arial" pitchFamily="34" charset="0"/>
              </a:rPr>
              <a:pPr algn="l" rtl="0">
                <a:spcBef>
                  <a:spcPct val="0"/>
                </a:spcBef>
              </a:pPr>
              <a:t>22</a:t>
            </a:fld>
            <a:endParaRPr lang="fr-FR" altLang="en-US" smtClean="0">
              <a:latin typeface="Arial" pitchFamily="34" charset="0"/>
            </a:endParaRPr>
          </a:p>
        </p:txBody>
      </p:sp>
    </p:spTree>
    <p:extLst>
      <p:ext uri="{BB962C8B-B14F-4D97-AF65-F5344CB8AC3E}">
        <p14:creationId xmlns:p14="http://schemas.microsoft.com/office/powerpoint/2010/main" val="2839852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5143BC1D-AEF8-4BE6-9ED1-F8E5AD9CEA4E}" type="slidenum">
              <a:rPr>
                <a:latin typeface="Arial" pitchFamily="34" charset="0"/>
              </a:rPr>
              <a:pPr>
                <a:spcBef>
                  <a:spcPct val="0"/>
                </a:spcBef>
              </a:pPr>
              <a:t>23</a:t>
            </a:fld>
            <a:endParaRPr lang="fr-FR" altLang="en-US" smtClean="0">
              <a:latin typeface="Arial" pitchFamily="34" charset="0"/>
            </a:endParaRPr>
          </a:p>
        </p:txBody>
      </p:sp>
    </p:spTree>
    <p:extLst>
      <p:ext uri="{BB962C8B-B14F-4D97-AF65-F5344CB8AC3E}">
        <p14:creationId xmlns:p14="http://schemas.microsoft.com/office/powerpoint/2010/main" val="254820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EDBC28DC-DAAE-46F2-A018-39355D5B85A0}" type="slidenum">
              <a:rPr>
                <a:latin typeface="Arial" pitchFamily="34" charset="0"/>
              </a:rPr>
              <a:pPr>
                <a:spcBef>
                  <a:spcPct val="0"/>
                </a:spcBef>
              </a:pPr>
              <a:t>2</a:t>
            </a:fld>
            <a:endParaRPr lang="fr-FR" altLang="en-US" smtClean="0">
              <a:latin typeface="Arial" pitchFamily="34" charset="0"/>
            </a:endParaRPr>
          </a:p>
        </p:txBody>
      </p:sp>
    </p:spTree>
    <p:extLst>
      <p:ext uri="{BB962C8B-B14F-4D97-AF65-F5344CB8AC3E}">
        <p14:creationId xmlns:p14="http://schemas.microsoft.com/office/powerpoint/2010/main" val="1171456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8012B692-E2C4-4D25-90D1-E08441EAA932}" type="slidenum">
              <a:rPr>
                <a:latin typeface="Arial" pitchFamily="34" charset="0"/>
              </a:rPr>
              <a:pPr>
                <a:spcBef>
                  <a:spcPct val="0"/>
                </a:spcBef>
              </a:pPr>
              <a:t>24</a:t>
            </a:fld>
            <a:endParaRPr lang="fr-FR" altLang="en-US" smtClean="0">
              <a:latin typeface="Arial" pitchFamily="34" charset="0"/>
            </a:endParaRPr>
          </a:p>
        </p:txBody>
      </p:sp>
    </p:spTree>
    <p:extLst>
      <p:ext uri="{BB962C8B-B14F-4D97-AF65-F5344CB8AC3E}">
        <p14:creationId xmlns:p14="http://schemas.microsoft.com/office/powerpoint/2010/main" val="575136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6F12EE2B-9A37-433F-BB42-BC7CC35B97F1}" type="slidenum">
              <a:rPr>
                <a:latin typeface="Arial" pitchFamily="34" charset="0"/>
              </a:rPr>
              <a:pPr>
                <a:spcBef>
                  <a:spcPct val="0"/>
                </a:spcBef>
              </a:pPr>
              <a:t>25</a:t>
            </a:fld>
            <a:endParaRPr lang="fr-FR" altLang="en-US" smtClean="0">
              <a:latin typeface="Arial" pitchFamily="34" charset="0"/>
            </a:endParaRPr>
          </a:p>
        </p:txBody>
      </p:sp>
    </p:spTree>
    <p:extLst>
      <p:ext uri="{BB962C8B-B14F-4D97-AF65-F5344CB8AC3E}">
        <p14:creationId xmlns:p14="http://schemas.microsoft.com/office/powerpoint/2010/main" val="1828219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endParaRPr lang="fr-FR" altLang="en-US" dirty="0" smtClean="0">
              <a:ea typeface="ヒラギノ角ゴ Pro W3" charset="-128"/>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05F17823-8613-40B1-88CE-3AD6FEB4D769}" type="slidenum">
              <a:rPr>
                <a:latin typeface="Arial" pitchFamily="34" charset="0"/>
              </a:rPr>
              <a:pPr>
                <a:spcBef>
                  <a:spcPct val="0"/>
                </a:spcBef>
              </a:pPr>
              <a:t>26</a:t>
            </a:fld>
            <a:endParaRPr lang="fr-FR" altLang="en-US" smtClean="0">
              <a:latin typeface="Arial" pitchFamily="34" charset="0"/>
            </a:endParaRPr>
          </a:p>
        </p:txBody>
      </p:sp>
    </p:spTree>
    <p:extLst>
      <p:ext uri="{BB962C8B-B14F-4D97-AF65-F5344CB8AC3E}">
        <p14:creationId xmlns:p14="http://schemas.microsoft.com/office/powerpoint/2010/main" val="2421635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smtClean="0">
              <a:ea typeface="ヒラギノ角ゴ Pro W3" charset="-128"/>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E7785704-414B-46FF-B305-E40DEEC3DE63}" type="slidenum">
              <a:rPr>
                <a:latin typeface="Arial" pitchFamily="34" charset="0"/>
              </a:rPr>
              <a:pPr>
                <a:spcBef>
                  <a:spcPct val="0"/>
                </a:spcBef>
              </a:pPr>
              <a:t>27</a:t>
            </a:fld>
            <a:endParaRPr lang="fr-FR" altLang="en-US" smtClean="0">
              <a:latin typeface="Arial" pitchFamily="34" charset="0"/>
            </a:endParaRPr>
          </a:p>
        </p:txBody>
      </p:sp>
    </p:spTree>
    <p:extLst>
      <p:ext uri="{BB962C8B-B14F-4D97-AF65-F5344CB8AC3E}">
        <p14:creationId xmlns:p14="http://schemas.microsoft.com/office/powerpoint/2010/main" val="1775030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defRPr/>
            </a:pPr>
            <a:endParaRPr lang="fr-FR" altLang="en-US" dirty="0" smtClean="0">
              <a:ea typeface="ヒラギノ角ゴ Pro W3"/>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04BF539A-BCF3-4945-AFCC-AD11674F3C6A}" type="slidenum">
              <a:rPr>
                <a:latin typeface="Arial" pitchFamily="34" charset="0"/>
              </a:rPr>
              <a:pPr>
                <a:spcBef>
                  <a:spcPct val="0"/>
                </a:spcBef>
              </a:pPr>
              <a:t>28</a:t>
            </a:fld>
            <a:endParaRPr lang="fr-FR" altLang="en-US" smtClean="0">
              <a:latin typeface="Arial" pitchFamily="34" charset="0"/>
            </a:endParaRPr>
          </a:p>
        </p:txBody>
      </p:sp>
    </p:spTree>
    <p:extLst>
      <p:ext uri="{BB962C8B-B14F-4D97-AF65-F5344CB8AC3E}">
        <p14:creationId xmlns:p14="http://schemas.microsoft.com/office/powerpoint/2010/main" val="3926871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fr-FR" altLang="en-US" dirty="0" smtClean="0">
              <a:ea typeface="ヒラギノ角ゴ Pro W3" charset="-128"/>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71275112-542E-405C-9C6A-06D87759B5EB}" type="slidenum">
              <a:rPr>
                <a:latin typeface="Arial" pitchFamily="34" charset="0"/>
              </a:rPr>
              <a:pPr>
                <a:spcBef>
                  <a:spcPct val="0"/>
                </a:spcBef>
              </a:pPr>
              <a:t>30</a:t>
            </a:fld>
            <a:endParaRPr lang="fr-FR" altLang="en-US" smtClean="0">
              <a:latin typeface="Arial" pitchFamily="34" charset="0"/>
            </a:endParaRPr>
          </a:p>
        </p:txBody>
      </p:sp>
    </p:spTree>
    <p:extLst>
      <p:ext uri="{BB962C8B-B14F-4D97-AF65-F5344CB8AC3E}">
        <p14:creationId xmlns:p14="http://schemas.microsoft.com/office/powerpoint/2010/main" val="280395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smtClean="0">
              <a:ea typeface="ヒラギノ角ゴ Pro W3" charset="-128"/>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CC3A3D05-92F9-406E-80AB-54E79BFD5B68}" type="slidenum">
              <a:rPr>
                <a:latin typeface="Arial" pitchFamily="34" charset="0"/>
              </a:rPr>
              <a:pPr>
                <a:spcBef>
                  <a:spcPct val="0"/>
                </a:spcBef>
              </a:pPr>
              <a:t>31</a:t>
            </a:fld>
            <a:endParaRPr lang="fr-FR" altLang="en-US" smtClean="0">
              <a:latin typeface="Arial" pitchFamily="34" charset="0"/>
            </a:endParaRPr>
          </a:p>
        </p:txBody>
      </p:sp>
    </p:spTree>
    <p:extLst>
      <p:ext uri="{BB962C8B-B14F-4D97-AF65-F5344CB8AC3E}">
        <p14:creationId xmlns:p14="http://schemas.microsoft.com/office/powerpoint/2010/main" val="2158381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smtClean="0">
              <a:ea typeface="ヒラギノ角ゴ Pro W3" charset="-128"/>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63261278-AC60-4576-BD4E-961057CDBA30}" type="slidenum">
              <a:rPr>
                <a:latin typeface="Arial" pitchFamily="34" charset="0"/>
              </a:rPr>
              <a:pPr>
                <a:spcBef>
                  <a:spcPct val="0"/>
                </a:spcBef>
              </a:pPr>
              <a:t>32</a:t>
            </a:fld>
            <a:endParaRPr lang="fr-FR" altLang="en-US" smtClean="0">
              <a:latin typeface="Arial" pitchFamily="34" charset="0"/>
            </a:endParaRPr>
          </a:p>
        </p:txBody>
      </p:sp>
    </p:spTree>
    <p:extLst>
      <p:ext uri="{BB962C8B-B14F-4D97-AF65-F5344CB8AC3E}">
        <p14:creationId xmlns:p14="http://schemas.microsoft.com/office/powerpoint/2010/main" val="1910749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6FDC3515-D7CB-4F8C-8532-9B7BDCE0372C}" type="slidenum">
              <a:rPr>
                <a:latin typeface="Arial" pitchFamily="34" charset="0"/>
              </a:rPr>
              <a:pPr>
                <a:spcBef>
                  <a:spcPct val="0"/>
                </a:spcBef>
              </a:pPr>
              <a:t>36</a:t>
            </a:fld>
            <a:endParaRPr lang="fr-FR" altLang="en-US" smtClean="0">
              <a:latin typeface="Arial" pitchFamily="34" charset="0"/>
            </a:endParaRPr>
          </a:p>
        </p:txBody>
      </p:sp>
    </p:spTree>
    <p:extLst>
      <p:ext uri="{BB962C8B-B14F-4D97-AF65-F5344CB8AC3E}">
        <p14:creationId xmlns:p14="http://schemas.microsoft.com/office/powerpoint/2010/main" val="3618789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7F322601-862B-4E8C-AC55-EF1621C340AF}" type="slidenum">
              <a:rPr>
                <a:latin typeface="Arial" pitchFamily="34" charset="0"/>
              </a:rPr>
              <a:pPr>
                <a:spcBef>
                  <a:spcPct val="0"/>
                </a:spcBef>
              </a:pPr>
              <a:t>37</a:t>
            </a:fld>
            <a:endParaRPr lang="fr-FR" altLang="en-US" smtClean="0">
              <a:latin typeface="Arial" pitchFamily="34" charset="0"/>
            </a:endParaRPr>
          </a:p>
        </p:txBody>
      </p:sp>
    </p:spTree>
    <p:extLst>
      <p:ext uri="{BB962C8B-B14F-4D97-AF65-F5344CB8AC3E}">
        <p14:creationId xmlns:p14="http://schemas.microsoft.com/office/powerpoint/2010/main" val="611746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9AFA2BA8-34C7-47F0-BE46-93D7972D7E70}" type="slidenum">
              <a:rPr>
                <a:latin typeface="Arial" pitchFamily="34" charset="0"/>
              </a:rPr>
              <a:pPr>
                <a:spcBef>
                  <a:spcPct val="0"/>
                </a:spcBef>
              </a:pPr>
              <a:t>3</a:t>
            </a:fld>
            <a:endParaRPr lang="fr-FR" altLang="en-US" smtClean="0">
              <a:latin typeface="Arial" pitchFamily="34" charset="0"/>
            </a:endParaRPr>
          </a:p>
        </p:txBody>
      </p:sp>
    </p:spTree>
    <p:extLst>
      <p:ext uri="{BB962C8B-B14F-4D97-AF65-F5344CB8AC3E}">
        <p14:creationId xmlns:p14="http://schemas.microsoft.com/office/powerpoint/2010/main" val="1170397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1B3B1111-8481-473C-90DE-2B5A9E2BB956}" type="slidenum">
              <a:rPr>
                <a:latin typeface="Arial" pitchFamily="34" charset="0"/>
              </a:rPr>
              <a:pPr>
                <a:spcBef>
                  <a:spcPct val="0"/>
                </a:spcBef>
              </a:pPr>
              <a:t>38</a:t>
            </a:fld>
            <a:endParaRPr lang="fr-FR" altLang="en-US" smtClean="0">
              <a:latin typeface="Arial" pitchFamily="34" charset="0"/>
            </a:endParaRPr>
          </a:p>
        </p:txBody>
      </p:sp>
    </p:spTree>
    <p:extLst>
      <p:ext uri="{BB962C8B-B14F-4D97-AF65-F5344CB8AC3E}">
        <p14:creationId xmlns:p14="http://schemas.microsoft.com/office/powerpoint/2010/main" val="2372559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C8952470-3734-46B6-AFCE-927B8750BFBC}" type="slidenum">
              <a:rPr>
                <a:latin typeface="Arial" pitchFamily="34" charset="0"/>
              </a:rPr>
              <a:pPr>
                <a:spcBef>
                  <a:spcPct val="0"/>
                </a:spcBef>
              </a:pPr>
              <a:t>39</a:t>
            </a:fld>
            <a:endParaRPr lang="fr-FR" altLang="en-US" smtClean="0">
              <a:latin typeface="Arial" pitchFamily="34" charset="0"/>
            </a:endParaRPr>
          </a:p>
        </p:txBody>
      </p:sp>
    </p:spTree>
    <p:extLst>
      <p:ext uri="{BB962C8B-B14F-4D97-AF65-F5344CB8AC3E}">
        <p14:creationId xmlns:p14="http://schemas.microsoft.com/office/powerpoint/2010/main" val="986235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smtClean="0">
              <a:ea typeface="ヒラギノ角ゴ Pro W3"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E8BB9A64-F098-4179-B46D-72D1EFC9F03E}" type="slidenum">
              <a:rPr>
                <a:latin typeface="Arial" pitchFamily="34" charset="0"/>
              </a:rPr>
              <a:pPr>
                <a:spcBef>
                  <a:spcPct val="0"/>
                </a:spcBef>
              </a:pPr>
              <a:t>40</a:t>
            </a:fld>
            <a:endParaRPr lang="fr-FR" altLang="en-US" smtClean="0">
              <a:latin typeface="Arial" pitchFamily="34" charset="0"/>
            </a:endParaRPr>
          </a:p>
        </p:txBody>
      </p:sp>
    </p:spTree>
    <p:extLst>
      <p:ext uri="{BB962C8B-B14F-4D97-AF65-F5344CB8AC3E}">
        <p14:creationId xmlns:p14="http://schemas.microsoft.com/office/powerpoint/2010/main" val="2416538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C46F5400-C18D-47D9-8BFA-C0733130E742}" type="slidenum">
              <a:rPr>
                <a:solidFill>
                  <a:srgbClr val="000000"/>
                </a:solidFill>
                <a:latin typeface="Arial" pitchFamily="34" charset="0"/>
              </a:rPr>
              <a:pPr>
                <a:spcBef>
                  <a:spcPct val="0"/>
                </a:spcBef>
              </a:pPr>
              <a:t>42</a:t>
            </a:fld>
            <a:endParaRPr lang="fr-FR" altLang="en-US" smtClean="0">
              <a:solidFill>
                <a:srgbClr val="000000"/>
              </a:solidFill>
              <a:latin typeface="Arial" pitchFamily="34" charset="0"/>
            </a:endParaRPr>
          </a:p>
        </p:txBody>
      </p:sp>
    </p:spTree>
    <p:extLst>
      <p:ext uri="{BB962C8B-B14F-4D97-AF65-F5344CB8AC3E}">
        <p14:creationId xmlns:p14="http://schemas.microsoft.com/office/powerpoint/2010/main" val="1675036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0E8AD0B9-CD62-45A7-A3C5-BECBE5635A0A}" type="slidenum">
              <a:rPr>
                <a:latin typeface="Arial" pitchFamily="34" charset="0"/>
              </a:rPr>
              <a:pPr>
                <a:spcBef>
                  <a:spcPct val="0"/>
                </a:spcBef>
              </a:pPr>
              <a:t>43</a:t>
            </a:fld>
            <a:endParaRPr lang="fr-FR" altLang="en-US" smtClean="0">
              <a:latin typeface="Arial" pitchFamily="34" charset="0"/>
            </a:endParaRPr>
          </a:p>
        </p:txBody>
      </p:sp>
    </p:spTree>
    <p:extLst>
      <p:ext uri="{BB962C8B-B14F-4D97-AF65-F5344CB8AC3E}">
        <p14:creationId xmlns:p14="http://schemas.microsoft.com/office/powerpoint/2010/main" val="337224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ACAF65C5-6741-4F47-B7BB-58844E75BAFF}" type="slidenum">
              <a:rPr>
                <a:latin typeface="Arial" pitchFamily="34" charset="0"/>
              </a:rPr>
              <a:pPr algn="l" rtl="0">
                <a:spcBef>
                  <a:spcPct val="0"/>
                </a:spcBef>
              </a:pPr>
              <a:t>4</a:t>
            </a:fld>
            <a:endParaRPr lang="fr-FR" altLang="en-US" smtClean="0">
              <a:latin typeface="Arial" pitchFamily="34" charset="0"/>
            </a:endParaRPr>
          </a:p>
        </p:txBody>
      </p:sp>
    </p:spTree>
    <p:extLst>
      <p:ext uri="{BB962C8B-B14F-4D97-AF65-F5344CB8AC3E}">
        <p14:creationId xmlns:p14="http://schemas.microsoft.com/office/powerpoint/2010/main" val="424341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7BD3B0A1-D1E1-4AC0-9AD8-D09626FA2A01}" type="slidenum">
              <a:rPr>
                <a:latin typeface="Arial" pitchFamily="34" charset="0"/>
              </a:rPr>
              <a:pPr algn="l" rtl="0">
                <a:spcBef>
                  <a:spcPct val="0"/>
                </a:spcBef>
              </a:pPr>
              <a:t>5</a:t>
            </a:fld>
            <a:endParaRPr lang="fr-FR" altLang="en-US" smtClean="0">
              <a:latin typeface="Arial" pitchFamily="34" charset="0"/>
            </a:endParaRPr>
          </a:p>
        </p:txBody>
      </p:sp>
    </p:spTree>
    <p:extLst>
      <p:ext uri="{BB962C8B-B14F-4D97-AF65-F5344CB8AC3E}">
        <p14:creationId xmlns:p14="http://schemas.microsoft.com/office/powerpoint/2010/main" val="122377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smtClean="0">
              <a:ea typeface="ヒラギノ角ゴ Pro W3" charset="-128"/>
            </a:endParaRPr>
          </a:p>
          <a:p>
            <a:endParaRPr lang="fr-FR" altLang="en-US" dirty="0" smtClean="0">
              <a:ea typeface="ヒラギノ角ゴ Pro W3"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D0772F16-AC43-4BFF-BB9B-F49600A36F1D}" type="slidenum">
              <a:rPr>
                <a:latin typeface="Arial" pitchFamily="34" charset="0"/>
              </a:rPr>
              <a:pPr algn="l" rtl="0">
                <a:spcBef>
                  <a:spcPct val="0"/>
                </a:spcBef>
              </a:pPr>
              <a:t>6</a:t>
            </a:fld>
            <a:endParaRPr lang="fr-FR" altLang="en-US" smtClean="0">
              <a:latin typeface="Arial" pitchFamily="34" charset="0"/>
            </a:endParaRPr>
          </a:p>
        </p:txBody>
      </p:sp>
    </p:spTree>
    <p:extLst>
      <p:ext uri="{BB962C8B-B14F-4D97-AF65-F5344CB8AC3E}">
        <p14:creationId xmlns:p14="http://schemas.microsoft.com/office/powerpoint/2010/main" val="405295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ea typeface="ヒラギノ角ゴ Pro W3"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BA28F363-59BD-40FD-B4B4-B3CB5602BA06}" type="slidenum">
              <a:rPr>
                <a:latin typeface="Arial" pitchFamily="34" charset="0"/>
              </a:rPr>
              <a:pPr>
                <a:spcBef>
                  <a:spcPct val="0"/>
                </a:spcBef>
              </a:pPr>
              <a:t>7</a:t>
            </a:fld>
            <a:endParaRPr lang="fr-FR" altLang="en-US" smtClean="0">
              <a:latin typeface="Arial" pitchFamily="34" charset="0"/>
            </a:endParaRPr>
          </a:p>
        </p:txBody>
      </p:sp>
    </p:spTree>
    <p:extLst>
      <p:ext uri="{BB962C8B-B14F-4D97-AF65-F5344CB8AC3E}">
        <p14:creationId xmlns:p14="http://schemas.microsoft.com/office/powerpoint/2010/main" val="1404688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smtClean="0">
              <a:ea typeface="ヒラギノ角ゴ Pro W3"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65014552-098D-41BD-A503-0F0867349518}" type="slidenum">
              <a:rPr>
                <a:latin typeface="Arial" pitchFamily="34" charset="0"/>
              </a:rPr>
              <a:pPr>
                <a:spcBef>
                  <a:spcPct val="0"/>
                </a:spcBef>
              </a:pPr>
              <a:t>8</a:t>
            </a:fld>
            <a:endParaRPr lang="fr-FR" altLang="en-US" smtClean="0">
              <a:latin typeface="Arial" pitchFamily="34" charset="0"/>
            </a:endParaRPr>
          </a:p>
        </p:txBody>
      </p:sp>
    </p:spTree>
    <p:extLst>
      <p:ext uri="{BB962C8B-B14F-4D97-AF65-F5344CB8AC3E}">
        <p14:creationId xmlns:p14="http://schemas.microsoft.com/office/powerpoint/2010/main" val="128594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gn="l" rtl="0">
              <a:defRPr/>
            </a:pPr>
            <a:endParaRPr lang="fr-FR" dirty="0">
              <a:cs typeface="+mn-cs"/>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l" rtl="0">
              <a:spcBef>
                <a:spcPct val="0"/>
              </a:spcBef>
            </a:pPr>
            <a:fld id="{8617D3C4-1C7D-40A6-85DA-CCD1C2DF4766}" type="slidenum">
              <a:rPr>
                <a:latin typeface="Arial" pitchFamily="34" charset="0"/>
              </a:rPr>
              <a:pPr algn="l" rtl="0">
                <a:spcBef>
                  <a:spcPct val="0"/>
                </a:spcBef>
              </a:pPr>
              <a:t>9</a:t>
            </a:fld>
            <a:endParaRPr lang="fr-FR" altLang="en-US" smtClean="0">
              <a:latin typeface="Arial" pitchFamily="34" charset="0"/>
            </a:endParaRPr>
          </a:p>
        </p:txBody>
      </p:sp>
    </p:spTree>
    <p:extLst>
      <p:ext uri="{BB962C8B-B14F-4D97-AF65-F5344CB8AC3E}">
        <p14:creationId xmlns:p14="http://schemas.microsoft.com/office/powerpoint/2010/main" val="205396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2D5367B4-7A64-4F37-9702-B06FCE998D3E}" type="slidenum">
              <a:rPr lang="en-US"/>
              <a:pPr>
                <a:defRPr/>
              </a:pPr>
              <a:t>‹#›</a:t>
            </a:fld>
            <a:endParaRPr lang="en-US"/>
          </a:p>
        </p:txBody>
      </p:sp>
    </p:spTree>
    <p:extLst>
      <p:ext uri="{BB962C8B-B14F-4D97-AF65-F5344CB8AC3E}">
        <p14:creationId xmlns:p14="http://schemas.microsoft.com/office/powerpoint/2010/main" val="272211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122E7C01-8F5E-4EB3-8A0B-FFA670B5B98C}" type="slidenum">
              <a:rPr lang="en-US"/>
              <a:pPr>
                <a:defRPr/>
              </a:pPr>
              <a:t>‹#›</a:t>
            </a:fld>
            <a:endParaRPr lang="en-US"/>
          </a:p>
        </p:txBody>
      </p:sp>
    </p:spTree>
    <p:extLst>
      <p:ext uri="{BB962C8B-B14F-4D97-AF65-F5344CB8AC3E}">
        <p14:creationId xmlns:p14="http://schemas.microsoft.com/office/powerpoint/2010/main" val="256048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941718C5-08F8-4FD4-8A06-9978FA9219E6}" type="slidenum">
              <a:rPr lang="en-US"/>
              <a:pPr>
                <a:defRPr/>
              </a:pPr>
              <a:t>‹#›</a:t>
            </a:fld>
            <a:endParaRPr lang="en-US"/>
          </a:p>
        </p:txBody>
      </p:sp>
    </p:spTree>
    <p:extLst>
      <p:ext uri="{BB962C8B-B14F-4D97-AF65-F5344CB8AC3E}">
        <p14:creationId xmlns:p14="http://schemas.microsoft.com/office/powerpoint/2010/main" val="2716041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lstStyle/>
          <a:p>
            <a:r>
              <a:rPr lang="en-CA" smtClean="0"/>
              <a:t>Click to edit Master title style</a:t>
            </a:r>
            <a:endParaRPr lang="en-US"/>
          </a:p>
        </p:txBody>
      </p:sp>
      <p:sp>
        <p:nvSpPr>
          <p:cNvPr id="7" name="Content Placeholder 5"/>
          <p:cNvSpPr>
            <a:spLocks noGrp="1"/>
          </p:cNvSpPr>
          <p:nvPr>
            <p:ph idx="1"/>
          </p:nvPr>
        </p:nvSpPr>
        <p:spPr>
          <a:xfrm>
            <a:off x="304800" y="1600200"/>
            <a:ext cx="8610600" cy="4525963"/>
          </a:xfrm>
        </p:spPr>
        <p:txBody>
          <a:bodyPr/>
          <a:lstStyle/>
          <a:p>
            <a:endParaRPr lang="en-US"/>
          </a:p>
        </p:txBody>
      </p:sp>
    </p:spTree>
    <p:extLst>
      <p:ext uri="{BB962C8B-B14F-4D97-AF65-F5344CB8AC3E}">
        <p14:creationId xmlns:p14="http://schemas.microsoft.com/office/powerpoint/2010/main" val="1835613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B52CCFFA-E526-4471-BC31-E67C04C6F293}" type="slidenum">
              <a:rPr lang="en-US"/>
              <a:pPr>
                <a:defRPr/>
              </a:pPr>
              <a:t>‹#›</a:t>
            </a:fld>
            <a:endParaRPr lang="en-US" dirty="0"/>
          </a:p>
        </p:txBody>
      </p:sp>
    </p:spTree>
    <p:extLst>
      <p:ext uri="{BB962C8B-B14F-4D97-AF65-F5344CB8AC3E}">
        <p14:creationId xmlns:p14="http://schemas.microsoft.com/office/powerpoint/2010/main" val="1029693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1402DDEE-E8B5-4A26-9C32-07BEA206B5F9}" type="slidenum">
              <a:rPr lang="en-US"/>
              <a:pPr>
                <a:defRPr/>
              </a:pPr>
              <a:t>‹#›</a:t>
            </a:fld>
            <a:endParaRPr lang="en-US" dirty="0"/>
          </a:p>
        </p:txBody>
      </p:sp>
    </p:spTree>
    <p:extLst>
      <p:ext uri="{BB962C8B-B14F-4D97-AF65-F5344CB8AC3E}">
        <p14:creationId xmlns:p14="http://schemas.microsoft.com/office/powerpoint/2010/main" val="2682453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9603CA87-6016-4BFF-BDD7-72C1AAD87F07}" type="slidenum">
              <a:rPr lang="en-US"/>
              <a:pPr>
                <a:defRPr/>
              </a:pPr>
              <a:t>‹#›</a:t>
            </a:fld>
            <a:endParaRPr lang="en-US" dirty="0"/>
          </a:p>
        </p:txBody>
      </p:sp>
    </p:spTree>
    <p:extLst>
      <p:ext uri="{BB962C8B-B14F-4D97-AF65-F5344CB8AC3E}">
        <p14:creationId xmlns:p14="http://schemas.microsoft.com/office/powerpoint/2010/main" val="3418229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65B6B28F-BE84-42E5-8327-F473A065A89D}" type="slidenum">
              <a:rPr lang="en-US"/>
              <a:pPr>
                <a:defRPr/>
              </a:pPr>
              <a:t>‹#›</a:t>
            </a:fld>
            <a:endParaRPr lang="en-US" dirty="0"/>
          </a:p>
        </p:txBody>
      </p:sp>
    </p:spTree>
    <p:extLst>
      <p:ext uri="{BB962C8B-B14F-4D97-AF65-F5344CB8AC3E}">
        <p14:creationId xmlns:p14="http://schemas.microsoft.com/office/powerpoint/2010/main" val="3049711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D8D61EA9-12CA-4CA4-BD8E-CB73B773A764}" type="slidenum">
              <a:rPr lang="en-US"/>
              <a:pPr>
                <a:defRPr/>
              </a:pPr>
              <a:t>‹#›</a:t>
            </a:fld>
            <a:endParaRPr lang="en-US" dirty="0"/>
          </a:p>
        </p:txBody>
      </p:sp>
    </p:spTree>
    <p:extLst>
      <p:ext uri="{BB962C8B-B14F-4D97-AF65-F5344CB8AC3E}">
        <p14:creationId xmlns:p14="http://schemas.microsoft.com/office/powerpoint/2010/main" val="1103741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45930C04-4742-454B-B550-28973F117490}" type="slidenum">
              <a:rPr lang="en-US"/>
              <a:pPr>
                <a:defRPr/>
              </a:pPr>
              <a:t>‹#›</a:t>
            </a:fld>
            <a:endParaRPr lang="en-US" dirty="0"/>
          </a:p>
        </p:txBody>
      </p:sp>
    </p:spTree>
    <p:extLst>
      <p:ext uri="{BB962C8B-B14F-4D97-AF65-F5344CB8AC3E}">
        <p14:creationId xmlns:p14="http://schemas.microsoft.com/office/powerpoint/2010/main" val="2320082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AAEFC161-BFE3-47DB-AF36-C5160A33BC3F}" type="slidenum">
              <a:rPr lang="en-US"/>
              <a:pPr>
                <a:defRPr/>
              </a:pPr>
              <a:t>‹#›</a:t>
            </a:fld>
            <a:endParaRPr lang="en-US" dirty="0"/>
          </a:p>
        </p:txBody>
      </p:sp>
    </p:spTree>
    <p:extLst>
      <p:ext uri="{BB962C8B-B14F-4D97-AF65-F5344CB8AC3E}">
        <p14:creationId xmlns:p14="http://schemas.microsoft.com/office/powerpoint/2010/main" val="31449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6BD234DC-527F-42FF-B2AD-26FFDBEB7CCD}" type="slidenum">
              <a:rPr lang="en-US"/>
              <a:pPr>
                <a:defRPr/>
              </a:pPr>
              <a:t>‹#›</a:t>
            </a:fld>
            <a:endParaRPr lang="en-US"/>
          </a:p>
        </p:txBody>
      </p:sp>
    </p:spTree>
    <p:extLst>
      <p:ext uri="{BB962C8B-B14F-4D97-AF65-F5344CB8AC3E}">
        <p14:creationId xmlns:p14="http://schemas.microsoft.com/office/powerpoint/2010/main" val="1791641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4D0DF05C-C39C-43FA-81B6-6DBDB37FCE8B}" type="slidenum">
              <a:rPr lang="en-US"/>
              <a:pPr>
                <a:defRPr/>
              </a:pPr>
              <a:t>‹#›</a:t>
            </a:fld>
            <a:endParaRPr lang="en-US" dirty="0"/>
          </a:p>
        </p:txBody>
      </p:sp>
    </p:spTree>
    <p:extLst>
      <p:ext uri="{BB962C8B-B14F-4D97-AF65-F5344CB8AC3E}">
        <p14:creationId xmlns:p14="http://schemas.microsoft.com/office/powerpoint/2010/main" val="50242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A537E272-C93F-4A99-A414-DD8BC4F88E22}" type="slidenum">
              <a:rPr lang="en-US"/>
              <a:pPr>
                <a:defRPr/>
              </a:pPr>
              <a:t>‹#›</a:t>
            </a:fld>
            <a:endParaRPr lang="en-US" dirty="0"/>
          </a:p>
        </p:txBody>
      </p:sp>
    </p:spTree>
    <p:extLst>
      <p:ext uri="{BB962C8B-B14F-4D97-AF65-F5344CB8AC3E}">
        <p14:creationId xmlns:p14="http://schemas.microsoft.com/office/powerpoint/2010/main" val="4140216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91A7558D-C7A9-44D0-9C4C-71EA1857A6BC}" type="slidenum">
              <a:rPr lang="en-US"/>
              <a:pPr>
                <a:defRPr/>
              </a:pPr>
              <a:t>‹#›</a:t>
            </a:fld>
            <a:endParaRPr lang="en-US" dirty="0"/>
          </a:p>
        </p:txBody>
      </p:sp>
    </p:spTree>
    <p:extLst>
      <p:ext uri="{BB962C8B-B14F-4D97-AF65-F5344CB8AC3E}">
        <p14:creationId xmlns:p14="http://schemas.microsoft.com/office/powerpoint/2010/main" val="966571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eaLnBrk="1" hangingPunct="1">
              <a:defRPr>
                <a:ea typeface="ヒラギノ角ゴ Pro W3" pitchFamily="-84" charset="-128"/>
              </a:defRPr>
            </a:lvl1pPr>
          </a:lstStyle>
          <a:p>
            <a:pPr>
              <a:defRPr/>
            </a:pPr>
            <a:fld id="{99D0B63C-81A9-4D88-B7CD-3271C7F181FE}" type="slidenum">
              <a:rPr lang="en-US"/>
              <a:pPr>
                <a:defRPr/>
              </a:pPr>
              <a:t>‹#›</a:t>
            </a:fld>
            <a:endParaRPr lang="en-US" dirty="0"/>
          </a:p>
        </p:txBody>
      </p:sp>
    </p:spTree>
    <p:extLst>
      <p:ext uri="{BB962C8B-B14F-4D97-AF65-F5344CB8AC3E}">
        <p14:creationId xmlns:p14="http://schemas.microsoft.com/office/powerpoint/2010/main" val="27935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3F5D30A-C8B7-4AB3-A3B0-4BD8A826FFAF}" type="slidenum">
              <a:rPr lang="en-US"/>
              <a:pPr>
                <a:defRPr/>
              </a:pPr>
              <a:t>‹#›</a:t>
            </a:fld>
            <a:endParaRPr lang="en-US"/>
          </a:p>
        </p:txBody>
      </p:sp>
    </p:spTree>
    <p:extLst>
      <p:ext uri="{BB962C8B-B14F-4D97-AF65-F5344CB8AC3E}">
        <p14:creationId xmlns:p14="http://schemas.microsoft.com/office/powerpoint/2010/main" val="363328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pPr>
              <a:defRPr/>
            </a:pPr>
            <a:fld id="{0D867D1D-2FFF-47FF-9321-5FD7BB25F25F}" type="slidenum">
              <a:rPr lang="en-US"/>
              <a:pPr>
                <a:defRPr/>
              </a:pPr>
              <a:t>‹#›</a:t>
            </a:fld>
            <a:endParaRPr lang="en-US"/>
          </a:p>
        </p:txBody>
      </p:sp>
    </p:spTree>
    <p:extLst>
      <p:ext uri="{BB962C8B-B14F-4D97-AF65-F5344CB8AC3E}">
        <p14:creationId xmlns:p14="http://schemas.microsoft.com/office/powerpoint/2010/main" val="39936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pPr>
              <a:defRPr/>
            </a:pPr>
            <a:fld id="{673EA851-2C41-44EE-BD2F-D4353B1C274C}" type="slidenum">
              <a:rPr lang="en-US"/>
              <a:pPr>
                <a:defRPr/>
              </a:pPr>
              <a:t>‹#›</a:t>
            </a:fld>
            <a:endParaRPr lang="en-US"/>
          </a:p>
        </p:txBody>
      </p:sp>
    </p:spTree>
    <p:extLst>
      <p:ext uri="{BB962C8B-B14F-4D97-AF65-F5344CB8AC3E}">
        <p14:creationId xmlns:p14="http://schemas.microsoft.com/office/powerpoint/2010/main" val="385657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pPr>
              <a:defRPr/>
            </a:pPr>
            <a:fld id="{230E97F4-4ECE-4EA8-BA6C-D4CDD634F356}" type="slidenum">
              <a:rPr lang="en-US"/>
              <a:pPr>
                <a:defRPr/>
              </a:pPr>
              <a:t>‹#›</a:t>
            </a:fld>
            <a:endParaRPr lang="en-US"/>
          </a:p>
        </p:txBody>
      </p:sp>
    </p:spTree>
    <p:extLst>
      <p:ext uri="{BB962C8B-B14F-4D97-AF65-F5344CB8AC3E}">
        <p14:creationId xmlns:p14="http://schemas.microsoft.com/office/powerpoint/2010/main" val="55458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469AD04-036B-4CC1-A499-783CCB44EAA4}" type="slidenum">
              <a:rPr lang="en-US"/>
              <a:pPr>
                <a:defRPr/>
              </a:pPr>
              <a:t>‹#›</a:t>
            </a:fld>
            <a:endParaRPr lang="en-US"/>
          </a:p>
        </p:txBody>
      </p:sp>
    </p:spTree>
    <p:extLst>
      <p:ext uri="{BB962C8B-B14F-4D97-AF65-F5344CB8AC3E}">
        <p14:creationId xmlns:p14="http://schemas.microsoft.com/office/powerpoint/2010/main" val="50797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222B638-90E7-4351-9158-2018B4C2705D}" type="slidenum">
              <a:rPr lang="en-US"/>
              <a:pPr>
                <a:defRPr/>
              </a:pPr>
              <a:t>‹#›</a:t>
            </a:fld>
            <a:endParaRPr lang="en-US"/>
          </a:p>
        </p:txBody>
      </p:sp>
    </p:spTree>
    <p:extLst>
      <p:ext uri="{BB962C8B-B14F-4D97-AF65-F5344CB8AC3E}">
        <p14:creationId xmlns:p14="http://schemas.microsoft.com/office/powerpoint/2010/main" val="26684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3AC7BE3-6D17-4423-A57C-6A8C3D28D843}" type="slidenum">
              <a:rPr lang="en-US"/>
              <a:pPr>
                <a:defRPr/>
              </a:pPr>
              <a:t>‹#›</a:t>
            </a:fld>
            <a:endParaRPr lang="en-US"/>
          </a:p>
        </p:txBody>
      </p:sp>
    </p:spTree>
    <p:extLst>
      <p:ext uri="{BB962C8B-B14F-4D97-AF65-F5344CB8AC3E}">
        <p14:creationId xmlns:p14="http://schemas.microsoft.com/office/powerpoint/2010/main" val="246915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10_006_Template_Powerpoint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152400"/>
            <a:ext cx="891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7010400" y="64770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chemeClr val="bg1"/>
                </a:solidFill>
                <a:latin typeface="Arial" pitchFamily="34" charset="0"/>
                <a:ea typeface="ヒラギノ角ゴ Pro W3" pitchFamily="-84" charset="-128"/>
                <a:cs typeface="+mn-cs"/>
              </a:defRPr>
            </a:lvl1pPr>
          </a:lstStyle>
          <a:p>
            <a:pPr>
              <a:defRPr/>
            </a:pPr>
            <a:fld id="{8EA29C36-530F-4FA8-A9A5-308D7842F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Lst>
  <p:hf hdr="0" ftr="0" dt="0"/>
  <p:txStyles>
    <p:titleStyle>
      <a:lvl1pPr algn="l" rtl="0" eaLnBrk="0" fontAlgn="base" hangingPunct="0">
        <a:spcBef>
          <a:spcPct val="0"/>
        </a:spcBef>
        <a:spcAft>
          <a:spcPct val="0"/>
        </a:spcAft>
        <a:defRPr sz="3000">
          <a:solidFill>
            <a:srgbClr val="90214A"/>
          </a:solidFill>
          <a:latin typeface="+mn-lt"/>
          <a:ea typeface="+mj-ea"/>
          <a:cs typeface="ヒラギノ角ゴ Pro W3" pitchFamily="-84" charset="-128"/>
        </a:defRPr>
      </a:lvl1pPr>
      <a:lvl2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2pPr>
      <a:lvl3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3pPr>
      <a:lvl4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4pPr>
      <a:lvl5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5pPr>
      <a:lvl6pPr marL="457200" algn="l" rtl="0" fontAlgn="base">
        <a:spcBef>
          <a:spcPct val="0"/>
        </a:spcBef>
        <a:spcAft>
          <a:spcPct val="0"/>
        </a:spcAft>
        <a:defRPr sz="3000">
          <a:solidFill>
            <a:srgbClr val="90214A"/>
          </a:solidFill>
          <a:latin typeface="Times" pitchFamily="1" charset="0"/>
          <a:ea typeface="ヒラギノ角ゴ Pro W3" pitchFamily="1" charset="-128"/>
        </a:defRPr>
      </a:lvl6pPr>
      <a:lvl7pPr marL="914400" algn="l" rtl="0" fontAlgn="base">
        <a:spcBef>
          <a:spcPct val="0"/>
        </a:spcBef>
        <a:spcAft>
          <a:spcPct val="0"/>
        </a:spcAft>
        <a:defRPr sz="3000">
          <a:solidFill>
            <a:srgbClr val="90214A"/>
          </a:solidFill>
          <a:latin typeface="Times" pitchFamily="1" charset="0"/>
          <a:ea typeface="ヒラギノ角ゴ Pro W3" pitchFamily="1" charset="-128"/>
        </a:defRPr>
      </a:lvl7pPr>
      <a:lvl8pPr marL="1371600" algn="l" rtl="0" fontAlgn="base">
        <a:spcBef>
          <a:spcPct val="0"/>
        </a:spcBef>
        <a:spcAft>
          <a:spcPct val="0"/>
        </a:spcAft>
        <a:defRPr sz="3000">
          <a:solidFill>
            <a:srgbClr val="90214A"/>
          </a:solidFill>
          <a:latin typeface="Times" pitchFamily="1" charset="0"/>
          <a:ea typeface="ヒラギノ角ゴ Pro W3" pitchFamily="1" charset="-128"/>
        </a:defRPr>
      </a:lvl8pPr>
      <a:lvl9pPr marL="1828800" algn="l" rtl="0" fontAlgn="base">
        <a:spcBef>
          <a:spcPct val="0"/>
        </a:spcBef>
        <a:spcAft>
          <a:spcPct val="0"/>
        </a:spcAft>
        <a:defRPr sz="3000">
          <a:solidFill>
            <a:srgbClr val="90214A"/>
          </a:solidFill>
          <a:latin typeface="Times" pitchFamily="1" charset="0"/>
          <a:ea typeface="ヒラギノ角ゴ Pro W3"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ヒラギノ角ゴ Pro W3" pitchFamily="-84" charset="-128"/>
        </a:defRPr>
      </a:lvl1pPr>
      <a:lvl2pPr marL="742950" indent="-285750" algn="l" rtl="0" eaLnBrk="0" fontAlgn="base" hangingPunct="0">
        <a:spcBef>
          <a:spcPct val="20000"/>
        </a:spcBef>
        <a:spcAft>
          <a:spcPct val="0"/>
        </a:spcAft>
        <a:buChar char="–"/>
        <a:defRPr sz="16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10_006_Template_Powerpoint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685800" y="1524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7010400" y="6477000"/>
            <a:ext cx="1905000" cy="3048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Arial" charset="0"/>
                <a:ea typeface="ヒラギノ角ゴ Pro W3" pitchFamily="-128" charset="-128"/>
                <a:cs typeface="+mn-cs"/>
              </a:defRPr>
            </a:lvl1pPr>
          </a:lstStyle>
          <a:p>
            <a:pPr>
              <a:defRPr/>
            </a:pPr>
            <a:fld id="{90ABFC59-D3F1-4521-AEB5-0E5561A652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hf hdr="0" ftr="0" dt="0"/>
  <p:txStyles>
    <p:titleStyle>
      <a:lvl1pPr algn="l" rtl="0" eaLnBrk="0" fontAlgn="base" hangingPunct="0">
        <a:spcBef>
          <a:spcPct val="0"/>
        </a:spcBef>
        <a:spcAft>
          <a:spcPct val="0"/>
        </a:spcAft>
        <a:defRPr sz="3000">
          <a:solidFill>
            <a:srgbClr val="90214A"/>
          </a:solidFill>
          <a:latin typeface="+mj-lt"/>
          <a:ea typeface="+mj-ea"/>
          <a:cs typeface="ヒラギノ角ゴ Pro W3"/>
        </a:defRPr>
      </a:lvl1pPr>
      <a:lvl2pPr algn="l" rtl="0" eaLnBrk="0" fontAlgn="base" hangingPunct="0">
        <a:spcBef>
          <a:spcPct val="0"/>
        </a:spcBef>
        <a:spcAft>
          <a:spcPct val="0"/>
        </a:spcAft>
        <a:defRPr sz="3000">
          <a:solidFill>
            <a:srgbClr val="90214A"/>
          </a:solidFill>
          <a:latin typeface="Times" pitchFamily="-128" charset="0"/>
          <a:ea typeface="ヒラギノ角ゴ Pro W3" pitchFamily="-128" charset="-128"/>
          <a:cs typeface="ヒラギノ角ゴ Pro W3"/>
        </a:defRPr>
      </a:lvl2pPr>
      <a:lvl3pPr algn="l" rtl="0" eaLnBrk="0" fontAlgn="base" hangingPunct="0">
        <a:spcBef>
          <a:spcPct val="0"/>
        </a:spcBef>
        <a:spcAft>
          <a:spcPct val="0"/>
        </a:spcAft>
        <a:defRPr sz="3000">
          <a:solidFill>
            <a:srgbClr val="90214A"/>
          </a:solidFill>
          <a:latin typeface="Times" pitchFamily="-128" charset="0"/>
          <a:ea typeface="ヒラギノ角ゴ Pro W3" pitchFamily="-128" charset="-128"/>
          <a:cs typeface="ヒラギノ角ゴ Pro W3"/>
        </a:defRPr>
      </a:lvl3pPr>
      <a:lvl4pPr algn="l" rtl="0" eaLnBrk="0" fontAlgn="base" hangingPunct="0">
        <a:spcBef>
          <a:spcPct val="0"/>
        </a:spcBef>
        <a:spcAft>
          <a:spcPct val="0"/>
        </a:spcAft>
        <a:defRPr sz="3000">
          <a:solidFill>
            <a:srgbClr val="90214A"/>
          </a:solidFill>
          <a:latin typeface="Times" pitchFamily="-128" charset="0"/>
          <a:ea typeface="ヒラギノ角ゴ Pro W3" pitchFamily="-128" charset="-128"/>
          <a:cs typeface="ヒラギノ角ゴ Pro W3"/>
        </a:defRPr>
      </a:lvl4pPr>
      <a:lvl5pPr algn="l" rtl="0" eaLnBrk="0" fontAlgn="base" hangingPunct="0">
        <a:spcBef>
          <a:spcPct val="0"/>
        </a:spcBef>
        <a:spcAft>
          <a:spcPct val="0"/>
        </a:spcAft>
        <a:defRPr sz="3000">
          <a:solidFill>
            <a:srgbClr val="90214A"/>
          </a:solidFill>
          <a:latin typeface="Times" pitchFamily="-128" charset="0"/>
          <a:ea typeface="ヒラギノ角ゴ Pro W3" pitchFamily="-128" charset="-128"/>
          <a:cs typeface="ヒラギノ角ゴ Pro W3"/>
        </a:defRPr>
      </a:lvl5pPr>
      <a:lvl6pPr marL="457200" algn="l" rtl="0" fontAlgn="base">
        <a:spcBef>
          <a:spcPct val="0"/>
        </a:spcBef>
        <a:spcAft>
          <a:spcPct val="0"/>
        </a:spcAft>
        <a:defRPr sz="3000">
          <a:solidFill>
            <a:srgbClr val="90214A"/>
          </a:solidFill>
          <a:latin typeface="Times" pitchFamily="-128" charset="0"/>
          <a:ea typeface="ヒラギノ角ゴ Pro W3" pitchFamily="-128" charset="-128"/>
        </a:defRPr>
      </a:lvl6pPr>
      <a:lvl7pPr marL="914400" algn="l" rtl="0" fontAlgn="base">
        <a:spcBef>
          <a:spcPct val="0"/>
        </a:spcBef>
        <a:spcAft>
          <a:spcPct val="0"/>
        </a:spcAft>
        <a:defRPr sz="3000">
          <a:solidFill>
            <a:srgbClr val="90214A"/>
          </a:solidFill>
          <a:latin typeface="Times" pitchFamily="-128" charset="0"/>
          <a:ea typeface="ヒラギノ角ゴ Pro W3" pitchFamily="-128" charset="-128"/>
        </a:defRPr>
      </a:lvl7pPr>
      <a:lvl8pPr marL="1371600" algn="l" rtl="0" fontAlgn="base">
        <a:spcBef>
          <a:spcPct val="0"/>
        </a:spcBef>
        <a:spcAft>
          <a:spcPct val="0"/>
        </a:spcAft>
        <a:defRPr sz="3000">
          <a:solidFill>
            <a:srgbClr val="90214A"/>
          </a:solidFill>
          <a:latin typeface="Times" pitchFamily="-128" charset="0"/>
          <a:ea typeface="ヒラギノ角ゴ Pro W3" pitchFamily="-128" charset="-128"/>
        </a:defRPr>
      </a:lvl8pPr>
      <a:lvl9pPr marL="1828800" algn="l" rtl="0" fontAlgn="base">
        <a:spcBef>
          <a:spcPct val="0"/>
        </a:spcBef>
        <a:spcAft>
          <a:spcPct val="0"/>
        </a:spcAft>
        <a:defRPr sz="3000">
          <a:solidFill>
            <a:srgbClr val="90214A"/>
          </a:solidFill>
          <a:latin typeface="Times" pitchFamily="-128" charset="0"/>
          <a:ea typeface="ヒラギノ角ゴ Pro W3" pitchFamily="-128"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16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anadiantaskforce.ca/"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canadiantaskforce.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anadiantaskforce.c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hyperlink" Target="http://canadiantaskforce.ca/?content=pcp"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7" descr="10_006_Template_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2"/>
          <p:cNvSpPr txBox="1">
            <a:spLocks noChangeArrowheads="1"/>
          </p:cNvSpPr>
          <p:nvPr/>
        </p:nvSpPr>
        <p:spPr bwMode="auto">
          <a:xfrm>
            <a:off x="684213" y="4652963"/>
            <a:ext cx="2286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l" rtl="0">
              <a:spcBef>
                <a:spcPct val="0"/>
              </a:spcBef>
              <a:spcAft>
                <a:spcPts val="1013"/>
              </a:spcAft>
              <a:buFontTx/>
              <a:buNone/>
            </a:pPr>
            <a:r>
              <a:rPr lang="fr-FR" sz="1700" b="0" i="0" u="none" baseline="0">
                <a:solidFill>
                  <a:schemeClr val="bg2"/>
                </a:solidFill>
              </a:rPr>
              <a:t>Mettre la prévention</a:t>
            </a:r>
            <a:r>
              <a:rPr lang="fr-FR" sz="1700">
                <a:solidFill>
                  <a:schemeClr val="bg2"/>
                </a:solidFill>
              </a:rPr>
              <a:t/>
            </a:r>
            <a:br>
              <a:rPr lang="fr-FR" sz="1700">
                <a:solidFill>
                  <a:schemeClr val="bg2"/>
                </a:solidFill>
              </a:rPr>
            </a:br>
            <a:r>
              <a:rPr lang="fr-FR" sz="1700" b="0" i="0" u="none" baseline="0">
                <a:solidFill>
                  <a:schemeClr val="bg2"/>
                </a:solidFill>
              </a:rPr>
              <a:t>en pratique</a:t>
            </a:r>
            <a:endParaRPr lang="fr-FR" altLang="en-US" sz="2400"/>
          </a:p>
        </p:txBody>
      </p:sp>
      <p:sp>
        <p:nvSpPr>
          <p:cNvPr id="15364" name="Text Box 13"/>
          <p:cNvSpPr txBox="1">
            <a:spLocks noChangeArrowheads="1"/>
          </p:cNvSpPr>
          <p:nvPr/>
        </p:nvSpPr>
        <p:spPr bwMode="auto">
          <a:xfrm>
            <a:off x="3581400" y="5562600"/>
            <a:ext cx="5257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spcAft>
                <a:spcPts val="1263"/>
              </a:spcAft>
              <a:buFontTx/>
              <a:buNone/>
            </a:pPr>
            <a:r>
              <a:rPr lang="fr-FR" sz="1500" b="0" i="0" u="none" baseline="0">
                <a:solidFill>
                  <a:schemeClr val="bg1"/>
                </a:solidFill>
              </a:rPr>
              <a:t>Canadian Task Force on Preventive Health Care</a:t>
            </a:r>
            <a:r>
              <a:rPr lang="fr-FR" sz="1500">
                <a:solidFill>
                  <a:schemeClr val="bg1"/>
                </a:solidFill>
              </a:rPr>
              <a:t/>
            </a:r>
            <a:br>
              <a:rPr lang="fr-FR" sz="1500">
                <a:solidFill>
                  <a:schemeClr val="bg1"/>
                </a:solidFill>
              </a:rPr>
            </a:br>
            <a:r>
              <a:rPr lang="fr-FR" sz="1500" b="0" i="0" u="none" baseline="0">
                <a:solidFill>
                  <a:schemeClr val="bg1"/>
                </a:solidFill>
              </a:rPr>
              <a:t>Groupe d’étude canadien sur les soins de santé préventifs</a:t>
            </a:r>
          </a:p>
          <a:p>
            <a:pPr algn="r" rtl="0">
              <a:spcBef>
                <a:spcPct val="0"/>
              </a:spcBef>
              <a:spcAft>
                <a:spcPts val="1263"/>
              </a:spcAft>
              <a:buFontTx/>
              <a:buNone/>
            </a:pPr>
            <a:endParaRPr lang="fr-FR" altLang="en-US" sz="1200">
              <a:solidFill>
                <a:schemeClr val="bg1"/>
              </a:solidFill>
              <a:latin typeface="Times" pitchFamily="18" charset="0"/>
            </a:endParaRPr>
          </a:p>
        </p:txBody>
      </p:sp>
      <p:sp>
        <p:nvSpPr>
          <p:cNvPr id="15365" name="Rectangle 14"/>
          <p:cNvSpPr>
            <a:spLocks noGrp="1" noChangeArrowheads="1"/>
          </p:cNvSpPr>
          <p:nvPr>
            <p:ph type="ctrTitle"/>
          </p:nvPr>
        </p:nvSpPr>
        <p:spPr>
          <a:xfrm>
            <a:off x="442913" y="1628775"/>
            <a:ext cx="8424862" cy="1152525"/>
          </a:xfrm>
        </p:spPr>
        <p:txBody>
          <a:bodyPr/>
          <a:lstStyle/>
          <a:p>
            <a:pPr algn="l" rtl="0" eaLnBrk="1" hangingPunct="1">
              <a:spcBef>
                <a:spcPts val="600"/>
              </a:spcBef>
              <a:spcAft>
                <a:spcPts val="1200"/>
              </a:spcAft>
            </a:pPr>
            <a:r>
              <a:rPr lang="fr-FR" sz="3200"/>
              <a:t/>
            </a:r>
            <a:br>
              <a:rPr lang="fr-FR" sz="3200"/>
            </a:br>
            <a:r>
              <a:rPr lang="fr-FR" sz="3200"/>
              <a:t/>
            </a:r>
            <a:br>
              <a:rPr lang="fr-FR" sz="3200"/>
            </a:br>
            <a:r>
              <a:rPr lang="fr-FR" sz="3200"/>
              <a:t/>
            </a:r>
            <a:br>
              <a:rPr lang="fr-FR" sz="3200"/>
            </a:br>
            <a:r>
              <a:rPr lang="fr-FR" sz="3200"/>
              <a:t/>
            </a:r>
            <a:br>
              <a:rPr lang="fr-FR" sz="3200"/>
            </a:br>
            <a:r>
              <a:rPr lang="fr-FR" sz="3200"/>
              <a:t/>
            </a:r>
            <a:br>
              <a:rPr lang="fr-FR" sz="3200"/>
            </a:br>
            <a:r>
              <a:rPr lang="fr-FR" sz="3200"/>
              <a:t/>
            </a:r>
            <a:br>
              <a:rPr lang="fr-FR" sz="3200"/>
            </a:br>
            <a:r>
              <a:rPr lang="fr-FR" b="1" i="0" u="none" baseline="0"/>
              <a:t>Dépistage du retard de développement lors de la petite enfance 2016</a:t>
            </a:r>
            <a:r>
              <a:rPr lang="fr-FR" b="1"/>
              <a:t/>
            </a:r>
            <a:br>
              <a:rPr lang="fr-FR" b="1"/>
            </a:br>
            <a:r>
              <a:rPr lang="fr-FR"/>
              <a:t/>
            </a:r>
            <a:br>
              <a:rPr lang="fr-FR"/>
            </a:br>
            <a:r>
              <a:rPr lang="fr-FR" sz="2800" b="0" i="0" u="none" baseline="0"/>
              <a:t>Groupe d’étude canadien sur les soins de santé préventifs (GECSSP)</a:t>
            </a:r>
            <a:r>
              <a:rPr lang="fr-FR" sz="2800"/>
              <a:t/>
            </a:r>
            <a:br>
              <a:rPr lang="fr-FR" sz="2800"/>
            </a:br>
            <a:r>
              <a:rPr lang="fr-FR" sz="2800"/>
              <a:t/>
            </a:r>
            <a:br>
              <a:rPr lang="fr-FR" sz="2800"/>
            </a:br>
            <a:r>
              <a:rPr lang="fr-FR" sz="2400" b="0" i="0" u="none" baseline="0"/>
              <a:t>Dre Patricia Parkin</a:t>
            </a:r>
            <a:r>
              <a:rPr lang="fr-FR" sz="2000"/>
              <a:t/>
            </a:r>
            <a:br>
              <a:rPr lang="fr-FR" sz="2000"/>
            </a:br>
            <a:r>
              <a:rPr lang="fr-FR" sz="3200"/>
              <a:t/>
            </a:r>
            <a:br>
              <a:rPr lang="fr-FR" sz="3200"/>
            </a:br>
            <a:r>
              <a:rPr lang="fr-FR" sz="3200"/>
              <a:t/>
            </a:r>
            <a:br>
              <a:rPr lang="fr-FR" sz="3200"/>
            </a:br>
            <a:r>
              <a:rPr lang="fr-FR" sz="3200"/>
              <a:t/>
            </a:r>
            <a:br>
              <a:rPr lang="fr-FR" sz="3200"/>
            </a:br>
            <a:r>
              <a:rPr lang="fr-FR" sz="3200" b="0" i="0" u="none" baseline="0"/>
              <a:t> </a:t>
            </a:r>
            <a:r>
              <a:rPr lang="fr-FR" sz="3200"/>
              <a:t/>
            </a:r>
            <a:br>
              <a:rPr lang="fr-FR" sz="3200"/>
            </a:br>
            <a:r>
              <a:rPr lang="fr-FR" sz="3200"/>
              <a:t/>
            </a:r>
            <a:br>
              <a:rPr lang="fr-FR" sz="3200"/>
            </a:br>
            <a:endParaRPr lang="fr-FR" altLang="en-US" sz="3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rtl="0"/>
            <a:r>
              <a:rPr lang="fr-FR" sz="3600" b="0" i="0" u="none" baseline="0" dirty="0" smtClean="0"/>
              <a:t>Ligne directrice </a:t>
            </a:r>
            <a:r>
              <a:rPr lang="fr-FR" sz="3600" b="0" i="0" u="none" baseline="0" dirty="0"/>
              <a:t>2016 pour le retard de développement</a:t>
            </a:r>
          </a:p>
        </p:txBody>
      </p:sp>
      <p:sp>
        <p:nvSpPr>
          <p:cNvPr id="24579" name="Content Placeholder 2"/>
          <p:cNvSpPr>
            <a:spLocks noGrp="1"/>
          </p:cNvSpPr>
          <p:nvPr>
            <p:ph idx="1"/>
          </p:nvPr>
        </p:nvSpPr>
        <p:spPr>
          <a:xfrm>
            <a:off x="395536" y="1700808"/>
            <a:ext cx="8135938" cy="4895850"/>
          </a:xfrm>
        </p:spPr>
        <p:txBody>
          <a:bodyPr/>
          <a:lstStyle/>
          <a:p>
            <a:pPr marL="365760" algn="l" rtl="0">
              <a:spcBef>
                <a:spcPts val="0"/>
              </a:spcBef>
              <a:spcAft>
                <a:spcPts val="0"/>
              </a:spcAft>
              <a:defRPr/>
            </a:pPr>
            <a:r>
              <a:rPr lang="fr-FR" sz="1800" b="0" i="0" u="none" baseline="0" dirty="0"/>
              <a:t>Cette ligne directrice fournit des recommandations sur le </a:t>
            </a:r>
            <a:r>
              <a:rPr lang="fr-FR" sz="1800" b="0" i="1" u="sng" baseline="0" dirty="0"/>
              <a:t>dépistage</a:t>
            </a:r>
            <a:r>
              <a:rPr lang="fr-FR" sz="1800" b="0" i="0" u="none" baseline="0" dirty="0"/>
              <a:t> du retard de développement dans les établissements de soins de première ligne.</a:t>
            </a:r>
          </a:p>
          <a:p>
            <a:pPr marL="640080" lvl="1" algn="just" rtl="0">
              <a:spcBef>
                <a:spcPts val="0"/>
              </a:spcBef>
              <a:spcAft>
                <a:spcPts val="1200"/>
              </a:spcAft>
              <a:defRPr/>
            </a:pPr>
            <a:r>
              <a:rPr lang="fr-FR" sz="1400" b="0" i="0" u="none" baseline="0" dirty="0"/>
              <a:t>Elle ne fournit pas de conseils sur la surveillance, la recherche de cas ou le diagnostic.</a:t>
            </a:r>
          </a:p>
          <a:p>
            <a:pPr marL="365760" algn="l" rtl="0">
              <a:spcBef>
                <a:spcPts val="0"/>
              </a:spcBef>
              <a:spcAft>
                <a:spcPts val="0"/>
              </a:spcAft>
              <a:defRPr/>
            </a:pPr>
            <a:r>
              <a:rPr lang="fr-FR" sz="1800" b="0" i="0" u="none" baseline="0" dirty="0"/>
              <a:t>Cette ligne directrice s'applique au dépistage </a:t>
            </a:r>
            <a:r>
              <a:rPr lang="fr-FR" sz="1800" dirty="0" smtClean="0"/>
              <a:t>chez des </a:t>
            </a:r>
            <a:r>
              <a:rPr lang="fr-FR" sz="1800" b="0" i="0" u="none" baseline="0" dirty="0" smtClean="0"/>
              <a:t>enfants </a:t>
            </a:r>
            <a:r>
              <a:rPr lang="fr-FR" sz="1800" b="0" i="0" u="none" baseline="0" dirty="0"/>
              <a:t>âgés de 1 à 4 ans ne présentant pas de signes apparents de RD et dont le développement ne suscite pas de préoccupations aux yeux des parents et des cliniciens.  </a:t>
            </a:r>
          </a:p>
          <a:p>
            <a:pPr marL="640080" algn="just" rtl="0">
              <a:spcBef>
                <a:spcPts val="0"/>
              </a:spcBef>
              <a:buFont typeface="Arial" pitchFamily="34" charset="0"/>
              <a:buChar char="–"/>
              <a:defRPr/>
            </a:pPr>
            <a:r>
              <a:rPr lang="fr-FR" sz="1400" b="0" i="0" u="none" baseline="0" dirty="0"/>
              <a:t>Il s'agit d'enfants dont la capacité à franchir les étapes successives de développement à l'âge prévu dans les domaines de la motricité fine et globale, des compétences sociales/émotionnelles, du langage et de la cognition ne soulève pas d'inquiétudes. </a:t>
            </a:r>
          </a:p>
          <a:p>
            <a:pPr marL="640080" algn="just" rtl="0">
              <a:spcBef>
                <a:spcPts val="0"/>
              </a:spcBef>
              <a:spcAft>
                <a:spcPts val="1200"/>
              </a:spcAft>
              <a:buFont typeface="Arial" pitchFamily="34" charset="0"/>
              <a:buChar char="–"/>
              <a:defRPr/>
            </a:pPr>
            <a:r>
              <a:rPr lang="fr-FR" sz="1400" b="0" i="0" u="none" baseline="0" dirty="0"/>
              <a:t>L'âge de franchissement de chaque étape doit être basé sur l'âge maximal auquel la compétence doit avoir été acquise.</a:t>
            </a:r>
            <a:endParaRPr lang="fr-FR" sz="1400" dirty="0"/>
          </a:p>
          <a:p>
            <a:pPr marL="0" algn="just" rtl="0">
              <a:spcBef>
                <a:spcPts val="0"/>
              </a:spcBef>
              <a:spcAft>
                <a:spcPts val="0"/>
              </a:spcAft>
              <a:defRPr/>
            </a:pPr>
            <a:r>
              <a:rPr lang="fr-FR" sz="1800" b="0" i="0" u="none" baseline="0" dirty="0"/>
              <a:t>Cette ligne directrice ne s'applique pas aux enfants :</a:t>
            </a:r>
          </a:p>
          <a:p>
            <a:pPr marL="640080" lvl="1" algn="l" rtl="0">
              <a:buFont typeface="Arial" pitchFamily="34" charset="0"/>
              <a:buChar char="−"/>
              <a:defRPr/>
            </a:pPr>
            <a:r>
              <a:rPr lang="fr-FR" sz="1400" b="0" i="0" u="none" baseline="0" dirty="0"/>
              <a:t>dont le développement fait l'objet d'un suivi étroit motivé par des facteurs de risque tels qu'une naissance prématurée ou un faible poids à la naissance ; </a:t>
            </a:r>
          </a:p>
          <a:p>
            <a:pPr marL="640080" lvl="1" algn="l" rtl="0">
              <a:buFont typeface="Arial" pitchFamily="34" charset="0"/>
              <a:buChar char="−"/>
              <a:defRPr/>
            </a:pPr>
            <a:r>
              <a:rPr lang="fr-FR" sz="1400" b="0" i="0" u="none" baseline="0" dirty="0"/>
              <a:t>dont les parents, les soignants ou les cliniciens suspectent la présence d'un retard de développement ou d'un développement atypique ; </a:t>
            </a:r>
          </a:p>
          <a:p>
            <a:pPr marL="640080" lvl="1" algn="l" rtl="0">
              <a:buFont typeface="Arial" pitchFamily="34" charset="0"/>
              <a:buChar char="−"/>
              <a:defRPr/>
            </a:pPr>
            <a:r>
              <a:rPr lang="fr-FR" sz="1400" b="0" i="0" u="none" baseline="0" dirty="0" smtClean="0"/>
              <a:t>qui montrent des </a:t>
            </a:r>
            <a:r>
              <a:rPr lang="fr-FR" sz="1400" b="0" i="0" u="none" baseline="0" dirty="0"/>
              <a:t>signes évoquant un retard de développement. </a:t>
            </a:r>
          </a:p>
        </p:txBody>
      </p:sp>
      <p:sp>
        <p:nvSpPr>
          <p:cNvPr id="266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436A7710-3563-470A-8A67-371521D910A3}" type="slidenum">
              <a:rPr sz="1400">
                <a:solidFill>
                  <a:schemeClr val="bg1"/>
                </a:solidFill>
              </a:rPr>
              <a:pPr>
                <a:spcBef>
                  <a:spcPct val="0"/>
                </a:spcBef>
                <a:buFontTx/>
                <a:buNone/>
              </a:pPr>
              <a:t>10</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1258888" y="3213100"/>
            <a:ext cx="6769100" cy="1362075"/>
          </a:xfrm>
        </p:spPr>
        <p:txBody>
          <a:bodyPr/>
          <a:lstStyle/>
          <a:p>
            <a:pPr algn="l" rtl="0"/>
            <a:r>
              <a:rPr lang="fr-FR" b="1" i="0" u="none" cap="none" baseline="0"/>
              <a:t>MÉTHODES</a:t>
            </a:r>
            <a:endParaRPr lang="fr-FR" altLang="en-US" cap="none" smtClean="0"/>
          </a:p>
        </p:txBody>
      </p:sp>
      <p:sp>
        <p:nvSpPr>
          <p:cNvPr id="27651" name="Text Placeholder 5"/>
          <p:cNvSpPr>
            <a:spLocks noGrp="1"/>
          </p:cNvSpPr>
          <p:nvPr>
            <p:ph type="body" idx="1"/>
          </p:nvPr>
        </p:nvSpPr>
        <p:spPr>
          <a:xfrm>
            <a:off x="1258888" y="1628775"/>
            <a:ext cx="7129462" cy="1500188"/>
          </a:xfrm>
        </p:spPr>
        <p:txBody>
          <a:bodyPr/>
          <a:lstStyle/>
          <a:p>
            <a:pPr algn="l" rtl="0"/>
            <a:r>
              <a:rPr lang="fr-FR" sz="2400" b="1" i="0" u="none" baseline="0"/>
              <a:t>Dépistage du retard de développement</a:t>
            </a:r>
            <a:endParaRPr lang="fr-FR" altLang="en-US" sz="2400" b="1" smtClean="0"/>
          </a:p>
        </p:txBody>
      </p:sp>
      <p:sp>
        <p:nvSpPr>
          <p:cNvPr id="276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94CCA977-7DCD-4D74-B84E-1E3A15D19189}" type="slidenum">
              <a:rPr sz="1400">
                <a:solidFill>
                  <a:schemeClr val="bg1"/>
                </a:solidFill>
              </a:rPr>
              <a:pPr>
                <a:spcBef>
                  <a:spcPct val="0"/>
                </a:spcBef>
                <a:buFontTx/>
                <a:buNone/>
              </a:pPr>
              <a:t>11</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l" rtl="0"/>
            <a:r>
              <a:rPr lang="fr-FR" sz="3600" b="0" i="0" u="none" baseline="0">
                <a:cs typeface="Arial" pitchFamily="34" charset="0"/>
              </a:rPr>
              <a:t>Méthodes pour la formulation de la ligne directrice sur le RD </a:t>
            </a:r>
          </a:p>
        </p:txBody>
      </p:sp>
      <p:sp>
        <p:nvSpPr>
          <p:cNvPr id="28675" name="Content Placeholder 2"/>
          <p:cNvSpPr>
            <a:spLocks noGrp="1"/>
          </p:cNvSpPr>
          <p:nvPr>
            <p:ph idx="1"/>
          </p:nvPr>
        </p:nvSpPr>
        <p:spPr>
          <a:xfrm>
            <a:off x="0" y="1722722"/>
            <a:ext cx="8675688" cy="4895850"/>
          </a:xfrm>
        </p:spPr>
        <p:txBody>
          <a:bodyPr/>
          <a:lstStyle/>
          <a:p>
            <a:pPr marL="640080" algn="l" rtl="0">
              <a:spcBef>
                <a:spcPts val="600"/>
              </a:spcBef>
              <a:defRPr/>
            </a:pPr>
            <a:r>
              <a:rPr lang="fr-FR" sz="1800" b="0" i="0" u="none" baseline="0" dirty="0"/>
              <a:t>Travail mené par le groupe de travail sur le retard de développement composé de 5 membres du GECSSP et d'un membre de la Société canadienne de pédiatrie </a:t>
            </a:r>
            <a:r>
              <a:rPr lang="fr-FR" sz="1200" b="0" i="0" u="none" baseline="0" dirty="0"/>
              <a:t>(un membre du GECSSP fait également partie de la SCP)</a:t>
            </a:r>
            <a:endParaRPr lang="fr-FR" altLang="en-US" sz="1200" dirty="0"/>
          </a:p>
          <a:p>
            <a:pPr marL="640080">
              <a:spcBef>
                <a:spcPts val="600"/>
              </a:spcBef>
              <a:defRPr/>
            </a:pPr>
            <a:r>
              <a:rPr lang="fr-FR" sz="1800" dirty="0"/>
              <a:t>Établissement de questions centrales, d'un cadre analytique, de résultats cliniques et importants pour les patients (protocole de recherche)</a:t>
            </a:r>
            <a:r>
              <a:rPr lang="fr-FR" sz="1800" b="0" i="0" u="none" baseline="0" dirty="0" smtClean="0"/>
              <a:t>.</a:t>
            </a:r>
            <a:endParaRPr lang="fr-FR" sz="1800" b="0" i="0" u="none" baseline="0" dirty="0"/>
          </a:p>
          <a:p>
            <a:pPr marL="640080" algn="l" rtl="0">
              <a:spcBef>
                <a:spcPts val="600"/>
              </a:spcBef>
              <a:defRPr/>
            </a:pPr>
            <a:r>
              <a:rPr lang="fr-FR" sz="1800" b="0" i="0" u="none" baseline="0" dirty="0"/>
              <a:t>Délégation à un organe indépendant d'un examen systématique et d'une évaluation de la qualité des données probantes. </a:t>
            </a:r>
          </a:p>
          <a:p>
            <a:pPr marL="640080" algn="l" rtl="0">
              <a:spcBef>
                <a:spcPts val="600"/>
              </a:spcBef>
              <a:defRPr/>
            </a:pPr>
            <a:r>
              <a:rPr lang="fr-FR" sz="1800" b="0" i="0" u="none" kern="1200" baseline="0" dirty="0"/>
              <a:t>Formulation de recommandations basées sur une évaluation exhaustive du rapport entre avantages et inconvénients du dépistage, du traitement, de la fiabilité des tests de dépistage, des valeurs et préférences des patients et de la disponibilité de ressources.</a:t>
            </a:r>
          </a:p>
          <a:p>
            <a:pPr marL="640080" algn="l" rtl="0">
              <a:spcBef>
                <a:spcPts val="600"/>
              </a:spcBef>
              <a:defRPr/>
            </a:pPr>
            <a:r>
              <a:rPr lang="fr-FR" sz="1800" b="0" i="0" u="none" kern="1200" baseline="0" dirty="0"/>
              <a:t>Tous les membres du GECSSP ont passé en revue et approuvé chaque phase du processus d'élaboration de la ligne directrice.</a:t>
            </a:r>
          </a:p>
          <a:p>
            <a:pPr marL="640080" algn="l" rtl="0">
              <a:spcBef>
                <a:spcPts val="600"/>
              </a:spcBef>
              <a:defRPr/>
            </a:pPr>
            <a:r>
              <a:rPr lang="fr-FR" sz="1800" b="0" i="0" u="none" kern="1200" baseline="0" dirty="0"/>
              <a:t>Le GECSSP a transmis la ligne directrice à des </a:t>
            </a:r>
            <a:r>
              <a:rPr lang="fr-FR" sz="1800" b="0" i="0" u="none" kern="1200" baseline="0" dirty="0" smtClean="0"/>
              <a:t>intervenants et à des pairs externes </a:t>
            </a:r>
            <a:r>
              <a:rPr lang="fr-FR" sz="1800" b="0" i="0" u="none" kern="1200" baseline="0" dirty="0"/>
              <a:t>en vue de son examen.</a:t>
            </a:r>
          </a:p>
          <a:p>
            <a:pPr marL="640080" algn="l" rtl="0">
              <a:spcBef>
                <a:spcPts val="600"/>
              </a:spcBef>
              <a:defRPr/>
            </a:pPr>
            <a:r>
              <a:rPr lang="fr-FR" sz="1800" b="0" i="0" u="none" baseline="0" dirty="0"/>
              <a:t>Le JAMC a par ailleurs conduit une procédure indépendante d'examen par les pairs.</a:t>
            </a:r>
            <a:endParaRPr lang="fr-FR" altLang="en-US" sz="1800" kern="1200" dirty="0" smtClean="0"/>
          </a:p>
        </p:txBody>
      </p:sp>
      <p:sp>
        <p:nvSpPr>
          <p:cNvPr id="286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1E215434-31F9-43B8-B68D-2B8DDC0FE676}" type="slidenum">
              <a:rPr sz="1400">
                <a:solidFill>
                  <a:schemeClr val="bg1"/>
                </a:solidFill>
              </a:rPr>
              <a:pPr>
                <a:spcBef>
                  <a:spcPct val="0"/>
                </a:spcBef>
                <a:buFontTx/>
                <a:buNone/>
              </a:pPr>
              <a:t>12</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5" y="188913"/>
            <a:ext cx="8153400" cy="1219200"/>
          </a:xfrm>
        </p:spPr>
        <p:txBody>
          <a:bodyPr/>
          <a:lstStyle/>
          <a:p>
            <a:pPr algn="l" rtl="0">
              <a:defRPr/>
            </a:pPr>
            <a:r>
              <a:rPr lang="fr-FR" sz="3600" b="0" i="0" u="none" baseline="0">
                <a:latin typeface="+mn-lt"/>
                <a:cs typeface="+mj-cs"/>
              </a:rPr>
              <a:t>Questions de recherche </a:t>
            </a:r>
            <a:endParaRPr lang="fr-FR" altLang="en-US" sz="3600" b="1" dirty="0" smtClean="0">
              <a:latin typeface="+mn-lt"/>
              <a:cs typeface="+mj-cs"/>
            </a:endParaRPr>
          </a:p>
        </p:txBody>
      </p:sp>
      <p:sp>
        <p:nvSpPr>
          <p:cNvPr id="3" name="Content Placeholder 2"/>
          <p:cNvSpPr>
            <a:spLocks noGrp="1"/>
          </p:cNvSpPr>
          <p:nvPr>
            <p:ph idx="1"/>
          </p:nvPr>
        </p:nvSpPr>
        <p:spPr>
          <a:xfrm>
            <a:off x="179512" y="1653048"/>
            <a:ext cx="8856662" cy="4824412"/>
          </a:xfrm>
        </p:spPr>
        <p:txBody>
          <a:bodyPr/>
          <a:lstStyle/>
          <a:p>
            <a:pPr algn="l" rtl="0">
              <a:defRPr/>
            </a:pPr>
            <a:r>
              <a:rPr lang="fr-FR" b="0" i="0" u="none" baseline="0" dirty="0">
                <a:cs typeface="+mn-cs"/>
              </a:rPr>
              <a:t>L'examen systématique du dépistage et du traitement du retard de développement comprenait :</a:t>
            </a:r>
          </a:p>
          <a:p>
            <a:pPr lvl="1" algn="l" rtl="0">
              <a:defRPr/>
            </a:pPr>
            <a:r>
              <a:rPr lang="fr-FR" sz="2000" b="0" i="0" u="none" baseline="0" dirty="0"/>
              <a:t>5 questions de recherche centrales</a:t>
            </a:r>
          </a:p>
          <a:p>
            <a:pPr lvl="2" algn="l" rtl="0">
              <a:defRPr/>
            </a:pPr>
            <a:r>
              <a:rPr lang="fr-FR" sz="2000" b="0" i="0" u="none" baseline="0" dirty="0"/>
              <a:t>L'efficacité du dépistage, la fréquence des inconvénients liés au dépistage, l'efficacité du traitement, etc.</a:t>
            </a:r>
          </a:p>
          <a:p>
            <a:pPr lvl="1" algn="l" rtl="0">
              <a:defRPr/>
            </a:pPr>
            <a:r>
              <a:rPr lang="fr-FR" sz="2400" b="0" i="0" u="none" baseline="0" dirty="0"/>
              <a:t>3 questions contextuelles </a:t>
            </a:r>
          </a:p>
          <a:p>
            <a:pPr lvl="2" algn="l" rtl="0">
              <a:defRPr/>
            </a:pPr>
            <a:r>
              <a:rPr lang="fr-FR" sz="2000" b="0" i="0" u="none" baseline="0" dirty="0"/>
              <a:t>Rapport coût-efficacité et faisabilité, valeurs et préférences du personnel de soins primaires, etc.</a:t>
            </a:r>
          </a:p>
          <a:p>
            <a:pPr algn="l" rtl="0">
              <a:defRPr/>
            </a:pPr>
            <a:r>
              <a:rPr lang="fr-FR" b="0" i="0" u="none" baseline="0" dirty="0"/>
              <a:t>Résultats considérés :</a:t>
            </a:r>
          </a:p>
          <a:p>
            <a:pPr lvl="1" algn="l" rtl="0">
              <a:defRPr/>
            </a:pPr>
            <a:r>
              <a:rPr lang="fr-FR" sz="2000" b="0" i="0" u="none" baseline="0" dirty="0"/>
              <a:t>amélioration des compétences motrices fines et globales, orthophonie, cognition et performance, performance scolaire, fonctionnement adaptatif, qualité de vie globale, santé mentale, survie et fonctionnement à l'âge adulte</a:t>
            </a:r>
            <a:r>
              <a:rPr lang="fr-FR" sz="1800" b="0" i="0" u="none" baseline="0" dirty="0"/>
              <a:t>.</a:t>
            </a:r>
            <a:endParaRPr lang="fr-FR" sz="2000" dirty="0"/>
          </a:p>
          <a:p>
            <a:pPr algn="l" rtl="0">
              <a:defRPr/>
            </a:pPr>
            <a:r>
              <a:rPr lang="fr-FR" b="0" i="0" u="none" baseline="0" dirty="0"/>
              <a:t>Pour des informations plus détaillées, veuillez consulter : </a:t>
            </a:r>
            <a:r>
              <a:rPr lang="fr-FR" b="0" i="0" u="none" baseline="0" dirty="0">
                <a:hlinkClick r:id="rId3"/>
              </a:rPr>
              <a:t>www.canadiantaskforce.ca</a:t>
            </a:r>
            <a:r>
              <a:rPr lang="fr-FR" b="0" i="0" u="none" baseline="0" dirty="0"/>
              <a:t>  </a:t>
            </a:r>
            <a:endParaRPr lang="fr-FR" dirty="0"/>
          </a:p>
          <a:p>
            <a:pPr marL="457200" lvl="1" indent="0" algn="l" rtl="0">
              <a:buFontTx/>
              <a:buNone/>
              <a:defRPr/>
            </a:pPr>
            <a:endParaRPr lang="fr-FR" sz="1800" dirty="0" smtClean="0"/>
          </a:p>
        </p:txBody>
      </p:sp>
      <p:sp>
        <p:nvSpPr>
          <p:cNvPr id="29700"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eaLnBrk="1" hangingPunct="1">
              <a:spcBef>
                <a:spcPct val="0"/>
              </a:spcBef>
              <a:buFontTx/>
              <a:buNone/>
            </a:pPr>
            <a:fld id="{66E27C8A-71E1-42D2-9B45-60497B47C9F8}" type="slidenum">
              <a:rPr sz="1400">
                <a:solidFill>
                  <a:srgbClr val="FFFFFF"/>
                </a:solidFill>
              </a:rPr>
              <a:pPr eaLnBrk="1" hangingPunct="1">
                <a:spcBef>
                  <a:spcPct val="0"/>
                </a:spcBef>
                <a:buFontTx/>
                <a:buNone/>
              </a:pPr>
              <a:t>13</a:t>
            </a:fld>
            <a:endParaRPr lang="fr-FR" altLang="en-US" sz="1400" smtClean="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rtl="0"/>
            <a:r>
              <a:rPr lang="fr-FR" sz="3200" b="0" i="0" u="none" baseline="0" dirty="0"/>
              <a:t>Cadre analytique de l'examen des données probantes</a:t>
            </a:r>
            <a:endParaRPr lang="fr-FR" altLang="en-US" dirty="0" smtClean="0"/>
          </a:p>
        </p:txBody>
      </p:sp>
      <p:sp>
        <p:nvSpPr>
          <p:cNvPr id="30723"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717768A8-1110-4156-8FC9-A5C647116AA2}" type="slidenum">
              <a:rPr sz="1400">
                <a:solidFill>
                  <a:schemeClr val="bg1"/>
                </a:solidFill>
              </a:rPr>
              <a:pPr>
                <a:spcBef>
                  <a:spcPct val="0"/>
                </a:spcBef>
                <a:buFontTx/>
                <a:buNone/>
              </a:pPr>
              <a:t>14</a:t>
            </a:fld>
            <a:endParaRPr lang="fr-FR" altLang="en-US" sz="1400" smtClean="0">
              <a:solidFill>
                <a:schemeClr val="bg1"/>
              </a:solidFill>
            </a:endParaRPr>
          </a:p>
        </p:txBody>
      </p:sp>
      <p:sp>
        <p:nvSpPr>
          <p:cNvPr id="2" name="TextBox 1"/>
          <p:cNvSpPr txBox="1"/>
          <p:nvPr/>
        </p:nvSpPr>
        <p:spPr>
          <a:xfrm>
            <a:off x="467544" y="5196006"/>
            <a:ext cx="3456384" cy="1107996"/>
          </a:xfrm>
          <a:prstGeom prst="rect">
            <a:avLst/>
          </a:prstGeom>
          <a:noFill/>
        </p:spPr>
        <p:txBody>
          <a:bodyPr wrap="square" rtlCol="0">
            <a:spAutoFit/>
          </a:bodyPr>
          <a:lstStyle/>
          <a:p>
            <a:pPr algn="l" rtl="0"/>
            <a:r>
              <a:rPr lang="fr-FR" sz="1400" b="0" i="0" u="none" baseline="0" dirty="0">
                <a:latin typeface="Calibri" panose="020F0502020204030204" pitchFamily="34" charset="0"/>
              </a:rPr>
              <a:t>Phase I – Dépistage – QC1 et QC2</a:t>
            </a:r>
          </a:p>
          <a:p>
            <a:pPr algn="l" rtl="0"/>
            <a:r>
              <a:rPr lang="fr-FR" sz="1400" b="0" i="0" u="none" baseline="0" dirty="0">
                <a:latin typeface="Calibri" panose="020F0502020204030204" pitchFamily="34" charset="0"/>
              </a:rPr>
              <a:t>Phase II – Traitement – QC3 et QC4</a:t>
            </a:r>
          </a:p>
          <a:p>
            <a:pPr algn="l" rtl="0"/>
            <a:r>
              <a:rPr lang="fr-FR" sz="1400" b="0" i="0" u="none" baseline="0" dirty="0">
                <a:latin typeface="Calibri" panose="020F0502020204030204" pitchFamily="34" charset="0"/>
              </a:rPr>
              <a:t>Phase III – Propriétés des tests – QC5</a:t>
            </a:r>
          </a:p>
          <a:p>
            <a:pPr algn="l" rtl="0"/>
            <a:r>
              <a:rPr lang="fr-FR" b="0" i="0" u="none" baseline="0" dirty="0"/>
              <a:t> </a:t>
            </a:r>
          </a:p>
        </p:txBody>
      </p:sp>
      <p:sp>
        <p:nvSpPr>
          <p:cNvPr id="4" name="AutoShape 29"/>
          <p:cNvSpPr>
            <a:spLocks noChangeShapeType="1"/>
          </p:cNvSpPr>
          <p:nvPr/>
        </p:nvSpPr>
        <p:spPr bwMode="auto">
          <a:xfrm flipV="1">
            <a:off x="1063625" y="461963"/>
            <a:ext cx="0" cy="2476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6"/>
          <p:cNvSpPr>
            <a:spLocks noChangeShapeType="1"/>
          </p:cNvSpPr>
          <p:nvPr/>
        </p:nvSpPr>
        <p:spPr bwMode="auto">
          <a:xfrm>
            <a:off x="5395913" y="461963"/>
            <a:ext cx="6286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4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65"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56792"/>
            <a:ext cx="8568952" cy="5184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defRPr/>
            </a:pPr>
            <a:r>
              <a:rPr lang="fr-FR" b="0" i="0" u="none" baseline="0">
                <a:latin typeface="+mn-lt"/>
              </a:rPr>
              <a:t>Phase I : Dépistage</a:t>
            </a:r>
            <a:endParaRPr lang="fr-FR" dirty="0">
              <a:latin typeface="+mn-lt"/>
            </a:endParaRPr>
          </a:p>
        </p:txBody>
      </p:sp>
      <p:sp>
        <p:nvSpPr>
          <p:cNvPr id="3" name="Content Placeholder 2"/>
          <p:cNvSpPr>
            <a:spLocks noGrp="1"/>
          </p:cNvSpPr>
          <p:nvPr>
            <p:ph idx="1"/>
          </p:nvPr>
        </p:nvSpPr>
        <p:spPr>
          <a:xfrm>
            <a:off x="685800" y="1772816"/>
            <a:ext cx="7772400" cy="4114800"/>
          </a:xfrm>
        </p:spPr>
        <p:txBody>
          <a:bodyPr/>
          <a:lstStyle/>
          <a:p>
            <a:pPr marL="0" indent="0" algn="l" rtl="0">
              <a:buFontTx/>
              <a:buNone/>
              <a:defRPr/>
            </a:pPr>
            <a:r>
              <a:rPr lang="fr-FR" b="0" i="0" u="none" baseline="0" dirty="0"/>
              <a:t>QC1.  Quelle est l'efficacité du dépistage chez les enfants âgés de 1 à 4 ans sans RD suspecté en termes d'amélioration des résultats ? </a:t>
            </a:r>
          </a:p>
          <a:p>
            <a:pPr marL="457200" indent="-457200" algn="l" rtl="0">
              <a:spcAft>
                <a:spcPts val="600"/>
              </a:spcAft>
              <a:buFontTx/>
              <a:buAutoNum type="alphaLcPeriod"/>
              <a:defRPr/>
            </a:pPr>
            <a:r>
              <a:rPr lang="fr-FR" b="0" i="0" u="none" baseline="0" dirty="0"/>
              <a:t>Quel est l'intervalle de dépistage optimal pour le RD ?</a:t>
            </a:r>
            <a:endParaRPr lang="fr-FR" dirty="0"/>
          </a:p>
          <a:p>
            <a:pPr marL="0" indent="0" algn="l" rtl="0">
              <a:buFontTx/>
              <a:buNone/>
              <a:defRPr/>
            </a:pPr>
            <a:r>
              <a:rPr lang="fr-FR" b="0" i="0" u="none" baseline="0" dirty="0"/>
              <a:t>Résultats considérés : </a:t>
            </a:r>
            <a:endParaRPr lang="fr-FR" dirty="0" smtClean="0"/>
          </a:p>
          <a:p>
            <a:pPr marL="400050" lvl="1" indent="0" algn="l" rtl="0">
              <a:buFontTx/>
              <a:buNone/>
              <a:defRPr/>
            </a:pPr>
            <a:r>
              <a:rPr lang="fr-FR" sz="2000" b="0" i="0" u="sng" baseline="0" dirty="0"/>
              <a:t>Résultats des processus</a:t>
            </a:r>
            <a:r>
              <a:rPr lang="fr-FR" sz="2000" b="0" i="0" u="none" baseline="0" dirty="0"/>
              <a:t> : taux d'aiguillage vers une intervention précoce ; délai avant aiguillage vers une intervention précoce</a:t>
            </a:r>
            <a:r>
              <a:rPr lang="fr-FR" sz="2000" b="0" i="0" u="none" baseline="0" dirty="0" smtClean="0"/>
              <a:t>.</a:t>
            </a:r>
            <a:endParaRPr lang="fr-FR" sz="2000" dirty="0" smtClean="0"/>
          </a:p>
          <a:p>
            <a:pPr marL="400050" lvl="1" indent="0" algn="l" rtl="0">
              <a:buFontTx/>
              <a:buNone/>
              <a:defRPr/>
            </a:pPr>
            <a:r>
              <a:rPr lang="fr-FR" sz="2000" b="0" i="0" u="sng" baseline="0" dirty="0"/>
              <a:t>Résultats cliniques</a:t>
            </a:r>
            <a:r>
              <a:rPr lang="fr-FR" sz="2000" b="0" i="0" u="none" baseline="0" dirty="0"/>
              <a:t> : fonction cognitive ; performance scolaire ; incidence de troubles de la santé mentale ; qualité de vie globale ; survie ; fonctionnement à l'âge adulte.</a:t>
            </a:r>
          </a:p>
          <a:p>
            <a:pPr marL="400050" lvl="1" indent="0" algn="l" rtl="0">
              <a:buFontTx/>
              <a:buNone/>
              <a:defRPr/>
            </a:pPr>
            <a:endParaRPr lang="fr-FR" sz="2000" dirty="0"/>
          </a:p>
          <a:p>
            <a:pPr marL="0" lvl="1" indent="0" algn="l" rtl="0">
              <a:buFontTx/>
              <a:buNone/>
              <a:defRPr/>
            </a:pPr>
            <a:r>
              <a:rPr lang="fr-FR" sz="2000" b="0" i="0" u="none" baseline="0" dirty="0"/>
              <a:t>QC2.  Quelle est la fréquence des inconvénients du dépistage chez les enfants âgés de 1 à 4 ans sans RD suspecté ?</a:t>
            </a:r>
          </a:p>
          <a:p>
            <a:pPr marL="400050" lvl="1" indent="0" algn="l" rtl="0">
              <a:buFontTx/>
              <a:buNone/>
              <a:defRPr/>
            </a:pPr>
            <a:endParaRPr lang="fr-FR" sz="2000" dirty="0" smtClean="0"/>
          </a:p>
        </p:txBody>
      </p:sp>
      <p:sp>
        <p:nvSpPr>
          <p:cNvPr id="3174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eaLnBrk="1" hangingPunct="1">
              <a:spcBef>
                <a:spcPct val="0"/>
              </a:spcBef>
              <a:buFontTx/>
              <a:buNone/>
            </a:pPr>
            <a:fld id="{01AC0E96-2C5A-4973-81F4-AF21E759E70F}" type="slidenum">
              <a:rPr sz="1400">
                <a:solidFill>
                  <a:srgbClr val="FFFFFF"/>
                </a:solidFill>
              </a:rPr>
              <a:pPr eaLnBrk="1" hangingPunct="1">
                <a:spcBef>
                  <a:spcPct val="0"/>
                </a:spcBef>
                <a:buFontTx/>
                <a:buNone/>
              </a:pPr>
              <a:t>15</a:t>
            </a:fld>
            <a:endParaRPr lang="fr-FR" altLang="en-US" sz="1400" smtClean="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52400"/>
            <a:ext cx="7847012" cy="1219200"/>
          </a:xfrm>
        </p:spPr>
        <p:txBody>
          <a:bodyPr/>
          <a:lstStyle/>
          <a:p>
            <a:pPr>
              <a:defRPr/>
            </a:pPr>
            <a:r>
              <a:rPr lang="fr-FR" b="0" i="0" u="none" baseline="0" dirty="0">
                <a:latin typeface="+mn-lt"/>
              </a:rPr>
              <a:t>Types d'études admissibles </a:t>
            </a:r>
            <a:r>
              <a:rPr lang="fr-FR" dirty="0" smtClean="0">
                <a:latin typeface="+mn-lt"/>
              </a:rPr>
              <a:t>– Dépistage </a:t>
            </a:r>
            <a:r>
              <a:rPr lang="fr-FR" b="0" i="0" u="none" baseline="0" dirty="0">
                <a:latin typeface="+mn-lt"/>
              </a:rPr>
              <a:t>QC1 et QC2</a:t>
            </a:r>
            <a:endParaRPr lang="fr-FR" dirty="0">
              <a:latin typeface="+mn-lt"/>
            </a:endParaRPr>
          </a:p>
        </p:txBody>
      </p:sp>
      <p:sp>
        <p:nvSpPr>
          <p:cNvPr id="3" name="Content Placeholder 2"/>
          <p:cNvSpPr>
            <a:spLocks noGrp="1"/>
          </p:cNvSpPr>
          <p:nvPr>
            <p:ph idx="1"/>
          </p:nvPr>
        </p:nvSpPr>
        <p:spPr>
          <a:xfrm>
            <a:off x="323850" y="1628775"/>
            <a:ext cx="8424863" cy="5040313"/>
          </a:xfrm>
        </p:spPr>
        <p:txBody>
          <a:bodyPr/>
          <a:lstStyle/>
          <a:p>
            <a:pPr marL="0" indent="0" algn="l" rtl="0">
              <a:spcBef>
                <a:spcPts val="0"/>
              </a:spcBef>
              <a:spcAft>
                <a:spcPts val="0"/>
              </a:spcAft>
              <a:buFontTx/>
              <a:buNone/>
              <a:defRPr/>
            </a:pPr>
            <a:r>
              <a:rPr lang="fr-FR" sz="1800" b="1" i="0" u="none" baseline="0" dirty="0"/>
              <a:t>Population </a:t>
            </a:r>
            <a:r>
              <a:rPr lang="fr-FR" sz="1800" b="0" i="0" u="none" baseline="0" dirty="0"/>
              <a:t>: enfants âgés de 1 à 4 ans ni à haut risque* ni suspectés de souffrir d'un RD. </a:t>
            </a:r>
            <a:endParaRPr lang="fr-FR" sz="1800" dirty="0" smtClean="0"/>
          </a:p>
          <a:p>
            <a:pPr marL="582930" lvl="1" indent="-182880" algn="l" rtl="0">
              <a:spcBef>
                <a:spcPts val="0"/>
              </a:spcBef>
              <a:spcAft>
                <a:spcPts val="0"/>
              </a:spcAft>
              <a:buFont typeface="Arial" pitchFamily="34" charset="0"/>
              <a:buChar char="*"/>
              <a:defRPr/>
            </a:pPr>
            <a:r>
              <a:rPr lang="fr-FR" sz="1400" b="0" i="0" u="none" baseline="0" dirty="0"/>
              <a:t>Le haut risque est défini par une naissance prématurée (âge gestationnel inférieur à 37 semaines complètes à la naissance), un faible poids à la naissance (inférieur à </a:t>
            </a:r>
            <a:r>
              <a:rPr lang="fr-FR" sz="1400" b="0" i="0" u="none" baseline="0" dirty="0" smtClean="0"/>
              <a:t>2 500</a:t>
            </a:r>
            <a:r>
              <a:rPr lang="fr-FR" sz="1400" b="0" i="0" u="none" baseline="0" dirty="0"/>
              <a:t> g) et/ou la présence d'autres troubles connus pouvant être associés à un RD ou affecter le développement. </a:t>
            </a:r>
          </a:p>
          <a:p>
            <a:pPr marL="0" indent="0" algn="l" rtl="0">
              <a:buFontTx/>
              <a:buNone/>
              <a:defRPr/>
            </a:pPr>
            <a:r>
              <a:rPr lang="fr-FR" sz="1800" b="1" i="0" u="none" baseline="0" dirty="0"/>
              <a:t>Intervention :</a:t>
            </a:r>
            <a:r>
              <a:rPr lang="fr-FR" sz="1800" b="0" i="0" u="none" baseline="0" dirty="0"/>
              <a:t> outils de dépistage développemental.</a:t>
            </a:r>
          </a:p>
          <a:p>
            <a:pPr marL="0" indent="0" algn="l" rtl="0">
              <a:spcBef>
                <a:spcPts val="600"/>
              </a:spcBef>
              <a:spcAft>
                <a:spcPts val="0"/>
              </a:spcAft>
              <a:buFontTx/>
              <a:buNone/>
              <a:defRPr/>
            </a:pPr>
            <a:r>
              <a:rPr lang="fr-FR" sz="1800" b="1" i="0" u="none" baseline="0" dirty="0"/>
              <a:t>Comparateur : </a:t>
            </a:r>
            <a:r>
              <a:rPr lang="fr-FR" sz="1800" b="0" i="0" u="none" baseline="0" dirty="0"/>
              <a:t>pas de dépistage/soins standard.</a:t>
            </a:r>
            <a:endParaRPr lang="fr-FR" sz="1800" b="1" dirty="0" smtClean="0"/>
          </a:p>
          <a:p>
            <a:pPr marL="0" indent="0" algn="l" rtl="0">
              <a:spcBef>
                <a:spcPts val="600"/>
              </a:spcBef>
              <a:spcAft>
                <a:spcPts val="0"/>
              </a:spcAft>
              <a:buFontTx/>
              <a:buNone/>
              <a:defRPr/>
            </a:pPr>
            <a:r>
              <a:rPr lang="fr-FR" sz="1800" b="1" i="0" u="none" baseline="0" dirty="0"/>
              <a:t>Type d'études : </a:t>
            </a:r>
            <a:r>
              <a:rPr lang="fr-FR" sz="1800" b="0" i="0" u="none" baseline="0" dirty="0"/>
              <a:t>essais randomisés contrôlés (ERC), essais contrôlés, études de cohorte contrôlées avec au moins 6 mois de données depuis l'inclusion.</a:t>
            </a:r>
          </a:p>
          <a:p>
            <a:pPr marL="0" indent="0" algn="l" rtl="0">
              <a:spcBef>
                <a:spcPts val="600"/>
              </a:spcBef>
              <a:spcAft>
                <a:spcPts val="0"/>
              </a:spcAft>
              <a:buFontTx/>
              <a:buNone/>
              <a:defRPr/>
            </a:pPr>
            <a:r>
              <a:rPr lang="fr-FR" sz="1800" b="1" i="0" u="none" baseline="0" dirty="0"/>
              <a:t>Environnement :</a:t>
            </a:r>
            <a:r>
              <a:rPr lang="fr-FR" sz="1800" b="0" i="0" u="none" baseline="0" dirty="0"/>
              <a:t> soins primaires ou santé </a:t>
            </a:r>
            <a:r>
              <a:rPr lang="fr-FR" sz="1800" b="0" i="0" u="none" baseline="0" dirty="0" smtClean="0"/>
              <a:t>publique.</a:t>
            </a:r>
            <a:endParaRPr lang="fr-FR" sz="1800" b="1" dirty="0" smtClean="0"/>
          </a:p>
          <a:p>
            <a:pPr marL="0" indent="0" algn="l" rtl="0">
              <a:spcBef>
                <a:spcPts val="600"/>
              </a:spcBef>
              <a:spcAft>
                <a:spcPts val="0"/>
              </a:spcAft>
              <a:buFontTx/>
              <a:buNone/>
              <a:defRPr/>
            </a:pPr>
            <a:r>
              <a:rPr lang="fr-FR" sz="1800" b="1" i="0" u="none" baseline="0" dirty="0"/>
              <a:t>Résultats :</a:t>
            </a:r>
            <a:r>
              <a:rPr lang="fr-FR" sz="1800" b="0" i="0" u="none" baseline="0" dirty="0"/>
              <a:t> les résultats importants pour les patients et les échelles utilisées pour les mesurer étaient basés sur ceux sélectionnés et priorisés par les cliniciens et les responsables des politiques canadiens (résultats cliniques et des processus).</a:t>
            </a:r>
          </a:p>
          <a:p>
            <a:pPr marL="0" indent="0" algn="l" rtl="0">
              <a:spcBef>
                <a:spcPts val="600"/>
              </a:spcBef>
              <a:spcAft>
                <a:spcPts val="0"/>
              </a:spcAft>
              <a:buFontTx/>
              <a:buNone/>
              <a:defRPr/>
            </a:pPr>
            <a:r>
              <a:rPr lang="fr-FR" sz="1800" b="1" i="0" u="none" baseline="0" dirty="0"/>
              <a:t>Langue : </a:t>
            </a:r>
            <a:r>
              <a:rPr lang="fr-FR" sz="1800" b="0" i="0" u="none" baseline="0" dirty="0"/>
              <a:t>anglais, français.</a:t>
            </a:r>
          </a:p>
          <a:p>
            <a:pPr marL="0" indent="0" algn="l" rtl="0">
              <a:spcBef>
                <a:spcPts val="600"/>
              </a:spcBef>
              <a:spcAft>
                <a:spcPts val="0"/>
              </a:spcAft>
              <a:buFontTx/>
              <a:buNone/>
              <a:defRPr/>
            </a:pPr>
            <a:endParaRPr lang="fr-FR" sz="1800" dirty="0"/>
          </a:p>
          <a:p>
            <a:pPr algn="l" rtl="0">
              <a:defRPr/>
            </a:pPr>
            <a:endParaRPr lang="fr-FR" sz="1800" dirty="0"/>
          </a:p>
          <a:p>
            <a:pPr algn="l" rtl="0">
              <a:defRPr/>
            </a:pPr>
            <a:r>
              <a:rPr lang="fr-FR" sz="1800" dirty="0"/>
              <a:t/>
            </a:r>
            <a:br>
              <a:rPr lang="fr-FR" sz="1800" dirty="0"/>
            </a:br>
            <a:r>
              <a:rPr lang="fr-FR" sz="1800" b="0" i="0" u="none" baseline="0" dirty="0"/>
              <a:t> </a:t>
            </a:r>
          </a:p>
          <a:p>
            <a:pPr algn="l" rtl="0">
              <a:defRPr/>
            </a:pPr>
            <a:endParaRPr lang="fr-FR" sz="1800" dirty="0"/>
          </a:p>
        </p:txBody>
      </p:sp>
      <p:sp>
        <p:nvSpPr>
          <p:cNvPr id="3277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eaLnBrk="1" hangingPunct="1">
              <a:spcBef>
                <a:spcPct val="0"/>
              </a:spcBef>
              <a:buFontTx/>
              <a:buNone/>
            </a:pPr>
            <a:fld id="{195ACC6D-3A19-4220-8A06-01C6D5E1800F}" type="slidenum">
              <a:rPr sz="1400">
                <a:solidFill>
                  <a:srgbClr val="FFFFFF"/>
                </a:solidFill>
              </a:rPr>
              <a:pPr eaLnBrk="1" hangingPunct="1">
                <a:spcBef>
                  <a:spcPct val="0"/>
                </a:spcBef>
                <a:buFontTx/>
                <a:buNone/>
              </a:pPr>
              <a:t>16</a:t>
            </a:fld>
            <a:endParaRPr lang="fr-FR" altLang="en-US" sz="1400" smtClean="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defRPr/>
            </a:pPr>
            <a:r>
              <a:rPr lang="fr-FR" b="0" i="0" u="none" baseline="0">
                <a:latin typeface="+mn-lt"/>
              </a:rPr>
              <a:t>Phase II :  Traitement </a:t>
            </a:r>
            <a:endParaRPr lang="fr-FR" dirty="0">
              <a:latin typeface="+mn-lt"/>
            </a:endParaRPr>
          </a:p>
        </p:txBody>
      </p:sp>
      <p:sp>
        <p:nvSpPr>
          <p:cNvPr id="3" name="Content Placeholder 2"/>
          <p:cNvSpPr>
            <a:spLocks noGrp="1"/>
          </p:cNvSpPr>
          <p:nvPr>
            <p:ph idx="1"/>
          </p:nvPr>
        </p:nvSpPr>
        <p:spPr/>
        <p:txBody>
          <a:bodyPr/>
          <a:lstStyle/>
          <a:p>
            <a:pPr marL="0" indent="0" algn="l" rtl="0">
              <a:buFontTx/>
              <a:buNone/>
              <a:defRPr/>
            </a:pPr>
            <a:r>
              <a:rPr lang="fr-FR" b="0" i="0" u="none" baseline="0"/>
              <a:t>QC3.  Quelle est l'efficacité du traitement chez les enfants ayant reçu un diagnostic de RD en termes d'amélioration des résultats ? </a:t>
            </a:r>
            <a:endParaRPr lang="fr-FR" dirty="0" smtClean="0"/>
          </a:p>
          <a:p>
            <a:pPr marL="0" indent="0" algn="l" rtl="0">
              <a:buFontTx/>
              <a:buNone/>
              <a:defRPr/>
            </a:pPr>
            <a:r>
              <a:rPr lang="fr-FR" b="0" i="0" u="none" baseline="0"/>
              <a:t>Résultats considérés : </a:t>
            </a:r>
          </a:p>
          <a:p>
            <a:pPr marL="400050" lvl="1" indent="0" algn="l" rtl="0">
              <a:buFontTx/>
              <a:buNone/>
              <a:defRPr/>
            </a:pPr>
            <a:r>
              <a:rPr lang="fr-FR" sz="2000" b="0" i="0" u="sng" baseline="0"/>
              <a:t>Résultats cliniques</a:t>
            </a:r>
            <a:r>
              <a:rPr lang="fr-FR" sz="2000" b="0" i="0" u="none" baseline="0"/>
              <a:t> : fonction cognitive ; performance scolaire ; incidence de troubles de la santé mentale ; qualité de vie globale ; survie ; fonctionnement à l'âge adulte ; et amélioration des compétences motrices fines et globales, du langage, du fonctionnement adaptatif et de la cognition et de la performance (pour des retards dans des domaines particuliers).</a:t>
            </a:r>
            <a:endParaRPr lang="fr-FR" dirty="0" smtClean="0"/>
          </a:p>
          <a:p>
            <a:pPr marL="0" indent="0" algn="l" rtl="0">
              <a:buFontTx/>
              <a:buNone/>
              <a:defRPr/>
            </a:pPr>
            <a:endParaRPr lang="fr-FR" dirty="0" smtClean="0"/>
          </a:p>
          <a:p>
            <a:pPr marL="0" indent="0" algn="l" rtl="0">
              <a:buFontTx/>
              <a:buNone/>
              <a:defRPr/>
            </a:pPr>
            <a:r>
              <a:rPr lang="fr-FR" b="0" i="0" u="none" baseline="0"/>
              <a:t>QC4. Quelle est la fréquence des inconvénients du traitement chez les enfants ayant reçu un diagnostic de RD ?</a:t>
            </a:r>
          </a:p>
          <a:p>
            <a:pPr algn="l" rtl="0">
              <a:defRPr/>
            </a:pPr>
            <a:endParaRPr lang="fr-FR" dirty="0"/>
          </a:p>
        </p:txBody>
      </p:sp>
      <p:sp>
        <p:nvSpPr>
          <p:cNvPr id="3379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eaLnBrk="1" hangingPunct="1">
              <a:spcBef>
                <a:spcPct val="0"/>
              </a:spcBef>
              <a:buFontTx/>
              <a:buNone/>
            </a:pPr>
            <a:fld id="{F859AD0B-53C8-49B0-A162-5B61EE13B36B}" type="slidenum">
              <a:rPr sz="1400">
                <a:solidFill>
                  <a:srgbClr val="FFFFFF"/>
                </a:solidFill>
              </a:rPr>
              <a:pPr eaLnBrk="1" hangingPunct="1">
                <a:spcBef>
                  <a:spcPct val="0"/>
                </a:spcBef>
                <a:buFontTx/>
                <a:buNone/>
              </a:pPr>
              <a:t>17</a:t>
            </a:fld>
            <a:endParaRPr lang="fr-FR" altLang="en-US" sz="1400" smtClean="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b="0" i="0" u="none" baseline="0" dirty="0">
                <a:latin typeface="+mn-lt"/>
              </a:rPr>
              <a:t>Types d'études admissibles </a:t>
            </a:r>
            <a:r>
              <a:rPr lang="fr-FR" dirty="0" smtClean="0">
                <a:latin typeface="+mn-lt"/>
              </a:rPr>
              <a:t>– Traitement </a:t>
            </a:r>
            <a:r>
              <a:rPr lang="fr-FR" b="0" i="0" u="none" baseline="0" dirty="0">
                <a:latin typeface="+mn-lt"/>
              </a:rPr>
              <a:t>QC3 et QC4</a:t>
            </a:r>
            <a:endParaRPr lang="fr-FR" dirty="0">
              <a:latin typeface="+mn-lt"/>
            </a:endParaRPr>
          </a:p>
        </p:txBody>
      </p:sp>
      <p:sp>
        <p:nvSpPr>
          <p:cNvPr id="3" name="Content Placeholder 2"/>
          <p:cNvSpPr>
            <a:spLocks noGrp="1"/>
          </p:cNvSpPr>
          <p:nvPr>
            <p:ph idx="1"/>
          </p:nvPr>
        </p:nvSpPr>
        <p:spPr>
          <a:xfrm>
            <a:off x="468313" y="1700213"/>
            <a:ext cx="8135937" cy="4681537"/>
          </a:xfrm>
        </p:spPr>
        <p:txBody>
          <a:bodyPr/>
          <a:lstStyle/>
          <a:p>
            <a:pPr marL="0" indent="0" algn="l" rtl="0">
              <a:buFontTx/>
              <a:buNone/>
              <a:defRPr/>
            </a:pPr>
            <a:r>
              <a:rPr lang="fr-FR" sz="1800" b="1" i="0" u="none" baseline="0" dirty="0"/>
              <a:t>Population : </a:t>
            </a:r>
            <a:r>
              <a:rPr lang="fr-FR" sz="1800" b="0" i="0" u="none" baseline="0" dirty="0"/>
              <a:t>enfants âgés de 1 à 6 ans ayant reçu un diagnostic de retard de développement (RD) dans un ou plusieurs domaines particuliers (compétences motrices fines et globales ; parole et langage ; activités sociales et personnelles de la vie quotidienne ; cognition et performance). </a:t>
            </a:r>
            <a:endParaRPr lang="fr-FR" sz="1800" dirty="0" smtClean="0"/>
          </a:p>
          <a:p>
            <a:pPr marL="585216" lvl="1" indent="-182880" algn="l" rtl="0">
              <a:buFont typeface="Arial" pitchFamily="34" charset="0"/>
              <a:buChar char="*"/>
              <a:defRPr/>
            </a:pPr>
            <a:r>
              <a:rPr lang="fr-FR" sz="1400" b="0" i="0" u="none" baseline="0" dirty="0"/>
              <a:t>L'intervention thérapeutique devait avoir été instaurée entre l'âge de 1 et 6 ans.</a:t>
            </a:r>
            <a:endParaRPr lang="fr-FR" sz="1400" dirty="0" smtClean="0"/>
          </a:p>
          <a:p>
            <a:pPr marL="0" indent="0" algn="l" rtl="0">
              <a:buFontTx/>
              <a:buNone/>
              <a:defRPr/>
            </a:pPr>
            <a:r>
              <a:rPr lang="fr-FR" sz="1800" b="1" i="0" u="none" baseline="0" dirty="0"/>
              <a:t>Interventions :</a:t>
            </a:r>
            <a:r>
              <a:rPr lang="fr-FR" sz="1800" b="0" i="0" u="none" baseline="0" dirty="0"/>
              <a:t> tout traitement comportemental, psychologique ou pharmacologique.</a:t>
            </a:r>
          </a:p>
          <a:p>
            <a:pPr marL="0" indent="0" algn="l" rtl="0">
              <a:buFontTx/>
              <a:buNone/>
              <a:defRPr/>
            </a:pPr>
            <a:r>
              <a:rPr lang="fr-FR" sz="1800" b="1" i="0" u="none" baseline="0" dirty="0"/>
              <a:t>Comparateur :</a:t>
            </a:r>
            <a:r>
              <a:rPr lang="fr-FR" sz="1800" b="0" i="0" u="none" baseline="0" dirty="0"/>
              <a:t> pas de traitement ou soins standard.</a:t>
            </a:r>
            <a:endParaRPr lang="fr-FR" sz="1800" dirty="0" smtClean="0"/>
          </a:p>
          <a:p>
            <a:pPr marL="0" indent="0" algn="l" rtl="0">
              <a:buFontTx/>
              <a:buNone/>
              <a:defRPr/>
            </a:pPr>
            <a:r>
              <a:rPr lang="fr-FR" sz="1800" b="1" i="0" u="none" baseline="0" dirty="0"/>
              <a:t>Plan des études et groupes de comparaison : </a:t>
            </a:r>
            <a:r>
              <a:rPr lang="fr-FR" sz="1800" b="0" i="0" u="none" baseline="0" dirty="0"/>
              <a:t>des examens systématiques et des ERC comprenant des groupes de comparaison recevant les soins habituels ou aucune intervention ont été considérés. </a:t>
            </a:r>
            <a:endParaRPr lang="fr-FR" sz="1800" dirty="0"/>
          </a:p>
          <a:p>
            <a:pPr marL="0" indent="0" algn="l" rtl="0">
              <a:buFontTx/>
              <a:buNone/>
              <a:defRPr/>
            </a:pPr>
            <a:r>
              <a:rPr lang="fr-FR" sz="1800" b="1" i="0" u="none" baseline="0" dirty="0"/>
              <a:t>Résultats :</a:t>
            </a:r>
            <a:r>
              <a:rPr lang="fr-FR" sz="1800" b="0" i="0" u="none" baseline="0" dirty="0"/>
              <a:t> les résultats importants pour les patients et les échelles utilisées pour les mesurer étaient basés sur ceux sélectionnés et priorisés par les cliniciens et les responsables des politiques canadiens.</a:t>
            </a:r>
          </a:p>
          <a:p>
            <a:pPr marL="0" indent="0" algn="l" rtl="0">
              <a:buFontTx/>
              <a:buNone/>
              <a:defRPr/>
            </a:pPr>
            <a:r>
              <a:rPr lang="fr-FR" sz="1800" b="1" i="0" u="none" baseline="0" dirty="0"/>
              <a:t>Langue :</a:t>
            </a:r>
            <a:r>
              <a:rPr lang="fr-FR" sz="1800" b="0" i="0" u="none" baseline="0" dirty="0"/>
              <a:t> anglais ou français. </a:t>
            </a:r>
          </a:p>
          <a:p>
            <a:pPr algn="l" rtl="0">
              <a:defRPr/>
            </a:pPr>
            <a:endParaRPr lang="fr-FR" sz="1800" dirty="0"/>
          </a:p>
          <a:p>
            <a:pPr marL="0" indent="0" algn="l" rtl="0">
              <a:buNone/>
              <a:defRPr/>
            </a:pPr>
            <a:endParaRPr lang="fr-FR" sz="1800" b="0" i="0" u="none" baseline="0" dirty="0"/>
          </a:p>
          <a:p>
            <a:pPr algn="l" rtl="0">
              <a:defRPr/>
            </a:pPr>
            <a:endParaRPr lang="fr-FR" sz="1800" dirty="0"/>
          </a:p>
        </p:txBody>
      </p:sp>
      <p:sp>
        <p:nvSpPr>
          <p:cNvPr id="3482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eaLnBrk="1" hangingPunct="1">
              <a:spcBef>
                <a:spcPct val="0"/>
              </a:spcBef>
              <a:buFontTx/>
              <a:buNone/>
            </a:pPr>
            <a:fld id="{DECF2B46-CDA0-40F8-9EEA-2C6D7F1F76B7}" type="slidenum">
              <a:rPr sz="1400">
                <a:solidFill>
                  <a:srgbClr val="FFFFFF"/>
                </a:solidFill>
              </a:rPr>
              <a:pPr eaLnBrk="1" hangingPunct="1">
                <a:spcBef>
                  <a:spcPct val="0"/>
                </a:spcBef>
                <a:buFontTx/>
                <a:buNone/>
              </a:pPr>
              <a:t>18</a:t>
            </a:fld>
            <a:endParaRPr lang="fr-FR" altLang="en-US" sz="1400" smtClean="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defRPr/>
            </a:pPr>
            <a:r>
              <a:rPr lang="fr-FR" b="0" i="0" u="none" baseline="0">
                <a:latin typeface="+mn-lt"/>
              </a:rPr>
              <a:t>Phase III – Propriétés des tests – QC5</a:t>
            </a:r>
            <a:endParaRPr lang="fr-FR" dirty="0">
              <a:latin typeface="+mn-lt"/>
            </a:endParaRPr>
          </a:p>
        </p:txBody>
      </p:sp>
      <p:sp>
        <p:nvSpPr>
          <p:cNvPr id="35843" name="Content Placeholder 2"/>
          <p:cNvSpPr>
            <a:spLocks noGrp="1"/>
          </p:cNvSpPr>
          <p:nvPr>
            <p:ph idx="1"/>
          </p:nvPr>
        </p:nvSpPr>
        <p:spPr>
          <a:xfrm>
            <a:off x="611188" y="1844675"/>
            <a:ext cx="7772400" cy="4114800"/>
          </a:xfrm>
        </p:spPr>
        <p:txBody>
          <a:bodyPr/>
          <a:lstStyle/>
          <a:p>
            <a:pPr marL="0" indent="0" algn="l" rtl="0">
              <a:spcBef>
                <a:spcPct val="0"/>
              </a:spcBef>
              <a:spcAft>
                <a:spcPts val="600"/>
              </a:spcAft>
              <a:buFontTx/>
              <a:buNone/>
            </a:pPr>
            <a:r>
              <a:rPr lang="fr-FR" b="0" i="0" u="none" baseline="0"/>
              <a:t>QC5. Quels sont la sensibilité, la spécificité, les valeurs prédictives positives et négatives et les rapports de vraisemblance des divers tests de dépistage du RD chez les enfants âgés de 1 à 4 ans pour lesquels un RD n'est pas encore suspecté ? </a:t>
            </a:r>
          </a:p>
          <a:p>
            <a:pPr marL="0" indent="0" algn="l" rtl="0">
              <a:spcBef>
                <a:spcPct val="0"/>
              </a:spcBef>
              <a:spcAft>
                <a:spcPts val="600"/>
              </a:spcAft>
              <a:buFontTx/>
              <a:buNone/>
            </a:pPr>
            <a:endParaRPr lang="fr-FR" altLang="en-US" sz="2400" b="1" u="sng" smtClean="0"/>
          </a:p>
          <a:p>
            <a:pPr marL="0" indent="0" algn="l" rtl="0">
              <a:buFontTx/>
              <a:buNone/>
            </a:pPr>
            <a:endParaRPr lang="fr-FR" altLang="en-US" smtClean="0"/>
          </a:p>
        </p:txBody>
      </p:sp>
      <p:sp>
        <p:nvSpPr>
          <p:cNvPr id="3584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eaLnBrk="1" hangingPunct="1">
              <a:spcBef>
                <a:spcPct val="0"/>
              </a:spcBef>
              <a:buFontTx/>
              <a:buNone/>
            </a:pPr>
            <a:fld id="{155382C4-4FF1-42A6-964B-71CE809834A9}" type="slidenum">
              <a:rPr sz="1400">
                <a:solidFill>
                  <a:srgbClr val="FFFFFF"/>
                </a:solidFill>
              </a:rPr>
              <a:pPr eaLnBrk="1" hangingPunct="1">
                <a:spcBef>
                  <a:spcPct val="0"/>
                </a:spcBef>
                <a:buFontTx/>
                <a:buNone/>
              </a:pPr>
              <a:t>19</a:t>
            </a:fld>
            <a:endParaRPr lang="fr-FR" altLang="en-US" sz="1400" smtClean="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rtl="0"/>
            <a:r>
              <a:rPr lang="fr-FR" sz="3600" b="0" i="0" u="none" baseline="0"/>
              <a:t>Utilisation du jeu de diapositives</a:t>
            </a:r>
          </a:p>
        </p:txBody>
      </p:sp>
      <p:sp>
        <p:nvSpPr>
          <p:cNvPr id="3" name="Content Placeholder 2"/>
          <p:cNvSpPr>
            <a:spLocks noGrp="1"/>
          </p:cNvSpPr>
          <p:nvPr>
            <p:ph idx="1"/>
          </p:nvPr>
        </p:nvSpPr>
        <p:spPr>
          <a:xfrm>
            <a:off x="395288" y="1989138"/>
            <a:ext cx="8137525" cy="3600450"/>
          </a:xfrm>
        </p:spPr>
        <p:txBody>
          <a:bodyPr/>
          <a:lstStyle/>
          <a:p>
            <a:pPr algn="l" rtl="0">
              <a:defRPr/>
            </a:pPr>
            <a:r>
              <a:rPr lang="fr-FR" b="0" i="0" u="none" baseline="0" dirty="0"/>
              <a:t>Ces diapositives sont mises à la disposition du public en tant qu'outil pédagogique pour faciliter la diffusion, l'adoption et la mise en œuvre des lignes directrices dans la pratique des soins de première ligne. </a:t>
            </a:r>
            <a:endParaRPr lang="fr-FR" dirty="0" smtClean="0"/>
          </a:p>
          <a:p>
            <a:pPr algn="l" rtl="0">
              <a:defRPr/>
            </a:pPr>
            <a:endParaRPr lang="fr-FR" sz="1000" dirty="0"/>
          </a:p>
          <a:p>
            <a:pPr algn="l" rtl="0">
              <a:defRPr/>
            </a:pPr>
            <a:r>
              <a:rPr lang="fr-FR" b="0" i="0" u="none" baseline="0" dirty="0"/>
              <a:t>Une partie ou l'ensemble des diapositives de ce jeu </a:t>
            </a:r>
            <a:r>
              <a:rPr lang="fr-FR" b="0" i="0" u="none" baseline="0" dirty="0" smtClean="0"/>
              <a:t>peuvent </a:t>
            </a:r>
            <a:r>
              <a:rPr lang="fr-FR" b="0" i="0" u="none" baseline="0" dirty="0"/>
              <a:t>être utilisés dans des environnements pédagogiques.   </a:t>
            </a:r>
          </a:p>
          <a:p>
            <a:pPr marL="0" indent="0" algn="l" rtl="0">
              <a:buFontTx/>
              <a:buNone/>
              <a:defRPr/>
            </a:pPr>
            <a:endParaRPr lang="fr-FR" sz="1000" dirty="0"/>
          </a:p>
          <a:p>
            <a:pPr algn="l" rtl="0">
              <a:defRPr/>
            </a:pPr>
            <a:r>
              <a:rPr lang="fr-FR" b="0" i="0" u="none" baseline="0" dirty="0"/>
              <a:t>La ligne directrice sur le dépistage du retard de développement a été publiée en ligne le 28 mars 2016.</a:t>
            </a:r>
          </a:p>
          <a:p>
            <a:pPr marL="0" indent="0" algn="l" rtl="0">
              <a:buNone/>
              <a:defRPr/>
            </a:pPr>
            <a:endParaRPr lang="fr-FR" b="1" dirty="0"/>
          </a:p>
          <a:p>
            <a:pPr algn="l" rtl="0">
              <a:defRPr/>
            </a:pPr>
            <a:r>
              <a:rPr lang="fr-FR" b="0" i="0" u="none" baseline="0" dirty="0"/>
              <a:t>Cette directive est également disponible dans le Journal de l’Association médicale canadienne et sur le site Internet du GECSSP : </a:t>
            </a:r>
            <a:r>
              <a:rPr lang="fr-FR" b="0" i="0" u="none" baseline="0" dirty="0">
                <a:hlinkClick r:id="rId3"/>
              </a:rPr>
              <a:t>http://canadiantaskforce.ca/</a:t>
            </a:r>
            <a:endParaRPr lang="fr-FR" dirty="0" smtClean="0"/>
          </a:p>
          <a:p>
            <a:pPr algn="l" rtl="0">
              <a:defRPr/>
            </a:pPr>
            <a:endParaRPr lang="fr-FR" dirty="0" smtClean="0"/>
          </a:p>
          <a:p>
            <a:pPr algn="l" rtl="0">
              <a:defRPr/>
            </a:pPr>
            <a:endParaRPr lang="fr-FR" b="1" dirty="0"/>
          </a:p>
          <a:p>
            <a:pPr marL="457200" lvl="1" indent="0" algn="just" rtl="0">
              <a:buFontTx/>
              <a:buNone/>
              <a:defRPr/>
            </a:pPr>
            <a:endParaRPr lang="fr-FR" sz="2000" dirty="0" smtClean="0"/>
          </a:p>
        </p:txBody>
      </p:sp>
      <p:sp>
        <p:nvSpPr>
          <p:cNvPr id="18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FB0E405F-B2C1-4492-B961-4F57339DA6A5}" type="slidenum">
              <a:rPr sz="1400">
                <a:solidFill>
                  <a:schemeClr val="bg1"/>
                </a:solidFill>
              </a:rPr>
              <a:pPr>
                <a:spcBef>
                  <a:spcPct val="0"/>
                </a:spcBef>
                <a:buFontTx/>
                <a:buNone/>
              </a:pPr>
              <a:t>2</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defRPr/>
            </a:pPr>
            <a:r>
              <a:rPr lang="fr-FR" b="0" i="0" u="none" baseline="0">
                <a:latin typeface="+mn-lt"/>
              </a:rPr>
              <a:t>Types d'études admissibles – Propriétés des tests QC5</a:t>
            </a:r>
            <a:endParaRPr lang="fr-FR" dirty="0">
              <a:latin typeface="+mn-lt"/>
            </a:endParaRPr>
          </a:p>
        </p:txBody>
      </p:sp>
      <p:sp>
        <p:nvSpPr>
          <p:cNvPr id="36867" name="Content Placeholder 2"/>
          <p:cNvSpPr>
            <a:spLocks noGrp="1"/>
          </p:cNvSpPr>
          <p:nvPr>
            <p:ph idx="1"/>
          </p:nvPr>
        </p:nvSpPr>
        <p:spPr>
          <a:xfrm>
            <a:off x="250825" y="1557338"/>
            <a:ext cx="8642350" cy="4967287"/>
          </a:xfrm>
        </p:spPr>
        <p:txBody>
          <a:bodyPr/>
          <a:lstStyle/>
          <a:p>
            <a:pPr marL="0" indent="0" algn="l" rtl="0">
              <a:spcBef>
                <a:spcPct val="0"/>
              </a:spcBef>
              <a:spcAft>
                <a:spcPts val="600"/>
              </a:spcAft>
              <a:buFontTx/>
              <a:buNone/>
              <a:defRPr/>
            </a:pPr>
            <a:r>
              <a:rPr lang="fr-FR" b="1" i="0" u="none" baseline="0" dirty="0"/>
              <a:t>Population : </a:t>
            </a:r>
            <a:r>
              <a:rPr lang="fr-FR" sz="1800" dirty="0">
                <a:ea typeface="ヒラギノ角ゴ Pro W3" charset="-128"/>
              </a:rPr>
              <a:t>enfants âgés de 1 à 4 ans sans RD suspecté.</a:t>
            </a:r>
          </a:p>
          <a:p>
            <a:pPr marL="0" indent="0" algn="l" rtl="0">
              <a:spcBef>
                <a:spcPts val="0"/>
              </a:spcBef>
              <a:buFontTx/>
              <a:buNone/>
              <a:defRPr/>
            </a:pPr>
            <a:r>
              <a:rPr lang="fr-FR" b="1" i="0" u="none" baseline="0" dirty="0"/>
              <a:t>Intervention :</a:t>
            </a:r>
            <a:r>
              <a:rPr lang="fr-FR" b="0" i="0" u="none" baseline="0" dirty="0"/>
              <a:t> </a:t>
            </a:r>
            <a:r>
              <a:rPr lang="fr-FR" sz="1800" dirty="0">
                <a:ea typeface="ヒラギノ角ゴ Pro W3" charset="-128"/>
              </a:rPr>
              <a:t>tout test, outil ou questionnaire de dépistage court susceptible d'être mis en œuvre dans un établissement de soins de première ligne ou actuellement utilisé au Canada : </a:t>
            </a:r>
          </a:p>
          <a:p>
            <a:pPr marL="457200" lvl="1" indent="-274320" algn="l" rtl="0">
              <a:spcBef>
                <a:spcPts val="0"/>
              </a:spcBef>
              <a:spcAft>
                <a:spcPts val="600"/>
              </a:spcAft>
              <a:defRPr/>
            </a:pPr>
            <a:r>
              <a:rPr lang="fr-FR" b="0" i="0" u="none" kern="1200" baseline="0" dirty="0"/>
              <a:t>P. ex., ASQ (Ages and Stages Questionnaire),</a:t>
            </a:r>
            <a:r>
              <a:rPr lang="fr-FR" b="0" i="0" u="none" baseline="0" dirty="0"/>
              <a:t> PEDS (Parents' Evaluation of </a:t>
            </a:r>
            <a:r>
              <a:rPr lang="fr-FR" b="0" i="0" u="none" baseline="0" dirty="0" err="1"/>
              <a:t>Developmental</a:t>
            </a:r>
            <a:r>
              <a:rPr lang="fr-FR" b="0" i="0" u="none" baseline="0" dirty="0"/>
              <a:t> </a:t>
            </a:r>
            <a:r>
              <a:rPr lang="fr-FR" b="0" i="0" u="none" baseline="0" dirty="0" err="1"/>
              <a:t>Status</a:t>
            </a:r>
            <a:r>
              <a:rPr lang="fr-FR" b="0" i="0" u="none" baseline="0" dirty="0"/>
              <a:t>), NDDS (</a:t>
            </a:r>
            <a:r>
              <a:rPr lang="fr-FR" b="0" i="0" u="none" baseline="0" dirty="0" err="1"/>
              <a:t>Nipissing</a:t>
            </a:r>
            <a:r>
              <a:rPr lang="fr-FR" b="0" i="0" u="none" baseline="0" dirty="0"/>
              <a:t> District </a:t>
            </a:r>
            <a:r>
              <a:rPr lang="fr-FR" b="0" i="0" u="none" baseline="0" dirty="0" err="1"/>
              <a:t>Developmental</a:t>
            </a:r>
            <a:r>
              <a:rPr lang="fr-FR" b="0" i="0" u="none" baseline="0" dirty="0"/>
              <a:t> </a:t>
            </a:r>
            <a:r>
              <a:rPr lang="fr-FR" b="0" i="0" u="none" kern="1200" baseline="0" dirty="0" err="1"/>
              <a:t>Screen</a:t>
            </a:r>
            <a:r>
              <a:rPr lang="fr-FR" b="0" i="0" u="none" kern="1200" baseline="0" dirty="0"/>
              <a:t>).</a:t>
            </a:r>
          </a:p>
          <a:p>
            <a:pPr marL="0" indent="0" algn="l" rtl="0">
              <a:spcBef>
                <a:spcPts val="0"/>
              </a:spcBef>
              <a:spcAft>
                <a:spcPts val="600"/>
              </a:spcAft>
              <a:buFontTx/>
              <a:buNone/>
              <a:defRPr/>
            </a:pPr>
            <a:r>
              <a:rPr lang="fr-FR" sz="1800" b="1" i="0" u="none" baseline="0" dirty="0"/>
              <a:t>Plan des études : </a:t>
            </a:r>
            <a:r>
              <a:rPr lang="fr-FR" sz="1800" b="0" i="0" u="none" baseline="0" dirty="0"/>
              <a:t>ERC, études de cohorte et cas-témoins ; </a:t>
            </a:r>
            <a:r>
              <a:rPr lang="fr-FR" sz="1800" b="0" i="0" u="none" baseline="0" dirty="0">
                <a:ea typeface="ヒラギノ角ゴ Pro W3" charset="-128"/>
              </a:rPr>
              <a:t>tests à évaluer et de référence réalisés simultanément ou dans un intervalle de temps réduit.</a:t>
            </a:r>
            <a:endParaRPr lang="fr-FR" sz="1800" dirty="0" smtClean="0"/>
          </a:p>
          <a:p>
            <a:pPr marL="0" indent="0" algn="l" rtl="0">
              <a:spcBef>
                <a:spcPts val="0"/>
              </a:spcBef>
              <a:spcAft>
                <a:spcPts val="600"/>
              </a:spcAft>
              <a:buFontTx/>
              <a:buNone/>
              <a:defRPr/>
            </a:pPr>
            <a:r>
              <a:rPr lang="fr-FR" sz="1800" b="1" i="0" u="none" baseline="0" dirty="0"/>
              <a:t>Standard de référence :</a:t>
            </a:r>
            <a:r>
              <a:rPr lang="fr-FR" sz="1800" b="0" i="0" u="none" baseline="0" dirty="0"/>
              <a:t> </a:t>
            </a:r>
            <a:r>
              <a:rPr lang="fr-FR" sz="1800" dirty="0">
                <a:ea typeface="ヒラギノ角ゴ Pro W3" charset="-128"/>
              </a:rPr>
              <a:t>évaluations cliniques ou diagnostiques au moyen de : </a:t>
            </a:r>
          </a:p>
          <a:p>
            <a:pPr marL="457200" lvl="1" indent="-274320" algn="l" rtl="0">
              <a:spcBef>
                <a:spcPts val="0"/>
              </a:spcBef>
              <a:spcAft>
                <a:spcPts val="600"/>
              </a:spcAft>
              <a:defRPr/>
            </a:pPr>
            <a:r>
              <a:rPr lang="fr-FR" b="0" i="0" u="none" baseline="0" dirty="0"/>
              <a:t>P. ex., échelles BSID (</a:t>
            </a:r>
            <a:r>
              <a:rPr lang="fr-FR" b="0" i="0" u="none" baseline="0" dirty="0" err="1"/>
              <a:t>Bayley</a:t>
            </a:r>
            <a:r>
              <a:rPr lang="fr-FR" b="0" i="0" u="none" baseline="0" dirty="0"/>
              <a:t> </a:t>
            </a:r>
            <a:r>
              <a:rPr lang="fr-FR" b="0" i="0" u="none" baseline="0" dirty="0" err="1"/>
              <a:t>Scale</a:t>
            </a:r>
            <a:r>
              <a:rPr lang="fr-FR" b="0" i="0" u="none" baseline="0" dirty="0"/>
              <a:t> of Infant </a:t>
            </a:r>
            <a:r>
              <a:rPr lang="fr-FR" b="0" i="0" u="none" baseline="0" dirty="0" err="1"/>
              <a:t>Development</a:t>
            </a:r>
            <a:r>
              <a:rPr lang="fr-FR" b="0" i="0" u="none" baseline="0" dirty="0"/>
              <a:t>) ou BSID-II, WPPSI (Wechsler </a:t>
            </a:r>
            <a:r>
              <a:rPr lang="fr-FR" b="0" i="0" u="none" baseline="0" dirty="0" err="1"/>
              <a:t>Preschool</a:t>
            </a:r>
            <a:r>
              <a:rPr lang="fr-FR" b="0" i="0" u="none" baseline="0" dirty="0"/>
              <a:t> and </a:t>
            </a:r>
            <a:r>
              <a:rPr lang="fr-FR" b="0" i="0" u="none" baseline="0" dirty="0" err="1"/>
              <a:t>Primary</a:t>
            </a:r>
            <a:r>
              <a:rPr lang="fr-FR" b="0" i="0" u="none" baseline="0" dirty="0"/>
              <a:t> </a:t>
            </a:r>
            <a:r>
              <a:rPr lang="fr-FR" b="0" i="0" u="none" baseline="0" dirty="0" err="1"/>
              <a:t>Scale</a:t>
            </a:r>
            <a:r>
              <a:rPr lang="fr-FR" b="0" i="0" u="none" baseline="0" dirty="0"/>
              <a:t> of Intelligence), VABS (Vineland Adaptive </a:t>
            </a:r>
            <a:r>
              <a:rPr lang="fr-FR" b="0" i="0" u="none" baseline="0" dirty="0" err="1"/>
              <a:t>Behavior</a:t>
            </a:r>
            <a:r>
              <a:rPr lang="fr-FR" b="0" i="0" u="none" baseline="0" dirty="0"/>
              <a:t> </a:t>
            </a:r>
            <a:r>
              <a:rPr lang="fr-FR" b="0" i="0" u="none" baseline="0" dirty="0" err="1"/>
              <a:t>Scale</a:t>
            </a:r>
            <a:r>
              <a:rPr lang="fr-FR" b="0" i="0" u="none" baseline="0" dirty="0"/>
              <a:t>).</a:t>
            </a:r>
          </a:p>
          <a:p>
            <a:pPr marL="182880" lvl="1" indent="0" algn="l" rtl="0">
              <a:spcBef>
                <a:spcPts val="0"/>
              </a:spcBef>
              <a:spcAft>
                <a:spcPts val="600"/>
              </a:spcAft>
              <a:buNone/>
              <a:defRPr/>
            </a:pPr>
            <a:endParaRPr lang="fr-FR" sz="500" dirty="0" smtClean="0"/>
          </a:p>
          <a:p>
            <a:pPr marL="0" lvl="1" indent="0" algn="l" rtl="0">
              <a:spcBef>
                <a:spcPts val="0"/>
              </a:spcBef>
              <a:spcAft>
                <a:spcPts val="600"/>
              </a:spcAft>
              <a:buNone/>
              <a:defRPr/>
            </a:pPr>
            <a:r>
              <a:rPr lang="fr-FR" sz="1800" b="1" i="0" u="none" baseline="0" dirty="0"/>
              <a:t>Langue : </a:t>
            </a:r>
            <a:r>
              <a:rPr lang="fr-FR" sz="1800" b="0" i="0" u="none" baseline="0" dirty="0"/>
              <a:t>anglais ou français. </a:t>
            </a:r>
          </a:p>
          <a:p>
            <a:pPr marL="0" lvl="1" indent="0" algn="l" rtl="0">
              <a:spcBef>
                <a:spcPts val="0"/>
              </a:spcBef>
              <a:spcAft>
                <a:spcPts val="600"/>
              </a:spcAft>
              <a:buNone/>
              <a:defRPr/>
            </a:pPr>
            <a:endParaRPr lang="fr-FR" sz="500" dirty="0"/>
          </a:p>
          <a:p>
            <a:pPr marL="0" lvl="1" indent="0" algn="l" rtl="0">
              <a:spcBef>
                <a:spcPts val="0"/>
              </a:spcBef>
              <a:spcAft>
                <a:spcPts val="600"/>
              </a:spcAft>
              <a:buNone/>
              <a:defRPr/>
            </a:pPr>
            <a:r>
              <a:rPr lang="fr-FR" sz="1800" b="1" i="0" u="none" baseline="0" dirty="0">
                <a:ea typeface="ヒラギノ角ゴ Pro W3" charset="-128"/>
              </a:rPr>
              <a:t>Exclusions :</a:t>
            </a:r>
            <a:r>
              <a:rPr lang="fr-FR" sz="1800" b="0" i="0" u="none" baseline="0" dirty="0">
                <a:ea typeface="ヒラギノ角ゴ Pro W3" charset="-128"/>
              </a:rPr>
              <a:t> outils pronostiques, outils prédictifs, outils diagnostiques.</a:t>
            </a:r>
            <a:endParaRPr lang="fr-FR" altLang="en-US" sz="1800" dirty="0">
              <a:ea typeface="ヒラギノ角ゴ Pro W3" charset="-128"/>
            </a:endParaRPr>
          </a:p>
          <a:p>
            <a:pPr marL="0" lvl="1" indent="0" algn="l" rtl="0">
              <a:spcBef>
                <a:spcPts val="0"/>
              </a:spcBef>
              <a:spcAft>
                <a:spcPts val="600"/>
              </a:spcAft>
              <a:buNone/>
              <a:defRPr/>
            </a:pPr>
            <a:endParaRPr lang="fr-FR" sz="1800" dirty="0" smtClean="0"/>
          </a:p>
          <a:p>
            <a:pPr marL="0" indent="0" algn="l" rtl="0">
              <a:buFontTx/>
              <a:buNone/>
              <a:defRPr/>
            </a:pPr>
            <a:endParaRPr lang="fr-FR" sz="1800" dirty="0" smtClean="0"/>
          </a:p>
        </p:txBody>
      </p:sp>
      <p:sp>
        <p:nvSpPr>
          <p:cNvPr id="3686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eaLnBrk="1" hangingPunct="1">
              <a:spcBef>
                <a:spcPct val="0"/>
              </a:spcBef>
              <a:buFontTx/>
              <a:buNone/>
            </a:pPr>
            <a:fld id="{69CF50A4-647D-470D-AD5B-18D151F7CF27}" type="slidenum">
              <a:rPr sz="1400">
                <a:solidFill>
                  <a:srgbClr val="FFFFFF"/>
                </a:solidFill>
              </a:rPr>
              <a:pPr eaLnBrk="1" hangingPunct="1">
                <a:spcBef>
                  <a:spcPct val="0"/>
                </a:spcBef>
                <a:buFontTx/>
                <a:buNone/>
              </a:pPr>
              <a:t>20</a:t>
            </a:fld>
            <a:endParaRPr lang="fr-FR" altLang="en-US" sz="1400" smtClean="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defRPr/>
            </a:pPr>
            <a:r>
              <a:rPr lang="fr-FR" b="0" i="0" u="none" baseline="0">
                <a:latin typeface="+mn-lt"/>
              </a:rPr>
              <a:t>Questions contextuelles </a:t>
            </a:r>
            <a:endParaRPr lang="fr-FR" dirty="0">
              <a:latin typeface="+mn-lt"/>
            </a:endParaRPr>
          </a:p>
        </p:txBody>
      </p:sp>
      <p:sp>
        <p:nvSpPr>
          <p:cNvPr id="3" name="Content Placeholder 2"/>
          <p:cNvSpPr>
            <a:spLocks noGrp="1"/>
          </p:cNvSpPr>
          <p:nvPr>
            <p:ph idx="1"/>
          </p:nvPr>
        </p:nvSpPr>
        <p:spPr/>
        <p:txBody>
          <a:bodyPr/>
          <a:lstStyle/>
          <a:p>
            <a:pPr marL="0" indent="0" algn="l" rtl="0">
              <a:spcBef>
                <a:spcPts val="600"/>
              </a:spcBef>
              <a:spcAft>
                <a:spcPts val="600"/>
              </a:spcAft>
              <a:buFontTx/>
              <a:buNone/>
              <a:defRPr/>
            </a:pPr>
            <a:r>
              <a:rPr lang="fr-FR" sz="2400" b="0" i="0" u="none" baseline="0" dirty="0"/>
              <a:t>Trois questions contextuelles :</a:t>
            </a:r>
          </a:p>
          <a:p>
            <a:pPr algn="l" rtl="0">
              <a:spcBef>
                <a:spcPts val="600"/>
              </a:spcBef>
              <a:spcAft>
                <a:spcPts val="600"/>
              </a:spcAft>
              <a:defRPr/>
            </a:pPr>
            <a:r>
              <a:rPr lang="fr-FR" b="0" i="0" u="none" baseline="0" dirty="0"/>
              <a:t>Quels sont le rapport coût-efficacité et la faisabilité du dépistage du RD chez les enfants âgés de 1 à 4 ans ?</a:t>
            </a:r>
          </a:p>
          <a:p>
            <a:pPr algn="l" rtl="0">
              <a:spcBef>
                <a:spcPts val="600"/>
              </a:spcBef>
              <a:spcAft>
                <a:spcPts val="600"/>
              </a:spcAft>
              <a:defRPr/>
            </a:pPr>
            <a:r>
              <a:rPr lang="fr-FR" b="0" i="0" u="none" baseline="0" dirty="0"/>
              <a:t>Quelles sont les valeurs et préférences des parents/soignants pour le dépistage ?</a:t>
            </a:r>
          </a:p>
          <a:p>
            <a:pPr algn="l" rtl="0">
              <a:spcBef>
                <a:spcPts val="600"/>
              </a:spcBef>
              <a:spcAft>
                <a:spcPts val="600"/>
              </a:spcAft>
              <a:defRPr/>
            </a:pPr>
            <a:r>
              <a:rPr lang="fr-FR" b="0" i="0" u="none" baseline="0" dirty="0"/>
              <a:t>Quelles sont les données probantes concernant un fardeau accru de la maladie, les performances différentielles pour le dépistage et/ou la réponse au traitement pour le RD ou les barrières à la mise en œuvre du dépistage dans des sous-groupes </a:t>
            </a:r>
            <a:r>
              <a:rPr lang="fr-FR" b="0" i="0" u="none" baseline="0" dirty="0" smtClean="0"/>
              <a:t>?</a:t>
            </a:r>
            <a:endParaRPr lang="fr-FR" b="0" i="0" u="none" baseline="0" dirty="0"/>
          </a:p>
          <a:p>
            <a:pPr algn="l" rtl="0">
              <a:spcBef>
                <a:spcPts val="600"/>
              </a:spcBef>
              <a:spcAft>
                <a:spcPts val="600"/>
              </a:spcAft>
              <a:defRPr/>
            </a:pPr>
            <a:endParaRPr lang="fr-FR" dirty="0"/>
          </a:p>
        </p:txBody>
      </p:sp>
      <p:sp>
        <p:nvSpPr>
          <p:cNvPr id="3789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eaLnBrk="1" hangingPunct="1">
              <a:spcBef>
                <a:spcPct val="0"/>
              </a:spcBef>
              <a:buFontTx/>
              <a:buNone/>
            </a:pPr>
            <a:fld id="{BCB29CF2-5018-4045-869A-857C966104AD}" type="slidenum">
              <a:rPr sz="1400">
                <a:solidFill>
                  <a:srgbClr val="FFFFFF"/>
                </a:solidFill>
              </a:rPr>
              <a:pPr eaLnBrk="1" hangingPunct="1">
                <a:spcBef>
                  <a:spcPct val="0"/>
                </a:spcBef>
                <a:buFontTx/>
                <a:buNone/>
              </a:pPr>
              <a:t>21</a:t>
            </a:fld>
            <a:endParaRPr lang="fr-FR" altLang="en-US" sz="1400" smtClean="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l" rtl="0"/>
            <a:r>
              <a:rPr lang="fr-FR" sz="2800"/>
              <a:t/>
            </a:r>
            <a:br>
              <a:rPr lang="fr-FR" sz="2800"/>
            </a:br>
            <a:r>
              <a:rPr lang="fr-FR" sz="3600" b="0" i="0" u="none" baseline="0"/>
              <a:t>Comment les données probantes sont-elles évaluées ? </a:t>
            </a:r>
            <a:r>
              <a:rPr lang="fr-FR" sz="3600"/>
              <a:t/>
            </a:r>
            <a:br>
              <a:rPr lang="fr-FR" sz="3600"/>
            </a:br>
            <a:endParaRPr lang="fr-FR" altLang="en-US" smtClean="0"/>
          </a:p>
        </p:txBody>
      </p:sp>
      <p:sp>
        <p:nvSpPr>
          <p:cNvPr id="3" name="Content Placeholder 2"/>
          <p:cNvSpPr>
            <a:spLocks noGrp="1"/>
          </p:cNvSpPr>
          <p:nvPr>
            <p:ph idx="1"/>
          </p:nvPr>
        </p:nvSpPr>
        <p:spPr>
          <a:xfrm>
            <a:off x="468313" y="1828800"/>
            <a:ext cx="7989887" cy="4913313"/>
          </a:xfrm>
        </p:spPr>
        <p:txBody>
          <a:bodyPr/>
          <a:lstStyle/>
          <a:p>
            <a:pPr algn="l" rtl="0">
              <a:buFontTx/>
              <a:buNone/>
              <a:defRPr/>
            </a:pPr>
            <a:r>
              <a:rPr lang="fr-FR" sz="1800" b="0" i="0" u="none" baseline="0"/>
              <a:t>Système « </a:t>
            </a:r>
            <a:r>
              <a:rPr lang="fr-FR" sz="1800" b="1" i="0" u="none" baseline="0"/>
              <a:t>GRADE </a:t>
            </a:r>
            <a:r>
              <a:rPr lang="fr-FR" sz="1800" b="0" i="0" u="none" baseline="0"/>
              <a:t>» :</a:t>
            </a:r>
          </a:p>
          <a:p>
            <a:pPr algn="l" rtl="0">
              <a:buFont typeface="Arial" charset="0"/>
              <a:buChar char="•"/>
              <a:defRPr/>
            </a:pPr>
            <a:r>
              <a:rPr lang="fr-FR" sz="1800" b="1" i="0" u="none" baseline="0">
                <a:cs typeface="Arial" pitchFamily="34" charset="0"/>
              </a:rPr>
              <a:t>G</a:t>
            </a:r>
            <a:r>
              <a:rPr lang="fr-FR" sz="1800" b="0" i="0" u="none" baseline="0">
                <a:cs typeface="Arial" pitchFamily="34" charset="0"/>
              </a:rPr>
              <a:t>rading of </a:t>
            </a:r>
            <a:r>
              <a:rPr lang="fr-FR" sz="1800" b="1" i="0" u="none" baseline="0">
                <a:cs typeface="Arial" pitchFamily="34" charset="0"/>
              </a:rPr>
              <a:t>R</a:t>
            </a:r>
            <a:r>
              <a:rPr lang="fr-FR" sz="1800" b="0" i="0" u="none" baseline="0">
                <a:cs typeface="Arial" pitchFamily="34" charset="0"/>
              </a:rPr>
              <a:t>ecommendations, </a:t>
            </a:r>
            <a:r>
              <a:rPr lang="fr-FR" sz="1800" b="1" i="0" u="none" baseline="0">
                <a:cs typeface="Arial" pitchFamily="34" charset="0"/>
              </a:rPr>
              <a:t>A</a:t>
            </a:r>
            <a:r>
              <a:rPr lang="fr-FR" sz="1800" b="0" i="0" u="none" baseline="0">
                <a:cs typeface="Arial" pitchFamily="34" charset="0"/>
              </a:rPr>
              <a:t>ssessment, </a:t>
            </a:r>
            <a:r>
              <a:rPr lang="fr-FR" sz="1800" b="1" i="0" u="none" baseline="0">
                <a:cs typeface="Arial" pitchFamily="34" charset="0"/>
              </a:rPr>
              <a:t>D</a:t>
            </a:r>
            <a:r>
              <a:rPr lang="fr-FR" sz="1800" b="0" i="0" u="none" baseline="0">
                <a:cs typeface="Arial" pitchFamily="34" charset="0"/>
              </a:rPr>
              <a:t>evelopment &amp; </a:t>
            </a:r>
            <a:r>
              <a:rPr lang="fr-FR" sz="1800" b="1" i="0" u="none" baseline="0">
                <a:cs typeface="Arial" pitchFamily="34" charset="0"/>
              </a:rPr>
              <a:t>E</a:t>
            </a:r>
            <a:r>
              <a:rPr lang="fr-FR" sz="1800" b="0" i="0" u="none" baseline="0">
                <a:cs typeface="Arial" pitchFamily="34" charset="0"/>
              </a:rPr>
              <a:t>valuation</a:t>
            </a:r>
          </a:p>
          <a:p>
            <a:pPr marL="0" indent="0" algn="l" rtl="0">
              <a:buFontTx/>
              <a:buNone/>
              <a:defRPr/>
            </a:pPr>
            <a:endParaRPr lang="fr-FR" sz="1000" dirty="0" smtClean="0"/>
          </a:p>
          <a:p>
            <a:pPr algn="l" rtl="0">
              <a:buFontTx/>
              <a:buNone/>
              <a:defRPr/>
            </a:pPr>
            <a:r>
              <a:rPr lang="fr-FR" sz="1800" b="0" i="0" u="none" baseline="0"/>
              <a:t>Qu'évaluons-nous ?</a:t>
            </a:r>
          </a:p>
          <a:p>
            <a:pPr marL="0" indent="0" algn="l" rtl="0">
              <a:buFontTx/>
              <a:buNone/>
              <a:defRPr/>
            </a:pPr>
            <a:r>
              <a:rPr lang="fr-FR" sz="1800" b="1" i="0" u="none" baseline="0"/>
              <a:t>1. Qualité des données probantes </a:t>
            </a:r>
          </a:p>
          <a:p>
            <a:pPr lvl="1" algn="l" rtl="0">
              <a:defRPr/>
            </a:pPr>
            <a:r>
              <a:rPr lang="fr-FR" sz="1800" b="0" i="0" u="none" baseline="0">
                <a:solidFill>
                  <a:prstClr val="black"/>
                </a:solidFill>
                <a:cs typeface="Arial" pitchFamily="34" charset="0"/>
              </a:rPr>
              <a:t>Degré de confiance que les données probantes disponibles reflètent fidèlement l'effet réel théorique de l'intervention ou du service.</a:t>
            </a:r>
            <a:endParaRPr lang="fr-FR" sz="1800" dirty="0">
              <a:solidFill>
                <a:prstClr val="black"/>
              </a:solidFill>
            </a:endParaRPr>
          </a:p>
          <a:p>
            <a:pPr lvl="1" algn="l" rtl="0">
              <a:defRPr/>
            </a:pPr>
            <a:r>
              <a:rPr lang="fr-FR" sz="1800" b="0" i="0" u="none" baseline="0"/>
              <a:t>Élevée, modérée, faible, très faible.</a:t>
            </a:r>
          </a:p>
          <a:p>
            <a:pPr lvl="1" algn="l" rtl="0">
              <a:lnSpc>
                <a:spcPct val="40000"/>
              </a:lnSpc>
              <a:defRPr/>
            </a:pPr>
            <a:endParaRPr lang="fr-FR" sz="1800" dirty="0" smtClean="0"/>
          </a:p>
          <a:p>
            <a:pPr marL="0" indent="0" algn="l" rtl="0">
              <a:buFontTx/>
              <a:buNone/>
              <a:defRPr/>
            </a:pPr>
            <a:r>
              <a:rPr lang="fr-FR" sz="1800" b="1" i="0" u="none" baseline="0"/>
              <a:t>2. Force de la recommandation</a:t>
            </a:r>
            <a:r>
              <a:rPr lang="fr-FR" sz="1800" b="0" i="0" u="none" baseline="0"/>
              <a:t>	</a:t>
            </a:r>
          </a:p>
          <a:p>
            <a:pPr lvl="1" algn="l" rtl="0">
              <a:defRPr/>
            </a:pPr>
            <a:r>
              <a:rPr lang="fr-FR" sz="1800" b="0" i="0" u="none" baseline="0">
                <a:solidFill>
                  <a:prstClr val="black"/>
                </a:solidFill>
                <a:cs typeface="Arial" pitchFamily="34" charset="0"/>
              </a:rPr>
              <a:t>L'équilibre entre les effets désirables et indésirables ; la variabilité ou l'incertitude des valeurs et préférences des citoyens ; et si l'intervention représente une utilisation judicieuse des ressources.</a:t>
            </a:r>
          </a:p>
          <a:p>
            <a:pPr lvl="1" algn="l" rtl="0">
              <a:defRPr/>
            </a:pPr>
            <a:r>
              <a:rPr lang="fr-FR" sz="1800" b="0" i="0" u="none" baseline="0"/>
              <a:t>Forte et faible.</a:t>
            </a:r>
          </a:p>
          <a:p>
            <a:pPr lvl="1" algn="l" rtl="0">
              <a:defRPr/>
            </a:pPr>
            <a:endParaRPr lang="fr-FR" sz="2000" dirty="0">
              <a:solidFill>
                <a:prstClr val="black"/>
              </a:solidFill>
              <a:cs typeface="Arial" pitchFamily="34" charset="0"/>
            </a:endParaRPr>
          </a:p>
          <a:p>
            <a:pPr lvl="1" algn="l" rtl="0">
              <a:defRPr/>
            </a:pPr>
            <a:endParaRPr lang="fr-FR" sz="2000" dirty="0" smtClean="0">
              <a:effectLst>
                <a:outerShdw blurRad="38100" dist="38100" dir="2700000" algn="tl">
                  <a:srgbClr val="C0C0C0"/>
                </a:outerShdw>
              </a:effectLst>
            </a:endParaRPr>
          </a:p>
          <a:p>
            <a:pPr algn="l" rtl="0">
              <a:defRPr/>
            </a:pPr>
            <a:endParaRPr lang="fr-FR" dirty="0"/>
          </a:p>
        </p:txBody>
      </p:sp>
      <p:sp>
        <p:nvSpPr>
          <p:cNvPr id="389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CF667316-3D4E-4659-9887-499657F22095}" type="slidenum">
              <a:rPr sz="1400">
                <a:solidFill>
                  <a:schemeClr val="bg1"/>
                </a:solidFill>
              </a:rPr>
              <a:pPr>
                <a:spcBef>
                  <a:spcPct val="0"/>
                </a:spcBef>
                <a:buFontTx/>
                <a:buNone/>
              </a:pPr>
              <a:t>22</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rtl="0"/>
            <a:r>
              <a:rPr lang="fr-FR" sz="3600" b="0" i="0" u="none" baseline="0"/>
              <a:t>Comment la force des recommandations est-elle déterminée ?</a:t>
            </a:r>
          </a:p>
        </p:txBody>
      </p:sp>
      <p:sp>
        <p:nvSpPr>
          <p:cNvPr id="9219" name="Content Placeholder 2"/>
          <p:cNvSpPr>
            <a:spLocks noGrp="1"/>
          </p:cNvSpPr>
          <p:nvPr>
            <p:ph idx="1"/>
          </p:nvPr>
        </p:nvSpPr>
        <p:spPr>
          <a:xfrm>
            <a:off x="395288" y="1844675"/>
            <a:ext cx="4464050" cy="4752975"/>
          </a:xfrm>
        </p:spPr>
        <p:txBody>
          <a:bodyPr/>
          <a:lstStyle/>
          <a:p>
            <a:pPr marL="0" indent="0" algn="l" rtl="0">
              <a:buFontTx/>
              <a:buNone/>
              <a:defRPr/>
            </a:pPr>
            <a:r>
              <a:rPr lang="fr-FR" sz="1800" b="0" i="0" u="none" baseline="0" dirty="0"/>
              <a:t>La force des recommandations (forte ou faible) se base sur quatre facteurs :</a:t>
            </a:r>
          </a:p>
          <a:p>
            <a:pPr marL="0" indent="0" algn="l" rtl="0">
              <a:buFontTx/>
              <a:buNone/>
              <a:defRPr/>
            </a:pPr>
            <a:endParaRPr lang="fr-FR" sz="900" dirty="0" smtClean="0"/>
          </a:p>
          <a:p>
            <a:pPr algn="l" rtl="0">
              <a:buFont typeface="Arial" charset="0"/>
              <a:buChar char="•"/>
              <a:defRPr/>
            </a:pPr>
            <a:r>
              <a:rPr lang="fr-FR" sz="1800" b="1" i="0" u="none" baseline="0" dirty="0"/>
              <a:t>Qualité</a:t>
            </a:r>
            <a:r>
              <a:rPr lang="fr-FR" sz="1800" b="0" i="0" u="none" baseline="0" dirty="0"/>
              <a:t> des données probantes à l'appui. </a:t>
            </a:r>
          </a:p>
          <a:p>
            <a:pPr marL="0" indent="0" algn="l" rtl="0">
              <a:buFontTx/>
              <a:buNone/>
              <a:defRPr/>
            </a:pPr>
            <a:endParaRPr lang="fr-FR" sz="900" dirty="0"/>
          </a:p>
          <a:p>
            <a:pPr algn="l" rtl="0">
              <a:buFont typeface="Arial" charset="0"/>
              <a:buChar char="•"/>
              <a:defRPr/>
            </a:pPr>
            <a:r>
              <a:rPr lang="fr-FR" sz="1800" b="0" i="0" u="none" baseline="0" dirty="0"/>
              <a:t>Degré de certitude quant au </a:t>
            </a:r>
            <a:r>
              <a:rPr lang="fr-FR" sz="1800" b="1" i="0" u="none" baseline="0" dirty="0"/>
              <a:t>rapport entre les effets désirables et indésirables</a:t>
            </a:r>
            <a:r>
              <a:rPr lang="fr-FR" sz="1800" b="0" i="0" u="none" baseline="0" dirty="0"/>
              <a:t>. </a:t>
            </a:r>
          </a:p>
          <a:p>
            <a:pPr marL="0" indent="0" algn="l" rtl="0">
              <a:buFontTx/>
              <a:buNone/>
              <a:defRPr/>
            </a:pPr>
            <a:endParaRPr lang="fr-FR" sz="900" dirty="0" smtClean="0"/>
          </a:p>
          <a:p>
            <a:pPr algn="l" rtl="0">
              <a:buFont typeface="Arial" charset="0"/>
              <a:buChar char="•"/>
              <a:defRPr/>
            </a:pPr>
            <a:r>
              <a:rPr lang="fr-FR" sz="1800" b="0" i="0" u="none" baseline="0" dirty="0"/>
              <a:t>Degré de certitude/variabilité des </a:t>
            </a:r>
            <a:r>
              <a:rPr lang="fr-FR" sz="1800" b="1" i="0" u="none" baseline="0" dirty="0"/>
              <a:t>valeurs et préférences</a:t>
            </a:r>
            <a:r>
              <a:rPr lang="fr-FR" sz="1800" b="0" i="0" u="none" baseline="0" dirty="0"/>
              <a:t> des personnes.</a:t>
            </a:r>
          </a:p>
          <a:p>
            <a:pPr marL="0" indent="0" algn="l" rtl="0">
              <a:buFontTx/>
              <a:buNone/>
              <a:defRPr/>
            </a:pPr>
            <a:endParaRPr lang="fr-FR" sz="900" dirty="0" smtClean="0"/>
          </a:p>
          <a:p>
            <a:pPr algn="l" rtl="0">
              <a:buFont typeface="Arial" charset="0"/>
              <a:buChar char="•"/>
              <a:defRPr/>
            </a:pPr>
            <a:r>
              <a:rPr lang="fr-FR" sz="1800" b="0" i="0" u="none" baseline="0" dirty="0"/>
              <a:t>Degré de certitude quant au </a:t>
            </a:r>
            <a:r>
              <a:rPr lang="fr-FR" sz="1800" b="1" i="0" u="none" baseline="0" dirty="0"/>
              <a:t>bien-fondé de l'utilisation des ressources</a:t>
            </a:r>
            <a:r>
              <a:rPr lang="fr-FR" sz="1800" b="0" i="0" u="none" baseline="0" dirty="0"/>
              <a:t> par l'intervention.</a:t>
            </a:r>
            <a:r>
              <a:rPr lang="fr-FR" sz="1800" b="1" i="0" u="none" baseline="0" dirty="0"/>
              <a:t> </a:t>
            </a:r>
          </a:p>
          <a:p>
            <a:pPr lvl="1" algn="l" rtl="0">
              <a:buFontTx/>
              <a:buNone/>
              <a:defRPr/>
            </a:pPr>
            <a:endParaRPr lang="fr-FR" dirty="0" smtClean="0"/>
          </a:p>
        </p:txBody>
      </p:sp>
      <p:sp>
        <p:nvSpPr>
          <p:cNvPr id="399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D1E9450C-D25E-41FC-A066-82227D0AFCB9}" type="slidenum">
              <a:rPr sz="1400">
                <a:solidFill>
                  <a:schemeClr val="bg1"/>
                </a:solidFill>
              </a:rPr>
              <a:pPr>
                <a:spcBef>
                  <a:spcPct val="0"/>
                </a:spcBef>
                <a:buFontTx/>
                <a:buNone/>
              </a:pPr>
              <a:t>23</a:t>
            </a:fld>
            <a:endParaRPr lang="fr-FR" altLang="en-US" sz="1400" smtClean="0">
              <a:solidFill>
                <a:schemeClr val="bg1"/>
              </a:solidFill>
            </a:endParaRPr>
          </a:p>
        </p:txBody>
      </p:sp>
      <p:pic>
        <p:nvPicPr>
          <p:cNvPr id="2051" name="Picture 3" descr="R:\KT\09 TIES\Current Projects\CTFPHC\CTFPHC (Under Construction)\GRADE Project\Graphics\strength-of-recommendation_FREN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468" y="1988840"/>
            <a:ext cx="4410531" cy="3168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0"/>
            <a:ext cx="8915400" cy="1196975"/>
          </a:xfrm>
        </p:spPr>
        <p:txBody>
          <a:bodyPr/>
          <a:lstStyle/>
          <a:p>
            <a:pPr algn="l" rtl="0"/>
            <a:r>
              <a:rPr lang="fr-FR" sz="3600" b="0" i="0" u="none" baseline="0"/>
              <a:t>Interprétation des recommandations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0785685"/>
              </p:ext>
            </p:extLst>
          </p:nvPr>
        </p:nvGraphicFramePr>
        <p:xfrm>
          <a:off x="107504" y="853257"/>
          <a:ext cx="8928100" cy="5910370"/>
        </p:xfrm>
        <a:graphic>
          <a:graphicData uri="http://schemas.openxmlformats.org/drawingml/2006/table">
            <a:tbl>
              <a:tblPr/>
              <a:tblGrid>
                <a:gridCol w="1649921"/>
                <a:gridCol w="3151377"/>
                <a:gridCol w="4126802"/>
              </a:tblGrid>
              <a:tr h="6604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Arial" pitchFamily="34" charset="0"/>
                          <a:ea typeface="ヒラギノ角ゴ Pro W3" pitchFamily="-84" charset="-128"/>
                        </a:rPr>
                        <a:t>Implications</a:t>
                      </a: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Arial" pitchFamily="34" charset="0"/>
                          <a:ea typeface="ヒラギノ角ゴ Pro W3" pitchFamily="-84" charset="-128"/>
                        </a:rPr>
                        <a:t>Recommandation forte</a:t>
                      </a: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Arial" pitchFamily="34" charset="0"/>
                          <a:ea typeface="ヒラギノ角ゴ Pro W3" pitchFamily="-84" charset="-128"/>
                        </a:rPr>
                        <a:t>Recommandation faible</a:t>
                      </a: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1509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Arial" pitchFamily="34" charset="0"/>
                          <a:ea typeface="ヒラギノ角ゴ Pro W3" pitchFamily="-84" charset="-128"/>
                        </a:rPr>
                        <a:t>Pour les patients</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ヒラギノ角ゴ Pro W3" pitchFamily="-84" charset="-128"/>
                        </a:rPr>
                        <a:t>La plupart des personnes souhaiteraient suivre le plan d'action recommandé.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ヒラギノ角ゴ Pro W3" pitchFamily="-84" charset="-128"/>
                        </a:rPr>
                        <a:t>Seule une faible proportion ne le souhaiterait pas.</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a:ln>
                            <a:noFill/>
                          </a:ln>
                          <a:solidFill>
                            <a:srgbClr val="000000"/>
                          </a:solidFill>
                          <a:effectLst/>
                          <a:latin typeface="Arial" pitchFamily="34" charset="0"/>
                          <a:ea typeface="ヒラギノ角ゴ Pro W3" pitchFamily="-84" charset="-128"/>
                        </a:rPr>
                        <a:t>La majorité des personnes dans cette situation souhaiteraient suivre le plan d'action suggéré, mais de nombreuses autres ne le souhaiteraient pas. </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737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Arial" pitchFamily="34" charset="0"/>
                          <a:ea typeface="ヒラギノ角ゴ Pro W3" pitchFamily="-84" charset="-128"/>
                        </a:rPr>
                        <a:t>Pour les cliniciens</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a:ln>
                            <a:noFill/>
                          </a:ln>
                          <a:solidFill>
                            <a:srgbClr val="000000"/>
                          </a:solidFill>
                          <a:effectLst/>
                          <a:latin typeface="Arial" pitchFamily="34" charset="0"/>
                          <a:ea typeface="ヒラギノ角ゴ Pro W3" pitchFamily="-84" charset="-128"/>
                        </a:rPr>
                        <a:t>La plupart des personnes devraient bénéficier de l'intervention.</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ヒラギノ角ゴ Pro W3" pitchFamily="-84" charset="-128"/>
                        </a:rPr>
                        <a:t>Le fait que des patients différents peuvent requérir des choix différents est reconnu.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ヒラギノ角ゴ Pro W3" pitchFamily="-84" charset="-128"/>
                        </a:rPr>
                        <a:t>Les cliniciens doivent aider les patients à prendre des décisions de prise en charge compatibles avec leurs valeurs et préférences.</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2265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Arial" pitchFamily="34" charset="0"/>
                          <a:ea typeface="ヒラギノ角ゴ Pro W3" pitchFamily="-84" charset="-128"/>
                        </a:rPr>
                        <a:t>Pour les responsables des politiques </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a:ln>
                            <a:noFill/>
                          </a:ln>
                          <a:solidFill>
                            <a:srgbClr val="000000"/>
                          </a:solidFill>
                          <a:effectLst/>
                          <a:latin typeface="Arial" pitchFamily="34" charset="0"/>
                          <a:ea typeface="ヒラギノ角ゴ Pro W3" pitchFamily="-84" charset="-128"/>
                        </a:rPr>
                        <a:t>La recommandation peut se traduire par une politique dans la plupart des situations. </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ヒラギノ角ゴ Pro W3" pitchFamily="-84" charset="-128"/>
                        </a:rPr>
                        <a:t>L'élaboration de politiques exigera un débat de fond et la participation de divers intervenants. </a:t>
                      </a:r>
                    </a:p>
                  </a:txBody>
                  <a:tcPr marL="91431" marR="914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4098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A6137B54-7AC3-49F8-A60D-1470E96AF17A}" type="slidenum">
              <a:rPr sz="1400">
                <a:solidFill>
                  <a:schemeClr val="bg1"/>
                </a:solidFill>
              </a:rPr>
              <a:pPr>
                <a:spcBef>
                  <a:spcPct val="0"/>
                </a:spcBef>
                <a:buFontTx/>
                <a:buNone/>
              </a:pPr>
              <a:t>24</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a:xfrm>
            <a:off x="1258888" y="3213100"/>
            <a:ext cx="6769100" cy="1362075"/>
          </a:xfrm>
        </p:spPr>
        <p:txBody>
          <a:bodyPr/>
          <a:lstStyle/>
          <a:p>
            <a:pPr algn="l" rtl="0"/>
            <a:r>
              <a:rPr lang="fr-FR" b="1" i="0" u="none" cap="none" baseline="0"/>
              <a:t>PRINCIPAUX RÉSULTATS ET RECOMMANDATIONS </a:t>
            </a:r>
            <a:endParaRPr lang="fr-FR" altLang="en-US" cap="none" smtClean="0"/>
          </a:p>
        </p:txBody>
      </p:sp>
      <p:sp>
        <p:nvSpPr>
          <p:cNvPr id="41987" name="Text Placeholder 5"/>
          <p:cNvSpPr>
            <a:spLocks noGrp="1"/>
          </p:cNvSpPr>
          <p:nvPr>
            <p:ph type="body" idx="1"/>
          </p:nvPr>
        </p:nvSpPr>
        <p:spPr>
          <a:xfrm>
            <a:off x="1258888" y="1628775"/>
            <a:ext cx="7129462" cy="1500188"/>
          </a:xfrm>
        </p:spPr>
        <p:txBody>
          <a:bodyPr/>
          <a:lstStyle/>
          <a:p>
            <a:pPr algn="l" rtl="0"/>
            <a:r>
              <a:rPr lang="fr-FR" sz="2400" b="1" i="0" u="none" baseline="0"/>
              <a:t>Dépistage du retard de développement </a:t>
            </a:r>
            <a:endParaRPr lang="fr-FR" altLang="en-US" sz="2400" b="1" smtClean="0"/>
          </a:p>
        </p:txBody>
      </p:sp>
      <p:sp>
        <p:nvSpPr>
          <p:cNvPr id="419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635EEF99-C298-40E0-AEFA-EEF54756E944}" type="slidenum">
              <a:rPr sz="1400">
                <a:solidFill>
                  <a:schemeClr val="bg1"/>
                </a:solidFill>
              </a:rPr>
              <a:pPr>
                <a:spcBef>
                  <a:spcPct val="0"/>
                </a:spcBef>
                <a:buFontTx/>
                <a:buNone/>
              </a:pPr>
              <a:t>25</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l" rtl="0"/>
            <a:r>
              <a:rPr lang="fr-FR" sz="2800" b="0" i="0" u="none" baseline="0"/>
              <a:t>Données probantes : dépistage du RD</a:t>
            </a:r>
            <a:endParaRPr lang="fr-FR" altLang="en-US" smtClean="0"/>
          </a:p>
        </p:txBody>
      </p:sp>
      <p:sp>
        <p:nvSpPr>
          <p:cNvPr id="45059" name="Content Placeholder 2"/>
          <p:cNvSpPr>
            <a:spLocks noGrp="1"/>
          </p:cNvSpPr>
          <p:nvPr>
            <p:ph idx="1"/>
          </p:nvPr>
        </p:nvSpPr>
        <p:spPr>
          <a:xfrm>
            <a:off x="1" y="1557338"/>
            <a:ext cx="8675688" cy="5111750"/>
          </a:xfrm>
        </p:spPr>
        <p:txBody>
          <a:bodyPr/>
          <a:lstStyle/>
          <a:p>
            <a:pPr algn="l" rtl="0">
              <a:defRPr/>
            </a:pPr>
            <a:r>
              <a:rPr lang="fr-FR" sz="1800" b="0" i="0" u="none" baseline="0" dirty="0"/>
              <a:t>Une étude américaine de qualité modérée (n = 2 103) a mesuré si le dépistage du RD améliore le délai avant aiguillage, le pourcentage d'aiguillages précoces et l'admissibilité à des services d'intervention précoce (résultats des processus).</a:t>
            </a:r>
          </a:p>
          <a:p>
            <a:pPr lvl="1" algn="l" rtl="0">
              <a:defRPr/>
            </a:pPr>
            <a:r>
              <a:rPr lang="fr-FR" sz="1400" b="0" i="0" u="none" baseline="0" dirty="0"/>
              <a:t>L'étude comparait le dépistage des enfants (avec et sans soutien du personnel du </a:t>
            </a:r>
            <a:r>
              <a:rPr lang="fr-FR" sz="1400" b="0" i="0" u="none" baseline="0" dirty="0" smtClean="0"/>
              <a:t>cabinet) </a:t>
            </a:r>
            <a:r>
              <a:rPr lang="fr-FR" sz="1400" b="0" i="0" u="none" baseline="0" dirty="0"/>
              <a:t>à l'aide des outils ASQ-II à 9, 18 et 30 mois et M-CHAT à 18 et 24 mois aux soins standard (les jalons appropriés à l'âge étaient évalués lors de visites d'enfants bien portants).</a:t>
            </a:r>
          </a:p>
          <a:p>
            <a:pPr algn="l" rtl="0">
              <a:defRPr/>
            </a:pPr>
            <a:endParaRPr lang="fr-FR" altLang="en-US" sz="1800" dirty="0" smtClean="0"/>
          </a:p>
          <a:p>
            <a:pPr algn="l" rtl="0">
              <a:defRPr/>
            </a:pPr>
            <a:endParaRPr lang="fr-FR" altLang="en-US" sz="1800" dirty="0" smtClean="0"/>
          </a:p>
          <a:p>
            <a:pPr algn="l" rtl="0">
              <a:defRPr/>
            </a:pPr>
            <a:endParaRPr lang="fr-FR" altLang="en-US" sz="1800" dirty="0" smtClean="0"/>
          </a:p>
          <a:p>
            <a:pPr algn="l" rtl="0">
              <a:defRPr/>
            </a:pPr>
            <a:endParaRPr lang="fr-FR" altLang="en-US" sz="1800" dirty="0" smtClean="0"/>
          </a:p>
          <a:p>
            <a:pPr algn="l" rtl="0">
              <a:defRPr/>
            </a:pPr>
            <a:endParaRPr lang="fr-FR" altLang="en-US" sz="1800" dirty="0" smtClean="0"/>
          </a:p>
          <a:p>
            <a:pPr algn="l" rtl="0">
              <a:defRPr/>
            </a:pPr>
            <a:endParaRPr lang="fr-FR" altLang="en-US" sz="1800" dirty="0"/>
          </a:p>
          <a:p>
            <a:pPr algn="l" rtl="0">
              <a:defRPr/>
            </a:pPr>
            <a:endParaRPr lang="fr-FR" altLang="en-US" sz="1800" dirty="0"/>
          </a:p>
          <a:p>
            <a:pPr algn="l" rtl="0">
              <a:defRPr/>
            </a:pPr>
            <a:endParaRPr lang="fr-FR" altLang="en-US" sz="100" dirty="0" smtClean="0"/>
          </a:p>
          <a:p>
            <a:pPr marL="0" indent="0" algn="l" rtl="0">
              <a:buFontTx/>
              <a:buNone/>
              <a:defRPr/>
            </a:pPr>
            <a:r>
              <a:rPr lang="fr-FR" sz="1400" b="1" i="0" u="none" baseline="0" dirty="0"/>
              <a:t>* </a:t>
            </a:r>
            <a:r>
              <a:rPr lang="fr-FR" sz="1200" b="1" i="0" u="none" baseline="0" dirty="0"/>
              <a:t>N.B. L'intervention précoce fait référence aux programmes offerts aux États-Unis dans le cadre de la loi American </a:t>
            </a:r>
            <a:r>
              <a:rPr lang="fr-FR" sz="1200" b="1" i="0" u="none" baseline="0" dirty="0" err="1"/>
              <a:t>Individuals</a:t>
            </a:r>
            <a:r>
              <a:rPr lang="fr-FR" sz="1200" b="1" i="0" u="none" baseline="0" dirty="0"/>
              <a:t> </a:t>
            </a:r>
            <a:r>
              <a:rPr lang="fr-FR" sz="1200" b="1" i="0" u="none" baseline="0" dirty="0" err="1"/>
              <a:t>with</a:t>
            </a:r>
            <a:r>
              <a:rPr lang="fr-FR" sz="1200" b="1" i="0" u="none" baseline="0" dirty="0"/>
              <a:t> </a:t>
            </a:r>
            <a:r>
              <a:rPr lang="fr-FR" sz="1200" b="1" i="0" u="none" baseline="0" dirty="0" err="1"/>
              <a:t>Disability</a:t>
            </a:r>
            <a:r>
              <a:rPr lang="fr-FR" sz="1200" b="1" i="0" u="none" baseline="0" dirty="0"/>
              <a:t> Education </a:t>
            </a:r>
            <a:r>
              <a:rPr lang="fr-FR" sz="1200" b="1" i="0" u="none" baseline="0" dirty="0" err="1"/>
              <a:t>Act</a:t>
            </a:r>
            <a:r>
              <a:rPr lang="fr-FR" sz="1200" b="0" i="0" u="none" baseline="0" dirty="0"/>
              <a:t>,</a:t>
            </a:r>
            <a:r>
              <a:rPr lang="fr-FR" sz="1200" b="1" i="0" u="none" baseline="0" dirty="0"/>
              <a:t> </a:t>
            </a:r>
            <a:r>
              <a:rPr lang="fr-FR" sz="1200" b="0" i="0" u="none" baseline="0" dirty="0"/>
              <a:t>qui vise à assurer que les enfants victimes de handicaps ont accès à des programmes et interventions d'éducation du public gratuits et personnalisés. En raison des différences possibles de la législation et des programmes et services disponibles dans les divers pays, les résultats relatifs à l'intervention précoce pourraient ne pas être généralisables.</a:t>
            </a:r>
          </a:p>
        </p:txBody>
      </p:sp>
      <p:sp>
        <p:nvSpPr>
          <p:cNvPr id="430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C337063A-8FF8-4F9E-B2C0-F2F54BAF958A}" type="slidenum">
              <a:rPr sz="1400">
                <a:solidFill>
                  <a:schemeClr val="bg1"/>
                </a:solidFill>
              </a:rPr>
              <a:pPr>
                <a:spcBef>
                  <a:spcPct val="0"/>
                </a:spcBef>
                <a:buFontTx/>
                <a:buNone/>
              </a:pPr>
              <a:t>26</a:t>
            </a:fld>
            <a:endParaRPr lang="fr-FR" altLang="en-US" sz="1400" smtClean="0">
              <a:solidFill>
                <a:schemeClr val="bg1"/>
              </a:solidFill>
            </a:endParaRPr>
          </a:p>
        </p:txBody>
      </p:sp>
      <p:pic>
        <p:nvPicPr>
          <p:cNvPr id="430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170238"/>
            <a:ext cx="7211636" cy="22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l" rtl="0"/>
            <a:r>
              <a:rPr lang="fr-FR" sz="3600" b="0" i="0" u="none" baseline="0"/>
              <a:t>Données probantes : dépistage du RD</a:t>
            </a:r>
          </a:p>
        </p:txBody>
      </p:sp>
      <p:sp>
        <p:nvSpPr>
          <p:cNvPr id="3" name="Content Placeholder 2"/>
          <p:cNvSpPr>
            <a:spLocks noGrp="1"/>
          </p:cNvSpPr>
          <p:nvPr>
            <p:ph idx="1"/>
          </p:nvPr>
        </p:nvSpPr>
        <p:spPr>
          <a:xfrm>
            <a:off x="0" y="1268760"/>
            <a:ext cx="8915400" cy="5445224"/>
          </a:xfrm>
        </p:spPr>
        <p:txBody>
          <a:bodyPr/>
          <a:lstStyle/>
          <a:p>
            <a:pPr algn="l" rtl="0">
              <a:defRPr/>
            </a:pPr>
            <a:endParaRPr lang="fr-FR" sz="1600" dirty="0" smtClean="0"/>
          </a:p>
          <a:p>
            <a:pPr algn="l" rtl="0">
              <a:defRPr/>
            </a:pPr>
            <a:r>
              <a:rPr lang="fr-FR" sz="1600" b="0" i="0" u="none" baseline="0" dirty="0"/>
              <a:t>Un ERC par grappes de faible qualité réalisé aux Pays-Bas a communiqué les résultats scolaires d'enfants soumis à un dépistage d'un retard de langage. </a:t>
            </a:r>
          </a:p>
          <a:p>
            <a:pPr algn="l" rtl="0">
              <a:defRPr/>
            </a:pPr>
            <a:r>
              <a:rPr lang="fr-FR" sz="1600" b="0" i="0" u="none" baseline="0" dirty="0"/>
              <a:t>L'essai comparait les résultats à 8 ans chez des enfants soumis à un dépistage de troubles du langage à 15-18 mois et 24 mois à l'aide de l'instrument VTO (</a:t>
            </a:r>
            <a:r>
              <a:rPr lang="fr-FR" sz="1600" b="0" i="0" u="none" baseline="0" dirty="0" err="1"/>
              <a:t>VroegTijdige</a:t>
            </a:r>
            <a:r>
              <a:rPr lang="fr-FR" sz="1600" b="0" i="0" u="none" baseline="0" dirty="0"/>
              <a:t> </a:t>
            </a:r>
            <a:r>
              <a:rPr lang="fr-FR" sz="1600" b="0" i="0" u="none" baseline="0" dirty="0" err="1"/>
              <a:t>Onderkenning</a:t>
            </a:r>
            <a:r>
              <a:rPr lang="fr-FR" sz="1600" b="0" i="0" u="none" baseline="0" dirty="0"/>
              <a:t> </a:t>
            </a:r>
            <a:r>
              <a:rPr lang="fr-FR" sz="1600" b="0" i="0" u="none" baseline="0" dirty="0" err="1"/>
              <a:t>Ontwikkelingsstoornissen</a:t>
            </a:r>
            <a:r>
              <a:rPr lang="fr-FR" sz="1600" b="0" i="0" u="none" baseline="0" dirty="0"/>
              <a:t>) et chez les enfants d'un groupe témoin (soins standard).</a:t>
            </a:r>
          </a:p>
          <a:p>
            <a:pPr lvl="1" algn="l" rtl="0">
              <a:defRPr/>
            </a:pPr>
            <a:r>
              <a:rPr lang="fr-FR" sz="1200" b="0" i="0" u="none" baseline="0" dirty="0"/>
              <a:t>L'étude ne proposait pas d'intervention après le dépistage et n'indiquait pas si les enfants bénéficiaient d'une intervention hors du cadre de l'étude.</a:t>
            </a:r>
            <a:endParaRPr lang="fr-FR" sz="1200" dirty="0"/>
          </a:p>
          <a:p>
            <a:pPr lvl="1" algn="l" rtl="0">
              <a:defRPr/>
            </a:pPr>
            <a:r>
              <a:rPr lang="fr-FR" b="0" i="0" u="none" baseline="0" dirty="0"/>
              <a:t>Aucune différence significative de la performance scolaire entre les enfants présentant un retard de langage détecté par dépistage ou par l'intermédiaire des soins habituels (pas de dépistage) n'a été observée. </a:t>
            </a:r>
          </a:p>
          <a:p>
            <a:pPr lvl="2" algn="l" rtl="0">
              <a:defRPr/>
            </a:pPr>
            <a:r>
              <a:rPr lang="fr-FR" sz="1600" b="0" i="0" u="none" baseline="0" dirty="0"/>
              <a:t>RR 0,99 pour le redoublement (IC à 95 %, 0,81-1,21).</a:t>
            </a:r>
          </a:p>
          <a:p>
            <a:pPr lvl="1" algn="l" rtl="0">
              <a:defRPr/>
            </a:pPr>
            <a:r>
              <a:rPr lang="fr-FR" b="0" i="0" u="none" baseline="0" dirty="0"/>
              <a:t>Peu de différence de performance aux tests standardisés entre les enfants soumis à un dépistage et les autres.</a:t>
            </a:r>
          </a:p>
          <a:p>
            <a:pPr lvl="2" algn="l" rtl="0">
              <a:defRPr/>
            </a:pPr>
            <a:r>
              <a:rPr lang="fr-FR" sz="1600" b="0" i="0" u="none" baseline="0" dirty="0"/>
              <a:t>RR 0,88 pour la performance aux tests oraux &lt; 10e percentile (IC à 95 %, 0,63-1,2). </a:t>
            </a:r>
          </a:p>
          <a:p>
            <a:pPr lvl="2" algn="l" rtl="0">
              <a:defRPr/>
            </a:pPr>
            <a:r>
              <a:rPr lang="fr-FR" sz="1600" b="0" i="0" u="none" baseline="0" dirty="0"/>
              <a:t>RR 1,00 pour les tests de lecture &lt; 10e percentile (IC à 95 %, 0,72-1,40).</a:t>
            </a:r>
          </a:p>
          <a:p>
            <a:pPr lvl="1" algn="l" rtl="0">
              <a:defRPr/>
            </a:pPr>
            <a:r>
              <a:rPr lang="fr-FR" sz="1800" b="0" i="0" u="none" baseline="0" dirty="0"/>
              <a:t>Une certaine différence de performance aux tests d'orthographe standardisés.</a:t>
            </a:r>
          </a:p>
          <a:p>
            <a:pPr lvl="2" algn="l" rtl="0">
              <a:defRPr/>
            </a:pPr>
            <a:r>
              <a:rPr lang="fr-FR" sz="1600" b="0" i="0" u="none" baseline="0" dirty="0"/>
              <a:t> RR 0,68 pour les tests d'orthographe &lt; 10e percentile (IC à 95 %, 0,41-1,13).</a:t>
            </a:r>
            <a:endParaRPr lang="fr-FR" sz="1600" dirty="0"/>
          </a:p>
          <a:p>
            <a:pPr lvl="2" algn="l" rtl="0">
              <a:defRPr/>
            </a:pPr>
            <a:endParaRPr lang="fr-FR" sz="1800" dirty="0" smtClean="0"/>
          </a:p>
          <a:p>
            <a:pPr lvl="1" algn="l" rtl="0">
              <a:defRPr/>
            </a:pPr>
            <a:endParaRPr lang="fr-FR" sz="2000" dirty="0" smtClean="0"/>
          </a:p>
          <a:p>
            <a:pPr lvl="1" algn="l" rtl="0">
              <a:defRPr/>
            </a:pPr>
            <a:endParaRPr lang="fr-FR" sz="2000" dirty="0" smtClean="0"/>
          </a:p>
          <a:p>
            <a:pPr marL="0" indent="0" algn="l" rtl="0">
              <a:buNone/>
              <a:defRPr/>
            </a:pPr>
            <a:endParaRPr lang="fr-FR" sz="1800" dirty="0"/>
          </a:p>
        </p:txBody>
      </p:sp>
      <p:sp>
        <p:nvSpPr>
          <p:cNvPr id="440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767030F5-867F-4F6F-89A6-468F32060B5A}" type="slidenum">
              <a:rPr sz="1400">
                <a:solidFill>
                  <a:schemeClr val="bg1"/>
                </a:solidFill>
              </a:rPr>
              <a:pPr>
                <a:spcBef>
                  <a:spcPct val="0"/>
                </a:spcBef>
                <a:buFontTx/>
                <a:buNone/>
              </a:pPr>
              <a:t>27</a:t>
            </a:fld>
            <a:endParaRPr lang="fr-FR" altLang="en-US" sz="1400" dirty="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l" rtl="0"/>
            <a:r>
              <a:rPr lang="fr-FR" sz="3600" b="0" i="0" u="none" baseline="0"/>
              <a:t>Données probantes : traitement du RD</a:t>
            </a:r>
          </a:p>
        </p:txBody>
      </p:sp>
      <p:sp>
        <p:nvSpPr>
          <p:cNvPr id="3" name="Content Placeholder 2"/>
          <p:cNvSpPr>
            <a:spLocks noGrp="1"/>
          </p:cNvSpPr>
          <p:nvPr>
            <p:ph idx="1"/>
          </p:nvPr>
        </p:nvSpPr>
        <p:spPr>
          <a:xfrm>
            <a:off x="0" y="1484784"/>
            <a:ext cx="8929759" cy="4751387"/>
          </a:xfrm>
        </p:spPr>
        <p:txBody>
          <a:bodyPr/>
          <a:lstStyle/>
          <a:p>
            <a:pPr algn="l" rtl="0">
              <a:spcAft>
                <a:spcPts val="0"/>
              </a:spcAft>
              <a:defRPr/>
            </a:pPr>
            <a:r>
              <a:rPr lang="fr-FR" sz="1600" b="0" i="0" u="none" baseline="0" dirty="0"/>
              <a:t>3 interventions structurées basées sur le langage (n = 239 au total) chez des enfants présentant des troubles de la parole/du langage ont entraîné une certaine amélioration. </a:t>
            </a:r>
          </a:p>
          <a:p>
            <a:pPr lvl="1" algn="l" rtl="0">
              <a:spcAft>
                <a:spcPts val="0"/>
              </a:spcAft>
              <a:defRPr/>
            </a:pPr>
            <a:r>
              <a:rPr lang="fr-FR" b="0" i="0" u="none" baseline="0" dirty="0"/>
              <a:t>Différence moyenne standardisée (DMS) de 0,81 (IC à 95 %, 0,02-1,60).</a:t>
            </a:r>
            <a:endParaRPr lang="fr-FR" dirty="0" smtClean="0"/>
          </a:p>
          <a:p>
            <a:pPr algn="l" rtl="0">
              <a:spcBef>
                <a:spcPts val="432"/>
              </a:spcBef>
              <a:spcAft>
                <a:spcPts val="0"/>
              </a:spcAft>
              <a:defRPr/>
            </a:pPr>
            <a:r>
              <a:rPr lang="fr-FR" sz="1600" b="0" i="0" u="none" baseline="0" dirty="0"/>
              <a:t>2 examens systématiques examinant des interventions comportementales intensives ont mis en évidence une amélioration de la fonction cognitive chez des enfants atteints d'un RD avéré dû à un TSA. </a:t>
            </a:r>
            <a:endParaRPr lang="fr-FR" sz="1600" dirty="0"/>
          </a:p>
          <a:p>
            <a:pPr lvl="1" algn="l" rtl="0">
              <a:spcBef>
                <a:spcPts val="432"/>
              </a:spcBef>
              <a:spcAft>
                <a:spcPts val="0"/>
              </a:spcAft>
              <a:defRPr/>
            </a:pPr>
            <a:r>
              <a:rPr lang="fr-FR" b="0" i="0" u="none" baseline="0" dirty="0"/>
              <a:t>Une analyse comportementale appliquée (n = 129) a montré une DMS de 1,34 (0,60-2,08).</a:t>
            </a:r>
          </a:p>
          <a:p>
            <a:pPr lvl="1" algn="l" rtl="0">
              <a:spcBef>
                <a:spcPts val="432"/>
              </a:spcBef>
              <a:spcAft>
                <a:spcPts val="0"/>
              </a:spcAft>
              <a:defRPr/>
            </a:pPr>
            <a:r>
              <a:rPr lang="fr-FR" b="0" i="0" u="none" baseline="0" dirty="0"/>
              <a:t>Une intervention comportementale intensive précoce (n = 172) a mis en évidence une DMS de 0,76 (IC à 95 %, 0,04-1,11).</a:t>
            </a:r>
            <a:endParaRPr lang="fr-FR" dirty="0"/>
          </a:p>
          <a:p>
            <a:pPr algn="l" rtl="0">
              <a:spcBef>
                <a:spcPts val="1200"/>
              </a:spcBef>
              <a:spcAft>
                <a:spcPts val="600"/>
              </a:spcAft>
              <a:defRPr/>
            </a:pPr>
            <a:r>
              <a:rPr lang="fr-FR" sz="1600" b="0" i="0" u="none" baseline="0" dirty="0"/>
              <a:t>1 examen systématique d'interventions appliquées par les parents n'a pas révélé d'effet sur les résultats cognitifs.</a:t>
            </a:r>
          </a:p>
          <a:p>
            <a:pPr algn="l" rtl="0">
              <a:spcBef>
                <a:spcPts val="1200"/>
              </a:spcBef>
              <a:spcAft>
                <a:spcPts val="600"/>
              </a:spcAft>
              <a:defRPr/>
            </a:pPr>
            <a:r>
              <a:rPr lang="fr-FR" sz="1600" b="0" i="0" u="none" baseline="0" dirty="0"/>
              <a:t>Aucun inconvénient du traitement n'a été identifié.</a:t>
            </a:r>
          </a:p>
          <a:p>
            <a:pPr marL="347472" indent="-347472" algn="l" rtl="0">
              <a:spcBef>
                <a:spcPts val="600"/>
              </a:spcBef>
              <a:spcAft>
                <a:spcPts val="600"/>
              </a:spcAft>
              <a:buFont typeface="Arial" panose="020B0604020202020204" pitchFamily="34" charset="0"/>
              <a:buChar char="•"/>
              <a:defRPr/>
            </a:pPr>
            <a:r>
              <a:rPr lang="fr-FR" sz="1600" b="0" i="0" u="none" baseline="0" dirty="0"/>
              <a:t>Les conclusions sur le traitement concernent le RD détecté autrement que par dépistage.</a:t>
            </a:r>
          </a:p>
          <a:p>
            <a:pPr marL="347472" indent="-347472" algn="l" rtl="0">
              <a:spcBef>
                <a:spcPts val="600"/>
              </a:spcBef>
              <a:spcAft>
                <a:spcPts val="600"/>
              </a:spcAft>
              <a:buFont typeface="Arial" panose="020B0604020202020204" pitchFamily="34" charset="0"/>
              <a:buChar char="•"/>
              <a:defRPr/>
            </a:pPr>
            <a:r>
              <a:rPr lang="fr-FR" sz="1600" b="0" i="0" u="none" kern="1200" baseline="0" dirty="0"/>
              <a:t>Aucune étude communiquant des résultats thérapeutiques en matière de performance scolaire, de compétences motrices fines et/ou globales, de santé mentale, de fonctionnement adaptatif, de compétences sociales, de survie ou de fonctionnement à l'âge adulte n'a été identifiée.</a:t>
            </a:r>
            <a:endParaRPr lang="fr-FR" sz="1600" dirty="0"/>
          </a:p>
          <a:p>
            <a:pPr marL="0" indent="0" algn="l" rtl="0">
              <a:buFontTx/>
              <a:buNone/>
              <a:defRPr/>
            </a:pPr>
            <a:endParaRPr lang="fr-FR" sz="1600" dirty="0" smtClean="0"/>
          </a:p>
        </p:txBody>
      </p:sp>
      <p:sp>
        <p:nvSpPr>
          <p:cNvPr id="450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53D68731-AD39-4E65-B800-14ED62C4E465}" type="slidenum">
              <a:rPr sz="1400">
                <a:solidFill>
                  <a:schemeClr val="bg1"/>
                </a:solidFill>
              </a:rPr>
              <a:pPr>
                <a:spcBef>
                  <a:spcPct val="0"/>
                </a:spcBef>
                <a:buFontTx/>
                <a:buNone/>
              </a:pPr>
              <a:t>28</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l" rtl="0"/>
            <a:r>
              <a:rPr lang="fr-FR" sz="3200" b="0" i="0" u="none" baseline="0"/>
              <a:t>Données probantes : traitement du RD</a:t>
            </a:r>
            <a:endParaRPr lang="fr-FR" altLang="en-US" smtClean="0"/>
          </a:p>
        </p:txBody>
      </p:sp>
      <p:sp>
        <p:nvSpPr>
          <p:cNvPr id="46083" name="Content Placeholder 2"/>
          <p:cNvSpPr>
            <a:spLocks noGrp="1"/>
          </p:cNvSpPr>
          <p:nvPr>
            <p:ph idx="1"/>
          </p:nvPr>
        </p:nvSpPr>
        <p:spPr>
          <a:xfrm>
            <a:off x="179388" y="1700213"/>
            <a:ext cx="8280400" cy="4395787"/>
          </a:xfrm>
        </p:spPr>
        <p:txBody>
          <a:bodyPr/>
          <a:lstStyle/>
          <a:p>
            <a:pPr algn="l" rtl="0"/>
            <a:r>
              <a:rPr lang="fr-FR" b="0" i="0" u="none" baseline="0"/>
              <a:t>Le GECSSP a également passé en revue les données probantes de 5 examens systématiques sur le traitement des TSA. </a:t>
            </a:r>
          </a:p>
        </p:txBody>
      </p:sp>
      <p:sp>
        <p:nvSpPr>
          <p:cNvPr id="460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FE0A046D-E245-47B3-ACA1-18BABBCCAF19}" type="slidenum">
              <a:rPr sz="1400">
                <a:solidFill>
                  <a:schemeClr val="bg1"/>
                </a:solidFill>
              </a:rPr>
              <a:pPr>
                <a:spcBef>
                  <a:spcPct val="0"/>
                </a:spcBef>
                <a:buFontTx/>
                <a:buNone/>
              </a:pPr>
              <a:t>29</a:t>
            </a:fld>
            <a:endParaRPr lang="fr-FR" altLang="en-US" sz="1400" smtClean="0">
              <a:solidFill>
                <a:schemeClr val="bg1"/>
              </a:solidFill>
            </a:endParaRPr>
          </a:p>
        </p:txBody>
      </p:sp>
      <p:pic>
        <p:nvPicPr>
          <p:cNvPr id="460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03" y="2492896"/>
            <a:ext cx="8278813" cy="410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0825" y="122238"/>
            <a:ext cx="8915400" cy="1219200"/>
          </a:xfrm>
        </p:spPr>
        <p:txBody>
          <a:bodyPr/>
          <a:lstStyle/>
          <a:p>
            <a:pPr algn="l" rtl="0"/>
            <a:r>
              <a:rPr lang="fr-FR" b="0" i="0" u="none" baseline="0"/>
              <a:t>Membres du groupe de travail sur le RD du GECSSP</a:t>
            </a:r>
          </a:p>
        </p:txBody>
      </p:sp>
      <p:sp>
        <p:nvSpPr>
          <p:cNvPr id="3" name="Content Placeholder 2"/>
          <p:cNvSpPr>
            <a:spLocks noGrp="1"/>
          </p:cNvSpPr>
          <p:nvPr>
            <p:ph idx="1"/>
          </p:nvPr>
        </p:nvSpPr>
        <p:spPr>
          <a:xfrm>
            <a:off x="468313" y="1628775"/>
            <a:ext cx="4271962" cy="4211638"/>
          </a:xfrm>
        </p:spPr>
        <p:txBody>
          <a:bodyPr/>
          <a:lstStyle/>
          <a:p>
            <a:pPr marL="0" indent="0" algn="l" rtl="0">
              <a:spcBef>
                <a:spcPts val="600"/>
              </a:spcBef>
              <a:buFontTx/>
              <a:buNone/>
              <a:defRPr/>
            </a:pPr>
            <a:r>
              <a:rPr lang="fr-FR" b="1" i="0" u="none" baseline="0" dirty="0"/>
              <a:t>Membres du </a:t>
            </a:r>
            <a:r>
              <a:rPr lang="fr-FR" b="1" i="0" u="none" baseline="0" dirty="0" smtClean="0"/>
              <a:t>GECSSP</a:t>
            </a:r>
            <a:r>
              <a:rPr lang="fr-FR" b="1" i="0" u="none" baseline="0" dirty="0"/>
              <a:t> :               </a:t>
            </a:r>
          </a:p>
          <a:p>
            <a:pPr algn="l" rtl="0">
              <a:spcBef>
                <a:spcPts val="600"/>
              </a:spcBef>
              <a:defRPr/>
            </a:pPr>
            <a:r>
              <a:rPr lang="fr-FR" b="0" i="0" u="none" baseline="0" dirty="0"/>
              <a:t>Marcello </a:t>
            </a:r>
            <a:r>
              <a:rPr lang="fr-FR" b="0" i="0" u="none" baseline="0" dirty="0" err="1"/>
              <a:t>Tonelli</a:t>
            </a:r>
            <a:r>
              <a:rPr lang="fr-FR" b="0" i="0" u="none" baseline="0" dirty="0"/>
              <a:t> (président)</a:t>
            </a:r>
          </a:p>
          <a:p>
            <a:pPr algn="l" rtl="0">
              <a:defRPr/>
            </a:pPr>
            <a:r>
              <a:rPr lang="fr-FR" b="0" i="0" u="none" baseline="0" dirty="0"/>
              <a:t>Patricia </a:t>
            </a:r>
            <a:r>
              <a:rPr lang="fr-FR" b="0" i="0" u="none" baseline="0" dirty="0" err="1"/>
              <a:t>Parkin</a:t>
            </a:r>
            <a:endParaRPr lang="fr-FR" dirty="0" smtClean="0"/>
          </a:p>
          <a:p>
            <a:pPr algn="l" rtl="0">
              <a:defRPr/>
            </a:pPr>
            <a:r>
              <a:rPr lang="fr-FR" b="0" i="0" u="none" baseline="0" dirty="0"/>
              <a:t>Brett </a:t>
            </a:r>
            <a:r>
              <a:rPr lang="fr-FR" b="0" i="0" u="none" baseline="0" dirty="0" err="1"/>
              <a:t>Thombs</a:t>
            </a:r>
            <a:endParaRPr lang="fr-FR" dirty="0" smtClean="0"/>
          </a:p>
          <a:p>
            <a:pPr algn="l" rtl="0">
              <a:defRPr/>
            </a:pPr>
            <a:r>
              <a:rPr lang="fr-FR" b="0" i="0" u="none" baseline="0" dirty="0"/>
              <a:t>Paula </a:t>
            </a:r>
            <a:r>
              <a:rPr lang="fr-FR" b="0" i="0" u="none" baseline="0" dirty="0" err="1"/>
              <a:t>Brauer</a:t>
            </a:r>
            <a:r>
              <a:rPr lang="fr-FR" b="0" i="0" u="none" baseline="0" dirty="0"/>
              <a:t> </a:t>
            </a:r>
          </a:p>
          <a:p>
            <a:pPr algn="l" rtl="0">
              <a:defRPr/>
            </a:pPr>
            <a:r>
              <a:rPr lang="fr-FR" b="0" i="0" u="none" baseline="0" dirty="0"/>
              <a:t>Kevin </a:t>
            </a:r>
            <a:r>
              <a:rPr lang="fr-FR" b="0" i="0" u="none" baseline="0" dirty="0" err="1"/>
              <a:t>Pottie</a:t>
            </a:r>
            <a:endParaRPr lang="fr-FR" dirty="0" smtClean="0"/>
          </a:p>
          <a:p>
            <a:pPr marL="0" indent="0" algn="l" rtl="0">
              <a:spcBef>
                <a:spcPts val="1800"/>
              </a:spcBef>
              <a:buFontTx/>
              <a:buNone/>
              <a:defRPr/>
            </a:pPr>
            <a:r>
              <a:rPr lang="fr-FR" b="1" i="0" u="none" baseline="0" dirty="0"/>
              <a:t>Société canadienne de pédiatrie </a:t>
            </a:r>
          </a:p>
          <a:p>
            <a:pPr algn="l" rtl="0">
              <a:spcBef>
                <a:spcPts val="0"/>
              </a:spcBef>
              <a:defRPr/>
            </a:pPr>
            <a:r>
              <a:rPr lang="fr-FR" b="0" i="0" u="none" baseline="0" dirty="0"/>
              <a:t>Denis Leduc*</a:t>
            </a:r>
          </a:p>
          <a:p>
            <a:pPr algn="l" rtl="0">
              <a:spcBef>
                <a:spcPts val="0"/>
              </a:spcBef>
              <a:defRPr/>
            </a:pPr>
            <a:endParaRPr lang="fr-FR" dirty="0"/>
          </a:p>
          <a:p>
            <a:pPr marL="0" indent="0" algn="l" rtl="0">
              <a:spcBef>
                <a:spcPts val="0"/>
              </a:spcBef>
              <a:buFontTx/>
              <a:buNone/>
              <a:defRPr/>
            </a:pPr>
            <a:endParaRPr lang="fr-FR" dirty="0"/>
          </a:p>
          <a:p>
            <a:pPr marL="0" indent="0" algn="l" rtl="0">
              <a:buFontTx/>
              <a:buNone/>
              <a:defRPr/>
            </a:pPr>
            <a:r>
              <a:rPr lang="fr-FR" sz="1800" b="0" i="0" u="none" baseline="0" dirty="0"/>
              <a:t> *</a:t>
            </a:r>
            <a:r>
              <a:rPr lang="fr-FR" sz="1800" b="0" i="1" u="none" baseline="0" dirty="0"/>
              <a:t>membres sans droit de vote</a:t>
            </a:r>
            <a:endParaRPr lang="fr-FR" sz="1800" dirty="0"/>
          </a:p>
          <a:p>
            <a:pPr marL="0" indent="0" algn="l" rtl="0">
              <a:buFontTx/>
              <a:buNone/>
              <a:defRPr/>
            </a:pPr>
            <a:endParaRPr lang="fr-FR" sz="1800" b="1" dirty="0" smtClean="0"/>
          </a:p>
          <a:p>
            <a:pPr algn="l" rtl="0">
              <a:defRPr/>
            </a:pPr>
            <a:endParaRPr lang="fr-FR" sz="1800" dirty="0" smtClean="0"/>
          </a:p>
          <a:p>
            <a:pPr algn="l" rtl="0">
              <a:defRPr/>
            </a:pPr>
            <a:endParaRPr lang="fr-FR" dirty="0" smtClean="0"/>
          </a:p>
        </p:txBody>
      </p:sp>
      <p:sp>
        <p:nvSpPr>
          <p:cNvPr id="194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2B410EF2-E517-4DF9-94A0-779F09BF03A7}" type="slidenum">
              <a:rPr sz="1400">
                <a:solidFill>
                  <a:schemeClr val="bg1"/>
                </a:solidFill>
              </a:rPr>
              <a:pPr>
                <a:spcBef>
                  <a:spcPct val="0"/>
                </a:spcBef>
                <a:buFontTx/>
                <a:buNone/>
              </a:pPr>
              <a:t>3</a:t>
            </a:fld>
            <a:endParaRPr lang="fr-FR" altLang="en-US" sz="1400" smtClean="0">
              <a:solidFill>
                <a:schemeClr val="bg1"/>
              </a:solidFill>
            </a:endParaRPr>
          </a:p>
        </p:txBody>
      </p:sp>
      <p:sp>
        <p:nvSpPr>
          <p:cNvPr id="19461" name="TextBox 4"/>
          <p:cNvSpPr txBox="1">
            <a:spLocks noChangeArrowheads="1"/>
          </p:cNvSpPr>
          <p:nvPr/>
        </p:nvSpPr>
        <p:spPr bwMode="auto">
          <a:xfrm>
            <a:off x="4392613" y="1628775"/>
            <a:ext cx="4751387"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l" rtl="0" eaLnBrk="1" hangingPunct="1">
              <a:spcBef>
                <a:spcPts val="1200"/>
              </a:spcBef>
              <a:buFontTx/>
              <a:buNone/>
            </a:pPr>
            <a:r>
              <a:rPr lang="fr-FR" b="1" i="0" u="none" baseline="0" dirty="0"/>
              <a:t>Agence de la santé publique du Canada :</a:t>
            </a:r>
            <a:endParaRPr lang="fr-FR" altLang="en-US" dirty="0"/>
          </a:p>
          <a:p>
            <a:pPr algn="l" rtl="0" eaLnBrk="1" hangingPunct="1">
              <a:spcBef>
                <a:spcPts val="600"/>
              </a:spcBef>
            </a:pPr>
            <a:r>
              <a:rPr lang="fr-FR" b="0" i="0" u="none" baseline="0" dirty="0"/>
              <a:t>Anne-Marie </a:t>
            </a:r>
            <a:r>
              <a:rPr lang="fr-FR" b="0" i="0" u="none" baseline="0" dirty="0" err="1"/>
              <a:t>Ugnat</a:t>
            </a:r>
            <a:r>
              <a:rPr lang="fr-FR" b="0" i="0" u="none" baseline="0" dirty="0"/>
              <a:t>* </a:t>
            </a:r>
          </a:p>
          <a:p>
            <a:pPr algn="l" rtl="0" eaLnBrk="1" hangingPunct="1">
              <a:spcBef>
                <a:spcPts val="600"/>
              </a:spcBef>
            </a:pPr>
            <a:r>
              <a:rPr lang="fr-FR" b="0" i="0" u="none" baseline="0" dirty="0" err="1"/>
              <a:t>Alejandra</a:t>
            </a:r>
            <a:r>
              <a:rPr lang="fr-FR" b="0" i="0" u="none" baseline="0" dirty="0"/>
              <a:t> </a:t>
            </a:r>
            <a:r>
              <a:rPr lang="fr-FR" b="0" i="0" u="none" baseline="0" dirty="0" err="1"/>
              <a:t>Jaramillo</a:t>
            </a:r>
            <a:r>
              <a:rPr lang="fr-FR" b="0" i="0" u="none" baseline="0" dirty="0"/>
              <a:t> Garcia* </a:t>
            </a:r>
          </a:p>
          <a:p>
            <a:pPr algn="l" rtl="0" eaLnBrk="1" hangingPunct="1">
              <a:spcBef>
                <a:spcPts val="300"/>
              </a:spcBef>
            </a:pPr>
            <a:r>
              <a:rPr lang="fr-FR" b="0" i="0" u="none" baseline="0" dirty="0"/>
              <a:t>Wendy Martin* </a:t>
            </a:r>
          </a:p>
          <a:p>
            <a:pPr algn="l" rtl="0" eaLnBrk="1" hangingPunct="1">
              <a:spcBef>
                <a:spcPts val="300"/>
              </a:spcBef>
            </a:pPr>
            <a:r>
              <a:rPr lang="fr-FR" b="0" i="0" u="none" baseline="0" dirty="0"/>
              <a:t>Marianna </a:t>
            </a:r>
            <a:r>
              <a:rPr lang="fr-FR" b="0" i="0" u="none" baseline="0" dirty="0" err="1"/>
              <a:t>Ofner</a:t>
            </a:r>
            <a:r>
              <a:rPr lang="fr-FR" b="0" i="0" u="none" baseline="0" dirty="0"/>
              <a:t>* </a:t>
            </a:r>
            <a:r>
              <a:rPr lang="fr-FR" sz="1400" b="0" i="0" u="none" baseline="0" dirty="0"/>
              <a:t>(de </a:t>
            </a:r>
            <a:r>
              <a:rPr lang="fr-FR" sz="1400" b="0" i="0" u="none" baseline="0" dirty="0" smtClean="0"/>
              <a:t>l'ASD-GC </a:t>
            </a:r>
            <a:r>
              <a:rPr lang="fr-FR" sz="1400" b="0" i="0" u="none" baseline="0" dirty="0"/>
              <a:t>&amp; </a:t>
            </a:r>
            <a:r>
              <a:rPr lang="fr-FR" sz="1400" b="0" i="0" u="none" baseline="0" dirty="0" smtClean="0"/>
              <a:t>l’ASD-AC</a:t>
            </a:r>
            <a:r>
              <a:rPr lang="fr-FR" sz="1400" b="0" i="0" u="none" baseline="0" dirty="0"/>
              <a:t>)</a:t>
            </a:r>
            <a:endParaRPr lang="fr-FR" altLang="en-US" sz="1400" dirty="0"/>
          </a:p>
          <a:p>
            <a:pPr algn="l" rtl="0" eaLnBrk="1" hangingPunct="1">
              <a:spcBef>
                <a:spcPts val="300"/>
              </a:spcBef>
            </a:pPr>
            <a:r>
              <a:rPr lang="fr-FR" b="0" i="0" u="none" baseline="0" dirty="0"/>
              <a:t>Sarah </a:t>
            </a:r>
            <a:r>
              <a:rPr lang="fr-FR" b="0" i="0" u="none" baseline="0" dirty="0" err="1"/>
              <a:t>Connor</a:t>
            </a:r>
            <a:r>
              <a:rPr lang="fr-FR" b="0" i="0" u="none" baseline="0" dirty="0"/>
              <a:t> </a:t>
            </a:r>
            <a:r>
              <a:rPr lang="fr-FR" b="0" i="0" u="none" baseline="0" dirty="0" err="1"/>
              <a:t>Gorber</a:t>
            </a:r>
            <a:r>
              <a:rPr lang="fr-FR" b="0" i="0" u="none" baseline="0" dirty="0"/>
              <a:t>* </a:t>
            </a:r>
            <a:r>
              <a:rPr lang="fr-FR" sz="1400" b="0" i="0" u="none" baseline="0" dirty="0"/>
              <a:t>(ASPC/IRSC)</a:t>
            </a:r>
          </a:p>
          <a:p>
            <a:pPr algn="l" rtl="0" eaLnBrk="1" hangingPunct="1">
              <a:spcBef>
                <a:spcPts val="300"/>
              </a:spcBef>
            </a:pPr>
            <a:r>
              <a:rPr lang="fr-FR" b="0" i="0" u="none" baseline="0" dirty="0"/>
              <a:t>Lesley </a:t>
            </a:r>
            <a:r>
              <a:rPr lang="fr-FR" b="0" i="0" u="none" baseline="0" dirty="0" err="1"/>
              <a:t>Dunfield</a:t>
            </a:r>
            <a:r>
              <a:rPr lang="fr-FR" b="0" i="0" u="none" baseline="0" dirty="0"/>
              <a:t> </a:t>
            </a:r>
            <a:r>
              <a:rPr lang="fr-FR" sz="1400" b="0" i="0" u="none" baseline="0" dirty="0"/>
              <a:t>(précédemment à l'ASPC)</a:t>
            </a:r>
          </a:p>
          <a:p>
            <a:pPr algn="l" rtl="0" eaLnBrk="1" hangingPunct="1">
              <a:spcBef>
                <a:spcPts val="300"/>
              </a:spcBef>
            </a:pPr>
            <a:endParaRPr lang="fr-FR" altLang="en-US" dirty="0"/>
          </a:p>
          <a:p>
            <a:pPr algn="l" rtl="0" eaLnBrk="1" hangingPunct="1">
              <a:spcBef>
                <a:spcPct val="0"/>
              </a:spcBef>
              <a:buFontTx/>
              <a:buNone/>
            </a:pPr>
            <a:endParaRPr lang="fr-FR" altLang="en-US" dirty="0"/>
          </a:p>
          <a:p>
            <a:pPr algn="l" rtl="0" eaLnBrk="1" hangingPunct="1">
              <a:spcBef>
                <a:spcPct val="0"/>
              </a:spcBef>
              <a:buFontTx/>
              <a:buNone/>
            </a:pPr>
            <a:endParaRPr lang="fr-FR" altLang="en-US" dirty="0"/>
          </a:p>
          <a:p>
            <a:pPr algn="l" rtl="0" eaLnBrk="1" hangingPunct="1">
              <a:spcBef>
                <a:spcPct val="0"/>
              </a:spcBef>
              <a:buFontTx/>
              <a:buNone/>
            </a:pPr>
            <a:endParaRPr lang="fr-FR"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l" rtl="0"/>
            <a:r>
              <a:rPr lang="fr-FR" b="0" i="0" u="none" baseline="0"/>
              <a:t>Données probantes : fiabilité diagnostique des tests de dépistage</a:t>
            </a:r>
            <a:r>
              <a:rPr lang="fr-FR" sz="2800" b="0" i="0" u="none" baseline="30000">
                <a:solidFill>
                  <a:schemeClr val="tx1"/>
                </a:solidFill>
              </a:rPr>
              <a:t>1</a:t>
            </a:r>
          </a:p>
        </p:txBody>
      </p:sp>
      <p:sp>
        <p:nvSpPr>
          <p:cNvPr id="3" name="Content Placeholder 2"/>
          <p:cNvSpPr>
            <a:spLocks noGrp="1"/>
          </p:cNvSpPr>
          <p:nvPr>
            <p:ph idx="1"/>
          </p:nvPr>
        </p:nvSpPr>
        <p:spPr>
          <a:xfrm>
            <a:off x="323850" y="1557338"/>
            <a:ext cx="8640763" cy="5300662"/>
          </a:xfrm>
        </p:spPr>
        <p:txBody>
          <a:bodyPr/>
          <a:lstStyle/>
          <a:p>
            <a:pPr algn="l" rtl="0">
              <a:defRPr/>
            </a:pPr>
            <a:r>
              <a:rPr lang="fr-FR" sz="1800" b="0" i="0" u="none" baseline="0"/>
              <a:t>Les tests de dépistage couramment utilisés ont montré une fiabilité inconstante et une spécificité modérée à faible. </a:t>
            </a:r>
            <a:endParaRPr lang="fr-FR" sz="1800" dirty="0" smtClean="0"/>
          </a:p>
          <a:p>
            <a:pPr algn="l" rtl="0">
              <a:spcBef>
                <a:spcPts val="1200"/>
              </a:spcBef>
              <a:defRPr/>
            </a:pPr>
            <a:r>
              <a:rPr lang="fr-FR" sz="1800" b="0" i="0" u="none" baseline="0"/>
              <a:t>Questionnaire ASQ (Ages and Stages Questionnaire).</a:t>
            </a:r>
          </a:p>
          <a:p>
            <a:pPr lvl="1" algn="l" rtl="0">
              <a:spcBef>
                <a:spcPts val="0"/>
              </a:spcBef>
              <a:defRPr/>
            </a:pPr>
            <a:r>
              <a:rPr lang="fr-FR" b="0" i="0" u="none" baseline="0"/>
              <a:t>n= 331 enfants (34 cas, 297 non-cas) âgés de 12 à 60 mois sans antécédents documentés de RD dans des établissements de soins primaires généraux.</a:t>
            </a:r>
          </a:p>
          <a:p>
            <a:pPr lvl="1" algn="l" rtl="0">
              <a:spcBef>
                <a:spcPts val="0"/>
              </a:spcBef>
              <a:defRPr/>
            </a:pPr>
            <a:r>
              <a:rPr lang="fr-FR" b="0" i="0" u="none" baseline="0">
                <a:solidFill>
                  <a:srgbClr val="90214A"/>
                </a:solidFill>
              </a:rPr>
              <a:t>Sensibilité 82 % ; spécificité 78 % (taux de faux positifs 22 %)</a:t>
            </a:r>
          </a:p>
          <a:p>
            <a:pPr lvl="1" algn="l" rtl="0">
              <a:spcBef>
                <a:spcPts val="0"/>
              </a:spcBef>
              <a:defRPr/>
            </a:pPr>
            <a:r>
              <a:rPr lang="fr-FR" b="0" i="0" u="none" baseline="0"/>
              <a:t>n= 565 enfants (13 cas) âgés de 18 à 42 mois </a:t>
            </a:r>
            <a:endParaRPr lang="fr-FR" dirty="0" smtClean="0"/>
          </a:p>
          <a:p>
            <a:pPr lvl="1" algn="l" rtl="0">
              <a:spcBef>
                <a:spcPts val="0"/>
              </a:spcBef>
              <a:defRPr/>
            </a:pPr>
            <a:r>
              <a:rPr lang="fr-FR" b="0" i="0" u="none" baseline="0">
                <a:solidFill>
                  <a:srgbClr val="90214A"/>
                </a:solidFill>
              </a:rPr>
              <a:t>Sensibilité 62 % ; spécificité 84 % (taux de faux positifs 16 %)</a:t>
            </a:r>
            <a:endParaRPr lang="fr-FR" dirty="0">
              <a:solidFill>
                <a:srgbClr val="90214A"/>
              </a:solidFill>
            </a:endParaRPr>
          </a:p>
          <a:p>
            <a:pPr algn="l" rtl="0">
              <a:spcBef>
                <a:spcPts val="1200"/>
              </a:spcBef>
              <a:defRPr/>
            </a:pPr>
            <a:r>
              <a:rPr lang="fr-FR" sz="1800" b="0" i="0" u="none" baseline="0"/>
              <a:t>Instrument PEDS (Parents’ Evaluation of Developmental Status)</a:t>
            </a:r>
          </a:p>
          <a:p>
            <a:pPr lvl="1" algn="l" rtl="0">
              <a:spcBef>
                <a:spcPts val="0"/>
              </a:spcBef>
              <a:defRPr/>
            </a:pPr>
            <a:r>
              <a:rPr lang="fr-FR" b="0" i="0" u="none" baseline="0"/>
              <a:t>n= 331 enfants (34 cas, 297 non-cas) âgés de 12 à 60 mois </a:t>
            </a:r>
            <a:endParaRPr lang="fr-FR" dirty="0" smtClean="0"/>
          </a:p>
          <a:p>
            <a:pPr lvl="1" algn="l" rtl="0">
              <a:spcBef>
                <a:spcPts val="0"/>
              </a:spcBef>
              <a:defRPr/>
            </a:pPr>
            <a:r>
              <a:rPr lang="fr-FR" b="0" i="0" u="none" baseline="0">
                <a:solidFill>
                  <a:srgbClr val="90214A"/>
                </a:solidFill>
              </a:rPr>
              <a:t>Sensibilité 74 % ; spécificité 64 % (taux de faux positifs 36 %)</a:t>
            </a:r>
            <a:endParaRPr lang="fr-FR" dirty="0"/>
          </a:p>
          <a:p>
            <a:pPr algn="l" rtl="0">
              <a:spcBef>
                <a:spcPts val="1200"/>
              </a:spcBef>
              <a:defRPr/>
            </a:pPr>
            <a:r>
              <a:rPr lang="fr-FR" sz="1800" b="0" i="0" u="none" baseline="0"/>
              <a:t>Liste de vérification NDDS (Nipissing District Developmental Screen)</a:t>
            </a:r>
          </a:p>
          <a:p>
            <a:pPr lvl="1" algn="l" rtl="0">
              <a:spcBef>
                <a:spcPts val="0"/>
              </a:spcBef>
              <a:defRPr/>
            </a:pPr>
            <a:r>
              <a:rPr lang="fr-FR" b="0" i="0" u="none" baseline="0"/>
              <a:t>n = 812 (31 cas)</a:t>
            </a:r>
            <a:endParaRPr lang="fr-FR" dirty="0"/>
          </a:p>
          <a:p>
            <a:pPr lvl="1" algn="l" rtl="0">
              <a:spcBef>
                <a:spcPts val="0"/>
              </a:spcBef>
              <a:defRPr/>
            </a:pPr>
            <a:r>
              <a:rPr lang="fr-FR" b="0" i="0" u="none" baseline="0"/>
              <a:t>Fiabilité modérée du retest (78 %) </a:t>
            </a:r>
            <a:endParaRPr lang="fr-FR" dirty="0"/>
          </a:p>
          <a:p>
            <a:pPr lvl="1" algn="l" rtl="0">
              <a:spcBef>
                <a:spcPts val="0"/>
              </a:spcBef>
              <a:defRPr/>
            </a:pPr>
            <a:r>
              <a:rPr lang="fr-FR" b="0" i="0" u="none" baseline="0">
                <a:solidFill>
                  <a:srgbClr val="90214A"/>
                </a:solidFill>
              </a:rPr>
              <a:t>Sensibilité 29-63 % ; spécificité 65-88 % (taux de faux positifs 12-35 %)</a:t>
            </a:r>
          </a:p>
          <a:p>
            <a:pPr lvl="1" algn="l" rtl="0">
              <a:spcBef>
                <a:spcPts val="0"/>
              </a:spcBef>
              <a:defRPr/>
            </a:pPr>
            <a:r>
              <a:rPr lang="fr-FR" b="0" i="0" u="none" baseline="0"/>
              <a:t>Varie en fonction de l'âge et des seuils utilisés</a:t>
            </a:r>
            <a:endParaRPr lang="fr-FR" dirty="0">
              <a:solidFill>
                <a:srgbClr val="90214A"/>
              </a:solidFill>
            </a:endParaRPr>
          </a:p>
          <a:p>
            <a:pPr lvl="1" algn="l" rtl="0">
              <a:spcBef>
                <a:spcPts val="0"/>
              </a:spcBef>
              <a:buFont typeface="Arial" pitchFamily="34" charset="0"/>
              <a:buChar char="•"/>
              <a:defRPr/>
            </a:pPr>
            <a:r>
              <a:rPr lang="fr-FR" b="0" i="0" u="none" baseline="0"/>
              <a:t>Actuellement, aucune étude révisée par des pairs sur la NDDS</a:t>
            </a:r>
          </a:p>
          <a:p>
            <a:pPr marL="0" lvl="1" indent="0" algn="l" rtl="0">
              <a:spcBef>
                <a:spcPts val="1500"/>
              </a:spcBef>
              <a:buFontTx/>
              <a:buNone/>
              <a:defRPr/>
            </a:pPr>
            <a:r>
              <a:rPr lang="fr-FR" b="1" i="0" u="none" baseline="30000"/>
              <a:t>1</a:t>
            </a:r>
            <a:r>
              <a:rPr lang="fr-FR" sz="1400" b="0" i="0" u="none" baseline="0"/>
              <a:t> d'après les rapports des études primaires </a:t>
            </a:r>
          </a:p>
          <a:p>
            <a:pPr marL="0" lvl="1" indent="0" algn="l" rtl="0">
              <a:spcBef>
                <a:spcPts val="1500"/>
              </a:spcBef>
              <a:buFontTx/>
              <a:buNone/>
              <a:defRPr/>
            </a:pPr>
            <a:endParaRPr lang="fr-FR" sz="1400" dirty="0"/>
          </a:p>
        </p:txBody>
      </p:sp>
      <p:sp>
        <p:nvSpPr>
          <p:cNvPr id="471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39B0FD10-BD15-49BE-9170-114DDBB3E229}" type="slidenum">
              <a:rPr sz="1400">
                <a:solidFill>
                  <a:schemeClr val="bg1"/>
                </a:solidFill>
              </a:rPr>
              <a:pPr>
                <a:spcBef>
                  <a:spcPct val="0"/>
                </a:spcBef>
                <a:buFontTx/>
                <a:buNone/>
              </a:pPr>
              <a:t>30</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l" rtl="0"/>
            <a:r>
              <a:rPr lang="fr-FR" sz="3600" b="0" i="0" u="none" baseline="0"/>
              <a:t>Résumé : avantages et inconvénients du dépistage</a:t>
            </a:r>
          </a:p>
        </p:txBody>
      </p:sp>
      <p:sp>
        <p:nvSpPr>
          <p:cNvPr id="3" name="Content Placeholder 2"/>
          <p:cNvSpPr>
            <a:spLocks noGrp="1"/>
          </p:cNvSpPr>
          <p:nvPr>
            <p:ph idx="1"/>
          </p:nvPr>
        </p:nvSpPr>
        <p:spPr>
          <a:xfrm>
            <a:off x="685800" y="1628775"/>
            <a:ext cx="7772400" cy="4467225"/>
          </a:xfrm>
        </p:spPr>
        <p:txBody>
          <a:bodyPr/>
          <a:lstStyle/>
          <a:p>
            <a:pPr algn="l" rtl="0">
              <a:defRPr/>
            </a:pPr>
            <a:r>
              <a:rPr lang="fr-FR" b="0" i="0" u="none" baseline="0"/>
              <a:t>Manque de données probantes issues d'ERC démontrant un quelconque avantage clinique du dépistage du RD. </a:t>
            </a:r>
          </a:p>
          <a:p>
            <a:pPr algn="l" rtl="0">
              <a:defRPr/>
            </a:pPr>
            <a:endParaRPr lang="fr-FR" dirty="0" smtClean="0"/>
          </a:p>
          <a:p>
            <a:pPr algn="l" rtl="0">
              <a:defRPr/>
            </a:pPr>
            <a:r>
              <a:rPr lang="fr-FR" b="0" i="0" u="none" baseline="0"/>
              <a:t>Les inconvénients potentiellement associés au dépistage comprennent :</a:t>
            </a:r>
          </a:p>
          <a:p>
            <a:pPr lvl="1" algn="l" rtl="0">
              <a:defRPr/>
            </a:pPr>
            <a:r>
              <a:rPr lang="fr-FR" sz="2000" b="0" i="0" u="none" baseline="0"/>
              <a:t>faux positifs chez des enfants sans RD ;</a:t>
            </a:r>
          </a:p>
          <a:p>
            <a:pPr lvl="1" algn="l" rtl="0">
              <a:defRPr/>
            </a:pPr>
            <a:r>
              <a:rPr lang="fr-FR" sz="2000" b="0" i="0" u="none" baseline="0"/>
              <a:t>anxiété et « étiquetage » chez des enfants sans RD ; </a:t>
            </a:r>
            <a:endParaRPr lang="fr-FR" sz="2000" dirty="0" smtClean="0"/>
          </a:p>
          <a:p>
            <a:pPr lvl="1" algn="l" rtl="0">
              <a:defRPr/>
            </a:pPr>
            <a:r>
              <a:rPr lang="fr-FR" sz="2000" b="0" i="0" u="none" baseline="0"/>
              <a:t>coût des soins médicaux inutiles (p. ex., investigation, aiguillage, traitement). </a:t>
            </a:r>
            <a:endParaRPr lang="fr-FR" sz="2000" dirty="0" smtClean="0"/>
          </a:p>
          <a:p>
            <a:pPr marL="457200" lvl="1" indent="0" algn="l" rtl="0">
              <a:buFontTx/>
              <a:buNone/>
              <a:defRPr/>
            </a:pPr>
            <a:endParaRPr lang="fr-FR" sz="2000" dirty="0"/>
          </a:p>
          <a:p>
            <a:pPr marL="457200" lvl="1" indent="0" algn="l" rtl="0">
              <a:buFontTx/>
              <a:buNone/>
              <a:defRPr/>
            </a:pPr>
            <a:endParaRPr lang="fr-FR" dirty="0" smtClean="0"/>
          </a:p>
        </p:txBody>
      </p:sp>
      <p:sp>
        <p:nvSpPr>
          <p:cNvPr id="481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62EA74B2-75AD-418C-877E-D9D34A541456}" type="slidenum">
              <a:rPr sz="1400">
                <a:solidFill>
                  <a:schemeClr val="bg1"/>
                </a:solidFill>
              </a:rPr>
              <a:pPr>
                <a:spcBef>
                  <a:spcPct val="0"/>
                </a:spcBef>
                <a:buFontTx/>
                <a:buNone/>
              </a:pPr>
              <a:t>31</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l" rtl="0"/>
            <a:r>
              <a:rPr lang="fr-FR" sz="3600" b="0" i="0" u="none" baseline="0"/>
              <a:t>Résumé des avantages et inconvénients du traitement</a:t>
            </a:r>
          </a:p>
        </p:txBody>
      </p:sp>
      <p:sp>
        <p:nvSpPr>
          <p:cNvPr id="3" name="Content Placeholder 2"/>
          <p:cNvSpPr>
            <a:spLocks noGrp="1"/>
          </p:cNvSpPr>
          <p:nvPr>
            <p:ph idx="1"/>
          </p:nvPr>
        </p:nvSpPr>
        <p:spPr>
          <a:xfrm>
            <a:off x="684213" y="1989138"/>
            <a:ext cx="7772400" cy="4035425"/>
          </a:xfrm>
        </p:spPr>
        <p:txBody>
          <a:bodyPr/>
          <a:lstStyle/>
          <a:p>
            <a:pPr algn="l" rtl="0">
              <a:defRPr/>
            </a:pPr>
            <a:r>
              <a:rPr lang="fr-FR" b="0" i="0" u="none" baseline="0" dirty="0"/>
              <a:t>Certaines données probantes suggèrent que le traitement de </a:t>
            </a:r>
            <a:r>
              <a:rPr lang="fr-FR" b="0" i="0" u="none" baseline="0" dirty="0" smtClean="0"/>
              <a:t>types particuliers de </a:t>
            </a:r>
            <a:r>
              <a:rPr lang="fr-FR" b="0" i="0" u="none" baseline="0" dirty="0"/>
              <a:t>RD est plus bénéfique que l'absence de traitement.</a:t>
            </a:r>
          </a:p>
          <a:p>
            <a:pPr lvl="1" algn="l" rtl="0">
              <a:defRPr/>
            </a:pPr>
            <a:r>
              <a:rPr lang="fr-FR" sz="2000" b="0" i="0" u="none" baseline="0" dirty="0"/>
              <a:t>Rien ne prouvait que le dépistage était nécessaire pour obtenir ce bénéfice.</a:t>
            </a:r>
          </a:p>
          <a:p>
            <a:pPr marL="457200" lvl="1" indent="0" algn="l" rtl="0">
              <a:buFontTx/>
              <a:buNone/>
              <a:defRPr/>
            </a:pPr>
            <a:endParaRPr lang="fr-FR" dirty="0" smtClean="0"/>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298766C8-63A7-499A-B8AF-A5C99CFA2481}" type="slidenum">
              <a:rPr sz="1400">
                <a:solidFill>
                  <a:schemeClr val="bg1"/>
                </a:solidFill>
              </a:rPr>
              <a:pPr>
                <a:spcBef>
                  <a:spcPct val="0"/>
                </a:spcBef>
                <a:buFontTx/>
                <a:buNone/>
              </a:pPr>
              <a:t>32</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l" rtl="0"/>
            <a:r>
              <a:rPr lang="fr-FR" b="0" i="0" u="none" baseline="0" dirty="0"/>
              <a:t>Données probantes : </a:t>
            </a:r>
            <a:r>
              <a:rPr lang="fr-FR" b="0" i="0" u="none" baseline="0" dirty="0" smtClean="0"/>
              <a:t>Questions </a:t>
            </a:r>
            <a:r>
              <a:rPr lang="fr-FR" b="0" i="0" u="none" baseline="0" dirty="0"/>
              <a:t>contextuelles</a:t>
            </a:r>
            <a:endParaRPr lang="fr-FR" altLang="en-US" dirty="0" smtClean="0"/>
          </a:p>
        </p:txBody>
      </p:sp>
      <p:sp>
        <p:nvSpPr>
          <p:cNvPr id="3" name="Content Placeholder 2"/>
          <p:cNvSpPr>
            <a:spLocks noGrp="1"/>
          </p:cNvSpPr>
          <p:nvPr>
            <p:ph idx="1"/>
          </p:nvPr>
        </p:nvSpPr>
        <p:spPr/>
        <p:txBody>
          <a:bodyPr/>
          <a:lstStyle/>
          <a:p>
            <a:pPr algn="l" rtl="0">
              <a:defRPr/>
            </a:pPr>
            <a:r>
              <a:rPr lang="fr-FR" b="0" i="0" u="none" baseline="0" dirty="0"/>
              <a:t>L'examen systématique n'a pas découvert d'études fournissant des informations sur les valeurs et préférences des parents ou leur volonté de soumettre leurs enfants à un dépistage.</a:t>
            </a:r>
          </a:p>
          <a:p>
            <a:pPr algn="l" rtl="0">
              <a:defRPr/>
            </a:pPr>
            <a:endParaRPr lang="fr-FR" dirty="0" smtClean="0"/>
          </a:p>
          <a:p>
            <a:pPr algn="l" rtl="0">
              <a:defRPr/>
            </a:pPr>
            <a:r>
              <a:rPr lang="fr-FR" b="0" i="0" u="none" baseline="0" dirty="0"/>
              <a:t>L'examen des données probantes n'a pas permis d'identifier des données sur le rapport coût-efficacité et la faisabilité du dépistage du RD chez les enfants.</a:t>
            </a:r>
          </a:p>
          <a:p>
            <a:pPr algn="l" rtl="0">
              <a:defRPr/>
            </a:pPr>
            <a:endParaRPr lang="fr-FR" dirty="0" smtClean="0"/>
          </a:p>
          <a:p>
            <a:pPr algn="l" rtl="0">
              <a:defRPr/>
            </a:pPr>
            <a:r>
              <a:rPr lang="fr-FR" b="0" i="0" u="none" baseline="0" dirty="0"/>
              <a:t>L'examen des données probantes n'a trouvé aucune étude détaillant le fardeau accru de la maladie, les performances différentielles pour le dépistage et/ou la réponse au traitement pour le RD ou les barrières à la mise en œuvre du dépistage dans des </a:t>
            </a:r>
            <a:r>
              <a:rPr lang="fr-FR" b="0" i="0" u="none" baseline="0" dirty="0" smtClean="0"/>
              <a:t>sous-groupes.</a:t>
            </a:r>
            <a:endParaRPr lang="fr-FR" b="0" i="0" u="none" baseline="0" dirty="0"/>
          </a:p>
          <a:p>
            <a:pPr marL="0" indent="0" algn="l" rtl="0">
              <a:buFontTx/>
              <a:buNone/>
              <a:defRPr/>
            </a:pPr>
            <a:endParaRPr lang="fr-FR" dirty="0"/>
          </a:p>
        </p:txBody>
      </p:sp>
      <p:sp>
        <p:nvSpPr>
          <p:cNvPr id="501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C785DFFD-616B-4C79-9433-0E5A7740DE64}" type="slidenum">
              <a:rPr sz="1400">
                <a:solidFill>
                  <a:schemeClr val="bg1"/>
                </a:solidFill>
              </a:rPr>
              <a:pPr>
                <a:spcBef>
                  <a:spcPct val="0"/>
                </a:spcBef>
                <a:buFontTx/>
                <a:buNone/>
              </a:pPr>
              <a:t>33</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rtl="0"/>
            <a:r>
              <a:rPr lang="fr-FR" sz="3600" b="0" i="0" u="none" baseline="0"/>
              <a:t>Valeurs et préférences </a:t>
            </a:r>
            <a:endParaRPr lang="fr-FR" altLang="en-US" sz="3600" b="1" smtClean="0"/>
          </a:p>
        </p:txBody>
      </p:sp>
      <p:sp>
        <p:nvSpPr>
          <p:cNvPr id="51203" name="Content Placeholder 2"/>
          <p:cNvSpPr>
            <a:spLocks noGrp="1"/>
          </p:cNvSpPr>
          <p:nvPr>
            <p:ph idx="1"/>
          </p:nvPr>
        </p:nvSpPr>
        <p:spPr>
          <a:xfrm>
            <a:off x="539750" y="1700213"/>
            <a:ext cx="7772400" cy="4897437"/>
          </a:xfrm>
        </p:spPr>
        <p:txBody>
          <a:bodyPr/>
          <a:lstStyle/>
          <a:p>
            <a:pPr algn="l" rtl="0"/>
            <a:r>
              <a:rPr lang="fr-FR" sz="2400" b="0" i="0" u="none" baseline="0"/>
              <a:t>L'examen des données probantes n'a trouvé aucune étude analysant les valeurs et préférences des parents ou du personnel de soins primaires concernant le dépistage du retard de développement.</a:t>
            </a:r>
            <a:endParaRPr lang="fr-FR" altLang="en-US" sz="1800" dirty="0" smtClean="0"/>
          </a:p>
        </p:txBody>
      </p:sp>
      <p:sp>
        <p:nvSpPr>
          <p:cNvPr id="512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D747089D-042A-4874-BDA8-CD119EEAA04B}" type="slidenum">
              <a:rPr sz="1400">
                <a:solidFill>
                  <a:schemeClr val="bg1"/>
                </a:solidFill>
              </a:rPr>
              <a:pPr>
                <a:spcBef>
                  <a:spcPct val="0"/>
                </a:spcBef>
                <a:buFontTx/>
                <a:buNone/>
              </a:pPr>
              <a:t>34</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l" rtl="0"/>
            <a:r>
              <a:rPr lang="fr-FR" b="0" i="0" u="none" baseline="0"/>
              <a:t>Recommandation du GECSSP :</a:t>
            </a:r>
            <a:endParaRPr lang="fr-FR" altLang="en-US" smtClean="0"/>
          </a:p>
        </p:txBody>
      </p:sp>
      <p:sp>
        <p:nvSpPr>
          <p:cNvPr id="3" name="Content Placeholder 2"/>
          <p:cNvSpPr>
            <a:spLocks noGrp="1"/>
          </p:cNvSpPr>
          <p:nvPr>
            <p:ph idx="1"/>
          </p:nvPr>
        </p:nvSpPr>
        <p:spPr>
          <a:xfrm>
            <a:off x="395288" y="1700213"/>
            <a:ext cx="8424862" cy="4324350"/>
          </a:xfrm>
        </p:spPr>
        <p:txBody>
          <a:bodyPr/>
          <a:lstStyle/>
          <a:p>
            <a:pPr marL="0" indent="0" algn="l" rtl="0">
              <a:buFontTx/>
              <a:buNone/>
              <a:defRPr/>
            </a:pPr>
            <a:r>
              <a:rPr lang="fr-FR" sz="1800" b="1" i="0" u="none" baseline="0" dirty="0">
                <a:solidFill>
                  <a:srgbClr val="90214A"/>
                </a:solidFill>
              </a:rPr>
              <a:t>Recommandation :</a:t>
            </a:r>
            <a:r>
              <a:rPr lang="fr-FR" sz="1800" b="0" i="0" u="none" baseline="0" dirty="0">
                <a:solidFill>
                  <a:srgbClr val="90214A"/>
                </a:solidFill>
              </a:rPr>
              <a:t> </a:t>
            </a:r>
            <a:r>
              <a:rPr lang="fr-FR" sz="1800" b="1" i="0" u="none" baseline="0" dirty="0"/>
              <a:t>nous déconseillons le dépistage du retard de développement au moyen d'outils standardisés chez les enfants âgés de 1 à 4 ans ne présentant pas de signes apparents d'un tel retard et dont le développement ne suscite pas de préoccupations aux yeux des parents et des cliniciens.</a:t>
            </a:r>
            <a:endParaRPr lang="fr-FR" sz="1800" b="1" dirty="0" smtClean="0"/>
          </a:p>
          <a:p>
            <a:pPr marL="0" indent="0" algn="l" rtl="0">
              <a:spcAft>
                <a:spcPts val="600"/>
              </a:spcAft>
              <a:buFontTx/>
              <a:buNone/>
              <a:defRPr/>
            </a:pPr>
            <a:r>
              <a:rPr lang="fr-FR" sz="1800" b="0" i="1" u="none" baseline="0" dirty="0"/>
              <a:t>Recommandation forte ; données probantes de faible qualité</a:t>
            </a:r>
            <a:endParaRPr lang="fr-FR" sz="1600" dirty="0"/>
          </a:p>
          <a:p>
            <a:pPr marL="0" indent="0" algn="l" rtl="0">
              <a:spcBef>
                <a:spcPts val="600"/>
              </a:spcBef>
              <a:spcAft>
                <a:spcPts val="600"/>
              </a:spcAft>
              <a:buFontTx/>
              <a:buNone/>
              <a:defRPr/>
            </a:pPr>
            <a:r>
              <a:rPr lang="fr-FR" sz="1600" b="0" i="0" u="none" baseline="0" dirty="0"/>
              <a:t>Cette recommandation </a:t>
            </a:r>
            <a:r>
              <a:rPr lang="fr-FR" sz="1600" b="1" i="0" u="sng" baseline="0" dirty="0"/>
              <a:t>s'applique</a:t>
            </a:r>
            <a:r>
              <a:rPr lang="fr-FR" sz="1600" b="0" i="0" u="none" baseline="0" dirty="0"/>
              <a:t> aux enfants* âgés de 1 à 4 ans ne présentant pas de signes apparents de RD et dont le développement ne suscite pas de préoccupations aux yeux des parents ou des cliniciens. </a:t>
            </a:r>
          </a:p>
          <a:p>
            <a:pPr marL="457200" lvl="1" indent="0" algn="l" rtl="0">
              <a:buFontTx/>
              <a:buNone/>
              <a:defRPr/>
            </a:pPr>
            <a:r>
              <a:rPr lang="fr-FR" sz="1400" b="0" i="0" u="none" baseline="0" dirty="0"/>
              <a:t>*Il s'agit d'enfants ayant franchi les étapes successives de développement à l'âge prévu dans les domaines de la motricité fine et globale, des compétences sociales/émotionnelles, du langage et de la cognition. L'âge de franchissement de chaque étape doit être basé sur l'âge maximal auquel la compétence doit avoir été acquise.</a:t>
            </a:r>
            <a:endParaRPr lang="fr-FR" dirty="0"/>
          </a:p>
          <a:p>
            <a:pPr marL="0" indent="0" algn="l" rtl="0">
              <a:spcBef>
                <a:spcPts val="600"/>
              </a:spcBef>
              <a:spcAft>
                <a:spcPts val="1200"/>
              </a:spcAft>
              <a:buFontTx/>
              <a:buNone/>
              <a:defRPr/>
            </a:pPr>
            <a:r>
              <a:rPr lang="fr-FR" sz="1600" b="0" i="0" u="none" baseline="0" dirty="0"/>
              <a:t>Cette recommandation </a:t>
            </a:r>
            <a:r>
              <a:rPr lang="fr-FR" sz="1600" b="1" i="0" u="sng" baseline="0" dirty="0"/>
              <a:t>ne s'applique pas</a:t>
            </a:r>
            <a:r>
              <a:rPr lang="fr-FR" sz="1600" b="0" i="0" u="none" baseline="0" dirty="0"/>
              <a:t> aux enfants pour lesquels la présence de signes et symptômes ou une préoccupation parentale pourraient indiquer un retard de développement, ou dont le développement fait l'objet d'un suivi étroit en raison de facteurs de risque identifiés, comme une naissance prématurée ou un faible poids à la naissance.</a:t>
            </a:r>
            <a:endParaRPr lang="fr-FR" sz="1600" dirty="0"/>
          </a:p>
          <a:p>
            <a:pPr algn="l" rtl="0">
              <a:defRPr/>
            </a:pPr>
            <a:endParaRPr lang="fr-FR" sz="1800" dirty="0"/>
          </a:p>
        </p:txBody>
      </p:sp>
      <p:sp>
        <p:nvSpPr>
          <p:cNvPr id="522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3C8AA9A8-6123-4ED2-9170-EBEFC8212BF1}" type="slidenum">
              <a:rPr sz="1400">
                <a:solidFill>
                  <a:schemeClr val="bg1"/>
                </a:solidFill>
              </a:rPr>
              <a:pPr>
                <a:spcBef>
                  <a:spcPct val="0"/>
                </a:spcBef>
                <a:buFontTx/>
                <a:buNone/>
              </a:pPr>
              <a:t>35</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p:nvPr>
        </p:nvSpPr>
        <p:spPr/>
        <p:txBody>
          <a:bodyPr/>
          <a:lstStyle/>
          <a:p>
            <a:pPr algn="l" rtl="0"/>
            <a:r>
              <a:rPr lang="fr-FR" sz="3600" b="0" i="0" u="none" baseline="0"/>
              <a:t>Fondement de la recommandation</a:t>
            </a:r>
            <a:endParaRPr lang="fr-FR" altLang="en-US" sz="3200" smtClean="0"/>
          </a:p>
        </p:txBody>
      </p:sp>
      <p:sp>
        <p:nvSpPr>
          <p:cNvPr id="2" name="Content Placeholder 1"/>
          <p:cNvSpPr>
            <a:spLocks noGrp="1"/>
          </p:cNvSpPr>
          <p:nvPr>
            <p:ph idx="1"/>
          </p:nvPr>
        </p:nvSpPr>
        <p:spPr>
          <a:xfrm>
            <a:off x="179388" y="1700213"/>
            <a:ext cx="8856662" cy="4968875"/>
          </a:xfrm>
        </p:spPr>
        <p:txBody>
          <a:bodyPr/>
          <a:lstStyle/>
          <a:p>
            <a:pPr algn="l" rtl="0">
              <a:defRPr/>
            </a:pPr>
            <a:r>
              <a:rPr lang="fr-FR" sz="1400" b="0" i="0" u="none" baseline="0" dirty="0"/>
              <a:t>Absence de donnée probante d'ERC montrant que le dépistage du retard de développement chez les enfants améliore les résultats de santé.</a:t>
            </a:r>
            <a:endParaRPr lang="fr-FR" sz="1400" dirty="0"/>
          </a:p>
          <a:p>
            <a:pPr algn="l" rtl="0">
              <a:defRPr/>
            </a:pPr>
            <a:r>
              <a:rPr lang="fr-FR" sz="1400" b="0" i="0" u="none" baseline="0" dirty="0"/>
              <a:t>Absence de données probantes indiquant que les outils de dépistage permettraient d'identifier de façon systématique des cas non détectés par ailleurs.</a:t>
            </a:r>
          </a:p>
          <a:p>
            <a:pPr algn="l" rtl="0">
              <a:spcAft>
                <a:spcPts val="1200"/>
              </a:spcAft>
              <a:defRPr/>
            </a:pPr>
            <a:r>
              <a:rPr lang="fr-FR" sz="1400" b="0" i="0" u="none" baseline="0" dirty="0"/>
              <a:t>Existence de données probantes suggérant que la faible spécificité conduirait à un nombre plus élevé de résultats de test faux positifs.</a:t>
            </a:r>
          </a:p>
          <a:p>
            <a:pPr algn="l" rtl="0">
              <a:defRPr/>
            </a:pPr>
            <a:r>
              <a:rPr lang="fr-FR" sz="1400" b="0" i="0" u="none" baseline="0" dirty="0"/>
              <a:t>Le GECSSP accorde une valeur relativement </a:t>
            </a:r>
            <a:r>
              <a:rPr lang="fr-FR" sz="1400" b="1" i="1" u="sng" baseline="0" dirty="0"/>
              <a:t>plus élevée</a:t>
            </a:r>
            <a:r>
              <a:rPr lang="fr-FR" sz="1400" b="0" i="0" u="none" baseline="0" dirty="0"/>
              <a:t> à l'</a:t>
            </a:r>
            <a:r>
              <a:rPr lang="fr-FR" sz="1400" b="0" i="0" u="none" kern="1200" baseline="0" dirty="0"/>
              <a:t>absence de données probantes montrant que le dépistage est bénéfique, à la mauvaise fiabilité diagnostique des tests de dépistage, au risque de faux positifs pouvant résulter du dépistage et à la possibilité que le dépistage soustraie des ressources au traitement d'enfants atteints d'un RD cliniquement évident.</a:t>
            </a:r>
          </a:p>
          <a:p>
            <a:pPr algn="l" rtl="0">
              <a:defRPr/>
            </a:pPr>
            <a:r>
              <a:rPr lang="fr-FR" sz="1400" b="0" i="0" u="none" kern="1200" baseline="0" dirty="0"/>
              <a:t>Le GECSSP accorde une valeur relativement </a:t>
            </a:r>
            <a:r>
              <a:rPr lang="fr-FR" sz="1400" b="1" i="1" u="sng" kern="1200" baseline="0" dirty="0"/>
              <a:t>plus faible</a:t>
            </a:r>
            <a:r>
              <a:rPr lang="fr-FR" sz="1400" b="0" i="0" u="none" kern="1200" baseline="0" dirty="0"/>
              <a:t> aux quelques études assez réduites suggérant qu'il est bénéfique de traiter certaines formes de RD cliniquement évident et au manque de données probantes sur les inconvénients et les préférences et valeurs des parents/soignants concernant le dépistage. </a:t>
            </a:r>
          </a:p>
          <a:p>
            <a:pPr algn="l" rtl="0">
              <a:defRPr/>
            </a:pPr>
            <a:r>
              <a:rPr lang="fr-FR" sz="1400" b="0" i="0" u="none" kern="1200" baseline="0" dirty="0"/>
              <a:t>Les données probantes à l'appui de cette recommandation sont jugées dans l'ensemble de </a:t>
            </a:r>
            <a:r>
              <a:rPr lang="fr-FR" sz="1400" b="0" i="1" u="none" kern="1200" baseline="0" dirty="0"/>
              <a:t>faible qualité</a:t>
            </a:r>
            <a:r>
              <a:rPr lang="fr-FR" sz="1400" b="0" i="0" u="none" kern="1200" baseline="0" dirty="0"/>
              <a:t> :</a:t>
            </a:r>
          </a:p>
          <a:p>
            <a:pPr lvl="1" algn="l" rtl="0">
              <a:defRPr/>
            </a:pPr>
            <a:r>
              <a:rPr lang="fr-FR" sz="1200" b="0" i="0" u="none" kern="1200" baseline="0" dirty="0"/>
              <a:t>l'examen systématique a identifié des données probantes de faible qualité sur l'effet du dépistage sur la performance scolaire et aucune donnée probante sur les autres résultats cliniques ;</a:t>
            </a:r>
          </a:p>
          <a:p>
            <a:pPr lvl="1" algn="l" rtl="0">
              <a:defRPr/>
            </a:pPr>
            <a:r>
              <a:rPr lang="fr-FR" sz="1200" b="0" i="0" u="none" kern="1200" baseline="0" dirty="0"/>
              <a:t>un nombre réduit d'études de qualité modérée examine l'effet du traitement sur les troubles du langage et la cognition ;</a:t>
            </a:r>
          </a:p>
          <a:p>
            <a:pPr lvl="1" algn="l" rtl="0">
              <a:defRPr/>
            </a:pPr>
            <a:r>
              <a:rPr lang="fr-FR" sz="1200" b="0" i="0" u="none" kern="1200" baseline="0" dirty="0"/>
              <a:t>l'examen n'a pas identifié de données probantes pour les 6 résultats restants : amélioration des compétences motrices fines et globales, du fonctionnement adaptatif, de l'incidence de troubles de la santé mentale, de la qualité de vie globale, de la survie et du fonctionnement à l'âge adulte. </a:t>
            </a:r>
            <a:endParaRPr lang="fr-FR" sz="1200" kern="1200" dirty="0"/>
          </a:p>
          <a:p>
            <a:pPr algn="l" rtl="0">
              <a:defRPr/>
            </a:pPr>
            <a:endParaRPr lang="fr-FR" sz="1800" dirty="0"/>
          </a:p>
          <a:p>
            <a:pPr lvl="1" algn="l" rtl="0">
              <a:defRPr/>
            </a:pPr>
            <a:endParaRPr lang="fr-FR" sz="1100" i="1" dirty="0"/>
          </a:p>
          <a:p>
            <a:pPr marL="0" indent="0" algn="l" rtl="0">
              <a:spcBef>
                <a:spcPts val="0"/>
              </a:spcBef>
              <a:buFontTx/>
              <a:buNone/>
              <a:defRPr/>
            </a:pPr>
            <a:endParaRPr lang="fr-FR" dirty="0"/>
          </a:p>
          <a:p>
            <a:pPr marL="0" indent="0" algn="l" rtl="0">
              <a:spcBef>
                <a:spcPts val="0"/>
              </a:spcBef>
              <a:buFontTx/>
              <a:buNone/>
              <a:defRPr/>
            </a:pPr>
            <a:endParaRPr lang="fr-FR" dirty="0"/>
          </a:p>
          <a:p>
            <a:pPr algn="l" rtl="0">
              <a:spcBef>
                <a:spcPts val="0"/>
              </a:spcBef>
              <a:buFontTx/>
              <a:buNone/>
              <a:defRPr/>
            </a:pPr>
            <a:endParaRPr lang="fr-FR" sz="1400" dirty="0"/>
          </a:p>
          <a:p>
            <a:pPr lvl="1" algn="l" rtl="0">
              <a:defRPr/>
            </a:pPr>
            <a:endParaRPr lang="fr-FR" sz="1200" dirty="0"/>
          </a:p>
          <a:p>
            <a:pPr lvl="1" algn="l" rtl="0">
              <a:spcBef>
                <a:spcPts val="0"/>
              </a:spcBef>
              <a:buFont typeface="Arial" charset="0"/>
              <a:buChar char="•"/>
              <a:defRPr/>
            </a:pPr>
            <a:endParaRPr lang="fr-FR" sz="1800" i="1" dirty="0" smtClean="0"/>
          </a:p>
          <a:p>
            <a:pPr marL="0" indent="0" algn="l" rtl="0">
              <a:spcBef>
                <a:spcPts val="0"/>
              </a:spcBef>
              <a:buFontTx/>
              <a:buNone/>
              <a:defRPr/>
            </a:pPr>
            <a:endParaRPr lang="fr-FR" sz="1800" i="1" dirty="0" smtClean="0"/>
          </a:p>
        </p:txBody>
      </p:sp>
      <p:sp>
        <p:nvSpPr>
          <p:cNvPr id="532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279ABDAB-2165-48E6-BB5F-A3BAF099F8DA}" type="slidenum">
              <a:rPr sz="1400">
                <a:solidFill>
                  <a:schemeClr val="bg1"/>
                </a:solidFill>
              </a:rPr>
              <a:pPr>
                <a:spcBef>
                  <a:spcPct val="0"/>
                </a:spcBef>
                <a:buFontTx/>
                <a:buNone/>
              </a:pPr>
              <a:t>36</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l" rtl="0"/>
            <a:r>
              <a:rPr lang="fr-FR" b="0" i="0" u="none" baseline="0"/>
              <a:t>Lacunes de recherche</a:t>
            </a:r>
          </a:p>
        </p:txBody>
      </p:sp>
      <p:sp>
        <p:nvSpPr>
          <p:cNvPr id="3" name="Content Placeholder 2"/>
          <p:cNvSpPr>
            <a:spLocks noGrp="1"/>
          </p:cNvSpPr>
          <p:nvPr>
            <p:ph idx="1"/>
          </p:nvPr>
        </p:nvSpPr>
        <p:spPr>
          <a:xfrm>
            <a:off x="395288" y="1916113"/>
            <a:ext cx="8064500" cy="4105275"/>
          </a:xfrm>
        </p:spPr>
        <p:txBody>
          <a:bodyPr/>
          <a:lstStyle/>
          <a:p>
            <a:pPr algn="l" rtl="0">
              <a:defRPr/>
            </a:pPr>
            <a:r>
              <a:rPr lang="fr-FR" b="0" i="0" u="none" kern="1200" baseline="0"/>
              <a:t>On manque d'études de haute qualité examinant les avantages du dépistage du RD et l'efficacité à long terme du traitement.</a:t>
            </a:r>
          </a:p>
          <a:p>
            <a:pPr marL="0" indent="0" algn="l" rtl="0">
              <a:buFontTx/>
              <a:buNone/>
              <a:defRPr/>
            </a:pPr>
            <a:endParaRPr lang="fr-FR" dirty="0" smtClean="0"/>
          </a:p>
          <a:p>
            <a:pPr algn="l" rtl="0">
              <a:defRPr/>
            </a:pPr>
            <a:r>
              <a:rPr lang="fr-FR" b="0" i="0" u="none" baseline="0"/>
              <a:t>La conduite d'études contrôlées rigoureuses évaluant les effets de divers programmes de traitement destinés aux enfants souffrant d'un RD avéré doit constituer une priorité urgente. </a:t>
            </a:r>
          </a:p>
          <a:p>
            <a:pPr marL="0" indent="0" algn="l" rtl="0">
              <a:buFontTx/>
              <a:buNone/>
              <a:defRPr/>
            </a:pPr>
            <a:endParaRPr lang="fr-FR" dirty="0" smtClean="0"/>
          </a:p>
          <a:p>
            <a:pPr algn="l" rtl="0">
              <a:defRPr/>
            </a:pPr>
            <a:r>
              <a:rPr lang="fr-FR" b="0" i="0" u="none" baseline="0"/>
              <a:t>Des recherches supplémentaires sont nécessaires pour déterminer les méthodes et outils les plus efficaces pour identifier le RD.</a:t>
            </a:r>
          </a:p>
          <a:p>
            <a:pPr algn="l" rtl="0">
              <a:defRPr/>
            </a:pPr>
            <a:endParaRPr lang="fr-FR" dirty="0"/>
          </a:p>
          <a:p>
            <a:pPr marL="0" indent="0" algn="l" rtl="0">
              <a:buFontTx/>
              <a:buNone/>
              <a:defRPr/>
            </a:pPr>
            <a:endParaRPr lang="fr-FR" dirty="0" smtClean="0"/>
          </a:p>
          <a:p>
            <a:pPr marL="0" indent="0" algn="l" rtl="0">
              <a:buFontTx/>
              <a:buNone/>
              <a:defRPr/>
            </a:pPr>
            <a:endParaRPr lang="fr-FR" dirty="0"/>
          </a:p>
          <a:p>
            <a:pPr marL="0" indent="0" algn="l" rtl="0">
              <a:buFontTx/>
              <a:buNone/>
              <a:defRPr/>
            </a:pPr>
            <a:endParaRPr lang="fr-FR" dirty="0" smtClean="0"/>
          </a:p>
        </p:txBody>
      </p:sp>
      <p:sp>
        <p:nvSpPr>
          <p:cNvPr id="542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99E74484-C435-456E-ACAA-F3E7BD602987}" type="slidenum">
              <a:rPr sz="1400">
                <a:solidFill>
                  <a:schemeClr val="bg1"/>
                </a:solidFill>
              </a:rPr>
              <a:pPr>
                <a:spcBef>
                  <a:spcPct val="0"/>
                </a:spcBef>
                <a:buFontTx/>
                <a:buNone/>
              </a:pPr>
              <a:t>37</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3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21B55340-8A46-43B0-8DCB-87DB4209D962}" type="slidenum">
              <a:rPr sz="1400">
                <a:solidFill>
                  <a:schemeClr val="bg1"/>
                </a:solidFill>
              </a:rPr>
              <a:pPr>
                <a:spcBef>
                  <a:spcPct val="0"/>
                </a:spcBef>
                <a:buFontTx/>
                <a:buNone/>
              </a:pPr>
              <a:t>38</a:t>
            </a:fld>
            <a:endParaRPr lang="fr-FR" altLang="en-US" sz="1400" smtClean="0">
              <a:solidFill>
                <a:schemeClr val="bg1"/>
              </a:solidFill>
            </a:endParaRPr>
          </a:p>
        </p:txBody>
      </p:sp>
      <p:sp>
        <p:nvSpPr>
          <p:cNvPr id="55299"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l" rtl="0" eaLnBrk="1" hangingPunct="1">
              <a:spcBef>
                <a:spcPct val="0"/>
              </a:spcBef>
              <a:buFontTx/>
              <a:buNone/>
            </a:pPr>
            <a:r>
              <a:rPr lang="fr-FR" sz="1800">
                <a:cs typeface="Arial" pitchFamily="34" charset="0"/>
              </a:rPr>
              <a:t/>
            </a:r>
            <a:br>
              <a:rPr lang="fr-FR" sz="1800">
                <a:cs typeface="Arial" pitchFamily="34" charset="0"/>
              </a:rPr>
            </a:br>
            <a:endParaRPr lang="fr-FR" altLang="en-US" sz="1800">
              <a:cs typeface="Arial" pitchFamily="34" charset="0"/>
            </a:endParaRPr>
          </a:p>
        </p:txBody>
      </p:sp>
      <p:sp>
        <p:nvSpPr>
          <p:cNvPr id="55300" name="Title 1"/>
          <p:cNvSpPr>
            <a:spLocks noGrp="1"/>
          </p:cNvSpPr>
          <p:nvPr>
            <p:ph type="title"/>
          </p:nvPr>
        </p:nvSpPr>
        <p:spPr/>
        <p:txBody>
          <a:bodyPr/>
          <a:lstStyle/>
          <a:p>
            <a:pPr algn="l" rtl="0"/>
            <a:r>
              <a:rPr lang="fr-FR" sz="3600" b="0" i="0" u="none" baseline="0"/>
              <a:t>Comparaison à d'autres lignes directrices</a:t>
            </a:r>
            <a:endParaRPr lang="fr-FR" altLang="en-US" sz="3600" b="1" smtClean="0"/>
          </a:p>
        </p:txBody>
      </p:sp>
      <p:sp>
        <p:nvSpPr>
          <p:cNvPr id="55301" name="Content Placeholder 1"/>
          <p:cNvSpPr>
            <a:spLocks noGrp="1"/>
          </p:cNvSpPr>
          <p:nvPr>
            <p:ph idx="1"/>
          </p:nvPr>
        </p:nvSpPr>
        <p:spPr/>
        <p:txBody>
          <a:bodyPr/>
          <a:lstStyle/>
          <a:p>
            <a:pPr marL="0" indent="0" algn="l" rtl="0">
              <a:buFontTx/>
              <a:buNone/>
            </a:pPr>
            <a:endParaRPr lang="fr-FR" altLang="en-US" smtClean="0"/>
          </a:p>
        </p:txBody>
      </p:sp>
      <p:graphicFrame>
        <p:nvGraphicFramePr>
          <p:cNvPr id="5" name="Table 4"/>
          <p:cNvGraphicFramePr>
            <a:graphicFrameLocks noGrp="1"/>
          </p:cNvGraphicFramePr>
          <p:nvPr>
            <p:extLst>
              <p:ext uri="{D42A27DB-BD31-4B8C-83A1-F6EECF244321}">
                <p14:modId xmlns:p14="http://schemas.microsoft.com/office/powerpoint/2010/main" val="2972596716"/>
              </p:ext>
            </p:extLst>
          </p:nvPr>
        </p:nvGraphicFramePr>
        <p:xfrm>
          <a:off x="611188" y="1754188"/>
          <a:ext cx="8137525" cy="5010705"/>
        </p:xfrm>
        <a:graphic>
          <a:graphicData uri="http://schemas.openxmlformats.org/drawingml/2006/table">
            <a:tbl>
              <a:tblPr/>
              <a:tblGrid>
                <a:gridCol w="2063750"/>
                <a:gridCol w="6073775"/>
              </a:tblGrid>
              <a:tr h="21031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200" b="1" i="0" u="none" strike="noStrike" cap="none" normalizeH="0" baseline="0">
                          <a:ln>
                            <a:noFill/>
                          </a:ln>
                          <a:solidFill>
                            <a:srgbClr val="000000"/>
                          </a:solidFill>
                          <a:effectLst/>
                          <a:latin typeface="Arial" pitchFamily="34" charset="0"/>
                          <a:ea typeface="ヒラギノ角ゴ Pro W3" pitchFamily="1" charset="-128"/>
                        </a:rPr>
                        <a:t>Source</a:t>
                      </a:r>
                      <a:endParaRPr kumimoji="0" lang="fr-FR"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200" b="1" i="0" u="none" strike="noStrike" cap="none" normalizeH="0" baseline="0">
                          <a:ln>
                            <a:noFill/>
                          </a:ln>
                          <a:solidFill>
                            <a:srgbClr val="000000"/>
                          </a:solidFill>
                          <a:effectLst/>
                          <a:latin typeface="Arial" pitchFamily="34" charset="0"/>
                          <a:ea typeface="ヒラギノ角ゴ Pro W3" pitchFamily="1" charset="-128"/>
                        </a:rPr>
                        <a:t>Recommandation</a:t>
                      </a:r>
                      <a:endParaRPr kumimoji="0" lang="fr-FR"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98146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400" b="1" i="0" u="none" strike="noStrike" cap="none" normalizeH="0" baseline="0">
                          <a:ln>
                            <a:noFill/>
                          </a:ln>
                          <a:solidFill>
                            <a:srgbClr val="000000"/>
                          </a:solidFill>
                          <a:effectLst/>
                          <a:latin typeface="Arial" pitchFamily="34" charset="0"/>
                          <a:ea typeface="ヒラギノ角ゴ Pro W3" pitchFamily="1" charset="-128"/>
                          <a:cs typeface="Calibri" pitchFamily="34" charset="0"/>
                        </a:rPr>
                        <a:t>GECSSP, 1994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400" b="0" i="0" u="none" strike="noStrike" cap="none" normalizeH="0" baseline="0">
                          <a:ln>
                            <a:noFill/>
                          </a:ln>
                          <a:solidFill>
                            <a:srgbClr val="000000"/>
                          </a:solidFill>
                          <a:effectLst/>
                          <a:latin typeface="+mn-lt"/>
                          <a:ea typeface="ヒラギノ角ゴ Pro W3" pitchFamily="1" charset="-128"/>
                        </a:rPr>
                        <a:t>Recommandait d'évaluer les étapes du développement lors de chaque visite. Déconseillait l'utilisation du Denver Developmental Screening Test ; données probantes insuffisantes pour justifier l'inclusion ou l'exclusion d'autres instruments de dépistage.</a:t>
                      </a:r>
                      <a:endParaRPr kumimoji="0" lang="fr-FR" sz="1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490734">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400" b="1" i="0" u="none" strike="noStrike" cap="none" normalizeH="0" baseline="0">
                          <a:ln>
                            <a:noFill/>
                          </a:ln>
                          <a:solidFill>
                            <a:srgbClr val="000000"/>
                          </a:solidFill>
                          <a:effectLst/>
                          <a:latin typeface="Arial" pitchFamily="34" charset="0"/>
                          <a:ea typeface="ヒラギノ角ゴ Pro W3" pitchFamily="1" charset="-128"/>
                          <a:cs typeface="Calibri" pitchFamily="34" charset="0"/>
                        </a:rPr>
                        <a:t>Société canadienne de pédiatrie, 2011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400" b="0" i="0" u="none" strike="noStrike" cap="none" normalizeH="0" baseline="0">
                          <a:ln>
                            <a:noFill/>
                          </a:ln>
                          <a:solidFill>
                            <a:srgbClr val="000000"/>
                          </a:solidFill>
                          <a:effectLst/>
                          <a:latin typeface="+mn-lt"/>
                          <a:ea typeface="Calibri" pitchFamily="34" charset="0"/>
                          <a:cs typeface="Times New Roman" pitchFamily="18" charset="0"/>
                        </a:rPr>
                        <a:t>Recommande le dépistage du RD à l'aide d'un outil standardisé tel que la NDDS lors d'une visite réalisée sur un enfant bien portant à 18 mois.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62230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400" b="1" i="0" u="none" strike="noStrike" cap="none" normalizeH="0" baseline="0">
                          <a:ln>
                            <a:noFill/>
                          </a:ln>
                          <a:solidFill>
                            <a:srgbClr val="000000"/>
                          </a:solidFill>
                          <a:effectLst/>
                          <a:latin typeface="Arial" pitchFamily="34" charset="0"/>
                          <a:ea typeface="ヒラギノ角ゴ Pro W3" pitchFamily="1" charset="-128"/>
                          <a:cs typeface="Calibri" pitchFamily="34" charset="0"/>
                        </a:rPr>
                        <a:t>USPSTF, 2015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400" b="0" i="0" u="none" strike="noStrike" cap="none" normalizeH="0" baseline="0">
                          <a:ln>
                            <a:noFill/>
                          </a:ln>
                          <a:solidFill>
                            <a:srgbClr val="000000"/>
                          </a:solidFill>
                          <a:effectLst/>
                          <a:latin typeface="+mn-lt"/>
                          <a:ea typeface="ヒラギノ角ゴ Pro W3" pitchFamily="1" charset="-128"/>
                        </a:rPr>
                        <a:t>Données probantes insuffisantes pour évaluer le rapport entre les avantages et les inconvénients du dépistage du retard de la parole et du langage.</a:t>
                      </a:r>
                      <a:endParaRPr kumimoji="0" lang="fr-FR" sz="1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57627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400" b="1" i="0" u="none" strike="noStrike" cap="none" normalizeH="0" baseline="0">
                          <a:ln>
                            <a:noFill/>
                          </a:ln>
                          <a:solidFill>
                            <a:srgbClr val="000000"/>
                          </a:solidFill>
                          <a:effectLst/>
                          <a:latin typeface="Arial" pitchFamily="34" charset="0"/>
                          <a:ea typeface="ヒラギノ角ゴ Pro W3" pitchFamily="1" charset="-128"/>
                          <a:cs typeface="Calibri" pitchFamily="34" charset="0"/>
                        </a:rPr>
                        <a:t>USPSTF, 2016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400" b="0" i="0" u="none" strike="noStrike" cap="none" normalizeH="0" baseline="0">
                          <a:ln>
                            <a:noFill/>
                          </a:ln>
                          <a:solidFill>
                            <a:srgbClr val="000000"/>
                          </a:solidFill>
                          <a:effectLst/>
                          <a:latin typeface="+mn-lt"/>
                          <a:ea typeface="Calibri" pitchFamily="34" charset="0"/>
                          <a:cs typeface="Times New Roman" pitchFamily="18" charset="0"/>
                        </a:rPr>
                        <a:t>Ligne directrice sur les TSA – </a:t>
                      </a:r>
                      <a:r>
                        <a:rPr kumimoji="0" lang="fr-FR" sz="1400" b="0" i="0" u="none" strike="noStrike" cap="none" normalizeH="0" baseline="0">
                          <a:ln>
                            <a:noFill/>
                          </a:ln>
                          <a:solidFill>
                            <a:srgbClr val="000000"/>
                          </a:solidFill>
                          <a:effectLst/>
                          <a:latin typeface="+mn-lt"/>
                          <a:ea typeface="ヒラギノ角ゴ Pro W3" pitchFamily="1" charset="-128"/>
                          <a:cs typeface="Times New Roman" pitchFamily="18" charset="0"/>
                        </a:rPr>
                        <a:t>données probantes insuffisantes pour évaluer le rapport entre les avantages et les inconvénients du dépistage des TSA.</a:t>
                      </a:r>
                      <a:endParaRPr kumimoji="0" lang="fr-FR" sz="1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64770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lang="fr-FR" sz="1400" b="1" i="0" u="none" kern="1200" baseline="0">
                          <a:solidFill>
                            <a:schemeClr val="tx1"/>
                          </a:solidFill>
                          <a:effectLst/>
                          <a:latin typeface="+mn-lt"/>
                          <a:ea typeface="+mn-ea"/>
                          <a:cs typeface="+mn-cs"/>
                        </a:rPr>
                        <a:t>American Academy of Pediatrics, </a:t>
                      </a:r>
                      <a:r>
                        <a:rPr kumimoji="0" lang="fr-FR" sz="1400" b="1" i="0" u="none" strike="noStrike" cap="none" normalizeH="0" baseline="0">
                          <a:ln>
                            <a:noFill/>
                          </a:ln>
                          <a:solidFill>
                            <a:srgbClr val="000000"/>
                          </a:solidFill>
                          <a:effectLst/>
                          <a:latin typeface="Arial" pitchFamily="34" charset="0"/>
                          <a:ea typeface="ヒラギノ角ゴ Pro W3" pitchFamily="1" charset="-128"/>
                          <a:cs typeface="Calibri" pitchFamily="34" charset="0"/>
                        </a:rPr>
                        <a:t>2016 (2006)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400" b="0" i="0" u="none" strike="noStrike" cap="none" normalizeH="0" baseline="0">
                          <a:ln>
                            <a:noFill/>
                          </a:ln>
                          <a:solidFill>
                            <a:srgbClr val="000000"/>
                          </a:solidFill>
                          <a:effectLst/>
                          <a:latin typeface="+mn-lt"/>
                          <a:ea typeface="ヒラギノ角ゴ Pro W3" pitchFamily="1" charset="-128"/>
                        </a:rPr>
                        <a:t>Recommande le dépistage du RD à l'aide d'un outil standardisé lors de visites pédiatriques à 9, 18 et 30 mois et le dépistage des TSA à 18 et 24 mois.</a:t>
                      </a:r>
                      <a:endParaRPr kumimoji="0" lang="fr-FR" sz="1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661997">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400" b="1" i="0" u="none" strike="noStrike" cap="none" normalizeH="0" baseline="0">
                          <a:ln>
                            <a:noFill/>
                          </a:ln>
                          <a:solidFill>
                            <a:srgbClr val="000000"/>
                          </a:solidFill>
                          <a:effectLst/>
                          <a:latin typeface="Arial" pitchFamily="34" charset="0"/>
                          <a:ea typeface="ヒラギノ角ゴ Pro W3" pitchFamily="1" charset="-128"/>
                          <a:cs typeface="Calibri" pitchFamily="34" charset="0"/>
                        </a:rPr>
                        <a:t>NICE (Royaume-Uni), 2011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400" b="0" i="0" u="none" strike="noStrike" cap="none" normalizeH="0" baseline="0">
                          <a:ln>
                            <a:noFill/>
                          </a:ln>
                          <a:solidFill>
                            <a:srgbClr val="000000"/>
                          </a:solidFill>
                          <a:effectLst/>
                          <a:latin typeface="+mn-lt"/>
                          <a:ea typeface="ヒラギノ角ゴ Pro W3" pitchFamily="1" charset="-128"/>
                        </a:rPr>
                        <a:t>Pas d'orientations sur le retard de développement ; déconseille le dépistage de population des troubles du spectre autistique.</a:t>
                      </a:r>
                      <a:endParaRPr kumimoji="0" lang="fr-FR" sz="1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617736">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400" b="1" i="0" u="none" strike="noStrike" cap="none" normalizeH="0" baseline="0">
                          <a:ln>
                            <a:noFill/>
                          </a:ln>
                          <a:solidFill>
                            <a:srgbClr val="000000"/>
                          </a:solidFill>
                          <a:effectLst/>
                          <a:latin typeface="Arial" pitchFamily="34" charset="0"/>
                          <a:ea typeface="ヒラギノ角ゴ Pro W3" pitchFamily="1" charset="-128"/>
                          <a:cs typeface="Calibri" pitchFamily="34" charset="0"/>
                        </a:rPr>
                        <a:t>SIGN (Écosse), 2007</a:t>
                      </a:r>
                    </a:p>
                    <a:p>
                      <a:pPr marL="0" marR="0" lvl="0" indent="0" algn="l" defTabSz="914400" rtl="0" eaLnBrk="1" fontAlgn="base" latinLnBrk="0" hangingPunct="1">
                        <a:lnSpc>
                          <a:spcPct val="115000"/>
                        </a:lnSpc>
                        <a:spcBef>
                          <a:spcPct val="0"/>
                        </a:spcBef>
                        <a:spcAft>
                          <a:spcPts val="1000"/>
                        </a:spcAft>
                        <a:buClrTx/>
                        <a:buSzTx/>
                        <a:buFontTx/>
                        <a:buNone/>
                        <a:tabLst/>
                      </a:pPr>
                      <a:endParaRPr kumimoji="0" lang="fr-FR" sz="1400" b="1" i="0" u="none" strike="noStrike" cap="none" normalizeH="0" baseline="0" smtClean="0">
                        <a:ln>
                          <a:noFill/>
                        </a:ln>
                        <a:solidFill>
                          <a:srgbClr val="000000"/>
                        </a:solidFill>
                        <a:effectLst/>
                        <a:latin typeface="Arial" pitchFamily="34" charset="0"/>
                        <a:ea typeface="ヒラギノ角ゴ Pro W3" pitchFamily="1" charset="-128"/>
                        <a:cs typeface="Calibri"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400" b="0" i="0" u="none" strike="noStrike" cap="none" normalizeH="0" baseline="0">
                          <a:ln>
                            <a:noFill/>
                          </a:ln>
                          <a:solidFill>
                            <a:srgbClr val="000000"/>
                          </a:solidFill>
                          <a:effectLst/>
                          <a:latin typeface="+mn-lt"/>
                          <a:ea typeface="ヒラギノ角ゴ Pro W3" pitchFamily="1" charset="-128"/>
                        </a:rPr>
                        <a:t>Pas d'orientations sur le retard de développement ; déconseille le dépistage de population des troubles du spectre autistique.</a:t>
                      </a:r>
                      <a:endParaRPr kumimoji="0" lang="fr-FR" sz="1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a:xfrm>
            <a:off x="1187450" y="3213100"/>
            <a:ext cx="6769100" cy="1362075"/>
          </a:xfrm>
        </p:spPr>
        <p:txBody>
          <a:bodyPr/>
          <a:lstStyle/>
          <a:p>
            <a:pPr algn="l" rtl="0"/>
            <a:r>
              <a:rPr lang="fr-FR" b="1" i="0" u="none" cap="none" baseline="0"/>
              <a:t>MISE EN ŒUVRE DES RECOMMANDATIONS</a:t>
            </a:r>
            <a:endParaRPr lang="fr-FR" altLang="en-US" cap="none" smtClean="0"/>
          </a:p>
        </p:txBody>
      </p:sp>
      <p:sp>
        <p:nvSpPr>
          <p:cNvPr id="56323" name="Text Placeholder 5"/>
          <p:cNvSpPr>
            <a:spLocks noGrp="1"/>
          </p:cNvSpPr>
          <p:nvPr>
            <p:ph type="body" idx="1"/>
          </p:nvPr>
        </p:nvSpPr>
        <p:spPr>
          <a:xfrm>
            <a:off x="1258888" y="1628775"/>
            <a:ext cx="7129462" cy="1500188"/>
          </a:xfrm>
        </p:spPr>
        <p:txBody>
          <a:bodyPr/>
          <a:lstStyle/>
          <a:p>
            <a:pPr algn="l" rtl="0"/>
            <a:r>
              <a:rPr lang="fr-FR" sz="2400" b="1" i="0" u="none" baseline="0"/>
              <a:t>Dépistage du retard de développement</a:t>
            </a:r>
            <a:endParaRPr lang="fr-FR" altLang="en-US" sz="2400" b="1" smtClean="0"/>
          </a:p>
        </p:txBody>
      </p:sp>
      <p:sp>
        <p:nvSpPr>
          <p:cNvPr id="563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9F51FB7B-900C-49CD-B98C-34B4E3771128}" type="slidenum">
              <a:rPr sz="1400">
                <a:solidFill>
                  <a:schemeClr val="bg1"/>
                </a:solidFill>
              </a:rPr>
              <a:pPr>
                <a:spcBef>
                  <a:spcPct val="0"/>
                </a:spcBef>
                <a:buFontTx/>
                <a:buNone/>
              </a:pPr>
              <a:t>39</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l" rtl="0"/>
            <a:r>
              <a:rPr lang="fr-FR" b="0" i="0" u="none" baseline="0"/>
              <a:t>Remerciements du groupe de travail sur le RD du GECSSP</a:t>
            </a:r>
          </a:p>
        </p:txBody>
      </p:sp>
      <p:sp>
        <p:nvSpPr>
          <p:cNvPr id="2048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DE0B6276-A747-40B0-9CC7-F015B637CDA5}" type="slidenum">
              <a:rPr sz="1400">
                <a:solidFill>
                  <a:schemeClr val="bg1"/>
                </a:solidFill>
              </a:rPr>
              <a:pPr algn="r" rtl="0">
                <a:spcBef>
                  <a:spcPct val="0"/>
                </a:spcBef>
                <a:buFontTx/>
                <a:buNone/>
              </a:pPr>
              <a:t>4</a:t>
            </a:fld>
            <a:endParaRPr lang="fr-FR" altLang="en-US" sz="1400" smtClean="0">
              <a:solidFill>
                <a:schemeClr val="bg1"/>
              </a:solidFill>
            </a:endParaRPr>
          </a:p>
        </p:txBody>
      </p:sp>
      <p:sp>
        <p:nvSpPr>
          <p:cNvPr id="20484" name="TextBox 4"/>
          <p:cNvSpPr txBox="1">
            <a:spLocks noChangeArrowheads="1"/>
          </p:cNvSpPr>
          <p:nvPr/>
        </p:nvSpPr>
        <p:spPr bwMode="auto">
          <a:xfrm>
            <a:off x="395288" y="1363663"/>
            <a:ext cx="8567737"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l" rtl="0" eaLnBrk="1" hangingPunct="1">
              <a:spcBef>
                <a:spcPct val="0"/>
              </a:spcBef>
              <a:spcAft>
                <a:spcPts val="600"/>
              </a:spcAft>
              <a:buFontTx/>
              <a:buNone/>
            </a:pPr>
            <a:endParaRPr lang="fr-FR" altLang="en-US" sz="1600" b="1"/>
          </a:p>
          <a:p>
            <a:pPr algn="l" rtl="0" eaLnBrk="1" hangingPunct="1">
              <a:spcBef>
                <a:spcPct val="0"/>
              </a:spcBef>
              <a:spcAft>
                <a:spcPts val="600"/>
              </a:spcAft>
              <a:buFontTx/>
              <a:buNone/>
            </a:pPr>
            <a:r>
              <a:rPr lang="fr-FR" sz="1800" b="1" i="0" u="none" baseline="0"/>
              <a:t>Membres du centre d’analyse et de synthèse des données probantes de l'université McMaster :</a:t>
            </a:r>
          </a:p>
          <a:p>
            <a:pPr algn="l" rtl="0" eaLnBrk="1" hangingPunct="1">
              <a:spcBef>
                <a:spcPct val="0"/>
              </a:spcBef>
            </a:pPr>
            <a:r>
              <a:rPr lang="fr-FR" sz="1800" b="0" i="0" u="none" baseline="0"/>
              <a:t>Rachel Warren</a:t>
            </a:r>
          </a:p>
          <a:p>
            <a:pPr algn="l" rtl="0" eaLnBrk="1" hangingPunct="1">
              <a:spcBef>
                <a:spcPct val="0"/>
              </a:spcBef>
            </a:pPr>
            <a:r>
              <a:rPr lang="fr-FR" sz="1800" b="0" i="0" u="none" baseline="0"/>
              <a:t>Meghan Kenny</a:t>
            </a:r>
          </a:p>
          <a:p>
            <a:pPr algn="l" rtl="0" eaLnBrk="1" hangingPunct="1">
              <a:spcBef>
                <a:spcPct val="0"/>
              </a:spcBef>
            </a:pPr>
            <a:r>
              <a:rPr lang="fr-FR" sz="1800" b="0" i="0" u="none" baseline="0"/>
              <a:t>Donna Fitzpatrick-Lewis</a:t>
            </a:r>
          </a:p>
          <a:p>
            <a:pPr algn="l" rtl="0" eaLnBrk="1" hangingPunct="1">
              <a:spcBef>
                <a:spcPct val="0"/>
              </a:spcBef>
            </a:pPr>
            <a:r>
              <a:rPr lang="fr-FR" sz="1800" b="0" i="0" u="none" baseline="0"/>
              <a:t>Maureen Rice</a:t>
            </a:r>
          </a:p>
          <a:p>
            <a:pPr algn="l" rtl="0" eaLnBrk="1" hangingPunct="1">
              <a:spcBef>
                <a:spcPct val="0"/>
              </a:spcBef>
            </a:pPr>
            <a:r>
              <a:rPr lang="fr-FR" sz="1800" b="0" i="0" u="none" baseline="0"/>
              <a:t>Muhammad Usman Ali</a:t>
            </a:r>
          </a:p>
          <a:p>
            <a:pPr algn="l" rtl="0" eaLnBrk="1" hangingPunct="1">
              <a:spcBef>
                <a:spcPct val="0"/>
              </a:spcBef>
            </a:pPr>
            <a:r>
              <a:rPr lang="fr-FR" sz="1800" b="0" i="0" u="none" baseline="0"/>
              <a:t>Andy Bayer</a:t>
            </a:r>
          </a:p>
          <a:p>
            <a:pPr algn="l" rtl="0" eaLnBrk="1" hangingPunct="1">
              <a:spcBef>
                <a:spcPct val="0"/>
              </a:spcBef>
            </a:pPr>
            <a:r>
              <a:rPr lang="fr-FR" sz="1800" b="0" i="0" u="none" baseline="0"/>
              <a:t>Sharon Peck-Reid</a:t>
            </a:r>
          </a:p>
          <a:p>
            <a:pPr algn="l" rtl="0" eaLnBrk="1" hangingPunct="1">
              <a:spcBef>
                <a:spcPct val="0"/>
              </a:spcBef>
            </a:pPr>
            <a:r>
              <a:rPr lang="fr-FR" sz="1800" b="0" i="0" u="none" baseline="0"/>
              <a:t>Donna Ciliska</a:t>
            </a:r>
          </a:p>
          <a:p>
            <a:pPr algn="l" rtl="0" eaLnBrk="1" hangingPunct="1">
              <a:spcBef>
                <a:spcPct val="0"/>
              </a:spcBef>
            </a:pPr>
            <a:r>
              <a:rPr lang="fr-FR" sz="1800" b="0" i="0" u="none" baseline="0"/>
              <a:t>Diana Sherifali</a:t>
            </a:r>
          </a:p>
          <a:p>
            <a:pPr algn="l" rtl="0" eaLnBrk="1" hangingPunct="1">
              <a:spcBef>
                <a:spcPct val="0"/>
              </a:spcBef>
            </a:pPr>
            <a:r>
              <a:rPr lang="fr-FR" sz="1800" b="0" i="0" u="none" baseline="0"/>
              <a:t>Parminder Raina</a:t>
            </a:r>
          </a:p>
          <a:p>
            <a:pPr algn="l" rtl="0" eaLnBrk="1" hangingPunct="1">
              <a:spcBef>
                <a:spcPct val="0"/>
              </a:spcBef>
              <a:buFontTx/>
              <a:buNone/>
            </a:pPr>
            <a:endParaRPr lang="fr-FR" altLang="en-US" sz="1800"/>
          </a:p>
          <a:p>
            <a:pPr algn="l" rtl="0" eaLnBrk="1" hangingPunct="1">
              <a:spcBef>
                <a:spcPct val="0"/>
              </a:spcBef>
            </a:pPr>
            <a:r>
              <a:rPr lang="fr-FR" sz="1800" b="0" i="0" u="none" baseline="0"/>
              <a:t>Experts cliniques : Dre Teresa Bennett </a:t>
            </a:r>
          </a:p>
          <a:p>
            <a:pPr algn="l" rtl="0" eaLnBrk="1" hangingPunct="1">
              <a:spcBef>
                <a:spcPct val="0"/>
              </a:spcBef>
            </a:pPr>
            <a:endParaRPr lang="fr-FR" altLang="en-US" sz="1800"/>
          </a:p>
          <a:p>
            <a:pPr algn="l" rtl="0" eaLnBrk="1" hangingPunct="1">
              <a:spcBef>
                <a:spcPct val="0"/>
              </a:spcBef>
            </a:pPr>
            <a:r>
              <a:rPr lang="fr-FR" sz="1800" b="0" i="0" u="none" baseline="0"/>
              <a:t>Examinateurs du CASDP :  Dre Alice Carter, Dre Sharon Smile, Dre Isabel Smith,  </a:t>
            </a:r>
          </a:p>
          <a:p>
            <a:pPr algn="l" rtl="0" eaLnBrk="1" hangingPunct="1">
              <a:spcBef>
                <a:spcPct val="0"/>
              </a:spcBef>
              <a:buFontTx/>
              <a:buNone/>
            </a:pPr>
            <a:r>
              <a:rPr lang="fr-FR" sz="1800" b="0" i="0" u="none" baseline="0"/>
              <a:t>    Dre Lisa Hartling, Dr Brian Reichow, Dre Leslie Anne Campbell </a:t>
            </a:r>
            <a:endParaRPr lang="fr-FR" altLang="en-US" sz="1800"/>
          </a:p>
          <a:p>
            <a:pPr algn="l" rtl="0" eaLnBrk="1" hangingPunct="1">
              <a:spcBef>
                <a:spcPct val="0"/>
              </a:spcBef>
              <a:buFontTx/>
              <a:buNone/>
            </a:pPr>
            <a:endParaRPr lang="fr-FR" altLang="en-US" sz="1600"/>
          </a:p>
          <a:p>
            <a:pPr algn="l" rtl="0" eaLnBrk="1" hangingPunct="1">
              <a:spcBef>
                <a:spcPct val="0"/>
              </a:spcBef>
              <a:buFontTx/>
              <a:buNone/>
            </a:pPr>
            <a:endParaRPr lang="fr-FR" altLang="en-US" sz="1600"/>
          </a:p>
          <a:p>
            <a:pPr algn="l" rtl="0" eaLnBrk="1" hangingPunct="1">
              <a:spcBef>
                <a:spcPct val="0"/>
              </a:spcBef>
              <a:buFontTx/>
              <a:buNone/>
            </a:pPr>
            <a:endParaRPr lang="fr-FR" altLang="en-US"/>
          </a:p>
          <a:p>
            <a:pPr algn="l" rtl="0" eaLnBrk="1" hangingPunct="1">
              <a:spcBef>
                <a:spcPct val="0"/>
              </a:spcBef>
              <a:buFontTx/>
              <a:buNone/>
            </a:pPr>
            <a:endParaRPr lang="fr-FR" altLang="en-US"/>
          </a:p>
          <a:p>
            <a:pPr algn="l" rtl="0" eaLnBrk="1" hangingPunct="1">
              <a:spcBef>
                <a:spcPct val="0"/>
              </a:spcBef>
              <a:buFontTx/>
              <a:buNone/>
            </a:pPr>
            <a:endParaRPr lang="fr-FR"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l" rtl="0"/>
            <a:r>
              <a:rPr lang="fr-FR" b="0" i="0" u="none" baseline="0"/>
              <a:t>Mise en œuvre dans la pratique</a:t>
            </a:r>
          </a:p>
        </p:txBody>
      </p:sp>
      <p:sp>
        <p:nvSpPr>
          <p:cNvPr id="3" name="Content Placeholder 2"/>
          <p:cNvSpPr>
            <a:spLocks noGrp="1"/>
          </p:cNvSpPr>
          <p:nvPr>
            <p:ph idx="1"/>
          </p:nvPr>
        </p:nvSpPr>
        <p:spPr>
          <a:xfrm>
            <a:off x="468313" y="1773238"/>
            <a:ext cx="7772400" cy="4394200"/>
          </a:xfrm>
        </p:spPr>
        <p:txBody>
          <a:bodyPr/>
          <a:lstStyle/>
          <a:p>
            <a:pPr algn="l" rtl="0">
              <a:defRPr/>
            </a:pPr>
            <a:r>
              <a:rPr lang="fr-FR" sz="1800" b="0" i="0" u="none" baseline="0" dirty="0"/>
              <a:t>Les cliniciens doivent poursuivre la surveillance continue du développement, y compris :</a:t>
            </a:r>
          </a:p>
          <a:p>
            <a:pPr lvl="1" algn="l" rtl="0">
              <a:defRPr/>
            </a:pPr>
            <a:r>
              <a:rPr lang="fr-FR" sz="1400" b="0" i="0" u="none" baseline="0" dirty="0"/>
              <a:t>identification des facteurs de risque de RD (p. ex., faible poids à la naissance, antécédents familiaux de RD) ;</a:t>
            </a:r>
          </a:p>
          <a:p>
            <a:pPr lvl="1">
              <a:defRPr/>
            </a:pPr>
            <a:r>
              <a:rPr lang="fr-FR" sz="1400" b="0" i="0" u="none" baseline="0" dirty="0"/>
              <a:t>vigilance quant aux </a:t>
            </a:r>
            <a:r>
              <a:rPr lang="fr-FR" sz="1400" b="0" i="0" u="none" kern="1200" baseline="0" dirty="0"/>
              <a:t>facteurs sociaux, économiques ou environnementaux (p. ex., </a:t>
            </a:r>
            <a:r>
              <a:rPr lang="fr-FR" sz="1400" kern="1200" dirty="0"/>
              <a:t>maladie mentale, négligence, niveau d'instruction de la mère)</a:t>
            </a:r>
            <a:r>
              <a:rPr lang="fr-FR" sz="1400" b="0" i="0" u="none" kern="1200" baseline="0" dirty="0"/>
              <a:t> ;</a:t>
            </a:r>
            <a:endParaRPr lang="fr-FR" sz="1400" dirty="0"/>
          </a:p>
          <a:p>
            <a:pPr lvl="1" algn="l" rtl="0">
              <a:defRPr/>
            </a:pPr>
            <a:r>
              <a:rPr lang="fr-FR" sz="1400" b="0" i="0" u="none" baseline="0" dirty="0"/>
              <a:t>dialogue avec les parents sur le développement de leur enfant, en les encourageant à exprimer leurs éventuelles préoccupations ; </a:t>
            </a:r>
          </a:p>
          <a:p>
            <a:pPr lvl="1" algn="l" rtl="0">
              <a:defRPr/>
            </a:pPr>
            <a:r>
              <a:rPr lang="fr-FR" sz="1400" b="0" i="0" u="none" baseline="0" dirty="0"/>
              <a:t>vigilance quant aux signes de RD (c.-à-d. retard dans un domaine de développement).</a:t>
            </a:r>
          </a:p>
          <a:p>
            <a:pPr marL="457200" lvl="1" indent="0" algn="l" rtl="0">
              <a:buFontTx/>
              <a:buNone/>
              <a:defRPr/>
            </a:pPr>
            <a:endParaRPr lang="fr-FR" sz="1400" dirty="0" smtClean="0"/>
          </a:p>
          <a:p>
            <a:pPr algn="l" rtl="0">
              <a:defRPr/>
            </a:pPr>
            <a:r>
              <a:rPr lang="fr-FR" sz="1800" b="0" i="0" u="none" baseline="0" dirty="0"/>
              <a:t>Les cliniciens doivent procéder à la recherche de cas chez les enfants qu'ils jugent potentiellement à risque de RD. </a:t>
            </a:r>
            <a:endParaRPr lang="fr-FR" sz="1800" dirty="0" smtClean="0"/>
          </a:p>
          <a:p>
            <a:pPr marL="0" indent="0" algn="l" rtl="0">
              <a:buFontTx/>
              <a:buNone/>
              <a:defRPr/>
            </a:pPr>
            <a:endParaRPr lang="fr-FR" sz="1800" dirty="0"/>
          </a:p>
          <a:p>
            <a:pPr algn="l" rtl="0">
              <a:defRPr/>
            </a:pPr>
            <a:r>
              <a:rPr lang="fr-FR" sz="1800" b="0" i="0" u="none" baseline="0" dirty="0"/>
              <a:t>Les cliniciens doivent procéder à une évaluation clinique lorsque des signes possibles de RD sont détectés chez des patients individuels.</a:t>
            </a:r>
          </a:p>
          <a:p>
            <a:pPr lvl="1" algn="l" rtl="0">
              <a:defRPr/>
            </a:pPr>
            <a:r>
              <a:rPr lang="fr-FR" sz="1400" b="0" i="0" u="none" baseline="0" dirty="0"/>
              <a:t>aiguillage des enfants vers une évaluation par un spécialiste en fonction du tableau clinique </a:t>
            </a:r>
          </a:p>
          <a:p>
            <a:pPr lvl="1" algn="l" rtl="0">
              <a:defRPr/>
            </a:pPr>
            <a:endParaRPr lang="fr-FR" sz="1400" dirty="0"/>
          </a:p>
          <a:p>
            <a:pPr algn="l" rtl="0">
              <a:defRPr/>
            </a:pPr>
            <a:endParaRPr lang="fr-FR" sz="1800" dirty="0"/>
          </a:p>
        </p:txBody>
      </p:sp>
      <p:sp>
        <p:nvSpPr>
          <p:cNvPr id="573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43D146FF-84C3-42AB-BD7B-1C5017171ED0}" type="slidenum">
              <a:rPr sz="1400">
                <a:solidFill>
                  <a:schemeClr val="bg1"/>
                </a:solidFill>
              </a:rPr>
              <a:pPr>
                <a:spcBef>
                  <a:spcPct val="0"/>
                </a:spcBef>
                <a:buFontTx/>
                <a:buNone/>
              </a:pPr>
              <a:t>40</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l" rtl="0"/>
            <a:r>
              <a:rPr lang="fr-FR" sz="3600" b="0" i="0" u="none" baseline="0"/>
              <a:t>Outils d’application des connaissances</a:t>
            </a:r>
            <a:endParaRPr lang="fr-FR" altLang="en-US" sz="3600" smtClean="0"/>
          </a:p>
        </p:txBody>
      </p:sp>
      <p:sp>
        <p:nvSpPr>
          <p:cNvPr id="58371" name="Content Placeholder 2"/>
          <p:cNvSpPr>
            <a:spLocks noGrp="1"/>
          </p:cNvSpPr>
          <p:nvPr>
            <p:ph idx="1"/>
          </p:nvPr>
        </p:nvSpPr>
        <p:spPr>
          <a:xfrm>
            <a:off x="685800" y="1773238"/>
            <a:ext cx="7772400" cy="4114800"/>
          </a:xfrm>
        </p:spPr>
        <p:txBody>
          <a:bodyPr/>
          <a:lstStyle/>
          <a:p>
            <a:pPr algn="l" rtl="0"/>
            <a:r>
              <a:rPr lang="fr-FR" sz="2400" b="0" i="0" u="none" baseline="0" dirty="0"/>
              <a:t>Le GECSSP crée des outils d'AC facilitant la </a:t>
            </a:r>
            <a:r>
              <a:rPr lang="fr-FR" sz="2400" b="0" i="0" u="none" baseline="0" dirty="0" smtClean="0"/>
              <a:t>transposition des </a:t>
            </a:r>
            <a:r>
              <a:rPr lang="fr-FR" sz="2400" b="0" i="0" u="none" baseline="0" dirty="0"/>
              <a:t>lignes directrices dans la pratique clinique.</a:t>
            </a:r>
          </a:p>
          <a:p>
            <a:endParaRPr lang="fr-FR" altLang="en-US" sz="2400" dirty="0" smtClean="0"/>
          </a:p>
          <a:p>
            <a:pPr algn="l" rtl="0"/>
            <a:r>
              <a:rPr lang="fr-FR" sz="2400" b="0" i="0" u="none" baseline="0" dirty="0"/>
              <a:t>Une FAQ à l'intention des cliniciens a été élaborée pour la ligne directrice sur le retard de développement.</a:t>
            </a:r>
          </a:p>
          <a:p>
            <a:endParaRPr lang="fr-FR" altLang="en-US" sz="2400" dirty="0" smtClean="0"/>
          </a:p>
          <a:p>
            <a:pPr algn="l" rtl="0"/>
            <a:r>
              <a:rPr lang="fr-FR" sz="2400" b="0" i="0" u="none" baseline="0" dirty="0"/>
              <a:t>Après leur publication, ces outils pourront être téléchargés gratuitement tant en français qu'en anglais sur le site Internet : </a:t>
            </a:r>
            <a:r>
              <a:rPr lang="fr-FR" sz="2400" b="0" i="0" u="none" baseline="0" dirty="0">
                <a:hlinkClick r:id="rId2"/>
              </a:rPr>
              <a:t>www.canadiantaskforce.ca</a:t>
            </a:r>
            <a:r>
              <a:rPr lang="fr-FR" sz="2400" b="0" i="0" u="none" baseline="0" dirty="0"/>
              <a:t> </a:t>
            </a:r>
            <a:endParaRPr lang="fr-FR" altLang="en-US" sz="2400" dirty="0" smtClean="0"/>
          </a:p>
        </p:txBody>
      </p:sp>
      <p:sp>
        <p:nvSpPr>
          <p:cNvPr id="583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29C42D54-E22C-4BBE-A9B6-1EFF30C38B4D}" type="slidenum">
              <a:rPr sz="1400">
                <a:solidFill>
                  <a:schemeClr val="bg1"/>
                </a:solidFill>
              </a:rPr>
              <a:pPr>
                <a:spcBef>
                  <a:spcPct val="0"/>
                </a:spcBef>
                <a:buFontTx/>
                <a:buNone/>
              </a:pPr>
              <a:t>41</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p:cNvSpPr>
            <a:spLocks noGrp="1"/>
          </p:cNvSpPr>
          <p:nvPr>
            <p:ph type="title"/>
          </p:nvPr>
        </p:nvSpPr>
        <p:spPr>
          <a:xfrm>
            <a:off x="1258888" y="3213100"/>
            <a:ext cx="6769100" cy="1362075"/>
          </a:xfrm>
        </p:spPr>
        <p:txBody>
          <a:bodyPr/>
          <a:lstStyle/>
          <a:p>
            <a:pPr algn="l" rtl="0"/>
            <a:r>
              <a:rPr lang="fr-FR" b="1" i="0" u="none" cap="none" baseline="0"/>
              <a:t>CONCLUSIONS </a:t>
            </a:r>
            <a:endParaRPr lang="fr-FR" altLang="en-US" cap="none" smtClean="0"/>
          </a:p>
        </p:txBody>
      </p:sp>
      <p:sp>
        <p:nvSpPr>
          <p:cNvPr id="59395" name="Text Placeholder 5"/>
          <p:cNvSpPr>
            <a:spLocks noGrp="1"/>
          </p:cNvSpPr>
          <p:nvPr>
            <p:ph type="body" idx="1"/>
          </p:nvPr>
        </p:nvSpPr>
        <p:spPr>
          <a:xfrm>
            <a:off x="1258888" y="1628775"/>
            <a:ext cx="7129462" cy="1500188"/>
          </a:xfrm>
        </p:spPr>
        <p:txBody>
          <a:bodyPr/>
          <a:lstStyle/>
          <a:p>
            <a:endParaRPr lang="fr-FR" altLang="en-US" sz="2400" b="1" smtClean="0"/>
          </a:p>
          <a:p>
            <a:endParaRPr lang="fr-FR" altLang="en-US" sz="2400" b="1" smtClean="0"/>
          </a:p>
          <a:p>
            <a:pPr algn="l" rtl="0"/>
            <a:r>
              <a:rPr lang="fr-FR" sz="2400" b="1" i="0" u="none" baseline="0"/>
              <a:t>Dépistage du retard de développement</a:t>
            </a:r>
            <a:endParaRPr lang="fr-FR" altLang="en-US" sz="2400" b="1" smtClean="0"/>
          </a:p>
        </p:txBody>
      </p:sp>
      <p:sp>
        <p:nvSpPr>
          <p:cNvPr id="593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B6CD757C-0584-4C2F-885D-511274208C69}" type="slidenum">
              <a:rPr sz="1400">
                <a:solidFill>
                  <a:srgbClr val="FFFFFF"/>
                </a:solidFill>
              </a:rPr>
              <a:pPr>
                <a:spcBef>
                  <a:spcPct val="0"/>
                </a:spcBef>
                <a:buFontTx/>
                <a:buNone/>
              </a:pPr>
              <a:t>42</a:t>
            </a:fld>
            <a:endParaRPr lang="fr-FR" altLang="en-US" sz="1400" smtClean="0">
              <a:solidFill>
                <a:srgbClr val="FFFFF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28600" y="152400"/>
            <a:ext cx="8915400" cy="1404938"/>
          </a:xfrm>
        </p:spPr>
        <p:txBody>
          <a:bodyPr/>
          <a:lstStyle/>
          <a:p>
            <a:pPr algn="l" rtl="0"/>
            <a:r>
              <a:rPr lang="fr-FR" b="0" i="0" u="none" baseline="0"/>
              <a:t>Points clés</a:t>
            </a:r>
          </a:p>
        </p:txBody>
      </p:sp>
      <p:sp>
        <p:nvSpPr>
          <p:cNvPr id="3" name="Content Placeholder 2"/>
          <p:cNvSpPr>
            <a:spLocks noGrp="1"/>
          </p:cNvSpPr>
          <p:nvPr>
            <p:ph idx="1"/>
          </p:nvPr>
        </p:nvSpPr>
        <p:spPr>
          <a:xfrm>
            <a:off x="179388" y="1628775"/>
            <a:ext cx="8640762" cy="4679950"/>
          </a:xfrm>
        </p:spPr>
        <p:txBody>
          <a:bodyPr/>
          <a:lstStyle/>
          <a:p>
            <a:pPr algn="l" rtl="0">
              <a:spcBef>
                <a:spcPts val="600"/>
              </a:spcBef>
              <a:defRPr/>
            </a:pPr>
            <a:r>
              <a:rPr lang="fr-FR" sz="1600" b="1" i="0" u="none" baseline="0" dirty="0"/>
              <a:t>Le GECSSP déconseille le dépistage du retard de développement au moyen d'outils standardisés chez les enfants âgés de 1 à 4 ans ne présentant pas de signes apparents d'un tel retard et dont le développement ne suscite pas de préoccupations aux yeux des parents et des cliniciens. </a:t>
            </a:r>
            <a:r>
              <a:rPr lang="fr-FR" sz="1600" b="1" i="0" u="none" baseline="0" dirty="0" smtClean="0"/>
              <a:t>Recommandation </a:t>
            </a:r>
            <a:r>
              <a:rPr lang="fr-FR" sz="1600" b="1" i="0" u="none" baseline="0" dirty="0"/>
              <a:t>forte ; données probantes de faible </a:t>
            </a:r>
            <a:r>
              <a:rPr lang="fr-FR" sz="1600" b="1" i="0" u="none" baseline="0" dirty="0" smtClean="0"/>
              <a:t>qualité.</a:t>
            </a:r>
            <a:endParaRPr lang="fr-FR" sz="1600" b="1" dirty="0" smtClean="0"/>
          </a:p>
          <a:p>
            <a:pPr lvl="1" algn="l" rtl="0">
              <a:spcBef>
                <a:spcPts val="600"/>
              </a:spcBef>
              <a:defRPr/>
            </a:pPr>
            <a:r>
              <a:rPr lang="fr-FR" sz="1400" b="0" i="0" u="none" baseline="0" dirty="0"/>
              <a:t>Absence de données probantes d'ERC suggérant que le dépistage de population du retard de développement (RD) améliore les résultats de santé.</a:t>
            </a:r>
          </a:p>
          <a:p>
            <a:pPr lvl="1" algn="l" rtl="0">
              <a:defRPr/>
            </a:pPr>
            <a:r>
              <a:rPr lang="fr-FR" sz="1400" b="0" i="0" u="none" baseline="0" dirty="0"/>
              <a:t>Rien n'indique que les outils de dépistage permettraient d'identifier systématiquement des cas passant par ailleurs inaperçus ; il existe par contre des données probantes indiquant qu'une faible spécificité conduirait à une proportion élevée de faux positifs.</a:t>
            </a:r>
          </a:p>
          <a:p>
            <a:pPr lvl="1" algn="l" rtl="0">
              <a:defRPr/>
            </a:pPr>
            <a:r>
              <a:rPr lang="fr-FR" sz="1400" b="0" i="0" u="none" baseline="0" dirty="0"/>
              <a:t>On manque de données probantes d'ERC de haute qualité sur le traitement des cas connus de RD ; quelques essais de petite taille suggèrent que l'orthophonie pourrait améliorer les troubles du langage et que le traitement de l'autisme est susceptible d'améliorer la fonction cognitive.</a:t>
            </a:r>
            <a:endParaRPr lang="fr-FR" sz="1200" dirty="0" smtClean="0"/>
          </a:p>
          <a:p>
            <a:pPr algn="l" rtl="0">
              <a:spcBef>
                <a:spcPts val="600"/>
              </a:spcBef>
              <a:defRPr/>
            </a:pPr>
            <a:r>
              <a:rPr lang="fr-FR" sz="1600" b="0" i="0" u="none" baseline="0" dirty="0"/>
              <a:t>Les prestataires de soins primaires sont encouragés à continuer d'appliquer la pratique clinique standard, y compris l'identification de facteurs de risque de RD, la recherche d'éventuels signes et symptômes de RD et l'encouragement des parents à exprimer leurs préoccupations concernant le développement de leur enfant.</a:t>
            </a:r>
          </a:p>
          <a:p>
            <a:pPr algn="l" rtl="0">
              <a:spcBef>
                <a:spcPts val="600"/>
              </a:spcBef>
              <a:defRPr/>
            </a:pPr>
            <a:r>
              <a:rPr lang="fr-FR" sz="1600" b="0" i="0" u="none" baseline="0" dirty="0"/>
              <a:t>Les cliniciens doivent procéder à la recherche de cas chez les enfants qu'ils jugent potentiellement à risque de RD et à une évaluation clinique lorsque des signes possibles de RD sont détectés chez des patients individuels.</a:t>
            </a:r>
            <a:endParaRPr lang="fr-FR" sz="1600" dirty="0"/>
          </a:p>
          <a:p>
            <a:pPr algn="l" rtl="0">
              <a:defRPr/>
            </a:pPr>
            <a:endParaRPr lang="fr-FR" dirty="0"/>
          </a:p>
          <a:p>
            <a:pPr marL="0" indent="0" algn="l" rtl="0">
              <a:spcBef>
                <a:spcPts val="0"/>
              </a:spcBef>
              <a:buFontTx/>
              <a:buNone/>
              <a:defRPr/>
            </a:pPr>
            <a:endParaRPr lang="fr-FR" dirty="0"/>
          </a:p>
        </p:txBody>
      </p:sp>
      <p:sp>
        <p:nvSpPr>
          <p:cNvPr id="604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3957543C-D783-4BFF-9D73-1C6CF213E54B}" type="slidenum">
              <a:rPr sz="1400">
                <a:solidFill>
                  <a:schemeClr val="bg1"/>
                </a:solidFill>
              </a:rPr>
              <a:pPr>
                <a:spcBef>
                  <a:spcPct val="0"/>
                </a:spcBef>
                <a:buFontTx/>
                <a:buNone/>
              </a:pPr>
              <a:t>43</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l" rtl="0"/>
            <a:r>
              <a:rPr lang="fr-FR" sz="3600" b="0" i="0" u="none" baseline="0"/>
              <a:t>Conclusions</a:t>
            </a:r>
            <a:endParaRPr lang="fr-FR" altLang="en-US" sz="3600" smtClean="0"/>
          </a:p>
        </p:txBody>
      </p:sp>
      <p:sp>
        <p:nvSpPr>
          <p:cNvPr id="61443" name="Content Placeholder 2"/>
          <p:cNvSpPr>
            <a:spLocks noGrp="1"/>
          </p:cNvSpPr>
          <p:nvPr>
            <p:ph idx="1"/>
          </p:nvPr>
        </p:nvSpPr>
        <p:spPr>
          <a:xfrm>
            <a:off x="685800" y="1773238"/>
            <a:ext cx="7772400" cy="4751387"/>
          </a:xfrm>
        </p:spPr>
        <p:txBody>
          <a:bodyPr/>
          <a:lstStyle/>
          <a:p>
            <a:pPr algn="l" rtl="0"/>
            <a:r>
              <a:rPr lang="fr-FR" b="0" i="0" u="none" baseline="0"/>
              <a:t>Le GECSSP recommande aux médecins de rester vigilants, en </a:t>
            </a:r>
            <a:r>
              <a:rPr lang="fr-FR" b="0" i="0" u="sng" baseline="0"/>
              <a:t>surveillant</a:t>
            </a:r>
            <a:r>
              <a:rPr lang="fr-FR" b="0" i="0" u="none" baseline="0"/>
              <a:t> le développement de l'enfant lors de chaque rencontre clinique, et de se focaliser sur la confirmation du diagnostic de RD chez les enfants chez qui il est suspecté.</a:t>
            </a:r>
          </a:p>
          <a:p>
            <a:endParaRPr lang="fr-FR" altLang="en-US" sz="1000" smtClean="0"/>
          </a:p>
          <a:p>
            <a:pPr algn="l" rtl="0"/>
            <a:r>
              <a:rPr lang="fr-FR" b="0" i="0" u="none" baseline="0"/>
              <a:t>On manque d'études examinant les avantages du dépistage du retard de développement et l'efficacité à long terme du traitement.</a:t>
            </a:r>
          </a:p>
          <a:p>
            <a:endParaRPr lang="fr-FR" altLang="en-US" sz="1000" smtClean="0"/>
          </a:p>
          <a:p>
            <a:pPr algn="l" rtl="0"/>
            <a:r>
              <a:rPr lang="fr-FR" b="0" i="0" u="none" baseline="0"/>
              <a:t>Les études évaluant les meilleures façons de traiter les enfants souffrant d'un RD avéré devraient constituer une priorité urgente, en particulier au vu des résultats prometteurs concernant les avantages potentiels du traitement du RD diagnostiqué.</a:t>
            </a:r>
          </a:p>
          <a:p>
            <a:endParaRPr lang="fr-FR" altLang="en-US" sz="1000" smtClean="0"/>
          </a:p>
        </p:txBody>
      </p:sp>
      <p:sp>
        <p:nvSpPr>
          <p:cNvPr id="614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EC59A28D-FE2D-42E1-A36E-D654AC52DB3F}" type="slidenum">
              <a:rPr sz="1400">
                <a:solidFill>
                  <a:schemeClr val="bg1"/>
                </a:solidFill>
              </a:rPr>
              <a:pPr>
                <a:spcBef>
                  <a:spcPct val="0"/>
                </a:spcBef>
                <a:buFontTx/>
                <a:buNone/>
              </a:pPr>
              <a:t>44</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l" rtl="0"/>
            <a:r>
              <a:rPr lang="fr-FR" sz="3600" b="0" i="0" u="none" baseline="0" dirty="0"/>
              <a:t>Mise à jour : </a:t>
            </a:r>
            <a:r>
              <a:rPr lang="fr-FR" sz="3600" b="0" i="0" u="none" baseline="0" dirty="0" smtClean="0"/>
              <a:t>l'application </a:t>
            </a:r>
            <a:r>
              <a:rPr lang="fr-FR" sz="3600" b="0" i="0" u="none" baseline="0" dirty="0"/>
              <a:t>mobile du GECSSP est à présent disponible</a:t>
            </a:r>
          </a:p>
        </p:txBody>
      </p:sp>
      <p:sp>
        <p:nvSpPr>
          <p:cNvPr id="8" name="Content Placeholder 7"/>
          <p:cNvSpPr>
            <a:spLocks noGrp="1"/>
          </p:cNvSpPr>
          <p:nvPr>
            <p:ph sz="quarter" idx="4"/>
          </p:nvPr>
        </p:nvSpPr>
        <p:spPr>
          <a:xfrm>
            <a:off x="4355977" y="2174875"/>
            <a:ext cx="4330824" cy="3951288"/>
          </a:xfrm>
        </p:spPr>
        <p:txBody>
          <a:bodyPr/>
          <a:lstStyle/>
          <a:p>
            <a:pPr algn="r" rtl="0">
              <a:defRPr/>
            </a:pPr>
            <a:r>
              <a:rPr lang="fr-FR" sz="2000" b="0" i="0" u="none" baseline="0" dirty="0"/>
              <a:t>Cette application contient des résumés des lignes directrices et recommandations, des outils d'application des connaissances et des liens vers des ressources supplémentaires.</a:t>
            </a:r>
          </a:p>
          <a:p>
            <a:pPr marL="0" indent="0" algn="r" rtl="0">
              <a:buFontTx/>
              <a:buNone/>
              <a:defRPr/>
            </a:pPr>
            <a:endParaRPr lang="fr-FR" sz="2000" dirty="0" smtClean="0"/>
          </a:p>
          <a:p>
            <a:pPr algn="r" rtl="0">
              <a:defRPr/>
            </a:pPr>
            <a:r>
              <a:rPr lang="fr-FR" sz="2000" b="0" i="0" u="none" baseline="0" dirty="0"/>
              <a:t>Les principales fonctionnalités comprennent des marque-pages facilitant l'accès aux sections, l'affichage du contenu en anglais ou en français et la modification de la taille de police.</a:t>
            </a:r>
            <a:endParaRPr lang="fr-FR" sz="2000" dirty="0"/>
          </a:p>
        </p:txBody>
      </p:sp>
      <p:sp>
        <p:nvSpPr>
          <p:cNvPr id="624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E97489AF-D6FF-406B-9153-D38BA3DA56FF}" type="slidenum">
              <a:rPr sz="1400">
                <a:solidFill>
                  <a:schemeClr val="bg1"/>
                </a:solidFill>
              </a:rPr>
              <a:pPr>
                <a:spcBef>
                  <a:spcPct val="0"/>
                </a:spcBef>
                <a:buFontTx/>
                <a:buNone/>
              </a:pPr>
              <a:t>45</a:t>
            </a:fld>
            <a:endParaRPr lang="fr-FR" altLang="en-US" sz="1400" smtClean="0">
              <a:solidFill>
                <a:schemeClr val="bg1"/>
              </a:solidFill>
            </a:endParaRPr>
          </a:p>
        </p:txBody>
      </p:sp>
      <p:pic>
        <p:nvPicPr>
          <p:cNvPr id="62469"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5650" y="1700213"/>
            <a:ext cx="3038475" cy="45593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l" rtl="0"/>
            <a:r>
              <a:rPr lang="fr-FR" sz="3600" b="0" i="0" u="none" baseline="0"/>
              <a:t>Pour plus d'informations</a:t>
            </a:r>
          </a:p>
        </p:txBody>
      </p:sp>
      <p:sp>
        <p:nvSpPr>
          <p:cNvPr id="3" name="Content Placeholder 2"/>
          <p:cNvSpPr>
            <a:spLocks noGrp="1"/>
          </p:cNvSpPr>
          <p:nvPr>
            <p:ph idx="1"/>
          </p:nvPr>
        </p:nvSpPr>
        <p:spPr/>
        <p:txBody>
          <a:bodyPr/>
          <a:lstStyle/>
          <a:p>
            <a:pPr marL="0" indent="0" algn="l" rtl="0">
              <a:buFontTx/>
              <a:buNone/>
              <a:defRPr/>
            </a:pPr>
            <a:r>
              <a:rPr lang="fr-FR" sz="2400" b="0" i="0" u="none" baseline="0"/>
              <a:t>Pour plus de détails sur cette ligne directrice, veuillez consulter :</a:t>
            </a:r>
          </a:p>
          <a:p>
            <a:pPr marL="0" indent="0" algn="l" rtl="0">
              <a:buFontTx/>
              <a:buNone/>
              <a:defRPr/>
            </a:pPr>
            <a:endParaRPr lang="fr-FR" sz="2400" dirty="0" smtClean="0"/>
          </a:p>
          <a:p>
            <a:pPr algn="l" rtl="0">
              <a:spcAft>
                <a:spcPts val="0"/>
              </a:spcAft>
              <a:defRPr/>
            </a:pPr>
            <a:r>
              <a:rPr lang="fr-FR" sz="2400" b="0" i="0" u="none" baseline="0">
                <a:ea typeface="Cambria"/>
                <a:cs typeface="Times New Roman"/>
              </a:rPr>
              <a:t>Site Internet du Groupe d’étude canadien sur les soins de santé préventifs : </a:t>
            </a:r>
            <a:r>
              <a:rPr lang="fr-FR" sz="2400" b="0" i="0" u="none" baseline="0">
                <a:ea typeface="Cambria"/>
                <a:cs typeface="Times New Roman"/>
                <a:hlinkClick r:id="rId2"/>
              </a:rPr>
              <a:t>http://canadiantaskforce.ca/?content=pcp</a:t>
            </a:r>
            <a:endParaRPr lang="fr-FR" sz="2400" dirty="0">
              <a:ea typeface="Cambria"/>
              <a:cs typeface="Times New Roman"/>
            </a:endParaRPr>
          </a:p>
          <a:p>
            <a:pPr marL="0" indent="0" algn="just" rtl="0">
              <a:spcAft>
                <a:spcPts val="0"/>
              </a:spcAft>
              <a:buFontTx/>
              <a:buNone/>
              <a:defRPr/>
            </a:pPr>
            <a:endParaRPr lang="fr-FR" dirty="0">
              <a:ea typeface="Cambria"/>
              <a:cs typeface="Times New Roman"/>
            </a:endParaRPr>
          </a:p>
        </p:txBody>
      </p:sp>
      <p:sp>
        <p:nvSpPr>
          <p:cNvPr id="645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C5179668-FD96-4177-9117-B4ADA841293A}" type="slidenum">
              <a:rPr sz="1400">
                <a:solidFill>
                  <a:srgbClr val="FFFFFF"/>
                </a:solidFill>
              </a:rPr>
              <a:pPr>
                <a:spcBef>
                  <a:spcPct val="0"/>
                </a:spcBef>
                <a:buFontTx/>
                <a:buNone/>
              </a:pPr>
              <a:t>46</a:t>
            </a:fld>
            <a:endParaRPr lang="fr-FR" altLang="en-US" sz="1400" smtClean="0">
              <a:solidFill>
                <a:srgbClr val="FFFFF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rtl="0">
              <a:defRPr/>
            </a:pPr>
            <a:r>
              <a:rPr lang="fr-FR" sz="3600" b="0" i="0" u="none" baseline="0">
                <a:cs typeface="+mj-cs"/>
              </a:rPr>
              <a:t>Questions et réponses :</a:t>
            </a:r>
            <a:endParaRPr lang="fr-FR" sz="3600" dirty="0" smtClean="0"/>
          </a:p>
        </p:txBody>
      </p:sp>
      <p:sp>
        <p:nvSpPr>
          <p:cNvPr id="3" name="Content Placeholder 2"/>
          <p:cNvSpPr>
            <a:spLocks noGrp="1"/>
          </p:cNvSpPr>
          <p:nvPr>
            <p:ph idx="1"/>
          </p:nvPr>
        </p:nvSpPr>
        <p:spPr>
          <a:xfrm>
            <a:off x="468313" y="2060575"/>
            <a:ext cx="7772400" cy="4114800"/>
          </a:xfrm>
        </p:spPr>
        <p:txBody>
          <a:bodyPr/>
          <a:lstStyle/>
          <a:p>
            <a:pPr algn="ctr" rtl="0">
              <a:buFontTx/>
              <a:buNone/>
              <a:defRPr/>
            </a:pPr>
            <a:endParaRPr lang="fr-FR" sz="3600" b="1" dirty="0" smtClean="0">
              <a:solidFill>
                <a:srgbClr val="90214A"/>
              </a:solidFill>
              <a:ea typeface="+mj-ea"/>
              <a:cs typeface="+mj-cs"/>
            </a:endParaRPr>
          </a:p>
          <a:p>
            <a:pPr algn="ctr" rtl="0">
              <a:buFontTx/>
              <a:buNone/>
              <a:defRPr/>
            </a:pPr>
            <a:endParaRPr lang="fr-FR" sz="3600" b="1" dirty="0">
              <a:solidFill>
                <a:srgbClr val="90214A"/>
              </a:solidFill>
              <a:ea typeface="+mj-ea"/>
              <a:cs typeface="+mj-cs"/>
            </a:endParaRPr>
          </a:p>
          <a:p>
            <a:pPr algn="ctr" rtl="0">
              <a:buFontTx/>
              <a:buNone/>
              <a:defRPr/>
            </a:pPr>
            <a:r>
              <a:rPr lang="fr-FR" sz="5500" b="1" i="0" u="none" baseline="0">
                <a:solidFill>
                  <a:srgbClr val="90214A"/>
                </a:solidFill>
                <a:ea typeface="+mj-ea"/>
                <a:cs typeface="+mj-cs"/>
              </a:rPr>
              <a:t>Merci</a:t>
            </a:r>
          </a:p>
        </p:txBody>
      </p:sp>
      <p:sp>
        <p:nvSpPr>
          <p:cNvPr id="655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DCFA00CF-CE43-4537-828A-626B3BF74B0F}" type="slidenum">
              <a:rPr sz="1400">
                <a:solidFill>
                  <a:schemeClr val="bg1"/>
                </a:solidFill>
              </a:rPr>
              <a:pPr>
                <a:spcBef>
                  <a:spcPct val="0"/>
                </a:spcBef>
                <a:buFontTx/>
                <a:buNone/>
              </a:pPr>
              <a:t>47</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88913"/>
            <a:ext cx="8915400" cy="1219200"/>
          </a:xfrm>
        </p:spPr>
        <p:txBody>
          <a:bodyPr/>
          <a:lstStyle/>
          <a:p>
            <a:pPr algn="l" rtl="0"/>
            <a:r>
              <a:rPr lang="fr-FR" sz="3600" b="0" i="0" u="none" baseline="0"/>
              <a:t>Aperçu de la présentation</a:t>
            </a:r>
          </a:p>
        </p:txBody>
      </p:sp>
      <p:sp>
        <p:nvSpPr>
          <p:cNvPr id="3" name="Content Placeholder 2"/>
          <p:cNvSpPr>
            <a:spLocks noGrp="1"/>
          </p:cNvSpPr>
          <p:nvPr>
            <p:ph idx="1"/>
          </p:nvPr>
        </p:nvSpPr>
        <p:spPr/>
        <p:txBody>
          <a:bodyPr/>
          <a:lstStyle/>
          <a:p>
            <a:pPr algn="l" rtl="0">
              <a:spcAft>
                <a:spcPts val="1200"/>
              </a:spcAft>
              <a:defRPr/>
            </a:pPr>
            <a:r>
              <a:rPr lang="fr-FR" sz="2400" b="0" i="0" u="none" baseline="0"/>
              <a:t>Introduction au GECSSP</a:t>
            </a:r>
            <a:endParaRPr lang="fr-FR" sz="2400" dirty="0" smtClean="0"/>
          </a:p>
          <a:p>
            <a:pPr algn="l" rtl="0">
              <a:defRPr/>
            </a:pPr>
            <a:r>
              <a:rPr lang="fr-FR" sz="2400" b="0" i="0" u="none" baseline="0"/>
              <a:t>Toile de fond du retard de développement</a:t>
            </a:r>
          </a:p>
          <a:p>
            <a:pPr marL="0" indent="0" algn="l" rtl="0">
              <a:buFontTx/>
              <a:buNone/>
              <a:defRPr/>
            </a:pPr>
            <a:endParaRPr lang="fr-FR" sz="1000" dirty="0" smtClean="0"/>
          </a:p>
          <a:p>
            <a:pPr algn="l" rtl="0">
              <a:defRPr/>
            </a:pPr>
            <a:r>
              <a:rPr lang="fr-FR" sz="2400" b="0" i="0" u="none" baseline="0"/>
              <a:t>Méthodes pour l'élaboration de lignes directrices </a:t>
            </a:r>
          </a:p>
          <a:p>
            <a:pPr marL="0" indent="0" algn="l" rtl="0">
              <a:buFontTx/>
              <a:buNone/>
              <a:defRPr/>
            </a:pPr>
            <a:endParaRPr lang="fr-FR" sz="1000" dirty="0" smtClean="0"/>
          </a:p>
          <a:p>
            <a:pPr algn="l" rtl="0">
              <a:defRPr/>
            </a:pPr>
            <a:r>
              <a:rPr lang="fr-FR" sz="2400" b="0" i="0" u="none" baseline="0"/>
              <a:t>Principaux résultats et recommandations</a:t>
            </a:r>
          </a:p>
          <a:p>
            <a:pPr marL="0" indent="0" algn="l" rtl="0">
              <a:buFontTx/>
              <a:buNone/>
              <a:defRPr/>
            </a:pPr>
            <a:endParaRPr lang="fr-FR" sz="1000" dirty="0" smtClean="0"/>
          </a:p>
          <a:p>
            <a:pPr algn="l" rtl="0">
              <a:defRPr/>
            </a:pPr>
            <a:r>
              <a:rPr lang="fr-FR" sz="2400" b="0" i="0" u="none" baseline="0"/>
              <a:t>Mise en œuvre des recommandations</a:t>
            </a:r>
          </a:p>
          <a:p>
            <a:pPr marL="0" indent="0" algn="l" rtl="0">
              <a:buFontTx/>
              <a:buNone/>
              <a:defRPr/>
            </a:pPr>
            <a:endParaRPr lang="fr-FR" sz="1000" dirty="0" smtClean="0"/>
          </a:p>
          <a:p>
            <a:pPr algn="l" rtl="0">
              <a:defRPr/>
            </a:pPr>
            <a:r>
              <a:rPr lang="fr-FR" sz="2400" b="0" i="0" u="none" baseline="0"/>
              <a:t>Conclusions </a:t>
            </a:r>
          </a:p>
          <a:p>
            <a:pPr marL="0" indent="0" algn="l" rtl="0">
              <a:buFontTx/>
              <a:buNone/>
              <a:defRPr/>
            </a:pPr>
            <a:endParaRPr lang="fr-FR" sz="1000" dirty="0" smtClean="0"/>
          </a:p>
          <a:p>
            <a:pPr algn="l" rtl="0">
              <a:defRPr/>
            </a:pPr>
            <a:r>
              <a:rPr lang="fr-FR" sz="2400" b="0" i="0" u="none" baseline="0"/>
              <a:t>Questions et réponses</a:t>
            </a:r>
            <a:endParaRPr lang="fr-FR" sz="2400" dirty="0"/>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E566B349-6916-4104-847B-4F20B1F41CEF}" type="slidenum">
              <a:rPr sz="1400">
                <a:solidFill>
                  <a:schemeClr val="bg1"/>
                </a:solidFill>
              </a:rPr>
              <a:pPr algn="r" rtl="0">
                <a:spcBef>
                  <a:spcPct val="0"/>
                </a:spcBef>
                <a:buFontTx/>
                <a:buNone/>
              </a:pPr>
              <a:t>5</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rtl="0"/>
            <a:r>
              <a:rPr lang="fr-FR" b="1" i="0" u="none" baseline="0"/>
              <a:t>Groupe d'étude canadien sur les soins de santé préventifs</a:t>
            </a:r>
            <a:endParaRPr lang="fr-FR" altLang="en-US" b="1" smtClean="0"/>
          </a:p>
        </p:txBody>
      </p:sp>
      <p:sp>
        <p:nvSpPr>
          <p:cNvPr id="22531" name="Content Placeholder 2"/>
          <p:cNvSpPr>
            <a:spLocks noGrp="1"/>
          </p:cNvSpPr>
          <p:nvPr>
            <p:ph idx="1"/>
          </p:nvPr>
        </p:nvSpPr>
        <p:spPr>
          <a:xfrm>
            <a:off x="0" y="1652588"/>
            <a:ext cx="8870950" cy="4824412"/>
          </a:xfrm>
        </p:spPr>
        <p:txBody>
          <a:bodyPr/>
          <a:lstStyle/>
          <a:p>
            <a:pPr algn="l" rtl="0"/>
            <a:r>
              <a:rPr lang="fr-FR" sz="1800" b="0" i="0" u="none" baseline="0" dirty="0"/>
              <a:t>Le GECSSP est un groupe indépendant de cliniciens de soins primaires et de spécialistes de la méthodologie mettant au point des recommandations sur les services de prévention clinique dans le cadre des soins primaires.</a:t>
            </a:r>
          </a:p>
          <a:p>
            <a:pPr marL="639763" lvl="3" indent="-342900" algn="l" rtl="0"/>
            <a:r>
              <a:rPr lang="fr-FR" sz="1600" b="0" i="0" u="none" baseline="0" dirty="0"/>
              <a:t>Expertise dans la prévention, les soins primaires, les synthèses de la littérature, l'évaluation critique.</a:t>
            </a:r>
          </a:p>
          <a:p>
            <a:pPr algn="l" rtl="0"/>
            <a:r>
              <a:rPr lang="fr-FR" sz="1800" b="0" i="0" u="none" baseline="0" dirty="0"/>
              <a:t>Le mandat du GECSSP est de formuler et diffuser des lignes directrices de pratique clinique pour les soins primaires et préventifs sur la base d'une analyse systématique des données probantes scientifiques. </a:t>
            </a:r>
          </a:p>
          <a:p>
            <a:pPr marL="639763" lvl="1" algn="l" rtl="0"/>
            <a:r>
              <a:rPr lang="fr-FR" dirty="0"/>
              <a:t>Il a pour but de faciliter l'application des données probantes dans la pratique et les politiques.</a:t>
            </a:r>
          </a:p>
          <a:p>
            <a:pPr marL="639763" lvl="1" algn="l" rtl="0"/>
            <a:r>
              <a:rPr lang="fr-FR" dirty="0"/>
              <a:t>Les recommandations du GECSSP sont focalisées sur les services de prévention primaire et secondaire. </a:t>
            </a:r>
            <a:r>
              <a:rPr lang="fr-FR" b="0" i="0" u="none" baseline="0" dirty="0"/>
              <a:t>Prévention primaire : prévention d'une pathologie donnée chez les patients en bonne santé.</a:t>
            </a:r>
          </a:p>
          <a:p>
            <a:pPr marL="639763" lvl="1" algn="l" rtl="0"/>
            <a:r>
              <a:rPr lang="fr-FR" b="0" i="0" u="none" baseline="0" dirty="0"/>
              <a:t>Prévention secondaire : cible les personnes asymptomatiques présentant des facteurs de risque d'une affection ou atteintes d'une maladie préclinique, sans maladie clinique évidente.</a:t>
            </a:r>
            <a:endParaRPr lang="fr-FR" altLang="en-US" sz="1400" dirty="0" smtClean="0"/>
          </a:p>
          <a:p>
            <a:pPr algn="l" rtl="0"/>
            <a:r>
              <a:rPr lang="fr-FR" sz="1800" b="0" i="0" u="none" baseline="0" dirty="0"/>
              <a:t>Le GECSSP recourt à un processus transparent standardisé pour examiner et résumer les données probantes, confronter les avantages et les inconvénients et formuler des recommandations (système GRADE).</a:t>
            </a:r>
          </a:p>
        </p:txBody>
      </p:sp>
      <p:sp>
        <p:nvSpPr>
          <p:cNvPr id="22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62399B26-DF87-427C-B875-F43B14EB459A}" type="slidenum">
              <a:rPr sz="1400">
                <a:solidFill>
                  <a:schemeClr val="bg1"/>
                </a:solidFill>
              </a:rPr>
              <a:pPr algn="r" rtl="0">
                <a:spcBef>
                  <a:spcPct val="0"/>
                </a:spcBef>
                <a:buFontTx/>
                <a:buNone/>
              </a:pPr>
              <a:t>6</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1258888" y="3213100"/>
            <a:ext cx="6769100" cy="1362075"/>
          </a:xfrm>
        </p:spPr>
        <p:txBody>
          <a:bodyPr/>
          <a:lstStyle/>
          <a:p>
            <a:pPr algn="l" rtl="0"/>
            <a:r>
              <a:rPr lang="fr-FR" b="1" i="0" u="none" cap="none" baseline="0"/>
              <a:t>TOILE DE FOND</a:t>
            </a:r>
            <a:endParaRPr lang="fr-FR" altLang="en-US" cap="none" smtClean="0"/>
          </a:p>
        </p:txBody>
      </p:sp>
      <p:sp>
        <p:nvSpPr>
          <p:cNvPr id="23555" name="Text Placeholder 5"/>
          <p:cNvSpPr>
            <a:spLocks noGrp="1"/>
          </p:cNvSpPr>
          <p:nvPr>
            <p:ph type="body" idx="1"/>
          </p:nvPr>
        </p:nvSpPr>
        <p:spPr>
          <a:xfrm>
            <a:off x="1258888" y="1628775"/>
            <a:ext cx="7129462" cy="1500188"/>
          </a:xfrm>
        </p:spPr>
        <p:txBody>
          <a:bodyPr/>
          <a:lstStyle/>
          <a:p>
            <a:pPr algn="l" rtl="0"/>
            <a:r>
              <a:rPr lang="fr-FR" sz="2400" b="1" i="0" u="none" baseline="0"/>
              <a:t>Dépistage du retard de développement </a:t>
            </a:r>
            <a:endParaRPr lang="fr-FR" altLang="en-US" sz="2400" b="1" smtClean="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3376DC4E-2252-4BC9-8E03-E1B9A44EF086}" type="slidenum">
              <a:rPr sz="1400">
                <a:solidFill>
                  <a:schemeClr val="bg1"/>
                </a:solidFill>
              </a:rPr>
              <a:pPr>
                <a:spcBef>
                  <a:spcPct val="0"/>
                </a:spcBef>
                <a:buFontTx/>
                <a:buNone/>
              </a:pPr>
              <a:t>7</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l" rtl="0"/>
            <a:r>
              <a:rPr lang="fr-FR" sz="3600" b="0" i="0" u="none" baseline="0"/>
              <a:t>Toile de fond de la ligne directrice sur le retard de développement</a:t>
            </a:r>
          </a:p>
        </p:txBody>
      </p:sp>
      <p:sp>
        <p:nvSpPr>
          <p:cNvPr id="24579" name="Content Placeholder 2"/>
          <p:cNvSpPr>
            <a:spLocks noGrp="1"/>
          </p:cNvSpPr>
          <p:nvPr>
            <p:ph idx="1"/>
          </p:nvPr>
        </p:nvSpPr>
        <p:spPr>
          <a:xfrm>
            <a:off x="395288" y="1773238"/>
            <a:ext cx="8208962" cy="4824412"/>
          </a:xfrm>
        </p:spPr>
        <p:txBody>
          <a:bodyPr/>
          <a:lstStyle/>
          <a:p>
            <a:pPr algn="l" rtl="0"/>
            <a:r>
              <a:rPr lang="fr-FR" sz="1800" b="0" i="0" u="none" baseline="0" dirty="0"/>
              <a:t>Le retard de développement (RD) est un retard significatif dans le franchissement de jalons spécifiques à l'âge dans </a:t>
            </a:r>
            <a:r>
              <a:rPr lang="fr-FR" sz="1800" b="1" i="0" u="sng" baseline="0" dirty="0"/>
              <a:t>n'importe lequel</a:t>
            </a:r>
            <a:r>
              <a:rPr lang="fr-FR" sz="1800" b="0" i="0" u="none" baseline="0" dirty="0"/>
              <a:t> des domaines suivants : capacités motrices fines et globales, orthophonie, cognition, compétences sociales et personnelles et activités de la vie quotidienne.</a:t>
            </a:r>
          </a:p>
          <a:p>
            <a:pPr algn="l" rtl="0"/>
            <a:r>
              <a:rPr lang="fr-FR" sz="1800" b="0" i="0" u="none" baseline="0" dirty="0"/>
              <a:t>Le RD peut être temporaire ou prolongé.</a:t>
            </a:r>
          </a:p>
          <a:p>
            <a:pPr algn="l" rtl="0"/>
            <a:r>
              <a:rPr lang="fr-FR" sz="1800" b="0" i="0" u="none" baseline="0" dirty="0"/>
              <a:t>Les enfants présentant un RD prolongé sont exposés à un risque supérieur de difficultés d'apprentissage, de problèmes comportementaux et de déficiences fonctionnelles à un stade ultérieur de leur vie.</a:t>
            </a:r>
          </a:p>
          <a:p>
            <a:pPr algn="l" rtl="0"/>
            <a:r>
              <a:rPr lang="fr-FR" sz="1800" b="0" i="0" u="none" baseline="0" dirty="0"/>
              <a:t>La possibilité qu'une identification et une intervention précoces améliorent les résultats de santé chez les enfants souffrant de RD soulève un intérêt considérable.</a:t>
            </a:r>
          </a:p>
          <a:p>
            <a:pPr algn="l" rtl="0"/>
            <a:r>
              <a:rPr lang="fr-FR" sz="1800" b="0" i="0" u="none" baseline="0" dirty="0"/>
              <a:t>Le GECSSP a par conséquent évalué les données probantes relatives à :</a:t>
            </a:r>
          </a:p>
          <a:p>
            <a:pPr marL="639763" lvl="1" algn="l" rtl="0"/>
            <a:r>
              <a:rPr lang="fr-FR" b="0" i="0" u="none" baseline="0" dirty="0"/>
              <a:t>l'efficacité du dépistage de population du RD dans les soins primaires ; </a:t>
            </a:r>
          </a:p>
          <a:p>
            <a:pPr marL="639763" lvl="1" algn="l" rtl="0"/>
            <a:r>
              <a:rPr lang="fr-FR" b="0" i="0" u="none" baseline="0" dirty="0"/>
              <a:t>la fiabilité des outils de dépistage pour identifier les RD non détectés ; et </a:t>
            </a:r>
          </a:p>
          <a:p>
            <a:pPr marL="639763" lvl="1" algn="l" rtl="0"/>
            <a:r>
              <a:rPr lang="fr-FR" b="0" i="0" u="none" baseline="0" dirty="0"/>
              <a:t>l'efficacité des interventions comportementales pour le RD.</a:t>
            </a:r>
            <a:endParaRPr lang="fr-FR" altLang="en-US" dirty="0" smtClean="0"/>
          </a:p>
          <a:p>
            <a:endParaRPr lang="fr-FR" altLang="en-US" sz="1800" dirty="0" smtClean="0"/>
          </a:p>
          <a:p>
            <a:endParaRPr lang="fr-FR" altLang="en-US" sz="900" dirty="0" smtClean="0"/>
          </a:p>
          <a:p>
            <a:endParaRPr lang="fr-FR" altLang="en-US" sz="900" dirty="0" smtClean="0"/>
          </a:p>
        </p:txBody>
      </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0D9C9EEE-BCD9-45E7-A84E-125CE4AEB04D}" type="slidenum">
              <a:rPr sz="1400">
                <a:solidFill>
                  <a:schemeClr val="bg1"/>
                </a:solidFill>
              </a:rPr>
              <a:pPr>
                <a:spcBef>
                  <a:spcPct val="0"/>
                </a:spcBef>
                <a:buFontTx/>
                <a:buNone/>
              </a:pPr>
              <a:t>8</a:t>
            </a:fld>
            <a:endParaRPr lang="fr-FR" altLang="en-US" sz="140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rtl="0"/>
            <a:r>
              <a:rPr lang="fr-FR" sz="3600" b="0" i="0" u="none" baseline="0"/>
              <a:t>Dépistage, surveillance et recherche de cas</a:t>
            </a:r>
          </a:p>
        </p:txBody>
      </p:sp>
      <p:sp>
        <p:nvSpPr>
          <p:cNvPr id="25603" name="Content Placeholder 2"/>
          <p:cNvSpPr>
            <a:spLocks noGrp="1"/>
          </p:cNvSpPr>
          <p:nvPr>
            <p:ph idx="1"/>
          </p:nvPr>
        </p:nvSpPr>
        <p:spPr>
          <a:xfrm>
            <a:off x="468313" y="1557338"/>
            <a:ext cx="7772400" cy="3970337"/>
          </a:xfrm>
        </p:spPr>
        <p:txBody>
          <a:bodyPr/>
          <a:lstStyle/>
          <a:p>
            <a:pPr marL="179388" indent="-179388" algn="l" rtl="0">
              <a:spcBef>
                <a:spcPts val="600"/>
              </a:spcBef>
              <a:spcAft>
                <a:spcPts val="600"/>
              </a:spcAft>
            </a:pPr>
            <a:r>
              <a:rPr lang="fr-FR" sz="1800" b="0" i="0" u="none" baseline="0"/>
              <a:t>La terminologie très variable en matière de détection du retard de développement peut être source de malentendus.  </a:t>
            </a:r>
            <a:endParaRPr lang="fr-FR" altLang="en-US" sz="1800" b="1" i="1" dirty="0" smtClean="0"/>
          </a:p>
          <a:p>
            <a:pPr marL="179388" indent="-179388" algn="l" rtl="0">
              <a:spcBef>
                <a:spcPts val="600"/>
              </a:spcBef>
              <a:spcAft>
                <a:spcPts val="600"/>
              </a:spcAft>
            </a:pPr>
            <a:r>
              <a:rPr lang="fr-FR" sz="1800" b="1" i="1" u="none" baseline="0"/>
              <a:t>Dépistage :</a:t>
            </a:r>
            <a:r>
              <a:rPr lang="fr-FR" sz="1800" b="0" i="0" u="none" baseline="0"/>
              <a:t> fait référence à l'utilisation d'un outil standardisé pour détecter un retard de développement dans les populations ne montrant pas de signes évidents de RD potentiel et dont le développement ne suscite pas de préoccupations.</a:t>
            </a:r>
          </a:p>
          <a:p>
            <a:pPr marL="179388" indent="-179388" algn="l" rtl="0">
              <a:spcBef>
                <a:spcPts val="600"/>
              </a:spcBef>
              <a:spcAft>
                <a:spcPts val="600"/>
              </a:spcAft>
            </a:pPr>
            <a:r>
              <a:rPr lang="fr-FR" sz="1800" b="1" i="1" u="none" baseline="0"/>
              <a:t>Surveillance</a:t>
            </a:r>
            <a:r>
              <a:rPr lang="fr-FR" sz="1800" b="0" i="1" u="none" baseline="0"/>
              <a:t> </a:t>
            </a:r>
            <a:r>
              <a:rPr lang="fr-FR" sz="1800" b="1" i="1" u="none" baseline="0"/>
              <a:t>du développement :</a:t>
            </a:r>
            <a:r>
              <a:rPr lang="fr-FR" sz="1800" b="0" i="0" u="none" baseline="0"/>
              <a:t> terme souvent employé pour décrire le suivi continu du développement, l'identification des facteurs de risque et l'encouragement des parents à exprimer leurs préoccupations.       </a:t>
            </a:r>
            <a:endParaRPr lang="fr-FR" altLang="en-US" sz="1800" b="1" i="1" dirty="0" smtClean="0"/>
          </a:p>
          <a:p>
            <a:pPr marL="179388" indent="-179388" algn="l" rtl="0">
              <a:spcBef>
                <a:spcPts val="600"/>
              </a:spcBef>
              <a:spcAft>
                <a:spcPts val="600"/>
              </a:spcAft>
            </a:pPr>
            <a:r>
              <a:rPr lang="fr-FR" sz="1800" b="1" i="1" u="none" baseline="0"/>
              <a:t>Recherche de cas :</a:t>
            </a:r>
            <a:r>
              <a:rPr lang="fr-FR" sz="1800" b="0" i="0" u="none" baseline="0"/>
              <a:t> consiste en l'identification du RD dans les populations exposées à un risque accru de retard de développement et ne suppose généralement pas d'utiliser un outil spécifique.</a:t>
            </a:r>
          </a:p>
          <a:p>
            <a:pPr marL="179388" indent="-179388" algn="l" rtl="0">
              <a:spcBef>
                <a:spcPts val="600"/>
              </a:spcBef>
              <a:spcAft>
                <a:spcPts val="600"/>
              </a:spcAft>
            </a:pPr>
            <a:r>
              <a:rPr lang="fr-FR" sz="1800" b="0" i="0" u="none" baseline="0"/>
              <a:t>Bien que le terme soit couramment utilisé en pédiatrie du développement, la surveillance du développement est habituellement considérée par le GECSSP comme un élément de la pratique clinique standard pour les enfants.  </a:t>
            </a:r>
          </a:p>
          <a:p>
            <a:pPr marL="179388" indent="-179388" algn="l" rtl="0">
              <a:spcBef>
                <a:spcPct val="0"/>
              </a:spcBef>
            </a:pPr>
            <a:endParaRPr lang="fr-FR" altLang="en-US" sz="1800" dirty="0" smtClean="0"/>
          </a:p>
        </p:txBody>
      </p:sp>
      <p:sp>
        <p:nvSpPr>
          <p:cNvPr id="256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lgn="r" rtl="0">
              <a:spcBef>
                <a:spcPct val="0"/>
              </a:spcBef>
              <a:buFontTx/>
              <a:buNone/>
            </a:pPr>
            <a:fld id="{87BCC797-4A53-45F3-A45F-317CBF55C4E1}" type="slidenum">
              <a:rPr sz="1400">
                <a:solidFill>
                  <a:schemeClr val="bg1"/>
                </a:solidFill>
              </a:rPr>
              <a:pPr algn="r" rtl="0">
                <a:spcBef>
                  <a:spcPct val="0"/>
                </a:spcBef>
                <a:buFontTx/>
                <a:buNone/>
              </a:pPr>
              <a:t>9</a:t>
            </a:fld>
            <a:endParaRPr lang="fr-FR" altLang="en-US" sz="1400" smtClean="0">
              <a:solidFill>
                <a:schemeClr val="bg1"/>
              </a:solidFil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28477</TotalTime>
  <Words>2383</Words>
  <Application>Microsoft Office PowerPoint</Application>
  <PresentationFormat>On-screen Show (4:3)</PresentationFormat>
  <Paragraphs>471</Paragraphs>
  <Slides>47</Slides>
  <Notes>34</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Blank Presentation</vt:lpstr>
      <vt:lpstr>2_Blank Presentation</vt:lpstr>
      <vt:lpstr>      Dépistage du retard de développement lors de la petite enfance 2016  Groupe d’étude canadien sur les soins de santé préventifs (GECSSP)  Dre Patricia Parkin       </vt:lpstr>
      <vt:lpstr>Utilisation du jeu de diapositives</vt:lpstr>
      <vt:lpstr>Membres du groupe de travail sur le RD du GECSSP</vt:lpstr>
      <vt:lpstr>Remerciements du groupe de travail sur le RD du GECSSP</vt:lpstr>
      <vt:lpstr>Aperçu de la présentation</vt:lpstr>
      <vt:lpstr>Groupe d'étude canadien sur les soins de santé préventifs</vt:lpstr>
      <vt:lpstr>TOILE DE FOND</vt:lpstr>
      <vt:lpstr>Toile de fond de la ligne directrice sur le retard de développement</vt:lpstr>
      <vt:lpstr>Dépistage, surveillance et recherche de cas</vt:lpstr>
      <vt:lpstr>Ligne directrice 2016 pour le retard de développement</vt:lpstr>
      <vt:lpstr>MÉTHODES</vt:lpstr>
      <vt:lpstr>Méthodes pour la formulation de la ligne directrice sur le RD </vt:lpstr>
      <vt:lpstr>Questions de recherche </vt:lpstr>
      <vt:lpstr>Cadre analytique de l'examen des données probantes</vt:lpstr>
      <vt:lpstr>Phase I : Dépistage</vt:lpstr>
      <vt:lpstr>Types d'études admissibles – Dépistage QC1 et QC2</vt:lpstr>
      <vt:lpstr>Phase II :  Traitement </vt:lpstr>
      <vt:lpstr>Types d'études admissibles – Traitement QC3 et QC4</vt:lpstr>
      <vt:lpstr>Phase III – Propriétés des tests – QC5</vt:lpstr>
      <vt:lpstr>Types d'études admissibles – Propriétés des tests QC5</vt:lpstr>
      <vt:lpstr>Questions contextuelles </vt:lpstr>
      <vt:lpstr> Comment les données probantes sont-elles évaluées ?  </vt:lpstr>
      <vt:lpstr>Comment la force des recommandations est-elle déterminée ?</vt:lpstr>
      <vt:lpstr>Interprétation des recommandations</vt:lpstr>
      <vt:lpstr>PRINCIPAUX RÉSULTATS ET RECOMMANDATIONS </vt:lpstr>
      <vt:lpstr>Données probantes : dépistage du RD</vt:lpstr>
      <vt:lpstr>Données probantes : dépistage du RD</vt:lpstr>
      <vt:lpstr>Données probantes : traitement du RD</vt:lpstr>
      <vt:lpstr>Données probantes : traitement du RD</vt:lpstr>
      <vt:lpstr>Données probantes : fiabilité diagnostique des tests de dépistage1</vt:lpstr>
      <vt:lpstr>Résumé : avantages et inconvénients du dépistage</vt:lpstr>
      <vt:lpstr>Résumé des avantages et inconvénients du traitement</vt:lpstr>
      <vt:lpstr>Données probantes : Questions contextuelles</vt:lpstr>
      <vt:lpstr>Valeurs et préférences </vt:lpstr>
      <vt:lpstr>Recommandation du GECSSP :</vt:lpstr>
      <vt:lpstr>Fondement de la recommandation</vt:lpstr>
      <vt:lpstr>Lacunes de recherche</vt:lpstr>
      <vt:lpstr>Comparaison à d'autres lignes directrices</vt:lpstr>
      <vt:lpstr>MISE EN ŒUVRE DES RECOMMANDATIONS</vt:lpstr>
      <vt:lpstr>Mise en œuvre dans la pratique</vt:lpstr>
      <vt:lpstr>Outils d’application des connaissances</vt:lpstr>
      <vt:lpstr>CONCLUSIONS </vt:lpstr>
      <vt:lpstr>Points clés</vt:lpstr>
      <vt:lpstr>Conclusions</vt:lpstr>
      <vt:lpstr>Mise à jour : l'application mobile du GECSSP est à présent disponible</vt:lpstr>
      <vt:lpstr>Pour plus d'informations</vt:lpstr>
      <vt:lpstr>Questions et réponses :</vt:lpstr>
    </vt:vector>
  </TitlesOfParts>
  <Company>DEMO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dc:creator>
  <cp:lastModifiedBy>Kavitha Thiyagarajah</cp:lastModifiedBy>
  <cp:revision>1675</cp:revision>
  <dcterms:created xsi:type="dcterms:W3CDTF">2013-03-14T16:26:39Z</dcterms:created>
  <dcterms:modified xsi:type="dcterms:W3CDTF">2016-07-26T15:24:43Z</dcterms:modified>
</cp:coreProperties>
</file>