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  <p:sldMasterId id="2147483852" r:id="rId6"/>
  </p:sldMasterIdLst>
  <p:notesMasterIdLst>
    <p:notesMasterId r:id="rId45"/>
  </p:notesMasterIdLst>
  <p:handoutMasterIdLst>
    <p:handoutMasterId r:id="rId46"/>
  </p:handoutMasterIdLst>
  <p:sldIdLst>
    <p:sldId id="256" r:id="rId7"/>
    <p:sldId id="558" r:id="rId8"/>
    <p:sldId id="710" r:id="rId9"/>
    <p:sldId id="595" r:id="rId10"/>
    <p:sldId id="594" r:id="rId11"/>
    <p:sldId id="711" r:id="rId12"/>
    <p:sldId id="712" r:id="rId13"/>
    <p:sldId id="336" r:id="rId14"/>
    <p:sldId id="285" r:id="rId15"/>
    <p:sldId id="702" r:id="rId16"/>
    <p:sldId id="713" r:id="rId17"/>
    <p:sldId id="686" r:id="rId18"/>
    <p:sldId id="706" r:id="rId19"/>
    <p:sldId id="714" r:id="rId20"/>
    <p:sldId id="562" r:id="rId21"/>
    <p:sldId id="715" r:id="rId22"/>
    <p:sldId id="716" r:id="rId23"/>
    <p:sldId id="569" r:id="rId24"/>
    <p:sldId id="717" r:id="rId25"/>
    <p:sldId id="718" r:id="rId26"/>
    <p:sldId id="719" r:id="rId27"/>
    <p:sldId id="720" r:id="rId28"/>
    <p:sldId id="721" r:id="rId29"/>
    <p:sldId id="722" r:id="rId30"/>
    <p:sldId id="741" r:id="rId31"/>
    <p:sldId id="742" r:id="rId32"/>
    <p:sldId id="723" r:id="rId33"/>
    <p:sldId id="740" r:id="rId34"/>
    <p:sldId id="724" r:id="rId35"/>
    <p:sldId id="738" r:id="rId36"/>
    <p:sldId id="588" r:id="rId37"/>
    <p:sldId id="736" r:id="rId38"/>
    <p:sldId id="739" r:id="rId39"/>
    <p:sldId id="737" r:id="rId40"/>
    <p:sldId id="611" r:id="rId41"/>
    <p:sldId id="618" r:id="rId42"/>
    <p:sldId id="614" r:id="rId43"/>
    <p:sldId id="42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dia Bashir" initials="NB" lastIdx="26" clrIdx="0"/>
  <p:cmAuthor id="1" name="Danielle Kasperavicius" initials="DK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14A"/>
    <a:srgbClr val="AE161A"/>
    <a:srgbClr val="CDCDDE"/>
    <a:srgbClr val="E8E8EF"/>
    <a:srgbClr val="FBC35D"/>
    <a:srgbClr val="FFFFCC"/>
    <a:srgbClr val="DDD9C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5" autoAdjust="0"/>
    <p:restoredTop sz="79919" autoAdjust="0"/>
  </p:normalViewPr>
  <p:slideViewPr>
    <p:cSldViewPr>
      <p:cViewPr>
        <p:scale>
          <a:sx n="68" d="100"/>
          <a:sy n="68" d="100"/>
        </p:scale>
        <p:origin x="-52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506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CA692-7D9E-4BDE-9267-04D269C463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543A31-03CD-4FF1-9C8D-5D26ADF99939}" type="pres">
      <dgm:prSet presAssocID="{751CA692-7D9E-4BDE-9267-04D269C463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2C8A7-7502-4F16-8F76-86A548320A89}" type="presOf" srcId="{751CA692-7D9E-4BDE-9267-04D269C46399}" destId="{F4543A31-03CD-4FF1-9C8D-5D26ADF9993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7EC5A4E4-3A0B-4225-8C34-F32B910D369E}" type="datetime1">
              <a:rPr lang="en-CA"/>
              <a:pPr>
                <a:defRPr/>
              </a:pPr>
              <a:t>11/07/2017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D3FD5478-2CD4-44B5-960B-B248AEE39E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2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F1449EAB-47C9-40B6-84E6-434174A138F9}" type="datetime1">
              <a:rPr lang="en-CA"/>
              <a:pPr>
                <a:defRPr/>
              </a:pPr>
              <a:t>11/07/2017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A231C5EF-ED64-47F4-8DF2-15EBFB4BC6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1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ヒラギノ角ゴ Pro W3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03167F5-EE72-4C9E-A9BE-E0F807B82308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sz="1200" kern="1200" baseline="30000" noProof="0" dirty="0" smtClean="0">
              <a:solidFill>
                <a:schemeClr val="tx1"/>
              </a:solidFill>
              <a:effectLst/>
              <a:latin typeface="+mn-lt"/>
              <a:ea typeface="ヒラギノ角ゴ Pro W3" pitchFamily="-84" charset="-128"/>
              <a:cs typeface="ヒラギノ角ゴ Pro W3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2C95D3C-9B4C-46E5-985A-ED3B4211F7EC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10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B74273B-1299-4F51-A802-AFAAA8FE3C8C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11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26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ヒラギノ角ゴ Pro W3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B718404-38DD-4E4E-B06F-12C2C3AB3BE0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12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ヒラギノ角ゴ Pro W3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B718404-38DD-4E4E-B06F-12C2C3AB3BE0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13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B4BE846F-E7DA-479F-BA3E-07B1CFA83399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14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34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ヒラギノ角ゴ Pro W3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F12EE2B-9A37-433F-BB42-BC7CC35B97F1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15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5F17823-8613-40B1-88CE-3AD6FEB4D769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16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64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>
              <a:defRPr/>
            </a:pPr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5F17823-8613-40B1-88CE-3AD6FEB4D769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17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84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955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60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DBC28DC-DAAE-46F2-A018-39355D5B85A0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fr-CA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2301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>
              <a:ea typeface="ヒラギノ角ゴ Pro W3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F12EE2B-9A37-433F-BB42-BC7CC35B97F1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21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346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altLang="en-US" dirty="0">
              <a:ea typeface="ヒラギノ角ゴ Pro W3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5F17823-8613-40B1-88CE-3AD6FEB4D769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22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53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CA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4342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FDC3515-D7CB-4F8C-8532-9B7BDCE0372C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24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9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sz="1050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7785704-414B-46FF-B305-E40DEEC3DE63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25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60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z="1200" kern="1200" noProof="0" dirty="0">
              <a:solidFill>
                <a:schemeClr val="tx1"/>
              </a:solidFill>
              <a:effectLst/>
              <a:latin typeface="+mn-lt"/>
              <a:ea typeface="ヒラギノ角ゴ Pro W3" pitchFamily="-84" charset="-128"/>
              <a:cs typeface="ヒラギノ角ゴ Pro W3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7785704-414B-46FF-B305-E40DEEC3DE63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26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604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F322601-862B-4E8C-AC55-EF1621C340AF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27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562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7174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endParaRPr lang="en-US" altLang="en-US" dirty="0">
              <a:ea typeface="ヒラギノ角ゴ Pro W3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B3B1111-8481-473C-90DE-2B5A9E2BB956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29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1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4119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8277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ヒラギノ角ゴ Pro W3" charset="-128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8952470-3734-46B6-AFCE-927B8750BFBC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31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7485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2403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ヒラギノ角ゴ Pro W3" charset="-128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46F5400-C18D-47D9-8BFA-C0733130E742}" type="slidenum">
              <a:rPr lang="en-CA" altLang="en-US" smtClean="0">
                <a:solidFill>
                  <a:srgbClr val="000000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35</a:t>
            </a:fld>
            <a:endParaRPr lang="en-CA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3803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7513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1C5EF-ED64-47F4-8DF2-15EBFB4BC66C}" type="slidenum">
              <a:rPr lang="en-CA" smtClean="0"/>
              <a:pPr>
                <a:defRPr/>
              </a:pPr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26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BD3B0A1-D1E1-4AC0-9AD8-D09626FA2A01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4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>
              <a:ea typeface="ヒラギノ角ゴ Pro W3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BA28F363-59BD-40FD-B4B4-B3CB5602BA06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5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5014552-098D-41BD-A503-0F0867349518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6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5014552-098D-41BD-A503-0F0867349518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7</a:t>
            </a:fld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24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ヒラギノ角ゴ Pro W3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C1BA8BC-1136-4EAB-96EE-D46BE4C6073B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8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sz="1200" kern="1200" noProof="0" dirty="0" smtClean="0">
              <a:solidFill>
                <a:schemeClr val="tx1"/>
              </a:solidFill>
              <a:effectLst/>
              <a:latin typeface="+mn-lt"/>
              <a:ea typeface="ヒラギノ角ゴ Pro W3" pitchFamily="-84" charset="-128"/>
              <a:cs typeface="ヒラギノ角ゴ Pro W3"/>
            </a:endParaRPr>
          </a:p>
          <a:p>
            <a:endParaRPr lang="fr-CA" altLang="en-US" noProof="0" dirty="0">
              <a:ea typeface="ヒラギノ角ゴ Pro W3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E2C95D3C-9B4C-46E5-985A-ED3B4211F7EC}" type="slidenum">
              <a:rPr lang="en-CA" altLang="en-US" smtClean="0">
                <a:latin typeface="Arial" pitchFamily="34" charset="0"/>
              </a:rPr>
              <a:pPr>
                <a:spcBef>
                  <a:spcPct val="0"/>
                </a:spcBef>
              </a:pPr>
              <a:t>9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67B4-7A64-4F37-9702-B06FCE998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E7C01-8F5E-4EB3-8A0B-FFA670B5B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8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718C5-08F8-4FD4-8A06-9978FA921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4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3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B52CCFFA-E526-4471-BC31-E67C04C6F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93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1402DDEE-E8B5-4A26-9C32-07BEA206B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53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9603CA87-6016-4BFF-BDD7-72C1AAD87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29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65B6B28F-BE84-42E5-8327-F473A065A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11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D8D61EA9-12CA-4CA4-BD8E-CB73B773A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41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45930C04-4742-454B-B550-28973F117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82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AAEFC161-BFE3-47DB-AF36-C5160A33B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34DC-527F-42FF-B2AD-26FFDBEB7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4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4D0DF05C-C39C-43FA-81B6-6DBDB37FCE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29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A537E272-C93F-4A99-A414-DD8BC4F88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16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91A7558D-C7A9-44D0-9C4C-71EA1857A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7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ea typeface="ヒラギノ角ゴ Pro W3" pitchFamily="-84" charset="-128"/>
              </a:defRPr>
            </a:lvl1pPr>
          </a:lstStyle>
          <a:p>
            <a:pPr>
              <a:defRPr/>
            </a:pPr>
            <a:fld id="{99D0B63C-81A9-4D88-B7CD-3271C7F18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5D30A-C8B7-4AB3-A3B0-4BD8A826F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8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67D1D-2FFF-47FF-9321-5FD7BB25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A851-2C41-44EE-BD2F-D4353B1C2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7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E97F4-4ECE-4EA8-BA6C-D4CDD634F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9AD04-036B-4CC1-A499-783CCB44E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2B638-90E7-4351-9158-2018B4C27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7BE3-6D17-4423-A57C-6A8C3D28D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10_006_Template_Powerpoint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91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8EA29C36-530F-4FA8-A9A5-308D7842F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+mn-lt"/>
          <a:ea typeface="+mj-ea"/>
          <a:cs typeface="ヒラギノ角ゴ Pro W3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Arial" pitchFamily="34" charset="0"/>
          <a:ea typeface="ヒラギノ角ゴ Pro W3" pitchFamily="1" charset="-128"/>
          <a:cs typeface="ヒラギノ角ゴ Pro W3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Arial" pitchFamily="34" charset="0"/>
          <a:ea typeface="ヒラギノ角ゴ Pro W3" pitchFamily="1" charset="-128"/>
          <a:cs typeface="ヒラギノ角ゴ Pro W3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Arial" pitchFamily="34" charset="0"/>
          <a:ea typeface="ヒラギノ角ゴ Pro W3" pitchFamily="1" charset="-128"/>
          <a:cs typeface="ヒラギノ角ゴ Pro W3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Arial" pitchFamily="34" charset="0"/>
          <a:ea typeface="ヒラギノ角ゴ Pro W3" pitchFamily="1" charset="-128"/>
          <a:cs typeface="ヒラギノ角ゴ Pro W3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1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1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1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1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10_006_Template_Powerpoint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30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fld id="{90ABFC59-D3F1-4521-AEB5-0E5561A65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0214A"/>
          </a:solidFill>
          <a:latin typeface="Times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anadiantaskforce.ca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7" descr="10_006_Template_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684213" y="4652963"/>
            <a:ext cx="2286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1013"/>
              </a:spcAft>
              <a:buFontTx/>
              <a:buNone/>
            </a:pPr>
            <a:r>
              <a:rPr lang="fr-CA" altLang="en-US" sz="1700" dirty="0" smtClean="0">
                <a:solidFill>
                  <a:schemeClr val="bg2"/>
                </a:solidFill>
              </a:rPr>
              <a:t>Mettre la prévention en pratique</a:t>
            </a:r>
            <a:endParaRPr lang="fr-CA" altLang="en-US" sz="2400" dirty="0"/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3581400" y="5562600"/>
            <a:ext cx="5257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r">
              <a:spcBef>
                <a:spcPct val="0"/>
              </a:spcBef>
              <a:spcAft>
                <a:spcPts val="1263"/>
              </a:spcAft>
              <a:buFontTx/>
              <a:buNone/>
            </a:pPr>
            <a:r>
              <a:rPr lang="en-US" altLang="en-US" sz="1500">
                <a:solidFill>
                  <a:schemeClr val="bg1"/>
                </a:solidFill>
              </a:rPr>
              <a:t>Canadian Task Force on Preventive Health Care</a:t>
            </a:r>
            <a:br>
              <a:rPr lang="en-US" altLang="en-US" sz="1500">
                <a:solidFill>
                  <a:schemeClr val="bg1"/>
                </a:solidFill>
              </a:rPr>
            </a:br>
            <a:r>
              <a:rPr lang="en-US" altLang="en-US" sz="1500">
                <a:solidFill>
                  <a:schemeClr val="bg1"/>
                </a:solidFill>
              </a:rPr>
              <a:t>Groupe d’étude canadien sur les soins de santé préventifs</a:t>
            </a:r>
          </a:p>
          <a:p>
            <a:pPr algn="r">
              <a:spcBef>
                <a:spcPct val="0"/>
              </a:spcBef>
              <a:spcAft>
                <a:spcPts val="1263"/>
              </a:spcAft>
              <a:buFontTx/>
              <a:buNone/>
            </a:pPr>
            <a:endParaRPr lang="en-US" altLang="en-US" sz="120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5365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8424862" cy="11525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b="1" dirty="0" smtClean="0"/>
              <a:t>Recommandations sur le dépistage de l’hépatite C chez les adultes (2017)</a:t>
            </a:r>
            <a:br>
              <a:rPr lang="fr-CA" altLang="en-US" b="1" dirty="0" smtClean="0"/>
            </a:br>
            <a:r>
              <a:rPr lang="fr-CA" altLang="en-US" dirty="0" smtClean="0"/>
              <a:t/>
            </a:r>
            <a:br>
              <a:rPr lang="fr-CA" altLang="en-US" dirty="0" smtClean="0"/>
            </a:br>
            <a:r>
              <a:rPr lang="fr-FR" sz="2800" dirty="0"/>
              <a:t>Groupe d’étude canadien sur les soins de santé préventifs </a:t>
            </a:r>
            <a:r>
              <a:rPr lang="fr-FR" altLang="en-US" sz="2800" dirty="0"/>
              <a:t>(</a:t>
            </a:r>
            <a:r>
              <a:rPr lang="fr-FR" altLang="en-US" sz="2800" dirty="0" smtClean="0"/>
              <a:t>GÉCSSP</a:t>
            </a:r>
            <a:r>
              <a:rPr lang="fr-FR" altLang="en-US" sz="2800" dirty="0"/>
              <a:t>)</a:t>
            </a:r>
            <a:br>
              <a:rPr lang="fr-FR" altLang="en-US" sz="2800" dirty="0"/>
            </a:br>
            <a:r>
              <a:rPr lang="fr-CA" altLang="en-US" sz="2800" dirty="0" smtClean="0"/>
              <a:t/>
            </a:r>
            <a:br>
              <a:rPr lang="fr-CA" altLang="en-US" sz="2800" dirty="0" smtClean="0"/>
            </a:br>
            <a:r>
              <a:rPr lang="fr-CA" altLang="en-US" sz="2000" dirty="0" smtClean="0">
                <a:solidFill>
                  <a:srgbClr val="00B0F0"/>
                </a:solidFill>
              </a:rPr>
              <a:t/>
            </a:r>
            <a:br>
              <a:rPr lang="fr-CA" altLang="en-US" sz="2000" dirty="0" smtClean="0">
                <a:solidFill>
                  <a:srgbClr val="00B0F0"/>
                </a:solidFill>
              </a:rPr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r>
              <a:rPr lang="fr-CA" altLang="en-US" sz="3200" dirty="0" smtClean="0"/>
              <a:t> </a:t>
            </a:r>
            <a:br>
              <a:rPr lang="fr-CA" altLang="en-US" sz="3200" dirty="0" smtClean="0"/>
            </a:br>
            <a:r>
              <a:rPr lang="fr-CA" altLang="en-US" sz="3200" dirty="0" smtClean="0"/>
              <a:t/>
            </a:r>
            <a:br>
              <a:rPr lang="fr-CA" altLang="en-US" sz="3200" dirty="0" smtClean="0"/>
            </a:br>
            <a:endParaRPr lang="fr-CA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193576"/>
            <a:ext cx="8915400" cy="1219200"/>
          </a:xfrm>
        </p:spPr>
        <p:txBody>
          <a:bodyPr/>
          <a:lstStyle/>
          <a:p>
            <a:r>
              <a:rPr lang="fr-CA" sz="3600" smtClean="0"/>
              <a:t>Procédure d'examen du GECSSP </a:t>
            </a:r>
            <a:endParaRPr lang="fr-CA" altLang="en-US" sz="36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5157192"/>
          </a:xfrm>
        </p:spPr>
        <p:txBody>
          <a:bodyPr/>
          <a:lstStyle/>
          <a:p>
            <a:pPr>
              <a:defRPr/>
            </a:pPr>
            <a:r>
              <a:rPr lang="fr-CA" b="1" dirty="0" smtClean="0"/>
              <a:t>Procédure d’examen interne </a:t>
            </a:r>
            <a:r>
              <a:rPr lang="fr-CA" dirty="0" smtClean="0"/>
              <a:t>impliquant :</a:t>
            </a:r>
          </a:p>
          <a:p>
            <a:pPr lvl="1">
              <a:buFont typeface="Arial" panose="020B0604020202020204" pitchFamily="34" charset="0"/>
              <a:buChar char="─"/>
              <a:defRPr/>
            </a:pPr>
            <a:r>
              <a:rPr lang="fr-CA" sz="2000" dirty="0"/>
              <a:t>l</a:t>
            </a:r>
            <a:r>
              <a:rPr lang="fr-CA" sz="2000" dirty="0" smtClean="0"/>
              <a:t>e </a:t>
            </a:r>
            <a:r>
              <a:rPr lang="fr-CA" sz="2000" dirty="0"/>
              <a:t>groupe de travail de la ligne directrice, le </a:t>
            </a:r>
            <a:r>
              <a:rPr lang="fr-CA" sz="2000" dirty="0" smtClean="0"/>
              <a:t>GÉCSSP et les officiers scientifiques de l’ASPC</a:t>
            </a:r>
          </a:p>
          <a:p>
            <a:pPr marL="0" indent="0">
              <a:buNone/>
              <a:defRPr/>
            </a:pPr>
            <a:endParaRPr lang="fr-CA" sz="1500" dirty="0" smtClean="0"/>
          </a:p>
          <a:p>
            <a:pPr>
              <a:defRPr/>
            </a:pPr>
            <a:r>
              <a:rPr lang="fr-CA" b="1" dirty="0" smtClean="0"/>
              <a:t>Un examen externe est mené à certaines étapes clés</a:t>
            </a:r>
            <a:r>
              <a:rPr lang="fr-CA" dirty="0" smtClean="0"/>
              <a:t>:</a:t>
            </a:r>
          </a:p>
          <a:p>
            <a:pPr lvl="1">
              <a:defRPr/>
            </a:pPr>
            <a:r>
              <a:rPr lang="fr-CA" sz="2000" dirty="0" smtClean="0"/>
              <a:t>Protocole, examen systématique et ligne directrice</a:t>
            </a:r>
          </a:p>
          <a:p>
            <a:pPr lvl="1">
              <a:defRPr/>
            </a:pPr>
            <a:endParaRPr lang="fr-CA" sz="1500" dirty="0" smtClean="0"/>
          </a:p>
          <a:p>
            <a:pPr>
              <a:defRPr/>
            </a:pPr>
            <a:r>
              <a:rPr lang="fr-CA" b="1" dirty="0" smtClean="0"/>
              <a:t>Groupes d’intervenants externes et de pairs effectuant l’examen :</a:t>
            </a:r>
            <a:endParaRPr lang="fr-CA" b="1" strike="sngStrike" dirty="0" smtClean="0"/>
          </a:p>
          <a:p>
            <a:pPr lvl="1">
              <a:defRPr/>
            </a:pPr>
            <a:r>
              <a:rPr lang="fr-CA" sz="2000" dirty="0" smtClean="0"/>
              <a:t>Intervenants généralistes et spécialisés dans la maladie</a:t>
            </a:r>
          </a:p>
          <a:p>
            <a:pPr lvl="1">
              <a:defRPr/>
            </a:pPr>
            <a:r>
              <a:rPr lang="fr-CA" sz="2000" dirty="0" smtClean="0"/>
              <a:t>Intervenants fédéraux </a:t>
            </a:r>
            <a:r>
              <a:rPr lang="fr-CA" sz="2000" dirty="0"/>
              <a:t>et provinciaux/territoriaux </a:t>
            </a:r>
          </a:p>
          <a:p>
            <a:pPr lvl="1">
              <a:defRPr/>
            </a:pPr>
            <a:r>
              <a:rPr lang="fr-CA" sz="2000" dirty="0" smtClean="0"/>
              <a:t>Pairs évaluateurs académiques</a:t>
            </a:r>
          </a:p>
          <a:p>
            <a:pPr marL="457200" lvl="1" indent="0">
              <a:buFontTx/>
              <a:buNone/>
              <a:defRPr/>
            </a:pPr>
            <a:endParaRPr lang="fr-CA" sz="1500" dirty="0" smtClean="0"/>
          </a:p>
          <a:p>
            <a:pPr marL="342900" lvl="1" indent="-342900">
              <a:buFontTx/>
              <a:buChar char="•"/>
              <a:defRPr/>
            </a:pPr>
            <a:r>
              <a:rPr lang="fr-CA" sz="2000" b="1" dirty="0"/>
              <a:t>Le JAMC a entrepris un examen </a:t>
            </a:r>
            <a:r>
              <a:rPr lang="fr-CA" sz="2000" b="1" dirty="0" smtClean="0"/>
              <a:t>indépendant </a:t>
            </a:r>
            <a:r>
              <a:rPr lang="fr-CA" sz="2000" b="1" dirty="0"/>
              <a:t>des lignes directrices par les </a:t>
            </a:r>
            <a:r>
              <a:rPr lang="fr-CA" sz="2000" b="1" dirty="0" smtClean="0"/>
              <a:t>pairs</a:t>
            </a:r>
            <a:r>
              <a:rPr lang="fr-CA" sz="2000" b="1" dirty="0"/>
              <a:t> </a:t>
            </a:r>
            <a:r>
              <a:rPr lang="fr-CA" sz="2000" dirty="0" smtClean="0"/>
              <a:t>pour réviser la ligne directrice avant sa publication</a:t>
            </a:r>
            <a:endParaRPr lang="fr-CA" sz="20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215434-31F9-43B8-B68D-2B8DDC0FE676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7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8641655" cy="1219200"/>
          </a:xfrm>
        </p:spPr>
        <p:txBody>
          <a:bodyPr/>
          <a:lstStyle/>
          <a:p>
            <a:pPr>
              <a:defRPr/>
            </a:pPr>
            <a:r>
              <a:rPr lang="fr-CA" altLang="en-US" sz="3600" dirty="0" smtClean="0">
                <a:cs typeface="+mj-cs"/>
              </a:rPr>
              <a:t>Quelles « données probantes » le GÉCSSP considère-t-il ? </a:t>
            </a:r>
            <a:endParaRPr lang="fr-CA" altLang="en-US" sz="3600" b="1" dirty="0">
              <a:cs typeface="+mj-cs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188"/>
              </p:ext>
            </p:extLst>
          </p:nvPr>
        </p:nvGraphicFramePr>
        <p:xfrm>
          <a:off x="107950" y="1628775"/>
          <a:ext cx="874871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E27C8A-71E1-42D2-9B45-60497B47C9F8}" type="slidenum">
              <a:rPr lang="fr-CA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CA" altLang="en-US" sz="140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3456384" cy="3754875"/>
          </a:xfrm>
          <a:prstGeom prst="rect">
            <a:avLst/>
          </a:prstGeom>
          <a:solidFill>
            <a:srgbClr val="9021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u="sng" dirty="0" smtClean="0">
                <a:solidFill>
                  <a:schemeClr val="bg1"/>
                </a:solidFill>
              </a:rPr>
              <a:t>Données probantes directes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200" b="1" dirty="0" smtClean="0">
                <a:solidFill>
                  <a:schemeClr val="accent3">
                    <a:lumMod val="85000"/>
                  </a:schemeClr>
                </a:solidFill>
              </a:rPr>
              <a:t>Revue du dépistage</a:t>
            </a:r>
          </a:p>
          <a:p>
            <a:r>
              <a:rPr lang="fr-CA" sz="2200" b="1" dirty="0" smtClean="0">
                <a:solidFill>
                  <a:schemeClr val="accent3">
                    <a:lumMod val="85000"/>
                  </a:schemeClr>
                </a:solidFill>
              </a:rPr>
              <a:t>	(par l’ ACMTS)</a:t>
            </a:r>
          </a:p>
          <a:p>
            <a:pPr marL="800100" lvl="1" indent="-342900">
              <a:buFontTx/>
              <a:buChar char="-"/>
            </a:pPr>
            <a:r>
              <a:rPr lang="fr-CA" sz="1800" dirty="0" smtClean="0">
                <a:solidFill>
                  <a:schemeClr val="bg1"/>
                </a:solidFill>
              </a:rPr>
              <a:t>Bénéfices et inconvénients du dépistage</a:t>
            </a:r>
          </a:p>
          <a:p>
            <a:pPr marL="800100" lvl="1" indent="-342900">
              <a:buFontTx/>
              <a:buChar char="-"/>
            </a:pPr>
            <a:r>
              <a:rPr lang="fr-CA" sz="1800" dirty="0" smtClean="0">
                <a:solidFill>
                  <a:schemeClr val="bg1"/>
                </a:solidFill>
              </a:rPr>
              <a:t>Rentabilité</a:t>
            </a:r>
          </a:p>
          <a:p>
            <a:pPr marL="800100" lvl="1" indent="-342900">
              <a:buFontTx/>
              <a:buChar char="-"/>
            </a:pPr>
            <a:r>
              <a:rPr lang="fr-CA" sz="1800" dirty="0" smtClean="0">
                <a:solidFill>
                  <a:schemeClr val="bg1"/>
                </a:solidFill>
              </a:rPr>
              <a:t>Préférences et valeurs des patients</a:t>
            </a:r>
          </a:p>
          <a:p>
            <a:pPr marL="800100" lvl="1" indent="-342900">
              <a:buFontTx/>
              <a:buChar char="-"/>
            </a:pPr>
            <a:r>
              <a:rPr lang="fr-CA" sz="1800" dirty="0" smtClean="0">
                <a:solidFill>
                  <a:schemeClr val="bg1"/>
                </a:solidFill>
              </a:rPr>
              <a:t>Validité clinique du test de dépistage</a:t>
            </a:r>
            <a:r>
              <a:rPr lang="fr-CA" sz="2000" dirty="0" smtClean="0"/>
              <a:t>	</a:t>
            </a:r>
            <a:endParaRPr lang="fr-C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1772816"/>
            <a:ext cx="3600400" cy="3985706"/>
          </a:xfrm>
          <a:prstGeom prst="rect">
            <a:avLst/>
          </a:prstGeom>
          <a:solidFill>
            <a:srgbClr val="9021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u="sng" dirty="0" smtClean="0">
                <a:solidFill>
                  <a:schemeClr val="bg1"/>
                </a:solidFill>
              </a:rPr>
              <a:t>Données probantes  indirectes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200" b="1" dirty="0" smtClean="0">
                <a:solidFill>
                  <a:schemeClr val="accent3">
                    <a:lumMod val="85000"/>
                  </a:schemeClr>
                </a:solidFill>
              </a:rPr>
              <a:t>Revue du traitement</a:t>
            </a:r>
          </a:p>
          <a:p>
            <a:r>
              <a:rPr lang="fr-CA" sz="2200" b="1" dirty="0" smtClean="0">
                <a:solidFill>
                  <a:schemeClr val="accent3">
                    <a:lumMod val="85000"/>
                  </a:schemeClr>
                </a:solidFill>
              </a:rPr>
              <a:t>	(par l’ ASPC)</a:t>
            </a:r>
          </a:p>
          <a:p>
            <a:pPr marL="800100" lvl="1" indent="-342900">
              <a:buFontTx/>
              <a:buChar char="-"/>
            </a:pPr>
            <a:r>
              <a:rPr lang="fr-CA" sz="2000" dirty="0" smtClean="0">
                <a:solidFill>
                  <a:schemeClr val="bg1"/>
                </a:solidFill>
              </a:rPr>
              <a:t>Bénéfices et inconvénients du traitement</a:t>
            </a:r>
          </a:p>
          <a:p>
            <a:endParaRPr lang="fr-CA" sz="5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200" b="1" dirty="0" smtClean="0">
                <a:solidFill>
                  <a:schemeClr val="accent3">
                    <a:lumMod val="85000"/>
                  </a:schemeClr>
                </a:solidFill>
              </a:rPr>
              <a:t>Étude de modélisation (par Wong et coll.)</a:t>
            </a:r>
          </a:p>
          <a:p>
            <a:pPr marL="742950" lvl="1" indent="-285750">
              <a:buFontTx/>
              <a:buChar char="-"/>
            </a:pPr>
            <a:r>
              <a:rPr lang="fr-CA" sz="2000" dirty="0" smtClean="0">
                <a:solidFill>
                  <a:schemeClr val="bg1"/>
                </a:solidFill>
              </a:rPr>
              <a:t>Bénéfices à long terme du dépistage</a:t>
            </a:r>
            <a:endParaRPr lang="fr-CA" sz="2000" dirty="0" smtClean="0"/>
          </a:p>
          <a:p>
            <a:endParaRPr lang="fr-CA" sz="12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655817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800" b="1" dirty="0" smtClean="0"/>
              <a:t>Groupes de discussion avec les patients</a:t>
            </a:r>
            <a:r>
              <a:rPr lang="fr-CA" sz="1800" dirty="0" smtClean="0"/>
              <a:t>: Préférences et valeurs des patients reliées aux principaux résultats </a:t>
            </a:r>
            <a:endParaRPr lang="fr-CA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800" b="1" dirty="0" smtClean="0"/>
              <a:t>Sondage aux intervenants :  </a:t>
            </a:r>
            <a:r>
              <a:rPr lang="fr-CA" sz="1800" dirty="0" smtClean="0"/>
              <a:t>Outil de mesure de la </a:t>
            </a:r>
            <a:r>
              <a:rPr lang="fr-CA" sz="1800" dirty="0"/>
              <a:t>F</a:t>
            </a:r>
            <a:r>
              <a:rPr lang="fr-CA" sz="1800" dirty="0" smtClean="0"/>
              <a:t>aisabilité, Acceptabilité, Coût et </a:t>
            </a:r>
            <a:r>
              <a:rPr lang="fr-CA" sz="1800" dirty="0"/>
              <a:t>É</a:t>
            </a:r>
            <a:r>
              <a:rPr lang="fr-CA" sz="1800" dirty="0" smtClean="0"/>
              <a:t>quité (FACE)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192184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219200"/>
          </a:xfrm>
        </p:spPr>
        <p:txBody>
          <a:bodyPr/>
          <a:lstStyle/>
          <a:p>
            <a:pPr>
              <a:defRPr/>
            </a:pPr>
            <a:r>
              <a:rPr lang="fr-CA" sz="3600" dirty="0" smtClean="0">
                <a:latin typeface="+mn-lt"/>
              </a:rPr>
              <a:t>Critères d'éligibilité: Revue du dépistage</a:t>
            </a:r>
            <a:endParaRPr lang="fr-CA" sz="3600" dirty="0">
              <a:latin typeface="+mn-lt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5ACC6D-3A19-4220-8A06-01C6D5E1800F}" type="slidenum">
              <a:rPr lang="fr-CA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CA" altLang="en-US" sz="140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1224136"/>
          </a:xfrm>
        </p:spPr>
        <p:txBody>
          <a:bodyPr/>
          <a:lstStyle/>
          <a:p>
            <a:pPr marL="0" indent="0">
              <a:buNone/>
            </a:pPr>
            <a:r>
              <a:rPr lang="fr-CA" sz="1600" b="1" dirty="0" smtClean="0"/>
              <a:t>Population</a:t>
            </a:r>
            <a:r>
              <a:rPr lang="fr-CA" sz="1600" dirty="0" smtClean="0"/>
              <a:t>: Asymptomatique, non-enceinte, adulte n'ayant jamais reçu de traitement, ≥ 18 ans, avec valeurs inconnues pour les enzymes hépatiques </a:t>
            </a:r>
            <a:r>
              <a:rPr lang="fr-CA" sz="1400" i="1" dirty="0" smtClean="0"/>
              <a:t>(Exclusions: patients post-greffe, patients avec VIH, patients hémodialysés, patients exposés dans le cadre de leur travail) </a:t>
            </a:r>
            <a:r>
              <a:rPr lang="fr-CA" sz="1600" b="1" dirty="0" smtClean="0"/>
              <a:t>Langues </a:t>
            </a:r>
            <a:r>
              <a:rPr lang="fr-CA" sz="1600" dirty="0" smtClean="0"/>
              <a:t>: Anglais et Français</a:t>
            </a:r>
            <a:endParaRPr lang="fr-CA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58477"/>
              </p:ext>
            </p:extLst>
          </p:nvPr>
        </p:nvGraphicFramePr>
        <p:xfrm>
          <a:off x="35497" y="2564904"/>
          <a:ext cx="9107020" cy="417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1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8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19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03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noProof="0" smtClean="0"/>
                        <a:t>KQ1: Efficacité clinique</a:t>
                      </a:r>
                      <a:endParaRPr lang="fr-CA" sz="1200" b="1" noProof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noProof="0" dirty="0" smtClean="0"/>
                        <a:t>KQ2: </a:t>
                      </a:r>
                      <a:r>
                        <a:rPr lang="fr-CA" sz="1200" b="1" noProof="0" dirty="0" smtClean="0"/>
                        <a:t>Inconvénients</a:t>
                      </a:r>
                      <a:endParaRPr lang="fr-CA" sz="1200" b="1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noProof="0" dirty="0" smtClean="0"/>
                        <a:t>KQ3: </a:t>
                      </a:r>
                      <a:r>
                        <a:rPr lang="fr-CA" sz="1200" b="1" noProof="0" dirty="0" smtClean="0"/>
                        <a:t>Rentabilité</a:t>
                      </a:r>
                      <a:endParaRPr lang="fr-CA" sz="1200" b="1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noProof="0" dirty="0" smtClean="0"/>
                        <a:t>KQ4: </a:t>
                      </a:r>
                      <a:r>
                        <a:rPr lang="fr-CA" sz="1200" b="1" noProof="0" dirty="0" smtClean="0"/>
                        <a:t>Préférences des patients</a:t>
                      </a:r>
                      <a:endParaRPr lang="fr-CA" sz="1200" b="1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b="1" noProof="0" dirty="0" smtClean="0"/>
                        <a:t>KQ5: DTA</a:t>
                      </a:r>
                      <a:endParaRPr lang="fr-CA" sz="1200" b="1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2860">
                <a:tc>
                  <a:txBody>
                    <a:bodyPr/>
                    <a:lstStyle/>
                    <a:p>
                      <a:r>
                        <a:rPr lang="fr-CA" sz="1100" b="1" noProof="0" smtClean="0"/>
                        <a:t>Résultats</a:t>
                      </a:r>
                      <a:endParaRPr lang="fr-CA" sz="11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i="1" noProof="0" smtClean="0"/>
                        <a:t>Résultats à long terme: </a:t>
                      </a:r>
                      <a:r>
                        <a:rPr lang="fr-CA" sz="1100" i="0" noProof="0" smtClean="0"/>
                        <a:t>Mortalité</a:t>
                      </a:r>
                      <a:r>
                        <a:rPr lang="fr-CA" sz="1100" i="0" baseline="0" noProof="0" smtClean="0"/>
                        <a:t> dûe à l’infection au VHC, morbidité dûe à l’infection au VHC,</a:t>
                      </a:r>
                      <a:r>
                        <a:rPr lang="fr-CA" sz="1100" noProof="0" smtClean="0"/>
                        <a:t> Carcinome hépatocellulaire, transplantation</a:t>
                      </a:r>
                      <a:r>
                        <a:rPr lang="fr-CA" sz="1100" baseline="0" noProof="0" smtClean="0"/>
                        <a:t> </a:t>
                      </a:r>
                      <a:r>
                        <a:rPr lang="fr-CA" sz="1100" noProof="0" smtClean="0"/>
                        <a:t>hépatique</a:t>
                      </a:r>
                      <a:r>
                        <a:rPr lang="fr-CA" sz="1100" baseline="0" noProof="0" smtClean="0"/>
                        <a:t> ou qualité de la vie</a:t>
                      </a:r>
                      <a:r>
                        <a:rPr lang="fr-CA" sz="1100" noProof="0" smtClean="0"/>
                        <a:t>. </a:t>
                      </a:r>
                      <a:r>
                        <a:rPr lang="fr-CA" sz="1100" i="1" noProof="0" smtClean="0"/>
                        <a:t>Résultats intermédiaires</a:t>
                      </a:r>
                      <a:r>
                        <a:rPr lang="fr-CA" sz="1100" noProof="0" smtClean="0"/>
                        <a:t>: transmission du VHC, réponse virologique,</a:t>
                      </a:r>
                      <a:r>
                        <a:rPr lang="fr-CA" sz="1100" baseline="0" noProof="0" smtClean="0"/>
                        <a:t> changements de comportement pour améliorer les résultats de santé ou changements histologiques</a:t>
                      </a:r>
                      <a:endParaRPr lang="fr-CA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dirty="0" smtClean="0"/>
                        <a:t>Sudiagnostic,</a:t>
                      </a:r>
                      <a:r>
                        <a:rPr lang="fr-CA" sz="1100" baseline="0" noProof="0" dirty="0" smtClean="0"/>
                        <a:t> surtraitement, faux-positifs, faux-négatifs, inconvénients reliés aux examens de suivi </a:t>
                      </a:r>
                      <a:r>
                        <a:rPr lang="fr-CA" sz="1100" noProof="0" dirty="0" smtClean="0"/>
                        <a:t>(incluant</a:t>
                      </a:r>
                      <a:r>
                        <a:rPr lang="fr-CA" sz="1100" baseline="0" noProof="0" dirty="0" smtClean="0"/>
                        <a:t> la</a:t>
                      </a:r>
                      <a:r>
                        <a:rPr lang="fr-CA" sz="1100" noProof="0" dirty="0" smtClean="0"/>
                        <a:t> biopsie), abus ou violence</a:t>
                      </a:r>
                      <a:r>
                        <a:rPr lang="fr-CA" sz="1100" baseline="0" noProof="0" dirty="0" smtClean="0"/>
                        <a:t> et anxiété</a:t>
                      </a:r>
                      <a:endParaRPr lang="fr-CA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smtClean="0"/>
                        <a:t>Résultats d'analyse de rentabilité (ex.</a:t>
                      </a:r>
                      <a:r>
                        <a:rPr lang="fr-CA" sz="1100" baseline="0" noProof="0" smtClean="0"/>
                        <a:t> </a:t>
                      </a:r>
                      <a:r>
                        <a:rPr lang="fr-CA" sz="1100" noProof="0" smtClean="0"/>
                        <a:t> ICER, ICUR, CBR) ou</a:t>
                      </a:r>
                      <a:r>
                        <a:rPr lang="fr-CA" sz="1100" baseline="0" noProof="0" smtClean="0"/>
                        <a:t> résultats d’analyse de l’impact sur le budget</a:t>
                      </a:r>
                      <a:endParaRPr lang="fr-CA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smtClean="0"/>
                        <a:t>La volonté d'être examiné et les facteurs considérés dans les décisions à examiner</a:t>
                      </a:r>
                      <a:endParaRPr lang="fr-CA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 dirty="0" smtClean="0"/>
                        <a:t>Résultats de DTA (ex.</a:t>
                      </a:r>
                      <a:r>
                        <a:rPr lang="fr-CA" sz="1100" baseline="0" noProof="0" dirty="0" smtClean="0"/>
                        <a:t> sensibilité,</a:t>
                      </a:r>
                      <a:r>
                        <a:rPr lang="fr-CA" sz="1100" noProof="0" dirty="0" smtClean="0"/>
                        <a:t> spécificité, valeur prédictive positive, valeur prédictive négative, rapport de vraisemblance, rapport de cotes (odds ratio) de diagnostic, ou ASC [aire sous la courbe]), taux de détection, nombre nécessaire pour détecter 1 cas.</a:t>
                      </a:r>
                      <a:endParaRPr lang="fr-CA" sz="11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2987">
                <a:tc>
                  <a:txBody>
                    <a:bodyPr/>
                    <a:lstStyle/>
                    <a:p>
                      <a:r>
                        <a:rPr lang="fr-CA" sz="1100" b="1" noProof="0" smtClean="0"/>
                        <a:t>Type d’étude</a:t>
                      </a:r>
                      <a:endParaRPr lang="fr-CA" sz="11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dirty="0" smtClean="0"/>
                        <a:t>ECRs, études non-randomisées avec</a:t>
                      </a:r>
                      <a:r>
                        <a:rPr lang="fr-CA" sz="1100" baseline="0" noProof="0" dirty="0" smtClean="0"/>
                        <a:t> groupe de comparaison ou é</a:t>
                      </a:r>
                      <a:r>
                        <a:rPr lang="fr-CA" sz="1100" noProof="0" dirty="0" smtClean="0"/>
                        <a:t>tudes de modélisation de la progression de la maladie</a:t>
                      </a:r>
                      <a:endParaRPr lang="fr-CA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 dirty="0" smtClean="0"/>
                        <a:t>ECRs, études non-randomisées avec ou sans groupe de comparaison </a:t>
                      </a:r>
                      <a:r>
                        <a:rPr lang="fr-CA" sz="1100" baseline="0" noProof="0" dirty="0" smtClean="0"/>
                        <a:t>ou é</a:t>
                      </a:r>
                      <a:r>
                        <a:rPr lang="fr-CA" sz="1100" noProof="0" dirty="0" smtClean="0"/>
                        <a:t>tudes de modélisation de la progression de la maladie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dirty="0" smtClean="0"/>
                        <a:t>ECRs évaluations économiques et études</a:t>
                      </a:r>
                      <a:r>
                        <a:rPr lang="fr-CA" sz="1100" baseline="0" noProof="0" dirty="0" smtClean="0"/>
                        <a:t> de modélisation économique</a:t>
                      </a:r>
                      <a:endParaRPr lang="fr-CA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noProof="0" smtClean="0"/>
                        <a:t>Études descriptives</a:t>
                      </a:r>
                      <a:r>
                        <a:rPr lang="fr-CA" sz="1100" baseline="0" noProof="0" smtClean="0"/>
                        <a:t> (sondages, qualitatifs) et études à méthodes mixtes</a:t>
                      </a:r>
                      <a:endParaRPr lang="fr-CA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noProof="0" dirty="0" smtClean="0"/>
                        <a:t>Études transversales</a:t>
                      </a:r>
                    </a:p>
                    <a:p>
                      <a:endParaRPr lang="fr-CA" sz="11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32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219200"/>
          </a:xfrm>
        </p:spPr>
        <p:txBody>
          <a:bodyPr/>
          <a:lstStyle/>
          <a:p>
            <a:pPr>
              <a:defRPr/>
            </a:pPr>
            <a:r>
              <a:rPr lang="fr-FR" sz="3600" smtClean="0">
                <a:latin typeface="Arial"/>
                <a:cs typeface="Arial"/>
              </a:rPr>
              <a:t>Critères d'éligibilité: Revue du dépistage</a:t>
            </a:r>
            <a:endParaRPr lang="fr-FR" sz="3600">
              <a:latin typeface="Arial"/>
              <a:cs typeface="Arial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5ACC6D-3A19-4220-8A06-01C6D5E1800F}" type="slidenum">
              <a:rPr lang="fr-FR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fr-FR" altLang="en-US" sz="1400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7425"/>
              </p:ext>
            </p:extLst>
          </p:nvPr>
        </p:nvGraphicFramePr>
        <p:xfrm>
          <a:off x="11248" y="3301933"/>
          <a:ext cx="8847158" cy="3024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18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0343">
                <a:tc>
                  <a:txBody>
                    <a:bodyPr/>
                    <a:lstStyle/>
                    <a:p>
                      <a:endParaRPr lang="fr-CA" sz="1300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noProof="0" dirty="0" smtClean="0"/>
                        <a:t>KQ6:</a:t>
                      </a:r>
                    </a:p>
                    <a:p>
                      <a:pPr algn="ctr"/>
                      <a:r>
                        <a:rPr lang="fr-CA" sz="1300" b="1" noProof="0" dirty="0" smtClean="0"/>
                        <a:t>Études comparatives des bénéfices cliniques du traitement</a:t>
                      </a:r>
                      <a:endParaRPr lang="fr-CA" sz="1300" b="1" noProof="0" dirty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noProof="0" smtClean="0"/>
                        <a:t>KQ7:</a:t>
                      </a:r>
                    </a:p>
                    <a:p>
                      <a:pPr algn="ctr"/>
                      <a:r>
                        <a:rPr lang="fr-CA" sz="1300" b="1" noProof="0" smtClean="0"/>
                        <a:t>Inconvénients associés au traitement</a:t>
                      </a:r>
                      <a:endParaRPr lang="fr-CA" sz="1300" b="1" noProof="0"/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3993">
                <a:tc>
                  <a:txBody>
                    <a:bodyPr/>
                    <a:lstStyle/>
                    <a:p>
                      <a:r>
                        <a:rPr lang="fr-CA" sz="1300" b="1" noProof="0" dirty="0" smtClean="0"/>
                        <a:t>Résultats</a:t>
                      </a:r>
                      <a:endParaRPr lang="fr-CA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300" i="1" u="none" noProof="0" dirty="0" smtClean="0"/>
                        <a:t>Résultats à long terme:</a:t>
                      </a:r>
                      <a:r>
                        <a:rPr lang="fr-CA" sz="1300" i="1" u="none" baseline="0" noProof="0" dirty="0" smtClean="0"/>
                        <a:t> </a:t>
                      </a:r>
                      <a:r>
                        <a:rPr lang="fr-CA" sz="1300" i="0" u="none" baseline="0" noProof="0" dirty="0" smtClean="0"/>
                        <a:t>Mortalité (hépatique &amp; toutes causes), Cirrhose, Carcinome hépatocellulaire, </a:t>
                      </a:r>
                      <a:r>
                        <a:rPr lang="fr-CA" sz="1300" noProof="0" dirty="0" smtClean="0"/>
                        <a:t>Décompensation hépatique, </a:t>
                      </a:r>
                      <a:r>
                        <a:rPr lang="fr-CA" sz="1300" i="0" u="none" baseline="0" noProof="0" dirty="0" smtClean="0"/>
                        <a:t>Besoin d’une transplantation hépatique, qualité de vie (toutes échelles rapportées)</a:t>
                      </a:r>
                    </a:p>
                    <a:p>
                      <a:endParaRPr lang="fr-CA" sz="1300" i="0" u="none" baseline="0" noProof="0" dirty="0" smtClean="0"/>
                    </a:p>
                    <a:p>
                      <a:r>
                        <a:rPr lang="fr-CA" sz="1300" i="1" u="none" noProof="0" dirty="0" smtClean="0"/>
                        <a:t>Résultats intermédiaires: </a:t>
                      </a:r>
                      <a:r>
                        <a:rPr lang="fr-CA" sz="1300" noProof="0" dirty="0" smtClean="0"/>
                        <a:t>Réduction de la transmission du VHC, Réponse virologique soutenue, Amélioration de l'histologie hépatique.</a:t>
                      </a:r>
                      <a:r>
                        <a:rPr lang="fr-CA" sz="1300" baseline="0" noProof="0" dirty="0" smtClean="0"/>
                        <a:t> </a:t>
                      </a:r>
                      <a:r>
                        <a:rPr lang="fr-CA" sz="1300" noProof="0" dirty="0" smtClean="0"/>
                        <a:t> </a:t>
                      </a:r>
                      <a:endParaRPr lang="fr-CA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noProof="0" dirty="0" smtClean="0"/>
                        <a:t>Retrait de l’étude dû à</a:t>
                      </a:r>
                      <a:r>
                        <a:rPr lang="fr-CA" sz="1300" baseline="0" noProof="0" dirty="0" smtClean="0"/>
                        <a:t> des</a:t>
                      </a:r>
                      <a:r>
                        <a:rPr lang="fr-CA" sz="1300" noProof="0" dirty="0" smtClean="0"/>
                        <a:t> effets indésirables, effets indésirables psychologiques, neutropénie, symptômes ressemblant à ceux de la grippe, anémie, éruption cutanée.</a:t>
                      </a:r>
                      <a:r>
                        <a:rPr lang="fr-CA" sz="1300" baseline="0" noProof="0" dirty="0" smtClean="0"/>
                        <a:t> </a:t>
                      </a:r>
                      <a:endParaRPr lang="fr-CA" sz="1300" noProof="0" dirty="0" smtClean="0"/>
                    </a:p>
                    <a:p>
                      <a:endParaRPr lang="fr-CA" sz="13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7504" y="1556792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800" b="1" dirty="0" smtClean="0"/>
              <a:t>Population</a:t>
            </a:r>
            <a:r>
              <a:rPr lang="fr-FR" sz="1800" dirty="0" smtClean="0"/>
              <a:t>: Asymptomatique, non-enceinte, adulte n'ayant jamais reçu de traitement, ≥ 18 ans, avec valeurs inconnues pour les enzymes hépatiques </a:t>
            </a:r>
            <a:r>
              <a:rPr lang="fr-FR" sz="1600" i="1" dirty="0" smtClean="0"/>
              <a:t>(Exclusions: patients post-greffe, patients avec VIH, patients hémodialysés, patients exposés dans le cadre de leur travail)</a:t>
            </a:r>
          </a:p>
          <a:p>
            <a:pPr marL="0" indent="0">
              <a:buNone/>
            </a:pPr>
            <a:r>
              <a:rPr lang="fr-FR" sz="1800" b="1" dirty="0" smtClean="0"/>
              <a:t>Langues </a:t>
            </a:r>
            <a:r>
              <a:rPr lang="fr-FR" sz="1800" dirty="0" smtClean="0"/>
              <a:t>: anglais et français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b="1" dirty="0" smtClean="0"/>
              <a:t>Modèles d’études</a:t>
            </a:r>
            <a:r>
              <a:rPr lang="fr-FR" sz="1800" dirty="0" smtClean="0"/>
              <a:t>: Randomisées ou non, contrôlées ou non, études d’intervention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03019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219200"/>
          </a:xfrm>
        </p:spPr>
        <p:txBody>
          <a:bodyPr/>
          <a:lstStyle/>
          <a:p>
            <a:r>
              <a:rPr lang="fr-CA" altLang="en-US" sz="2800" dirty="0" smtClean="0"/>
              <a:t>Comment le GÉCSSP évalue-t-il les données probantes? </a:t>
            </a:r>
            <a:endParaRPr lang="fr-CA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667316-3D4E-4659-9887-499657F22095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79512" y="1693168"/>
            <a:ext cx="8784976" cy="101575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fr-CA" sz="2200" smtClean="0"/>
              <a:t>Le système “</a:t>
            </a:r>
            <a:r>
              <a:rPr lang="fr-CA" sz="2200" b="1" smtClean="0">
                <a:solidFill>
                  <a:srgbClr val="AE285B"/>
                </a:solidFill>
              </a:rPr>
              <a:t>GRADE</a:t>
            </a:r>
            <a:r>
              <a:rPr lang="fr-CA" sz="2200" smtClean="0"/>
              <a:t>”</a:t>
            </a:r>
          </a:p>
          <a:p>
            <a:pPr marL="0" indent="0">
              <a:buNone/>
              <a:defRPr/>
            </a:pPr>
            <a:r>
              <a:rPr lang="fr-CA" b="1" smtClean="0">
                <a:solidFill>
                  <a:srgbClr val="AE285B"/>
                </a:solidFill>
                <a:cs typeface="Arial" pitchFamily="34" charset="0"/>
              </a:rPr>
              <a:t>G</a:t>
            </a:r>
            <a:r>
              <a:rPr lang="fr-CA" smtClean="0">
                <a:cs typeface="Arial" pitchFamily="34" charset="0"/>
              </a:rPr>
              <a:t>rading</a:t>
            </a:r>
            <a:r>
              <a:rPr lang="fr-CA" smtClean="0">
                <a:solidFill>
                  <a:srgbClr val="AE285B"/>
                </a:solidFill>
                <a:cs typeface="Arial" pitchFamily="34" charset="0"/>
              </a:rPr>
              <a:t> </a:t>
            </a:r>
            <a:r>
              <a:rPr lang="fr-CA" smtClean="0">
                <a:cs typeface="Arial" pitchFamily="34" charset="0"/>
              </a:rPr>
              <a:t>of </a:t>
            </a:r>
            <a:r>
              <a:rPr lang="fr-CA" b="1" smtClean="0">
                <a:solidFill>
                  <a:srgbClr val="AE285B"/>
                </a:solidFill>
                <a:cs typeface="Arial" pitchFamily="34" charset="0"/>
              </a:rPr>
              <a:t>R</a:t>
            </a:r>
            <a:r>
              <a:rPr lang="fr-CA" smtClean="0">
                <a:cs typeface="Arial" pitchFamily="34" charset="0"/>
              </a:rPr>
              <a:t>ecommendations, </a:t>
            </a:r>
            <a:r>
              <a:rPr lang="fr-CA" b="1" smtClean="0">
                <a:solidFill>
                  <a:srgbClr val="AE285B"/>
                </a:solidFill>
                <a:cs typeface="Arial" pitchFamily="34" charset="0"/>
              </a:rPr>
              <a:t>A</a:t>
            </a:r>
            <a:r>
              <a:rPr lang="fr-CA" smtClean="0">
                <a:cs typeface="Arial" pitchFamily="34" charset="0"/>
              </a:rPr>
              <a:t>ssessment, </a:t>
            </a:r>
            <a:r>
              <a:rPr lang="fr-CA" b="1" smtClean="0">
                <a:solidFill>
                  <a:srgbClr val="AE285B"/>
                </a:solidFill>
                <a:cs typeface="Arial" pitchFamily="34" charset="0"/>
              </a:rPr>
              <a:t>D</a:t>
            </a:r>
            <a:r>
              <a:rPr lang="fr-CA" smtClean="0">
                <a:cs typeface="Arial" pitchFamily="34" charset="0"/>
              </a:rPr>
              <a:t>evelopment &amp; </a:t>
            </a:r>
            <a:r>
              <a:rPr lang="fr-CA" b="1" smtClean="0">
                <a:solidFill>
                  <a:srgbClr val="AE285B"/>
                </a:solidFill>
                <a:cs typeface="Arial" pitchFamily="34" charset="0"/>
              </a:rPr>
              <a:t>E</a:t>
            </a:r>
            <a:r>
              <a:rPr lang="fr-CA" smtClean="0">
                <a:cs typeface="Arial" pitchFamily="34" charset="0"/>
              </a:rPr>
              <a:t>valuation</a:t>
            </a:r>
          </a:p>
          <a:p>
            <a:endParaRPr lang="fr-CA"/>
          </a:p>
        </p:txBody>
      </p:sp>
      <p:sp>
        <p:nvSpPr>
          <p:cNvPr id="13" name="Down Arrow Callout 12"/>
          <p:cNvSpPr/>
          <p:nvPr/>
        </p:nvSpPr>
        <p:spPr bwMode="auto">
          <a:xfrm>
            <a:off x="251520" y="2559341"/>
            <a:ext cx="3960440" cy="1013675"/>
          </a:xfrm>
          <a:prstGeom prst="downArrowCallout">
            <a:avLst/>
          </a:prstGeom>
          <a:solidFill>
            <a:srgbClr val="AE28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128" charset="-128"/>
            </a:endParaRPr>
          </a:p>
          <a:p>
            <a:pPr algn="ctr" eaLnBrk="0" hangingPunct="0"/>
            <a:r>
              <a:rPr lang="fr-CA" sz="1800" b="1" smtClean="0">
                <a:solidFill>
                  <a:schemeClr val="bg1"/>
                </a:solidFill>
                <a:latin typeface="Arial" charset="0"/>
                <a:ea typeface="ヒラギノ角ゴ Pro W3" pitchFamily="-128" charset="-128"/>
              </a:rPr>
              <a:t>1. Qualité des données probantes</a:t>
            </a:r>
            <a:endParaRPr lang="fr-CA" sz="1800" b="1">
              <a:solidFill>
                <a:schemeClr val="bg1"/>
              </a:solidFill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7" name="Down Arrow Callout 16"/>
          <p:cNvSpPr/>
          <p:nvPr/>
        </p:nvSpPr>
        <p:spPr bwMode="auto">
          <a:xfrm>
            <a:off x="4283968" y="2559342"/>
            <a:ext cx="4608512" cy="1013674"/>
          </a:xfrm>
          <a:prstGeom prst="downArrowCallout">
            <a:avLst/>
          </a:prstGeom>
          <a:solidFill>
            <a:srgbClr val="AE28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5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128" charset="-128"/>
            </a:endParaRPr>
          </a:p>
          <a:p>
            <a:pPr algn="ctr" eaLnBrk="0" hangingPunct="0"/>
            <a:r>
              <a:rPr lang="fr-CA" sz="2000" b="1" smtClean="0">
                <a:solidFill>
                  <a:schemeClr val="bg1"/>
                </a:solidFill>
                <a:latin typeface="Arial" charset="0"/>
                <a:ea typeface="ヒラギノ角ゴ Pro W3" pitchFamily="-128" charset="-128"/>
              </a:rPr>
              <a:t>2. Force de la recommandation</a:t>
            </a:r>
            <a:endParaRPr lang="fr-CA" sz="2000" b="1">
              <a:solidFill>
                <a:schemeClr val="bg1"/>
              </a:solidFill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1520" y="3573016"/>
            <a:ext cx="3960440" cy="136815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fr-CA" sz="1900" dirty="0" smtClean="0">
                <a:solidFill>
                  <a:prstClr val="black"/>
                </a:solidFill>
                <a:cs typeface="Arial" pitchFamily="34" charset="0"/>
              </a:rPr>
              <a:t>Degré </a:t>
            </a:r>
            <a:r>
              <a:rPr lang="fr-CA" sz="1900" dirty="0">
                <a:solidFill>
                  <a:prstClr val="black"/>
                </a:solidFill>
                <a:cs typeface="Arial" pitchFamily="34" charset="0"/>
              </a:rPr>
              <a:t>de confiance que les </a:t>
            </a:r>
            <a:r>
              <a:rPr lang="fr-CA" sz="1900" dirty="0" err="1">
                <a:solidFill>
                  <a:prstClr val="black"/>
                </a:solidFill>
                <a:cs typeface="Arial" pitchFamily="34" charset="0"/>
              </a:rPr>
              <a:t>données</a:t>
            </a:r>
            <a:r>
              <a:rPr lang="fr-CA" sz="1900" dirty="0">
                <a:solidFill>
                  <a:prstClr val="black"/>
                </a:solidFill>
                <a:cs typeface="Arial" pitchFamily="34" charset="0"/>
              </a:rPr>
              <a:t> probantes disponibles </a:t>
            </a:r>
            <a:r>
              <a:rPr lang="fr-CA" sz="1900" b="1" dirty="0" err="1">
                <a:solidFill>
                  <a:prstClr val="black"/>
                </a:solidFill>
                <a:cs typeface="Arial" pitchFamily="34" charset="0"/>
              </a:rPr>
              <a:t>reflètent</a:t>
            </a:r>
            <a:r>
              <a:rPr lang="fr-CA" sz="19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CA" sz="1900" b="1" dirty="0" err="1">
                <a:solidFill>
                  <a:prstClr val="black"/>
                </a:solidFill>
                <a:cs typeface="Arial" pitchFamily="34" charset="0"/>
              </a:rPr>
              <a:t>fidèlement</a:t>
            </a:r>
            <a:r>
              <a:rPr lang="fr-CA" sz="1900" b="1" dirty="0">
                <a:solidFill>
                  <a:prstClr val="black"/>
                </a:solidFill>
                <a:cs typeface="Arial" pitchFamily="34" charset="0"/>
              </a:rPr>
              <a:t> l'effet </a:t>
            </a:r>
            <a:r>
              <a:rPr lang="fr-CA" sz="1900" b="1" dirty="0" err="1">
                <a:solidFill>
                  <a:prstClr val="black"/>
                </a:solidFill>
                <a:cs typeface="Arial" pitchFamily="34" charset="0"/>
              </a:rPr>
              <a:t>réel</a:t>
            </a:r>
            <a:r>
              <a:rPr lang="fr-CA" sz="19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CA" sz="1900" b="1" dirty="0" err="1">
                <a:solidFill>
                  <a:prstClr val="black"/>
                </a:solidFill>
                <a:cs typeface="Arial" pitchFamily="34" charset="0"/>
              </a:rPr>
              <a:t>théorique</a:t>
            </a:r>
            <a:r>
              <a:rPr lang="fr-CA" sz="19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355976" y="3596775"/>
            <a:ext cx="4536504" cy="1344394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fr-CA" sz="1950" b="1" dirty="0" smtClean="0">
                <a:latin typeface="Arial" charset="0"/>
                <a:ea typeface="ヒラギノ角ゴ Pro W3" pitchFamily="-128" charset="-128"/>
              </a:rPr>
              <a:t>Qualité</a:t>
            </a:r>
            <a:r>
              <a:rPr lang="fr-CA" sz="1950" dirty="0" smtClean="0">
                <a:latin typeface="Arial" charset="0"/>
                <a:ea typeface="ヒラギノ角ゴ Pro W3" pitchFamily="-128" charset="-128"/>
              </a:rPr>
              <a:t> des données probantes</a:t>
            </a:r>
            <a:endParaRPr lang="fr-CA" sz="1950" b="1" dirty="0" smtClean="0">
              <a:latin typeface="Arial" charset="0"/>
              <a:ea typeface="ヒラギノ角ゴ Pro W3" pitchFamily="-128" charset="-128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fr-CA" sz="1950" b="1" dirty="0" smtClean="0">
                <a:latin typeface="Arial" charset="0"/>
                <a:ea typeface="ヒラギノ角ゴ Pro W3" pitchFamily="-128" charset="-128"/>
              </a:rPr>
              <a:t>Effets désirables et indésirables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fr-CA" sz="1950" b="1" dirty="0" smtClean="0">
                <a:latin typeface="Arial" charset="0"/>
                <a:ea typeface="ヒラギノ角ゴ Pro W3" pitchFamily="-128" charset="-128"/>
              </a:rPr>
              <a:t>Valeurs et préférences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fr-CA" sz="1950" b="1" dirty="0" smtClean="0">
                <a:latin typeface="Arial" charset="0"/>
                <a:ea typeface="ヒラギノ角ゴ Pro W3" pitchFamily="-128" charset="-128"/>
              </a:rPr>
              <a:t>Utilisation des ressources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kumimoji="0" lang="fr-C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28" charset="-128"/>
            </a:endParaRPr>
          </a:p>
        </p:txBody>
      </p:sp>
      <p:sp>
        <p:nvSpPr>
          <p:cNvPr id="15" name="Up Arrow Callout 14"/>
          <p:cNvSpPr/>
          <p:nvPr/>
        </p:nvSpPr>
        <p:spPr bwMode="auto">
          <a:xfrm>
            <a:off x="611560" y="4958302"/>
            <a:ext cx="3312368" cy="1423025"/>
          </a:xfrm>
          <a:prstGeom prst="upArrowCallout">
            <a:avLst/>
          </a:prstGeom>
          <a:solidFill>
            <a:schemeClr val="tx1">
              <a:alpha val="74000"/>
            </a:schemeClr>
          </a:solidFill>
          <a:ln w="9525" cap="flat" cmpd="sng" algn="ctr">
            <a:solidFill>
              <a:srgbClr val="90214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700" b="1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128" charset="-128"/>
            </a:endParaRPr>
          </a:p>
          <a:p>
            <a:pPr algn="ctr"/>
            <a:r>
              <a:rPr lang="fr-CA" sz="2000" b="1" i="1" smtClean="0">
                <a:solidFill>
                  <a:schemeClr val="bg1"/>
                </a:solidFill>
              </a:rPr>
              <a:t>Élevée, modérée, faible, très faible</a:t>
            </a:r>
            <a:endParaRPr lang="fr-CA" sz="2000" b="1" i="1">
              <a:solidFill>
                <a:schemeClr val="bg1"/>
              </a:solidFill>
            </a:endParaRPr>
          </a:p>
        </p:txBody>
      </p:sp>
      <p:sp>
        <p:nvSpPr>
          <p:cNvPr id="21" name="Up Arrow Callout 20"/>
          <p:cNvSpPr/>
          <p:nvPr/>
        </p:nvSpPr>
        <p:spPr bwMode="auto">
          <a:xfrm>
            <a:off x="4283968" y="4958302"/>
            <a:ext cx="4608512" cy="1432743"/>
          </a:xfrm>
          <a:prstGeom prst="upArrowCallout">
            <a:avLst/>
          </a:prstGeom>
          <a:solidFill>
            <a:schemeClr val="tx1">
              <a:alpha val="74000"/>
            </a:schemeClr>
          </a:solidFill>
          <a:ln w="9525" cap="flat" cmpd="sng" algn="ctr">
            <a:solidFill>
              <a:srgbClr val="90214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100" b="1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-128" charset="-128"/>
            </a:endParaRPr>
          </a:p>
          <a:p>
            <a:pPr algn="ctr" eaLnBrk="0" hangingPunct="0"/>
            <a:r>
              <a:rPr lang="fr-CA" b="1" i="1" smtClean="0">
                <a:solidFill>
                  <a:schemeClr val="bg1"/>
                </a:solidFill>
                <a:latin typeface="Arial" charset="0"/>
                <a:ea typeface="ヒラギノ角ゴ Pro W3" pitchFamily="-128" charset="-128"/>
              </a:rPr>
              <a:t>Forte, Faible</a:t>
            </a:r>
            <a:endParaRPr lang="fr-CA" b="1" i="1">
              <a:solidFill>
                <a:schemeClr val="bg1"/>
              </a:solidFill>
              <a:latin typeface="Arial" charset="0"/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34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>
          <a:xfrm>
            <a:off x="1258888" y="3213100"/>
            <a:ext cx="6769100" cy="1362075"/>
          </a:xfrm>
        </p:spPr>
        <p:txBody>
          <a:bodyPr/>
          <a:lstStyle/>
          <a:p>
            <a:r>
              <a:rPr lang="fr-CA" altLang="en-US" cap="none" smtClean="0"/>
              <a:t>RÉSULTATS PRINCIPAUX</a:t>
            </a:r>
            <a:endParaRPr lang="fr-CA" altLang="en-US" cap="none"/>
          </a:p>
        </p:txBody>
      </p:sp>
      <p:sp>
        <p:nvSpPr>
          <p:cNvPr id="41987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r>
              <a:rPr lang="fr-CA" altLang="en-US" sz="2400" b="1" smtClean="0"/>
              <a:t>Dépistage de l’hépatite C</a:t>
            </a:r>
            <a:endParaRPr lang="fr-CA" altLang="en-US" sz="2400" b="1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5EEF99-C298-40E0-AEFA-EEF54756E944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Résultats principaux : dépistage</a:t>
            </a:r>
            <a:endParaRPr lang="fr-CA" altLang="en-US" sz="360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4173860" cy="639762"/>
          </a:xfrm>
        </p:spPr>
        <p:txBody>
          <a:bodyPr/>
          <a:lstStyle/>
          <a:p>
            <a:r>
              <a:rPr lang="fr-FR" dirty="0" smtClean="0">
                <a:solidFill>
                  <a:srgbClr val="90214A"/>
                </a:solidFill>
              </a:rPr>
              <a:t>Revue systématique de l’ACMTS</a:t>
            </a:r>
            <a:endParaRPr lang="fr-CA" dirty="0">
              <a:solidFill>
                <a:srgbClr val="90214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2564904"/>
            <a:ext cx="4040188" cy="395128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r-CA" altLang="en-US" sz="2200" b="1" dirty="0" smtClean="0"/>
              <a:t>Pas d’études sur l’efficacité clinique du dépistage du VHC </a:t>
            </a:r>
            <a:r>
              <a:rPr lang="fr-CA" altLang="en-US" sz="2200" dirty="0" smtClean="0"/>
              <a:t>dans la population générale ou dans un sous-groupe à risque élevé où à prévalence élevée (ex. personnes nées entre 1950 et 1975)</a:t>
            </a:r>
            <a:endParaRPr lang="fr-CA" altLang="en-US" sz="2200" b="1" dirty="0" smtClean="0"/>
          </a:p>
          <a:p>
            <a:pPr marL="0" lvl="1" indent="0">
              <a:buNone/>
            </a:pPr>
            <a:endParaRPr lang="fr-CA" sz="2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499992" y="1925142"/>
            <a:ext cx="4536504" cy="639762"/>
          </a:xfrm>
        </p:spPr>
        <p:txBody>
          <a:bodyPr/>
          <a:lstStyle/>
          <a:p>
            <a:r>
              <a:rPr lang="fr-CA" dirty="0" smtClean="0">
                <a:solidFill>
                  <a:srgbClr val="90214A"/>
                </a:solidFill>
              </a:rPr>
              <a:t>Étude de modélisation de Wong et coll.</a:t>
            </a:r>
            <a:endParaRPr lang="fr-CA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20272" y="65532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37063A-8FF8-4F9E-B2C0-F2F54BAF958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6" name="Down Arrow Callout 5"/>
          <p:cNvSpPr/>
          <p:nvPr/>
        </p:nvSpPr>
        <p:spPr bwMode="auto">
          <a:xfrm>
            <a:off x="4499992" y="2636912"/>
            <a:ext cx="4104456" cy="1800200"/>
          </a:xfrm>
          <a:prstGeom prst="downArrowCallou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fr-CA" sz="1800" b="1" dirty="0" smtClean="0">
                <a:solidFill>
                  <a:srgbClr val="90214A"/>
                </a:solidFill>
              </a:rPr>
              <a:t>Dépistage ponctuel de 100 000 </a:t>
            </a:r>
            <a:r>
              <a:rPr lang="fr-CA" sz="1800" b="1" dirty="0" smtClean="0"/>
              <a:t>individus n’étant pas à risque élevé </a:t>
            </a:r>
            <a:r>
              <a:rPr lang="fr-CA" sz="1800" dirty="0" smtClean="0"/>
              <a:t>de VHC (prévalence de 0,2%)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Down Arrow Callout 9"/>
          <p:cNvSpPr/>
          <p:nvPr/>
        </p:nvSpPr>
        <p:spPr bwMode="auto">
          <a:xfrm>
            <a:off x="4499992" y="4352304"/>
            <a:ext cx="4124412" cy="1308944"/>
          </a:xfrm>
          <a:prstGeom prst="downArrowCallou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fr-CA" sz="500" dirty="0" smtClean="0"/>
          </a:p>
          <a:p>
            <a:pPr algn="ctr" eaLnBrk="0" hangingPunct="0"/>
            <a:r>
              <a:rPr lang="fr-CA" sz="1600" dirty="0" smtClean="0"/>
              <a:t>Prévient </a:t>
            </a:r>
            <a:r>
              <a:rPr lang="fr-CA" sz="1600" dirty="0"/>
              <a:t>20 cas de carcinome hépatocellulaire </a:t>
            </a:r>
            <a:r>
              <a:rPr lang="fr-FR" sz="1600" dirty="0" smtClean="0"/>
              <a:t>dans </a:t>
            </a:r>
            <a:r>
              <a:rPr lang="fr-FR" sz="1600" dirty="0"/>
              <a:t>l'horizon temporel d'une vie</a:t>
            </a:r>
            <a:endParaRPr kumimoji="0" lang="fr-C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Flowchart: Process 7"/>
          <p:cNvSpPr/>
          <p:nvPr/>
        </p:nvSpPr>
        <p:spPr bwMode="auto">
          <a:xfrm>
            <a:off x="4499992" y="5661248"/>
            <a:ext cx="4124412" cy="1044116"/>
          </a:xfrm>
          <a:prstGeom prst="flowChartProcess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r-CA" sz="600" b="1" dirty="0" smtClean="0">
              <a:solidFill>
                <a:srgbClr val="90214A"/>
              </a:solidFill>
            </a:endParaRPr>
          </a:p>
          <a:p>
            <a:pPr algn="ctr">
              <a:defRPr/>
            </a:pPr>
            <a:r>
              <a:rPr lang="fr-CA" sz="2000" b="1" dirty="0" smtClean="0">
                <a:solidFill>
                  <a:srgbClr val="90214A"/>
                </a:solidFill>
              </a:rPr>
              <a:t>40 vies sauvées </a:t>
            </a:r>
            <a:r>
              <a:rPr lang="fr-CA" sz="2000" b="1" dirty="0" smtClean="0">
                <a:solidFill>
                  <a:schemeClr val="tx2"/>
                </a:solidFill>
              </a:rPr>
              <a:t>dans l’horizon temporel d’une vie</a:t>
            </a:r>
            <a:endParaRPr lang="fr-CA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Résultats principaux : traitement</a:t>
            </a:r>
            <a:endParaRPr lang="fr-CA" altLang="en-US" sz="360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640960" cy="5013176"/>
          </a:xfrm>
        </p:spPr>
        <p:txBody>
          <a:bodyPr/>
          <a:lstStyle/>
          <a:p>
            <a:pPr marL="114300" indent="0">
              <a:buNone/>
              <a:defRPr/>
            </a:pPr>
            <a:r>
              <a:rPr lang="fr-CA" sz="2400" dirty="0" smtClean="0"/>
              <a:t>La </a:t>
            </a:r>
            <a:r>
              <a:rPr lang="fr-CA" sz="2400" b="1" dirty="0" smtClean="0">
                <a:solidFill>
                  <a:srgbClr val="90214A"/>
                </a:solidFill>
              </a:rPr>
              <a:t>revue de l’ASPC </a:t>
            </a:r>
            <a:r>
              <a:rPr lang="fr-CA" sz="2400" b="1" i="1" dirty="0" smtClean="0">
                <a:solidFill>
                  <a:schemeClr val="tx2"/>
                </a:solidFill>
              </a:rPr>
              <a:t>(données probantes indirectes) </a:t>
            </a:r>
            <a:r>
              <a:rPr lang="fr-CA" sz="2400" dirty="0" smtClean="0">
                <a:solidFill>
                  <a:schemeClr val="tx2"/>
                </a:solidFill>
              </a:rPr>
              <a:t>ont démontré que:</a:t>
            </a:r>
            <a:endParaRPr lang="fr-CA" sz="2400" dirty="0" smtClean="0"/>
          </a:p>
          <a:p>
            <a:pPr marL="457200">
              <a:defRPr/>
            </a:pPr>
            <a:endParaRPr lang="fr-CA" sz="1100" dirty="0" smtClean="0"/>
          </a:p>
          <a:p>
            <a:pPr marL="514350">
              <a:buFont typeface="Arial" panose="020B0604020202020204" pitchFamily="34" charset="0"/>
              <a:buChar char="•"/>
              <a:defRPr/>
            </a:pPr>
            <a:r>
              <a:rPr lang="fr-CA" sz="2400" dirty="0" smtClean="0"/>
              <a:t>Le </a:t>
            </a:r>
            <a:r>
              <a:rPr lang="fr-CA" sz="2400" b="1" dirty="0" smtClean="0"/>
              <a:t>traitement </a:t>
            </a:r>
            <a:r>
              <a:rPr lang="fr-CA" sz="2400" dirty="0" smtClean="0"/>
              <a:t>avec les </a:t>
            </a:r>
            <a:r>
              <a:rPr lang="fr-CA" sz="2400" b="1" dirty="0"/>
              <a:t>nouveaux </a:t>
            </a:r>
            <a:r>
              <a:rPr lang="fr-CA" sz="2400" b="1" dirty="0" smtClean="0"/>
              <a:t>régimes </a:t>
            </a:r>
            <a:r>
              <a:rPr lang="fr-CA" sz="2400" b="1" dirty="0"/>
              <a:t>à base </a:t>
            </a:r>
            <a:r>
              <a:rPr lang="fr-CA" sz="2400" b="1" dirty="0" smtClean="0"/>
              <a:t>d’AAD </a:t>
            </a:r>
            <a:r>
              <a:rPr lang="fr-CA" sz="2400" dirty="0" smtClean="0"/>
              <a:t>parviennent à des </a:t>
            </a:r>
            <a:r>
              <a:rPr lang="fr-CA" sz="2400" b="1" dirty="0" smtClean="0"/>
              <a:t>taux plus élevés de RVS </a:t>
            </a:r>
            <a:r>
              <a:rPr lang="fr-CA" sz="2400" dirty="0" smtClean="0"/>
              <a:t>que les régimes traditionnels (</a:t>
            </a:r>
            <a:r>
              <a:rPr lang="fr-FR" sz="2400" dirty="0"/>
              <a:t>PEG-interféron</a:t>
            </a:r>
            <a:r>
              <a:rPr lang="fr-CA" sz="2400" dirty="0"/>
              <a:t>) et </a:t>
            </a:r>
            <a:r>
              <a:rPr lang="fr-CA" sz="2400" b="1" dirty="0" smtClean="0"/>
              <a:t>réduisent la fréquence des inconvénients </a:t>
            </a:r>
          </a:p>
          <a:p>
            <a:pPr marL="914400" lvl="1">
              <a:buFont typeface="Arial" panose="020B0604020202020204" pitchFamily="34" charset="0"/>
              <a:buChar char="•"/>
              <a:defRPr/>
            </a:pPr>
            <a:r>
              <a:rPr lang="fr-CA" sz="2200" i="1" dirty="0" smtClean="0"/>
              <a:t>Données probantes de qualité moyenne</a:t>
            </a:r>
          </a:p>
          <a:p>
            <a:pPr marL="514350">
              <a:buFont typeface="Arial" panose="020B0604020202020204" pitchFamily="34" charset="0"/>
              <a:buChar char="•"/>
              <a:defRPr/>
            </a:pPr>
            <a:r>
              <a:rPr lang="fr-CA" sz="2400" b="1" dirty="0" smtClean="0"/>
              <a:t> Aucune différence sur la qualité de vie </a:t>
            </a:r>
            <a:r>
              <a:rPr lang="fr-CA" sz="2400" dirty="0" smtClean="0"/>
              <a:t>ou sur la </a:t>
            </a:r>
            <a:r>
              <a:rPr lang="fr-CA" sz="2400" b="1" dirty="0" smtClean="0"/>
              <a:t>mortalité toutes causes confondues</a:t>
            </a:r>
            <a:r>
              <a:rPr lang="fr-CA" sz="2400" dirty="0" smtClean="0"/>
              <a:t> à 36-72 semaines post-traitement</a:t>
            </a:r>
          </a:p>
          <a:p>
            <a:pPr marL="914400" lvl="1">
              <a:buFont typeface="Arial" panose="020B0604020202020204" pitchFamily="34" charset="0"/>
              <a:buChar char="•"/>
              <a:defRPr/>
            </a:pPr>
            <a:r>
              <a:rPr lang="fr-CA" sz="2000" i="1" dirty="0" smtClean="0"/>
              <a:t>Données probantes de très faible qualité</a:t>
            </a:r>
          </a:p>
          <a:p>
            <a:pPr marL="857250" lvl="1">
              <a:defRPr/>
            </a:pPr>
            <a:endParaRPr lang="fr-CA" sz="2200" i="1" dirty="0" smtClean="0"/>
          </a:p>
          <a:p>
            <a:pPr marL="171450" indent="0">
              <a:buNone/>
              <a:defRPr/>
            </a:pPr>
            <a:endParaRPr lang="fr-CA" sz="2600" i="1" dirty="0" smtClean="0"/>
          </a:p>
          <a:p>
            <a:pPr marL="857250" lvl="1">
              <a:defRPr/>
            </a:pPr>
            <a:endParaRPr lang="fr-CA" sz="2200" i="1" dirty="0" smtClean="0"/>
          </a:p>
          <a:p>
            <a:pPr marL="571500" lvl="1" indent="0">
              <a:buNone/>
              <a:defRPr/>
            </a:pPr>
            <a:endParaRPr lang="fr-CA" sz="1100" dirty="0" smtClean="0"/>
          </a:p>
          <a:p>
            <a:pPr marL="114300" indent="0">
              <a:buNone/>
              <a:defRPr/>
            </a:pPr>
            <a:endParaRPr lang="fr-CA" sz="22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37063A-8FF8-4F9E-B2C0-F2F54BAF958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0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 smtClean="0"/>
              <a:t>Valeurs et préférences des patients</a:t>
            </a:r>
            <a:endParaRPr lang="fr-CA" altLang="en-US" sz="3600" b="1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51520" y="1700213"/>
            <a:ext cx="8568952" cy="4897437"/>
          </a:xfrm>
        </p:spPr>
        <p:txBody>
          <a:bodyPr/>
          <a:lstStyle/>
          <a:p>
            <a:pPr marL="0" indent="0">
              <a:buNone/>
            </a:pPr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endParaRPr lang="fr-CA" smtClean="0"/>
          </a:p>
          <a:p>
            <a:pPr marL="457200" lvl="1" indent="0">
              <a:buNone/>
            </a:pPr>
            <a:endParaRPr lang="fr-CA" sz="1800" smtClean="0"/>
          </a:p>
          <a:p>
            <a:pPr marL="0" indent="0">
              <a:buNone/>
            </a:pPr>
            <a:endParaRPr lang="fr-CA" sz="50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47089D-042A-4874-BDA8-CD119EEAA04B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7504" y="1484784"/>
            <a:ext cx="3662062" cy="2304256"/>
          </a:xfrm>
          <a:prstGeom prst="rightArrow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fr-CA" sz="17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1" charset="-128"/>
              </a:rPr>
              <a:t>Revue </a:t>
            </a:r>
            <a:r>
              <a:rPr lang="fr-CA" sz="1700" b="1" u="sng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</a:rPr>
              <a:t>de l’ACMTS</a:t>
            </a:r>
            <a:r>
              <a:rPr kumimoji="0" lang="fr-CA" sz="17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1" charset="-128"/>
              </a:rPr>
              <a:t> </a:t>
            </a:r>
            <a:r>
              <a:rPr kumimoji="0" lang="fr-CA" sz="170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1" charset="-128"/>
              </a:rPr>
              <a:t>(12 études observationnelles) 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400" i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700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ヒラギノ角ゴ Pro W3" pitchFamily="1" charset="-128"/>
              </a:rPr>
              <a:t>Décision d’être dépisté pour le VHC</a:t>
            </a:r>
            <a:endParaRPr kumimoji="0" lang="fr-CA" sz="1700" b="0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51920" y="1772816"/>
            <a:ext cx="4680520" cy="65334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C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Les résultats quant aux préférences des </a:t>
            </a:r>
            <a:r>
              <a:rPr lang="fr-CA" sz="1900" dirty="0" smtClean="0">
                <a:latin typeface="Arial" charset="0"/>
                <a:ea typeface="ヒラギノ角ゴ Pro W3" pitchFamily="1" charset="-128"/>
              </a:rPr>
              <a:t>patients étaient </a:t>
            </a:r>
            <a:r>
              <a:rPr lang="fr-CA" sz="1900" b="1" dirty="0" smtClean="0">
                <a:latin typeface="Arial" charset="0"/>
                <a:ea typeface="ヒラギノ角ゴ Pro W3" pitchFamily="1" charset="-128"/>
              </a:rPr>
              <a:t>très variables</a:t>
            </a:r>
            <a:endParaRPr kumimoji="0" lang="fr-C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51920" y="2492896"/>
            <a:ext cx="4680520" cy="129614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1900" dirty="0" smtClean="0">
                <a:latin typeface="Arial" charset="0"/>
                <a:ea typeface="ヒラギノ角ゴ Pro W3" pitchFamily="1" charset="-128"/>
              </a:rPr>
              <a:t>Importantes préoccupations en lien avec la </a:t>
            </a:r>
            <a:r>
              <a:rPr lang="fr-CA" sz="1900" dirty="0">
                <a:latin typeface="Arial" charset="0"/>
                <a:ea typeface="ヒラギノ角ゴ Pro W3" pitchFamily="1" charset="-128"/>
              </a:rPr>
              <a:t>décision:</a:t>
            </a:r>
            <a:endParaRPr lang="fr-CA" sz="1900" dirty="0" smtClean="0">
              <a:latin typeface="Arial" charset="0"/>
              <a:ea typeface="ヒラギノ角ゴ Pro W3" pitchFamily="1" charset="-128"/>
            </a:endParaRP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kumimoji="0" lang="fr-CA" sz="1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Stigmatisation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fr-CA" sz="1900" b="1" baseline="0" dirty="0" smtClean="0">
                <a:latin typeface="Arial" charset="0"/>
                <a:ea typeface="ヒラギノ角ゴ Pro W3" pitchFamily="1" charset="-128"/>
              </a:rPr>
              <a:t>Accès aux soins</a:t>
            </a:r>
            <a:endParaRPr kumimoji="0" lang="fr-CA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851920" y="4869160"/>
            <a:ext cx="4752528" cy="6480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1900" b="1" dirty="0" smtClean="0"/>
              <a:t>La mortalité réduite </a:t>
            </a:r>
            <a:r>
              <a:rPr lang="fr-CA" sz="1900" dirty="0" smtClean="0"/>
              <a:t>était perçue comme étant un bénéfice très important</a:t>
            </a:r>
            <a:endParaRPr kumimoji="0" lang="fr-CA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51920" y="5589240"/>
            <a:ext cx="4752528" cy="12687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1800" dirty="0"/>
              <a:t>Des inquiétudes ont été </a:t>
            </a:r>
            <a:r>
              <a:rPr lang="fr-CA" sz="1800" dirty="0" smtClean="0"/>
              <a:t>soulevées </a:t>
            </a:r>
            <a:r>
              <a:rPr lang="fr-CA" sz="1800" dirty="0"/>
              <a:t>au sujet de la </a:t>
            </a:r>
            <a:r>
              <a:rPr lang="fr-CA" sz="1800" b="1" dirty="0"/>
              <a:t>stigmatisation</a:t>
            </a:r>
            <a:r>
              <a:rPr lang="fr-CA" sz="1800" dirty="0"/>
              <a:t> et des </a:t>
            </a:r>
            <a:r>
              <a:rPr lang="fr-CA" sz="1800" b="1" dirty="0"/>
              <a:t>événements indésirables psychologiques </a:t>
            </a:r>
            <a:r>
              <a:rPr lang="fr-CA" sz="1800" dirty="0" smtClean="0"/>
              <a:t>suite aux  </a:t>
            </a:r>
            <a:r>
              <a:rPr lang="fr-CA" sz="1800" dirty="0"/>
              <a:t>résultats positifs du dépistage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179512" y="3786402"/>
            <a:ext cx="3662062" cy="3096344"/>
          </a:xfrm>
          <a:prstGeom prst="rightArrow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1700" b="1" u="sng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</a:rPr>
              <a:t>Sondage du GÉCSSP  et groupes de discussion </a:t>
            </a:r>
            <a:r>
              <a:rPr lang="fr-CA" sz="1700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</a:rPr>
              <a:t>(15 patients):</a:t>
            </a:r>
          </a:p>
          <a:p>
            <a:pPr eaLnBrk="0" hangingPunct="0"/>
            <a:endParaRPr lang="fr-CA" sz="400" i="1" dirty="0" smtClean="0">
              <a:solidFill>
                <a:schemeClr val="bg1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/>
            <a:r>
              <a:rPr lang="fr-CA" sz="1700" i="1" dirty="0" smtClean="0">
                <a:solidFill>
                  <a:schemeClr val="bg1"/>
                </a:solidFill>
                <a:latin typeface="Arial" charset="0"/>
                <a:ea typeface="ヒラギノ角ゴ Pro W3" pitchFamily="1" charset="-128"/>
              </a:rPr>
              <a:t>Renforce les conclusions de l’ACMTS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850907" y="4149080"/>
            <a:ext cx="4752528" cy="6396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fr-CA" sz="1900" b="1" dirty="0" smtClean="0">
                <a:latin typeface="Arial" charset="0"/>
                <a:ea typeface="ヒラギノ角ゴ Pro W3" pitchFamily="1" charset="-128"/>
              </a:rPr>
              <a:t>Valeur égale </a:t>
            </a:r>
            <a:r>
              <a:rPr lang="fr-CA" sz="1900" dirty="0" smtClean="0">
                <a:latin typeface="Arial" charset="0"/>
                <a:ea typeface="ヒラギノ角ゴ Pro W3" pitchFamily="1" charset="-128"/>
              </a:rPr>
              <a:t>accordée aux bénéfices et aux inconvénients du dépistage</a:t>
            </a:r>
            <a:endParaRPr lang="fr-CA" sz="1900" dirty="0"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Utilisation des ressources </a:t>
            </a:r>
            <a:endParaRPr lang="fr-CA" altLang="en-US" sz="3600" b="1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472608"/>
          </a:xfrm>
        </p:spPr>
        <p:txBody>
          <a:bodyPr/>
          <a:lstStyle/>
          <a:p>
            <a:r>
              <a:rPr lang="fr-CA" sz="2600" b="1" dirty="0" smtClean="0">
                <a:solidFill>
                  <a:srgbClr val="90214A"/>
                </a:solidFill>
              </a:rPr>
              <a:t>Coûts estimés </a:t>
            </a:r>
            <a:r>
              <a:rPr lang="fr-CA" sz="2600" dirty="0" smtClean="0">
                <a:solidFill>
                  <a:schemeClr val="tx2"/>
                </a:solidFill>
              </a:rPr>
              <a:t>(</a:t>
            </a:r>
            <a:r>
              <a:rPr lang="fr-CA" sz="2600" b="1" dirty="0" smtClean="0">
                <a:solidFill>
                  <a:schemeClr val="tx2"/>
                </a:solidFill>
              </a:rPr>
              <a:t>population canadienne</a:t>
            </a:r>
            <a:r>
              <a:rPr lang="fr-CA" sz="2600" dirty="0" smtClean="0">
                <a:solidFill>
                  <a:schemeClr val="tx2"/>
                </a:solidFill>
              </a:rPr>
              <a:t>):</a:t>
            </a:r>
          </a:p>
          <a:p>
            <a:pPr marL="0" indent="0"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1200" dirty="0" smtClean="0">
              <a:solidFill>
                <a:schemeClr val="tx2"/>
              </a:solidFill>
            </a:endParaRPr>
          </a:p>
          <a:p>
            <a:r>
              <a:rPr lang="fr-CA" sz="2400" dirty="0" smtClean="0">
                <a:solidFill>
                  <a:schemeClr val="tx2"/>
                </a:solidFill>
              </a:rPr>
              <a:t>Le GÉCSSP accorde une  </a:t>
            </a:r>
            <a:r>
              <a:rPr lang="fr-FR" sz="2400" dirty="0"/>
              <a:t>valeur relativement </a:t>
            </a:r>
            <a:r>
              <a:rPr lang="fr-FR" sz="2400" b="1" dirty="0"/>
              <a:t>plus élevée </a:t>
            </a:r>
            <a:r>
              <a:rPr lang="fr-FR" sz="2400" dirty="0" smtClean="0"/>
              <a:t>à:</a:t>
            </a:r>
            <a:endParaRPr lang="fr-CA" sz="2400" b="1" dirty="0" smtClean="0">
              <a:solidFill>
                <a:schemeClr val="tx2"/>
              </a:solidFill>
            </a:endParaRPr>
          </a:p>
          <a:p>
            <a:pPr lvl="1"/>
            <a:r>
              <a:rPr lang="fr-CA" sz="2000" b="1" dirty="0" smtClean="0">
                <a:solidFill>
                  <a:srgbClr val="90214A"/>
                </a:solidFill>
              </a:rPr>
              <a:t>L’impact </a:t>
            </a:r>
            <a:r>
              <a:rPr lang="fr-CA" sz="2000" b="1" dirty="0">
                <a:solidFill>
                  <a:srgbClr val="90214A"/>
                </a:solidFill>
              </a:rPr>
              <a:t>très important </a:t>
            </a:r>
            <a:r>
              <a:rPr lang="fr-CA" sz="2000" b="1" dirty="0">
                <a:solidFill>
                  <a:srgbClr val="000000"/>
                </a:solidFill>
              </a:rPr>
              <a:t>que le dépistage aurait sur les </a:t>
            </a:r>
            <a:r>
              <a:rPr lang="fr-CA" sz="2000" b="1" dirty="0">
                <a:solidFill>
                  <a:srgbClr val="90214A"/>
                </a:solidFill>
              </a:rPr>
              <a:t>budgets des soins de </a:t>
            </a:r>
            <a:r>
              <a:rPr lang="fr-CA" sz="2000" b="1" dirty="0" smtClean="0">
                <a:solidFill>
                  <a:srgbClr val="90214A"/>
                </a:solidFill>
              </a:rPr>
              <a:t>santé</a:t>
            </a:r>
          </a:p>
          <a:p>
            <a:pPr lvl="1"/>
            <a:r>
              <a:rPr lang="fr-CA" sz="2000" b="1" dirty="0" smtClean="0"/>
              <a:t>La limite du financement </a:t>
            </a:r>
            <a:r>
              <a:rPr lang="fr-CA" sz="2000" dirty="0" smtClean="0"/>
              <a:t>pour les interventions de soins de santé </a:t>
            </a:r>
            <a:r>
              <a:rPr lang="fr-CA" sz="2000" b="1" dirty="0" smtClean="0">
                <a:solidFill>
                  <a:srgbClr val="90214A"/>
                </a:solidFill>
              </a:rPr>
              <a:t>soutenues par des données probantes de meilleure qualité</a:t>
            </a:r>
          </a:p>
          <a:p>
            <a:endParaRPr lang="fr-CA" sz="500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47089D-042A-4874-BDA8-CD119EEAA04B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11560" y="2452219"/>
            <a:ext cx="3600400" cy="169218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CA" sz="500" dirty="0" smtClean="0">
              <a:solidFill>
                <a:schemeClr val="tx2"/>
              </a:solidFill>
            </a:endParaRPr>
          </a:p>
          <a:p>
            <a:pPr algn="ctr"/>
            <a:r>
              <a:rPr lang="fr-CA" sz="2900" dirty="0" smtClean="0">
                <a:solidFill>
                  <a:schemeClr val="tx2"/>
                </a:solidFill>
              </a:rPr>
              <a:t>Plus de </a:t>
            </a:r>
            <a:r>
              <a:rPr lang="fr-CA" sz="2900" b="1" dirty="0" smtClean="0">
                <a:solidFill>
                  <a:srgbClr val="90214A"/>
                </a:solidFill>
              </a:rPr>
              <a:t>844 millions $ pour le dépistage</a:t>
            </a:r>
            <a:endParaRPr lang="fr-CA" sz="30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427984" y="2159514"/>
            <a:ext cx="4248472" cy="234960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</a:rPr>
              <a:t>Approximativement </a:t>
            </a:r>
            <a:r>
              <a:rPr lang="fr-CA" b="1" dirty="0" smtClean="0">
                <a:solidFill>
                  <a:srgbClr val="90214A"/>
                </a:solidFill>
              </a:rPr>
              <a:t>1.5 milliards $ </a:t>
            </a:r>
            <a:r>
              <a:rPr lang="fr-CA" dirty="0" smtClean="0">
                <a:solidFill>
                  <a:schemeClr val="tx2"/>
                </a:solidFill>
              </a:rPr>
              <a:t>pour le </a:t>
            </a:r>
            <a:r>
              <a:rPr lang="fr-CA" b="1" dirty="0" smtClean="0">
                <a:solidFill>
                  <a:srgbClr val="90214A"/>
                </a:solidFill>
              </a:rPr>
              <a:t>dépistage et le traitement </a:t>
            </a:r>
            <a:r>
              <a:rPr lang="fr-CA" dirty="0" smtClean="0">
                <a:solidFill>
                  <a:schemeClr val="tx2"/>
                </a:solidFill>
              </a:rPr>
              <a:t>à base d’AAD</a:t>
            </a:r>
          </a:p>
          <a:p>
            <a:pPr algn="ctr"/>
            <a:r>
              <a:rPr lang="fr-CA" sz="1800" dirty="0" smtClean="0">
                <a:solidFill>
                  <a:schemeClr val="tx2"/>
                </a:solidFill>
              </a:rPr>
              <a:t>(assumant 50</a:t>
            </a:r>
            <a:r>
              <a:rPr lang="fr-CA" sz="1800" dirty="0">
                <a:solidFill>
                  <a:schemeClr val="tx2"/>
                </a:solidFill>
              </a:rPr>
              <a:t>% du prix de la liste des </a:t>
            </a:r>
            <a:r>
              <a:rPr lang="fr-CA" sz="1800" dirty="0" smtClean="0">
                <a:solidFill>
                  <a:schemeClr val="tx2"/>
                </a:solidFill>
              </a:rPr>
              <a:t>médicaments)</a:t>
            </a:r>
            <a:endParaRPr lang="fr-CA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/>
              <a:t>Utilisation du jeu de diapositives</a:t>
            </a:r>
            <a:endParaRPr lang="en-CA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137525" cy="3600450"/>
          </a:xfrm>
        </p:spPr>
        <p:txBody>
          <a:bodyPr/>
          <a:lstStyle/>
          <a:p>
            <a:r>
              <a:rPr lang="fr-CA" dirty="0"/>
              <a:t>Ces diapositives sont mises </a:t>
            </a:r>
            <a:r>
              <a:rPr lang="fr-CA" b="1" dirty="0"/>
              <a:t>à la disposition du public </a:t>
            </a:r>
            <a:r>
              <a:rPr lang="fr-CA" dirty="0"/>
              <a:t>en tant qu'outil </a:t>
            </a:r>
            <a:r>
              <a:rPr lang="fr-CA" dirty="0" smtClean="0"/>
              <a:t>pédagogique </a:t>
            </a:r>
            <a:r>
              <a:rPr lang="fr-CA" dirty="0"/>
              <a:t>pour faciliter la dissémination, l'adoption et la mise en œuvre des lignes directrices au sein de la pratique en soins de </a:t>
            </a:r>
            <a:r>
              <a:rPr lang="fr-CA" dirty="0" smtClean="0"/>
              <a:t>première </a:t>
            </a:r>
            <a:r>
              <a:rPr lang="fr-CA" dirty="0"/>
              <a:t>ligne. </a:t>
            </a:r>
          </a:p>
          <a:p>
            <a:endParaRPr lang="fr-CA" dirty="0"/>
          </a:p>
          <a:p>
            <a:r>
              <a:rPr lang="fr-CA" dirty="0"/>
              <a:t>Une partie ou la totalité des diapositives de ce jeu peut </a:t>
            </a:r>
            <a:r>
              <a:rPr lang="fr-CA" dirty="0" smtClean="0"/>
              <a:t>être utilisée </a:t>
            </a:r>
            <a:r>
              <a:rPr lang="fr-CA" dirty="0"/>
              <a:t>dans un contexte éducatif.</a:t>
            </a:r>
          </a:p>
          <a:p>
            <a:pPr marL="0" indent="0">
              <a:buNone/>
              <a:defRPr/>
            </a:pPr>
            <a:endParaRPr lang="en-CA" dirty="0"/>
          </a:p>
          <a:p>
            <a:pPr>
              <a:defRPr/>
            </a:pPr>
            <a:endParaRPr lang="en-US" b="1" dirty="0"/>
          </a:p>
          <a:p>
            <a:pPr marL="457200" lvl="1" indent="0" algn="just">
              <a:buFontTx/>
              <a:buNone/>
              <a:defRPr/>
            </a:pPr>
            <a:endParaRPr lang="en-CA" sz="20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E405F-B2C1-4492-B961-4F57339DA6A5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 smtClean="0"/>
              <a:t>Faisabilité, acceptabilité et équité</a:t>
            </a:r>
            <a:endParaRPr lang="fr-CA" altLang="en-US" sz="3600" b="1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96544"/>
          </a:xfrm>
        </p:spPr>
        <p:txBody>
          <a:bodyPr/>
          <a:lstStyle/>
          <a:p>
            <a:r>
              <a:rPr lang="fr-CA" sz="2400" dirty="0"/>
              <a:t>La majorité des personnes identifiées par le dépistage ne seraient pas admissibles au traitement au Canada (asymptomatique, stade précoce de la fibrose, absence de comorbidité)</a:t>
            </a:r>
            <a:endParaRPr lang="fr-CA" sz="1050" dirty="0" smtClean="0"/>
          </a:p>
          <a:p>
            <a:r>
              <a:rPr lang="fr-CA" sz="2400" dirty="0"/>
              <a:t>Une recommandation en faveur du dépistage </a:t>
            </a:r>
            <a:r>
              <a:rPr lang="fr-CA" sz="2400" b="1" u="sng" dirty="0">
                <a:solidFill>
                  <a:srgbClr val="90214A"/>
                </a:solidFill>
              </a:rPr>
              <a:t>augmenterait le nombre de personnes </a:t>
            </a:r>
            <a:r>
              <a:rPr lang="fr-CA" sz="2400" b="1" u="sng" dirty="0" smtClean="0">
                <a:solidFill>
                  <a:srgbClr val="90214A"/>
                </a:solidFill>
              </a:rPr>
              <a:t>atteintes du </a:t>
            </a:r>
            <a:r>
              <a:rPr lang="fr-CA" sz="2400" b="1" u="sng" dirty="0">
                <a:solidFill>
                  <a:srgbClr val="90214A"/>
                </a:solidFill>
              </a:rPr>
              <a:t>VHC connu qui ne peuvent pas accéder au traitement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47089D-042A-4874-BDA8-CD119EEAA04B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07504" y="4473116"/>
            <a:ext cx="3079080" cy="2304256"/>
          </a:xfrm>
          <a:prstGeom prst="rightArrow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fr-CA" sz="1600" b="1" dirty="0"/>
              <a:t>Manque de ressources du système de santé </a:t>
            </a:r>
            <a:r>
              <a:rPr lang="fr-CA" sz="1600" dirty="0"/>
              <a:t>pour traiter tous ceux qui souffrent de VHC</a:t>
            </a:r>
            <a:endParaRPr kumimoji="0" lang="fr-CA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3186584" y="4509120"/>
            <a:ext cx="3113608" cy="2232248"/>
          </a:xfrm>
          <a:prstGeom prst="rightArrow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fr-CA" sz="500" dirty="0" smtClean="0"/>
          </a:p>
          <a:p>
            <a:pPr algn="ctr" eaLnBrk="0" hangingPunct="0"/>
            <a:r>
              <a:rPr lang="fr-CA" sz="2300" dirty="0" smtClean="0"/>
              <a:t>Dépistage dans la population</a:t>
            </a:r>
            <a:endParaRPr kumimoji="0" lang="fr-CA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" name="Flowchart: Process 3"/>
          <p:cNvSpPr/>
          <p:nvPr/>
        </p:nvSpPr>
        <p:spPr bwMode="auto">
          <a:xfrm>
            <a:off x="6300192" y="4725144"/>
            <a:ext cx="2592288" cy="1602349"/>
          </a:xfrm>
          <a:prstGeom prst="flowChartProcess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fr-CA" sz="1050" b="1" dirty="0" smtClean="0"/>
          </a:p>
          <a:p>
            <a:pPr algn="ctr" eaLnBrk="0" hangingPunct="0"/>
            <a:r>
              <a:rPr lang="fr-CA" sz="2000" b="1" dirty="0" smtClean="0">
                <a:solidFill>
                  <a:srgbClr val="90214A"/>
                </a:solidFill>
              </a:rPr>
              <a:t>Peu probable d’être accepté par les subventionneurs</a:t>
            </a:r>
            <a:endParaRPr kumimoji="0" lang="fr-CA" sz="2000" b="0" i="0" u="none" strike="noStrike" cap="none" normalizeH="0" baseline="0" dirty="0" smtClean="0">
              <a:ln>
                <a:noFill/>
              </a:ln>
              <a:solidFill>
                <a:srgbClr val="90214A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3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>
          <a:xfrm>
            <a:off x="1258888" y="3213100"/>
            <a:ext cx="6769100" cy="1362075"/>
          </a:xfrm>
        </p:spPr>
        <p:txBody>
          <a:bodyPr/>
          <a:lstStyle/>
          <a:p>
            <a:r>
              <a:rPr lang="fr-CA" altLang="en-US" cap="none" dirty="0" smtClean="0"/>
              <a:t>RECOMMANDATIONS</a:t>
            </a:r>
            <a:endParaRPr lang="fr-CA" altLang="en-US" cap="none" dirty="0"/>
          </a:p>
        </p:txBody>
      </p:sp>
      <p:sp>
        <p:nvSpPr>
          <p:cNvPr id="41987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r>
              <a:rPr lang="fr-CA" altLang="en-US" sz="2400" b="1" smtClean="0"/>
              <a:t>Dépistage de l’hépatite C</a:t>
            </a:r>
            <a:endParaRPr lang="fr-CA" altLang="en-US" sz="2400" b="1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5EEF99-C298-40E0-AEFA-EEF54756E944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Ligne directrice pour l’hépatite C 2017 : </a:t>
            </a:r>
            <a:r>
              <a:rPr lang="fr-CA" altLang="en-US" sz="3600" b="1" smtClean="0"/>
              <a:t>Recommandations</a:t>
            </a:r>
            <a:endParaRPr lang="fr-CA" altLang="en-US" sz="3600" b="1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80920" cy="424847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r-CA" altLang="en-US" sz="2800" dirty="0" smtClean="0"/>
              <a:t>Pour les praticiens en santé préventive dans un établissement de soins de première ligne :</a:t>
            </a:r>
          </a:p>
          <a:p>
            <a:pPr marL="0" lvl="1" indent="0">
              <a:buNone/>
            </a:pPr>
            <a:endParaRPr lang="fr-CA" altLang="en-US" sz="2800" dirty="0" smtClean="0"/>
          </a:p>
          <a:p>
            <a:pPr marL="0" indent="0">
              <a:buNone/>
            </a:pPr>
            <a:endParaRPr lang="fr-CA" sz="2300" dirty="0" smtClean="0"/>
          </a:p>
          <a:p>
            <a:endParaRPr lang="fr-CA" sz="2300" dirty="0" smtClean="0"/>
          </a:p>
          <a:p>
            <a:endParaRPr lang="fr-CA" sz="2300" dirty="0" smtClean="0"/>
          </a:p>
          <a:p>
            <a:pPr marL="0" indent="0">
              <a:buNone/>
            </a:pPr>
            <a:endParaRPr lang="fr-CA" sz="1100" u="sng" dirty="0" smtClean="0"/>
          </a:p>
          <a:p>
            <a:r>
              <a:rPr lang="fr-CA" sz="2500" b="1" i="1" dirty="0" smtClean="0"/>
              <a:t>Recommandation forte, données probantes de très faible qualité</a:t>
            </a:r>
            <a:endParaRPr lang="fr-CA" sz="2500" b="1" i="1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37063A-8FF8-4F9E-B2C0-F2F54BAF958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2" name="Flowchart: Process 1"/>
          <p:cNvSpPr/>
          <p:nvPr/>
        </p:nvSpPr>
        <p:spPr bwMode="auto">
          <a:xfrm>
            <a:off x="467544" y="2924944"/>
            <a:ext cx="7992888" cy="1584176"/>
          </a:xfrm>
          <a:prstGeom prst="flowChartProcess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CA" sz="500" b="1" dirty="0" smtClean="0">
              <a:solidFill>
                <a:schemeClr val="bg1"/>
              </a:solidFill>
            </a:endParaRPr>
          </a:p>
          <a:p>
            <a:pPr algn="ctr"/>
            <a:r>
              <a:rPr lang="fr-CA" sz="3000" b="1" dirty="0" smtClean="0">
                <a:solidFill>
                  <a:schemeClr val="bg1"/>
                </a:solidFill>
              </a:rPr>
              <a:t>Nous ne recommandons </a:t>
            </a:r>
            <a:r>
              <a:rPr lang="fr-CA" sz="3000" b="1" u="sng" dirty="0" smtClean="0">
                <a:solidFill>
                  <a:schemeClr val="bg1"/>
                </a:solidFill>
              </a:rPr>
              <a:t>pas le dépistage</a:t>
            </a:r>
            <a:r>
              <a:rPr lang="fr-CA" sz="3000" b="1" dirty="0" smtClean="0">
                <a:solidFill>
                  <a:schemeClr val="bg1"/>
                </a:solidFill>
              </a:rPr>
              <a:t> du VHC chez les adultes qui ne sont pas à risque élevé</a:t>
            </a:r>
            <a:endParaRPr lang="fr-CA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/>
              <a:t>Qualité globale des données probantes</a:t>
            </a:r>
            <a:endParaRPr lang="fr-F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062664" cy="4536504"/>
          </a:xfrm>
        </p:spPr>
        <p:txBody>
          <a:bodyPr/>
          <a:lstStyle/>
          <a:p>
            <a:r>
              <a:rPr lang="fr-FR" sz="2800" b="1" dirty="0" smtClean="0">
                <a:solidFill>
                  <a:srgbClr val="90214A"/>
                </a:solidFill>
              </a:rPr>
              <a:t>La qualité globale des données probantes </a:t>
            </a:r>
            <a:r>
              <a:rPr lang="fr-FR" sz="2800" dirty="0" smtClean="0"/>
              <a:t>à l’appui de cette recommandation est considérée comme étant </a:t>
            </a:r>
            <a:r>
              <a:rPr lang="fr-FR" sz="2800" b="1" dirty="0" smtClean="0">
                <a:solidFill>
                  <a:srgbClr val="90214A"/>
                </a:solidFill>
              </a:rPr>
              <a:t>très faible </a:t>
            </a:r>
            <a:r>
              <a:rPr lang="fr-FR" dirty="0"/>
              <a:t>(c.-à-</a:t>
            </a:r>
            <a:r>
              <a:rPr lang="fr-FR" dirty="0" smtClean="0"/>
              <a:t>d. </a:t>
            </a:r>
            <a:r>
              <a:rPr lang="fr-FR" i="1" dirty="0" smtClean="0"/>
              <a:t>fortement incertaine</a:t>
            </a:r>
            <a:r>
              <a:rPr lang="fr-FR" dirty="0" smtClean="0"/>
              <a:t>)</a:t>
            </a:r>
            <a:r>
              <a:rPr lang="fr-FR" sz="2800" dirty="0" smtClean="0"/>
              <a:t>, étant donné :</a:t>
            </a:r>
          </a:p>
          <a:p>
            <a:pPr marL="457200" lvl="1" indent="0">
              <a:buNone/>
            </a:pPr>
            <a:endParaRPr lang="fr-FR" sz="1050" dirty="0" smtClean="0"/>
          </a:p>
          <a:p>
            <a:pPr lvl="1">
              <a:spcAft>
                <a:spcPts val="600"/>
              </a:spcAft>
            </a:pPr>
            <a:r>
              <a:rPr lang="fr-FR" sz="2400" dirty="0" smtClean="0"/>
              <a:t>Le manque de données probantes directes sur le dépistage du VHC chez tous les groupes de la population </a:t>
            </a:r>
          </a:p>
          <a:p>
            <a:pPr lvl="1">
              <a:spcAft>
                <a:spcPts val="600"/>
              </a:spcAft>
            </a:pPr>
            <a:r>
              <a:rPr lang="fr-FR" sz="2400" dirty="0" smtClean="0"/>
              <a:t>Plusieurs suppositions sont requises pour l’étude de modélisation (plusieurs paramètres du modèle sont basés sur l’opinion des experts)</a:t>
            </a: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234DC-527F-42FF-B2AD-26FFDBEB7CCD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 smtClean="0"/>
              <a:t>Justification de l’orientation des recommandations contre le dépistage</a:t>
            </a:r>
            <a:endParaRPr lang="fr-CA" alt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136904" cy="4968875"/>
          </a:xfrm>
        </p:spPr>
        <p:txBody>
          <a:bodyPr/>
          <a:lstStyle/>
          <a:p>
            <a:pPr marL="0" indent="0">
              <a:buNone/>
            </a:pPr>
            <a:endParaRPr lang="fr-CA" sz="2700" b="1" i="1" dirty="0" smtClean="0">
              <a:solidFill>
                <a:srgbClr val="90214A"/>
              </a:solidFill>
            </a:endParaRPr>
          </a:p>
          <a:p>
            <a:r>
              <a:rPr lang="fr-CA" sz="2700" b="1" i="1" dirty="0" smtClean="0">
                <a:solidFill>
                  <a:srgbClr val="90214A"/>
                </a:solidFill>
              </a:rPr>
              <a:t>Une incertitude substantielle </a:t>
            </a:r>
            <a:r>
              <a:rPr lang="fr-CA" sz="2700" b="1" dirty="0" smtClean="0"/>
              <a:t>demeure à propos de l’efficacité du dépistage </a:t>
            </a:r>
            <a:r>
              <a:rPr lang="fr-CA" sz="2700" dirty="0" smtClean="0"/>
              <a:t>(bénéfices et inconvénients) chez les adultes </a:t>
            </a:r>
            <a:r>
              <a:rPr lang="fr-CA" sz="2700" b="1" dirty="0" smtClean="0"/>
              <a:t>qui ne sont pas à risque élevé </a:t>
            </a:r>
            <a:r>
              <a:rPr lang="fr-CA" sz="2700" dirty="0" smtClean="0"/>
              <a:t>au Canada</a:t>
            </a:r>
            <a:endParaRPr lang="fr-CA" sz="1100" dirty="0" smtClean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fr-CA" i="1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9ABDAB-2165-48E6-BB5F-A3BAF099F8D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 smtClean="0"/>
              <a:t>Justification du GECSSP</a:t>
            </a:r>
            <a:endParaRPr lang="fr-CA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80920" cy="5445224"/>
          </a:xfrm>
        </p:spPr>
        <p:txBody>
          <a:bodyPr/>
          <a:lstStyle/>
          <a:p>
            <a:pPr>
              <a:defRPr/>
            </a:pPr>
            <a:r>
              <a:rPr lang="fr-CA" sz="2500" dirty="0" smtClean="0"/>
              <a:t>Cette recommandation accorde une valeur relativement </a:t>
            </a:r>
            <a:r>
              <a:rPr lang="fr-CA" sz="2500" u="sng" dirty="0" smtClean="0"/>
              <a:t>moindre</a:t>
            </a:r>
            <a:r>
              <a:rPr lang="fr-CA" sz="2500" dirty="0" smtClean="0"/>
              <a:t> à 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</a:rPr>
              <a:t>Données probantes indirectes de très faible qualité </a:t>
            </a:r>
            <a:r>
              <a:rPr lang="fr-CA" sz="2200" dirty="0" smtClean="0"/>
              <a:t>suggérant un </a:t>
            </a:r>
            <a:r>
              <a:rPr lang="fr-CA" sz="2200" dirty="0" smtClean="0">
                <a:solidFill>
                  <a:srgbClr val="90214A"/>
                </a:solidFill>
              </a:rPr>
              <a:t>petit bénéfice potentiel </a:t>
            </a:r>
            <a:r>
              <a:rPr lang="fr-CA" sz="2200" dirty="0" smtClean="0"/>
              <a:t>du dépistage</a:t>
            </a:r>
            <a:endParaRPr lang="fr-CA" sz="11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</a:rPr>
              <a:t>Faible </a:t>
            </a:r>
            <a:r>
              <a:rPr lang="fr-CA" sz="2200" dirty="0">
                <a:solidFill>
                  <a:srgbClr val="90214A"/>
                </a:solidFill>
              </a:rPr>
              <a:t>risque de transmission familiale et sexuelle </a:t>
            </a:r>
            <a:r>
              <a:rPr lang="fr-CA" sz="2200" dirty="0">
                <a:solidFill>
                  <a:schemeClr val="tx2"/>
                </a:solidFill>
              </a:rPr>
              <a:t>du VHC auprès des individus</a:t>
            </a:r>
            <a:r>
              <a:rPr lang="fr-CA" sz="2200" dirty="0">
                <a:solidFill>
                  <a:srgbClr val="90214A"/>
                </a:solidFill>
              </a:rPr>
              <a:t> qui ne sont pas à risque élevé </a:t>
            </a:r>
            <a:endParaRPr lang="fr-CA" sz="11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</a:rPr>
              <a:t>Faible </a:t>
            </a:r>
            <a:r>
              <a:rPr lang="fr-CA" sz="2200" dirty="0">
                <a:solidFill>
                  <a:srgbClr val="90214A"/>
                </a:solidFill>
              </a:rPr>
              <a:t>risque </a:t>
            </a:r>
            <a:r>
              <a:rPr lang="fr-CA" sz="2200" dirty="0">
                <a:solidFill>
                  <a:srgbClr val="000000"/>
                </a:solidFill>
              </a:rPr>
              <a:t>de transmission par les </a:t>
            </a:r>
            <a:r>
              <a:rPr lang="fr-CA" sz="2200" dirty="0">
                <a:solidFill>
                  <a:srgbClr val="90214A"/>
                </a:solidFill>
              </a:rPr>
              <a:t>produits du sang </a:t>
            </a:r>
            <a:r>
              <a:rPr lang="fr-CA" sz="2200" dirty="0">
                <a:solidFill>
                  <a:srgbClr val="000000"/>
                </a:solidFill>
              </a:rPr>
              <a:t>étant donné le dépistage de routine du sang et des organes  </a:t>
            </a:r>
            <a:endParaRPr lang="fr-CA" sz="11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</a:rPr>
              <a:t>Risque </a:t>
            </a:r>
            <a:r>
              <a:rPr lang="fr-CA" sz="2200" dirty="0">
                <a:solidFill>
                  <a:srgbClr val="90214A"/>
                </a:solidFill>
              </a:rPr>
              <a:t>potentiel de développer une maladie hépatique en phase terminale </a:t>
            </a:r>
            <a:r>
              <a:rPr lang="fr-CA" sz="2200" dirty="0">
                <a:solidFill>
                  <a:srgbClr val="000000"/>
                </a:solidFill>
              </a:rPr>
              <a:t>et de transmettre l’infection malgré </a:t>
            </a:r>
            <a:r>
              <a:rPr lang="fr-CA" sz="2200" dirty="0">
                <a:solidFill>
                  <a:srgbClr val="90214A"/>
                </a:solidFill>
              </a:rPr>
              <a:t>l’absence de symptômes </a:t>
            </a:r>
            <a:endParaRPr lang="fr-CA" sz="1700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7030F5-867F-4F6F-89A6-468F32060B5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Justification du GECSSP</a:t>
            </a:r>
            <a:endParaRPr lang="fr-CA" alt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5157192"/>
          </a:xfrm>
        </p:spPr>
        <p:txBody>
          <a:bodyPr/>
          <a:lstStyle/>
          <a:p>
            <a:pPr>
              <a:defRPr/>
            </a:pPr>
            <a:r>
              <a:rPr lang="fr-CA" sz="2500" dirty="0" smtClean="0"/>
              <a:t>Cette recommandation accorde une valeur relativement </a:t>
            </a:r>
            <a:r>
              <a:rPr lang="fr-CA" sz="2500" u="sng" dirty="0" smtClean="0"/>
              <a:t>plus élevée </a:t>
            </a:r>
            <a:r>
              <a:rPr lang="fr-CA" sz="2500" dirty="0" smtClean="0"/>
              <a:t>à :  </a:t>
            </a:r>
          </a:p>
          <a:p>
            <a:pPr marL="0" indent="0">
              <a:buNone/>
              <a:defRPr/>
            </a:pPr>
            <a:endParaRPr lang="fr-CA" sz="11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L’augmentation anticipée des inconvénients </a:t>
            </a:r>
            <a:r>
              <a:rPr lang="fr-CA" sz="2200" dirty="0" smtClean="0">
                <a:ea typeface="ヒラギノ角ゴ Pro W3" pitchFamily="-84" charset="-128"/>
                <a:cs typeface="ヒラギノ角ゴ Pro W3"/>
              </a:rPr>
              <a:t>résultant du diagnostic et du traitement d’individus dépistés comme étant </a:t>
            </a: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positifs, mais qui n’auraient jamais développé de maladie reliée au VHC</a:t>
            </a:r>
            <a:endParaRPr lang="fr-CA" sz="1100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Des </a:t>
            </a: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faux-positifs et des faux-négatifs </a:t>
            </a:r>
            <a:endParaRPr lang="fr-CA" sz="1100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Le très grand impact </a:t>
            </a:r>
            <a:r>
              <a:rPr lang="fr-CA" sz="2200" dirty="0" smtClean="0">
                <a:ea typeface="ヒラギノ角ゴ Pro W3" pitchFamily="-84" charset="-128"/>
                <a:cs typeface="ヒラギノ角ゴ Pro W3"/>
              </a:rPr>
              <a:t>que le dépistage et le traitement auraient sur les </a:t>
            </a: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budgets de soins de santé</a:t>
            </a:r>
            <a:endParaRPr lang="fr-CA" sz="1100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 smtClean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Le </a:t>
            </a: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potentiel </a:t>
            </a:r>
            <a:r>
              <a:rPr lang="fr-CA" sz="2200" dirty="0">
                <a:solidFill>
                  <a:schemeClr val="tx2"/>
                </a:solidFill>
                <a:ea typeface="ヒラギノ角ゴ Pro W3" pitchFamily="-84" charset="-128"/>
                <a:cs typeface="ヒラギノ角ゴ Pro W3"/>
              </a:rPr>
              <a:t>que le dépistage </a:t>
            </a: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augmente les disparités </a:t>
            </a:r>
            <a:endParaRPr lang="fr-CA" sz="1100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L’ampleur réelle inconnue </a:t>
            </a:r>
            <a:r>
              <a:rPr lang="fr-CA" sz="2200" dirty="0">
                <a:solidFill>
                  <a:srgbClr val="000000"/>
                </a:solidFill>
                <a:ea typeface="ヒラギノ角ゴ Pro W3" pitchFamily="-84" charset="-128"/>
                <a:cs typeface="ヒラギノ角ゴ Pro W3"/>
              </a:rPr>
              <a:t>des</a:t>
            </a: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 bénéfices </a:t>
            </a:r>
            <a:r>
              <a:rPr lang="fr-CA" sz="2200" dirty="0">
                <a:solidFill>
                  <a:srgbClr val="000000"/>
                </a:solidFill>
                <a:ea typeface="ヒラギノ角ゴ Pro W3" pitchFamily="-84" charset="-128"/>
                <a:cs typeface="ヒラギノ角ゴ Pro W3"/>
              </a:rPr>
              <a:t>du traitement sur la </a:t>
            </a:r>
            <a:r>
              <a:rPr lang="fr-CA" sz="2200" dirty="0">
                <a:solidFill>
                  <a:srgbClr val="90214A"/>
                </a:solidFill>
                <a:ea typeface="ヒラギノ角ゴ Pro W3" pitchFamily="-84" charset="-128"/>
                <a:cs typeface="ヒラギノ角ゴ Pro W3"/>
              </a:rPr>
              <a:t>réduction du risque de transmission  </a:t>
            </a:r>
            <a:endParaRPr lang="fr-CA" sz="2400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FontTx/>
              <a:buAutoNum type="arabicPeriod"/>
              <a:defRPr/>
            </a:pPr>
            <a:endParaRPr lang="fr-CA" sz="2400" dirty="0" smtClean="0">
              <a:solidFill>
                <a:srgbClr val="90214A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endParaRPr lang="fr-CA" sz="2800" b="1" dirty="0" smtClean="0">
              <a:solidFill>
                <a:srgbClr val="90214A"/>
              </a:solidFill>
              <a:ea typeface="ヒラギノ角ゴ Pro W3" pitchFamily="-84" charset="-128"/>
              <a:cs typeface="ヒラギノ角ゴ Pro W3"/>
            </a:endParaRPr>
          </a:p>
          <a:p>
            <a:pPr marL="457200" indent="-457200">
              <a:buAutoNum type="arabicPeriod"/>
              <a:defRPr/>
            </a:pPr>
            <a:endParaRPr lang="fr-CA" sz="250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7030F5-867F-4F6F-89A6-468F32060B5A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smtClean="0"/>
              <a:t>Justification de la force de la recommandation contre le dépistage</a:t>
            </a:r>
            <a:endParaRPr lang="fr-CA" alt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064896" cy="4896544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/>
              <a:t>Nous sommes </a:t>
            </a:r>
            <a:r>
              <a:rPr lang="fr-CA" sz="2600" b="1" dirty="0" smtClean="0">
                <a:solidFill>
                  <a:srgbClr val="90214A"/>
                </a:solidFill>
              </a:rPr>
              <a:t>convaincus que des inconvénients potentiels </a:t>
            </a:r>
            <a:r>
              <a:rPr lang="fr-CA" sz="2600" dirty="0" smtClean="0"/>
              <a:t>résultent du dépistage et du traitement pour le VHC </a:t>
            </a:r>
          </a:p>
          <a:p>
            <a:pPr marL="1200150" lvl="3" indent="-342900">
              <a:buFont typeface="Arial" panose="020B0604020202020204" pitchFamily="34" charset="0"/>
              <a:buChar char="─"/>
            </a:pPr>
            <a:r>
              <a:rPr lang="fr-CA" sz="2100" dirty="0" smtClean="0"/>
              <a:t>Dépister et traiter des personnes qui </a:t>
            </a:r>
            <a:r>
              <a:rPr lang="fr-CA" sz="2100" dirty="0" smtClean="0">
                <a:solidFill>
                  <a:srgbClr val="90214A"/>
                </a:solidFill>
              </a:rPr>
              <a:t>n’auraient jamais développé </a:t>
            </a:r>
            <a:r>
              <a:rPr lang="fr-CA" sz="2100" dirty="0">
                <a:solidFill>
                  <a:srgbClr val="90214A"/>
                </a:solidFill>
              </a:rPr>
              <a:t>de maladie reliée au VHC au cours de leur vie </a:t>
            </a:r>
            <a:endParaRPr lang="fr-CA" sz="2100" dirty="0" smtClean="0">
              <a:solidFill>
                <a:srgbClr val="90214A"/>
              </a:solidFill>
            </a:endParaRPr>
          </a:p>
          <a:p>
            <a:pPr marL="1200150" lvl="3" indent="-342900">
              <a:buFont typeface="Arial" panose="020B0604020202020204" pitchFamily="34" charset="0"/>
              <a:buChar char="─"/>
            </a:pPr>
            <a:r>
              <a:rPr lang="fr-CA" sz="2100" dirty="0" smtClean="0"/>
              <a:t>Anxiété et stigmatisation inutiles</a:t>
            </a:r>
          </a:p>
          <a:p>
            <a:pPr marL="457200" lvl="1" indent="0">
              <a:buNone/>
            </a:pPr>
            <a:endParaRPr lang="fr-CA" sz="1800" dirty="0" smtClean="0"/>
          </a:p>
          <a:p>
            <a:r>
              <a:rPr lang="fr-CA" sz="2400" dirty="0" smtClean="0"/>
              <a:t>Nous sommes </a:t>
            </a:r>
            <a:r>
              <a:rPr lang="fr-CA" sz="2400" b="1" dirty="0" smtClean="0">
                <a:solidFill>
                  <a:srgbClr val="90214A"/>
                </a:solidFill>
              </a:rPr>
              <a:t>convaincus </a:t>
            </a:r>
            <a:r>
              <a:rPr lang="fr-CA" sz="2400" dirty="0" smtClean="0"/>
              <a:t>qu’une recommandation pour dépister et traiter les personnes identifiées comme étant VHC positives </a:t>
            </a:r>
            <a:r>
              <a:rPr lang="fr-CA" sz="2400" b="1" dirty="0" smtClean="0">
                <a:solidFill>
                  <a:srgbClr val="90214A"/>
                </a:solidFill>
              </a:rPr>
              <a:t>nécessiterait des ressources importantes </a:t>
            </a:r>
            <a:r>
              <a:rPr lang="fr-CA" sz="2400" dirty="0" smtClean="0">
                <a:solidFill>
                  <a:schemeClr val="tx2"/>
                </a:solidFill>
              </a:rPr>
              <a:t>pour pallier </a:t>
            </a:r>
            <a:r>
              <a:rPr lang="fr-CA" sz="2400" b="1" dirty="0" smtClean="0">
                <a:solidFill>
                  <a:srgbClr val="90214A"/>
                </a:solidFill>
              </a:rPr>
              <a:t>aux restrictions relatives à l’accès aux soins et au traitement</a:t>
            </a:r>
            <a:endParaRPr lang="fr-CA" sz="2400" b="1" dirty="0">
              <a:solidFill>
                <a:srgbClr val="90214A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E74484-C435-456E-ACAA-F3E7BD602987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Considérations pour la réévaluation de la ligne directrice 2017 pour le dépistage de l’hépatite 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496944" cy="44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CA" sz="2500" b="1" dirty="0" smtClean="0"/>
              <a:t>Émergence</a:t>
            </a:r>
            <a:r>
              <a:rPr lang="fr-CA" sz="2500" dirty="0" smtClean="0"/>
              <a:t> </a:t>
            </a:r>
            <a:r>
              <a:rPr lang="fr-CA" sz="2500" dirty="0"/>
              <a:t>de nouvelles </a:t>
            </a:r>
            <a:r>
              <a:rPr lang="fr-CA" sz="2500" b="1" dirty="0"/>
              <a:t>preuves</a:t>
            </a:r>
            <a:r>
              <a:rPr lang="fr-CA" sz="2500" dirty="0"/>
              <a:t> </a:t>
            </a:r>
            <a:r>
              <a:rPr lang="fr-CA" sz="2500" b="1" dirty="0">
                <a:solidFill>
                  <a:srgbClr val="90214A"/>
                </a:solidFill>
              </a:rPr>
              <a:t>à l'appui du dépistage de la population générale</a:t>
            </a:r>
            <a:endParaRPr lang="fr-CA" sz="2500" b="1" dirty="0" smtClean="0">
              <a:solidFill>
                <a:srgbClr val="90214A"/>
              </a:solidFill>
            </a:endParaRPr>
          </a:p>
          <a:p>
            <a:pPr lvl="1">
              <a:buFontTx/>
              <a:buChar char="-"/>
            </a:pPr>
            <a:r>
              <a:rPr lang="fr-CA" sz="2300" dirty="0" smtClean="0"/>
              <a:t>Examinant </a:t>
            </a:r>
            <a:r>
              <a:rPr lang="fr-CA" sz="2300" dirty="0"/>
              <a:t>les </a:t>
            </a:r>
            <a:r>
              <a:rPr lang="fr-CA" sz="2300" b="1" dirty="0"/>
              <a:t>conséquences à long terme </a:t>
            </a:r>
            <a:r>
              <a:rPr lang="fr-CA" sz="2300" dirty="0"/>
              <a:t>et les taux de </a:t>
            </a:r>
            <a:r>
              <a:rPr lang="fr-CA" sz="2300" b="1" dirty="0" smtClean="0"/>
              <a:t>transmission</a:t>
            </a:r>
          </a:p>
          <a:p>
            <a:r>
              <a:rPr lang="fr-CA" sz="2500" b="1" dirty="0"/>
              <a:t>Amélioration de l'accès aux soins </a:t>
            </a:r>
            <a:r>
              <a:rPr lang="fr-CA" sz="2500" dirty="0"/>
              <a:t>et au </a:t>
            </a:r>
            <a:r>
              <a:rPr lang="fr-CA" sz="2500" b="1" dirty="0"/>
              <a:t>traitement </a:t>
            </a:r>
            <a:r>
              <a:rPr lang="fr-CA" sz="2500" dirty="0"/>
              <a:t>en raison de</a:t>
            </a:r>
            <a:r>
              <a:rPr lang="fr-CA" sz="2500" dirty="0" smtClean="0"/>
              <a:t>:</a:t>
            </a:r>
          </a:p>
          <a:p>
            <a:pPr marL="0" indent="0">
              <a:buNone/>
            </a:pPr>
            <a:endParaRPr lang="fr-CA" sz="2100" dirty="0" smtClean="0"/>
          </a:p>
          <a:p>
            <a:pPr marL="0" indent="0">
              <a:buNone/>
            </a:pPr>
            <a:endParaRPr lang="fr-CA" sz="2100" dirty="0" smtClean="0"/>
          </a:p>
          <a:p>
            <a:pPr marL="0" indent="0">
              <a:buNone/>
            </a:pPr>
            <a:r>
              <a:rPr lang="fr-CA" sz="21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100" i="1" dirty="0" smtClean="0"/>
          </a:p>
          <a:p>
            <a:pPr marL="0" indent="0">
              <a:buNone/>
            </a:pPr>
            <a:endParaRPr lang="fr-CA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234DC-527F-42FF-B2AD-26FFDBEB7CCD}" type="slidenum">
              <a:rPr lang="fr-CA" smtClean="0"/>
              <a:pPr>
                <a:defRPr/>
              </a:pPr>
              <a:t>28</a:t>
            </a:fld>
            <a:endParaRPr lang="fr-CA"/>
          </a:p>
        </p:txBody>
      </p:sp>
      <p:sp>
        <p:nvSpPr>
          <p:cNvPr id="5" name="Rectangle 4"/>
          <p:cNvSpPr/>
          <p:nvPr/>
        </p:nvSpPr>
        <p:spPr bwMode="auto">
          <a:xfrm>
            <a:off x="467544" y="4221088"/>
            <a:ext cx="2490056" cy="2460239"/>
          </a:xfrm>
          <a:prstGeom prst="rect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2000" dirty="0">
                <a:solidFill>
                  <a:schemeClr val="bg1"/>
                </a:solidFill>
              </a:rPr>
              <a:t>Réduction significative des prix des médicaments, permettant un traitement pour toutes les personnes atteintes de VHC</a:t>
            </a:r>
            <a:endParaRPr kumimoji="0" lang="fr-CA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08106" y="4041068"/>
            <a:ext cx="4032448" cy="1440160"/>
          </a:xfrm>
          <a:prstGeom prst="rect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fr-CA" sz="2200" dirty="0">
                <a:solidFill>
                  <a:schemeClr val="bg1"/>
                </a:solidFill>
              </a:rPr>
              <a:t>Déploiement réussi d'une vaste stratégie de traitement </a:t>
            </a:r>
            <a:r>
              <a:rPr lang="fr-CA" sz="2200" dirty="0" smtClean="0">
                <a:solidFill>
                  <a:schemeClr val="bg1"/>
                </a:solidFill>
              </a:rPr>
              <a:t>par le </a:t>
            </a:r>
            <a:r>
              <a:rPr lang="fr-CA" sz="2200" dirty="0">
                <a:solidFill>
                  <a:schemeClr val="bg1"/>
                </a:solidFill>
              </a:rPr>
              <a:t>système de santé</a:t>
            </a:r>
            <a:endParaRPr kumimoji="0" lang="fr-CA" sz="2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Cross 6"/>
          <p:cNvSpPr/>
          <p:nvPr/>
        </p:nvSpPr>
        <p:spPr bwMode="auto">
          <a:xfrm>
            <a:off x="3220683" y="4437112"/>
            <a:ext cx="648072" cy="648072"/>
          </a:xfrm>
          <a:prstGeom prst="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47660" y="5805264"/>
            <a:ext cx="32403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1400" dirty="0" smtClean="0"/>
              <a:t>NOTE: Les </a:t>
            </a:r>
            <a:r>
              <a:rPr lang="fr-CA" sz="1400" dirty="0"/>
              <a:t>médicaments plus récents ne déclencheront pas de mise à jour - des taux élevés de </a:t>
            </a:r>
            <a:r>
              <a:rPr lang="fr-CA" sz="1400" dirty="0" smtClean="0"/>
              <a:t>RVS </a:t>
            </a:r>
            <a:r>
              <a:rPr lang="fr-CA" sz="1400" dirty="0"/>
              <a:t>déjà </a:t>
            </a:r>
            <a:r>
              <a:rPr lang="fr-CA" sz="1400" dirty="0" smtClean="0"/>
              <a:t>assumés comme résultant </a:t>
            </a:r>
            <a:r>
              <a:rPr lang="fr-CA" sz="1400" dirty="0"/>
              <a:t>du traitement </a:t>
            </a:r>
            <a:r>
              <a:rPr lang="fr-CA" sz="1400" dirty="0" smtClean="0"/>
              <a:t>AAD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14474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B55340-8A46-43B0-8DCB-87DB4209D962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55299" name="Rectangle 1"/>
          <p:cNvSpPr>
            <a:spLocks noChangeArrowheads="1"/>
          </p:cNvSpPr>
          <p:nvPr/>
        </p:nvSpPr>
        <p:spPr bwMode="auto">
          <a:xfrm>
            <a:off x="0" y="-323165"/>
            <a:ext cx="1846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en-US" sz="1800" smtClean="0">
                <a:cs typeface="Arial" pitchFamily="34" charset="0"/>
              </a:rPr>
              <a:t/>
            </a:r>
            <a:br>
              <a:rPr lang="fr-CA" altLang="en-US" sz="1800" smtClean="0">
                <a:cs typeface="Arial" pitchFamily="34" charset="0"/>
              </a:rPr>
            </a:br>
            <a:endParaRPr lang="fr-CA" altLang="en-US" sz="1800">
              <a:cs typeface="Arial" pitchFamily="34" charset="0"/>
            </a:endParaRPr>
          </a:p>
        </p:txBody>
      </p:sp>
      <p:sp>
        <p:nvSpPr>
          <p:cNvPr id="553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600" dirty="0" smtClean="0"/>
              <a:t>Ligne directrice du GECSSP vs. autres recommandations</a:t>
            </a:r>
            <a:endParaRPr lang="fr-CA" altLang="en-US" sz="3600" b="1" dirty="0">
              <a:solidFill>
                <a:srgbClr val="00B0F0"/>
              </a:solidFill>
            </a:endParaRPr>
          </a:p>
        </p:txBody>
      </p:sp>
      <p:sp>
        <p:nvSpPr>
          <p:cNvPr id="55301" name="Content Placeholder 1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114800"/>
          </a:xfrm>
        </p:spPr>
        <p:txBody>
          <a:bodyPr/>
          <a:lstStyle/>
          <a:p>
            <a:r>
              <a:rPr lang="fr-CA" sz="2400" dirty="0" smtClean="0"/>
              <a:t>La </a:t>
            </a:r>
            <a:r>
              <a:rPr lang="fr-CA" sz="2400" dirty="0"/>
              <a:t>recommandation </a:t>
            </a:r>
            <a:r>
              <a:rPr lang="fr-CA" sz="2400" dirty="0" smtClean="0">
                <a:solidFill>
                  <a:srgbClr val="90214A"/>
                </a:solidFill>
              </a:rPr>
              <a:t>est alignée</a:t>
            </a:r>
            <a:r>
              <a:rPr lang="fr-CA" sz="2400" dirty="0" smtClean="0"/>
              <a:t> sur les </a:t>
            </a:r>
            <a:r>
              <a:rPr lang="fr-CA" sz="2400" dirty="0"/>
              <a:t>lignes directrices de</a:t>
            </a:r>
            <a:r>
              <a:rPr lang="fr-CA" sz="2400" dirty="0" smtClean="0"/>
              <a:t>: </a:t>
            </a:r>
          </a:p>
          <a:p>
            <a:pPr marL="457200" lvl="1" indent="0">
              <a:buNone/>
            </a:pPr>
            <a:endParaRPr lang="fr-CA" sz="2000" dirty="0" smtClean="0"/>
          </a:p>
          <a:p>
            <a:pPr marL="457200" lvl="1" indent="0">
              <a:buNone/>
            </a:pPr>
            <a:endParaRPr lang="fr-CA" sz="1100" dirty="0" smtClean="0"/>
          </a:p>
          <a:p>
            <a:pPr marL="457200" lvl="1" indent="0">
              <a:buNone/>
            </a:pPr>
            <a:endParaRPr lang="fr-CA" sz="1100" dirty="0" smtClean="0"/>
          </a:p>
          <a:p>
            <a:pPr marL="457200" lvl="1" indent="0">
              <a:buNone/>
            </a:pPr>
            <a:endParaRPr lang="fr-CA" sz="1100" dirty="0" smtClean="0"/>
          </a:p>
          <a:p>
            <a:pPr marL="457200" lvl="1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000" dirty="0" smtClean="0"/>
          </a:p>
          <a:p>
            <a:pPr marL="0" indent="0">
              <a:buNone/>
            </a:pPr>
            <a:endParaRPr lang="fr-CA" sz="500" dirty="0" smtClean="0"/>
          </a:p>
          <a:p>
            <a:r>
              <a:rPr lang="fr-CA" sz="2400" dirty="0" smtClean="0"/>
              <a:t>La recommandation </a:t>
            </a:r>
            <a:r>
              <a:rPr lang="fr-CA" sz="2400" b="1" dirty="0" smtClean="0">
                <a:solidFill>
                  <a:srgbClr val="90214A"/>
                </a:solidFill>
              </a:rPr>
              <a:t>est partiellement alignée </a:t>
            </a:r>
            <a:r>
              <a:rPr lang="fr-CA" sz="2400" dirty="0" smtClean="0"/>
              <a:t>sur les lignes directrices de :</a:t>
            </a:r>
            <a:endParaRPr lang="fr-CA" sz="2200" b="1" i="1" dirty="0" smtClean="0"/>
          </a:p>
          <a:p>
            <a:pPr marL="457200" lvl="1" indent="0">
              <a:buNone/>
            </a:pPr>
            <a:endParaRPr lang="fr-CA" sz="2200" b="1" i="1" dirty="0" smtClean="0"/>
          </a:p>
          <a:p>
            <a:pPr lvl="1"/>
            <a:endParaRPr lang="fr-CA" sz="2000" b="1" i="1" dirty="0" smtClean="0"/>
          </a:p>
          <a:p>
            <a:pPr lvl="1"/>
            <a:r>
              <a:rPr lang="fr-CA" sz="2000" b="1" i="1" dirty="0"/>
              <a:t>Recommandation de sélection </a:t>
            </a:r>
            <a:r>
              <a:rPr lang="fr-CA" sz="2000" b="1" i="1" dirty="0" smtClean="0"/>
              <a:t>par </a:t>
            </a:r>
            <a:r>
              <a:rPr lang="fr-CA" sz="2000" b="1" i="1" dirty="0"/>
              <a:t>cohorte de naissance basée sur des </a:t>
            </a:r>
            <a:r>
              <a:rPr lang="fr-CA" sz="2000" b="1" i="1" dirty="0" smtClean="0"/>
              <a:t>données probantes indirectes</a:t>
            </a:r>
          </a:p>
          <a:p>
            <a:pPr lvl="1"/>
            <a:r>
              <a:rPr lang="fr-CA" sz="2000" dirty="0"/>
              <a:t>Les «baby boomers» des États-Unis ont une prévalence</a:t>
            </a:r>
            <a:r>
              <a:rPr lang="fr-CA" sz="2000" b="1" dirty="0"/>
              <a:t> 4 fois </a:t>
            </a:r>
            <a:r>
              <a:rPr lang="fr-CA" sz="2000" b="1" dirty="0" smtClean="0"/>
              <a:t>plus élevée</a:t>
            </a:r>
            <a:r>
              <a:rPr lang="fr-CA" sz="2000" dirty="0" smtClean="0"/>
              <a:t> </a:t>
            </a:r>
            <a:r>
              <a:rPr lang="fr-CA" sz="2000" dirty="0"/>
              <a:t>(3,25%) que </a:t>
            </a:r>
            <a:r>
              <a:rPr lang="fr-CA" sz="2000" dirty="0" smtClean="0"/>
              <a:t>ceux du </a:t>
            </a:r>
            <a:r>
              <a:rPr lang="fr-CA" sz="2000" dirty="0"/>
              <a:t>Canada (0,8%)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55987"/>
            <a:ext cx="1152128" cy="1152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55987"/>
            <a:ext cx="1688893" cy="11259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21" y="2182267"/>
            <a:ext cx="2627376" cy="6217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621" y="2856248"/>
            <a:ext cx="2654300" cy="523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25" y="2155987"/>
            <a:ext cx="1750982" cy="10147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637" y="2132856"/>
            <a:ext cx="1259632" cy="10312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77072"/>
            <a:ext cx="1440160" cy="10561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005442" cy="105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3200" dirty="0" smtClean="0"/>
              <a:t>Membres du groupe de travail du GÉCSSP</a:t>
            </a:r>
            <a:endParaRPr lang="fr-FR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545976" y="1700808"/>
            <a:ext cx="38100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2400" b="1" smtClean="0"/>
              <a:t>Membres du groupe d’étude </a:t>
            </a:r>
            <a:r>
              <a:rPr lang="fr-FR" altLang="en-US" sz="2300" b="1" smtClean="0"/>
              <a:t>: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Roland Grad (président)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Brett Thombs 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Scott Klarenbach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Harminder Singh 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Maria Bacchus</a:t>
            </a:r>
          </a:p>
          <a:p>
            <a:pPr marL="0" indent="0">
              <a:buFontTx/>
              <a:buNone/>
            </a:pPr>
            <a:r>
              <a:rPr lang="fr-FR" altLang="en-US" sz="2000" smtClean="0">
                <a:solidFill>
                  <a:srgbClr val="000000"/>
                </a:solidFill>
              </a:rPr>
              <a:t>Richard Birtwhistle </a:t>
            </a:r>
          </a:p>
          <a:p>
            <a:pPr marL="0" indent="0">
              <a:buFontTx/>
              <a:buNone/>
            </a:pPr>
            <a:endParaRPr lang="fr-FR" altLang="en-US" sz="160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fr-FR" altLang="en-US" sz="1600">
              <a:solidFill>
                <a:srgbClr val="000000"/>
              </a:solidFill>
            </a:endParaRP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3707904" y="1700808"/>
            <a:ext cx="5400600" cy="38164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2400" b="1" dirty="0" smtClean="0">
                <a:solidFill>
                  <a:schemeClr val="tx2"/>
                </a:solidFill>
              </a:rPr>
              <a:t>Agence de la santé publique du Canada (ASPC) </a:t>
            </a:r>
            <a:r>
              <a:rPr lang="fr-FR" altLang="en-US" sz="2300" b="1" dirty="0" smtClean="0"/>
              <a:t>-  </a:t>
            </a:r>
            <a:r>
              <a:rPr lang="fr-FR" altLang="en-US" sz="2300" b="1" dirty="0" smtClean="0">
                <a:solidFill>
                  <a:srgbClr val="000000"/>
                </a:solidFill>
              </a:rPr>
              <a:t>Ligne directrice:</a:t>
            </a:r>
          </a:p>
          <a:p>
            <a:pPr marL="0" indent="0">
              <a:buFontTx/>
              <a:buNone/>
            </a:pPr>
            <a:r>
              <a:rPr lang="fr-FR" altLang="en-US" sz="2000" dirty="0" err="1" smtClean="0">
                <a:solidFill>
                  <a:srgbClr val="000000"/>
                </a:solidFill>
              </a:rPr>
              <a:t>Alejandra</a:t>
            </a:r>
            <a:r>
              <a:rPr lang="fr-FR" altLang="en-US" sz="2000" dirty="0" smtClean="0">
                <a:solidFill>
                  <a:srgbClr val="000000"/>
                </a:solidFill>
              </a:rPr>
              <a:t> </a:t>
            </a:r>
            <a:r>
              <a:rPr lang="fr-FR" altLang="en-US" sz="2000" dirty="0" err="1" smtClean="0">
                <a:solidFill>
                  <a:srgbClr val="000000"/>
                </a:solidFill>
              </a:rPr>
              <a:t>Jaramillo</a:t>
            </a:r>
            <a:r>
              <a:rPr lang="fr-FR" altLang="en-US" sz="2000" dirty="0" smtClean="0">
                <a:solidFill>
                  <a:srgbClr val="000000"/>
                </a:solidFill>
              </a:rPr>
              <a:t> Garcia (Co-présidente)*</a:t>
            </a:r>
          </a:p>
          <a:p>
            <a:pPr marL="0" indent="0">
              <a:buNone/>
            </a:pPr>
            <a:r>
              <a:rPr lang="fr-FR" sz="2000" dirty="0" smtClean="0"/>
              <a:t>Véronique Dorais*</a:t>
            </a:r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2300" b="1" dirty="0" smtClean="0"/>
              <a:t>Examen systématique effectué par :</a:t>
            </a:r>
          </a:p>
          <a:p>
            <a:pPr>
              <a:buFontTx/>
              <a:buChar char="-"/>
            </a:pPr>
            <a:r>
              <a:rPr lang="fr-FR" sz="2000" dirty="0" smtClean="0"/>
              <a:t>ASPC</a:t>
            </a:r>
          </a:p>
          <a:p>
            <a:pPr>
              <a:buFontTx/>
              <a:buChar char="-"/>
            </a:pPr>
            <a:r>
              <a:rPr lang="fr-FR" sz="2000" dirty="0" smtClean="0"/>
              <a:t>L'Agence canadienne des médicaments et des technologies de la santé (ACMTS)</a:t>
            </a:r>
            <a:endParaRPr lang="fr-FR" sz="1100" dirty="0" smtClean="0"/>
          </a:p>
          <a:p>
            <a:pPr marL="0" indent="0">
              <a:buNone/>
            </a:pPr>
            <a:r>
              <a:rPr lang="fr-FR" sz="2300" b="1" dirty="0" smtClean="0"/>
              <a:t>Étude de modélisation conduite par :</a:t>
            </a:r>
          </a:p>
          <a:p>
            <a:pPr>
              <a:buFontTx/>
              <a:buChar char="-"/>
            </a:pPr>
            <a:r>
              <a:rPr lang="fr-FR" sz="2000" dirty="0" smtClean="0"/>
              <a:t>Toronto </a:t>
            </a:r>
            <a:r>
              <a:rPr lang="fr-FR" sz="2000" dirty="0" err="1" smtClean="0"/>
              <a:t>Health</a:t>
            </a:r>
            <a:r>
              <a:rPr lang="fr-FR" sz="2000" dirty="0" smtClean="0"/>
              <a:t> </a:t>
            </a:r>
            <a:r>
              <a:rPr lang="fr-FR" sz="2000" dirty="0" err="1" smtClean="0"/>
              <a:t>Economics</a:t>
            </a:r>
            <a:r>
              <a:rPr lang="fr-FR" sz="2000" dirty="0" smtClean="0"/>
              <a:t> and </a:t>
            </a:r>
            <a:r>
              <a:rPr lang="fr-FR" sz="2000" dirty="0" err="1" smtClean="0"/>
              <a:t>Technology</a:t>
            </a:r>
            <a:r>
              <a:rPr lang="fr-FR" sz="2000" dirty="0" smtClean="0"/>
              <a:t> </a:t>
            </a:r>
            <a:r>
              <a:rPr lang="fr-FR" sz="2000" dirty="0" err="1" smtClean="0"/>
              <a:t>Assessment</a:t>
            </a:r>
            <a:r>
              <a:rPr lang="fr-FR" sz="2000" dirty="0" smtClean="0"/>
              <a:t> Collaborative (Dr William Wong* et al)</a:t>
            </a:r>
            <a:endParaRPr lang="fr-FR" altLang="en-US" sz="2500" dirty="0" smtClean="0"/>
          </a:p>
          <a:p>
            <a:pPr marL="0" indent="0">
              <a:buFontTx/>
              <a:buNone/>
            </a:pPr>
            <a:endParaRPr lang="fr-FR" altLang="en-US" sz="25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fr-FR" altLang="en-US" sz="2500" dirty="0">
              <a:solidFill>
                <a:srgbClr val="000000"/>
              </a:solidFill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86BAA9-8A6E-45D3-AB16-6C5D1164AC39}" type="slidenum">
              <a:rPr lang="fr-FR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en-US" sz="14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5883369"/>
            <a:ext cx="303147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en-US" sz="1700" smtClean="0">
                <a:cs typeface="Arial" pitchFamily="34" charset="0"/>
              </a:rPr>
              <a:t>*</a:t>
            </a:r>
            <a:r>
              <a:rPr lang="fr-FR" altLang="en-US" sz="1700" i="1" smtClean="0">
                <a:cs typeface="Arial" pitchFamily="34" charset="0"/>
              </a:rPr>
              <a:t>Membre sans droit de vote</a:t>
            </a:r>
            <a:endParaRPr lang="fr-FR" altLang="en-US" sz="1700" i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/>
              <a:t>Lacunes des connaissances</a:t>
            </a:r>
            <a:endParaRPr lang="fr-F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5614"/>
            <a:ext cx="7772400" cy="44001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100" dirty="0" smtClean="0"/>
              <a:t>Des données de prévalence </a:t>
            </a:r>
            <a:r>
              <a:rPr lang="fr-FR" sz="2100" dirty="0"/>
              <a:t>de haute </a:t>
            </a:r>
            <a:r>
              <a:rPr lang="fr-FR" sz="2100" dirty="0" smtClean="0"/>
              <a:t>qualité, basées </a:t>
            </a:r>
            <a:r>
              <a:rPr lang="fr-FR" sz="2100" dirty="0"/>
              <a:t>sur la </a:t>
            </a:r>
            <a:r>
              <a:rPr lang="fr-FR" sz="2100" dirty="0" smtClean="0"/>
              <a:t>population, sur l'hépatite C chronique au Canada parmi la population générale et dans les sous-groupes clés</a:t>
            </a:r>
          </a:p>
          <a:p>
            <a:pPr>
              <a:spcBef>
                <a:spcPts val="1200"/>
              </a:spcBef>
            </a:pPr>
            <a:r>
              <a:rPr lang="fr-FR" sz="2100" dirty="0" smtClean="0"/>
              <a:t>Données d’études </a:t>
            </a:r>
            <a:r>
              <a:rPr lang="fr-FR" sz="2100" dirty="0"/>
              <a:t>sur les avantages et les </a:t>
            </a:r>
            <a:r>
              <a:rPr lang="fr-FR" sz="2100" dirty="0" smtClean="0"/>
              <a:t>inconvénients </a:t>
            </a:r>
            <a:r>
              <a:rPr lang="fr-FR" sz="2100" dirty="0"/>
              <a:t>du dépistage chez les populations </a:t>
            </a:r>
            <a:r>
              <a:rPr lang="fr-FR" sz="2100" dirty="0" smtClean="0"/>
              <a:t>asymptomatiques</a:t>
            </a:r>
          </a:p>
          <a:p>
            <a:pPr>
              <a:spcBef>
                <a:spcPts val="1200"/>
              </a:spcBef>
            </a:pPr>
            <a:r>
              <a:rPr lang="fr-FR" sz="2100" dirty="0" smtClean="0"/>
              <a:t>Données d’études </a:t>
            </a:r>
            <a:r>
              <a:rPr lang="fr-FR" sz="2100" dirty="0"/>
              <a:t>sur les avantages du traitement </a:t>
            </a:r>
            <a:r>
              <a:rPr lang="fr-FR" sz="2100" dirty="0" smtClean="0"/>
              <a:t>précoce </a:t>
            </a:r>
            <a:r>
              <a:rPr lang="fr-FR" sz="2100" dirty="0"/>
              <a:t>ou </a:t>
            </a:r>
            <a:r>
              <a:rPr lang="fr-FR" sz="2100" dirty="0" smtClean="0"/>
              <a:t>plus tardif </a:t>
            </a:r>
            <a:r>
              <a:rPr lang="fr-FR" sz="2100" dirty="0"/>
              <a:t>(traitement F0-F1 par rapport à F2, F3 ou F4)</a:t>
            </a:r>
            <a:endParaRPr lang="fr-FR" sz="2100" dirty="0" smtClean="0"/>
          </a:p>
          <a:p>
            <a:pPr>
              <a:spcBef>
                <a:spcPts val="1200"/>
              </a:spcBef>
            </a:pPr>
            <a:r>
              <a:rPr lang="fr-FR" sz="2100" dirty="0" smtClean="0"/>
              <a:t>Preuves </a:t>
            </a:r>
            <a:r>
              <a:rPr lang="fr-FR" sz="2100" dirty="0"/>
              <a:t>sur la progression du VHC chronique vers la cirrhose et </a:t>
            </a:r>
            <a:r>
              <a:rPr lang="fr-FR" sz="2100" dirty="0" smtClean="0"/>
              <a:t>la maladie hépatique en </a:t>
            </a:r>
            <a:r>
              <a:rPr lang="fr-FR" sz="2100" dirty="0"/>
              <a:t>phase terminale</a:t>
            </a:r>
            <a:endParaRPr lang="fr-FR" sz="2100" dirty="0" smtClean="0"/>
          </a:p>
          <a:p>
            <a:pPr>
              <a:spcBef>
                <a:spcPts val="1200"/>
              </a:spcBef>
            </a:pPr>
            <a:r>
              <a:rPr lang="fr-FR" sz="2100" dirty="0" smtClean="0"/>
              <a:t>Données </a:t>
            </a:r>
            <a:r>
              <a:rPr lang="fr-FR" sz="2100" dirty="0"/>
              <a:t>probantes sur la progression de la maladie malgré la </a:t>
            </a:r>
            <a:r>
              <a:rPr lang="fr-FR" sz="2100" dirty="0" smtClean="0"/>
              <a:t>RVS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234DC-527F-42FF-B2AD-26FFDBEB7CCD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7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4"/>
          <p:cNvSpPr>
            <a:spLocks noGrp="1"/>
          </p:cNvSpPr>
          <p:nvPr>
            <p:ph type="title"/>
          </p:nvPr>
        </p:nvSpPr>
        <p:spPr>
          <a:xfrm>
            <a:off x="1187450" y="3213100"/>
            <a:ext cx="6769100" cy="1362075"/>
          </a:xfrm>
        </p:spPr>
        <p:txBody>
          <a:bodyPr/>
          <a:lstStyle/>
          <a:p>
            <a:r>
              <a:rPr lang="fr-CA" altLang="en-US" cap="none" dirty="0" smtClean="0"/>
              <a:t>CONSIDÉRATIONS RELATIVES À LA MISE EN OEUVRE</a:t>
            </a:r>
            <a:endParaRPr lang="en-US" altLang="en-US" cap="none" dirty="0"/>
          </a:p>
        </p:txBody>
      </p:sp>
      <p:sp>
        <p:nvSpPr>
          <p:cNvPr id="56323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r>
              <a:rPr lang="en-CA" altLang="en-US" sz="2400" b="1" dirty="0" smtClean="0"/>
              <a:t>DÉPISTAGE DE L’HÉPATITE C</a:t>
            </a:r>
            <a:endParaRPr lang="en-US" altLang="en-US" sz="2400" b="1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51FB7B-900C-49CD-B98C-34B4E3771128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55576" y="2636912"/>
            <a:ext cx="7704856" cy="403244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200" dirty="0" smtClean="0"/>
              <a:t>Considérations relatives à la mise en oeuvre</a:t>
            </a:r>
            <a:endParaRPr lang="fr-CA" altLang="en-US" sz="3200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51520" y="1685595"/>
            <a:ext cx="8352928" cy="5112568"/>
          </a:xfrm>
        </p:spPr>
        <p:txBody>
          <a:bodyPr/>
          <a:lstStyle/>
          <a:p>
            <a:r>
              <a:rPr lang="fr-CA" sz="2400" dirty="0"/>
              <a:t>Plus de personnes sont diagnostiquées avec un VHC chronique dans des sous-</a:t>
            </a:r>
            <a:r>
              <a:rPr lang="fr-CA" sz="2400" dirty="0" smtClean="0"/>
              <a:t>groupes, </a:t>
            </a:r>
            <a:r>
              <a:rPr lang="fr-CA" sz="2400" dirty="0"/>
              <a:t>tels que:</a:t>
            </a:r>
            <a:endParaRPr lang="fr-CA" sz="2700" dirty="0" smtClean="0"/>
          </a:p>
          <a:p>
            <a:endParaRPr lang="fr-CA" sz="2700" dirty="0" smtClean="0"/>
          </a:p>
          <a:p>
            <a:pPr marL="0" indent="0">
              <a:buNone/>
            </a:pPr>
            <a:endParaRPr lang="fr-CA" sz="2700" dirty="0" smtClean="0"/>
          </a:p>
          <a:p>
            <a:pPr marL="457200" lvl="1" indent="0">
              <a:buNone/>
            </a:pPr>
            <a:endParaRPr lang="fr-CA" sz="11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300" b="1" dirty="0"/>
              <a:t>Ces populations ont une </a:t>
            </a:r>
            <a:r>
              <a:rPr lang="fr-CA" sz="2300" b="1" dirty="0">
                <a:solidFill>
                  <a:srgbClr val="90214A"/>
                </a:solidFill>
              </a:rPr>
              <a:t>proportion plus élevée d'individus présentant un risque accru </a:t>
            </a:r>
            <a:r>
              <a:rPr lang="fr-CA" sz="2300" dirty="0"/>
              <a:t>de VHC</a:t>
            </a:r>
            <a:r>
              <a:rPr lang="fr-CA" sz="2300" b="1" dirty="0"/>
              <a:t> en raison de comportements à risque</a:t>
            </a: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300" dirty="0" smtClean="0"/>
          </a:p>
          <a:p>
            <a:pPr marL="457200" lvl="1" indent="0">
              <a:buNone/>
            </a:pPr>
            <a:endParaRPr lang="fr-CA" sz="1100" dirty="0" smtClean="0"/>
          </a:p>
          <a:p>
            <a:pPr marL="0" indent="0">
              <a:buNone/>
            </a:pPr>
            <a:endParaRPr lang="fr-CA" sz="500" dirty="0" smtClean="0"/>
          </a:p>
          <a:p>
            <a:pPr marL="400050" lvl="1" indent="0">
              <a:buNone/>
            </a:pPr>
            <a:endParaRPr lang="fr-CA" sz="500" dirty="0" smtClean="0"/>
          </a:p>
          <a:p>
            <a:pPr marL="0" indent="0">
              <a:buNone/>
            </a:pPr>
            <a:endParaRPr lang="fr-CA" sz="1600" kern="1200" dirty="0">
              <a:ea typeface="ヒラギノ角ゴ Pro W3" pitchFamily="-8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42D54-E22C-4BBE-A9B6-1EFF30C38B4D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59632" y="2780928"/>
            <a:ext cx="3240360" cy="86409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fr-CA" sz="500" b="1" dirty="0" smtClean="0">
              <a:solidFill>
                <a:srgbClr val="90214A"/>
              </a:solidFill>
            </a:endParaRPr>
          </a:p>
          <a:p>
            <a:pPr algn="ctr" eaLnBrk="0" hangingPunct="0"/>
            <a:r>
              <a:rPr lang="fr-CA" sz="2100" b="1" dirty="0" smtClean="0">
                <a:solidFill>
                  <a:srgbClr val="90214A"/>
                </a:solidFill>
              </a:rPr>
              <a:t>Population autochtone </a:t>
            </a:r>
            <a:r>
              <a:rPr lang="fr-CA" sz="2100" dirty="0"/>
              <a:t>(</a:t>
            </a:r>
            <a:r>
              <a:rPr lang="fr-CA" sz="2100" dirty="0" smtClean="0"/>
              <a:t>prévalence de 3</a:t>
            </a:r>
            <a:r>
              <a:rPr lang="fr-CA" sz="2100" dirty="0"/>
              <a:t>%) </a:t>
            </a:r>
            <a:endParaRPr kumimoji="0" lang="fr-CA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Flowchart: Process 2"/>
          <p:cNvSpPr/>
          <p:nvPr/>
        </p:nvSpPr>
        <p:spPr bwMode="auto">
          <a:xfrm>
            <a:off x="4644008" y="2784789"/>
            <a:ext cx="3384376" cy="860235"/>
          </a:xfrm>
          <a:prstGeom prst="flowChartProcess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fr-CA" sz="500" b="1" dirty="0" smtClean="0">
              <a:solidFill>
                <a:srgbClr val="90214A"/>
              </a:solidFill>
            </a:endParaRPr>
          </a:p>
          <a:p>
            <a:pPr algn="ctr" eaLnBrk="0" hangingPunct="0"/>
            <a:r>
              <a:rPr lang="fr-CA" sz="2100" b="1" dirty="0" smtClean="0">
                <a:solidFill>
                  <a:srgbClr val="90214A"/>
                </a:solidFill>
              </a:rPr>
              <a:t>Cohorte née 1950 et 1975</a:t>
            </a:r>
            <a:r>
              <a:rPr lang="fr-CA" sz="2100" dirty="0" smtClean="0">
                <a:solidFill>
                  <a:srgbClr val="90214A"/>
                </a:solidFill>
              </a:rPr>
              <a:t> </a:t>
            </a:r>
            <a:r>
              <a:rPr lang="fr-CA" sz="2100" dirty="0"/>
              <a:t>(</a:t>
            </a:r>
            <a:r>
              <a:rPr lang="fr-CA" sz="2100" dirty="0" smtClean="0"/>
              <a:t>prévalence de 0.8</a:t>
            </a:r>
            <a:r>
              <a:rPr lang="fr-CA" sz="2100" dirty="0"/>
              <a:t>%)</a:t>
            </a:r>
            <a:endParaRPr kumimoji="0" lang="fr-CA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Pentagon 4"/>
          <p:cNvSpPr/>
          <p:nvPr/>
        </p:nvSpPr>
        <p:spPr bwMode="auto">
          <a:xfrm>
            <a:off x="827584" y="4869160"/>
            <a:ext cx="4104456" cy="1656184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fr-CA" sz="1900" dirty="0" smtClean="0"/>
              <a:t>Si nous prenons en considération les sous-groupes d ’individus à risque élevé en raison de comportements à risque</a:t>
            </a:r>
            <a:endParaRPr kumimoji="0" lang="fr-C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932040" y="4869160"/>
            <a:ext cx="3456384" cy="15121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100" b="1" i="0" u="none" strike="noStrike" cap="none" normalizeH="0" baseline="0" dirty="0" smtClean="0">
                <a:ln>
                  <a:noFill/>
                </a:ln>
                <a:solidFill>
                  <a:srgbClr val="90214A"/>
                </a:solidFill>
                <a:effectLst/>
                <a:latin typeface="Arial" charset="0"/>
                <a:ea typeface="ヒラギノ角ゴ Pro W3" pitchFamily="1" charset="-128"/>
              </a:rPr>
              <a:t>La prévalence </a:t>
            </a:r>
            <a:r>
              <a:rPr kumimoji="0" lang="fr-CA" sz="21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ヒラギノ角ゴ Pro W3" pitchFamily="1" charset="-128"/>
              </a:rPr>
              <a:t>dans ces groupes </a:t>
            </a:r>
            <a:r>
              <a:rPr lang="fr-CA" sz="2100" b="1" dirty="0" smtClean="0">
                <a:solidFill>
                  <a:srgbClr val="90214A"/>
                </a:solidFill>
                <a:latin typeface="Arial" charset="0"/>
                <a:ea typeface="ヒラギノ角ゴ Pro W3" pitchFamily="1" charset="-128"/>
              </a:rPr>
              <a:t>serait similaire à celle des populations à plus faible risque</a:t>
            </a:r>
            <a:endParaRPr kumimoji="0" lang="fr-CA" sz="2100" b="1" i="0" u="none" strike="noStrike" cap="none" normalizeH="0" baseline="0" dirty="0" smtClean="0">
              <a:ln>
                <a:noFill/>
              </a:ln>
              <a:solidFill>
                <a:srgbClr val="90214A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7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8915400" cy="1317463"/>
          </a:xfrm>
        </p:spPr>
        <p:txBody>
          <a:bodyPr/>
          <a:lstStyle/>
          <a:p>
            <a:r>
              <a:rPr lang="fr-FR" altLang="en-US" sz="3200" smtClean="0"/>
              <a:t>Considérations relatives à la mise en oeuvre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0112"/>
            <a:ext cx="8206680" cy="482724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200" dirty="0" smtClean="0"/>
              <a:t>La ligne directrice commune de l’ASPC et du CMFC suggère de tester pour le VHC 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fr-FR" sz="22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sz="22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sz="2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FR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>Certains </a:t>
            </a:r>
            <a:r>
              <a:rPr lang="fr-FR" dirty="0"/>
              <a:t>immigrants ont un risque accru de VHC en raison d'un manque de précautions </a:t>
            </a:r>
            <a:r>
              <a:rPr lang="fr-FR" dirty="0" smtClean="0"/>
              <a:t>standards </a:t>
            </a:r>
            <a:r>
              <a:rPr lang="fr-FR" dirty="0"/>
              <a:t>dans leur pays d'origine</a:t>
            </a:r>
            <a:endParaRPr lang="fr-FR" sz="11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/>
              <a:t>Ex. utilisation </a:t>
            </a:r>
            <a:r>
              <a:rPr lang="fr-FR" sz="2000" dirty="0"/>
              <a:t>d’équipement contaminé dans les procédures dentaires et médicales</a:t>
            </a:r>
            <a:r>
              <a:rPr lang="fr-CA" sz="2000" dirty="0"/>
              <a:t> </a:t>
            </a:r>
            <a:endParaRPr lang="fr-FR" sz="2000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5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2000" u="sng" dirty="0" smtClean="0"/>
              <a:t>Pas </a:t>
            </a:r>
            <a:r>
              <a:rPr lang="fr-FR" sz="2000" dirty="0" smtClean="0"/>
              <a:t>dû </a:t>
            </a:r>
            <a:r>
              <a:rPr lang="fr-FR" sz="2000" dirty="0"/>
              <a:t>à l’utilisation de drogues </a:t>
            </a:r>
            <a:r>
              <a:rPr lang="fr-FR" sz="2000" dirty="0" smtClean="0"/>
              <a:t>injectables ou </a:t>
            </a:r>
            <a:r>
              <a:rPr lang="fr-FR" sz="2000" dirty="0"/>
              <a:t>à d’autres comportements à risque plus élevé</a:t>
            </a:r>
            <a:r>
              <a:rPr lang="fr-CA" sz="2000" dirty="0"/>
              <a:t> 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1905000" cy="329366"/>
          </a:xfrm>
        </p:spPr>
        <p:txBody>
          <a:bodyPr/>
          <a:lstStyle/>
          <a:p>
            <a:pPr>
              <a:defRPr/>
            </a:pPr>
            <a:fld id="{6BD234DC-527F-42FF-B2AD-26FFDBEB7CCD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899592" y="2564904"/>
            <a:ext cx="6912768" cy="1867478"/>
          </a:xfrm>
          <a:prstGeom prst="rect">
            <a:avLst/>
          </a:prstGeom>
          <a:solidFill>
            <a:srgbClr val="9021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solidFill>
                  <a:schemeClr val="bg1"/>
                </a:solidFill>
              </a:rPr>
              <a:t>“Quiconque ayant des </a:t>
            </a:r>
            <a:r>
              <a:rPr lang="fr-FR" b="1" dirty="0" smtClean="0">
                <a:solidFill>
                  <a:schemeClr val="bg1"/>
                </a:solidFill>
              </a:rPr>
              <a:t>comportements à risque, </a:t>
            </a:r>
            <a:r>
              <a:rPr lang="fr-FR" dirty="0" smtClean="0">
                <a:solidFill>
                  <a:schemeClr val="bg1"/>
                </a:solidFill>
              </a:rPr>
              <a:t>avec une </a:t>
            </a:r>
            <a:r>
              <a:rPr lang="fr-FR" b="1" dirty="0" smtClean="0">
                <a:solidFill>
                  <a:schemeClr val="bg1"/>
                </a:solidFill>
              </a:rPr>
              <a:t>exposition potentielle</a:t>
            </a:r>
            <a:r>
              <a:rPr lang="fr-FR" dirty="0" smtClean="0">
                <a:solidFill>
                  <a:schemeClr val="bg1"/>
                </a:solidFill>
              </a:rPr>
              <a:t> au VHC et/ou présentant des signes cliniques laissant soupçonner une hépatite C ”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99592" y="4221087"/>
            <a:ext cx="6912768" cy="54468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000" b="1" dirty="0" smtClean="0"/>
              <a:t>Le GÉCSSP soutient cette recommandation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314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3600" smtClean="0"/>
              <a:t>Outils d’application des connaissances (AC)</a:t>
            </a:r>
            <a:endParaRPr lang="fr-FR" altLang="en-US" sz="360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4968552" cy="4824536"/>
          </a:xfrm>
        </p:spPr>
        <p:txBody>
          <a:bodyPr/>
          <a:lstStyle/>
          <a:p>
            <a:r>
              <a:rPr lang="fr-FR" altLang="en-US" sz="2500" dirty="0" smtClean="0"/>
              <a:t>Un outil d’AC est en cours d'élaboration pour </a:t>
            </a:r>
            <a:r>
              <a:rPr lang="fr-FR" altLang="en-US" sz="2500" b="1" dirty="0" smtClean="0"/>
              <a:t>aider les cliniciens à comprendre et à mettre en œuvre</a:t>
            </a:r>
            <a:r>
              <a:rPr lang="fr-FR" altLang="en-US" sz="2500" dirty="0" smtClean="0"/>
              <a:t> la ligne directrice de dépistage de l'hépatite C</a:t>
            </a:r>
            <a:endParaRPr lang="fr-FR" altLang="en-US" sz="1500" dirty="0" smtClean="0"/>
          </a:p>
          <a:p>
            <a:r>
              <a:rPr lang="fr-FR" altLang="en-US" sz="2500" dirty="0" smtClean="0"/>
              <a:t>Après la diffusion auprès du publique, cet outil sera disponible </a:t>
            </a:r>
            <a:r>
              <a:rPr lang="fr-FR" altLang="en-US" sz="2500" b="1" dirty="0" smtClean="0"/>
              <a:t>gratuitement </a:t>
            </a:r>
            <a:r>
              <a:rPr lang="fr-FR" altLang="en-US" sz="2500" dirty="0" smtClean="0"/>
              <a:t>en </a:t>
            </a:r>
            <a:r>
              <a:rPr lang="fr-FR" altLang="en-US" sz="2500" b="1" dirty="0" smtClean="0"/>
              <a:t>français</a:t>
            </a:r>
            <a:r>
              <a:rPr lang="fr-FR" altLang="en-US" sz="2500" dirty="0" smtClean="0"/>
              <a:t> et en </a:t>
            </a:r>
            <a:r>
              <a:rPr lang="fr-FR" altLang="en-US" sz="2500" b="1" dirty="0" smtClean="0"/>
              <a:t>anglais</a:t>
            </a:r>
            <a:r>
              <a:rPr lang="fr-FR" altLang="en-US" sz="2500" dirty="0" smtClean="0"/>
              <a:t> sur le site: </a:t>
            </a:r>
          </a:p>
          <a:p>
            <a:r>
              <a:rPr lang="fr-FR" alt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ea typeface="Cambria"/>
                <a:cs typeface="Times New Roman"/>
                <a:hlinkClick r:id="rId3"/>
              </a:rPr>
              <a:t>://</a:t>
            </a:r>
            <a:r>
              <a:rPr lang="fr-FR" sz="2400" u="sng" dirty="0" smtClean="0">
                <a:solidFill>
                  <a:schemeClr val="accent1">
                    <a:lumMod val="50000"/>
                  </a:schemeClr>
                </a:solidFill>
                <a:ea typeface="Cambria"/>
                <a:cs typeface="Times New Roman"/>
              </a:rPr>
              <a:t>groupeetudecanadien.ca </a:t>
            </a:r>
          </a:p>
          <a:p>
            <a:endParaRPr lang="fr-FR" altLang="en-US" sz="2500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C42D54-E22C-4BBE-A9B6-1EFF30C38B4D}" type="slidenum">
              <a:rPr lang="fr-FR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fr-FR" altLang="en-US" sz="140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341232" cy="447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9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4"/>
          <p:cNvSpPr>
            <a:spLocks noGrp="1"/>
          </p:cNvSpPr>
          <p:nvPr>
            <p:ph type="title"/>
          </p:nvPr>
        </p:nvSpPr>
        <p:spPr>
          <a:xfrm>
            <a:off x="1258888" y="3213100"/>
            <a:ext cx="6769100" cy="1362075"/>
          </a:xfrm>
        </p:spPr>
        <p:txBody>
          <a:bodyPr/>
          <a:lstStyle/>
          <a:p>
            <a:r>
              <a:rPr lang="fr-CA" altLang="en-US" cap="none" smtClean="0"/>
              <a:t>CONCLUSIONS </a:t>
            </a:r>
            <a:endParaRPr lang="fr-CA" altLang="en-US" cap="none"/>
          </a:p>
        </p:txBody>
      </p:sp>
      <p:sp>
        <p:nvSpPr>
          <p:cNvPr id="59395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endParaRPr lang="fr-CA" altLang="en-US" sz="2400" b="1" smtClean="0"/>
          </a:p>
          <a:p>
            <a:endParaRPr lang="fr-CA" altLang="en-US" sz="2400" b="1" smtClean="0"/>
          </a:p>
          <a:p>
            <a:r>
              <a:rPr lang="fr-CA" altLang="en-US" sz="2400" b="1" smtClean="0"/>
              <a:t>Dépistage de l’hépatite C</a:t>
            </a:r>
            <a:endParaRPr lang="fr-CA" altLang="en-US" sz="2400" b="1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D757C-0584-4C2F-885D-511274208C69}" type="slidenum">
              <a:rPr lang="fr-CA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fr-CA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3600" smtClean="0"/>
              <a:t>Conclusions</a:t>
            </a:r>
            <a:endParaRPr lang="fr-FR" altLang="en-US" sz="360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772400" cy="4751387"/>
          </a:xfrm>
        </p:spPr>
        <p:txBody>
          <a:bodyPr/>
          <a:lstStyle/>
          <a:p>
            <a:r>
              <a:rPr lang="fr-FR" dirty="0" smtClean="0"/>
              <a:t>Le GÉCSSP ne recommande </a:t>
            </a:r>
            <a:r>
              <a:rPr lang="fr-FR" b="1" dirty="0" smtClean="0"/>
              <a:t>pas </a:t>
            </a:r>
            <a:r>
              <a:rPr lang="fr-FR" dirty="0" smtClean="0"/>
              <a:t>de dépister le virus de l’hépatite C (VHC) chez les adultes qui ne sont pas à risque élevé.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2000" dirty="0" smtClean="0"/>
              <a:t>Au Canada, la prévalence du VHC est inférieure à 1%</a:t>
            </a:r>
          </a:p>
          <a:p>
            <a:pPr lvl="1"/>
            <a:r>
              <a:rPr lang="fr-FR" sz="2000" dirty="0" smtClean="0"/>
              <a:t>Les données probantes directes quant aux bénéfices et aux inconvénients en lien avec le dépistage sont manquantes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Ne pas dépister le VHC permettra de concentrer nos ressources limitées en soins de santé pour tester (et traiter) les personnes à risque élevé pour le VHC et pour fournir d'autres interventions médicales prouvées comme étant utiles</a:t>
            </a:r>
          </a:p>
          <a:p>
            <a:endParaRPr lang="fr-FR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9A28D-FE2D-42E1-A36E-D654AC52DB3F}" type="slidenum">
              <a:rPr lang="fr-FR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fr-FR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3600" smtClean="0"/>
              <a:t>Plus d’information</a:t>
            </a:r>
            <a:endParaRPr lang="fr-FR" alt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fr-FR" sz="2400" smtClean="0"/>
              <a:t>Pour plus d’information sur les détails de cette ligne directrice, s’il-vous-plaît visiter :</a:t>
            </a:r>
          </a:p>
          <a:p>
            <a:pPr marL="0" indent="0">
              <a:buFontTx/>
              <a:buNone/>
              <a:defRPr/>
            </a:pPr>
            <a:endParaRPr lang="fr-FR" sz="2400" smtClean="0"/>
          </a:p>
          <a:p>
            <a:pPr>
              <a:spcAft>
                <a:spcPts val="0"/>
              </a:spcAft>
              <a:defRPr/>
            </a:pPr>
            <a:r>
              <a:rPr lang="fr-FR" sz="2400" smtClean="0">
                <a:ea typeface="Cambria"/>
                <a:cs typeface="Times New Roman"/>
              </a:rPr>
              <a:t>Groupe d’étude canadien sur la santé et les soins préventifs: </a:t>
            </a:r>
            <a:r>
              <a:rPr lang="fr-FR" sz="2400" u="sng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www.groupeetudecanadien.ca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fr-FR" sz="2400" smtClean="0">
                <a:ea typeface="Cambria"/>
                <a:cs typeface="Times New Roman"/>
              </a:rPr>
              <a:t> </a:t>
            </a:r>
            <a:endParaRPr lang="fr-FR" sz="2400">
              <a:ea typeface="Cambria"/>
              <a:cs typeface="Times New Roman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179668-FD96-4177-9117-B4ADA841293A}" type="slidenum">
              <a:rPr lang="fr-FR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fr-FR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600" smtClean="0">
                <a:cs typeface="+mj-cs"/>
              </a:rPr>
              <a:t>Questions et réponses</a:t>
            </a:r>
            <a:endParaRPr lang="fr-F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7772400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fr-FR" sz="3600" b="1" smtClean="0">
              <a:solidFill>
                <a:srgbClr val="90214A"/>
              </a:solidFill>
              <a:ea typeface="+mj-ea"/>
              <a:cs typeface="+mj-cs"/>
            </a:endParaRPr>
          </a:p>
          <a:p>
            <a:pPr algn="ctr">
              <a:buFontTx/>
              <a:buNone/>
              <a:defRPr/>
            </a:pPr>
            <a:endParaRPr lang="fr-FR" sz="3600" b="1" smtClean="0">
              <a:solidFill>
                <a:srgbClr val="90214A"/>
              </a:solidFill>
              <a:ea typeface="+mj-ea"/>
              <a:cs typeface="+mj-cs"/>
            </a:endParaRPr>
          </a:p>
          <a:p>
            <a:pPr algn="ctr">
              <a:buFontTx/>
              <a:buNone/>
              <a:defRPr/>
            </a:pPr>
            <a:r>
              <a:rPr lang="fr-FR" sz="5500" b="1" smtClean="0">
                <a:solidFill>
                  <a:srgbClr val="90214A"/>
                </a:solidFill>
                <a:ea typeface="+mj-ea"/>
                <a:cs typeface="+mj-cs"/>
              </a:rPr>
              <a:t>Merci</a:t>
            </a:r>
            <a:endParaRPr lang="fr-FR" sz="5500" b="1">
              <a:solidFill>
                <a:srgbClr val="90214A"/>
              </a:solidFill>
              <a:ea typeface="+mj-ea"/>
              <a:cs typeface="+mj-cs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FA00CF-CE43-4537-828A-626B3BF74B0F}" type="slidenum">
              <a:rPr lang="fr-FR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fr-FR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188913"/>
            <a:ext cx="8915400" cy="1219200"/>
          </a:xfrm>
        </p:spPr>
        <p:txBody>
          <a:bodyPr/>
          <a:lstStyle/>
          <a:p>
            <a:r>
              <a:rPr lang="fr-CA" altLang="en-US" sz="3600" dirty="0"/>
              <a:t>Aperçu de la présentation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sz="2600" b="1" dirty="0" smtClean="0">
                <a:solidFill>
                  <a:srgbClr val="90214A"/>
                </a:solidFill>
              </a:rPr>
              <a:t>Présentation</a:t>
            </a:r>
          </a:p>
          <a:p>
            <a:pPr marL="0" indent="0">
              <a:buNone/>
              <a:defRPr/>
            </a:pPr>
            <a:endParaRPr lang="fr-CA" sz="6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2300" dirty="0" smtClean="0"/>
              <a:t>Mise en contexte sur le dépistage de l’hépatite C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2300" dirty="0" smtClean="0"/>
              <a:t>Méthodes </a:t>
            </a:r>
            <a:r>
              <a:rPr lang="fr-CA" sz="2300" dirty="0"/>
              <a:t>du </a:t>
            </a:r>
            <a:r>
              <a:rPr lang="fr-CA" sz="2300" dirty="0" smtClean="0"/>
              <a:t>GÉCSSP</a:t>
            </a:r>
            <a:endParaRPr lang="fr-CA" sz="23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2300" dirty="0" smtClean="0"/>
              <a:t>Résultats principaux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2300" dirty="0" smtClean="0"/>
              <a:t>Recommandation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2400" dirty="0"/>
              <a:t>Considérations relatives à la mise en </a:t>
            </a:r>
            <a:r>
              <a:rPr lang="fr-FR" sz="2400" dirty="0" smtClean="0"/>
              <a:t>œuvre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A" sz="2300" dirty="0" smtClean="0"/>
              <a:t>Conclusions </a:t>
            </a:r>
          </a:p>
          <a:p>
            <a:pPr marL="0" indent="0">
              <a:buFontTx/>
              <a:buNone/>
              <a:defRPr/>
            </a:pPr>
            <a:endParaRPr lang="fr-CA" sz="1000" dirty="0" smtClean="0"/>
          </a:p>
          <a:p>
            <a:pPr>
              <a:defRPr/>
            </a:pPr>
            <a:r>
              <a:rPr lang="fr-CA" sz="2600" b="1" dirty="0" smtClean="0">
                <a:solidFill>
                  <a:srgbClr val="90214A"/>
                </a:solidFill>
              </a:rPr>
              <a:t>Questions et réponses</a:t>
            </a:r>
            <a:endParaRPr lang="fr-CA" sz="2600" b="1" dirty="0">
              <a:solidFill>
                <a:srgbClr val="90214A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66B349-6916-4104-847B-4F20B1F41CEF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1258888" y="3213100"/>
            <a:ext cx="6769100" cy="1362075"/>
          </a:xfrm>
        </p:spPr>
        <p:txBody>
          <a:bodyPr/>
          <a:lstStyle/>
          <a:p>
            <a:r>
              <a:rPr lang="fr-CA" altLang="en-US" cap="none" smtClean="0"/>
              <a:t>MISE EN CONTEXTE</a:t>
            </a:r>
            <a:endParaRPr lang="fr-CA" altLang="en-US" cap="none"/>
          </a:p>
        </p:txBody>
      </p:sp>
      <p:sp>
        <p:nvSpPr>
          <p:cNvPr id="23555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r>
              <a:rPr lang="fr-CA" altLang="en-US" sz="2400" b="1" dirty="0" smtClean="0"/>
              <a:t>Dépistage de l’hépatite C</a:t>
            </a:r>
            <a:endParaRPr lang="fr-CA" altLang="en-US" sz="2400" b="1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6DC4E-2252-4BC9-8E03-E1B9A44EF086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3995" y="116632"/>
            <a:ext cx="8915400" cy="1219200"/>
          </a:xfrm>
        </p:spPr>
        <p:txBody>
          <a:bodyPr/>
          <a:lstStyle/>
          <a:p>
            <a:r>
              <a:rPr lang="fr-CA" altLang="en-US" sz="3600" smtClean="0"/>
              <a:t>Mise en contexte – l’hépatite C au Canada</a:t>
            </a:r>
            <a:endParaRPr lang="fr-CA" altLang="en-US" sz="360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0" y="1828910"/>
            <a:ext cx="4320480" cy="482441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2500" b="1" dirty="0" smtClean="0"/>
              <a:t>Ceux à risque plus élevé pour le VHC incluent les personnes qui: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sz="2500" b="1" dirty="0" smtClean="0">
                <a:solidFill>
                  <a:srgbClr val="AE285B"/>
                </a:solidFill>
              </a:rPr>
              <a:t>S’injectent des drogues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sz="2400" dirty="0" smtClean="0"/>
              <a:t>Ont été </a:t>
            </a:r>
            <a:r>
              <a:rPr lang="fr-CA" sz="2400" b="1" dirty="0" smtClean="0">
                <a:solidFill>
                  <a:srgbClr val="AE285B"/>
                </a:solidFill>
              </a:rPr>
              <a:t>incarcérées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sz="2400" dirty="0"/>
              <a:t>Ont reçu </a:t>
            </a:r>
            <a:r>
              <a:rPr lang="fr-CA" sz="2400" dirty="0" smtClean="0"/>
              <a:t>une </a:t>
            </a:r>
            <a:r>
              <a:rPr lang="fr-CA" sz="2400" b="1" dirty="0" smtClean="0">
                <a:solidFill>
                  <a:srgbClr val="AE285B"/>
                </a:solidFill>
              </a:rPr>
              <a:t>transfusion sanguine, </a:t>
            </a:r>
            <a:r>
              <a:rPr lang="fr-CA" sz="2400" dirty="0" smtClean="0"/>
              <a:t>une transplantation d’organe avant 1992, au Canada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sz="2400" dirty="0" smtClean="0"/>
              <a:t>Ont voyagé ou résidé dans une </a:t>
            </a:r>
            <a:r>
              <a:rPr lang="fr-CA" sz="2400" b="1" dirty="0" smtClean="0">
                <a:solidFill>
                  <a:srgbClr val="AE285B"/>
                </a:solidFill>
              </a:rPr>
              <a:t>région</a:t>
            </a:r>
            <a:r>
              <a:rPr lang="fr-CA" sz="2400" b="1" dirty="0">
                <a:solidFill>
                  <a:srgbClr val="AE285B"/>
                </a:solidFill>
              </a:rPr>
              <a:t> </a:t>
            </a:r>
            <a:r>
              <a:rPr lang="fr-CA" sz="2400" b="1" dirty="0" smtClean="0">
                <a:solidFill>
                  <a:srgbClr val="AE285B"/>
                </a:solidFill>
              </a:rPr>
              <a:t>endémique</a:t>
            </a:r>
            <a:endParaRPr lang="fr-CA" altLang="en-US" sz="2400" b="1" dirty="0">
              <a:solidFill>
                <a:srgbClr val="AE285B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9C9EEE-BCD9-45E7-A84E-125CE4AEB04D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8" name="Up Arrow Callout 7"/>
          <p:cNvSpPr/>
          <p:nvPr/>
        </p:nvSpPr>
        <p:spPr bwMode="auto">
          <a:xfrm rot="10800000">
            <a:off x="291316" y="1628800"/>
            <a:ext cx="3960440" cy="1944216"/>
          </a:xfrm>
          <a:prstGeom prst="upArrowCallout">
            <a:avLst/>
          </a:prstGeom>
          <a:solidFill>
            <a:srgbClr val="AE28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fr-CA" altLang="en-US"/>
          </a:p>
        </p:txBody>
      </p:sp>
      <p:sp>
        <p:nvSpPr>
          <p:cNvPr id="12" name="Up Arrow Callout 11"/>
          <p:cNvSpPr/>
          <p:nvPr/>
        </p:nvSpPr>
        <p:spPr bwMode="auto">
          <a:xfrm rot="10800000">
            <a:off x="291316" y="3429000"/>
            <a:ext cx="3960440" cy="1584177"/>
          </a:xfrm>
          <a:prstGeom prst="upArrowCallout">
            <a:avLst/>
          </a:prstGeom>
          <a:solidFill>
            <a:srgbClr val="AE28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3528" y="4941168"/>
            <a:ext cx="3960440" cy="1800200"/>
          </a:xfrm>
          <a:prstGeom prst="rect">
            <a:avLst/>
          </a:prstGeom>
          <a:solidFill>
            <a:srgbClr val="AE28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700808"/>
            <a:ext cx="38562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altLang="en-US" sz="2200" b="1" smtClean="0">
                <a:solidFill>
                  <a:schemeClr val="bg1"/>
                </a:solidFill>
              </a:rPr>
              <a:t>0.64% - 0.71% des Canadiens s</a:t>
            </a:r>
            <a:r>
              <a:rPr lang="fr-CA" altLang="en-US" sz="2200" smtClean="0">
                <a:solidFill>
                  <a:schemeClr val="bg1"/>
                </a:solidFill>
              </a:rPr>
              <a:t>ont infectés par le virus de l’hépatite C (VHC)</a:t>
            </a:r>
            <a:endParaRPr lang="fr-CA" altLang="en-US" sz="220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208" y="3611912"/>
            <a:ext cx="3992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altLang="en-US" sz="2200" b="1" dirty="0" smtClean="0">
                <a:solidFill>
                  <a:schemeClr val="bg1"/>
                </a:solidFill>
              </a:rPr>
              <a:t>44% </a:t>
            </a:r>
            <a:r>
              <a:rPr lang="fr-CA" altLang="en-US" sz="2200" dirty="0" smtClean="0">
                <a:solidFill>
                  <a:schemeClr val="bg1"/>
                </a:solidFill>
              </a:rPr>
              <a:t>de ceux-ci pourraient être </a:t>
            </a:r>
            <a:r>
              <a:rPr lang="fr-CA" altLang="en-US" sz="2200" dirty="0">
                <a:solidFill>
                  <a:schemeClr val="bg1"/>
                </a:solidFill>
              </a:rPr>
              <a:t>non </a:t>
            </a:r>
            <a:r>
              <a:rPr lang="fr-CA" altLang="en-US" sz="2200" dirty="0" smtClean="0">
                <a:solidFill>
                  <a:schemeClr val="bg1"/>
                </a:solidFill>
              </a:rPr>
              <a:t>diagnostiqués</a:t>
            </a:r>
            <a:endParaRPr lang="fr-CA" sz="2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5157192"/>
            <a:ext cx="3938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altLang="en-US" sz="1800" dirty="0" smtClean="0">
                <a:solidFill>
                  <a:schemeClr val="bg1"/>
                </a:solidFill>
              </a:rPr>
              <a:t>Ce ne sont </a:t>
            </a:r>
            <a:r>
              <a:rPr lang="fr-CA" altLang="en-US" sz="1800" b="1" dirty="0" smtClean="0">
                <a:solidFill>
                  <a:schemeClr val="bg1"/>
                </a:solidFill>
              </a:rPr>
              <a:t>pas toutes les personnes </a:t>
            </a:r>
            <a:r>
              <a:rPr lang="fr-CA" altLang="en-US" sz="1800" dirty="0" smtClean="0">
                <a:solidFill>
                  <a:schemeClr val="bg1"/>
                </a:solidFill>
              </a:rPr>
              <a:t>souffrant d’une infection chronique au VHC qui développeront </a:t>
            </a:r>
            <a:r>
              <a:rPr lang="fr-CA" altLang="en-US" sz="1800" b="1" dirty="0" smtClean="0">
                <a:solidFill>
                  <a:schemeClr val="bg1"/>
                </a:solidFill>
              </a:rPr>
              <a:t>une cirrhose ou des signes indiquant une maladie hépatique</a:t>
            </a:r>
            <a:endParaRPr lang="fr-CA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200" dirty="0" smtClean="0"/>
              <a:t>Mise en contexte &amp; but de la ligne directrice sur le dépistage de l’hépatite C 2017</a:t>
            </a:r>
            <a:endParaRPr lang="fr-CA" altLang="en-US" sz="3200" dirty="0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392488" cy="46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r-CA" dirty="0"/>
              <a:t>L'</a:t>
            </a:r>
            <a:r>
              <a:rPr lang="fr-CA" b="1" dirty="0"/>
              <a:t>ASPC</a:t>
            </a:r>
            <a:r>
              <a:rPr lang="fr-CA" dirty="0"/>
              <a:t> et le Collège des médecins de famille du Canada (</a:t>
            </a:r>
            <a:r>
              <a:rPr lang="fr-CA" b="1" dirty="0"/>
              <a:t>CMFC</a:t>
            </a:r>
            <a:r>
              <a:rPr lang="fr-CA" dirty="0"/>
              <a:t>) recommandent de tester l'hépatite C chez les personnes présentant un risque accru de VHC</a:t>
            </a:r>
            <a:endParaRPr lang="fr-CA" sz="1500" dirty="0" smtClean="0"/>
          </a:p>
          <a:p>
            <a:r>
              <a:rPr lang="fr-CA" sz="2400" dirty="0"/>
              <a:t>Il n'y a </a:t>
            </a:r>
            <a:r>
              <a:rPr lang="fr-CA" sz="2400" b="1" dirty="0">
                <a:solidFill>
                  <a:srgbClr val="90214A"/>
                </a:solidFill>
              </a:rPr>
              <a:t>pas de dépistage </a:t>
            </a:r>
            <a:r>
              <a:rPr lang="fr-CA" sz="2400" b="1" dirty="0" smtClean="0">
                <a:solidFill>
                  <a:srgbClr val="90214A"/>
                </a:solidFill>
              </a:rPr>
              <a:t>pour la </a:t>
            </a:r>
            <a:r>
              <a:rPr lang="fr-CA" sz="2400" b="1" dirty="0">
                <a:solidFill>
                  <a:srgbClr val="90214A"/>
                </a:solidFill>
              </a:rPr>
              <a:t>population générale </a:t>
            </a:r>
            <a:r>
              <a:rPr lang="fr-CA" sz="2400" dirty="0"/>
              <a:t>pour les adultes qui ne présentent pas un risque </a:t>
            </a:r>
            <a:r>
              <a:rPr lang="fr-CA" sz="2400" dirty="0" smtClean="0"/>
              <a:t>accru pour </a:t>
            </a:r>
            <a:r>
              <a:rPr lang="fr-CA" sz="2400" dirty="0"/>
              <a:t>le VHC</a:t>
            </a:r>
            <a:endParaRPr lang="fr-CA" sz="15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0" y="1700808"/>
            <a:ext cx="4176464" cy="4114800"/>
          </a:xfrm>
        </p:spPr>
        <p:txBody>
          <a:bodyPr/>
          <a:lstStyle/>
          <a:p>
            <a:pPr marL="365760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200" dirty="0"/>
              <a:t>Les raisons de l'élaboration de cette </a:t>
            </a:r>
            <a:r>
              <a:rPr lang="fr-CA" sz="2200" dirty="0" smtClean="0"/>
              <a:t>recommandation incluent </a:t>
            </a:r>
            <a:r>
              <a:rPr lang="fr-CA" sz="2000" dirty="0" smtClean="0"/>
              <a:t>:</a:t>
            </a:r>
          </a:p>
          <a:p>
            <a:pPr marL="365760">
              <a:spcBef>
                <a:spcPts val="0"/>
              </a:spcBef>
              <a:spcAft>
                <a:spcPts val="0"/>
              </a:spcAft>
              <a:defRPr/>
            </a:pPr>
            <a:endParaRPr lang="fr-CA" sz="2000" dirty="0"/>
          </a:p>
          <a:p>
            <a:pPr marL="765810" lvl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800" b="1" dirty="0" smtClean="0">
                <a:solidFill>
                  <a:schemeClr val="tx2"/>
                </a:solidFill>
              </a:rPr>
              <a:t>Nouveaux traitements </a:t>
            </a:r>
            <a:r>
              <a:rPr lang="fr-CA" sz="1800" dirty="0" smtClean="0">
                <a:solidFill>
                  <a:schemeClr val="tx2"/>
                </a:solidFill>
              </a:rPr>
              <a:t>pour l’infection chronique au VHC</a:t>
            </a:r>
          </a:p>
          <a:p>
            <a:pPr marL="765810" lvl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800" b="1" dirty="0">
                <a:solidFill>
                  <a:schemeClr val="tx2"/>
                </a:solidFill>
              </a:rPr>
              <a:t>Messages contradictoires avec les producteurs de </a:t>
            </a:r>
            <a:r>
              <a:rPr lang="fr-CA" sz="1800" b="1" dirty="0" smtClean="0">
                <a:solidFill>
                  <a:schemeClr val="tx2"/>
                </a:solidFill>
              </a:rPr>
              <a:t>lignes directrices américaines</a:t>
            </a:r>
            <a:endParaRPr lang="fr-CA" sz="18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9C9EEE-BCD9-45E7-A84E-125CE4AEB04D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CA" altLang="en-US" sz="14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716016" y="4941168"/>
            <a:ext cx="4176464" cy="1703446"/>
          </a:xfrm>
          <a:prstGeom prst="rect">
            <a:avLst/>
          </a:prstGeom>
          <a:solidFill>
            <a:srgbClr val="90214A"/>
          </a:solidFill>
          <a:ln w="9525" cap="flat" cmpd="sng" algn="ctr">
            <a:solidFill>
              <a:srgbClr val="90214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30000"/>
              </a:spcBef>
              <a:defRPr/>
            </a:pPr>
            <a:r>
              <a:rPr lang="fr-CA" sz="1900" dirty="0">
                <a:solidFill>
                  <a:schemeClr val="bg1"/>
                </a:solidFill>
                <a:ea typeface="ヒラギノ角ゴ Pro W3" pitchFamily="-84" charset="-128"/>
                <a:cs typeface="ヒラギノ角ゴ Pro W3"/>
              </a:rPr>
              <a:t>Les recommandations actuelles visent à fournir aux cliniciens et aux décideurs des conseils sur le dépistage des adultes canadiens asymptomatiques pour le VHC</a:t>
            </a:r>
          </a:p>
        </p:txBody>
      </p:sp>
    </p:spTree>
    <p:extLst>
      <p:ext uri="{BB962C8B-B14F-4D97-AF65-F5344CB8AC3E}">
        <p14:creationId xmlns:p14="http://schemas.microsoft.com/office/powerpoint/2010/main" val="385174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1258888" y="3213100"/>
            <a:ext cx="6769100" cy="1362075"/>
          </a:xfrm>
        </p:spPr>
        <p:txBody>
          <a:bodyPr/>
          <a:lstStyle/>
          <a:p>
            <a:r>
              <a:rPr lang="fr-CA" altLang="en-US" cap="none" smtClean="0"/>
              <a:t>MÉTHODES</a:t>
            </a:r>
            <a:endParaRPr lang="fr-CA" altLang="en-US" cap="none"/>
          </a:p>
        </p:txBody>
      </p:sp>
      <p:sp>
        <p:nvSpPr>
          <p:cNvPr id="27651" name="Text Placeholder 5"/>
          <p:cNvSpPr>
            <a:spLocks noGrp="1"/>
          </p:cNvSpPr>
          <p:nvPr>
            <p:ph type="body" idx="1"/>
          </p:nvPr>
        </p:nvSpPr>
        <p:spPr>
          <a:xfrm>
            <a:off x="1258888" y="1628775"/>
            <a:ext cx="7129462" cy="1500188"/>
          </a:xfrm>
        </p:spPr>
        <p:txBody>
          <a:bodyPr/>
          <a:lstStyle/>
          <a:p>
            <a:r>
              <a:rPr lang="fr-CA" altLang="en-US" sz="2400" b="1" smtClean="0"/>
              <a:t>Dépistage de l’hépatite C</a:t>
            </a:r>
            <a:endParaRPr lang="fr-CA" altLang="en-US" sz="2400" b="1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CCA977-7DCD-4D74-B84E-1E3A15D19189}" type="slidenum">
              <a:rPr lang="fr-CA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CA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193576"/>
            <a:ext cx="8915400" cy="1219200"/>
          </a:xfrm>
        </p:spPr>
        <p:txBody>
          <a:bodyPr/>
          <a:lstStyle/>
          <a:p>
            <a:r>
              <a:rPr lang="fr-CA" altLang="en-US" sz="3600" dirty="0">
                <a:cs typeface="Arial" pitchFamily="34" charset="0"/>
              </a:rPr>
              <a:t>Méth</a:t>
            </a:r>
            <a:r>
              <a:rPr lang="fr-CA" sz="3600" dirty="0"/>
              <a:t>odes </a:t>
            </a:r>
            <a:r>
              <a:rPr lang="en-US" sz="3600" dirty="0"/>
              <a:t>du </a:t>
            </a:r>
            <a:r>
              <a:rPr lang="en-US" sz="3600" dirty="0" smtClean="0"/>
              <a:t>GÉCSSP </a:t>
            </a:r>
            <a:endParaRPr lang="en-US" altLang="en-US" sz="3600" dirty="0">
              <a:cs typeface="Arial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5850"/>
          </a:xfrm>
        </p:spPr>
        <p:txBody>
          <a:bodyPr/>
          <a:lstStyle/>
          <a:p>
            <a:r>
              <a:rPr lang="fr-CA" altLang="en-US" sz="2800" dirty="0" smtClean="0"/>
              <a:t>Groupe d’experts indépendants constitué de: </a:t>
            </a:r>
          </a:p>
          <a:p>
            <a:pPr lvl="1"/>
            <a:r>
              <a:rPr lang="fr-CA" altLang="en-US" sz="2000" dirty="0"/>
              <a:t>C</a:t>
            </a:r>
            <a:r>
              <a:rPr lang="fr-CA" altLang="en-US" sz="2000" dirty="0" smtClean="0"/>
              <a:t>liniciens et spécialistes de la méthodologie </a:t>
            </a:r>
          </a:p>
          <a:p>
            <a:pPr lvl="1"/>
            <a:r>
              <a:rPr lang="fr-CA" altLang="en-US" sz="2000" dirty="0"/>
              <a:t>P</a:t>
            </a:r>
            <a:r>
              <a:rPr lang="fr-CA" altLang="en-US" sz="2000" dirty="0" smtClean="0"/>
              <a:t>ossédant une expertise en prévention, en soins primaires, en synthèse de la littérature et en évaluation critique </a:t>
            </a:r>
          </a:p>
          <a:p>
            <a:pPr lvl="1"/>
            <a:r>
              <a:rPr lang="fr-CA" altLang="en-US" sz="2000" dirty="0"/>
              <a:t>A</a:t>
            </a:r>
            <a:r>
              <a:rPr lang="fr-CA" altLang="en-US" sz="2000" dirty="0" smtClean="0"/>
              <a:t>ppliquant des données probantes dans la pratique et les politiques </a:t>
            </a:r>
          </a:p>
          <a:p>
            <a:endParaRPr lang="fr-CA" altLang="en-US" sz="1000" dirty="0" smtClean="0">
              <a:solidFill>
                <a:schemeClr val="tx2"/>
              </a:solidFill>
            </a:endParaRPr>
          </a:p>
          <a:p>
            <a:r>
              <a:rPr lang="fr-CA" altLang="en-US" sz="2800" dirty="0" smtClean="0"/>
              <a:t>Groupe de travail sur l’hépatite C</a:t>
            </a:r>
          </a:p>
          <a:p>
            <a:pPr lvl="1"/>
            <a:r>
              <a:rPr lang="fr-CA" altLang="en-US" sz="2000" dirty="0" smtClean="0">
                <a:solidFill>
                  <a:schemeClr val="tx2"/>
                </a:solidFill>
              </a:rPr>
              <a:t>6 membres du GÉCSSP</a:t>
            </a:r>
          </a:p>
          <a:p>
            <a:pPr lvl="1"/>
            <a:r>
              <a:rPr lang="fr-CA" sz="2000" dirty="0"/>
              <a:t>É</a:t>
            </a:r>
            <a:r>
              <a:rPr lang="fr-CA" sz="2000" dirty="0" smtClean="0"/>
              <a:t>laboration </a:t>
            </a:r>
            <a:r>
              <a:rPr lang="fr-CA" sz="2000" dirty="0"/>
              <a:t>des questions de recherche et du cadre analytique </a:t>
            </a:r>
          </a:p>
          <a:p>
            <a:pPr lvl="1"/>
            <a:r>
              <a:rPr lang="fr-CA" altLang="en-US" sz="2000" dirty="0" smtClean="0"/>
              <a:t>Expertise en hépatite C (experts cliniques spécifiques à cette ligne directrice)</a:t>
            </a:r>
            <a:endParaRPr lang="fr-CA" altLang="en-US" sz="20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215434-31F9-43B8-B68D-2B8DDC0FE676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CE06637455424BA762700F7AAC0F4F" ma:contentTypeVersion="41" ma:contentTypeDescription="Create a new document." ma:contentTypeScope="" ma:versionID="2340f870f13c08fa0515ace4da58bfc5">
  <xsd:schema xmlns:xsd="http://www.w3.org/2001/XMLSchema" xmlns:xs="http://www.w3.org/2001/XMLSchema" xmlns:p="http://schemas.microsoft.com/office/2006/metadata/properties" xmlns:ns1="http://schemas.microsoft.com/sharepoint/v3" xmlns:ns2="aa5494f2-1c2a-4237-a87e-2bde8a480c8f" xmlns:ns3="6076e9f1-6032-4217-8f2c-f7cc34082af8" targetNamespace="http://schemas.microsoft.com/office/2006/metadata/properties" ma:root="true" ma:fieldsID="454a8d73f5895a5ef78028d9493270dc" ns1:_="" ns2:_="" ns3:_="">
    <xsd:import namespace="http://schemas.microsoft.com/sharepoint/v3"/>
    <xsd:import namespace="aa5494f2-1c2a-4237-a87e-2bde8a480c8f"/>
    <xsd:import namespace="6076e9f1-6032-4217-8f2c-f7cc34082a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People_x0020_Who_x0020_Need_x0020_to_x0020_Approve" minOccurs="0"/>
                <xsd:element ref="ns3:People_x0020_Who_x0020_Need_x0020_to_x0020_Review" minOccurs="0"/>
                <xsd:element ref="ns3:People_x0020_Who_x0020_Need_x0020_to_x0020_Decide" minOccurs="0"/>
                <xsd:element ref="ns3:Documents_x0020__x002d__x0020_Send_x0020_To_x0020_People" minOccurs="0"/>
                <xsd:element ref="ns3:Documents_x0020__x002d__x0020_Take_x0020_Action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5494f2-1c2a-4237-a87e-2bde8a480c8f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ingHintHash" ma:index="18" nillable="true" ma:displayName="Sharing Hint Hash" ma:internalName="SharingHintHash" ma:readOnly="true">
      <xsd:simpleType>
        <xsd:restriction base="dms:Text"/>
      </xsd:simple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6e9f1-6032-4217-8f2c-f7cc34082af8" elementFormDefault="qualified">
    <xsd:import namespace="http://schemas.microsoft.com/office/2006/documentManagement/types"/>
    <xsd:import namespace="http://schemas.microsoft.com/office/infopath/2007/PartnerControls"/>
    <xsd:element name="People_x0020_Who_x0020_Need_x0020_to_x0020_Approve" ma:index="13" nillable="true" ma:displayName="People Who Need to Approve" ma:description="" ma:list="UserInfo" ma:SearchPeopleOnly="false" ma:SharePointGroup="0" ma:internalName="People_x0020_Who_x0020_Need_x0020_to_x0020_Approve" ma:showField="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eople_x0020_Who_x0020_Need_x0020_to_x0020_Review" ma:index="14" nillable="true" ma:displayName="People Who Need to Review" ma:description="" ma:list="UserInfo" ma:SearchPeopleOnly="false" ma:SharePointGroup="0" ma:internalName="People_x0020_Who_x0020_Need_x0020_to_x0020_Review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eople_x0020_Who_x0020_Need_x0020_to_x0020_Decide" ma:index="15" nillable="true" ma:displayName="People Who Need to Decide" ma:SearchPeopleOnly="false" ma:SharePointGroup="0" ma:internalName="People_x0020_Who_x0020_Need_x0020_to_x0020_Decid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s_x0020__x002d__x0020_Send_x0020_To_x0020_People" ma:index="16" nillable="true" ma:displayName="Documents - Send To People" ma:format="Hyperlink" ma:internalName="Documents_x0020__x002d__x0020_Send_x0020_To_x0020_Peop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_x0020__x002d__x0020_Take_x0020_Action" ma:index="17" nillable="true" ma:displayName="Documents - Take Action" ma:format="Hyperlink" ma:internalName="Documents_x0020__x002d__x0020_Take_x0020_Ac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Search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ople_x0020_Who_x0020_Need_x0020_to_x0020_Approve xmlns="6076e9f1-6032-4217-8f2c-f7cc34082af8">
      <UserInfo>
        <DisplayName/>
        <AccountId xsi:nil="true"/>
        <AccountType/>
      </UserInfo>
    </People_x0020_Who_x0020_Need_x0020_to_x0020_Approve>
    <Documents_x0020__x002d__x0020_Take_x0020_Action xmlns="6076e9f1-6032-4217-8f2c-f7cc34082af8">
      <Url xsi:nil="true"/>
      <Description xsi:nil="true"/>
    </Documents_x0020__x002d__x0020_Take_x0020_Action>
    <PublishingExpirationDate xmlns="http://schemas.microsoft.com/sharepoint/v3" xsi:nil="true"/>
    <People_x0020_Who_x0020_Need_x0020_to_x0020_Review xmlns="6076e9f1-6032-4217-8f2c-f7cc34082af8">
      <UserInfo>
        <DisplayName/>
        <AccountId xsi:nil="true"/>
        <AccountType/>
      </UserInfo>
    </People_x0020_Who_x0020_Need_x0020_to_x0020_Review>
    <PublishingStartDate xmlns="http://schemas.microsoft.com/sharepoint/v3" xsi:nil="true"/>
    <People_x0020_Who_x0020_Need_x0020_to_x0020_Decide xmlns="6076e9f1-6032-4217-8f2c-f7cc34082af8">
      <UserInfo>
        <DisplayName/>
        <AccountId xsi:nil="true"/>
        <AccountType/>
      </UserInfo>
    </People_x0020_Who_x0020_Need_x0020_to_x0020_Decide>
    <Documents_x0020__x002d__x0020_Send_x0020_To_x0020_People xmlns="6076e9f1-6032-4217-8f2c-f7cc34082af8">
      <Url xsi:nil="true"/>
      <Description xsi:nil="true"/>
    </Documents_x0020__x002d__x0020_Send_x0020_To_x0020_People>
  </documentManagement>
</p:properties>
</file>

<file path=customXml/itemProps1.xml><?xml version="1.0" encoding="utf-8"?>
<ds:datastoreItem xmlns:ds="http://schemas.openxmlformats.org/officeDocument/2006/customXml" ds:itemID="{D588D83D-C5A3-4DB3-BBDA-EEFA47D4C8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13BD54-DFA7-46C2-AE52-6AFF184CC3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424F70B-9414-4530-826F-2A421BD03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5494f2-1c2a-4237-a87e-2bde8a480c8f"/>
    <ds:schemaRef ds:uri="6076e9f1-6032-4217-8f2c-f7cc34082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879E8EA-73B3-4A69-92E9-98454C6B1674}">
  <ds:schemaRefs>
    <ds:schemaRef ds:uri="http://purl.org/dc/dcmitype/"/>
    <ds:schemaRef ds:uri="6076e9f1-6032-4217-8f2c-f7cc34082af8"/>
    <ds:schemaRef ds:uri="http://schemas.microsoft.com/office/2006/documentManagement/types"/>
    <ds:schemaRef ds:uri="http://purl.org/dc/terms/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a5494f2-1c2a-4237-a87e-2bde8a480c8f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37202</TotalTime>
  <Words>2618</Words>
  <Application>Microsoft Office PowerPoint</Application>
  <PresentationFormat>On-screen Show (4:3)</PresentationFormat>
  <Paragraphs>418</Paragraphs>
  <Slides>38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Blank Presentation</vt:lpstr>
      <vt:lpstr>2_Blank Presentation</vt:lpstr>
      <vt:lpstr>      Recommandations sur le dépistage de l’hépatite C chez les adultes (2017)  Groupe d’étude canadien sur les soins de santé préventifs (GÉCSSP)         </vt:lpstr>
      <vt:lpstr>Utilisation du jeu de diapositives</vt:lpstr>
      <vt:lpstr>Membres du groupe de travail du GÉCSSP</vt:lpstr>
      <vt:lpstr>Aperçu de la présentation</vt:lpstr>
      <vt:lpstr>MISE EN CONTEXTE</vt:lpstr>
      <vt:lpstr>Mise en contexte – l’hépatite C au Canada</vt:lpstr>
      <vt:lpstr>Mise en contexte &amp; but de la ligne directrice sur le dépistage de l’hépatite C 2017</vt:lpstr>
      <vt:lpstr>MÉTHODES</vt:lpstr>
      <vt:lpstr>Méthodes du GÉCSSP </vt:lpstr>
      <vt:lpstr>Procédure d'examen du GECSSP </vt:lpstr>
      <vt:lpstr>Quelles « données probantes » le GÉCSSP considère-t-il ? </vt:lpstr>
      <vt:lpstr>Critères d'éligibilité: Revue du dépistage</vt:lpstr>
      <vt:lpstr>Critères d'éligibilité: Revue du dépistage</vt:lpstr>
      <vt:lpstr>Comment le GÉCSSP évalue-t-il les données probantes? </vt:lpstr>
      <vt:lpstr>RÉSULTATS PRINCIPAUX</vt:lpstr>
      <vt:lpstr>Résultats principaux : dépistage</vt:lpstr>
      <vt:lpstr>Résultats principaux : traitement</vt:lpstr>
      <vt:lpstr>Valeurs et préférences des patients</vt:lpstr>
      <vt:lpstr>Utilisation des ressources </vt:lpstr>
      <vt:lpstr>Faisabilité, acceptabilité et équité</vt:lpstr>
      <vt:lpstr>RECOMMANDATIONS</vt:lpstr>
      <vt:lpstr>Ligne directrice pour l’hépatite C 2017 : Recommandations</vt:lpstr>
      <vt:lpstr>Qualité globale des données probantes</vt:lpstr>
      <vt:lpstr>Justification de l’orientation des recommandations contre le dépistage</vt:lpstr>
      <vt:lpstr>Justification du GECSSP</vt:lpstr>
      <vt:lpstr>Justification du GECSSP</vt:lpstr>
      <vt:lpstr>Justification de la force de la recommandation contre le dépistage</vt:lpstr>
      <vt:lpstr>Considérations pour la réévaluation de la ligne directrice 2017 pour le dépistage de l’hépatite C</vt:lpstr>
      <vt:lpstr>Ligne directrice du GECSSP vs. autres recommandations</vt:lpstr>
      <vt:lpstr>Lacunes des connaissances</vt:lpstr>
      <vt:lpstr>CONSIDÉRATIONS RELATIVES À LA MISE EN OEUVRE</vt:lpstr>
      <vt:lpstr>Considérations relatives à la mise en oeuvre</vt:lpstr>
      <vt:lpstr>Considérations relatives à la mise en oeuvre</vt:lpstr>
      <vt:lpstr>Outils d’application des connaissances (AC)</vt:lpstr>
      <vt:lpstr>CONCLUSIONS </vt:lpstr>
      <vt:lpstr>Conclusions</vt:lpstr>
      <vt:lpstr>Plus d’information</vt:lpstr>
      <vt:lpstr>Questions et réponses</vt:lpstr>
    </vt:vector>
  </TitlesOfParts>
  <Company>DEMO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</dc:creator>
  <cp:lastModifiedBy>Radha Sayal</cp:lastModifiedBy>
  <cp:revision>2051</cp:revision>
  <dcterms:created xsi:type="dcterms:W3CDTF">2013-03-14T16:26:39Z</dcterms:created>
  <dcterms:modified xsi:type="dcterms:W3CDTF">2017-07-11T18:22:23Z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0x01010051CE06637455424BA762700F7AAC0F4F</vt:lpwstr>
  </property>
</Properties>
</file>