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01" r:id="rId3"/>
    <p:sldId id="259" r:id="rId4"/>
    <p:sldId id="257" r:id="rId5"/>
    <p:sldId id="294" r:id="rId6"/>
    <p:sldId id="260" r:id="rId7"/>
    <p:sldId id="262" r:id="rId8"/>
    <p:sldId id="293" r:id="rId9"/>
    <p:sldId id="266" r:id="rId10"/>
    <p:sldId id="285" r:id="rId11"/>
    <p:sldId id="303" r:id="rId12"/>
    <p:sldId id="264" r:id="rId13"/>
    <p:sldId id="302" r:id="rId14"/>
    <p:sldId id="268" r:id="rId15"/>
    <p:sldId id="272" r:id="rId16"/>
    <p:sldId id="304" r:id="rId17"/>
    <p:sldId id="305" r:id="rId18"/>
    <p:sldId id="306" r:id="rId19"/>
    <p:sldId id="308" r:id="rId20"/>
    <p:sldId id="309" r:id="rId21"/>
    <p:sldId id="274" r:id="rId22"/>
    <p:sldId id="310" r:id="rId23"/>
    <p:sldId id="275" r:id="rId24"/>
    <p:sldId id="276" r:id="rId25"/>
    <p:sldId id="277" r:id="rId26"/>
    <p:sldId id="295" r:id="rId27"/>
    <p:sldId id="279" r:id="rId28"/>
    <p:sldId id="280" r:id="rId29"/>
    <p:sldId id="299" r:id="rId30"/>
    <p:sldId id="282" r:id="rId31"/>
    <p:sldId id="283"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1079" autoAdjust="0"/>
  </p:normalViewPr>
  <p:slideViewPr>
    <p:cSldViewPr>
      <p:cViewPr>
        <p:scale>
          <a:sx n="80" d="100"/>
          <a:sy n="80" d="100"/>
        </p:scale>
        <p:origin x="-1248" y="-162"/>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3077"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1CA692-7D9E-4BDE-9267-04D269C4639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4543A31-03CD-4FF1-9C8D-5D26ADF99939}" type="pres">
      <dgm:prSet presAssocID="{751CA692-7D9E-4BDE-9267-04D269C46399}" presName="diagram" presStyleCnt="0">
        <dgm:presLayoutVars>
          <dgm:dir/>
          <dgm:resizeHandles val="exact"/>
        </dgm:presLayoutVars>
      </dgm:prSet>
      <dgm:spPr/>
      <dgm:t>
        <a:bodyPr/>
        <a:lstStyle/>
        <a:p>
          <a:endParaRPr lang="en-US"/>
        </a:p>
      </dgm:t>
    </dgm:pt>
  </dgm:ptLst>
  <dgm:cxnLst>
    <dgm:cxn modelId="{3DD85E03-5B2D-47A1-AE14-46042937B8EA}" type="presOf" srcId="{751CA692-7D9E-4BDE-9267-04D269C46399}" destId="{F4543A31-03CD-4FF1-9C8D-5D26ADF99939}"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7C44B96-90E9-45B1-9714-8E11CD7C1110}" type="datetimeFigureOut">
              <a:rPr lang="en-CA" smtClean="0"/>
              <a:t>07/05/2018</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1A8DEBB-E8E1-499E-9DA2-E6903445031A}" type="slidenum">
              <a:rPr lang="en-CA" smtClean="0"/>
              <a:t>‹#›</a:t>
            </a:fld>
            <a:endParaRPr lang="en-CA" dirty="0"/>
          </a:p>
        </p:txBody>
      </p:sp>
    </p:spTree>
    <p:extLst>
      <p:ext uri="{BB962C8B-B14F-4D97-AF65-F5344CB8AC3E}">
        <p14:creationId xmlns:p14="http://schemas.microsoft.com/office/powerpoint/2010/main" val="2121512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9438252-4DDB-4386-A666-8FAB5C0E9891}" type="datetimeFigureOut">
              <a:rPr lang="en-US" smtClean="0"/>
              <a:t>5/7/2018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44FC17-8036-4C17-99E3-36847C815777}" type="slidenum">
              <a:rPr lang="en-US" smtClean="0"/>
              <a:t>‹#›</a:t>
            </a:fld>
            <a:endParaRPr lang="en-US" dirty="0"/>
          </a:p>
        </p:txBody>
      </p:sp>
    </p:spTree>
    <p:extLst>
      <p:ext uri="{BB962C8B-B14F-4D97-AF65-F5344CB8AC3E}">
        <p14:creationId xmlns:p14="http://schemas.microsoft.com/office/powerpoint/2010/main" val="217937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A578EDD-E1EC-4BA2-8988-9C71374116D0}" type="slidenum">
              <a:rPr lang="en-CA" altLang="en-US" smtClean="0">
                <a:latin typeface="Arial" pitchFamily="34" charset="0"/>
                <a:cs typeface="Arial" pitchFamily="34" charset="0"/>
              </a:rPr>
              <a:pPr>
                <a:spcBef>
                  <a:spcPct val="0"/>
                </a:spcBef>
              </a:pPr>
              <a:t>5</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2016778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720A814A-2CC2-452E-9AA7-E258024DE3DA}" type="slidenum">
              <a:rPr lang="en-CA" altLang="en-US" smtClean="0">
                <a:latin typeface="Arial" pitchFamily="34" charset="0"/>
                <a:cs typeface="Arial" pitchFamily="34" charset="0"/>
              </a:rPr>
              <a:pPr>
                <a:spcBef>
                  <a:spcPct val="0"/>
                </a:spcBef>
              </a:pPr>
              <a:t>18</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303902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5F17823-8613-40B1-88CE-3AD6FEB4D769}" type="slidenum">
              <a:rPr lang="en-CA" altLang="en-US" smtClean="0">
                <a:latin typeface="Arial" pitchFamily="34" charset="0"/>
              </a:rPr>
              <a:pPr>
                <a:spcBef>
                  <a:spcPct val="0"/>
                </a:spcBef>
              </a:pPr>
              <a:t>19</a:t>
            </a:fld>
            <a:endParaRPr lang="en-CA" altLang="en-US" dirty="0">
              <a:latin typeface="Arial" pitchFamily="34" charset="0"/>
            </a:endParaRPr>
          </a:p>
        </p:txBody>
      </p:sp>
    </p:spTree>
    <p:extLst>
      <p:ext uri="{BB962C8B-B14F-4D97-AF65-F5344CB8AC3E}">
        <p14:creationId xmlns:p14="http://schemas.microsoft.com/office/powerpoint/2010/main" val="3878253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31C5EF-ED64-47F4-8DF2-15EBFB4BC66C}" type="slidenum">
              <a:rPr lang="en-CA" smtClean="0"/>
              <a:pPr>
                <a:defRPr/>
              </a:pPr>
              <a:t>20</a:t>
            </a:fld>
            <a:endParaRPr lang="en-CA" dirty="0"/>
          </a:p>
        </p:txBody>
      </p:sp>
    </p:spTree>
    <p:extLst>
      <p:ext uri="{BB962C8B-B14F-4D97-AF65-F5344CB8AC3E}">
        <p14:creationId xmlns:p14="http://schemas.microsoft.com/office/powerpoint/2010/main" val="1484342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21</a:t>
            </a:fld>
            <a:endParaRPr lang="en-CA" altLang="en-US" dirty="0"/>
          </a:p>
        </p:txBody>
      </p:sp>
    </p:spTree>
    <p:extLst>
      <p:ext uri="{BB962C8B-B14F-4D97-AF65-F5344CB8AC3E}">
        <p14:creationId xmlns:p14="http://schemas.microsoft.com/office/powerpoint/2010/main" val="483362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31C5EF-ED64-47F4-8DF2-15EBFB4BC66C}" type="slidenum">
              <a:rPr lang="en-CA" smtClean="0"/>
              <a:pPr>
                <a:defRPr/>
              </a:pPr>
              <a:t>22</a:t>
            </a:fld>
            <a:endParaRPr lang="en-CA" dirty="0"/>
          </a:p>
        </p:txBody>
      </p:sp>
    </p:spTree>
    <p:extLst>
      <p:ext uri="{BB962C8B-B14F-4D97-AF65-F5344CB8AC3E}">
        <p14:creationId xmlns:p14="http://schemas.microsoft.com/office/powerpoint/2010/main" val="3099717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1774" eaLnBrk="0" fontAlgn="base" hangingPunct="0">
              <a:spcBef>
                <a:spcPct val="30000"/>
              </a:spcBef>
              <a:spcAft>
                <a:spcPct val="0"/>
              </a:spcAft>
              <a:defRPr/>
            </a:pPr>
            <a:endParaRPr lang="en-US" altLang="en-US" dirty="0">
              <a:ea typeface="ヒラギノ角ゴ Pro W3" charset="-128"/>
            </a:endParaRPr>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1B3B1111-8481-473C-90DE-2B5A9E2BB956}" type="slidenum">
              <a:rPr lang="en-CA" altLang="en-US" smtClean="0">
                <a:latin typeface="Arial" pitchFamily="34" charset="0"/>
              </a:rPr>
              <a:pPr>
                <a:spcBef>
                  <a:spcPct val="0"/>
                </a:spcBef>
              </a:pPr>
              <a:t>23</a:t>
            </a:fld>
            <a:endParaRPr lang="en-CA" altLang="en-US" dirty="0">
              <a:latin typeface="Arial" pitchFamily="34" charset="0"/>
            </a:endParaRPr>
          </a:p>
        </p:txBody>
      </p:sp>
    </p:spTree>
    <p:extLst>
      <p:ext uri="{BB962C8B-B14F-4D97-AF65-F5344CB8AC3E}">
        <p14:creationId xmlns:p14="http://schemas.microsoft.com/office/powerpoint/2010/main" val="2073251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24</a:t>
            </a:fld>
            <a:endParaRPr lang="en-CA" altLang="en-US" dirty="0"/>
          </a:p>
        </p:txBody>
      </p:sp>
    </p:spTree>
    <p:extLst>
      <p:ext uri="{BB962C8B-B14F-4D97-AF65-F5344CB8AC3E}">
        <p14:creationId xmlns:p14="http://schemas.microsoft.com/office/powerpoint/2010/main" val="1552510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4241910-A692-4792-9CB8-CBF95155E056}" type="slidenum">
              <a:rPr lang="en-CA" altLang="en-US" smtClean="0">
                <a:latin typeface="Arial" pitchFamily="34" charset="0"/>
                <a:cs typeface="Arial" pitchFamily="34" charset="0"/>
              </a:rPr>
              <a:pPr>
                <a:spcBef>
                  <a:spcPct val="0"/>
                </a:spcBef>
              </a:pPr>
              <a:t>25</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1999069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31C5EF-ED64-47F4-8DF2-15EBFB4BC66C}" type="slidenum">
              <a:rPr lang="en-CA" smtClean="0"/>
              <a:pPr>
                <a:defRPr/>
              </a:pPr>
              <a:t>27</a:t>
            </a:fld>
            <a:endParaRPr lang="en-CA" dirty="0"/>
          </a:p>
        </p:txBody>
      </p:sp>
    </p:spTree>
    <p:extLst>
      <p:ext uri="{BB962C8B-B14F-4D97-AF65-F5344CB8AC3E}">
        <p14:creationId xmlns:p14="http://schemas.microsoft.com/office/powerpoint/2010/main" val="475240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3BEE3109-5367-4BA9-B69A-6D8BFBB6F6C2}" type="slidenum">
              <a:rPr lang="en-CA" altLang="en-US" smtClean="0">
                <a:solidFill>
                  <a:srgbClr val="000000"/>
                </a:solidFill>
                <a:latin typeface="Arial" pitchFamily="34" charset="0"/>
                <a:cs typeface="Arial" pitchFamily="34" charset="0"/>
              </a:rPr>
              <a:pPr>
                <a:spcBef>
                  <a:spcPct val="0"/>
                </a:spcBef>
              </a:pPr>
              <a:t>28</a:t>
            </a:fld>
            <a:endParaRPr lang="en-CA" altLang="en-US"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52700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Brenda’s notes:</a:t>
            </a:r>
          </a:p>
          <a:p>
            <a:r>
              <a:rPr lang="en-US" dirty="0"/>
              <a:t>A key goal in healthy ageing is staying active and engaged for as long as possible. This means sustaining independence and preventing avoidable disability and decline in function. </a:t>
            </a:r>
          </a:p>
          <a:p>
            <a:endParaRPr lang="en-CA" dirty="0"/>
          </a:p>
          <a:p>
            <a:r>
              <a:rPr lang="en-US" dirty="0"/>
              <a:t>This leads to an argument that we should be proactive in screening older people for physical or sensory impairments which might be amenable to improvement</a:t>
            </a:r>
            <a:endParaRPr lang="en-CA" dirty="0"/>
          </a:p>
          <a:p>
            <a:r>
              <a:rPr lang="en-US" dirty="0"/>
              <a:t>One such area is vision. The evidence suggests that older people with impaired vision are at higher risk of fall-related injuries and social isolation (longer list of negatives)</a:t>
            </a:r>
            <a:endParaRPr lang="en-CA" dirty="0"/>
          </a:p>
          <a:p>
            <a:endParaRPr lang="en-US" dirty="0"/>
          </a:p>
          <a:p>
            <a:r>
              <a:rPr lang="en-US" dirty="0"/>
              <a:t>There are many possible causes for impaired vision, many of which are amenable to improvement. The simplest causes are refractive errors, for which corrective lenses can be prescribed. While not all other causes are treatable, many are, especially if detected in the early stages. While optometrists are the primary eye care practitioners responsible for vision screening, it is up to individuals themselves to arrange for regular screening and/or consult them if they suspect visual problems.</a:t>
            </a:r>
            <a:endParaRPr lang="en-CA" dirty="0"/>
          </a:p>
          <a:p>
            <a:endParaRPr lang="en-US" dirty="0"/>
          </a:p>
          <a:p>
            <a:r>
              <a:rPr lang="en-US" dirty="0"/>
              <a:t>It is possible that some people with impaired vision don’t realize they have a problem. Others may be aware of deteriorating vision but have not arranged screening through choice or because of barriers. This provides a rationale for considering whether there is a role for systematic screening for visual impairment in primary health care settings, to detect individuals who might benefit from referral to eye care practitioners for formal vision testing.</a:t>
            </a:r>
            <a:endParaRPr lang="en-CA" dirty="0"/>
          </a:p>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6</a:t>
            </a:fld>
            <a:endParaRPr lang="en-US" dirty="0"/>
          </a:p>
        </p:txBody>
      </p:sp>
    </p:spTree>
    <p:extLst>
      <p:ext uri="{BB962C8B-B14F-4D97-AF65-F5344CB8AC3E}">
        <p14:creationId xmlns:p14="http://schemas.microsoft.com/office/powerpoint/2010/main" val="75867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distinguish between formal vision testing, which is within the scope of practice of optometrists and other eye care professionals, and screening for potentially impaired vision, which is what this guideline was about. </a:t>
            </a:r>
          </a:p>
        </p:txBody>
      </p:sp>
      <p:sp>
        <p:nvSpPr>
          <p:cNvPr id="4" name="Slide Number Placeholder 3"/>
          <p:cNvSpPr>
            <a:spLocks noGrp="1"/>
          </p:cNvSpPr>
          <p:nvPr>
            <p:ph type="sldNum" sz="quarter" idx="10"/>
          </p:nvPr>
        </p:nvSpPr>
        <p:spPr/>
        <p:txBody>
          <a:bodyPr/>
          <a:lstStyle/>
          <a:p>
            <a:fld id="{9344FC17-8036-4C17-99E3-36847C815777}" type="slidenum">
              <a:rPr lang="en-US" smtClean="0"/>
              <a:t>7</a:t>
            </a:fld>
            <a:endParaRPr lang="en-US" dirty="0"/>
          </a:p>
        </p:txBody>
      </p:sp>
    </p:spTree>
    <p:extLst>
      <p:ext uri="{BB962C8B-B14F-4D97-AF65-F5344CB8AC3E}">
        <p14:creationId xmlns:p14="http://schemas.microsoft.com/office/powerpoint/2010/main" val="770571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A578EDD-E1EC-4BA2-8988-9C71374116D0}" type="slidenum">
              <a:rPr lang="en-CA" altLang="en-US" smtClean="0">
                <a:latin typeface="Arial" pitchFamily="34" charset="0"/>
                <a:cs typeface="Arial" pitchFamily="34" charset="0"/>
              </a:rPr>
              <a:pPr>
                <a:spcBef>
                  <a:spcPct val="0"/>
                </a:spcBef>
              </a:pPr>
              <a:t>8</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2016778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p>
            <a:endParaRPr lang="en-US" altLang="en-US" dirty="0">
              <a:ea typeface="ヒラギノ角ゴ Pro W3" charset="-128"/>
            </a:endParaRP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CB74273B-1299-4F51-A802-AFAAA8FE3C8C}" type="slidenum">
              <a:rPr lang="en-CA" altLang="en-US" smtClean="0">
                <a:latin typeface="Arial" pitchFamily="34" charset="0"/>
              </a:rPr>
              <a:pPr>
                <a:spcBef>
                  <a:spcPct val="0"/>
                </a:spcBef>
              </a:pPr>
              <a:t>11</a:t>
            </a:fld>
            <a:endParaRPr lang="en-CA" altLang="en-US" dirty="0">
              <a:latin typeface="Arial" pitchFamily="34" charset="0"/>
            </a:endParaRPr>
          </a:p>
        </p:txBody>
      </p:sp>
    </p:spTree>
    <p:extLst>
      <p:ext uri="{BB962C8B-B14F-4D97-AF65-F5344CB8AC3E}">
        <p14:creationId xmlns:p14="http://schemas.microsoft.com/office/powerpoint/2010/main" val="3271426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12</a:t>
            </a:fld>
            <a:endParaRPr lang="en-US" dirty="0"/>
          </a:p>
        </p:txBody>
      </p:sp>
    </p:spTree>
    <p:extLst>
      <p:ext uri="{BB962C8B-B14F-4D97-AF65-F5344CB8AC3E}">
        <p14:creationId xmlns:p14="http://schemas.microsoft.com/office/powerpoint/2010/main" val="116671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r>
              <a:rPr lang="en-CA" sz="1200" kern="1200" dirty="0" smtClean="0">
                <a:solidFill>
                  <a:schemeClr val="tx1"/>
                </a:solidFill>
                <a:effectLst/>
                <a:latin typeface="+mn-lt"/>
                <a:ea typeface="+mn-ea"/>
                <a:cs typeface="+mn-cs"/>
              </a:rPr>
              <a:t>The CTFPHC utilizes the GRADE system for providing clinical practice guideline recommendations based on a systematic review of the available evidence. The </a:t>
            </a:r>
            <a:r>
              <a:rPr lang="en-CA" sz="1200" b="1" kern="1200" dirty="0" smtClean="0">
                <a:solidFill>
                  <a:schemeClr val="tx1"/>
                </a:solidFill>
                <a:effectLst/>
                <a:latin typeface="+mn-lt"/>
                <a:ea typeface="+mn-ea"/>
                <a:cs typeface="+mn-cs"/>
              </a:rPr>
              <a:t>GRADE </a:t>
            </a:r>
            <a:r>
              <a:rPr lang="en-CA" sz="1200" kern="1200" dirty="0" smtClean="0">
                <a:solidFill>
                  <a:schemeClr val="tx1"/>
                </a:solidFill>
                <a:effectLst/>
                <a:latin typeface="+mn-lt"/>
                <a:ea typeface="+mn-ea"/>
                <a:cs typeface="+mn-cs"/>
              </a:rPr>
              <a:t>acronym stands for: </a:t>
            </a:r>
            <a:r>
              <a:rPr lang="en-CA" sz="1200" b="1" kern="1200" dirty="0" smtClean="0">
                <a:solidFill>
                  <a:schemeClr val="tx1"/>
                </a:solidFill>
                <a:effectLst/>
                <a:latin typeface="+mn-lt"/>
                <a:ea typeface="+mn-ea"/>
                <a:cs typeface="+mn-cs"/>
              </a:rPr>
              <a:t>G</a:t>
            </a:r>
            <a:r>
              <a:rPr lang="en-CA" sz="1200" kern="1200" dirty="0" smtClean="0">
                <a:solidFill>
                  <a:schemeClr val="tx1"/>
                </a:solidFill>
                <a:effectLst/>
                <a:latin typeface="+mn-lt"/>
                <a:ea typeface="+mn-ea"/>
                <a:cs typeface="+mn-cs"/>
              </a:rPr>
              <a:t>rading of </a:t>
            </a:r>
            <a:r>
              <a:rPr lang="en-CA" sz="1200" b="1" kern="1200" dirty="0" smtClean="0">
                <a:solidFill>
                  <a:schemeClr val="tx1"/>
                </a:solidFill>
                <a:effectLst/>
                <a:latin typeface="+mn-lt"/>
                <a:ea typeface="+mn-ea"/>
                <a:cs typeface="+mn-cs"/>
              </a:rPr>
              <a:t>R</a:t>
            </a:r>
            <a:r>
              <a:rPr lang="en-CA" sz="1200" kern="1200" dirty="0" smtClean="0">
                <a:solidFill>
                  <a:schemeClr val="tx1"/>
                </a:solidFill>
                <a:effectLst/>
                <a:latin typeface="+mn-lt"/>
                <a:ea typeface="+mn-ea"/>
                <a:cs typeface="+mn-cs"/>
              </a:rPr>
              <a:t>ecommendations, </a:t>
            </a:r>
            <a:r>
              <a:rPr lang="en-CA" sz="1200" b="1" kern="1200" dirty="0" smtClean="0">
                <a:solidFill>
                  <a:schemeClr val="tx1"/>
                </a:solidFill>
                <a:effectLst/>
                <a:latin typeface="+mn-lt"/>
                <a:ea typeface="+mn-ea"/>
                <a:cs typeface="+mn-cs"/>
              </a:rPr>
              <a:t>A</a:t>
            </a:r>
            <a:r>
              <a:rPr lang="en-CA" sz="1200" kern="1200" dirty="0" smtClean="0">
                <a:solidFill>
                  <a:schemeClr val="tx1"/>
                </a:solidFill>
                <a:effectLst/>
                <a:latin typeface="+mn-lt"/>
                <a:ea typeface="+mn-ea"/>
                <a:cs typeface="+mn-cs"/>
              </a:rPr>
              <a:t>ssessment, </a:t>
            </a:r>
            <a:r>
              <a:rPr lang="en-CA" sz="1200" b="1" kern="1200" dirty="0" smtClean="0">
                <a:solidFill>
                  <a:schemeClr val="tx1"/>
                </a:solidFill>
                <a:effectLst/>
                <a:latin typeface="+mn-lt"/>
                <a:ea typeface="+mn-ea"/>
                <a:cs typeface="+mn-cs"/>
              </a:rPr>
              <a:t>D</a:t>
            </a:r>
            <a:r>
              <a:rPr lang="en-CA" sz="1200" kern="1200" dirty="0" smtClean="0">
                <a:solidFill>
                  <a:schemeClr val="tx1"/>
                </a:solidFill>
                <a:effectLst/>
                <a:latin typeface="+mn-lt"/>
                <a:ea typeface="+mn-ea"/>
                <a:cs typeface="+mn-cs"/>
              </a:rPr>
              <a:t>evelopment and </a:t>
            </a:r>
            <a:r>
              <a:rPr lang="en-CA" sz="1200" b="1" kern="1200" dirty="0" smtClean="0">
                <a:solidFill>
                  <a:schemeClr val="tx1"/>
                </a:solidFill>
                <a:effectLst/>
                <a:latin typeface="+mn-lt"/>
                <a:ea typeface="+mn-ea"/>
                <a:cs typeface="+mn-cs"/>
              </a:rPr>
              <a:t>E</a:t>
            </a:r>
            <a:r>
              <a:rPr lang="en-CA" sz="1200" kern="1200" dirty="0" smtClean="0">
                <a:solidFill>
                  <a:schemeClr val="tx1"/>
                </a:solidFill>
                <a:effectLst/>
                <a:latin typeface="+mn-lt"/>
                <a:ea typeface="+mn-ea"/>
                <a:cs typeface="+mn-cs"/>
              </a:rPr>
              <a:t>valuation.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 GRADE system is composed of two main components: </a:t>
            </a:r>
          </a:p>
          <a:p>
            <a:r>
              <a:rPr lang="en-CA" sz="1200" kern="1200" dirty="0" smtClean="0">
                <a:solidFill>
                  <a:schemeClr val="tx1"/>
                </a:solidFill>
                <a:effectLst/>
                <a:latin typeface="+mn-lt"/>
                <a:ea typeface="+mn-ea"/>
                <a:cs typeface="+mn-cs"/>
              </a:rPr>
              <a:t>1. </a:t>
            </a:r>
            <a:r>
              <a:rPr lang="en-CA" sz="1200" b="1" kern="1200" dirty="0" smtClean="0">
                <a:solidFill>
                  <a:schemeClr val="tx1"/>
                </a:solidFill>
                <a:effectLst/>
                <a:latin typeface="+mn-lt"/>
                <a:ea typeface="+mn-ea"/>
                <a:cs typeface="+mn-cs"/>
              </a:rPr>
              <a:t>The quality of the evidence</a:t>
            </a:r>
            <a:r>
              <a:rPr lang="en-CA" sz="1200" kern="1200" dirty="0" smtClean="0">
                <a:solidFill>
                  <a:schemeClr val="tx1"/>
                </a:solidFill>
                <a:effectLst/>
                <a:latin typeface="+mn-lt"/>
                <a:ea typeface="+mn-ea"/>
                <a:cs typeface="+mn-cs"/>
              </a:rPr>
              <a:t>: The quality of the evidence measures the degree of confidence that the available evidence correctly reflects the theoretical true effect of the intervention or service. It is graded as high, moderate, low or very low based on how likely further research is to change our confidence in the estimate of effect. </a:t>
            </a:r>
          </a:p>
          <a:p>
            <a:r>
              <a:rPr lang="en-CA" sz="1200" kern="1200" dirty="0" smtClean="0">
                <a:solidFill>
                  <a:schemeClr val="tx1"/>
                </a:solidFill>
                <a:effectLst/>
                <a:latin typeface="+mn-lt"/>
                <a:ea typeface="+mn-ea"/>
                <a:cs typeface="+mn-cs"/>
              </a:rPr>
              <a:t>2. </a:t>
            </a:r>
            <a:r>
              <a:rPr lang="en-CA" sz="1200" b="1" kern="1200" dirty="0" smtClean="0">
                <a:solidFill>
                  <a:schemeClr val="tx1"/>
                </a:solidFill>
                <a:effectLst/>
                <a:latin typeface="+mn-lt"/>
                <a:ea typeface="+mn-ea"/>
                <a:cs typeface="+mn-cs"/>
              </a:rPr>
              <a:t>The strength of recommendation: </a:t>
            </a:r>
            <a:r>
              <a:rPr lang="en-CA" sz="1200" kern="1200" dirty="0" smtClean="0">
                <a:solidFill>
                  <a:schemeClr val="tx1"/>
                </a:solidFill>
                <a:effectLst/>
                <a:latin typeface="+mn-lt"/>
                <a:ea typeface="+mn-ea"/>
                <a:cs typeface="+mn-cs"/>
              </a:rPr>
              <a:t>The strength of the recommendation (strong/weak) is based on the quality of supporting evidence, the degree of uncertainty about the balance between desirable and undesirable effects, the degree of uncertainty or variability in values and preferences, and the degree of uncertainty about whether an intervention represents a wide use of resources.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How is the Strength of Recommendations Determined? </a:t>
            </a:r>
          </a:p>
          <a:p>
            <a:r>
              <a:rPr lang="en-CA" sz="1200" kern="1200" dirty="0" smtClean="0">
                <a:solidFill>
                  <a:schemeClr val="tx1"/>
                </a:solidFill>
                <a:effectLst/>
                <a:latin typeface="+mn-lt"/>
                <a:ea typeface="+mn-ea"/>
                <a:cs typeface="+mn-cs"/>
              </a:rPr>
              <a:t>The strength of the recommendations (strong or weak) is based on four factors: </a:t>
            </a:r>
          </a:p>
          <a:p>
            <a:r>
              <a:rPr lang="en-CA" sz="1200" kern="1200" dirty="0" smtClean="0">
                <a:solidFill>
                  <a:schemeClr val="tx1"/>
                </a:solidFill>
                <a:effectLst/>
                <a:latin typeface="+mn-lt"/>
                <a:ea typeface="+mn-ea"/>
                <a:cs typeface="+mn-cs"/>
              </a:rPr>
              <a:t>1. The quality of the supporting evidence </a:t>
            </a:r>
          </a:p>
          <a:p>
            <a:r>
              <a:rPr lang="en-CA" sz="1200" kern="1200" dirty="0" smtClean="0">
                <a:solidFill>
                  <a:schemeClr val="tx1"/>
                </a:solidFill>
                <a:effectLst/>
                <a:latin typeface="+mn-lt"/>
                <a:ea typeface="+mn-ea"/>
                <a:cs typeface="+mn-cs"/>
              </a:rPr>
              <a:t>2. The certainty about the balance between desirable and undesirable effects </a:t>
            </a:r>
          </a:p>
          <a:p>
            <a:r>
              <a:rPr lang="en-CA" sz="1200" kern="1200" dirty="0" smtClean="0">
                <a:solidFill>
                  <a:schemeClr val="tx1"/>
                </a:solidFill>
                <a:effectLst/>
                <a:latin typeface="+mn-lt"/>
                <a:ea typeface="+mn-ea"/>
                <a:cs typeface="+mn-cs"/>
              </a:rPr>
              <a:t>3. The certainty or variability in the values and preferences of individuals </a:t>
            </a:r>
          </a:p>
          <a:p>
            <a:r>
              <a:rPr lang="en-CA" sz="1200" kern="1200" dirty="0" smtClean="0">
                <a:solidFill>
                  <a:schemeClr val="tx1"/>
                </a:solidFill>
                <a:effectLst/>
                <a:latin typeface="+mn-lt"/>
                <a:ea typeface="+mn-ea"/>
                <a:cs typeface="+mn-cs"/>
              </a:rPr>
              <a:t>4. The certainty about whether the intervention represents a wise use of resources </a:t>
            </a:r>
          </a:p>
          <a:p>
            <a:endParaRPr lang="en-US" altLang="en-US" dirty="0">
              <a:ea typeface="ヒラギノ角ゴ Pro W3" charset="-128"/>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B4BE846F-E7DA-479F-BA3E-07B1CFA83399}" type="slidenum">
              <a:rPr lang="en-CA" altLang="en-US" smtClean="0">
                <a:latin typeface="Arial" pitchFamily="34" charset="0"/>
              </a:rPr>
              <a:pPr>
                <a:spcBef>
                  <a:spcPct val="0"/>
                </a:spcBef>
              </a:pPr>
              <a:t>14</a:t>
            </a:fld>
            <a:endParaRPr lang="en-CA" altLang="en-US" dirty="0">
              <a:latin typeface="Arial" pitchFamily="34" charset="0"/>
            </a:endParaRPr>
          </a:p>
        </p:txBody>
      </p:sp>
    </p:spTree>
    <p:extLst>
      <p:ext uri="{BB962C8B-B14F-4D97-AF65-F5344CB8AC3E}">
        <p14:creationId xmlns:p14="http://schemas.microsoft.com/office/powerpoint/2010/main" val="2019600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720A814A-2CC2-452E-9AA7-E258024DE3DA}" type="slidenum">
              <a:rPr lang="en-CA" altLang="en-US" smtClean="0">
                <a:latin typeface="Arial" pitchFamily="34" charset="0"/>
                <a:cs typeface="Arial" pitchFamily="34" charset="0"/>
              </a:rPr>
              <a:pPr>
                <a:spcBef>
                  <a:spcPct val="0"/>
                </a:spcBef>
              </a:pPr>
              <a:t>15</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303902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endParaRPr lang="en-US" altLang="en-US" dirty="0">
              <a:ea typeface="ヒラギノ角ゴ Pro W3" charset="-128"/>
            </a:endParaRP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5F17823-8613-40B1-88CE-3AD6FEB4D769}" type="slidenum">
              <a:rPr lang="en-CA" altLang="en-US" smtClean="0">
                <a:latin typeface="Arial" pitchFamily="34" charset="0"/>
              </a:rPr>
              <a:pPr>
                <a:spcBef>
                  <a:spcPct val="0"/>
                </a:spcBef>
              </a:pPr>
              <a:t>16</a:t>
            </a:fld>
            <a:endParaRPr lang="en-CA" altLang="en-US" dirty="0">
              <a:latin typeface="Arial" pitchFamily="34" charset="0"/>
            </a:endParaRPr>
          </a:p>
        </p:txBody>
      </p:sp>
    </p:spTree>
    <p:extLst>
      <p:ext uri="{BB962C8B-B14F-4D97-AF65-F5344CB8AC3E}">
        <p14:creationId xmlns:p14="http://schemas.microsoft.com/office/powerpoint/2010/main" val="2941464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3138" y="990600"/>
            <a:ext cx="9157138" cy="5867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685800" y="2130425"/>
            <a:ext cx="7772400" cy="1470025"/>
          </a:xfrm>
        </p:spPr>
        <p:txBody>
          <a:bodyPr>
            <a:normAutofit/>
          </a:bodyPr>
          <a:lstStyle>
            <a:lvl1pPr algn="l">
              <a:defRPr sz="36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685800" y="3733800"/>
            <a:ext cx="6400800" cy="609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81737"/>
            <a:ext cx="2819400" cy="518770"/>
          </a:xfrm>
          <a:prstGeom prst="rect">
            <a:avLst/>
          </a:prstGeom>
        </p:spPr>
      </p:pic>
      <p:sp>
        <p:nvSpPr>
          <p:cNvPr id="5" name="TextBox 4"/>
          <p:cNvSpPr txBox="1"/>
          <p:nvPr userDrawn="1"/>
        </p:nvSpPr>
        <p:spPr>
          <a:xfrm>
            <a:off x="762000" y="5943600"/>
            <a:ext cx="4648200" cy="381000"/>
          </a:xfrm>
          <a:prstGeom prst="rect">
            <a:avLst/>
          </a:prstGeom>
          <a:noFill/>
        </p:spPr>
        <p:txBody>
          <a:bodyPr wrap="square" rtlCol="0">
            <a:spAutoFit/>
          </a:bodyPr>
          <a:lstStyle/>
          <a:p>
            <a:r>
              <a:rPr lang="en-US" i="1" dirty="0">
                <a:solidFill>
                  <a:schemeClr val="bg1"/>
                </a:solidFill>
                <a:latin typeface="Arial" panose="020B0604020202020204" pitchFamily="34" charset="0"/>
                <a:cs typeface="Arial" panose="020B0604020202020204" pitchFamily="34" charset="0"/>
              </a:rPr>
              <a:t>Putting Prevention into Practice</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r="15427" b="5550"/>
          <a:stretch/>
        </p:blipFill>
        <p:spPr>
          <a:xfrm>
            <a:off x="3713503" y="2133600"/>
            <a:ext cx="5430497" cy="4724400"/>
          </a:xfrm>
          <a:prstGeom prst="rect">
            <a:avLst/>
          </a:prstGeom>
          <a:noFill/>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718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73744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15685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28784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13138" y="990600"/>
            <a:ext cx="9157138" cy="5867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81737"/>
            <a:ext cx="2819400" cy="518770"/>
          </a:xfrm>
          <a:prstGeom prst="rect">
            <a:avLst/>
          </a:prstGeom>
        </p:spPr>
      </p:pic>
      <p:sp>
        <p:nvSpPr>
          <p:cNvPr id="2" name="Title 1"/>
          <p:cNvSpPr>
            <a:spLocks noGrp="1"/>
          </p:cNvSpPr>
          <p:nvPr>
            <p:ph type="title"/>
          </p:nvPr>
        </p:nvSpPr>
        <p:spPr>
          <a:xfrm>
            <a:off x="685800" y="3733800"/>
            <a:ext cx="6400800" cy="612648"/>
          </a:xfrm>
        </p:spPr>
        <p:txBody>
          <a:bodyPr anchor="t">
            <a:normAutofit/>
          </a:bodyPr>
          <a:lstStyle>
            <a:lvl1pPr algn="l">
              <a:defRPr sz="2400" b="0" cap="none"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85800" y="2130552"/>
            <a:ext cx="7772400" cy="1472184"/>
          </a:xfrm>
        </p:spPr>
        <p:txBody>
          <a:bodyPr anchor="ctr">
            <a:normAutofit/>
          </a:bodyPr>
          <a:lstStyle>
            <a:lvl1pPr marL="0" indent="0">
              <a:buNone/>
              <a:defRPr sz="36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3D5E142-BA66-4577-AABD-3D3B043058E5}"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r="15150" b="5073"/>
          <a:stretch/>
        </p:blipFill>
        <p:spPr>
          <a:xfrm>
            <a:off x="3723076" y="2133599"/>
            <a:ext cx="5420924" cy="4724401"/>
          </a:xfrm>
          <a:prstGeom prst="rect">
            <a:avLst/>
          </a:prstGeom>
          <a:noFill/>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320543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38661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46206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74565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299814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t"/>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09600"/>
            <a:ext cx="5111750" cy="551656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403056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4423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524000"/>
            <a:ext cx="8229600" cy="460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264275"/>
            <a:ext cx="2133600" cy="365125"/>
          </a:xfrm>
          <a:prstGeom prst="rect">
            <a:avLst/>
          </a:prstGeom>
        </p:spPr>
        <p:txBody>
          <a:bodyPr vert="horz" lIns="91440" tIns="45720" rIns="91440" bIns="45720" rtlCol="0" anchor="ctr"/>
          <a:lstStyle>
            <a:lvl1pPr algn="r">
              <a:defRPr sz="1200" b="1">
                <a:solidFill>
                  <a:schemeClr val="tx1"/>
                </a:solidFill>
                <a:latin typeface="Arial" panose="020B0604020202020204" pitchFamily="34" charset="0"/>
                <a:cs typeface="Arial" panose="020B0604020202020204" pitchFamily="34" charset="0"/>
              </a:defRPr>
            </a:lvl1pPr>
          </a:lstStyle>
          <a:p>
            <a:fld id="{E3D5E142-BA66-4577-AABD-3D3B043058E5}"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57200" y="6225336"/>
            <a:ext cx="2610129" cy="480264"/>
          </a:xfrm>
          <a:prstGeom prst="rect">
            <a:avLst/>
          </a:prstGeom>
        </p:spPr>
      </p:pic>
      <p:sp>
        <p:nvSpPr>
          <p:cNvPr id="8" name="Rectangle 7"/>
          <p:cNvSpPr/>
          <p:nvPr userDrawn="1"/>
        </p:nvSpPr>
        <p:spPr>
          <a:xfrm>
            <a:off x="0" y="0"/>
            <a:ext cx="9144000"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0645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canadiantaskforce.c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anadiantaskforce.c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canadiantaskforce.c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altLang="en-US" dirty="0"/>
              <a:t>Screening for impaired vision in community-dwelling adults aged 65 years and older in primary care settings (</a:t>
            </a:r>
            <a:r>
              <a:rPr lang="en-US" altLang="en-US" dirty="0"/>
              <a:t>2018)</a:t>
            </a:r>
            <a:endParaRPr lang="en-US" dirty="0"/>
          </a:p>
        </p:txBody>
      </p:sp>
      <p:sp>
        <p:nvSpPr>
          <p:cNvPr id="3" name="Subtitle 2"/>
          <p:cNvSpPr>
            <a:spLocks noGrp="1"/>
          </p:cNvSpPr>
          <p:nvPr>
            <p:ph type="subTitle" idx="1"/>
          </p:nvPr>
        </p:nvSpPr>
        <p:spPr>
          <a:xfrm>
            <a:off x="685800" y="4343400"/>
            <a:ext cx="6400800" cy="685800"/>
          </a:xfrm>
        </p:spPr>
        <p:txBody>
          <a:bodyPr>
            <a:normAutofit fontScale="70000" lnSpcReduction="20000"/>
          </a:bodyPr>
          <a:lstStyle/>
          <a:p>
            <a:r>
              <a:rPr lang="en-US" altLang="en-US" dirty="0"/>
              <a:t>Canadian Task Force on Preventive Health Care (CTFPHC)</a:t>
            </a:r>
            <a:br>
              <a:rPr lang="en-US" altLang="en-US" dirty="0"/>
            </a:br>
            <a:endParaRPr lang="en-US" dirty="0"/>
          </a:p>
        </p:txBody>
      </p:sp>
    </p:spTree>
    <p:extLst>
      <p:ext uri="{BB962C8B-B14F-4D97-AF65-F5344CB8AC3E}">
        <p14:creationId xmlns:p14="http://schemas.microsoft.com/office/powerpoint/2010/main" val="2872303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r>
              <a:rPr lang="en-US" altLang="en-US" dirty="0"/>
              <a:t>CTFPHC Review Process</a:t>
            </a:r>
          </a:p>
        </p:txBody>
      </p:sp>
      <p:sp>
        <p:nvSpPr>
          <p:cNvPr id="3" name="Content Placeholder 2"/>
          <p:cNvSpPr>
            <a:spLocks noGrp="1"/>
          </p:cNvSpPr>
          <p:nvPr>
            <p:ph idx="1"/>
          </p:nvPr>
        </p:nvSpPr>
        <p:spPr>
          <a:xfrm>
            <a:off x="914400" y="1844824"/>
            <a:ext cx="7391400" cy="4114800"/>
          </a:xfrm>
        </p:spPr>
        <p:txBody>
          <a:bodyPr>
            <a:normAutofit fontScale="92500" lnSpcReduction="10000"/>
          </a:bodyPr>
          <a:lstStyle/>
          <a:p>
            <a:pPr algn="just">
              <a:defRPr/>
            </a:pPr>
            <a:r>
              <a:rPr lang="en-US" sz="2400" dirty="0"/>
              <a:t>Internal review process </a:t>
            </a:r>
            <a:r>
              <a:rPr lang="en-US" sz="2400" dirty="0" smtClean="0"/>
              <a:t>involving:</a:t>
            </a:r>
          </a:p>
          <a:p>
            <a:pPr lvl="1" algn="just">
              <a:defRPr/>
            </a:pPr>
            <a:r>
              <a:rPr lang="en-US" sz="2000" dirty="0" smtClean="0"/>
              <a:t>Guideline </a:t>
            </a:r>
            <a:r>
              <a:rPr lang="en-US" sz="2000" dirty="0"/>
              <a:t>working group, CTFPHC, scientific officers, and ERSC </a:t>
            </a:r>
            <a:r>
              <a:rPr lang="en-US" sz="2000" dirty="0" smtClean="0"/>
              <a:t>staff</a:t>
            </a:r>
          </a:p>
          <a:p>
            <a:pPr algn="just">
              <a:defRPr/>
            </a:pPr>
            <a:r>
              <a:rPr lang="en-CA" dirty="0"/>
              <a:t>External review is undertaken at key stages:</a:t>
            </a:r>
          </a:p>
          <a:p>
            <a:pPr lvl="1" algn="just">
              <a:defRPr/>
            </a:pPr>
            <a:r>
              <a:rPr lang="en-CA" dirty="0"/>
              <a:t>Protocol, systematic review, and guideline</a:t>
            </a:r>
          </a:p>
          <a:p>
            <a:pPr marL="0" indent="0" algn="just">
              <a:buFontTx/>
              <a:buNone/>
              <a:defRPr/>
            </a:pPr>
            <a:endParaRPr lang="en-US" sz="1100" dirty="0"/>
          </a:p>
          <a:p>
            <a:pPr algn="just">
              <a:defRPr/>
            </a:pPr>
            <a:r>
              <a:rPr lang="en-US" sz="2400" dirty="0"/>
              <a:t>External review process involving key stakeholders</a:t>
            </a:r>
          </a:p>
          <a:p>
            <a:pPr lvl="1" algn="just">
              <a:defRPr/>
            </a:pPr>
            <a:r>
              <a:rPr lang="en-US" sz="2000" dirty="0"/>
              <a:t>Generalist and disease-specific stakeholders</a:t>
            </a:r>
          </a:p>
          <a:p>
            <a:pPr lvl="1" algn="just">
              <a:defRPr/>
            </a:pPr>
            <a:r>
              <a:rPr lang="en-US" sz="2000" dirty="0"/>
              <a:t>Federal and Provincial/Territorial stakeholders </a:t>
            </a:r>
            <a:endParaRPr lang="en-US" sz="2000" dirty="0" smtClean="0"/>
          </a:p>
          <a:p>
            <a:pPr lvl="1" algn="just">
              <a:defRPr/>
            </a:pPr>
            <a:r>
              <a:rPr lang="en-US" dirty="0"/>
              <a:t>Academic peer </a:t>
            </a:r>
            <a:r>
              <a:rPr lang="en-US" dirty="0" smtClean="0"/>
              <a:t>reviewers</a:t>
            </a:r>
            <a:endParaRPr lang="en-US" sz="2000" dirty="0"/>
          </a:p>
          <a:p>
            <a:pPr marL="457200" lvl="1" indent="0" algn="just">
              <a:buFontTx/>
              <a:buNone/>
              <a:defRPr/>
            </a:pPr>
            <a:endParaRPr lang="en-US" sz="1100" dirty="0"/>
          </a:p>
          <a:p>
            <a:pPr marL="342900" lvl="1" indent="-342900" algn="just">
              <a:buFontTx/>
              <a:buChar char="•"/>
              <a:defRPr/>
            </a:pPr>
            <a:r>
              <a:rPr lang="en-US" sz="2400" dirty="0"/>
              <a:t>CMAJ undertakes an independent peer review process to review guidelines prior to publication</a:t>
            </a:r>
          </a:p>
          <a:p>
            <a:pPr marL="342900" lvl="1" indent="-342900" algn="just">
              <a:buFontTx/>
              <a:buChar char="•"/>
              <a:defRPr/>
            </a:pPr>
            <a:endParaRPr lang="en-US" sz="2400" dirty="0"/>
          </a:p>
          <a:p>
            <a:pPr marL="0" indent="0">
              <a:buNone/>
              <a:defRPr/>
            </a:pPr>
            <a:endParaRPr lang="en-US" dirty="0"/>
          </a:p>
        </p:txBody>
      </p:sp>
      <p:sp>
        <p:nvSpPr>
          <p:cNvPr id="2867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FD2B7F57-0338-45D5-90D3-EEF60DF92F54}" type="slidenum">
              <a:rPr lang="en-US" altLang="en-US" sz="1400" smtClean="0">
                <a:solidFill>
                  <a:schemeClr val="bg1"/>
                </a:solidFill>
                <a:cs typeface="Arial" pitchFamily="34" charset="0"/>
              </a:rPr>
              <a:pPr>
                <a:spcBef>
                  <a:spcPct val="0"/>
                </a:spcBef>
                <a:buFontTx/>
                <a:buNone/>
              </a:pPr>
              <a:t>10</a:t>
            </a:fld>
            <a:endParaRPr lang="en-US" altLang="en-US" sz="1400" dirty="0">
              <a:solidFill>
                <a:schemeClr val="bg1"/>
              </a:solidFill>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381000"/>
            <a:ext cx="8153400" cy="1219200"/>
          </a:xfrm>
        </p:spPr>
        <p:txBody>
          <a:bodyPr/>
          <a:lstStyle/>
          <a:p>
            <a:pPr>
              <a:defRPr/>
            </a:pPr>
            <a:r>
              <a:rPr lang="en-US" altLang="en-US" sz="3600" dirty="0" smtClean="0">
                <a:cs typeface="+mj-cs"/>
              </a:rPr>
              <a:t>What ‘Evidence’ Does The CTFPHC Consider?</a:t>
            </a:r>
            <a:endParaRPr lang="en-US" altLang="en-US" sz="3600" b="1" dirty="0">
              <a:latin typeface="+mn-lt"/>
              <a:cs typeface="+mj-cs"/>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62374642"/>
              </p:ext>
            </p:extLst>
          </p:nvPr>
        </p:nvGraphicFramePr>
        <p:xfrm>
          <a:off x="107950" y="1628775"/>
          <a:ext cx="8748713" cy="4968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700" name="Slide Number Placeholder 4"/>
          <p:cNvSpPr>
            <a:spLocks noGrp="1"/>
          </p:cNvSpPr>
          <p:nvPr>
            <p:ph type="sldNum" sz="quarter" idx="4294967295"/>
          </p:nvPr>
        </p:nvSpPr>
        <p:spPr>
          <a:xfrm>
            <a:off x="7010400" y="64770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eaLnBrk="1" hangingPunct="1">
              <a:spcBef>
                <a:spcPct val="0"/>
              </a:spcBef>
              <a:buFontTx/>
              <a:buNone/>
            </a:pPr>
            <a:fld id="{66E27C8A-71E1-42D2-9B45-60497B47C9F8}" type="slidenum">
              <a:rPr lang="en-US" altLang="en-US" sz="1400" smtClean="0">
                <a:solidFill>
                  <a:srgbClr val="FFFFFF"/>
                </a:solidFill>
              </a:rPr>
              <a:pPr eaLnBrk="1" hangingPunct="1">
                <a:spcBef>
                  <a:spcPct val="0"/>
                </a:spcBef>
                <a:buFontTx/>
                <a:buNone/>
              </a:pPr>
              <a:t>11</a:t>
            </a:fld>
            <a:endParaRPr lang="en-US" altLang="en-US" sz="1400" dirty="0">
              <a:solidFill>
                <a:srgbClr val="FFFFFF"/>
              </a:solidFill>
            </a:endParaRPr>
          </a:p>
        </p:txBody>
      </p:sp>
      <p:sp>
        <p:nvSpPr>
          <p:cNvPr id="5" name="TextBox 4"/>
          <p:cNvSpPr txBox="1"/>
          <p:nvPr/>
        </p:nvSpPr>
        <p:spPr>
          <a:xfrm>
            <a:off x="1295400" y="1772816"/>
            <a:ext cx="6324600" cy="2123658"/>
          </a:xfrm>
          <a:prstGeom prst="rect">
            <a:avLst/>
          </a:prstGeom>
          <a:solidFill>
            <a:srgbClr val="90214A"/>
          </a:solidFill>
        </p:spPr>
        <p:txBody>
          <a:bodyPr wrap="square" rtlCol="0">
            <a:spAutoFit/>
          </a:bodyPr>
          <a:lstStyle/>
          <a:p>
            <a:pPr algn="ctr"/>
            <a:r>
              <a:rPr lang="en-US" sz="2800" b="1" u="sng" smtClean="0">
                <a:solidFill>
                  <a:schemeClr val="bg1"/>
                </a:solidFill>
              </a:rPr>
              <a:t>Direct Evidence</a:t>
            </a:r>
            <a:endParaRPr lang="en-US" sz="2800" b="1" u="sng" dirty="0" smtClean="0">
              <a:solidFill>
                <a:schemeClr val="bg1"/>
              </a:solidFill>
            </a:endParaRPr>
          </a:p>
          <a:p>
            <a:pPr marL="342900" indent="-342900">
              <a:buFont typeface="Arial" panose="020B0604020202020204" pitchFamily="34" charset="0"/>
              <a:buChar char="•"/>
            </a:pPr>
            <a:r>
              <a:rPr lang="en-US" sz="2800" b="1" dirty="0" smtClean="0">
                <a:solidFill>
                  <a:schemeClr val="bg1"/>
                </a:solidFill>
              </a:rPr>
              <a:t>Screening Review </a:t>
            </a:r>
          </a:p>
          <a:p>
            <a:r>
              <a:rPr lang="en-US" sz="2800" b="1" dirty="0">
                <a:solidFill>
                  <a:schemeClr val="bg1"/>
                </a:solidFill>
              </a:rPr>
              <a:t>	</a:t>
            </a:r>
            <a:r>
              <a:rPr lang="en-US" sz="2800" b="1" dirty="0" smtClean="0">
                <a:solidFill>
                  <a:schemeClr val="bg1"/>
                </a:solidFill>
              </a:rPr>
              <a:t>(by Alberta ERSC)</a:t>
            </a:r>
            <a:endParaRPr lang="en-US" sz="2800" b="1" dirty="0" smtClean="0">
              <a:solidFill>
                <a:schemeClr val="accent3">
                  <a:lumMod val="85000"/>
                </a:schemeClr>
              </a:solidFill>
            </a:endParaRPr>
          </a:p>
          <a:p>
            <a:pPr marL="800100" lvl="1" indent="-342900">
              <a:buFontTx/>
              <a:buChar char="-"/>
            </a:pPr>
            <a:r>
              <a:rPr lang="en-US" sz="2800" dirty="0" smtClean="0">
                <a:solidFill>
                  <a:schemeClr val="bg1"/>
                </a:solidFill>
              </a:rPr>
              <a:t>Benefits and harms of screening</a:t>
            </a:r>
          </a:p>
          <a:p>
            <a:pPr marL="800100" lvl="1" indent="-342900">
              <a:buFontTx/>
              <a:buChar char="-"/>
            </a:pPr>
            <a:r>
              <a:rPr lang="en-US" sz="2000" dirty="0" smtClean="0"/>
              <a:t>	</a:t>
            </a:r>
            <a:endParaRPr lang="en-US" sz="2000" dirty="0"/>
          </a:p>
        </p:txBody>
      </p:sp>
      <p:sp>
        <p:nvSpPr>
          <p:cNvPr id="7" name="TextBox 6"/>
          <p:cNvSpPr txBox="1"/>
          <p:nvPr/>
        </p:nvSpPr>
        <p:spPr>
          <a:xfrm>
            <a:off x="677280" y="4267200"/>
            <a:ext cx="7560840" cy="1554272"/>
          </a:xfrm>
          <a:prstGeom prst="rect">
            <a:avLst/>
          </a:prstGeom>
          <a:noFill/>
        </p:spPr>
        <p:txBody>
          <a:bodyPr wrap="square" rtlCol="0">
            <a:spAutoFit/>
          </a:bodyPr>
          <a:lstStyle/>
          <a:p>
            <a:pPr marL="342900" indent="-342900">
              <a:buFont typeface="Arial" panose="020B0604020202020204" pitchFamily="34" charset="0"/>
              <a:buChar char="•"/>
            </a:pPr>
            <a:r>
              <a:rPr lang="en-US" sz="2100" b="1" dirty="0" smtClean="0"/>
              <a:t>Patient focus groups</a:t>
            </a:r>
            <a:r>
              <a:rPr lang="en-US" sz="2100" dirty="0" smtClean="0"/>
              <a:t>: patient preferences and values related to key outcomes</a:t>
            </a:r>
          </a:p>
          <a:p>
            <a:pPr marL="171450" indent="-171450">
              <a:buFont typeface="Arial" panose="020B0604020202020204" pitchFamily="34" charset="0"/>
              <a:buChar char="•"/>
            </a:pPr>
            <a:endParaRPr lang="en-US" sz="1100" dirty="0" smtClean="0"/>
          </a:p>
          <a:p>
            <a:pPr marL="342900" indent="-342900">
              <a:buFont typeface="Arial" panose="020B0604020202020204" pitchFamily="34" charset="0"/>
              <a:buChar char="•"/>
            </a:pPr>
            <a:r>
              <a:rPr lang="en-US" sz="2100" b="1" dirty="0" smtClean="0"/>
              <a:t>Stakeholder survey: </a:t>
            </a:r>
            <a:r>
              <a:rPr lang="en-US" sz="2100" dirty="0" smtClean="0"/>
              <a:t>Feasibility</a:t>
            </a:r>
            <a:r>
              <a:rPr lang="en-US" sz="2100" dirty="0"/>
              <a:t>, Acceptability, Cost, and </a:t>
            </a:r>
            <a:r>
              <a:rPr lang="en-US" sz="2100" dirty="0" smtClean="0"/>
              <a:t>Equity                                                             (</a:t>
            </a:r>
            <a:r>
              <a:rPr lang="en-US" sz="2100" dirty="0"/>
              <a:t>FACE) </a:t>
            </a:r>
            <a:r>
              <a:rPr lang="en-US" sz="2100" dirty="0" smtClean="0"/>
              <a:t>tool</a:t>
            </a:r>
            <a:endParaRPr lang="en-US" sz="2100" dirty="0"/>
          </a:p>
        </p:txBody>
      </p:sp>
    </p:spTree>
    <p:extLst>
      <p:ext uri="{BB962C8B-B14F-4D97-AF65-F5344CB8AC3E}">
        <p14:creationId xmlns:p14="http://schemas.microsoft.com/office/powerpoint/2010/main" val="1921848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Research Questions </a:t>
            </a:r>
            <a:endParaRPr lang="en-CA" dirty="0"/>
          </a:p>
        </p:txBody>
      </p:sp>
      <p:sp>
        <p:nvSpPr>
          <p:cNvPr id="3" name="Content Placeholder 2"/>
          <p:cNvSpPr>
            <a:spLocks noGrp="1"/>
          </p:cNvSpPr>
          <p:nvPr>
            <p:ph idx="1"/>
          </p:nvPr>
        </p:nvSpPr>
        <p:spPr/>
        <p:txBody>
          <a:bodyPr>
            <a:normAutofit lnSpcReduction="10000"/>
          </a:bodyPr>
          <a:lstStyle/>
          <a:p>
            <a:pPr>
              <a:defRPr/>
            </a:pPr>
            <a:r>
              <a:rPr lang="en-US" dirty="0"/>
              <a:t>The systematic review for screening for impaired visual acuity</a:t>
            </a:r>
          </a:p>
          <a:p>
            <a:pPr lvl="1">
              <a:defRPr/>
            </a:pPr>
            <a:r>
              <a:rPr lang="en-US" sz="1800" dirty="0"/>
              <a:t>(2) key research questions on </a:t>
            </a:r>
            <a:r>
              <a:rPr lang="en-US" sz="1800" b="1" dirty="0">
                <a:solidFill>
                  <a:srgbClr val="90214A"/>
                </a:solidFill>
              </a:rPr>
              <a:t>benefits and harms</a:t>
            </a:r>
            <a:r>
              <a:rPr lang="en-US" sz="1800" dirty="0"/>
              <a:t> with (1) sub questions</a:t>
            </a:r>
          </a:p>
          <a:p>
            <a:pPr lvl="1">
              <a:defRPr/>
            </a:pPr>
            <a:r>
              <a:rPr lang="en-US" sz="1800" dirty="0"/>
              <a:t>(1) key question on </a:t>
            </a:r>
            <a:r>
              <a:rPr lang="en-CA" sz="1800" b="1" dirty="0">
                <a:solidFill>
                  <a:srgbClr val="90214A"/>
                </a:solidFill>
              </a:rPr>
              <a:t>cost-effectiveness of screening for unrecognized impaired vision </a:t>
            </a:r>
            <a:r>
              <a:rPr lang="en-US" sz="1800" dirty="0"/>
              <a:t> not completed as there was no evidence for benefits</a:t>
            </a:r>
          </a:p>
          <a:p>
            <a:pPr lvl="1">
              <a:defRPr/>
            </a:pPr>
            <a:r>
              <a:rPr lang="en-CA" sz="1800" dirty="0"/>
              <a:t>(1) key questions on </a:t>
            </a:r>
            <a:r>
              <a:rPr lang="en-CA" sz="1800" b="1" dirty="0">
                <a:solidFill>
                  <a:srgbClr val="90214A"/>
                </a:solidFill>
              </a:rPr>
              <a:t>screening test accuracy </a:t>
            </a:r>
            <a:r>
              <a:rPr lang="en-US" sz="1800" dirty="0"/>
              <a:t>not completed as there was no evidence for benefits</a:t>
            </a:r>
            <a:endParaRPr lang="en-CA" sz="1800" dirty="0"/>
          </a:p>
          <a:p>
            <a:pPr marL="457200" lvl="1" indent="0">
              <a:buNone/>
              <a:defRPr/>
            </a:pPr>
            <a:endParaRPr lang="en-CA" sz="1100" dirty="0"/>
          </a:p>
          <a:p>
            <a:pPr>
              <a:defRPr/>
            </a:pPr>
            <a:r>
              <a:rPr lang="en-CA" dirty="0"/>
              <a:t>Based on approach to integrating existing systematic reviews and update since 2012</a:t>
            </a:r>
            <a:endParaRPr lang="en-CA" sz="1100" dirty="0"/>
          </a:p>
          <a:p>
            <a:pPr>
              <a:defRPr/>
            </a:pPr>
            <a:r>
              <a:rPr lang="en-US" dirty="0"/>
              <a:t>For more detailed information, please access the systematic review </a:t>
            </a:r>
            <a:r>
              <a:rPr lang="en-US" dirty="0">
                <a:hlinkClick r:id="rId3"/>
              </a:rPr>
              <a:t>www.canadiantaskforce.ca</a:t>
            </a:r>
            <a:endParaRPr lang="en-US"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12</a:t>
            </a:fld>
            <a:endParaRPr lang="en-US" dirty="0"/>
          </a:p>
        </p:txBody>
      </p:sp>
    </p:spTree>
    <p:extLst>
      <p:ext uri="{BB962C8B-B14F-4D97-AF65-F5344CB8AC3E}">
        <p14:creationId xmlns:p14="http://schemas.microsoft.com/office/powerpoint/2010/main" val="433830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Eligibility Criteria: Screening Review</a:t>
            </a:r>
            <a:endParaRPr lang="en-CA" dirty="0"/>
          </a:p>
        </p:txBody>
      </p:sp>
      <p:sp>
        <p:nvSpPr>
          <p:cNvPr id="3" name="Content Placeholder 2"/>
          <p:cNvSpPr>
            <a:spLocks noGrp="1"/>
          </p:cNvSpPr>
          <p:nvPr>
            <p:ph idx="1"/>
          </p:nvPr>
        </p:nvSpPr>
        <p:spPr>
          <a:xfrm>
            <a:off x="457200" y="1371600"/>
            <a:ext cx="8229600" cy="4754563"/>
          </a:xfrm>
        </p:spPr>
        <p:txBody>
          <a:bodyPr/>
          <a:lstStyle/>
          <a:p>
            <a:pPr marL="0" indent="0">
              <a:buNone/>
              <a:defRPr/>
            </a:pPr>
            <a:r>
              <a:rPr lang="en-CA" sz="1800" b="1" dirty="0"/>
              <a:t>Population</a:t>
            </a:r>
            <a:r>
              <a:rPr lang="en-CA" sz="1800" dirty="0"/>
              <a:t>: Community-dwelling older adults (ages &gt;=65) with unrecognized vision problems </a:t>
            </a:r>
          </a:p>
          <a:p>
            <a:pPr marL="0" indent="0">
              <a:buNone/>
              <a:defRPr/>
            </a:pPr>
            <a:r>
              <a:rPr lang="en-US" sz="1800" b="1" dirty="0"/>
              <a:t>Language</a:t>
            </a:r>
            <a:r>
              <a:rPr lang="en-US" sz="1800" dirty="0"/>
              <a:t>: English, French</a:t>
            </a:r>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753390817"/>
              </p:ext>
            </p:extLst>
          </p:nvPr>
        </p:nvGraphicFramePr>
        <p:xfrm>
          <a:off x="762000" y="2438399"/>
          <a:ext cx="7620000" cy="3763673"/>
        </p:xfrm>
        <a:graphic>
          <a:graphicData uri="http://schemas.openxmlformats.org/drawingml/2006/table">
            <a:tbl>
              <a:tblPr firstRow="1" bandRow="1">
                <a:tableStyleId>{5C22544A-7EE6-4342-B048-85BDC9FD1C3A}</a:tableStyleId>
              </a:tblPr>
              <a:tblGrid>
                <a:gridCol w="1975556">
                  <a:extLst>
                    <a:ext uri="{9D8B030D-6E8A-4147-A177-3AD203B41FA5}">
                      <a16:colId xmlns:a16="http://schemas.microsoft.com/office/drawing/2014/main" xmlns="" val="20000"/>
                    </a:ext>
                  </a:extLst>
                </a:gridCol>
                <a:gridCol w="5644444">
                  <a:extLst>
                    <a:ext uri="{9D8B030D-6E8A-4147-A177-3AD203B41FA5}">
                      <a16:colId xmlns:a16="http://schemas.microsoft.com/office/drawing/2014/main" xmlns="" val="20001"/>
                    </a:ext>
                  </a:extLst>
                </a:gridCol>
              </a:tblGrid>
              <a:tr h="406378">
                <a:tc>
                  <a:txBody>
                    <a:bodyPr/>
                    <a:lstStyle/>
                    <a:p>
                      <a:pPr algn="ctr"/>
                      <a:endParaRPr lang="en-CA" dirty="0"/>
                    </a:p>
                  </a:txBody>
                  <a:tcPr/>
                </a:tc>
                <a:tc>
                  <a:txBody>
                    <a:bodyPr/>
                    <a:lstStyle/>
                    <a:p>
                      <a:pPr algn="ctr"/>
                      <a:r>
                        <a:rPr lang="en-CA" dirty="0"/>
                        <a:t>KQ1</a:t>
                      </a:r>
                    </a:p>
                  </a:txBody>
                  <a:tcPr/>
                </a:tc>
                <a:extLst>
                  <a:ext uri="{0D108BD9-81ED-4DB2-BD59-A6C34878D82A}">
                    <a16:rowId xmlns:a16="http://schemas.microsoft.com/office/drawing/2014/main" xmlns="" val="10000"/>
                  </a:ext>
                </a:extLst>
              </a:tr>
              <a:tr h="919227">
                <a:tc>
                  <a:txBody>
                    <a:bodyPr/>
                    <a:lstStyle/>
                    <a:p>
                      <a:r>
                        <a:rPr lang="en-CA" sz="1800" b="1" dirty="0"/>
                        <a:t>Study Type</a:t>
                      </a:r>
                    </a:p>
                    <a:p>
                      <a:endParaRPr lang="en-CA" sz="1800" dirty="0"/>
                    </a:p>
                  </a:txBody>
                  <a:tcPr/>
                </a:tc>
                <a:tc>
                  <a:txBody>
                    <a:bodyPr/>
                    <a:lstStyle/>
                    <a:p>
                      <a:r>
                        <a:rPr lang="en-CA" sz="1800" dirty="0"/>
                        <a:t>Health outcomes &amp; implementation outcomes: RCTs only; Harms: staged to RCTs, then controlled</a:t>
                      </a:r>
                    </a:p>
                    <a:p>
                      <a:r>
                        <a:rPr lang="en-CA" sz="1800" dirty="0"/>
                        <a:t>experimental, then controlled observational.</a:t>
                      </a:r>
                    </a:p>
                  </a:txBody>
                  <a:tcPr/>
                </a:tc>
                <a:extLst>
                  <a:ext uri="{0D108BD9-81ED-4DB2-BD59-A6C34878D82A}">
                    <a16:rowId xmlns:a16="http://schemas.microsoft.com/office/drawing/2014/main" xmlns="" val="10001"/>
                  </a:ext>
                </a:extLst>
              </a:tr>
              <a:tr h="896168">
                <a:tc>
                  <a:txBody>
                    <a:bodyPr/>
                    <a:lstStyle/>
                    <a:p>
                      <a:r>
                        <a:rPr lang="en-CA" sz="1800" b="1" dirty="0" smtClean="0"/>
                        <a:t>Interventions</a:t>
                      </a:r>
                      <a:endParaRPr lang="en-CA" sz="1800" b="1" dirty="0"/>
                    </a:p>
                  </a:txBody>
                  <a:tcPr/>
                </a:tc>
                <a:tc>
                  <a:txBody>
                    <a:bodyPr/>
                    <a:lstStyle/>
                    <a:p>
                      <a:r>
                        <a:rPr lang="en-CA" sz="1800" dirty="0" smtClean="0"/>
                        <a:t>Vision screening tests or charts, alone or within multicomponent screening/assessment (may include home- or online-based tools)</a:t>
                      </a:r>
                      <a:endParaRPr lang="en-CA" sz="1800" dirty="0"/>
                    </a:p>
                  </a:txBody>
                  <a:tcPr/>
                </a:tc>
              </a:tr>
              <a:tr h="1523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Outcomes</a:t>
                      </a:r>
                    </a:p>
                    <a:p>
                      <a:endParaRPr lang="en-CA" sz="1800" dirty="0"/>
                    </a:p>
                  </a:txBody>
                  <a:tcPr/>
                </a:tc>
                <a:tc>
                  <a:txBody>
                    <a:bodyPr/>
                    <a:lstStyle/>
                    <a:p>
                      <a:r>
                        <a:rPr lang="en-CA" sz="1800" dirty="0"/>
                        <a:t>(1) Mortality, (2) potential adverse consequences of vision loss (loss of independence, fractures), (3) vision </a:t>
                      </a:r>
                      <a:r>
                        <a:rPr lang="en-CA" sz="1800" dirty="0" smtClean="0"/>
                        <a:t>related functioning </a:t>
                      </a:r>
                      <a:r>
                        <a:rPr lang="en-CA" sz="1800" dirty="0"/>
                        <a:t>or quality of life (validated scales or individual questions on vision functional limitations), (4) visual acuity (mean change)</a:t>
                      </a:r>
                    </a:p>
                  </a:txBody>
                  <a:tcPr/>
                </a:tc>
                <a:extLst>
                  <a:ext uri="{0D108BD9-81ED-4DB2-BD59-A6C34878D82A}">
                    <a16:rowId xmlns:a16="http://schemas.microsoft.com/office/drawing/2014/main" xmlns="" val="10002"/>
                  </a:ext>
                </a:extLst>
              </a:tr>
            </a:tbl>
          </a:graphicData>
        </a:graphic>
      </p:graphicFrame>
      <p:sp>
        <p:nvSpPr>
          <p:cNvPr id="5" name="Slide Number Placeholder 4"/>
          <p:cNvSpPr>
            <a:spLocks noGrp="1"/>
          </p:cNvSpPr>
          <p:nvPr>
            <p:ph type="sldNum" sz="quarter" idx="12"/>
          </p:nvPr>
        </p:nvSpPr>
        <p:spPr/>
        <p:txBody>
          <a:bodyPr/>
          <a:lstStyle/>
          <a:p>
            <a:fld id="{E3D5E142-BA66-4577-AABD-3D3B043058E5}" type="slidenum">
              <a:rPr lang="en-US" smtClean="0"/>
              <a:t>13</a:t>
            </a:fld>
            <a:endParaRPr lang="en-US" dirty="0"/>
          </a:p>
        </p:txBody>
      </p:sp>
    </p:spTree>
    <p:extLst>
      <p:ext uri="{BB962C8B-B14F-4D97-AF65-F5344CB8AC3E}">
        <p14:creationId xmlns:p14="http://schemas.microsoft.com/office/powerpoint/2010/main" val="158350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9512" y="188640"/>
            <a:ext cx="8856984" cy="1106760"/>
          </a:xfrm>
        </p:spPr>
        <p:txBody>
          <a:bodyPr>
            <a:normAutofit fontScale="90000"/>
          </a:bodyPr>
          <a:lstStyle/>
          <a:p>
            <a:r>
              <a:rPr lang="en-US" altLang="en-US" sz="2800" dirty="0"/>
              <a:t/>
            </a:r>
            <a:br>
              <a:rPr lang="en-US" altLang="en-US" sz="2800" dirty="0"/>
            </a:br>
            <a:r>
              <a:rPr lang="en-US" altLang="en-US" sz="2700" dirty="0"/>
              <a:t>How Does the CTFPHC </a:t>
            </a:r>
            <a:r>
              <a:rPr lang="en-US" altLang="en-US" sz="2700" dirty="0" smtClean="0"/>
              <a:t>GRADE </a:t>
            </a:r>
            <a:r>
              <a:rPr lang="en-US" altLang="en-US" sz="2700" dirty="0"/>
              <a:t>Evidence? </a:t>
            </a:r>
            <a:r>
              <a:rPr lang="en-US" altLang="en-US" sz="3600" dirty="0"/>
              <a:t/>
            </a:r>
            <a:br>
              <a:rPr lang="en-US" altLang="en-US" sz="3600" dirty="0"/>
            </a:br>
            <a:endParaRPr lang="en-US" altLang="en-US" dirty="0"/>
          </a:p>
        </p:txBody>
      </p:sp>
      <p:sp>
        <p:nvSpPr>
          <p:cNvPr id="3891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CF667316-3D4E-4659-9887-499657F22095}" type="slidenum">
              <a:rPr lang="en-US" altLang="en-US" sz="1400" smtClean="0">
                <a:solidFill>
                  <a:schemeClr val="bg1"/>
                </a:solidFill>
              </a:rPr>
              <a:pPr>
                <a:spcBef>
                  <a:spcPct val="0"/>
                </a:spcBef>
                <a:buFontTx/>
                <a:buNone/>
              </a:pPr>
              <a:t>14</a:t>
            </a:fld>
            <a:endParaRPr lang="en-US" altLang="en-US" sz="1400" dirty="0">
              <a:solidFill>
                <a:schemeClr val="bg1"/>
              </a:solidFill>
            </a:endParaRPr>
          </a:p>
        </p:txBody>
      </p:sp>
      <p:sp>
        <p:nvSpPr>
          <p:cNvPr id="12" name="Content Placeholder 11"/>
          <p:cNvSpPr>
            <a:spLocks noGrp="1"/>
          </p:cNvSpPr>
          <p:nvPr>
            <p:ph idx="1"/>
          </p:nvPr>
        </p:nvSpPr>
        <p:spPr>
          <a:xfrm>
            <a:off x="179512" y="1219200"/>
            <a:ext cx="8784976" cy="1066800"/>
          </a:xfrm>
        </p:spPr>
        <p:txBody>
          <a:bodyPr>
            <a:normAutofit fontScale="92500" lnSpcReduction="10000"/>
          </a:bodyPr>
          <a:lstStyle/>
          <a:p>
            <a:pPr>
              <a:buFontTx/>
              <a:buNone/>
              <a:defRPr/>
            </a:pPr>
            <a:r>
              <a:rPr lang="en-US" sz="2200" dirty="0"/>
              <a:t>The “</a:t>
            </a:r>
            <a:r>
              <a:rPr lang="en-US" sz="2200" b="1" dirty="0">
                <a:solidFill>
                  <a:srgbClr val="AE285B"/>
                </a:solidFill>
              </a:rPr>
              <a:t>GRADE</a:t>
            </a:r>
            <a:r>
              <a:rPr lang="en-US" sz="2200" dirty="0"/>
              <a:t>” System:</a:t>
            </a:r>
          </a:p>
          <a:p>
            <a:pPr>
              <a:buFont typeface="Arial" charset="0"/>
              <a:buChar char="•"/>
              <a:defRPr/>
            </a:pPr>
            <a:r>
              <a:rPr lang="en-US" b="1" dirty="0">
                <a:solidFill>
                  <a:srgbClr val="AE285B"/>
                </a:solidFill>
                <a:cs typeface="Arial" pitchFamily="34" charset="0"/>
              </a:rPr>
              <a:t>G</a:t>
            </a:r>
            <a:r>
              <a:rPr lang="en-US" dirty="0">
                <a:cs typeface="Arial" pitchFamily="34" charset="0"/>
              </a:rPr>
              <a:t>rading</a:t>
            </a:r>
            <a:r>
              <a:rPr lang="en-US" dirty="0">
                <a:solidFill>
                  <a:srgbClr val="AE285B"/>
                </a:solidFill>
                <a:cs typeface="Arial" pitchFamily="34" charset="0"/>
              </a:rPr>
              <a:t> </a:t>
            </a:r>
            <a:r>
              <a:rPr lang="en-US" dirty="0">
                <a:cs typeface="Arial" pitchFamily="34" charset="0"/>
              </a:rPr>
              <a:t>of </a:t>
            </a:r>
            <a:r>
              <a:rPr lang="en-US" b="1" dirty="0">
                <a:solidFill>
                  <a:srgbClr val="AE285B"/>
                </a:solidFill>
                <a:cs typeface="Arial" pitchFamily="34" charset="0"/>
              </a:rPr>
              <a:t>R</a:t>
            </a:r>
            <a:r>
              <a:rPr lang="en-US" dirty="0">
                <a:cs typeface="Arial" pitchFamily="34" charset="0"/>
              </a:rPr>
              <a:t>ecommendations, </a:t>
            </a:r>
            <a:r>
              <a:rPr lang="en-US" b="1" dirty="0">
                <a:solidFill>
                  <a:srgbClr val="AE285B"/>
                </a:solidFill>
                <a:cs typeface="Arial" pitchFamily="34" charset="0"/>
              </a:rPr>
              <a:t>A</a:t>
            </a:r>
            <a:r>
              <a:rPr lang="en-US" dirty="0">
                <a:cs typeface="Arial" pitchFamily="34" charset="0"/>
              </a:rPr>
              <a:t>ssessment, </a:t>
            </a:r>
            <a:r>
              <a:rPr lang="en-US" b="1" dirty="0">
                <a:solidFill>
                  <a:srgbClr val="AE285B"/>
                </a:solidFill>
                <a:cs typeface="Arial" pitchFamily="34" charset="0"/>
              </a:rPr>
              <a:t>D</a:t>
            </a:r>
            <a:r>
              <a:rPr lang="en-US" dirty="0">
                <a:cs typeface="Arial" pitchFamily="34" charset="0"/>
              </a:rPr>
              <a:t>evelopment &amp; </a:t>
            </a:r>
            <a:r>
              <a:rPr lang="en-US" b="1" dirty="0">
                <a:solidFill>
                  <a:srgbClr val="AE285B"/>
                </a:solidFill>
                <a:cs typeface="Arial" pitchFamily="34" charset="0"/>
              </a:rPr>
              <a:t>E</a:t>
            </a:r>
            <a:r>
              <a:rPr lang="en-US" dirty="0">
                <a:cs typeface="Arial" pitchFamily="34" charset="0"/>
              </a:rPr>
              <a:t>valuation</a:t>
            </a:r>
          </a:p>
          <a:p>
            <a:endParaRPr lang="en-US" dirty="0"/>
          </a:p>
        </p:txBody>
      </p:sp>
      <p:sp>
        <p:nvSpPr>
          <p:cNvPr id="13" name="Down Arrow Callout 12"/>
          <p:cNvSpPr/>
          <p:nvPr/>
        </p:nvSpPr>
        <p:spPr bwMode="auto">
          <a:xfrm>
            <a:off x="395536" y="2362200"/>
            <a:ext cx="3600400" cy="1013675"/>
          </a:xfrm>
          <a:prstGeom prst="downArrowCallout">
            <a:avLst/>
          </a:prstGeom>
          <a:solidFill>
            <a:srgbClr val="AE285B"/>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500" b="1" i="0"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300" b="1" i="0" u="none" strike="noStrike" cap="none" normalizeH="0" baseline="0" dirty="0">
                <a:ln>
                  <a:noFill/>
                </a:ln>
                <a:solidFill>
                  <a:schemeClr val="bg1"/>
                </a:solidFill>
                <a:effectLst/>
                <a:latin typeface="Arial" charset="0"/>
                <a:ea typeface="ヒラギノ角ゴ Pro W3" pitchFamily="-128" charset="-128"/>
              </a:rPr>
              <a:t>1. Quality of Evidence</a:t>
            </a:r>
          </a:p>
        </p:txBody>
      </p:sp>
      <p:sp>
        <p:nvSpPr>
          <p:cNvPr id="17" name="Down Arrow Callout 16"/>
          <p:cNvSpPr/>
          <p:nvPr/>
        </p:nvSpPr>
        <p:spPr bwMode="auto">
          <a:xfrm>
            <a:off x="4266155" y="2392098"/>
            <a:ext cx="4608512" cy="1013674"/>
          </a:xfrm>
          <a:prstGeom prst="downArrowCallout">
            <a:avLst/>
          </a:prstGeom>
          <a:solidFill>
            <a:srgbClr val="AE285B"/>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500" b="1" i="0"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300" b="1" i="0" u="none" strike="noStrike" cap="none" normalizeH="0" baseline="0" dirty="0">
                <a:ln>
                  <a:noFill/>
                </a:ln>
                <a:solidFill>
                  <a:schemeClr val="bg1"/>
                </a:solidFill>
                <a:effectLst/>
                <a:latin typeface="Arial" charset="0"/>
                <a:ea typeface="ヒラギノ角ゴ Pro W3" pitchFamily="-128" charset="-128"/>
              </a:rPr>
              <a:t>2. Strength</a:t>
            </a:r>
            <a:r>
              <a:rPr kumimoji="0" lang="en-US" sz="2300" b="1" i="0" u="none" strike="noStrike" cap="none" normalizeH="0" dirty="0">
                <a:ln>
                  <a:noFill/>
                </a:ln>
                <a:solidFill>
                  <a:schemeClr val="bg1"/>
                </a:solidFill>
                <a:effectLst/>
                <a:latin typeface="Arial" charset="0"/>
                <a:ea typeface="ヒラギノ角ゴ Pro W3" pitchFamily="-128" charset="-128"/>
              </a:rPr>
              <a:t> of Recommendation</a:t>
            </a:r>
            <a:endParaRPr kumimoji="0" lang="en-US" sz="2300" b="1" i="0" u="none" strike="noStrike" cap="none" normalizeH="0" baseline="0" dirty="0">
              <a:ln>
                <a:noFill/>
              </a:ln>
              <a:solidFill>
                <a:schemeClr val="bg1"/>
              </a:solidFill>
              <a:effectLst/>
              <a:latin typeface="Arial" charset="0"/>
              <a:ea typeface="ヒラギノ角ゴ Pro W3" pitchFamily="-128" charset="-128"/>
            </a:endParaRPr>
          </a:p>
        </p:txBody>
      </p:sp>
      <p:sp>
        <p:nvSpPr>
          <p:cNvPr id="14" name="Rectangle 13"/>
          <p:cNvSpPr/>
          <p:nvPr/>
        </p:nvSpPr>
        <p:spPr bwMode="auto">
          <a:xfrm>
            <a:off x="512833" y="3405772"/>
            <a:ext cx="3456384" cy="1368152"/>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indent="-342900" eaLnBrk="0" hangingPunct="0">
              <a:buFont typeface="Arial" panose="020B0604020202020204" pitchFamily="34" charset="0"/>
              <a:buChar char="•"/>
            </a:pPr>
            <a:r>
              <a:rPr lang="en-CA" sz="2200" dirty="0">
                <a:solidFill>
                  <a:prstClr val="black"/>
                </a:solidFill>
                <a:cs typeface="Arial" pitchFamily="34" charset="0"/>
              </a:rPr>
              <a:t>Confidence that the available evidence </a:t>
            </a:r>
            <a:r>
              <a:rPr lang="en-CA" sz="2200" b="1" dirty="0">
                <a:solidFill>
                  <a:prstClr val="black"/>
                </a:solidFill>
                <a:cs typeface="Arial" pitchFamily="34" charset="0"/>
              </a:rPr>
              <a:t>correctly reflects the theoretical true effect</a:t>
            </a:r>
            <a:r>
              <a:rPr lang="en-CA" sz="2200" dirty="0">
                <a:solidFill>
                  <a:prstClr val="black"/>
                </a:solidFill>
                <a:cs typeface="Arial" pitchFamily="34" charset="0"/>
              </a:rPr>
              <a:t> </a:t>
            </a:r>
            <a:endParaRPr kumimoji="0" lang="en-US" sz="2200" b="0" i="0" u="none" strike="noStrike" cap="none" normalizeH="0" baseline="0" dirty="0">
              <a:ln>
                <a:noFill/>
              </a:ln>
              <a:solidFill>
                <a:schemeClr val="tx1"/>
              </a:solidFill>
              <a:effectLst/>
              <a:latin typeface="Arial" charset="0"/>
              <a:ea typeface="ヒラギノ角ゴ Pro W3" pitchFamily="-128" charset="-128"/>
            </a:endParaRPr>
          </a:p>
        </p:txBody>
      </p:sp>
      <p:sp>
        <p:nvSpPr>
          <p:cNvPr id="19" name="Rectangle 18"/>
          <p:cNvSpPr/>
          <p:nvPr/>
        </p:nvSpPr>
        <p:spPr bwMode="auto">
          <a:xfrm>
            <a:off x="4319972" y="3429530"/>
            <a:ext cx="4536504" cy="1344394"/>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indent="-342900" eaLnBrk="0" hangingPunct="0">
              <a:buFont typeface="Arial" panose="020B0604020202020204" pitchFamily="34" charset="0"/>
              <a:buChar char="•"/>
            </a:pPr>
            <a:r>
              <a:rPr lang="en-US" sz="1950" dirty="0">
                <a:latin typeface="Arial" charset="0"/>
                <a:ea typeface="ヒラギノ角ゴ Pro W3" pitchFamily="-128" charset="-128"/>
              </a:rPr>
              <a:t>Quality of </a:t>
            </a:r>
            <a:r>
              <a:rPr lang="en-US" sz="1950" b="1" dirty="0">
                <a:latin typeface="Arial" charset="0"/>
                <a:ea typeface="ヒラギノ角ゴ Pro W3" pitchFamily="-128" charset="-128"/>
              </a:rPr>
              <a:t>supporting evidence</a:t>
            </a:r>
          </a:p>
          <a:p>
            <a:pPr marL="342900" indent="-342900" eaLnBrk="0" hangingPunct="0">
              <a:buFont typeface="Arial" panose="020B0604020202020204" pitchFamily="34" charset="0"/>
              <a:buChar char="•"/>
            </a:pPr>
            <a:r>
              <a:rPr kumimoji="0" lang="en-US" sz="1950" b="1" i="0" u="none" strike="noStrike" cap="none" normalizeH="0" baseline="0" dirty="0">
                <a:ln>
                  <a:noFill/>
                </a:ln>
                <a:solidFill>
                  <a:schemeClr val="tx1"/>
                </a:solidFill>
                <a:effectLst/>
                <a:latin typeface="Arial" charset="0"/>
                <a:ea typeface="ヒラギノ角ゴ Pro W3" pitchFamily="-128" charset="-128"/>
              </a:rPr>
              <a:t>Desirabl</a:t>
            </a:r>
            <a:r>
              <a:rPr lang="en-US" sz="1950" b="1" dirty="0">
                <a:latin typeface="Arial" charset="0"/>
                <a:ea typeface="ヒラギノ角ゴ Pro W3" pitchFamily="-128" charset="-128"/>
              </a:rPr>
              <a:t>e </a:t>
            </a:r>
            <a:r>
              <a:rPr kumimoji="0" lang="en-US" sz="1950" b="1" i="0" u="none" strike="noStrike" cap="none" normalizeH="0" dirty="0">
                <a:ln>
                  <a:noFill/>
                </a:ln>
                <a:solidFill>
                  <a:schemeClr val="tx1"/>
                </a:solidFill>
                <a:effectLst/>
                <a:latin typeface="Arial" charset="0"/>
                <a:ea typeface="ヒラギノ角ゴ Pro W3" pitchFamily="-128" charset="-128"/>
              </a:rPr>
              <a:t>and undesirable effects</a:t>
            </a:r>
          </a:p>
          <a:p>
            <a:pPr marL="342900" indent="-342900" eaLnBrk="0" hangingPunct="0">
              <a:buFont typeface="Arial" panose="020B0604020202020204" pitchFamily="34" charset="0"/>
              <a:buChar char="•"/>
            </a:pPr>
            <a:r>
              <a:rPr lang="en-US" sz="1950" b="1" baseline="0" dirty="0">
                <a:latin typeface="Arial" charset="0"/>
                <a:ea typeface="ヒラギノ角ゴ Pro W3" pitchFamily="-128" charset="-128"/>
              </a:rPr>
              <a:t>Values</a:t>
            </a:r>
            <a:r>
              <a:rPr lang="en-US" sz="1950" b="1" dirty="0">
                <a:latin typeface="Arial" charset="0"/>
                <a:ea typeface="ヒラギノ角ゴ Pro W3" pitchFamily="-128" charset="-128"/>
              </a:rPr>
              <a:t> and preferences</a:t>
            </a:r>
          </a:p>
          <a:p>
            <a:pPr marL="342900" indent="-342900" eaLnBrk="0" hangingPunct="0">
              <a:buFont typeface="Arial" panose="020B0604020202020204" pitchFamily="34" charset="0"/>
              <a:buChar char="•"/>
            </a:pPr>
            <a:r>
              <a:rPr lang="en-US" sz="1950" b="1" dirty="0">
                <a:latin typeface="Arial" charset="0"/>
                <a:ea typeface="ヒラギノ角ゴ Pro W3" pitchFamily="-128" charset="-128"/>
              </a:rPr>
              <a:t>Resource use</a:t>
            </a:r>
          </a:p>
          <a:p>
            <a:pPr marL="342900" indent="-342900" eaLnBrk="0" hangingPunct="0">
              <a:buFont typeface="Arial" panose="020B0604020202020204" pitchFamily="34" charset="0"/>
              <a:buChar char="•"/>
            </a:pPr>
            <a:endParaRPr kumimoji="0" lang="en-US" sz="2200" b="0" i="0" u="none" strike="noStrike" cap="none" normalizeH="0" baseline="0" dirty="0">
              <a:ln>
                <a:noFill/>
              </a:ln>
              <a:solidFill>
                <a:schemeClr val="tx1"/>
              </a:solidFill>
              <a:effectLst/>
              <a:latin typeface="Arial" charset="0"/>
              <a:ea typeface="ヒラギノ角ゴ Pro W3" pitchFamily="-128" charset="-128"/>
            </a:endParaRPr>
          </a:p>
        </p:txBody>
      </p:sp>
      <p:sp>
        <p:nvSpPr>
          <p:cNvPr id="15" name="Up Arrow Callout 14"/>
          <p:cNvSpPr/>
          <p:nvPr/>
        </p:nvSpPr>
        <p:spPr bwMode="auto">
          <a:xfrm>
            <a:off x="512833" y="4773924"/>
            <a:ext cx="3312368" cy="1423025"/>
          </a:xfrm>
          <a:prstGeom prst="upArrowCallout">
            <a:avLst/>
          </a:prstGeom>
          <a:solidFill>
            <a:schemeClr val="accent2">
              <a:lumMod val="75000"/>
              <a:alpha val="74000"/>
            </a:schemeClr>
          </a:solidFill>
          <a:ln w="9525" cap="flat" cmpd="sng" algn="ctr">
            <a:solidFill>
              <a:srgbClr val="90214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700" b="1" i="1"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300" b="1" i="1" u="none" strike="noStrike" cap="none" normalizeH="0" baseline="0" dirty="0">
                <a:ln>
                  <a:noFill/>
                </a:ln>
                <a:solidFill>
                  <a:schemeClr val="bg1"/>
                </a:solidFill>
                <a:effectLst/>
                <a:latin typeface="Arial" charset="0"/>
                <a:ea typeface="ヒラギノ角ゴ Pro W3" pitchFamily="-128" charset="-128"/>
              </a:rPr>
              <a:t>High, Moderate, Low, Very Low</a:t>
            </a:r>
          </a:p>
        </p:txBody>
      </p:sp>
      <p:sp>
        <p:nvSpPr>
          <p:cNvPr id="21" name="Up Arrow Callout 20"/>
          <p:cNvSpPr/>
          <p:nvPr/>
        </p:nvSpPr>
        <p:spPr bwMode="auto">
          <a:xfrm>
            <a:off x="4319972" y="4773924"/>
            <a:ext cx="4608512" cy="1432743"/>
          </a:xfrm>
          <a:prstGeom prst="upArrowCallout">
            <a:avLst/>
          </a:prstGeom>
          <a:solidFill>
            <a:schemeClr val="accent2">
              <a:lumMod val="75000"/>
              <a:alpha val="74000"/>
            </a:schemeClr>
          </a:solidFill>
          <a:ln w="9525" cap="flat" cmpd="sng" algn="ctr">
            <a:solidFill>
              <a:srgbClr val="90214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100" b="1" i="1"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a:ln>
                  <a:noFill/>
                </a:ln>
                <a:solidFill>
                  <a:schemeClr val="bg1"/>
                </a:solidFill>
                <a:effectLst/>
                <a:latin typeface="Arial" charset="0"/>
                <a:ea typeface="ヒラギノ角ゴ Pro W3" pitchFamily="-128" charset="-128"/>
              </a:rPr>
              <a:t>Strong, Weak</a:t>
            </a:r>
          </a:p>
        </p:txBody>
      </p:sp>
    </p:spTree>
    <p:extLst>
      <p:ext uri="{BB962C8B-B14F-4D97-AF65-F5344CB8AC3E}">
        <p14:creationId xmlns:p14="http://schemas.microsoft.com/office/powerpoint/2010/main" val="2355900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1258888" y="3213100"/>
            <a:ext cx="6769100" cy="1362075"/>
          </a:xfrm>
        </p:spPr>
        <p:txBody>
          <a:bodyPr/>
          <a:lstStyle/>
          <a:p>
            <a:r>
              <a:rPr lang="fr-CA" altLang="en-US" cap="none" dirty="0" smtClean="0"/>
              <a:t>KEY </a:t>
            </a:r>
            <a:r>
              <a:rPr lang="fr-CA" altLang="en-US" cap="none" dirty="0"/>
              <a:t>FINDINGS</a:t>
            </a:r>
            <a:endParaRPr lang="en-US" altLang="en-US" cap="none" dirty="0"/>
          </a:p>
        </p:txBody>
      </p:sp>
      <p:sp>
        <p:nvSpPr>
          <p:cNvPr id="35843" name="Text Placeholder 5"/>
          <p:cNvSpPr>
            <a:spLocks noGrp="1"/>
          </p:cNvSpPr>
          <p:nvPr>
            <p:ph type="body" idx="1"/>
          </p:nvPr>
        </p:nvSpPr>
        <p:spPr>
          <a:xfrm>
            <a:off x="1258888" y="1628775"/>
            <a:ext cx="7129462" cy="1500188"/>
          </a:xfrm>
        </p:spPr>
        <p:txBody>
          <a:bodyPr/>
          <a:lstStyle/>
          <a:p>
            <a:r>
              <a:rPr lang="en-CA" altLang="en-US" sz="2400" b="1" dirty="0"/>
              <a:t>Screening for impaired vision in community-dwelling adults aged 65 years and older in primary care settings.</a:t>
            </a:r>
            <a:endParaRPr lang="en-US" altLang="en-US" sz="2400" b="1" dirty="0"/>
          </a:p>
        </p:txBody>
      </p:sp>
      <p:sp>
        <p:nvSpPr>
          <p:cNvPr id="3584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DC68B083-23ED-4940-949B-E70766303454}" type="slidenum">
              <a:rPr lang="en-US" altLang="en-US" sz="1400" smtClean="0">
                <a:solidFill>
                  <a:schemeClr val="bg1"/>
                </a:solidFill>
                <a:cs typeface="Arial" pitchFamily="34" charset="0"/>
              </a:rPr>
              <a:pPr>
                <a:spcBef>
                  <a:spcPct val="0"/>
                </a:spcBef>
                <a:buFontTx/>
                <a:buNone/>
              </a:pPr>
              <a:t>15</a:t>
            </a:fld>
            <a:endParaRPr lang="en-US" altLang="en-US" sz="1400" dirty="0">
              <a:solidFill>
                <a:schemeClr val="bg1"/>
              </a:solidFill>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r>
              <a:rPr lang="en-US" altLang="en-US" sz="3600" dirty="0" smtClean="0"/>
              <a:t>Key Findings: Screening* </a:t>
            </a:r>
            <a:r>
              <a:rPr lang="en-US" altLang="en-US" sz="3600" dirty="0"/>
              <a:t>for impaired vision </a:t>
            </a:r>
          </a:p>
        </p:txBody>
      </p:sp>
      <p:sp>
        <p:nvSpPr>
          <p:cNvPr id="3" name="Content Placeholder 2"/>
          <p:cNvSpPr>
            <a:spLocks noGrp="1"/>
          </p:cNvSpPr>
          <p:nvPr>
            <p:ph sz="half" idx="2"/>
          </p:nvPr>
        </p:nvSpPr>
        <p:spPr>
          <a:xfrm>
            <a:off x="1066800" y="1447800"/>
            <a:ext cx="7239000" cy="4560888"/>
          </a:xfrm>
        </p:spPr>
        <p:txBody>
          <a:bodyPr>
            <a:normAutofit fontScale="92500" lnSpcReduction="20000"/>
          </a:bodyPr>
          <a:lstStyle/>
          <a:p>
            <a:pPr marL="0" lvl="1" indent="0">
              <a:buNone/>
            </a:pPr>
            <a:endParaRPr lang="en-US" altLang="en-US" sz="2400" dirty="0" smtClean="0">
              <a:solidFill>
                <a:srgbClr val="90214A"/>
              </a:solidFill>
            </a:endParaRPr>
          </a:p>
          <a:p>
            <a:pPr marL="0" lvl="1" indent="0">
              <a:buNone/>
            </a:pPr>
            <a:r>
              <a:rPr lang="en-US" altLang="en-US" sz="2400" dirty="0" smtClean="0">
                <a:solidFill>
                  <a:srgbClr val="90214A"/>
                </a:solidFill>
              </a:rPr>
              <a:t>Alberta ERSC Systematic </a:t>
            </a:r>
            <a:r>
              <a:rPr lang="en-US" altLang="en-US" sz="2400" dirty="0">
                <a:solidFill>
                  <a:srgbClr val="90214A"/>
                </a:solidFill>
              </a:rPr>
              <a:t>Review </a:t>
            </a:r>
            <a:r>
              <a:rPr lang="en-US" altLang="en-US" sz="2400" dirty="0" smtClean="0">
                <a:solidFill>
                  <a:srgbClr val="90214A"/>
                </a:solidFill>
              </a:rPr>
              <a:t>found: </a:t>
            </a:r>
            <a:endParaRPr lang="en-US" altLang="en-US" sz="2200" b="1" dirty="0"/>
          </a:p>
          <a:p>
            <a:pPr marL="742950" lvl="2" indent="-342900">
              <a:buFontTx/>
              <a:buChar char="•"/>
            </a:pPr>
            <a:r>
              <a:rPr lang="en-CA" sz="1900" i="1" dirty="0" smtClean="0"/>
              <a:t>No</a:t>
            </a:r>
            <a:r>
              <a:rPr lang="en-CA" sz="1900" dirty="0" smtClean="0"/>
              <a:t> </a:t>
            </a:r>
            <a:r>
              <a:rPr lang="en-CA" sz="1900" dirty="0"/>
              <a:t>evidence on the impact of vision screening on mortality, loss of </a:t>
            </a:r>
            <a:r>
              <a:rPr lang="en-CA" sz="1900" dirty="0" smtClean="0"/>
              <a:t>independence</a:t>
            </a:r>
            <a:r>
              <a:rPr lang="en-CA" sz="1900" dirty="0"/>
              <a:t>, serious adverse effects from treatment, or on anxiety or </a:t>
            </a:r>
            <a:r>
              <a:rPr lang="en-CA" sz="1900" dirty="0" smtClean="0"/>
              <a:t>stress; </a:t>
            </a:r>
          </a:p>
          <a:p>
            <a:pPr marL="742950" lvl="2" indent="-342900">
              <a:buFontTx/>
              <a:buChar char="•"/>
            </a:pPr>
            <a:r>
              <a:rPr lang="en-CA" sz="1900" i="1" dirty="0" smtClean="0"/>
              <a:t>Very </a:t>
            </a:r>
            <a:r>
              <a:rPr lang="en-CA" sz="1900" i="1" dirty="0"/>
              <a:t>low </a:t>
            </a:r>
            <a:r>
              <a:rPr lang="en-CA" sz="1900" dirty="0"/>
              <a:t>quality evidence of an </a:t>
            </a:r>
            <a:r>
              <a:rPr lang="en-CA" sz="1900" dirty="0" smtClean="0"/>
              <a:t>uncertain </a:t>
            </a:r>
            <a:r>
              <a:rPr lang="en-CA" sz="1900" dirty="0"/>
              <a:t>effect of </a:t>
            </a:r>
            <a:r>
              <a:rPr lang="en-CA" sz="1900" dirty="0" smtClean="0"/>
              <a:t>vision screening </a:t>
            </a:r>
            <a:r>
              <a:rPr lang="en-CA" sz="1900" dirty="0"/>
              <a:t>on reducing </a:t>
            </a:r>
            <a:r>
              <a:rPr lang="en-CA" sz="1900" dirty="0" smtClean="0"/>
              <a:t>fractures;</a:t>
            </a:r>
          </a:p>
          <a:p>
            <a:pPr marL="742950" lvl="2" indent="-342900">
              <a:buFontTx/>
              <a:buChar char="•"/>
            </a:pPr>
            <a:r>
              <a:rPr lang="en-CA" sz="1900" i="1" dirty="0"/>
              <a:t>Low </a:t>
            </a:r>
            <a:r>
              <a:rPr lang="en-CA" sz="1900" dirty="0"/>
              <a:t>quality evidence of no net benefit of screening on long term vision-related </a:t>
            </a:r>
            <a:r>
              <a:rPr lang="en-CA" sz="1900" dirty="0" smtClean="0"/>
              <a:t>functioning; </a:t>
            </a:r>
          </a:p>
          <a:p>
            <a:pPr marL="742950" lvl="2" indent="-342900">
              <a:buFontTx/>
              <a:buChar char="•"/>
            </a:pPr>
            <a:r>
              <a:rPr lang="en-CA" sz="1900" i="1" dirty="0"/>
              <a:t>M</a:t>
            </a:r>
            <a:r>
              <a:rPr lang="en-CA" sz="1900" i="1" dirty="0" smtClean="0"/>
              <a:t>oderate </a:t>
            </a:r>
            <a:r>
              <a:rPr lang="en-CA" sz="1900" dirty="0"/>
              <a:t>quality evidence of no overall benefit of screening on mean change in high contrast visual </a:t>
            </a:r>
            <a:r>
              <a:rPr lang="en-CA" sz="1900" dirty="0" smtClean="0"/>
              <a:t>acuity;</a:t>
            </a:r>
          </a:p>
          <a:p>
            <a:pPr marL="742950" lvl="2" indent="-342900">
              <a:buFontTx/>
              <a:buChar char="•"/>
            </a:pPr>
            <a:r>
              <a:rPr lang="en-CA" sz="1900" i="1" dirty="0"/>
              <a:t>Moderate </a:t>
            </a:r>
            <a:r>
              <a:rPr lang="en-CA" sz="1900" dirty="0"/>
              <a:t>quality evidence from ten </a:t>
            </a:r>
            <a:r>
              <a:rPr lang="en-CA" sz="1900" dirty="0" smtClean="0"/>
              <a:t>RCTs indicated </a:t>
            </a:r>
            <a:r>
              <a:rPr lang="en-CA" sz="1900" dirty="0"/>
              <a:t>no net benefit of screening on self-reported vision </a:t>
            </a:r>
            <a:r>
              <a:rPr lang="en-CA" sz="1900" dirty="0" smtClean="0"/>
              <a:t>outcomes; </a:t>
            </a:r>
            <a:endParaRPr lang="en-CA" sz="1900" dirty="0"/>
          </a:p>
          <a:p>
            <a:pPr marL="342900" lvl="1" indent="-342900">
              <a:buFontTx/>
              <a:buChar char="•"/>
            </a:pPr>
            <a:r>
              <a:rPr lang="en-US" altLang="en-US" sz="1900" dirty="0" smtClean="0"/>
              <a:t>…. </a:t>
            </a:r>
            <a:r>
              <a:rPr lang="en-CA" altLang="en-US" sz="1900" dirty="0" smtClean="0"/>
              <a:t>in </a:t>
            </a:r>
            <a:r>
              <a:rPr lang="en-CA" altLang="en-US" sz="1900" dirty="0"/>
              <a:t>primary care settings  for community-dwelling adults aged 65 years and </a:t>
            </a:r>
            <a:r>
              <a:rPr lang="en-CA" altLang="en-US" sz="1900" dirty="0" smtClean="0"/>
              <a:t>over</a:t>
            </a:r>
          </a:p>
          <a:p>
            <a:pPr marL="342900" lvl="1" indent="-342900">
              <a:buFontTx/>
              <a:buChar char="•"/>
            </a:pPr>
            <a:endParaRPr lang="en-CA" sz="1600" dirty="0" smtClean="0"/>
          </a:p>
          <a:p>
            <a:pPr marL="0" lvl="1" indent="0">
              <a:buNone/>
            </a:pPr>
            <a:r>
              <a:rPr lang="en-CA" sz="1600" b="1" dirty="0" smtClean="0"/>
              <a:t>* </a:t>
            </a:r>
            <a:r>
              <a:rPr lang="en-CA" sz="1600" dirty="0" smtClean="0"/>
              <a:t>Vision </a:t>
            </a:r>
            <a:r>
              <a:rPr lang="en-CA" sz="1600" dirty="0"/>
              <a:t>screening </a:t>
            </a:r>
            <a:r>
              <a:rPr lang="en-CA" sz="1600" dirty="0" smtClean="0"/>
              <a:t>tests or charts, </a:t>
            </a:r>
            <a:r>
              <a:rPr lang="en-CA" sz="1600" dirty="0"/>
              <a:t>alone or within </a:t>
            </a:r>
            <a:r>
              <a:rPr lang="en-CA" sz="1600"/>
              <a:t>multicomponent </a:t>
            </a:r>
            <a:r>
              <a:rPr lang="en-CA" sz="1600" smtClean="0"/>
              <a:t>screening/assessment (may </a:t>
            </a:r>
            <a:r>
              <a:rPr lang="en-CA" sz="1600" dirty="0"/>
              <a:t>include home- or online-based </a:t>
            </a:r>
            <a:r>
              <a:rPr lang="en-CA" sz="1600" dirty="0" smtClean="0"/>
              <a:t>tools)</a:t>
            </a:r>
            <a:r>
              <a:rPr lang="en-CA" sz="1600" dirty="0"/>
              <a:t>	</a:t>
            </a:r>
          </a:p>
          <a:p>
            <a:pPr marL="342900" lvl="1" indent="-342900">
              <a:buFontTx/>
              <a:buChar char="•"/>
            </a:pPr>
            <a:endParaRPr lang="en-US" sz="1600" dirty="0"/>
          </a:p>
        </p:txBody>
      </p:sp>
      <p:sp>
        <p:nvSpPr>
          <p:cNvPr id="4301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C337063A-8FF8-4F9E-B2C0-F2F54BAF958A}" type="slidenum">
              <a:rPr lang="en-US" altLang="en-US" sz="1400" smtClean="0">
                <a:solidFill>
                  <a:schemeClr val="bg1"/>
                </a:solidFill>
              </a:rPr>
              <a:pPr>
                <a:spcBef>
                  <a:spcPct val="0"/>
                </a:spcBef>
                <a:buFontTx/>
                <a:buNone/>
              </a:pPr>
              <a:t>16</a:t>
            </a:fld>
            <a:endParaRPr lang="en-US" altLang="en-US" sz="1400" dirty="0">
              <a:solidFill>
                <a:schemeClr val="bg1"/>
              </a:solidFill>
            </a:endParaRPr>
          </a:p>
        </p:txBody>
      </p:sp>
    </p:spTree>
    <p:extLst>
      <p:ext uri="{BB962C8B-B14F-4D97-AF65-F5344CB8AC3E}">
        <p14:creationId xmlns:p14="http://schemas.microsoft.com/office/powerpoint/2010/main" val="6670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z="3600" dirty="0"/>
              <a:t>Patient Values and Preferences </a:t>
            </a:r>
            <a:endParaRPr lang="en-US" altLang="en-US" sz="3600" b="1" dirty="0"/>
          </a:p>
        </p:txBody>
      </p:sp>
      <p:sp>
        <p:nvSpPr>
          <p:cNvPr id="51203" name="Content Placeholder 2"/>
          <p:cNvSpPr>
            <a:spLocks noGrp="1"/>
          </p:cNvSpPr>
          <p:nvPr>
            <p:ph idx="1"/>
          </p:nvPr>
        </p:nvSpPr>
        <p:spPr>
          <a:xfrm>
            <a:off x="251520" y="1700213"/>
            <a:ext cx="8568952" cy="4897437"/>
          </a:xfrm>
        </p:spPr>
        <p:txBody>
          <a:bodyPr/>
          <a:lstStyle/>
          <a:p>
            <a:pPr marL="0" indent="0">
              <a:buNone/>
            </a:pPr>
            <a:endParaRPr lang="en-CA" dirty="0" smtClean="0"/>
          </a:p>
          <a:p>
            <a:endParaRPr lang="en-CA" dirty="0"/>
          </a:p>
          <a:p>
            <a:endParaRPr lang="en-CA" dirty="0" smtClean="0"/>
          </a:p>
          <a:p>
            <a:endParaRPr lang="en-CA" dirty="0"/>
          </a:p>
          <a:p>
            <a:endParaRPr lang="en-CA" dirty="0" smtClean="0"/>
          </a:p>
          <a:p>
            <a:endParaRPr lang="en-CA" dirty="0"/>
          </a:p>
          <a:p>
            <a:pPr marL="457200" lvl="1" indent="0">
              <a:buNone/>
            </a:pPr>
            <a:endParaRPr lang="en-US" sz="1800" dirty="0"/>
          </a:p>
          <a:p>
            <a:pPr marL="0" indent="0">
              <a:buNone/>
            </a:pPr>
            <a:endParaRPr lang="en-US" sz="500" dirty="0"/>
          </a:p>
        </p:txBody>
      </p:sp>
      <p:sp>
        <p:nvSpPr>
          <p:cNvPr id="5120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D747089D-042A-4874-BDA8-CD119EEAA04B}" type="slidenum">
              <a:rPr lang="en-US" altLang="en-US" sz="1400" smtClean="0">
                <a:solidFill>
                  <a:schemeClr val="bg1"/>
                </a:solidFill>
              </a:rPr>
              <a:pPr>
                <a:spcBef>
                  <a:spcPct val="0"/>
                </a:spcBef>
                <a:buFontTx/>
                <a:buNone/>
              </a:pPr>
              <a:t>17</a:t>
            </a:fld>
            <a:endParaRPr lang="en-US" altLang="en-US" sz="1400" dirty="0">
              <a:solidFill>
                <a:schemeClr val="bg1"/>
              </a:solidFill>
            </a:endParaRPr>
          </a:p>
        </p:txBody>
      </p:sp>
      <p:sp>
        <p:nvSpPr>
          <p:cNvPr id="3" name="Rectangle 2"/>
          <p:cNvSpPr/>
          <p:nvPr/>
        </p:nvSpPr>
        <p:spPr bwMode="auto">
          <a:xfrm>
            <a:off x="3851920" y="1772816"/>
            <a:ext cx="4680520" cy="653346"/>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en-US" sz="1900" b="0" i="0" u="none" strike="noStrike" cap="none" normalizeH="0" baseline="0" dirty="0" smtClean="0">
                <a:ln>
                  <a:noFill/>
                </a:ln>
                <a:solidFill>
                  <a:schemeClr val="tx1"/>
                </a:solidFill>
                <a:effectLst/>
                <a:latin typeface="Arial" charset="0"/>
                <a:ea typeface="ヒラギノ角ゴ Pro W3" pitchFamily="1" charset="-128"/>
              </a:rPr>
              <a:t>Patient</a:t>
            </a:r>
            <a:r>
              <a:rPr kumimoji="0" lang="en-US" sz="1900" b="0" i="0" u="none" strike="noStrike" cap="none" normalizeH="0" dirty="0" smtClean="0">
                <a:ln>
                  <a:noFill/>
                </a:ln>
                <a:solidFill>
                  <a:schemeClr val="tx1"/>
                </a:solidFill>
                <a:effectLst/>
                <a:latin typeface="Arial" charset="0"/>
                <a:ea typeface="ヒラギノ角ゴ Pro W3" pitchFamily="1" charset="-128"/>
              </a:rPr>
              <a:t> p</a:t>
            </a:r>
            <a:r>
              <a:rPr lang="en-US" sz="1900" dirty="0" smtClean="0">
                <a:latin typeface="Arial" charset="0"/>
                <a:ea typeface="ヒラギノ角ゴ Pro W3" pitchFamily="1" charset="-128"/>
              </a:rPr>
              <a:t>reference f</a:t>
            </a:r>
            <a:r>
              <a:rPr kumimoji="0" lang="en-US" sz="1900" b="0" i="0" u="none" strike="noStrike" cap="none" normalizeH="0" baseline="0" dirty="0" smtClean="0">
                <a:ln>
                  <a:noFill/>
                </a:ln>
                <a:solidFill>
                  <a:schemeClr val="tx1"/>
                </a:solidFill>
                <a:effectLst/>
                <a:latin typeface="Arial" charset="0"/>
                <a:ea typeface="ヒラギノ角ゴ Pro W3" pitchFamily="1" charset="-128"/>
              </a:rPr>
              <a:t>indings were</a:t>
            </a:r>
            <a:r>
              <a:rPr kumimoji="0" lang="en-US" sz="1900" i="0" u="none" strike="noStrike" cap="none" normalizeH="0" baseline="0" dirty="0" smtClean="0">
                <a:ln>
                  <a:noFill/>
                </a:ln>
                <a:solidFill>
                  <a:schemeClr val="tx1"/>
                </a:solidFill>
                <a:effectLst/>
                <a:latin typeface="Arial" charset="0"/>
                <a:ea typeface="ヒラギノ角ゴ Pro W3" pitchFamily="1" charset="-128"/>
              </a:rPr>
              <a:t> variable </a:t>
            </a:r>
          </a:p>
        </p:txBody>
      </p:sp>
      <p:sp>
        <p:nvSpPr>
          <p:cNvPr id="7" name="Rectangle 6"/>
          <p:cNvSpPr/>
          <p:nvPr/>
        </p:nvSpPr>
        <p:spPr bwMode="auto">
          <a:xfrm>
            <a:off x="3851920" y="2492896"/>
            <a:ext cx="4680520" cy="1044116"/>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CA" sz="1900" dirty="0" smtClean="0">
                <a:latin typeface="Arial" charset="0"/>
                <a:ea typeface="ヒラギノ角ゴ Pro W3" pitchFamily="1" charset="-128"/>
              </a:rPr>
              <a:t>Generally </a:t>
            </a:r>
            <a:r>
              <a:rPr lang="en-CA" sz="1900" dirty="0">
                <a:latin typeface="Arial" charset="0"/>
                <a:ea typeface="ヒラギノ角ゴ Pro W3" pitchFamily="1" charset="-128"/>
              </a:rPr>
              <a:t>articulated a preference for screening for impaired vision </a:t>
            </a:r>
            <a:r>
              <a:rPr lang="en-CA" sz="1900" dirty="0" smtClean="0">
                <a:latin typeface="Arial" charset="0"/>
                <a:ea typeface="ヒラギノ角ゴ Pro W3" pitchFamily="1" charset="-128"/>
              </a:rPr>
              <a:t>even </a:t>
            </a:r>
            <a:r>
              <a:rPr lang="en-CA" sz="1900" dirty="0">
                <a:latin typeface="Arial" charset="0"/>
                <a:ea typeface="ヒラギノ角ゴ Pro W3" pitchFamily="1" charset="-128"/>
              </a:rPr>
              <a:t>though likelihood of benefit is unclear</a:t>
            </a:r>
            <a:endParaRPr kumimoji="0" lang="en-US" sz="1900" b="1"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1" name="Rectangle 10"/>
          <p:cNvSpPr/>
          <p:nvPr/>
        </p:nvSpPr>
        <p:spPr bwMode="auto">
          <a:xfrm>
            <a:off x="3851920" y="5334000"/>
            <a:ext cx="4752528" cy="1263352"/>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CA" sz="1900" dirty="0">
                <a:latin typeface="Arial" charset="0"/>
                <a:ea typeface="ヒラギノ角ゴ Pro W3" pitchFamily="1" charset="-128"/>
              </a:rPr>
              <a:t>Some expressed </a:t>
            </a:r>
            <a:r>
              <a:rPr lang="en-CA" sz="1900" dirty="0" smtClean="0">
                <a:latin typeface="Arial" panose="020B0604020202020204" pitchFamily="34" charset="0"/>
                <a:cs typeface="Arial" panose="020B0604020202020204" pitchFamily="34" charset="0"/>
              </a:rPr>
              <a:t>concern </a:t>
            </a:r>
            <a:r>
              <a:rPr lang="en-CA" sz="1900" dirty="0">
                <a:latin typeface="Arial" panose="020B0604020202020204" pitchFamily="34" charset="0"/>
                <a:cs typeface="Arial" panose="020B0604020202020204" pitchFamily="34" charset="0"/>
              </a:rPr>
              <a:t>about the limited time available to </a:t>
            </a:r>
            <a:r>
              <a:rPr lang="en-CA" sz="1900" dirty="0" smtClean="0">
                <a:latin typeface="Arial" panose="020B0604020202020204" pitchFamily="34" charset="0"/>
                <a:cs typeface="Arial" panose="020B0604020202020204" pitchFamily="34" charset="0"/>
              </a:rPr>
              <a:t>complete </a:t>
            </a:r>
            <a:r>
              <a:rPr lang="en-CA" sz="1900" dirty="0">
                <a:latin typeface="Arial" panose="020B0604020202020204" pitchFamily="34" charset="0"/>
                <a:cs typeface="Arial" panose="020B0604020202020204" pitchFamily="34" charset="0"/>
              </a:rPr>
              <a:t>vision screening tests during primary care physician appointments</a:t>
            </a:r>
            <a:endParaRPr kumimoji="0" lang="en-US" sz="19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p:txBody>
      </p:sp>
      <p:sp>
        <p:nvSpPr>
          <p:cNvPr id="14" name="Right Arrow 13"/>
          <p:cNvSpPr/>
          <p:nvPr/>
        </p:nvSpPr>
        <p:spPr bwMode="auto">
          <a:xfrm>
            <a:off x="115617" y="1905000"/>
            <a:ext cx="3662062" cy="2883768"/>
          </a:xfrm>
          <a:prstGeom prst="rightArrow">
            <a:avLst/>
          </a:prstGeom>
          <a:solidFill>
            <a:srgbClr val="90214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1700" b="1" u="sng" dirty="0">
                <a:solidFill>
                  <a:schemeClr val="bg1"/>
                </a:solidFill>
                <a:latin typeface="Arial" charset="0"/>
                <a:ea typeface="ヒラギノ角ゴ Pro W3" pitchFamily="1" charset="-128"/>
              </a:rPr>
              <a:t>CTFPHC-Commissioned </a:t>
            </a:r>
            <a:r>
              <a:rPr lang="en-US" sz="1700" b="1" u="sng" dirty="0" smtClean="0">
                <a:solidFill>
                  <a:schemeClr val="bg1"/>
                </a:solidFill>
                <a:latin typeface="Arial" charset="0"/>
                <a:ea typeface="ヒラギノ角ゴ Pro W3" pitchFamily="1" charset="-128"/>
              </a:rPr>
              <a:t>Survey and Focus groups </a:t>
            </a:r>
            <a:r>
              <a:rPr lang="en-US" sz="1700" dirty="0" smtClean="0">
                <a:solidFill>
                  <a:schemeClr val="bg1"/>
                </a:solidFill>
                <a:latin typeface="Arial" charset="0"/>
                <a:ea typeface="ヒラギノ角ゴ Pro W3" pitchFamily="1" charset="-128"/>
              </a:rPr>
              <a:t>(15 patients Phase I &amp; </a:t>
            </a:r>
          </a:p>
          <a:p>
            <a:pPr eaLnBrk="0" hangingPunct="0"/>
            <a:r>
              <a:rPr lang="en-US" sz="1700" dirty="0" smtClean="0">
                <a:solidFill>
                  <a:schemeClr val="bg1"/>
                </a:solidFill>
                <a:latin typeface="Arial" charset="0"/>
                <a:ea typeface="ヒラギノ角ゴ Pro W3" pitchFamily="1" charset="-128"/>
              </a:rPr>
              <a:t>20 in Phase II):</a:t>
            </a:r>
            <a:endParaRPr lang="en-US" sz="1700" dirty="0">
              <a:solidFill>
                <a:schemeClr val="bg1"/>
              </a:solidFill>
              <a:latin typeface="Arial" charset="0"/>
              <a:ea typeface="ヒラギノ角ゴ Pro W3" pitchFamily="1" charset="-128"/>
            </a:endParaRPr>
          </a:p>
          <a:p>
            <a:pPr eaLnBrk="0" hangingPunct="0"/>
            <a:endParaRPr lang="en-US" sz="400" i="1" dirty="0" smtClean="0">
              <a:solidFill>
                <a:schemeClr val="bg1"/>
              </a:solidFill>
              <a:latin typeface="Arial" charset="0"/>
              <a:ea typeface="ヒラギノ角ゴ Pro W3" pitchFamily="1" charset="-128"/>
            </a:endParaRPr>
          </a:p>
        </p:txBody>
      </p:sp>
      <p:sp>
        <p:nvSpPr>
          <p:cNvPr id="15" name="Rectangle 14"/>
          <p:cNvSpPr/>
          <p:nvPr/>
        </p:nvSpPr>
        <p:spPr bwMode="auto">
          <a:xfrm>
            <a:off x="3850907" y="3657600"/>
            <a:ext cx="4752528" cy="1524000"/>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eaLnBrk="0" hangingPunct="0"/>
            <a:r>
              <a:rPr lang="en-CA" sz="1900" dirty="0" smtClean="0">
                <a:latin typeface="Arial" charset="0"/>
                <a:ea typeface="ヒラギノ角ゴ Pro W3" pitchFamily="1" charset="-128"/>
              </a:rPr>
              <a:t>Some </a:t>
            </a:r>
            <a:r>
              <a:rPr lang="en-CA" sz="1900" dirty="0">
                <a:latin typeface="Arial" charset="0"/>
                <a:ea typeface="ヒラギノ角ゴ Pro W3" pitchFamily="1" charset="-128"/>
              </a:rPr>
              <a:t>expressed concerns about the </a:t>
            </a:r>
            <a:r>
              <a:rPr lang="en-CA" sz="1900" dirty="0" smtClean="0">
                <a:latin typeface="Arial" charset="0"/>
                <a:ea typeface="ヒラギノ角ゴ Pro W3" pitchFamily="1" charset="-128"/>
              </a:rPr>
              <a:t>availability </a:t>
            </a:r>
            <a:r>
              <a:rPr lang="en-CA" sz="1900" dirty="0">
                <a:latin typeface="Arial" charset="0"/>
                <a:ea typeface="ヒラギノ角ゴ Pro W3" pitchFamily="1" charset="-128"/>
              </a:rPr>
              <a:t>of screening at a population level and that a country-wide screening program might </a:t>
            </a:r>
            <a:r>
              <a:rPr lang="en-CA" sz="1900" dirty="0" smtClean="0">
                <a:latin typeface="Arial" charset="0"/>
                <a:ea typeface="ヒラギノ角ゴ Pro W3" pitchFamily="1" charset="-128"/>
              </a:rPr>
              <a:t>waste </a:t>
            </a:r>
            <a:r>
              <a:rPr lang="en-CA" sz="1900" dirty="0">
                <a:latin typeface="Arial" charset="0"/>
                <a:ea typeface="ヒラギノ角ゴ Pro W3" pitchFamily="1" charset="-128"/>
              </a:rPr>
              <a:t>health care </a:t>
            </a:r>
            <a:r>
              <a:rPr lang="en-CA" sz="1900" dirty="0" smtClean="0">
                <a:latin typeface="Arial" charset="0"/>
                <a:ea typeface="ヒラギノ角ゴ Pro W3" pitchFamily="1" charset="-128"/>
              </a:rPr>
              <a:t>resources</a:t>
            </a:r>
            <a:endParaRPr lang="en-US" sz="1900" dirty="0">
              <a:latin typeface="Arial" charset="0"/>
              <a:ea typeface="ヒラギノ角ゴ Pro W3" pitchFamily="1"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1258888" y="3213100"/>
            <a:ext cx="6769100" cy="1362075"/>
          </a:xfrm>
        </p:spPr>
        <p:txBody>
          <a:bodyPr/>
          <a:lstStyle/>
          <a:p>
            <a:r>
              <a:rPr lang="fr-CA" altLang="en-US" cap="none" dirty="0" smtClean="0"/>
              <a:t>RECOMMENDATION</a:t>
            </a:r>
            <a:endParaRPr lang="en-US" altLang="en-US" cap="none" dirty="0"/>
          </a:p>
        </p:txBody>
      </p:sp>
      <p:sp>
        <p:nvSpPr>
          <p:cNvPr id="35843" name="Text Placeholder 5"/>
          <p:cNvSpPr>
            <a:spLocks noGrp="1"/>
          </p:cNvSpPr>
          <p:nvPr>
            <p:ph type="body" idx="1"/>
          </p:nvPr>
        </p:nvSpPr>
        <p:spPr>
          <a:xfrm>
            <a:off x="1258888" y="1628775"/>
            <a:ext cx="7129462" cy="1500188"/>
          </a:xfrm>
        </p:spPr>
        <p:txBody>
          <a:bodyPr/>
          <a:lstStyle/>
          <a:p>
            <a:r>
              <a:rPr lang="en-CA" altLang="en-US" sz="2400" b="1" dirty="0"/>
              <a:t>Screening for impaired vision in community-dwelling adults aged 65 years and older in primary care settings.</a:t>
            </a:r>
            <a:endParaRPr lang="en-US" altLang="en-US" sz="2400" b="1" dirty="0"/>
          </a:p>
        </p:txBody>
      </p:sp>
      <p:sp>
        <p:nvSpPr>
          <p:cNvPr id="3584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DC68B083-23ED-4940-949B-E70766303454}" type="slidenum">
              <a:rPr lang="en-US" altLang="en-US" sz="1400" smtClean="0">
                <a:solidFill>
                  <a:schemeClr val="bg1"/>
                </a:solidFill>
                <a:cs typeface="Arial" pitchFamily="34" charset="0"/>
              </a:rPr>
              <a:pPr>
                <a:spcBef>
                  <a:spcPct val="0"/>
                </a:spcBef>
                <a:buFontTx/>
                <a:buNone/>
              </a:pPr>
              <a:t>18</a:t>
            </a:fld>
            <a:endParaRPr lang="en-US" altLang="en-US" sz="1400" dirty="0">
              <a:solidFill>
                <a:schemeClr val="bg1"/>
              </a:solidFill>
              <a:cs typeface="Arial" pitchFamily="34" charset="0"/>
            </a:endParaRPr>
          </a:p>
        </p:txBody>
      </p:sp>
    </p:spTree>
    <p:extLst>
      <p:ext uri="{BB962C8B-B14F-4D97-AF65-F5344CB8AC3E}">
        <p14:creationId xmlns:p14="http://schemas.microsoft.com/office/powerpoint/2010/main" val="1912603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r>
              <a:rPr lang="en-US" altLang="en-US" sz="3600" dirty="0" smtClean="0"/>
              <a:t>Impaired Vision Guideline: </a:t>
            </a:r>
            <a:r>
              <a:rPr lang="en-US" altLang="en-US" sz="3600" b="1" dirty="0" smtClean="0"/>
              <a:t>Recommendation</a:t>
            </a:r>
            <a:endParaRPr lang="en-US" altLang="en-US" sz="3600" b="1" dirty="0"/>
          </a:p>
        </p:txBody>
      </p:sp>
      <p:sp>
        <p:nvSpPr>
          <p:cNvPr id="45059" name="Content Placeholder 2"/>
          <p:cNvSpPr>
            <a:spLocks noGrp="1"/>
          </p:cNvSpPr>
          <p:nvPr>
            <p:ph idx="1"/>
          </p:nvPr>
        </p:nvSpPr>
        <p:spPr>
          <a:xfrm>
            <a:off x="685800" y="1700808"/>
            <a:ext cx="7774632" cy="4248472"/>
          </a:xfrm>
        </p:spPr>
        <p:txBody>
          <a:bodyPr>
            <a:normAutofit lnSpcReduction="10000"/>
          </a:bodyPr>
          <a:lstStyle/>
          <a:p>
            <a:pPr>
              <a:defRPr/>
            </a:pPr>
            <a:r>
              <a:rPr lang="en-CA" altLang="en-US" sz="2800" dirty="0" smtClean="0"/>
              <a:t>For </a:t>
            </a:r>
            <a:r>
              <a:rPr lang="en-CA" altLang="en-US" sz="2800" dirty="0"/>
              <a:t>practitioners </a:t>
            </a:r>
            <a:r>
              <a:rPr lang="en-CA" sz="2800" dirty="0" smtClean="0"/>
              <a:t>on </a:t>
            </a:r>
            <a:r>
              <a:rPr lang="en-CA" sz="2800" dirty="0"/>
              <a:t>preventive health screening in a primary care setting</a:t>
            </a:r>
          </a:p>
          <a:p>
            <a:pPr marL="0" lvl="1" indent="0">
              <a:buNone/>
            </a:pPr>
            <a:endParaRPr lang="en-CA" altLang="en-US" sz="2800" dirty="0" smtClean="0"/>
          </a:p>
          <a:p>
            <a:pPr marL="0" indent="0">
              <a:buNone/>
            </a:pPr>
            <a:endParaRPr lang="en-CA" sz="2300" dirty="0" smtClean="0"/>
          </a:p>
          <a:p>
            <a:endParaRPr lang="en-CA" sz="2300" dirty="0" smtClean="0"/>
          </a:p>
          <a:p>
            <a:endParaRPr lang="en-CA" sz="2300" dirty="0"/>
          </a:p>
          <a:p>
            <a:pPr marL="0" indent="0">
              <a:buNone/>
            </a:pPr>
            <a:endParaRPr lang="en-CA" sz="1100" u="sng" dirty="0"/>
          </a:p>
          <a:p>
            <a:r>
              <a:rPr lang="en-CA" sz="2500" b="1" i="1" dirty="0"/>
              <a:t>Weak recommendation, low quality evidence </a:t>
            </a:r>
            <a:endParaRPr lang="en-CA" sz="2500" b="1" i="1" dirty="0" smtClean="0"/>
          </a:p>
          <a:p>
            <a:pPr>
              <a:buFont typeface="Wingdings" panose="05000000000000000000" pitchFamily="2" charset="2"/>
              <a:buChar char="v"/>
            </a:pPr>
            <a:r>
              <a:rPr lang="en-CA" sz="1900" dirty="0"/>
              <a:t>Applies to community-dwelling adults aged 65 years and over who live independently, are not in a known high risk group, and have not already disclosed visual problems to their practitioner</a:t>
            </a:r>
          </a:p>
          <a:p>
            <a:endParaRPr lang="en-CA" sz="2500" b="1" i="1" dirty="0"/>
          </a:p>
        </p:txBody>
      </p:sp>
      <p:sp>
        <p:nvSpPr>
          <p:cNvPr id="4301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C337063A-8FF8-4F9E-B2C0-F2F54BAF958A}" type="slidenum">
              <a:rPr lang="en-US" altLang="en-US" sz="1400" smtClean="0">
                <a:solidFill>
                  <a:schemeClr val="bg1"/>
                </a:solidFill>
              </a:rPr>
              <a:pPr>
                <a:spcBef>
                  <a:spcPct val="0"/>
                </a:spcBef>
                <a:buFontTx/>
                <a:buNone/>
              </a:pPr>
              <a:t>19</a:t>
            </a:fld>
            <a:endParaRPr lang="en-US" altLang="en-US" sz="1400" dirty="0">
              <a:solidFill>
                <a:schemeClr val="bg1"/>
              </a:solidFill>
            </a:endParaRPr>
          </a:p>
        </p:txBody>
      </p:sp>
      <p:sp>
        <p:nvSpPr>
          <p:cNvPr id="2" name="Flowchart: Process 1"/>
          <p:cNvSpPr/>
          <p:nvPr/>
        </p:nvSpPr>
        <p:spPr bwMode="auto">
          <a:xfrm>
            <a:off x="685800" y="2924944"/>
            <a:ext cx="7774632" cy="1296144"/>
          </a:xfrm>
          <a:prstGeom prst="flowChartProcess">
            <a:avLst/>
          </a:prstGeom>
          <a:solidFill>
            <a:srgbClr val="90214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CA" sz="500" b="1" dirty="0" smtClean="0">
              <a:solidFill>
                <a:schemeClr val="bg1"/>
              </a:solidFill>
            </a:endParaRPr>
          </a:p>
          <a:p>
            <a:pPr algn="ctr"/>
            <a:r>
              <a:rPr lang="en-CA" sz="3000" b="1" dirty="0" smtClean="0">
                <a:solidFill>
                  <a:schemeClr val="bg1"/>
                </a:solidFill>
              </a:rPr>
              <a:t>We </a:t>
            </a:r>
            <a:r>
              <a:rPr lang="en-CA" sz="3000" b="1" dirty="0">
                <a:solidFill>
                  <a:schemeClr val="bg1"/>
                </a:solidFill>
              </a:rPr>
              <a:t>recommend against screening for impaired vision in primary care settings</a:t>
            </a:r>
          </a:p>
        </p:txBody>
      </p:sp>
    </p:spTree>
    <p:extLst>
      <p:ext uri="{BB962C8B-B14F-4D97-AF65-F5344CB8AC3E}">
        <p14:creationId xmlns:p14="http://schemas.microsoft.com/office/powerpoint/2010/main" val="940395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of Slide Deck</a:t>
            </a:r>
          </a:p>
        </p:txBody>
      </p:sp>
      <p:sp>
        <p:nvSpPr>
          <p:cNvPr id="3" name="Content Placeholder 2"/>
          <p:cNvSpPr>
            <a:spLocks noGrp="1"/>
          </p:cNvSpPr>
          <p:nvPr>
            <p:ph idx="1"/>
          </p:nvPr>
        </p:nvSpPr>
        <p:spPr/>
        <p:txBody>
          <a:bodyPr/>
          <a:lstStyle/>
          <a:p>
            <a:r>
              <a:rPr lang="en-CA" dirty="0"/>
              <a:t>These slides are made available publicly following the guideline’s release as an educational support to assist with the dissemination, uptake and implementation of the guidelines into primary care practice </a:t>
            </a:r>
          </a:p>
          <a:p>
            <a:endParaRPr lang="en-CA" dirty="0"/>
          </a:p>
          <a:p>
            <a:r>
              <a:rPr lang="en-CA" dirty="0"/>
              <a:t>Some or all of the slides in this slide deck may be used in educational  contexts </a:t>
            </a:r>
          </a:p>
        </p:txBody>
      </p:sp>
      <p:sp>
        <p:nvSpPr>
          <p:cNvPr id="4" name="Slide Number Placeholder 3"/>
          <p:cNvSpPr>
            <a:spLocks noGrp="1"/>
          </p:cNvSpPr>
          <p:nvPr>
            <p:ph type="sldNum" sz="quarter" idx="12"/>
          </p:nvPr>
        </p:nvSpPr>
        <p:spPr/>
        <p:txBody>
          <a:bodyPr/>
          <a:lstStyle/>
          <a:p>
            <a:fld id="{E3D5E142-BA66-4577-AABD-3D3B043058E5}" type="slidenum">
              <a:rPr lang="en-US" smtClean="0"/>
              <a:t>2</a:t>
            </a:fld>
            <a:endParaRPr lang="en-US" dirty="0"/>
          </a:p>
        </p:txBody>
      </p:sp>
    </p:spTree>
    <p:extLst>
      <p:ext uri="{BB962C8B-B14F-4D97-AF65-F5344CB8AC3E}">
        <p14:creationId xmlns:p14="http://schemas.microsoft.com/office/powerpoint/2010/main" val="315441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Overall Quality of Evidence</a:t>
            </a:r>
            <a:endParaRPr lang="en-US" sz="3600" dirty="0"/>
          </a:p>
        </p:txBody>
      </p:sp>
      <p:sp>
        <p:nvSpPr>
          <p:cNvPr id="3" name="Content Placeholder 2"/>
          <p:cNvSpPr>
            <a:spLocks noGrp="1"/>
          </p:cNvSpPr>
          <p:nvPr>
            <p:ph idx="1"/>
          </p:nvPr>
        </p:nvSpPr>
        <p:spPr>
          <a:xfrm>
            <a:off x="323528" y="1916832"/>
            <a:ext cx="8062664" cy="4114800"/>
          </a:xfrm>
        </p:spPr>
        <p:txBody>
          <a:bodyPr>
            <a:normAutofit lnSpcReduction="10000"/>
          </a:bodyPr>
          <a:lstStyle/>
          <a:p>
            <a:r>
              <a:rPr lang="en-US" sz="3000" b="1" dirty="0" smtClean="0">
                <a:solidFill>
                  <a:srgbClr val="90214A"/>
                </a:solidFill>
              </a:rPr>
              <a:t>Overall </a:t>
            </a:r>
            <a:r>
              <a:rPr lang="en-US" sz="3000" b="1" dirty="0">
                <a:solidFill>
                  <a:srgbClr val="90214A"/>
                </a:solidFill>
              </a:rPr>
              <a:t>quality of evidence </a:t>
            </a:r>
            <a:r>
              <a:rPr lang="en-US" sz="3000" dirty="0"/>
              <a:t>supporting this recommendation is </a:t>
            </a:r>
            <a:r>
              <a:rPr lang="en-US" sz="3000" b="1" dirty="0">
                <a:solidFill>
                  <a:srgbClr val="90214A"/>
                </a:solidFill>
              </a:rPr>
              <a:t>considered </a:t>
            </a:r>
            <a:r>
              <a:rPr lang="en-US" sz="3000" b="1" dirty="0" smtClean="0">
                <a:solidFill>
                  <a:srgbClr val="90214A"/>
                </a:solidFill>
              </a:rPr>
              <a:t>low </a:t>
            </a:r>
            <a:r>
              <a:rPr lang="en-US" sz="3000" dirty="0"/>
              <a:t>(i.e. </a:t>
            </a:r>
            <a:r>
              <a:rPr lang="en-US" sz="3000" i="1" dirty="0"/>
              <a:t>highly uncertain</a:t>
            </a:r>
            <a:r>
              <a:rPr lang="en-US" sz="3000" dirty="0"/>
              <a:t>), given the:</a:t>
            </a:r>
          </a:p>
          <a:p>
            <a:pPr marL="457200" lvl="1" indent="0">
              <a:buNone/>
            </a:pPr>
            <a:endParaRPr lang="en-US" sz="1100" dirty="0" smtClean="0"/>
          </a:p>
          <a:p>
            <a:pPr lvl="1">
              <a:spcAft>
                <a:spcPts val="600"/>
              </a:spcAft>
            </a:pPr>
            <a:r>
              <a:rPr lang="en-US" sz="2800" dirty="0" smtClean="0"/>
              <a:t>Low quality  </a:t>
            </a:r>
            <a:r>
              <a:rPr lang="en-US" sz="2800" dirty="0"/>
              <a:t>evidence on screening for </a:t>
            </a:r>
            <a:r>
              <a:rPr lang="en-CA" sz="2800" dirty="0" smtClean="0"/>
              <a:t>impaired vision </a:t>
            </a:r>
            <a:r>
              <a:rPr lang="en-CA" sz="2800" dirty="0"/>
              <a:t>in community-dwelling adults aged 65 years and over who live independently, are not in a known high risk group, and have not already disclosed visual problems to their practitioner</a:t>
            </a:r>
          </a:p>
          <a:p>
            <a:endParaRPr lang="en-US" dirty="0"/>
          </a:p>
          <a:p>
            <a:pPr marL="0" indent="0">
              <a:buNone/>
            </a:pPr>
            <a:endParaRPr lang="en-US" sz="2000" dirty="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6BD234DC-527F-42FF-B2AD-26FFDBEB7CCD}" type="slidenum">
              <a:rPr lang="en-US" smtClean="0"/>
              <a:pPr>
                <a:defRPr/>
              </a:pPr>
              <a:t>20</a:t>
            </a:fld>
            <a:endParaRPr lang="en-US" dirty="0"/>
          </a:p>
        </p:txBody>
      </p:sp>
    </p:spTree>
    <p:extLst>
      <p:ext uri="{BB962C8B-B14F-4D97-AF65-F5344CB8AC3E}">
        <p14:creationId xmlns:p14="http://schemas.microsoft.com/office/powerpoint/2010/main" val="2625212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2656"/>
            <a:ext cx="8915400" cy="1219200"/>
          </a:xfrm>
        </p:spPr>
        <p:txBody>
          <a:bodyPr>
            <a:normAutofit/>
          </a:bodyPr>
          <a:lstStyle/>
          <a:p>
            <a:r>
              <a:rPr lang="en-US" dirty="0"/>
              <a:t>Rationale for </a:t>
            </a:r>
            <a:r>
              <a:rPr lang="en-CA" dirty="0"/>
              <a:t>Direction of Recommendation Against Screening</a:t>
            </a:r>
            <a:endParaRPr lang="en-US" dirty="0"/>
          </a:p>
        </p:txBody>
      </p:sp>
      <p:sp>
        <p:nvSpPr>
          <p:cNvPr id="3" name="Content Placeholder 2"/>
          <p:cNvSpPr>
            <a:spLocks noGrp="1"/>
          </p:cNvSpPr>
          <p:nvPr>
            <p:ph idx="1"/>
          </p:nvPr>
        </p:nvSpPr>
        <p:spPr>
          <a:xfrm>
            <a:off x="107504" y="1700808"/>
            <a:ext cx="9036496" cy="5013176"/>
          </a:xfrm>
        </p:spPr>
        <p:txBody>
          <a:bodyPr/>
          <a:lstStyle/>
          <a:p>
            <a:r>
              <a:rPr lang="en-CA" b="1" dirty="0">
                <a:solidFill>
                  <a:schemeClr val="accent5">
                    <a:lumMod val="50000"/>
                  </a:schemeClr>
                </a:solidFill>
              </a:rPr>
              <a:t>Overall, low quality evidence was available on the </a:t>
            </a:r>
            <a:r>
              <a:rPr lang="en-CA" b="1" dirty="0" smtClean="0">
                <a:solidFill>
                  <a:schemeClr val="accent5">
                    <a:lumMod val="50000"/>
                  </a:schemeClr>
                </a:solidFill>
              </a:rPr>
              <a:t>effectiveness of </a:t>
            </a:r>
            <a:r>
              <a:rPr lang="en-CA" b="1" dirty="0">
                <a:solidFill>
                  <a:schemeClr val="accent5">
                    <a:lumMod val="50000"/>
                  </a:schemeClr>
                </a:solidFill>
              </a:rPr>
              <a:t>screening (benefits and harms) </a:t>
            </a:r>
            <a:r>
              <a:rPr lang="en-CA" b="1" dirty="0" smtClean="0">
                <a:solidFill>
                  <a:schemeClr val="accent5">
                    <a:lumMod val="50000"/>
                  </a:schemeClr>
                </a:solidFill>
              </a:rPr>
              <a:t>among adults </a:t>
            </a:r>
            <a:r>
              <a:rPr lang="en-CA" b="1" dirty="0">
                <a:solidFill>
                  <a:schemeClr val="accent5">
                    <a:lumMod val="50000"/>
                  </a:schemeClr>
                </a:solidFill>
              </a:rPr>
              <a:t>65 years of age and older:</a:t>
            </a:r>
          </a:p>
          <a:p>
            <a:pPr lvl="1"/>
            <a:r>
              <a:rPr lang="en-CA" sz="2400" dirty="0"/>
              <a:t>Evidence of no overall benefit to patients from being screened, with the exception for the outcome of falls, which were slightly fewer among those screened. </a:t>
            </a:r>
          </a:p>
          <a:p>
            <a:pPr lvl="1"/>
            <a:r>
              <a:rPr lang="en-CA" sz="2400" dirty="0"/>
              <a:t>In the judgement of the task force, benefit from screening older adults for impaired vision has not been demonstrated.</a:t>
            </a:r>
          </a:p>
          <a:p>
            <a:pPr lvl="1"/>
            <a:r>
              <a:rPr lang="en-CA" sz="2400" dirty="0"/>
              <a:t>Delivering an intervention with no benefit carries an opportunity cost</a:t>
            </a:r>
          </a:p>
          <a:p>
            <a:pPr marL="0" indent="0">
              <a:buNone/>
            </a:pPr>
            <a:endParaRPr lang="en-US" dirty="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21</a:t>
            </a:fld>
            <a:endParaRPr lang="en-US" altLang="en-US" dirty="0"/>
          </a:p>
        </p:txBody>
      </p:sp>
    </p:spTree>
    <p:extLst>
      <p:ext uri="{BB962C8B-B14F-4D97-AF65-F5344CB8AC3E}">
        <p14:creationId xmlns:p14="http://schemas.microsoft.com/office/powerpoint/2010/main" val="1543806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10400" cy="762000"/>
          </a:xfrm>
        </p:spPr>
        <p:txBody>
          <a:bodyPr>
            <a:normAutofit fontScale="90000"/>
          </a:bodyPr>
          <a:lstStyle/>
          <a:p>
            <a:r>
              <a:rPr lang="en-CA" dirty="0" smtClean="0"/>
              <a:t>Considerations for Re-Evaluating the CTFPHC Impaired Vision Screening Guideline</a:t>
            </a:r>
            <a:endParaRPr lang="en-CA" dirty="0"/>
          </a:p>
        </p:txBody>
      </p:sp>
      <p:sp>
        <p:nvSpPr>
          <p:cNvPr id="3" name="Content Placeholder 2"/>
          <p:cNvSpPr>
            <a:spLocks noGrp="1"/>
          </p:cNvSpPr>
          <p:nvPr>
            <p:ph idx="1"/>
          </p:nvPr>
        </p:nvSpPr>
        <p:spPr>
          <a:xfrm>
            <a:off x="990600" y="1842120"/>
            <a:ext cx="6858000" cy="3491880"/>
          </a:xfrm>
        </p:spPr>
        <p:txBody>
          <a:bodyPr/>
          <a:lstStyle/>
          <a:p>
            <a:pPr>
              <a:buFont typeface="Arial" panose="020B0604020202020204" pitchFamily="34" charset="0"/>
              <a:buChar char="•"/>
            </a:pPr>
            <a:r>
              <a:rPr lang="en-US" sz="2500" b="1" dirty="0"/>
              <a:t>Emergence</a:t>
            </a:r>
            <a:r>
              <a:rPr lang="en-US" sz="2500" dirty="0"/>
              <a:t> of new </a:t>
            </a:r>
            <a:r>
              <a:rPr lang="en-US" sz="2500" b="1" dirty="0"/>
              <a:t>evidence</a:t>
            </a:r>
            <a:r>
              <a:rPr lang="en-US" sz="2500" dirty="0"/>
              <a:t> to </a:t>
            </a:r>
            <a:r>
              <a:rPr lang="en-US" sz="2500" b="1" dirty="0">
                <a:solidFill>
                  <a:srgbClr val="90214A"/>
                </a:solidFill>
              </a:rPr>
              <a:t>support </a:t>
            </a:r>
            <a:r>
              <a:rPr lang="en-US" sz="2500" b="1" dirty="0" smtClean="0">
                <a:solidFill>
                  <a:srgbClr val="90214A"/>
                </a:solidFill>
              </a:rPr>
              <a:t>screening</a:t>
            </a:r>
            <a:r>
              <a:rPr lang="en-US" sz="2500" dirty="0"/>
              <a:t> the </a:t>
            </a:r>
            <a:r>
              <a:rPr lang="en-US" sz="2500" b="1" dirty="0">
                <a:solidFill>
                  <a:srgbClr val="90214A"/>
                </a:solidFill>
              </a:rPr>
              <a:t>general </a:t>
            </a:r>
            <a:r>
              <a:rPr lang="en-US" sz="2500" b="1" dirty="0" smtClean="0">
                <a:solidFill>
                  <a:srgbClr val="90214A"/>
                </a:solidFill>
              </a:rPr>
              <a:t>population</a:t>
            </a:r>
          </a:p>
          <a:p>
            <a:pPr marL="0" indent="0">
              <a:buNone/>
            </a:pPr>
            <a:endParaRPr lang="en-US" sz="2500" b="1" dirty="0" smtClean="0">
              <a:solidFill>
                <a:srgbClr val="90214A"/>
              </a:solidFill>
            </a:endParaRPr>
          </a:p>
          <a:p>
            <a:pPr>
              <a:buFont typeface="Arial" panose="020B0604020202020204" pitchFamily="34" charset="0"/>
              <a:buChar char="•"/>
            </a:pPr>
            <a:r>
              <a:rPr lang="en-US" sz="2500" b="1" dirty="0" smtClean="0">
                <a:solidFill>
                  <a:srgbClr val="90214A"/>
                </a:solidFill>
              </a:rPr>
              <a:t>Evolution of new technologies for conducting screening</a:t>
            </a:r>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6BD234DC-527F-42FF-B2AD-26FFDBEB7CCD}" type="slidenum">
              <a:rPr lang="en-US" smtClean="0"/>
              <a:pPr>
                <a:defRPr/>
              </a:pPr>
              <a:t>22</a:t>
            </a:fld>
            <a:endParaRPr lang="en-US" dirty="0"/>
          </a:p>
        </p:txBody>
      </p:sp>
    </p:spTree>
    <p:extLst>
      <p:ext uri="{BB962C8B-B14F-4D97-AF65-F5344CB8AC3E}">
        <p14:creationId xmlns:p14="http://schemas.microsoft.com/office/powerpoint/2010/main" val="1447495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Marcador de número de diapositiva"/>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21B55340-8A46-43B0-8DCB-87DB4209D962}" type="slidenum">
              <a:rPr lang="en-US" altLang="en-US" sz="1400" smtClean="0">
                <a:solidFill>
                  <a:schemeClr val="bg1"/>
                </a:solidFill>
              </a:rPr>
              <a:pPr>
                <a:spcBef>
                  <a:spcPct val="0"/>
                </a:spcBef>
                <a:buFontTx/>
                <a:buNone/>
              </a:pPr>
              <a:t>23</a:t>
            </a:fld>
            <a:endParaRPr lang="en-US" altLang="en-US" sz="1400" dirty="0">
              <a:solidFill>
                <a:schemeClr val="bg1"/>
              </a:solidFill>
            </a:endParaRPr>
          </a:p>
        </p:txBody>
      </p:sp>
      <p:sp>
        <p:nvSpPr>
          <p:cNvPr id="55299" name="Rectangle 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eaLnBrk="1" hangingPunct="1">
              <a:spcBef>
                <a:spcPct val="0"/>
              </a:spcBef>
              <a:buFontTx/>
              <a:buNone/>
            </a:pPr>
            <a:r>
              <a:rPr lang="en-CA" altLang="en-US" sz="1800" dirty="0">
                <a:cs typeface="Arial" pitchFamily="34" charset="0"/>
              </a:rPr>
              <a:t/>
            </a:r>
            <a:br>
              <a:rPr lang="en-CA" altLang="en-US" sz="1800" dirty="0">
                <a:cs typeface="Arial" pitchFamily="34" charset="0"/>
              </a:rPr>
            </a:br>
            <a:endParaRPr lang="en-CA" altLang="en-US" sz="1800" dirty="0">
              <a:cs typeface="Arial" pitchFamily="34" charset="0"/>
            </a:endParaRPr>
          </a:p>
        </p:txBody>
      </p:sp>
      <p:sp>
        <p:nvSpPr>
          <p:cNvPr id="55300" name="Title 1"/>
          <p:cNvSpPr>
            <a:spLocks noGrp="1"/>
          </p:cNvSpPr>
          <p:nvPr>
            <p:ph type="title"/>
          </p:nvPr>
        </p:nvSpPr>
        <p:spPr/>
        <p:txBody>
          <a:bodyPr>
            <a:noAutofit/>
          </a:bodyPr>
          <a:lstStyle/>
          <a:p>
            <a:r>
              <a:rPr lang="en-US" altLang="en-US" dirty="0"/>
              <a:t>Comparison: CTFPHC guideline vs. other recommendations </a:t>
            </a:r>
            <a:endParaRPr lang="en-US" altLang="en-US" b="1" dirty="0">
              <a:solidFill>
                <a:srgbClr val="00B0F0"/>
              </a:solidFill>
            </a:endParaRPr>
          </a:p>
        </p:txBody>
      </p:sp>
      <p:sp>
        <p:nvSpPr>
          <p:cNvPr id="3" name="Content Placeholder 2"/>
          <p:cNvSpPr>
            <a:spLocks noGrp="1"/>
          </p:cNvSpPr>
          <p:nvPr>
            <p:ph idx="1"/>
          </p:nvPr>
        </p:nvSpPr>
        <p:spPr>
          <a:xfrm>
            <a:off x="762000" y="1772816"/>
            <a:ext cx="8130480" cy="4114800"/>
          </a:xfrm>
        </p:spPr>
        <p:txBody>
          <a:bodyPr>
            <a:normAutofit fontScale="92500" lnSpcReduction="20000"/>
          </a:bodyPr>
          <a:lstStyle/>
          <a:p>
            <a:r>
              <a:rPr lang="en-CA" kern="1200" dirty="0">
                <a:ea typeface="ヒラギノ角ゴ Pro W3" pitchFamily="-84" charset="-128"/>
                <a:cs typeface="ヒラギノ角ゴ Pro W3" charset="0"/>
              </a:rPr>
              <a:t>This guideline is </a:t>
            </a:r>
            <a:r>
              <a:rPr lang="en-CA" b="1" kern="1200" dirty="0">
                <a:ea typeface="ヒラギノ角ゴ Pro W3" pitchFamily="-84" charset="-128"/>
                <a:cs typeface="ヒラギノ角ゴ Pro W3" charset="0"/>
              </a:rPr>
              <a:t>consistent </a:t>
            </a:r>
            <a:r>
              <a:rPr lang="en-CA" kern="1200" dirty="0">
                <a:ea typeface="ヒラギノ角ゴ Pro W3" pitchFamily="-84" charset="-128"/>
                <a:cs typeface="ヒラギノ角ゴ Pro W3" charset="0"/>
              </a:rPr>
              <a:t>with </a:t>
            </a:r>
            <a:r>
              <a:rPr lang="en-CA" dirty="0" smtClean="0">
                <a:ea typeface="ヒラギノ角ゴ Pro W3" pitchFamily="-84" charset="-128"/>
                <a:cs typeface="ヒラギノ角ゴ Pro W3" charset="0"/>
              </a:rPr>
              <a:t>the</a:t>
            </a:r>
          </a:p>
          <a:p>
            <a:pPr marL="0" indent="0">
              <a:buNone/>
            </a:pPr>
            <a:r>
              <a:rPr lang="en-CA" dirty="0" smtClean="0">
                <a:ea typeface="ヒラギノ角ゴ Pro W3" pitchFamily="-84" charset="-128"/>
                <a:cs typeface="ヒラギノ角ゴ Pro W3" charset="0"/>
              </a:rPr>
              <a:t>recommendation </a:t>
            </a:r>
            <a:r>
              <a:rPr lang="en-CA" dirty="0">
                <a:ea typeface="ヒラギノ角ゴ Pro W3" pitchFamily="-84" charset="-128"/>
                <a:cs typeface="ヒラギノ角ゴ Pro W3" charset="0"/>
              </a:rPr>
              <a:t>on vision screening </a:t>
            </a:r>
            <a:endParaRPr lang="en-CA" dirty="0" smtClean="0">
              <a:ea typeface="ヒラギノ角ゴ Pro W3" pitchFamily="-84" charset="-128"/>
              <a:cs typeface="ヒラギノ角ゴ Pro W3" charset="0"/>
            </a:endParaRPr>
          </a:p>
          <a:p>
            <a:pPr marL="0" indent="0">
              <a:buNone/>
            </a:pPr>
            <a:r>
              <a:rPr lang="en-CA" dirty="0" smtClean="0">
                <a:ea typeface="ヒラギノ角ゴ Pro W3" pitchFamily="-84" charset="-128"/>
                <a:cs typeface="ヒラギノ角ゴ Pro W3" charset="0"/>
              </a:rPr>
              <a:t>for </a:t>
            </a:r>
            <a:r>
              <a:rPr lang="en-CA" dirty="0">
                <a:ea typeface="ヒラギノ角ゴ Pro W3" pitchFamily="-84" charset="-128"/>
                <a:cs typeface="ヒラギノ角ゴ Pro W3" charset="0"/>
              </a:rPr>
              <a:t>older adults from the United </a:t>
            </a:r>
            <a:r>
              <a:rPr lang="en-CA" dirty="0" smtClean="0">
                <a:ea typeface="ヒラギノ角ゴ Pro W3" pitchFamily="-84" charset="-128"/>
                <a:cs typeface="ヒラギノ角ゴ Pro W3" charset="0"/>
              </a:rPr>
              <a:t>States</a:t>
            </a:r>
          </a:p>
          <a:p>
            <a:pPr marL="0" indent="0">
              <a:buNone/>
            </a:pPr>
            <a:r>
              <a:rPr lang="en-CA" dirty="0" smtClean="0">
                <a:ea typeface="ヒラギノ角ゴ Pro W3" pitchFamily="-84" charset="-128"/>
                <a:cs typeface="ヒラギノ角ゴ Pro W3" charset="0"/>
              </a:rPr>
              <a:t>Preventive </a:t>
            </a:r>
            <a:r>
              <a:rPr lang="en-CA" dirty="0">
                <a:ea typeface="ヒラギノ角ゴ Pro W3" pitchFamily="-84" charset="-128"/>
                <a:cs typeface="ヒラギノ角ゴ Pro W3" charset="0"/>
              </a:rPr>
              <a:t>Services Task Force which </a:t>
            </a:r>
            <a:endParaRPr lang="en-CA" dirty="0" smtClean="0">
              <a:ea typeface="ヒラギノ角ゴ Pro W3" pitchFamily="-84" charset="-128"/>
              <a:cs typeface="ヒラギノ角ゴ Pro W3" charset="0"/>
            </a:endParaRPr>
          </a:p>
          <a:p>
            <a:pPr marL="0" indent="0">
              <a:buNone/>
            </a:pPr>
            <a:r>
              <a:rPr lang="en-CA" dirty="0" smtClean="0">
                <a:ea typeface="ヒラギノ角ゴ Pro W3" pitchFamily="-84" charset="-128"/>
                <a:cs typeface="ヒラギノ角ゴ Pro W3" charset="0"/>
              </a:rPr>
              <a:t>indicated </a:t>
            </a:r>
            <a:r>
              <a:rPr lang="en-CA" dirty="0">
                <a:ea typeface="ヒラギノ角ゴ Pro W3" pitchFamily="-84" charset="-128"/>
                <a:cs typeface="ヒラギノ角ゴ Pro W3" charset="0"/>
              </a:rPr>
              <a:t>there was insufficient </a:t>
            </a:r>
            <a:r>
              <a:rPr lang="en-CA" dirty="0" smtClean="0">
                <a:ea typeface="ヒラギノ角ゴ Pro W3" pitchFamily="-84" charset="-128"/>
                <a:cs typeface="ヒラギノ角ゴ Pro W3" charset="0"/>
              </a:rPr>
              <a:t>information</a:t>
            </a:r>
          </a:p>
          <a:p>
            <a:pPr marL="0" indent="0">
              <a:buNone/>
            </a:pPr>
            <a:r>
              <a:rPr lang="en-CA" dirty="0" smtClean="0">
                <a:ea typeface="ヒラギノ角ゴ Pro W3" pitchFamily="-84" charset="-128"/>
                <a:cs typeface="ヒラギノ角ゴ Pro W3" charset="0"/>
              </a:rPr>
              <a:t>to </a:t>
            </a:r>
            <a:r>
              <a:rPr lang="en-CA" dirty="0">
                <a:ea typeface="ヒラギノ角ゴ Pro W3" pitchFamily="-84" charset="-128"/>
                <a:cs typeface="ヒラギノ角ゴ Pro W3" charset="0"/>
              </a:rPr>
              <a:t>evaluate the outcome-based </a:t>
            </a:r>
            <a:r>
              <a:rPr lang="en-CA" dirty="0" smtClean="0">
                <a:ea typeface="ヒラギノ角ゴ Pro W3" pitchFamily="-84" charset="-128"/>
                <a:cs typeface="ヒラギノ角ゴ Pro W3" charset="0"/>
              </a:rPr>
              <a:t>balance</a:t>
            </a:r>
          </a:p>
          <a:p>
            <a:pPr marL="0" indent="0">
              <a:buNone/>
            </a:pPr>
            <a:r>
              <a:rPr lang="en-CA" dirty="0" smtClean="0">
                <a:ea typeface="ヒラギノ角ゴ Pro W3" pitchFamily="-84" charset="-128"/>
                <a:cs typeface="ヒラギノ角ゴ Pro W3" charset="0"/>
              </a:rPr>
              <a:t> </a:t>
            </a:r>
            <a:r>
              <a:rPr lang="en-CA" dirty="0">
                <a:ea typeface="ヒラギノ角ゴ Pro W3" pitchFamily="-84" charset="-128"/>
                <a:cs typeface="ヒラギノ角ゴ Pro W3" charset="0"/>
              </a:rPr>
              <a:t>of risks and </a:t>
            </a:r>
            <a:r>
              <a:rPr lang="en-CA" dirty="0" smtClean="0">
                <a:ea typeface="ヒラギノ角ゴ Pro W3" pitchFamily="-84" charset="-128"/>
                <a:cs typeface="ヒラギノ角ゴ Pro W3" charset="0"/>
              </a:rPr>
              <a:t>benefits</a:t>
            </a:r>
          </a:p>
          <a:p>
            <a:pPr marL="0" indent="0">
              <a:buNone/>
            </a:pPr>
            <a:endParaRPr lang="en-CA" dirty="0" smtClean="0">
              <a:ea typeface="ヒラギノ角ゴ Pro W3" pitchFamily="-84" charset="-128"/>
              <a:cs typeface="ヒラギノ角ゴ Pro W3" charset="0"/>
            </a:endParaRPr>
          </a:p>
          <a:p>
            <a:r>
              <a:rPr lang="en-CA" dirty="0" smtClean="0">
                <a:ea typeface="ヒラギノ角ゴ Pro W3" pitchFamily="-84" charset="-128"/>
                <a:cs typeface="ヒラギノ角ゴ Pro W3" charset="0"/>
              </a:rPr>
              <a:t>Professional </a:t>
            </a:r>
            <a:r>
              <a:rPr lang="en-CA" dirty="0">
                <a:ea typeface="ヒラギノ角ゴ Pro W3" pitchFamily="-84" charset="-128"/>
                <a:cs typeface="ヒラギノ角ゴ Pro W3" charset="0"/>
              </a:rPr>
              <a:t>eye care associations generally </a:t>
            </a:r>
            <a:r>
              <a:rPr lang="en-CA" dirty="0" smtClean="0">
                <a:ea typeface="ヒラギノ角ゴ Pro W3" pitchFamily="-84" charset="-128"/>
                <a:cs typeface="ヒラギノ角ゴ Pro W3" charset="0"/>
              </a:rPr>
              <a:t>recommend</a:t>
            </a:r>
          </a:p>
          <a:p>
            <a:pPr marL="0" indent="0">
              <a:buNone/>
            </a:pPr>
            <a:r>
              <a:rPr lang="en-CA" dirty="0" smtClean="0">
                <a:ea typeface="ヒラギノ角ゴ Pro W3" pitchFamily="-84" charset="-128"/>
                <a:cs typeface="ヒラギノ角ゴ Pro W3" charset="0"/>
              </a:rPr>
              <a:t>that </a:t>
            </a:r>
            <a:r>
              <a:rPr lang="en-CA" dirty="0">
                <a:ea typeface="ヒラギノ角ゴ Pro W3" pitchFamily="-84" charset="-128"/>
                <a:cs typeface="ヒラギノ角ゴ Pro W3" charset="0"/>
              </a:rPr>
              <a:t>adults aged 65 years and older have regular objective vision testing by an </a:t>
            </a:r>
            <a:r>
              <a:rPr lang="en-CA" dirty="0" smtClean="0">
                <a:ea typeface="ヒラギノ角ゴ Pro W3" pitchFamily="-84" charset="-128"/>
                <a:cs typeface="ヒラギノ角ゴ Pro W3" charset="0"/>
              </a:rPr>
              <a:t>optometrist </a:t>
            </a:r>
            <a:r>
              <a:rPr lang="en-CA" dirty="0">
                <a:ea typeface="ヒラギノ角ゴ Pro W3" pitchFamily="-84" charset="-128"/>
                <a:cs typeface="ヒラギノ角ゴ Pro W3" charset="0"/>
              </a:rPr>
              <a:t>or other eye professional, with frequency based on age and risk factors</a:t>
            </a:r>
            <a:endParaRPr lang="en-CA" kern="1200" dirty="0">
              <a:ea typeface="ヒラギノ角ゴ Pro W3" pitchFamily="-84" charset="-128"/>
              <a:cs typeface="ヒラギノ角ゴ Pro W3" charset="0"/>
            </a:endParaRPr>
          </a:p>
          <a:p>
            <a:pPr marL="0" indent="0">
              <a:buNone/>
            </a:pPr>
            <a:endParaRPr lang="en-CA" kern="1200" dirty="0">
              <a:ea typeface="ヒラギノ角ゴ Pro W3" pitchFamily="-84" charset="-128"/>
              <a:cs typeface="ヒラギノ角ゴ Pro W3" charset="0"/>
            </a:endParaRP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595" y="1905000"/>
            <a:ext cx="3068810" cy="1613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8968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Knowledge Gaps</a:t>
            </a:r>
          </a:p>
        </p:txBody>
      </p:sp>
      <p:sp>
        <p:nvSpPr>
          <p:cNvPr id="3" name="Content Placeholder 2"/>
          <p:cNvSpPr>
            <a:spLocks noGrp="1"/>
          </p:cNvSpPr>
          <p:nvPr>
            <p:ph idx="1"/>
          </p:nvPr>
        </p:nvSpPr>
        <p:spPr>
          <a:xfrm>
            <a:off x="179512" y="1524000"/>
            <a:ext cx="8587155" cy="4857328"/>
          </a:xfrm>
        </p:spPr>
        <p:txBody>
          <a:bodyPr>
            <a:normAutofit/>
          </a:bodyPr>
          <a:lstStyle/>
          <a:p>
            <a:r>
              <a:rPr lang="en-CA" dirty="0"/>
              <a:t>Future trials should </a:t>
            </a:r>
            <a:r>
              <a:rPr lang="en-CA" dirty="0" smtClean="0"/>
              <a:t>evaluate:</a:t>
            </a:r>
          </a:p>
          <a:p>
            <a:pPr lvl="1"/>
            <a:r>
              <a:rPr lang="en-CA" sz="2400" dirty="0" smtClean="0"/>
              <a:t>The </a:t>
            </a:r>
            <a:r>
              <a:rPr lang="en-CA" sz="2400" dirty="0"/>
              <a:t>effectiveness of screening older adults for impaired vision in relation to patient-important </a:t>
            </a:r>
            <a:r>
              <a:rPr lang="en-CA" sz="2400" dirty="0" smtClean="0"/>
              <a:t>outcomes</a:t>
            </a:r>
          </a:p>
          <a:p>
            <a:pPr lvl="1"/>
            <a:endParaRPr lang="en-CA" sz="2400" dirty="0" smtClean="0"/>
          </a:p>
          <a:p>
            <a:pPr lvl="1"/>
            <a:r>
              <a:rPr lang="en-CA" sz="2400" dirty="0" smtClean="0"/>
              <a:t>Complex </a:t>
            </a:r>
            <a:r>
              <a:rPr lang="en-CA" sz="2400" dirty="0"/>
              <a:t>multi-component screening interventions which include vision screening require clarity about predicted interactions between vision and other components </a:t>
            </a:r>
            <a:endParaRPr lang="en-CA" sz="2400" dirty="0" smtClean="0"/>
          </a:p>
          <a:p>
            <a:pPr marL="400050" lvl="1" indent="0">
              <a:buNone/>
            </a:pPr>
            <a:endParaRPr lang="en-CA" sz="2400" dirty="0"/>
          </a:p>
          <a:p>
            <a:pPr lvl="1"/>
            <a:r>
              <a:rPr lang="en-CA" sz="2400" dirty="0"/>
              <a:t>Exploration of the impact of age, functional status and  other population characteristics on the outcomes of vision screening interventions</a:t>
            </a:r>
            <a:endParaRPr lang="en-US" sz="2400" dirty="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24</a:t>
            </a:fld>
            <a:endParaRPr lang="en-US" altLang="en-US" dirty="0"/>
          </a:p>
        </p:txBody>
      </p:sp>
    </p:spTree>
    <p:extLst>
      <p:ext uri="{BB962C8B-B14F-4D97-AF65-F5344CB8AC3E}">
        <p14:creationId xmlns:p14="http://schemas.microsoft.com/office/powerpoint/2010/main" val="1395386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a:xfrm>
            <a:off x="1187450" y="3213100"/>
            <a:ext cx="6769100" cy="1362075"/>
          </a:xfrm>
        </p:spPr>
        <p:txBody>
          <a:bodyPr/>
          <a:lstStyle/>
          <a:p>
            <a:r>
              <a:rPr lang="fr-CA" altLang="en-US" cap="none" dirty="0"/>
              <a:t>IMPLEMENTATION </a:t>
            </a:r>
            <a:r>
              <a:rPr lang="fr-CA" altLang="en-US" cap="none" dirty="0" smtClean="0"/>
              <a:t>CONSIDERATIONS</a:t>
            </a:r>
            <a:endParaRPr lang="en-US" altLang="en-US" cap="none" dirty="0"/>
          </a:p>
        </p:txBody>
      </p:sp>
      <p:sp>
        <p:nvSpPr>
          <p:cNvPr id="51203" name="Text Placeholder 5"/>
          <p:cNvSpPr>
            <a:spLocks noGrp="1"/>
          </p:cNvSpPr>
          <p:nvPr>
            <p:ph type="body" idx="1"/>
          </p:nvPr>
        </p:nvSpPr>
        <p:spPr>
          <a:xfrm>
            <a:off x="1258888" y="1628775"/>
            <a:ext cx="7129462" cy="1500188"/>
          </a:xfrm>
        </p:spPr>
        <p:txBody>
          <a:bodyPr/>
          <a:lstStyle/>
          <a:p>
            <a:r>
              <a:rPr lang="en-CA" altLang="en-US" sz="2400" dirty="0"/>
              <a:t>Screening for impaired vision in community-dwelling adults aged 65 years and older in primary care settings</a:t>
            </a:r>
            <a:endParaRPr lang="en-US" altLang="en-US" sz="2400" dirty="0"/>
          </a:p>
        </p:txBody>
      </p:sp>
      <p:sp>
        <p:nvSpPr>
          <p:cNvPr id="5120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1CC73DC-A917-4DE6-8B24-F1EE689D7A0B}" type="slidenum">
              <a:rPr lang="en-US" altLang="en-US" sz="1400" smtClean="0">
                <a:solidFill>
                  <a:schemeClr val="bg1"/>
                </a:solidFill>
                <a:cs typeface="Arial" pitchFamily="34" charset="0"/>
              </a:rPr>
              <a:pPr>
                <a:spcBef>
                  <a:spcPct val="0"/>
                </a:spcBef>
                <a:buFontTx/>
                <a:buNone/>
              </a:pPr>
              <a:t>25</a:t>
            </a:fld>
            <a:endParaRPr lang="en-US" altLang="en-US" sz="1400" dirty="0">
              <a:solidFill>
                <a:schemeClr val="bg1"/>
              </a:solidFill>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Implementation Considerations </a:t>
            </a:r>
          </a:p>
        </p:txBody>
      </p:sp>
      <p:sp>
        <p:nvSpPr>
          <p:cNvPr id="3" name="Content Placeholder 2"/>
          <p:cNvSpPr>
            <a:spLocks noGrp="1"/>
          </p:cNvSpPr>
          <p:nvPr>
            <p:ph idx="1"/>
          </p:nvPr>
        </p:nvSpPr>
        <p:spPr/>
        <p:txBody>
          <a:bodyPr>
            <a:normAutofit fontScale="85000" lnSpcReduction="20000"/>
          </a:bodyPr>
          <a:lstStyle/>
          <a:p>
            <a:r>
              <a:rPr lang="en-CA" dirty="0"/>
              <a:t>This recommendation applies to community-dwelling adults age 65 years and older. Subgroups of the population that are known to be at increased risk for impaired vision are not the focus of this recommendation, such as people with diabetes or glaucoma. </a:t>
            </a:r>
          </a:p>
          <a:p>
            <a:r>
              <a:rPr lang="en-CA" dirty="0"/>
              <a:t>The recommendation does not apply to people who live in full-time residential care or who have a diagnosis of dementia. Professionals who care for these patients should be alert to their potential for impaired vision. </a:t>
            </a:r>
          </a:p>
          <a:p>
            <a:r>
              <a:rPr lang="en-CA" dirty="0"/>
              <a:t>Some asymptomatic older adults may be interested in vision screening despite uncertain benefits. It is appropriate to remain alert to the potential benefits of a case-finding approach and to be open to discussion of vision screening </a:t>
            </a:r>
          </a:p>
          <a:p>
            <a:r>
              <a:rPr lang="en-CA" dirty="0"/>
              <a:t>A knowledge translation tool for professionals is provided on the task force website to support such discussions.</a:t>
            </a:r>
          </a:p>
          <a:p>
            <a:r>
              <a:rPr lang="en-CA" dirty="0"/>
              <a:t>Should a primary care provider and patient consider vision screening, thought should be given to the process of referrals for the patient to access treatment. </a:t>
            </a:r>
          </a:p>
        </p:txBody>
      </p:sp>
      <p:sp>
        <p:nvSpPr>
          <p:cNvPr id="4" name="Slide Number Placeholder 3"/>
          <p:cNvSpPr>
            <a:spLocks noGrp="1"/>
          </p:cNvSpPr>
          <p:nvPr>
            <p:ph type="sldNum" sz="quarter" idx="12"/>
          </p:nvPr>
        </p:nvSpPr>
        <p:spPr/>
        <p:txBody>
          <a:bodyPr/>
          <a:lstStyle/>
          <a:p>
            <a:fld id="{E3D5E142-BA66-4577-AABD-3D3B043058E5}" type="slidenum">
              <a:rPr lang="en-US" smtClean="0"/>
              <a:t>26</a:t>
            </a:fld>
            <a:endParaRPr lang="en-US" dirty="0"/>
          </a:p>
        </p:txBody>
      </p:sp>
    </p:spTree>
    <p:extLst>
      <p:ext uri="{BB962C8B-B14F-4D97-AF65-F5344CB8AC3E}">
        <p14:creationId xmlns:p14="http://schemas.microsoft.com/office/powerpoint/2010/main" val="794713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a:bodyPr>
          <a:lstStyle/>
          <a:p>
            <a:r>
              <a:rPr lang="fr-CA" altLang="en-US" dirty="0"/>
              <a:t>Knowledge Translation (KT) Tools</a:t>
            </a:r>
            <a:endParaRPr lang="en-US" altLang="en-US" dirty="0"/>
          </a:p>
        </p:txBody>
      </p:sp>
      <p:sp>
        <p:nvSpPr>
          <p:cNvPr id="58371" name="Content Placeholder 2"/>
          <p:cNvSpPr>
            <a:spLocks noGrp="1"/>
          </p:cNvSpPr>
          <p:nvPr>
            <p:ph idx="1"/>
          </p:nvPr>
        </p:nvSpPr>
        <p:spPr>
          <a:xfrm>
            <a:off x="251520" y="1700808"/>
            <a:ext cx="4968552" cy="4114800"/>
          </a:xfrm>
        </p:spPr>
        <p:txBody>
          <a:bodyPr>
            <a:normAutofit/>
          </a:bodyPr>
          <a:lstStyle/>
          <a:p>
            <a:pPr>
              <a:defRPr/>
            </a:pPr>
            <a:r>
              <a:rPr lang="en-US" altLang="en-US" sz="2500" dirty="0"/>
              <a:t>CTFPHC has created  a Q&amp;A KT tool to support the implementation of the guideline into </a:t>
            </a:r>
            <a:r>
              <a:rPr lang="en-US" altLang="en-US" sz="2500" b="1" dirty="0"/>
              <a:t>clinical practice</a:t>
            </a:r>
          </a:p>
          <a:p>
            <a:pPr marL="457200" lvl="1" indent="0">
              <a:buNone/>
            </a:pPr>
            <a:endParaRPr lang="en-US" altLang="en-US" sz="1500" dirty="0"/>
          </a:p>
          <a:p>
            <a:r>
              <a:rPr lang="en-US" altLang="en-US" sz="2500" dirty="0"/>
              <a:t>After the public release, this </a:t>
            </a:r>
            <a:r>
              <a:rPr lang="en-US" altLang="en-US" sz="2500" dirty="0" smtClean="0"/>
              <a:t>tool </a:t>
            </a:r>
            <a:r>
              <a:rPr lang="en-US" altLang="en-US" sz="2500" dirty="0"/>
              <a:t>will be </a:t>
            </a:r>
            <a:r>
              <a:rPr lang="en-US" altLang="en-US" sz="2500" b="1" dirty="0"/>
              <a:t>freely available </a:t>
            </a:r>
            <a:r>
              <a:rPr lang="en-US" altLang="en-US" sz="2500" dirty="0"/>
              <a:t>for download in </a:t>
            </a:r>
            <a:r>
              <a:rPr lang="en-US" altLang="en-US" sz="2500" dirty="0">
                <a:solidFill>
                  <a:schemeClr val="tx2"/>
                </a:solidFill>
              </a:rPr>
              <a:t>both </a:t>
            </a:r>
            <a:r>
              <a:rPr lang="en-US" altLang="en-US" sz="2500" b="1" dirty="0">
                <a:solidFill>
                  <a:schemeClr val="tx2"/>
                </a:solidFill>
              </a:rPr>
              <a:t>French </a:t>
            </a:r>
            <a:r>
              <a:rPr lang="en-US" altLang="en-US" sz="2500" dirty="0">
                <a:solidFill>
                  <a:schemeClr val="tx2"/>
                </a:solidFill>
              </a:rPr>
              <a:t>and</a:t>
            </a:r>
            <a:r>
              <a:rPr lang="en-US" altLang="en-US" sz="2500" b="1" dirty="0">
                <a:solidFill>
                  <a:schemeClr val="tx2"/>
                </a:solidFill>
              </a:rPr>
              <a:t> English</a:t>
            </a:r>
            <a:r>
              <a:rPr lang="en-US" altLang="en-US" sz="2500" dirty="0">
                <a:solidFill>
                  <a:schemeClr val="tx2"/>
                </a:solidFill>
              </a:rPr>
              <a:t> </a:t>
            </a:r>
            <a:r>
              <a:rPr lang="en-US" altLang="en-US" sz="2500" dirty="0"/>
              <a:t>on the website: </a:t>
            </a:r>
            <a:r>
              <a:rPr lang="en-US" altLang="en-US" sz="2500" dirty="0">
                <a:hlinkClick r:id="rId3"/>
              </a:rPr>
              <a:t>www.canadiantaskforce.ca</a:t>
            </a:r>
            <a:r>
              <a:rPr lang="en-US" altLang="en-US" sz="2500" dirty="0"/>
              <a:t> </a:t>
            </a:r>
          </a:p>
        </p:txBody>
      </p:sp>
      <p:sp>
        <p:nvSpPr>
          <p:cNvPr id="5837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29C42D54-E22C-4BBE-A9B6-1EFF30C38B4D}" type="slidenum">
              <a:rPr lang="en-US" altLang="en-US" sz="1400" smtClean="0">
                <a:solidFill>
                  <a:schemeClr val="bg1"/>
                </a:solidFill>
              </a:rPr>
              <a:pPr>
                <a:spcBef>
                  <a:spcPct val="0"/>
                </a:spcBef>
                <a:buFontTx/>
                <a:buNone/>
              </a:pPr>
              <a:t>27</a:t>
            </a:fld>
            <a:endParaRPr lang="en-US" altLang="en-US" sz="1400" dirty="0">
              <a:solidFill>
                <a:schemeClr val="bg1"/>
              </a:solidFill>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0934" y="1371600"/>
            <a:ext cx="3644900" cy="473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5727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title"/>
          </p:nvPr>
        </p:nvSpPr>
        <p:spPr>
          <a:xfrm>
            <a:off x="1258888" y="3213100"/>
            <a:ext cx="6769100" cy="1362075"/>
          </a:xfrm>
        </p:spPr>
        <p:txBody>
          <a:bodyPr/>
          <a:lstStyle/>
          <a:p>
            <a:r>
              <a:rPr lang="fr-CA" altLang="en-US" cap="none" dirty="0"/>
              <a:t>CONCLUSIONS </a:t>
            </a:r>
            <a:endParaRPr lang="en-US" altLang="en-US" cap="none" dirty="0"/>
          </a:p>
        </p:txBody>
      </p:sp>
      <p:sp>
        <p:nvSpPr>
          <p:cNvPr id="54275" name="Text Placeholder 5"/>
          <p:cNvSpPr>
            <a:spLocks noGrp="1"/>
          </p:cNvSpPr>
          <p:nvPr>
            <p:ph type="body" idx="1"/>
          </p:nvPr>
        </p:nvSpPr>
        <p:spPr>
          <a:xfrm>
            <a:off x="1258888" y="1628775"/>
            <a:ext cx="7129462" cy="1500188"/>
          </a:xfrm>
        </p:spPr>
        <p:txBody>
          <a:bodyPr>
            <a:normAutofit lnSpcReduction="10000"/>
          </a:bodyPr>
          <a:lstStyle/>
          <a:p>
            <a:endParaRPr lang="en-US" altLang="en-US" sz="2400" b="1" dirty="0"/>
          </a:p>
          <a:p>
            <a:r>
              <a:rPr lang="en-CA" altLang="en-US" sz="2400" dirty="0"/>
              <a:t>Screening for impaired vision in community-dwelling adults aged 65 years and older in primary care settings</a:t>
            </a:r>
            <a:endParaRPr lang="en-US" altLang="en-US" sz="2400" b="1" dirty="0"/>
          </a:p>
        </p:txBody>
      </p:sp>
      <p:sp>
        <p:nvSpPr>
          <p:cNvPr id="5427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07C80BCE-0ED7-49D5-AA31-497532BCAE26}" type="slidenum">
              <a:rPr lang="en-US" altLang="en-US" sz="1400" smtClean="0">
                <a:solidFill>
                  <a:srgbClr val="FFFFFF"/>
                </a:solidFill>
                <a:cs typeface="Arial" pitchFamily="34" charset="0"/>
              </a:rPr>
              <a:pPr>
                <a:spcBef>
                  <a:spcPct val="0"/>
                </a:spcBef>
                <a:buFontTx/>
                <a:buNone/>
              </a:pPr>
              <a:t>28</a:t>
            </a:fld>
            <a:endParaRPr lang="en-US" altLang="en-US" sz="1400" dirty="0">
              <a:solidFill>
                <a:srgbClr val="FFFFFF"/>
              </a:solidFill>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Conclusions: Key Points</a:t>
            </a:r>
            <a:endParaRPr lang="en-CA" dirty="0"/>
          </a:p>
        </p:txBody>
      </p:sp>
      <p:sp>
        <p:nvSpPr>
          <p:cNvPr id="3" name="Content Placeholder 2"/>
          <p:cNvSpPr>
            <a:spLocks noGrp="1"/>
          </p:cNvSpPr>
          <p:nvPr>
            <p:ph idx="1"/>
          </p:nvPr>
        </p:nvSpPr>
        <p:spPr/>
        <p:txBody>
          <a:bodyPr/>
          <a:lstStyle/>
          <a:p>
            <a:r>
              <a:rPr lang="en-CA" dirty="0"/>
              <a:t>Current evidence does not support screening adults 65 years of age and older for impaired vision by primary care providers as a way to prevent functional limitations or other major consequences of impaired vision</a:t>
            </a:r>
          </a:p>
          <a:p>
            <a:endParaRPr lang="en-CA" dirty="0"/>
          </a:p>
          <a:p>
            <a:r>
              <a:rPr lang="en-CA" dirty="0"/>
              <a:t>Primary care clinicians may consider confirming that older patients have had their vision checked by an optometrist or other ophthalmic primary care professional</a:t>
            </a:r>
          </a:p>
          <a:p>
            <a:pPr marL="0" indent="0">
              <a:buNone/>
            </a:pPr>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29</a:t>
            </a:fld>
            <a:endParaRPr lang="en-US" dirty="0"/>
          </a:p>
        </p:txBody>
      </p:sp>
    </p:spTree>
    <p:extLst>
      <p:ext uri="{BB962C8B-B14F-4D97-AF65-F5344CB8AC3E}">
        <p14:creationId xmlns:p14="http://schemas.microsoft.com/office/powerpoint/2010/main" val="17900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Canadian Task Force on Preventive Health Care (CTFPHC</a:t>
            </a:r>
            <a:r>
              <a:rPr lang="en-US" altLang="en-US" dirty="0" smtClean="0"/>
              <a:t>)</a:t>
            </a:r>
            <a:r>
              <a:rPr lang="en-US" altLang="en-US" dirty="0"/>
              <a:t/>
            </a:r>
            <a:br>
              <a:rPr lang="en-US" altLang="en-US" dirty="0"/>
            </a:br>
            <a:endParaRPr lang="en-CA" dirty="0"/>
          </a:p>
        </p:txBody>
      </p:sp>
      <p:sp>
        <p:nvSpPr>
          <p:cNvPr id="3" name="Content Placeholder 2"/>
          <p:cNvSpPr>
            <a:spLocks noGrp="1"/>
          </p:cNvSpPr>
          <p:nvPr>
            <p:ph sz="half" idx="1"/>
          </p:nvPr>
        </p:nvSpPr>
        <p:spPr/>
        <p:txBody>
          <a:bodyPr>
            <a:normAutofit fontScale="85000" lnSpcReduction="20000"/>
          </a:bodyPr>
          <a:lstStyle/>
          <a:p>
            <a:pPr marL="0" indent="0">
              <a:buFontTx/>
              <a:buNone/>
              <a:defRPr/>
            </a:pPr>
            <a:r>
              <a:rPr lang="en-CA" b="1" dirty="0"/>
              <a:t>Task Force Members:</a:t>
            </a:r>
          </a:p>
          <a:p>
            <a:pPr>
              <a:defRPr/>
            </a:pPr>
            <a:r>
              <a:rPr lang="en-CA" dirty="0"/>
              <a:t>Brenda J. Wilson </a:t>
            </a:r>
          </a:p>
          <a:p>
            <a:pPr>
              <a:defRPr/>
            </a:pPr>
            <a:r>
              <a:rPr lang="en-CA" dirty="0"/>
              <a:t>Maria Bacchus </a:t>
            </a:r>
          </a:p>
          <a:p>
            <a:pPr>
              <a:defRPr/>
            </a:pPr>
            <a:r>
              <a:rPr lang="en-CA" dirty="0"/>
              <a:t>James A Dickinson </a:t>
            </a:r>
          </a:p>
          <a:p>
            <a:pPr>
              <a:defRPr/>
            </a:pPr>
            <a:r>
              <a:rPr lang="en-CA" dirty="0"/>
              <a:t>Scott Klarenbach</a:t>
            </a:r>
          </a:p>
          <a:p>
            <a:pPr>
              <a:defRPr/>
            </a:pPr>
            <a:r>
              <a:rPr lang="en-CA" dirty="0"/>
              <a:t>Brett D. Thombs</a:t>
            </a:r>
            <a:endParaRPr lang="en-CA" sz="1000" dirty="0"/>
          </a:p>
          <a:p>
            <a:pPr marL="0" indent="0">
              <a:buFontTx/>
              <a:buNone/>
              <a:defRPr/>
            </a:pPr>
            <a:endParaRPr lang="en-CA" b="1" dirty="0"/>
          </a:p>
          <a:p>
            <a:pPr marL="0" indent="0">
              <a:buFontTx/>
              <a:buNone/>
              <a:defRPr/>
            </a:pPr>
            <a:r>
              <a:rPr lang="en-CA" b="1" dirty="0">
                <a:solidFill>
                  <a:schemeClr val="tx2"/>
                </a:solidFill>
              </a:rPr>
              <a:t>Public Health Agency:</a:t>
            </a:r>
          </a:p>
          <a:p>
            <a:pPr>
              <a:defRPr/>
            </a:pPr>
            <a:r>
              <a:rPr lang="en-CA" dirty="0"/>
              <a:t>Susan Courage * </a:t>
            </a:r>
          </a:p>
          <a:p>
            <a:pPr>
              <a:defRPr/>
            </a:pPr>
            <a:r>
              <a:rPr lang="en-CA" dirty="0"/>
              <a:t>Nicki Sims-Jones *</a:t>
            </a:r>
          </a:p>
          <a:p>
            <a:pPr>
              <a:defRPr/>
            </a:pPr>
            <a:r>
              <a:rPr lang="en-CA" dirty="0"/>
              <a:t>Alejandra Jaramillo * 	</a:t>
            </a:r>
          </a:p>
          <a:p>
            <a:pPr>
              <a:defRPr/>
            </a:pPr>
            <a:endParaRPr lang="en-US" sz="1000" dirty="0"/>
          </a:p>
          <a:p>
            <a:endParaRPr lang="en-CA" dirty="0"/>
          </a:p>
        </p:txBody>
      </p:sp>
      <p:sp>
        <p:nvSpPr>
          <p:cNvPr id="4" name="Content Placeholder 3"/>
          <p:cNvSpPr>
            <a:spLocks noGrp="1"/>
          </p:cNvSpPr>
          <p:nvPr>
            <p:ph sz="half" idx="2"/>
          </p:nvPr>
        </p:nvSpPr>
        <p:spPr/>
        <p:txBody>
          <a:bodyPr>
            <a:normAutofit fontScale="85000" lnSpcReduction="20000"/>
          </a:bodyPr>
          <a:lstStyle/>
          <a:p>
            <a:pPr marL="0" indent="0">
              <a:buFontTx/>
              <a:buNone/>
              <a:defRPr/>
            </a:pPr>
            <a:r>
              <a:rPr lang="en-CA" b="1" dirty="0" smtClean="0"/>
              <a:t>Alberta Evidence </a:t>
            </a:r>
            <a:r>
              <a:rPr lang="en-CA" b="1" dirty="0"/>
              <a:t>Review and </a:t>
            </a:r>
          </a:p>
          <a:p>
            <a:pPr marL="0" indent="0">
              <a:buFontTx/>
              <a:buNone/>
              <a:defRPr/>
            </a:pPr>
            <a:r>
              <a:rPr lang="en-CA" b="1" dirty="0"/>
              <a:t>Synthesis Centre:</a:t>
            </a:r>
          </a:p>
          <a:p>
            <a:pPr>
              <a:defRPr/>
            </a:pPr>
            <a:r>
              <a:rPr lang="en-CA" dirty="0"/>
              <a:t>Lisa Hartling*</a:t>
            </a:r>
          </a:p>
          <a:p>
            <a:pPr>
              <a:defRPr/>
            </a:pPr>
            <a:r>
              <a:rPr lang="en-CA" dirty="0"/>
              <a:t>Jennifer Pillay*</a:t>
            </a:r>
          </a:p>
          <a:p>
            <a:pPr>
              <a:defRPr/>
            </a:pPr>
            <a:r>
              <a:rPr lang="en-CA" dirty="0"/>
              <a:t>Tara MacGregor*</a:t>
            </a:r>
          </a:p>
          <a:p>
            <a:pPr>
              <a:defRPr/>
            </a:pPr>
            <a:r>
              <a:rPr lang="en-CA" dirty="0"/>
              <a:t>Robin Featherstone*</a:t>
            </a:r>
          </a:p>
          <a:p>
            <a:pPr>
              <a:defRPr/>
            </a:pPr>
            <a:r>
              <a:rPr lang="en-CA" dirty="0"/>
              <a:t>Ben Vandermeer*</a:t>
            </a:r>
          </a:p>
          <a:p>
            <a:pPr marL="0" indent="0">
              <a:buNone/>
              <a:defRPr/>
            </a:pPr>
            <a:endParaRPr lang="en-CA" dirty="0" smtClean="0"/>
          </a:p>
          <a:p>
            <a:pPr marL="0" indent="0">
              <a:buNone/>
              <a:defRPr/>
            </a:pPr>
            <a:r>
              <a:rPr lang="en-CA" b="1" dirty="0" smtClean="0"/>
              <a:t>Knowledge Translation </a:t>
            </a:r>
            <a:r>
              <a:rPr lang="en-CA" b="1" dirty="0"/>
              <a:t>Program, Li Ka Shing </a:t>
            </a:r>
            <a:r>
              <a:rPr lang="en-CA" b="1" dirty="0" smtClean="0"/>
              <a:t>Knowledge Institute</a:t>
            </a:r>
            <a:r>
              <a:rPr lang="en-CA" b="1" dirty="0"/>
              <a:t>, St. Michael’s </a:t>
            </a:r>
            <a:r>
              <a:rPr lang="en-CA" b="1" dirty="0" smtClean="0"/>
              <a:t>Hospital</a:t>
            </a:r>
          </a:p>
          <a:p>
            <a:pPr marL="0" indent="0">
              <a:buNone/>
              <a:defRPr/>
            </a:pPr>
            <a:endParaRPr lang="en-CA" dirty="0"/>
          </a:p>
          <a:p>
            <a:pPr marL="0" indent="0">
              <a:buNone/>
              <a:defRPr/>
            </a:pPr>
            <a:r>
              <a:rPr lang="en-CA" altLang="en-US" i="1" dirty="0"/>
              <a:t>*non-voting </a:t>
            </a:r>
            <a:r>
              <a:rPr lang="en-CA" altLang="en-US" i="1" dirty="0" smtClean="0"/>
              <a:t>member</a:t>
            </a:r>
            <a:endParaRPr lang="en-CA" altLang="en-US" i="1" dirty="0"/>
          </a:p>
          <a:p>
            <a:pPr marL="0" indent="0">
              <a:buNone/>
              <a:defRPr/>
            </a:pPr>
            <a:endParaRPr lang="en-CA" dirty="0"/>
          </a:p>
        </p:txBody>
      </p:sp>
      <p:sp>
        <p:nvSpPr>
          <p:cNvPr id="5" name="Slide Number Placeholder 4"/>
          <p:cNvSpPr>
            <a:spLocks noGrp="1"/>
          </p:cNvSpPr>
          <p:nvPr>
            <p:ph type="sldNum" sz="quarter" idx="12"/>
          </p:nvPr>
        </p:nvSpPr>
        <p:spPr/>
        <p:txBody>
          <a:bodyPr/>
          <a:lstStyle/>
          <a:p>
            <a:fld id="{E3D5E142-BA66-4577-AABD-3D3B043058E5}" type="slidenum">
              <a:rPr lang="en-US" smtClean="0"/>
              <a:t>3</a:t>
            </a:fld>
            <a:endParaRPr lang="en-US" dirty="0"/>
          </a:p>
        </p:txBody>
      </p:sp>
    </p:spTree>
    <p:extLst>
      <p:ext uri="{BB962C8B-B14F-4D97-AF65-F5344CB8AC3E}">
        <p14:creationId xmlns:p14="http://schemas.microsoft.com/office/powerpoint/2010/main" val="402083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r>
              <a:rPr lang="en-US" altLang="en-US" dirty="0"/>
              <a:t>More Information</a:t>
            </a:r>
          </a:p>
        </p:txBody>
      </p:sp>
      <p:sp>
        <p:nvSpPr>
          <p:cNvPr id="3" name="Content Placeholder 2"/>
          <p:cNvSpPr>
            <a:spLocks noGrp="1"/>
          </p:cNvSpPr>
          <p:nvPr>
            <p:ph idx="1"/>
          </p:nvPr>
        </p:nvSpPr>
        <p:spPr/>
        <p:txBody>
          <a:bodyPr/>
          <a:lstStyle/>
          <a:p>
            <a:pPr marL="0" indent="0">
              <a:buFontTx/>
              <a:buNone/>
              <a:defRPr/>
            </a:pPr>
            <a:r>
              <a:rPr lang="en-US" sz="2400" dirty="0"/>
              <a:t>For more information on the details of this guideline please see:</a:t>
            </a:r>
          </a:p>
          <a:p>
            <a:pPr marL="0" indent="0">
              <a:buFontTx/>
              <a:buNone/>
              <a:defRPr/>
            </a:pPr>
            <a:endParaRPr lang="en-US" sz="2400" dirty="0"/>
          </a:p>
          <a:p>
            <a:pPr>
              <a:spcAft>
                <a:spcPts val="0"/>
              </a:spcAft>
              <a:defRPr/>
            </a:pPr>
            <a:r>
              <a:rPr lang="en-CA" sz="2400" dirty="0">
                <a:ea typeface="Cambria"/>
                <a:cs typeface="Times New Roman"/>
              </a:rPr>
              <a:t>Canadian Task Force for Preventive Health Care website: </a:t>
            </a:r>
            <a:r>
              <a:rPr lang="en-CA" sz="2400" dirty="0">
                <a:ea typeface="Cambria"/>
                <a:cs typeface="Times New Roman"/>
                <a:hlinkClick r:id="rId2"/>
              </a:rPr>
              <a:t>http://canadiantaskforce.ca</a:t>
            </a:r>
            <a:r>
              <a:rPr lang="en-CA" sz="2400" dirty="0">
                <a:ea typeface="Cambria"/>
                <a:cs typeface="Times New Roman"/>
              </a:rPr>
              <a:t> </a:t>
            </a:r>
            <a:endParaRPr lang="en-CA" dirty="0">
              <a:ea typeface="Cambria"/>
              <a:cs typeface="Times New Roman"/>
            </a:endParaRPr>
          </a:p>
        </p:txBody>
      </p:sp>
      <p:sp>
        <p:nvSpPr>
          <p:cNvPr id="5939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06D4550A-7143-4294-A476-E501A45D8FBB}" type="slidenum">
              <a:rPr lang="en-US" altLang="en-US" sz="1400" smtClean="0">
                <a:solidFill>
                  <a:srgbClr val="FFFFFF"/>
                </a:solidFill>
                <a:cs typeface="Arial" pitchFamily="34" charset="0"/>
              </a:rPr>
              <a:pPr>
                <a:spcBef>
                  <a:spcPct val="0"/>
                </a:spcBef>
                <a:buFontTx/>
                <a:buNone/>
              </a:pPr>
              <a:t>30</a:t>
            </a:fld>
            <a:endParaRPr lang="en-US" altLang="en-US" sz="1400" dirty="0">
              <a:solidFill>
                <a:srgbClr val="FFFFFF"/>
              </a:solidFill>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defRPr/>
            </a:pPr>
            <a:r>
              <a:rPr lang="en-CA" dirty="0">
                <a:cs typeface="+mj-cs"/>
              </a:rPr>
              <a:t>Questions &amp; Answers</a:t>
            </a:r>
            <a:endParaRPr lang="en-CA" dirty="0"/>
          </a:p>
        </p:txBody>
      </p:sp>
      <p:sp>
        <p:nvSpPr>
          <p:cNvPr id="3" name="Content Placeholder 2"/>
          <p:cNvSpPr>
            <a:spLocks noGrp="1"/>
          </p:cNvSpPr>
          <p:nvPr>
            <p:ph idx="1"/>
          </p:nvPr>
        </p:nvSpPr>
        <p:spPr>
          <a:xfrm>
            <a:off x="468313" y="2060575"/>
            <a:ext cx="7772400" cy="4114800"/>
          </a:xfrm>
        </p:spPr>
        <p:txBody>
          <a:bodyPr/>
          <a:lstStyle/>
          <a:p>
            <a:pPr algn="ctr">
              <a:buFontTx/>
              <a:buNone/>
              <a:defRPr/>
            </a:pPr>
            <a:endParaRPr lang="en-CA" sz="3600" b="1" dirty="0">
              <a:solidFill>
                <a:srgbClr val="90214A"/>
              </a:solidFill>
              <a:ea typeface="+mj-ea"/>
              <a:cs typeface="+mj-cs"/>
            </a:endParaRPr>
          </a:p>
          <a:p>
            <a:pPr algn="ctr">
              <a:buFontTx/>
              <a:buNone/>
              <a:defRPr/>
            </a:pPr>
            <a:r>
              <a:rPr lang="en-CA" sz="5500" b="1" dirty="0">
                <a:solidFill>
                  <a:srgbClr val="90214A"/>
                </a:solidFill>
                <a:ea typeface="+mj-ea"/>
                <a:cs typeface="+mj-cs"/>
              </a:rPr>
              <a:t>Thank you</a:t>
            </a:r>
          </a:p>
        </p:txBody>
      </p:sp>
      <p:sp>
        <p:nvSpPr>
          <p:cNvPr id="60420"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A86D41E7-E470-47FC-95E3-24F5E2F8A2C9}" type="slidenum">
              <a:rPr lang="en-US" altLang="en-US" sz="1400" smtClean="0">
                <a:solidFill>
                  <a:schemeClr val="bg1"/>
                </a:solidFill>
                <a:cs typeface="Arial" pitchFamily="34" charset="0"/>
              </a:rPr>
              <a:pPr>
                <a:spcBef>
                  <a:spcPct val="0"/>
                </a:spcBef>
                <a:buFontTx/>
                <a:buNone/>
              </a:pPr>
              <a:t>31</a:t>
            </a:fld>
            <a:endParaRPr lang="en-US" altLang="en-US" sz="1400" dirty="0">
              <a:solidFill>
                <a:schemeClr val="bg1"/>
              </a:solidFill>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495F2-20E3-4CAA-B2FE-028150E82550}"/>
              </a:ext>
            </a:extLst>
          </p:cNvPr>
          <p:cNvSpPr>
            <a:spLocks noGrp="1"/>
          </p:cNvSpPr>
          <p:nvPr>
            <p:ph type="title"/>
          </p:nvPr>
        </p:nvSpPr>
        <p:spPr/>
        <p:txBody>
          <a:bodyPr/>
          <a:lstStyle/>
          <a:p>
            <a:r>
              <a:rPr lang="en-US" altLang="en-US" dirty="0"/>
              <a:t>Overview of </a:t>
            </a:r>
            <a:r>
              <a:rPr lang="en-US" altLang="en-US" dirty="0" smtClean="0"/>
              <a:t>Webinar</a:t>
            </a:r>
            <a:endParaRPr lang="en-CA" dirty="0"/>
          </a:p>
        </p:txBody>
      </p:sp>
      <p:sp>
        <p:nvSpPr>
          <p:cNvPr id="3" name="Content Placeholder 2">
            <a:extLst>
              <a:ext uri="{FF2B5EF4-FFF2-40B4-BE49-F238E27FC236}">
                <a16:creationId xmlns:a16="http://schemas.microsoft.com/office/drawing/2014/main" xmlns="" id="{E5089970-FC28-4E8F-B416-C7F6BC47377A}"/>
              </a:ext>
            </a:extLst>
          </p:cNvPr>
          <p:cNvSpPr>
            <a:spLocks noGrp="1"/>
          </p:cNvSpPr>
          <p:nvPr>
            <p:ph idx="1"/>
          </p:nvPr>
        </p:nvSpPr>
        <p:spPr/>
        <p:txBody>
          <a:bodyPr>
            <a:normAutofit/>
          </a:bodyPr>
          <a:lstStyle/>
          <a:p>
            <a:pPr>
              <a:defRPr/>
            </a:pPr>
            <a:r>
              <a:rPr lang="en-US" b="1" dirty="0"/>
              <a:t>Presentation</a:t>
            </a:r>
          </a:p>
          <a:p>
            <a:pPr lvl="1">
              <a:buFont typeface="Arial" panose="020B0604020202020204" pitchFamily="34" charset="0"/>
              <a:buChar char="•"/>
              <a:defRPr/>
            </a:pPr>
            <a:r>
              <a:rPr lang="en-US" dirty="0" smtClean="0"/>
              <a:t>Background </a:t>
            </a:r>
            <a:r>
              <a:rPr lang="en-US" dirty="0"/>
              <a:t>on </a:t>
            </a:r>
            <a:r>
              <a:rPr lang="en-CA" dirty="0"/>
              <a:t>Screening for impaired vision in community-dwelling adults aged 65 years and older</a:t>
            </a:r>
          </a:p>
          <a:p>
            <a:pPr marL="571500" lvl="1" indent="-171450">
              <a:buFont typeface="Arial" panose="020B0604020202020204" pitchFamily="34" charset="0"/>
              <a:buChar char="•"/>
              <a:defRPr/>
            </a:pPr>
            <a:endParaRPr lang="en-US" sz="600" dirty="0"/>
          </a:p>
          <a:p>
            <a:pPr lvl="1">
              <a:buFont typeface="Arial" panose="020B0604020202020204" pitchFamily="34" charset="0"/>
              <a:buChar char="•"/>
              <a:defRPr/>
            </a:pPr>
            <a:r>
              <a:rPr lang="en-US" dirty="0"/>
              <a:t>Methods of the CTFPHC</a:t>
            </a:r>
          </a:p>
          <a:p>
            <a:pPr marL="571500" lvl="1" indent="-171450">
              <a:buFont typeface="Arial" panose="020B0604020202020204" pitchFamily="34" charset="0"/>
              <a:buChar char="•"/>
              <a:defRPr/>
            </a:pPr>
            <a:endParaRPr lang="en-US" sz="600" dirty="0"/>
          </a:p>
          <a:p>
            <a:pPr lvl="1">
              <a:buFont typeface="Arial" panose="020B0604020202020204" pitchFamily="34" charset="0"/>
              <a:buChar char="•"/>
              <a:defRPr/>
            </a:pPr>
            <a:r>
              <a:rPr lang="en-US" dirty="0" smtClean="0"/>
              <a:t>Key Findings</a:t>
            </a:r>
          </a:p>
          <a:p>
            <a:pPr lvl="1">
              <a:buFont typeface="Arial" panose="020B0604020202020204" pitchFamily="34" charset="0"/>
              <a:buChar char="•"/>
              <a:defRPr/>
            </a:pPr>
            <a:r>
              <a:rPr lang="en-US" dirty="0" smtClean="0"/>
              <a:t>Recommendations</a:t>
            </a:r>
            <a:endParaRPr lang="en-US" dirty="0"/>
          </a:p>
          <a:p>
            <a:pPr marL="571500" lvl="1" indent="-171450">
              <a:buFont typeface="Arial" panose="020B0604020202020204" pitchFamily="34" charset="0"/>
              <a:buChar char="•"/>
              <a:defRPr/>
            </a:pPr>
            <a:endParaRPr lang="en-US" sz="600" dirty="0"/>
          </a:p>
          <a:p>
            <a:pPr lvl="1">
              <a:buFont typeface="Arial" panose="020B0604020202020204" pitchFamily="34" charset="0"/>
              <a:buChar char="•"/>
              <a:defRPr/>
            </a:pPr>
            <a:r>
              <a:rPr lang="en-US" dirty="0"/>
              <a:t>Implementation </a:t>
            </a:r>
            <a:r>
              <a:rPr lang="en-US" dirty="0" smtClean="0"/>
              <a:t>Considerations</a:t>
            </a:r>
            <a:endParaRPr lang="en-US" dirty="0"/>
          </a:p>
          <a:p>
            <a:pPr marL="571500" lvl="1" indent="-171450">
              <a:buFont typeface="Arial" panose="020B0604020202020204" pitchFamily="34" charset="0"/>
              <a:buChar char="•"/>
              <a:defRPr/>
            </a:pPr>
            <a:endParaRPr lang="en-US" sz="600" dirty="0"/>
          </a:p>
          <a:p>
            <a:pPr lvl="1">
              <a:buFont typeface="Arial" panose="020B0604020202020204" pitchFamily="34" charset="0"/>
              <a:buChar char="•"/>
              <a:defRPr/>
            </a:pPr>
            <a:r>
              <a:rPr lang="en-US" dirty="0"/>
              <a:t>Conclusions </a:t>
            </a:r>
          </a:p>
          <a:p>
            <a:pPr marL="0" indent="0">
              <a:buFontTx/>
              <a:buNone/>
              <a:defRPr/>
            </a:pPr>
            <a:endParaRPr lang="en-US" sz="1000" dirty="0"/>
          </a:p>
          <a:p>
            <a:pPr>
              <a:defRPr/>
            </a:pPr>
            <a:r>
              <a:rPr lang="en-US" b="1" dirty="0"/>
              <a:t>Questions and Answers</a:t>
            </a:r>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4</a:t>
            </a:fld>
            <a:endParaRPr lang="en-US" dirty="0"/>
          </a:p>
        </p:txBody>
      </p:sp>
    </p:spTree>
    <p:extLst>
      <p:ext uri="{BB962C8B-B14F-4D97-AF65-F5344CB8AC3E}">
        <p14:creationId xmlns:p14="http://schemas.microsoft.com/office/powerpoint/2010/main" val="165655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1258888" y="3213100"/>
            <a:ext cx="6769100" cy="1362075"/>
          </a:xfrm>
        </p:spPr>
        <p:txBody>
          <a:bodyPr/>
          <a:lstStyle/>
          <a:p>
            <a:r>
              <a:rPr lang="fr-CA" altLang="en-US" cap="none" dirty="0"/>
              <a:t>BACKGROUND</a:t>
            </a:r>
            <a:endParaRPr lang="en-US" altLang="en-US" cap="none" dirty="0"/>
          </a:p>
        </p:txBody>
      </p:sp>
      <p:sp>
        <p:nvSpPr>
          <p:cNvPr id="21507" name="Text Placeholder 5"/>
          <p:cNvSpPr>
            <a:spLocks noGrp="1"/>
          </p:cNvSpPr>
          <p:nvPr>
            <p:ph type="body" idx="1"/>
          </p:nvPr>
        </p:nvSpPr>
        <p:spPr>
          <a:xfrm>
            <a:off x="1258888" y="1628775"/>
            <a:ext cx="7129462" cy="1500188"/>
          </a:xfrm>
        </p:spPr>
        <p:txBody>
          <a:bodyPr/>
          <a:lstStyle/>
          <a:p>
            <a:r>
              <a:rPr lang="en-CA" altLang="en-US" sz="2400" dirty="0"/>
              <a:t>Screening for impaired vision in community-dwelling adults aged 65 years and older in primary care settings</a:t>
            </a:r>
            <a:endParaRPr lang="en-US" altLang="en-US" sz="2400" dirty="0"/>
          </a:p>
        </p:txBody>
      </p:sp>
      <p:sp>
        <p:nvSpPr>
          <p:cNvPr id="21508"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A7922F60-5C72-49E8-A295-7B971C0D8856}" type="slidenum">
              <a:rPr lang="en-US" altLang="en-US" sz="1400" smtClean="0">
                <a:solidFill>
                  <a:schemeClr val="bg1"/>
                </a:solidFill>
                <a:cs typeface="Arial" pitchFamily="34" charset="0"/>
              </a:rPr>
              <a:pPr>
                <a:spcBef>
                  <a:spcPct val="0"/>
                </a:spcBef>
                <a:buFontTx/>
                <a:buNone/>
              </a:pPr>
              <a:t>5</a:t>
            </a:fld>
            <a:endParaRPr lang="en-US" altLang="en-US" sz="1400" dirty="0">
              <a:solidFill>
                <a:schemeClr val="bg1"/>
              </a:solidFill>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Background</a:t>
            </a:r>
            <a:endParaRPr lang="en-CA" dirty="0"/>
          </a:p>
        </p:txBody>
      </p:sp>
      <p:sp>
        <p:nvSpPr>
          <p:cNvPr id="3" name="Content Placeholder 2"/>
          <p:cNvSpPr>
            <a:spLocks noGrp="1"/>
          </p:cNvSpPr>
          <p:nvPr>
            <p:ph idx="1"/>
          </p:nvPr>
        </p:nvSpPr>
        <p:spPr/>
        <p:txBody>
          <a:bodyPr>
            <a:normAutofit fontScale="92500" lnSpcReduction="10000"/>
          </a:bodyPr>
          <a:lstStyle/>
          <a:p>
            <a:pPr>
              <a:defRPr/>
            </a:pPr>
            <a:r>
              <a:rPr lang="en-CA" dirty="0"/>
              <a:t>13% of Canadians aged 75 years and older had a “seeing limitation”, 31% described as severe, compared with 0.5% of those aged 15 to 24 years, with 17% described as severe </a:t>
            </a:r>
          </a:p>
          <a:p>
            <a:pPr>
              <a:defRPr/>
            </a:pPr>
            <a:r>
              <a:rPr lang="en-CA" dirty="0"/>
              <a:t>The proportion of adults with vision impairment is expected to double in Canada by 2032 as the population ages </a:t>
            </a:r>
          </a:p>
          <a:p>
            <a:pPr>
              <a:defRPr/>
            </a:pPr>
            <a:r>
              <a:rPr lang="en-CA" dirty="0"/>
              <a:t>Impaired vision can have a negative impact on vision-related functioning and quality of life, which may be manifested by decreased participation in social, work or leisure activities as well as difficulty in family relationships, symptoms of depression, injuries from accidents including falls, or the loss of driving privilege</a:t>
            </a:r>
          </a:p>
          <a:p>
            <a:pPr>
              <a:defRPr/>
            </a:pPr>
            <a:r>
              <a:rPr lang="en-CA" dirty="0"/>
              <a:t>Comprehensive eye examinations for adults 65 years of age and older are covered by most provincial governments across Canada</a:t>
            </a:r>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6</a:t>
            </a:fld>
            <a:endParaRPr lang="en-US" dirty="0"/>
          </a:p>
        </p:txBody>
      </p:sp>
    </p:spTree>
    <p:extLst>
      <p:ext uri="{BB962C8B-B14F-4D97-AF65-F5344CB8AC3E}">
        <p14:creationId xmlns:p14="http://schemas.microsoft.com/office/powerpoint/2010/main" val="385745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Guideline Scope</a:t>
            </a:r>
            <a:endParaRPr lang="en-CA" dirty="0"/>
          </a:p>
        </p:txBody>
      </p:sp>
      <p:sp>
        <p:nvSpPr>
          <p:cNvPr id="3" name="Content Placeholder 2"/>
          <p:cNvSpPr>
            <a:spLocks noGrp="1"/>
          </p:cNvSpPr>
          <p:nvPr>
            <p:ph idx="1"/>
          </p:nvPr>
        </p:nvSpPr>
        <p:spPr/>
        <p:txBody>
          <a:bodyPr/>
          <a:lstStyle/>
          <a:p>
            <a:r>
              <a:rPr lang="en-CA" dirty="0"/>
              <a:t>This </a:t>
            </a:r>
            <a:r>
              <a:rPr lang="en-CA" dirty="0" smtClean="0"/>
              <a:t>guideline </a:t>
            </a:r>
            <a:r>
              <a:rPr lang="en-CA" dirty="0"/>
              <a:t>presents evidence-based recommendations on the prevention of vision-related functional limitations for community-dwelling adults aged 65 years and older by screening them for impaired vision in primary care settings such as physicians’ offices or clinics. </a:t>
            </a:r>
          </a:p>
          <a:p>
            <a:r>
              <a:rPr lang="en-CA" dirty="0"/>
              <a:t>Updates the previous 1995 “Canadian Task Force on the Periodic Health Exam” guideline on vision screening, which made a grade B recommendation in support of screening for visual impairment in elderly patients with diabetes of at least 5 years’ duration</a:t>
            </a:r>
            <a:endParaRPr lang="en-US" altLang="en-US" b="1"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7</a:t>
            </a:fld>
            <a:endParaRPr lang="en-US" dirty="0"/>
          </a:p>
        </p:txBody>
      </p:sp>
    </p:spTree>
    <p:extLst>
      <p:ext uri="{BB962C8B-B14F-4D97-AF65-F5344CB8AC3E}">
        <p14:creationId xmlns:p14="http://schemas.microsoft.com/office/powerpoint/2010/main" val="52535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1258888" y="3213100"/>
            <a:ext cx="6769100" cy="1362075"/>
          </a:xfrm>
        </p:spPr>
        <p:txBody>
          <a:bodyPr/>
          <a:lstStyle/>
          <a:p>
            <a:r>
              <a:rPr lang="fr-CA" altLang="en-US" cap="none" dirty="0"/>
              <a:t>METHODS</a:t>
            </a:r>
            <a:endParaRPr lang="en-US" altLang="en-US" cap="none" dirty="0"/>
          </a:p>
        </p:txBody>
      </p:sp>
      <p:sp>
        <p:nvSpPr>
          <p:cNvPr id="21507" name="Text Placeholder 5"/>
          <p:cNvSpPr>
            <a:spLocks noGrp="1"/>
          </p:cNvSpPr>
          <p:nvPr>
            <p:ph type="body" idx="1"/>
          </p:nvPr>
        </p:nvSpPr>
        <p:spPr>
          <a:xfrm>
            <a:off x="1258888" y="1628775"/>
            <a:ext cx="7129462" cy="1500188"/>
          </a:xfrm>
        </p:spPr>
        <p:txBody>
          <a:bodyPr/>
          <a:lstStyle/>
          <a:p>
            <a:r>
              <a:rPr lang="en-CA" altLang="en-US" sz="2400" dirty="0"/>
              <a:t>Screening for impaired vision in community-dwelling adults aged 65 years and older in primary care settings</a:t>
            </a:r>
            <a:endParaRPr lang="en-US" altLang="en-US" sz="2400" dirty="0"/>
          </a:p>
        </p:txBody>
      </p:sp>
      <p:sp>
        <p:nvSpPr>
          <p:cNvPr id="21508"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A7922F60-5C72-49E8-A295-7B971C0D8856}" type="slidenum">
              <a:rPr lang="en-US" altLang="en-US" sz="1400" smtClean="0">
                <a:solidFill>
                  <a:schemeClr val="bg1"/>
                </a:solidFill>
                <a:cs typeface="Arial" pitchFamily="34" charset="0"/>
              </a:rPr>
              <a:pPr>
                <a:spcBef>
                  <a:spcPct val="0"/>
                </a:spcBef>
                <a:buFontTx/>
                <a:buNone/>
              </a:pPr>
              <a:t>8</a:t>
            </a:fld>
            <a:endParaRPr lang="en-US" altLang="en-US" sz="1400" dirty="0">
              <a:solidFill>
                <a:schemeClr val="bg1"/>
              </a:solidFill>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Methods of the CTFPHC</a:t>
            </a:r>
            <a:endParaRPr lang="en-CA" dirty="0"/>
          </a:p>
        </p:txBody>
      </p:sp>
      <p:sp>
        <p:nvSpPr>
          <p:cNvPr id="3" name="Text Placeholder 2"/>
          <p:cNvSpPr>
            <a:spLocks noGrp="1"/>
          </p:cNvSpPr>
          <p:nvPr>
            <p:ph type="body" idx="1"/>
          </p:nvPr>
        </p:nvSpPr>
        <p:spPr>
          <a:xfrm>
            <a:off x="457200" y="1535112"/>
            <a:ext cx="8229600" cy="1741488"/>
          </a:xfrm>
        </p:spPr>
        <p:txBody>
          <a:bodyPr>
            <a:normAutofit fontScale="92500" lnSpcReduction="20000"/>
          </a:bodyPr>
          <a:lstStyle/>
          <a:p>
            <a:pPr marL="0" lvl="1"/>
            <a:endParaRPr lang="en-CA" sz="2600" dirty="0"/>
          </a:p>
          <a:p>
            <a:pPr lvl="1" indent="-457200">
              <a:buFont typeface="Arial" panose="020B0604020202020204" pitchFamily="34" charset="0"/>
              <a:buChar char="•"/>
            </a:pPr>
            <a:r>
              <a:rPr lang="en-CA" sz="2600" dirty="0"/>
              <a:t>Independent panel </a:t>
            </a:r>
            <a:r>
              <a:rPr lang="en-CA" sz="2600" dirty="0" smtClean="0"/>
              <a:t>of:</a:t>
            </a:r>
          </a:p>
          <a:p>
            <a:pPr lvl="2" indent="-457200">
              <a:buFont typeface="Arial" panose="020B0604020202020204" pitchFamily="34" charset="0"/>
              <a:buChar char="•"/>
            </a:pPr>
            <a:r>
              <a:rPr lang="en-CA" b="0" dirty="0" smtClean="0"/>
              <a:t>Clinicians </a:t>
            </a:r>
            <a:r>
              <a:rPr lang="en-CA" b="0" dirty="0"/>
              <a:t>and methodologists </a:t>
            </a:r>
            <a:endParaRPr lang="en-CA" b="0" dirty="0" smtClean="0"/>
          </a:p>
          <a:p>
            <a:pPr lvl="2" indent="-457200">
              <a:buFont typeface="Arial" panose="020B0604020202020204" pitchFamily="34" charset="0"/>
              <a:buChar char="•"/>
            </a:pPr>
            <a:r>
              <a:rPr lang="en-CA" b="0" dirty="0" smtClean="0"/>
              <a:t>Expertise </a:t>
            </a:r>
            <a:r>
              <a:rPr lang="en-CA" b="0" dirty="0"/>
              <a:t>in prevention, primary care, literature synthesis, and critical </a:t>
            </a:r>
            <a:r>
              <a:rPr lang="en-CA" b="0" dirty="0" smtClean="0"/>
              <a:t>appraisal</a:t>
            </a:r>
          </a:p>
          <a:p>
            <a:pPr lvl="2" indent="-457200">
              <a:buFont typeface="Arial" panose="020B0604020202020204" pitchFamily="34" charset="0"/>
              <a:buChar char="•"/>
            </a:pPr>
            <a:r>
              <a:rPr lang="en-CA" b="0" dirty="0" smtClean="0"/>
              <a:t>Application </a:t>
            </a:r>
            <a:r>
              <a:rPr lang="en-CA" b="0" dirty="0"/>
              <a:t>of evidence to practice and policy</a:t>
            </a:r>
          </a:p>
          <a:p>
            <a:endParaRPr lang="en-CA" dirty="0"/>
          </a:p>
        </p:txBody>
      </p:sp>
      <p:sp>
        <p:nvSpPr>
          <p:cNvPr id="4" name="Content Placeholder 3"/>
          <p:cNvSpPr>
            <a:spLocks noGrp="1"/>
          </p:cNvSpPr>
          <p:nvPr>
            <p:ph sz="half" idx="2"/>
          </p:nvPr>
        </p:nvSpPr>
        <p:spPr>
          <a:xfrm>
            <a:off x="457200" y="3581400"/>
            <a:ext cx="4040188" cy="2544762"/>
          </a:xfrm>
        </p:spPr>
        <p:txBody>
          <a:bodyPr/>
          <a:lstStyle/>
          <a:p>
            <a:pPr marL="0" indent="0">
              <a:buNone/>
            </a:pPr>
            <a:r>
              <a:rPr lang="en-US" altLang="en-US" b="1" dirty="0"/>
              <a:t>Working Group</a:t>
            </a:r>
          </a:p>
          <a:p>
            <a:pPr marL="800100" lvl="1" indent="-342900">
              <a:buFont typeface="Arial" panose="020B0604020202020204" pitchFamily="34" charset="0"/>
              <a:buChar char="•"/>
            </a:pPr>
            <a:r>
              <a:rPr lang="en-US" altLang="en-US" sz="2000" dirty="0"/>
              <a:t>4 CTFPHC members </a:t>
            </a:r>
          </a:p>
          <a:p>
            <a:pPr marL="800100" lvl="1" indent="-342900">
              <a:buFont typeface="Arial" panose="020B0604020202020204" pitchFamily="34" charset="0"/>
              <a:buChar char="•"/>
            </a:pPr>
            <a:r>
              <a:rPr lang="en-US" altLang="en-US" sz="2000" dirty="0"/>
              <a:t>Establish research questions and analytical framework</a:t>
            </a:r>
          </a:p>
          <a:p>
            <a:endParaRPr lang="en-CA" dirty="0"/>
          </a:p>
          <a:p>
            <a:endParaRPr lang="en-CA" dirty="0"/>
          </a:p>
        </p:txBody>
      </p:sp>
      <p:sp>
        <p:nvSpPr>
          <p:cNvPr id="6" name="Content Placeholder 5"/>
          <p:cNvSpPr>
            <a:spLocks noGrp="1"/>
          </p:cNvSpPr>
          <p:nvPr>
            <p:ph sz="quarter" idx="4"/>
          </p:nvPr>
        </p:nvSpPr>
        <p:spPr>
          <a:xfrm>
            <a:off x="4645025" y="3581400"/>
            <a:ext cx="4041775" cy="2544762"/>
          </a:xfrm>
        </p:spPr>
        <p:txBody>
          <a:bodyPr>
            <a:normAutofit fontScale="92500" lnSpcReduction="20000"/>
          </a:bodyPr>
          <a:lstStyle/>
          <a:p>
            <a:pPr marL="0" indent="0">
              <a:buNone/>
            </a:pPr>
            <a:r>
              <a:rPr lang="en-US" altLang="en-US" b="1" dirty="0"/>
              <a:t>Evidence Review and Synthesis Centre (ERSC) </a:t>
            </a:r>
          </a:p>
          <a:p>
            <a:pPr marL="800100" lvl="1" indent="-342900">
              <a:buFont typeface="Arial" panose="020B0604020202020204" pitchFamily="34" charset="0"/>
              <a:buChar char="•"/>
            </a:pPr>
            <a:r>
              <a:rPr lang="en-US" altLang="en-US" sz="2000" dirty="0"/>
              <a:t>Undertakes a systematic review of the literature based on the analytical framework</a:t>
            </a:r>
          </a:p>
          <a:p>
            <a:pPr marL="800100" lvl="1" indent="-342900">
              <a:buFont typeface="Arial" panose="020B0604020202020204" pitchFamily="34" charset="0"/>
              <a:buChar char="•"/>
            </a:pPr>
            <a:r>
              <a:rPr lang="en-US" altLang="en-US" sz="2000" dirty="0"/>
              <a:t>Prepares a systematic review of the evidence with GRADE tables </a:t>
            </a:r>
          </a:p>
          <a:p>
            <a:pPr marL="0" indent="0">
              <a:buNone/>
            </a:pPr>
            <a:endParaRPr lang="en-CA" dirty="0"/>
          </a:p>
        </p:txBody>
      </p:sp>
      <p:sp>
        <p:nvSpPr>
          <p:cNvPr id="5" name="Slide Number Placeholder 4"/>
          <p:cNvSpPr>
            <a:spLocks noGrp="1"/>
          </p:cNvSpPr>
          <p:nvPr>
            <p:ph type="sldNum" sz="quarter" idx="12"/>
          </p:nvPr>
        </p:nvSpPr>
        <p:spPr/>
        <p:txBody>
          <a:bodyPr/>
          <a:lstStyle/>
          <a:p>
            <a:fld id="{E3D5E142-BA66-4577-AABD-3D3B043058E5}" type="slidenum">
              <a:rPr lang="en-US" smtClean="0"/>
              <a:t>9</a:t>
            </a:fld>
            <a:endParaRPr lang="en-US" dirty="0"/>
          </a:p>
        </p:txBody>
      </p:sp>
    </p:spTree>
    <p:extLst>
      <p:ext uri="{BB962C8B-B14F-4D97-AF65-F5344CB8AC3E}">
        <p14:creationId xmlns:p14="http://schemas.microsoft.com/office/powerpoint/2010/main" val="3910964686"/>
      </p:ext>
    </p:extLst>
  </p:cSld>
  <p:clrMapOvr>
    <a:masterClrMapping/>
  </p:clrMapOvr>
</p:sld>
</file>

<file path=ppt/theme/theme1.xml><?xml version="1.0" encoding="utf-8"?>
<a:theme xmlns:a="http://schemas.openxmlformats.org/drawingml/2006/main" name="Office Theme">
  <a:themeElements>
    <a:clrScheme name="CTFPHC">
      <a:dk1>
        <a:srgbClr val="000000"/>
      </a:dk1>
      <a:lt1>
        <a:srgbClr val="FFFFFF"/>
      </a:lt1>
      <a:dk2>
        <a:srgbClr val="000000"/>
      </a:dk2>
      <a:lt2>
        <a:srgbClr val="FFFFFF"/>
      </a:lt2>
      <a:accent1>
        <a:srgbClr val="C60651"/>
      </a:accent1>
      <a:accent2>
        <a:srgbClr val="007BC3"/>
      </a:accent2>
      <a:accent3>
        <a:srgbClr val="14B24B"/>
      </a:accent3>
      <a:accent4>
        <a:srgbClr val="560F27"/>
      </a:accent4>
      <a:accent5>
        <a:srgbClr val="0A5077"/>
      </a:accent5>
      <a:accent6>
        <a:srgbClr val="FDB83E"/>
      </a:accent6>
      <a:hlink>
        <a:srgbClr val="007BC3"/>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2231</Words>
  <Application>Microsoft Office PowerPoint</Application>
  <PresentationFormat>On-screen Show (4:3)</PresentationFormat>
  <Paragraphs>291</Paragraphs>
  <Slides>31</Slides>
  <Notes>19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Screening for impaired vision in community-dwelling adults aged 65 years and older in primary care settings (2018)</vt:lpstr>
      <vt:lpstr>Use of Slide Deck</vt:lpstr>
      <vt:lpstr>Canadian Task Force on Preventive Health Care (CTFPHC) </vt:lpstr>
      <vt:lpstr>Overview of Webinar</vt:lpstr>
      <vt:lpstr>BACKGROUND</vt:lpstr>
      <vt:lpstr>Background</vt:lpstr>
      <vt:lpstr>Guideline Scope</vt:lpstr>
      <vt:lpstr>METHODS</vt:lpstr>
      <vt:lpstr>Methods of the CTFPHC</vt:lpstr>
      <vt:lpstr>CTFPHC Review Process</vt:lpstr>
      <vt:lpstr>What ‘Evidence’ Does The CTFPHC Consider?</vt:lpstr>
      <vt:lpstr>Research Questions </vt:lpstr>
      <vt:lpstr>Eligibility Criteria: Screening Review</vt:lpstr>
      <vt:lpstr> How Does the CTFPHC GRADE Evidence?  </vt:lpstr>
      <vt:lpstr>KEY FINDINGS</vt:lpstr>
      <vt:lpstr>Key Findings: Screening* for impaired vision </vt:lpstr>
      <vt:lpstr>Patient Values and Preferences </vt:lpstr>
      <vt:lpstr>RECOMMENDATION</vt:lpstr>
      <vt:lpstr>Impaired Vision Guideline: Recommendation</vt:lpstr>
      <vt:lpstr>Overall Quality of Evidence</vt:lpstr>
      <vt:lpstr>Rationale for Direction of Recommendation Against Screening</vt:lpstr>
      <vt:lpstr>Considerations for Re-Evaluating the CTFPHC Impaired Vision Screening Guideline</vt:lpstr>
      <vt:lpstr>Comparison: CTFPHC guideline vs. other recommendations </vt:lpstr>
      <vt:lpstr>Knowledge Gaps</vt:lpstr>
      <vt:lpstr>IMPLEMENTATION CONSIDERATIONS</vt:lpstr>
      <vt:lpstr>Implementation Considerations </vt:lpstr>
      <vt:lpstr>Knowledge Translation (KT) Tools</vt:lpstr>
      <vt:lpstr>CONCLUSIONS </vt:lpstr>
      <vt:lpstr>Conclusions: Key Points</vt:lpstr>
      <vt:lpstr>More Information</vt:lpstr>
      <vt:lpstr>Questions &amp; Answers</vt:lpstr>
    </vt:vector>
  </TitlesOfParts>
  <Company>St. Michael's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Fatiah De Matas</dc:creator>
  <cp:lastModifiedBy>Rossella Scoleri</cp:lastModifiedBy>
  <cp:revision>91</cp:revision>
  <cp:lastPrinted>2018-04-27T16:16:32Z</cp:lastPrinted>
  <dcterms:created xsi:type="dcterms:W3CDTF">2018-02-09T18:15:55Z</dcterms:created>
  <dcterms:modified xsi:type="dcterms:W3CDTF">2018-05-07T19:23:47Z</dcterms:modified>
</cp:coreProperties>
</file>