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302" r:id="rId3"/>
    <p:sldId id="259" r:id="rId4"/>
    <p:sldId id="257" r:id="rId5"/>
    <p:sldId id="294" r:id="rId6"/>
    <p:sldId id="260" r:id="rId7"/>
    <p:sldId id="262" r:id="rId8"/>
    <p:sldId id="293" r:id="rId9"/>
    <p:sldId id="266" r:id="rId10"/>
    <p:sldId id="304" r:id="rId11"/>
    <p:sldId id="306" r:id="rId12"/>
    <p:sldId id="264" r:id="rId13"/>
    <p:sldId id="288" r:id="rId14"/>
    <p:sldId id="268" r:id="rId15"/>
    <p:sldId id="272" r:id="rId16"/>
    <p:sldId id="308" r:id="rId17"/>
    <p:sldId id="315" r:id="rId18"/>
    <p:sldId id="317" r:id="rId19"/>
    <p:sldId id="316" r:id="rId20"/>
    <p:sldId id="318" r:id="rId21"/>
    <p:sldId id="307" r:id="rId22"/>
    <p:sldId id="273" r:id="rId23"/>
    <p:sldId id="309" r:id="rId24"/>
    <p:sldId id="274" r:id="rId25"/>
    <p:sldId id="310" r:id="rId26"/>
    <p:sldId id="275" r:id="rId27"/>
    <p:sldId id="276" r:id="rId28"/>
    <p:sldId id="319" r:id="rId29"/>
    <p:sldId id="311" r:id="rId30"/>
    <p:sldId id="277" r:id="rId31"/>
    <p:sldId id="295" r:id="rId32"/>
    <p:sldId id="313" r:id="rId33"/>
    <p:sldId id="279" r:id="rId34"/>
    <p:sldId id="280" r:id="rId35"/>
    <p:sldId id="281" r:id="rId36"/>
    <p:sldId id="301" r:id="rId37"/>
    <p:sldId id="282" r:id="rId38"/>
    <p:sldId id="283" r:id="rId39"/>
    <p:sldId id="284" r:id="rId40"/>
    <p:sldId id="285" r:id="rId41"/>
    <p:sldId id="286" r:id="rId42"/>
    <p:sldId id="287" r:id="rId43"/>
    <p:sldId id="297" r:id="rId44"/>
    <p:sldId id="290" r:id="rId45"/>
    <p:sldId id="292" r:id="rId46"/>
    <p:sldId id="299"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insley Moor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61" autoAdjust="0"/>
    <p:restoredTop sz="70156" autoAdjust="0"/>
  </p:normalViewPr>
  <p:slideViewPr>
    <p:cSldViewPr>
      <p:cViewPr>
        <p:scale>
          <a:sx n="72" d="100"/>
          <a:sy n="72" d="100"/>
        </p:scale>
        <p:origin x="-232" y="592"/>
      </p:cViewPr>
      <p:guideLst>
        <p:guide orient="horz" pos="2160"/>
        <p:guide pos="2880"/>
      </p:guideLst>
    </p:cSldViewPr>
  </p:slideViewPr>
  <p:notesTextViewPr>
    <p:cViewPr>
      <p:scale>
        <a:sx n="1" d="1"/>
        <a:sy n="1" d="1"/>
      </p:scale>
      <p:origin x="0" y="0"/>
    </p:cViewPr>
  </p:notesTextViewPr>
  <p:notesViewPr>
    <p:cSldViewPr>
      <p:cViewPr varScale="1">
        <p:scale>
          <a:sx n="71" d="100"/>
          <a:sy n="71" d="100"/>
        </p:scale>
        <p:origin x="-3077"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commentAuthors" Target="commentAuthors.xml"/><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438252-4DDB-4386-A666-8FAB5C0E9891}" type="datetimeFigureOut">
              <a:rPr lang="en-US" smtClean="0"/>
              <a:t>18-06-02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44FC17-8036-4C17-99E3-36847C815777}" type="slidenum">
              <a:rPr lang="en-US" smtClean="0"/>
              <a:t>‹#›</a:t>
            </a:fld>
            <a:endParaRPr lang="en-US"/>
          </a:p>
        </p:txBody>
      </p:sp>
    </p:spTree>
    <p:extLst>
      <p:ext uri="{BB962C8B-B14F-4D97-AF65-F5344CB8AC3E}">
        <p14:creationId xmlns:p14="http://schemas.microsoft.com/office/powerpoint/2010/main" val="217937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344FC17-8036-4C17-99E3-36847C815777}" type="slidenum">
              <a:rPr lang="en-US" smtClean="0"/>
              <a:t>1</a:t>
            </a:fld>
            <a:endParaRPr lang="en-US"/>
          </a:p>
        </p:txBody>
      </p:sp>
    </p:spTree>
    <p:extLst>
      <p:ext uri="{BB962C8B-B14F-4D97-AF65-F5344CB8AC3E}">
        <p14:creationId xmlns:p14="http://schemas.microsoft.com/office/powerpoint/2010/main" val="26137639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latin typeface="+mn-lt"/>
                <a:ea typeface="+mn-ea"/>
                <a:cs typeface="+mn-cs"/>
              </a:rPr>
              <a:t>Cette recommandation place une priorité relativement plus élevée sur le bénéfice faible mais incertain du dépistage de la bactériurie asymptomatique et une priorité relativement moindre sur le manque de preuves concernant les dommages sérieux associés à l'utilisation d'antibiotiques pour les femmes enceintes et leurs bébés.</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AD4905CC-B16E-4137-B456-465B50406AC9}" type="slidenum">
              <a:rPr lang="en-CA" altLang="en-US" smtClean="0"/>
              <a:pPr>
                <a:defRPr/>
              </a:pPr>
              <a:t>17</a:t>
            </a:fld>
            <a:endParaRPr lang="en-CA" altLang="en-US"/>
          </a:p>
        </p:txBody>
      </p:sp>
    </p:spTree>
    <p:extLst>
      <p:ext uri="{BB962C8B-B14F-4D97-AF65-F5344CB8AC3E}">
        <p14:creationId xmlns:p14="http://schemas.microsoft.com/office/powerpoint/2010/main" val="483362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344FC17-8036-4C17-99E3-36847C815777}" type="slidenum">
              <a:rPr lang="en-US" smtClean="0"/>
              <a:t>18</a:t>
            </a:fld>
            <a:endParaRPr lang="en-US"/>
          </a:p>
        </p:txBody>
      </p:sp>
    </p:spTree>
    <p:extLst>
      <p:ext uri="{BB962C8B-B14F-4D97-AF65-F5344CB8AC3E}">
        <p14:creationId xmlns:p14="http://schemas.microsoft.com/office/powerpoint/2010/main" val="3260835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smtClean="0">
              <a:ea typeface="ヒラギノ角ゴ Pro W3" charset="-128"/>
            </a:endParaRPr>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42950" indent="-285750" eaLnBrk="0" hangingPunct="0">
              <a:spcBef>
                <a:spcPct val="30000"/>
              </a:spcBef>
              <a:defRPr sz="1200">
                <a:solidFill>
                  <a:schemeClr val="tx1"/>
                </a:solidFill>
                <a:latin typeface="Calibri" pitchFamily="34" charset="0"/>
                <a:ea typeface="ヒラギノ角ゴ Pro W3" charset="-128"/>
              </a:defRPr>
            </a:lvl2pPr>
            <a:lvl3pPr marL="1143000" indent="-228600" eaLnBrk="0" hangingPunct="0">
              <a:spcBef>
                <a:spcPct val="30000"/>
              </a:spcBef>
              <a:defRPr sz="1200">
                <a:solidFill>
                  <a:schemeClr val="tx1"/>
                </a:solidFill>
                <a:latin typeface="Calibri" pitchFamily="34" charset="0"/>
                <a:ea typeface="ヒラギノ角ゴ Pro W3" charset="-128"/>
              </a:defRPr>
            </a:lvl3pPr>
            <a:lvl4pPr marL="1600200" indent="-228600" eaLnBrk="0" hangingPunct="0">
              <a:spcBef>
                <a:spcPct val="30000"/>
              </a:spcBef>
              <a:defRPr sz="1200">
                <a:solidFill>
                  <a:schemeClr val="tx1"/>
                </a:solidFill>
                <a:latin typeface="Calibri" pitchFamily="34" charset="0"/>
                <a:ea typeface="ヒラギノ角ゴ Pro W3" charset="-128"/>
              </a:defRPr>
            </a:lvl4pPr>
            <a:lvl5pPr marL="2057400" indent="-228600" eaLnBrk="0" hangingPunct="0">
              <a:spcBef>
                <a:spcPct val="30000"/>
              </a:spcBef>
              <a:defRPr sz="1200">
                <a:solidFill>
                  <a:schemeClr val="tx1"/>
                </a:solidFill>
                <a:latin typeface="Calibri" pitchFamily="34" charset="0"/>
                <a:ea typeface="ヒラギノ角ゴ Pro W3" charset="-128"/>
              </a:defRPr>
            </a:lvl5pPr>
            <a:lvl6pPr marL="2514600" indent="-228600" eaLnBrk="0" fontAlgn="base" hangingPunct="0">
              <a:spcBef>
                <a:spcPct val="30000"/>
              </a:spcBef>
              <a:spcAft>
                <a:spcPct val="0"/>
              </a:spcAft>
              <a:defRPr sz="1200">
                <a:solidFill>
                  <a:schemeClr val="tx1"/>
                </a:solidFill>
                <a:latin typeface="Calibri" pitchFamily="34" charset="0"/>
                <a:ea typeface="ヒラギノ角ゴ Pro W3" charset="-128"/>
              </a:defRPr>
            </a:lvl6pPr>
            <a:lvl7pPr marL="2971800" indent="-228600"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29000" indent="-228600"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886200" indent="-228600"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720A814A-2CC2-452E-9AA7-E258024DE3DA}" type="slidenum">
              <a:rPr lang="en-CA" altLang="en-US" smtClean="0">
                <a:latin typeface="Arial" pitchFamily="34" charset="0"/>
                <a:cs typeface="Arial" pitchFamily="34" charset="0"/>
              </a:rPr>
              <a:pPr>
                <a:spcBef>
                  <a:spcPct val="0"/>
                </a:spcBef>
              </a:pPr>
              <a:t>21</a:t>
            </a:fld>
            <a:endParaRPr lang="en-CA" altLang="en-US" smtClean="0">
              <a:latin typeface="Arial" pitchFamily="34" charset="0"/>
              <a:cs typeface="Arial" pitchFamily="34" charset="0"/>
            </a:endParaRPr>
          </a:p>
        </p:txBody>
      </p:sp>
    </p:spTree>
    <p:extLst>
      <p:ext uri="{BB962C8B-B14F-4D97-AF65-F5344CB8AC3E}">
        <p14:creationId xmlns:p14="http://schemas.microsoft.com/office/powerpoint/2010/main" val="3039026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ea typeface="ヒラギノ角ゴ Pro W3" charset="-128"/>
            </a:endParaRPr>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42950" indent="-285750" eaLnBrk="0" hangingPunct="0">
              <a:spcBef>
                <a:spcPct val="30000"/>
              </a:spcBef>
              <a:defRPr sz="1200">
                <a:solidFill>
                  <a:schemeClr val="tx1"/>
                </a:solidFill>
                <a:latin typeface="Calibri" pitchFamily="34" charset="0"/>
                <a:ea typeface="ヒラギノ角ゴ Pro W3" charset="-128"/>
              </a:defRPr>
            </a:lvl2pPr>
            <a:lvl3pPr marL="1143000" indent="-228600" eaLnBrk="0" hangingPunct="0">
              <a:spcBef>
                <a:spcPct val="30000"/>
              </a:spcBef>
              <a:defRPr sz="1200">
                <a:solidFill>
                  <a:schemeClr val="tx1"/>
                </a:solidFill>
                <a:latin typeface="Calibri" pitchFamily="34" charset="0"/>
                <a:ea typeface="ヒラギノ角ゴ Pro W3" charset="-128"/>
              </a:defRPr>
            </a:lvl3pPr>
            <a:lvl4pPr marL="1600200" indent="-228600" eaLnBrk="0" hangingPunct="0">
              <a:spcBef>
                <a:spcPct val="30000"/>
              </a:spcBef>
              <a:defRPr sz="1200">
                <a:solidFill>
                  <a:schemeClr val="tx1"/>
                </a:solidFill>
                <a:latin typeface="Calibri" pitchFamily="34" charset="0"/>
                <a:ea typeface="ヒラギノ角ゴ Pro W3" charset="-128"/>
              </a:defRPr>
            </a:lvl4pPr>
            <a:lvl5pPr marL="2057400" indent="-228600" eaLnBrk="0" hangingPunct="0">
              <a:spcBef>
                <a:spcPct val="30000"/>
              </a:spcBef>
              <a:defRPr sz="1200">
                <a:solidFill>
                  <a:schemeClr val="tx1"/>
                </a:solidFill>
                <a:latin typeface="Calibri" pitchFamily="34" charset="0"/>
                <a:ea typeface="ヒラギノ角ゴ Pro W3" charset="-128"/>
              </a:defRPr>
            </a:lvl5pPr>
            <a:lvl6pPr marL="2514600" indent="-228600" eaLnBrk="0" fontAlgn="base" hangingPunct="0">
              <a:spcBef>
                <a:spcPct val="30000"/>
              </a:spcBef>
              <a:spcAft>
                <a:spcPct val="0"/>
              </a:spcAft>
              <a:defRPr sz="1200">
                <a:solidFill>
                  <a:schemeClr val="tx1"/>
                </a:solidFill>
                <a:latin typeface="Calibri" pitchFamily="34" charset="0"/>
                <a:ea typeface="ヒラギノ角ゴ Pro W3" charset="-128"/>
              </a:defRPr>
            </a:lvl6pPr>
            <a:lvl7pPr marL="2971800" indent="-228600"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29000" indent="-228600"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886200" indent="-228600"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95BFDBC1-7852-466B-96B0-CA921CE901A7}" type="slidenum">
              <a:rPr lang="en-CA" altLang="en-US" smtClean="0">
                <a:latin typeface="Arial" pitchFamily="34" charset="0"/>
                <a:cs typeface="Arial" pitchFamily="34" charset="0"/>
              </a:rPr>
              <a:pPr>
                <a:spcBef>
                  <a:spcPct val="0"/>
                </a:spcBef>
              </a:pPr>
              <a:t>22</a:t>
            </a:fld>
            <a:endParaRPr lang="en-CA" altLang="en-US" smtClean="0">
              <a:latin typeface="Arial" pitchFamily="34" charset="0"/>
              <a:cs typeface="Arial" pitchFamily="34" charset="0"/>
            </a:endParaRPr>
          </a:p>
        </p:txBody>
      </p:sp>
    </p:spTree>
    <p:extLst>
      <p:ext uri="{BB962C8B-B14F-4D97-AF65-F5344CB8AC3E}">
        <p14:creationId xmlns:p14="http://schemas.microsoft.com/office/powerpoint/2010/main" val="9753394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344FC17-8036-4C17-99E3-36847C815777}" type="slidenum">
              <a:rPr lang="en-US" smtClean="0"/>
              <a:t>23</a:t>
            </a:fld>
            <a:endParaRPr lang="en-US"/>
          </a:p>
        </p:txBody>
      </p:sp>
    </p:spTree>
    <p:extLst>
      <p:ext uri="{BB962C8B-B14F-4D97-AF65-F5344CB8AC3E}">
        <p14:creationId xmlns:p14="http://schemas.microsoft.com/office/powerpoint/2010/main" val="28319312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latin typeface="+mn-lt"/>
                <a:ea typeface="+mn-ea"/>
                <a:cs typeface="+mn-cs"/>
              </a:rPr>
              <a:t>Cette recommandation place une priorité relativement plus élevée sur le bénéfice faible mais incertain du dépistage de la bactériurie asymptomatique et une priorité relativement moindre sur le manque de preuves concernant les dommages sérieux associés à l'utilisation d'antibiotiques pour les femmes enceintes et leurs bébés.</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AD4905CC-B16E-4137-B456-465B50406AC9}" type="slidenum">
              <a:rPr lang="en-CA" altLang="en-US" smtClean="0"/>
              <a:pPr>
                <a:defRPr/>
              </a:pPr>
              <a:t>24</a:t>
            </a:fld>
            <a:endParaRPr lang="en-CA" altLang="en-US"/>
          </a:p>
        </p:txBody>
      </p:sp>
    </p:spTree>
    <p:extLst>
      <p:ext uri="{BB962C8B-B14F-4D97-AF65-F5344CB8AC3E}">
        <p14:creationId xmlns:p14="http://schemas.microsoft.com/office/powerpoint/2010/main" val="4833620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344FC17-8036-4C17-99E3-36847C815777}" type="slidenum">
              <a:rPr lang="en-US" smtClean="0"/>
              <a:t>25</a:t>
            </a:fld>
            <a:endParaRPr lang="en-US"/>
          </a:p>
        </p:txBody>
      </p:sp>
    </p:spTree>
    <p:extLst>
      <p:ext uri="{BB962C8B-B14F-4D97-AF65-F5344CB8AC3E}">
        <p14:creationId xmlns:p14="http://schemas.microsoft.com/office/powerpoint/2010/main" val="11840649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dirty="0" smtClean="0">
              <a:ea typeface="ヒラギノ角ゴ Pro W3" charset="-128"/>
            </a:endParaRPr>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42950" indent="-285750" eaLnBrk="0" hangingPunct="0">
              <a:spcBef>
                <a:spcPct val="30000"/>
              </a:spcBef>
              <a:defRPr sz="1200">
                <a:solidFill>
                  <a:schemeClr val="tx1"/>
                </a:solidFill>
                <a:latin typeface="Calibri" pitchFamily="34" charset="0"/>
                <a:ea typeface="ヒラギノ角ゴ Pro W3" charset="-128"/>
              </a:defRPr>
            </a:lvl2pPr>
            <a:lvl3pPr marL="1143000" indent="-228600" eaLnBrk="0" hangingPunct="0">
              <a:spcBef>
                <a:spcPct val="30000"/>
              </a:spcBef>
              <a:defRPr sz="1200">
                <a:solidFill>
                  <a:schemeClr val="tx1"/>
                </a:solidFill>
                <a:latin typeface="Calibri" pitchFamily="34" charset="0"/>
                <a:ea typeface="ヒラギノ角ゴ Pro W3" charset="-128"/>
              </a:defRPr>
            </a:lvl3pPr>
            <a:lvl4pPr marL="1600200" indent="-228600" eaLnBrk="0" hangingPunct="0">
              <a:spcBef>
                <a:spcPct val="30000"/>
              </a:spcBef>
              <a:defRPr sz="1200">
                <a:solidFill>
                  <a:schemeClr val="tx1"/>
                </a:solidFill>
                <a:latin typeface="Calibri" pitchFamily="34" charset="0"/>
                <a:ea typeface="ヒラギノ角ゴ Pro W3" charset="-128"/>
              </a:defRPr>
            </a:lvl4pPr>
            <a:lvl5pPr marL="2057400" indent="-228600" eaLnBrk="0" hangingPunct="0">
              <a:spcBef>
                <a:spcPct val="30000"/>
              </a:spcBef>
              <a:defRPr sz="1200">
                <a:solidFill>
                  <a:schemeClr val="tx1"/>
                </a:solidFill>
                <a:latin typeface="Calibri" pitchFamily="34" charset="0"/>
                <a:ea typeface="ヒラギノ角ゴ Pro W3" charset="-128"/>
              </a:defRPr>
            </a:lvl5pPr>
            <a:lvl6pPr marL="2514600" indent="-228600" eaLnBrk="0" fontAlgn="base" hangingPunct="0">
              <a:spcBef>
                <a:spcPct val="30000"/>
              </a:spcBef>
              <a:spcAft>
                <a:spcPct val="0"/>
              </a:spcAft>
              <a:defRPr sz="1200">
                <a:solidFill>
                  <a:schemeClr val="tx1"/>
                </a:solidFill>
                <a:latin typeface="Calibri" pitchFamily="34" charset="0"/>
                <a:ea typeface="ヒラギノ角ゴ Pro W3" charset="-128"/>
              </a:defRPr>
            </a:lvl6pPr>
            <a:lvl7pPr marL="2971800" indent="-228600"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29000" indent="-228600"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886200" indent="-228600"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1B3B1111-8481-473C-90DE-2B5A9E2BB956}" type="slidenum">
              <a:rPr lang="en-CA" altLang="en-US" smtClean="0">
                <a:latin typeface="Arial" pitchFamily="34" charset="0"/>
              </a:rPr>
              <a:pPr>
                <a:spcBef>
                  <a:spcPct val="0"/>
                </a:spcBef>
              </a:pPr>
              <a:t>26</a:t>
            </a:fld>
            <a:endParaRPr lang="en-CA" altLang="en-US" smtClean="0">
              <a:latin typeface="Arial" pitchFamily="34" charset="0"/>
            </a:endParaRPr>
          </a:p>
        </p:txBody>
      </p:sp>
    </p:spTree>
    <p:extLst>
      <p:ext uri="{BB962C8B-B14F-4D97-AF65-F5344CB8AC3E}">
        <p14:creationId xmlns:p14="http://schemas.microsoft.com/office/powerpoint/2010/main" val="20732511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D4905CC-B16E-4137-B456-465B50406AC9}" type="slidenum">
              <a:rPr lang="en-CA" altLang="en-US" smtClean="0"/>
              <a:pPr>
                <a:defRPr/>
              </a:pPr>
              <a:t>27</a:t>
            </a:fld>
            <a:endParaRPr lang="en-CA" altLang="en-US"/>
          </a:p>
        </p:txBody>
      </p:sp>
    </p:spTree>
    <p:extLst>
      <p:ext uri="{BB962C8B-B14F-4D97-AF65-F5344CB8AC3E}">
        <p14:creationId xmlns:p14="http://schemas.microsoft.com/office/powerpoint/2010/main" val="15525109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D4905CC-B16E-4137-B456-465B50406AC9}" type="slidenum">
              <a:rPr lang="en-CA" altLang="en-US" smtClean="0"/>
              <a:pPr>
                <a:defRPr/>
              </a:pPr>
              <a:t>28</a:t>
            </a:fld>
            <a:endParaRPr lang="en-CA" altLang="en-US"/>
          </a:p>
        </p:txBody>
      </p:sp>
    </p:spTree>
    <p:extLst>
      <p:ext uri="{BB962C8B-B14F-4D97-AF65-F5344CB8AC3E}">
        <p14:creationId xmlns:p14="http://schemas.microsoft.com/office/powerpoint/2010/main" val="1552510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344FC17-8036-4C17-99E3-36847C815777}" type="slidenum">
              <a:rPr lang="en-US" smtClean="0"/>
              <a:t>3</a:t>
            </a:fld>
            <a:endParaRPr lang="en-US"/>
          </a:p>
        </p:txBody>
      </p:sp>
    </p:spTree>
    <p:extLst>
      <p:ext uri="{BB962C8B-B14F-4D97-AF65-F5344CB8AC3E}">
        <p14:creationId xmlns:p14="http://schemas.microsoft.com/office/powerpoint/2010/main" val="34088408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344FC17-8036-4C17-99E3-36847C815777}" type="slidenum">
              <a:rPr lang="en-US" smtClean="0"/>
              <a:t>29</a:t>
            </a:fld>
            <a:endParaRPr lang="en-US"/>
          </a:p>
        </p:txBody>
      </p:sp>
    </p:spTree>
    <p:extLst>
      <p:ext uri="{BB962C8B-B14F-4D97-AF65-F5344CB8AC3E}">
        <p14:creationId xmlns:p14="http://schemas.microsoft.com/office/powerpoint/2010/main" val="34875911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smtClean="0">
              <a:ea typeface="ヒラギノ角ゴ Pro W3" charset="-128"/>
            </a:endParaRPr>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42950" indent="-285750" eaLnBrk="0" hangingPunct="0">
              <a:spcBef>
                <a:spcPct val="30000"/>
              </a:spcBef>
              <a:defRPr sz="1200">
                <a:solidFill>
                  <a:schemeClr val="tx1"/>
                </a:solidFill>
                <a:latin typeface="Calibri" pitchFamily="34" charset="0"/>
                <a:ea typeface="ヒラギノ角ゴ Pro W3" charset="-128"/>
              </a:defRPr>
            </a:lvl2pPr>
            <a:lvl3pPr marL="1143000" indent="-228600" eaLnBrk="0" hangingPunct="0">
              <a:spcBef>
                <a:spcPct val="30000"/>
              </a:spcBef>
              <a:defRPr sz="1200">
                <a:solidFill>
                  <a:schemeClr val="tx1"/>
                </a:solidFill>
                <a:latin typeface="Calibri" pitchFamily="34" charset="0"/>
                <a:ea typeface="ヒラギノ角ゴ Pro W3" charset="-128"/>
              </a:defRPr>
            </a:lvl3pPr>
            <a:lvl4pPr marL="1600200" indent="-228600" eaLnBrk="0" hangingPunct="0">
              <a:spcBef>
                <a:spcPct val="30000"/>
              </a:spcBef>
              <a:defRPr sz="1200">
                <a:solidFill>
                  <a:schemeClr val="tx1"/>
                </a:solidFill>
                <a:latin typeface="Calibri" pitchFamily="34" charset="0"/>
                <a:ea typeface="ヒラギノ角ゴ Pro W3" charset="-128"/>
              </a:defRPr>
            </a:lvl4pPr>
            <a:lvl5pPr marL="2057400" indent="-228600" eaLnBrk="0" hangingPunct="0">
              <a:spcBef>
                <a:spcPct val="30000"/>
              </a:spcBef>
              <a:defRPr sz="1200">
                <a:solidFill>
                  <a:schemeClr val="tx1"/>
                </a:solidFill>
                <a:latin typeface="Calibri" pitchFamily="34" charset="0"/>
                <a:ea typeface="ヒラギノ角ゴ Pro W3" charset="-128"/>
              </a:defRPr>
            </a:lvl5pPr>
            <a:lvl6pPr marL="2514600" indent="-228600" eaLnBrk="0" fontAlgn="base" hangingPunct="0">
              <a:spcBef>
                <a:spcPct val="30000"/>
              </a:spcBef>
              <a:spcAft>
                <a:spcPct val="0"/>
              </a:spcAft>
              <a:defRPr sz="1200">
                <a:solidFill>
                  <a:schemeClr val="tx1"/>
                </a:solidFill>
                <a:latin typeface="Calibri" pitchFamily="34" charset="0"/>
                <a:ea typeface="ヒラギノ角ゴ Pro W3" charset="-128"/>
              </a:defRPr>
            </a:lvl6pPr>
            <a:lvl7pPr marL="2971800" indent="-228600"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29000" indent="-228600"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886200" indent="-228600"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04241910-A692-4792-9CB8-CBF95155E056}" type="slidenum">
              <a:rPr lang="en-CA" altLang="en-US" smtClean="0">
                <a:latin typeface="Arial" pitchFamily="34" charset="0"/>
                <a:cs typeface="Arial" pitchFamily="34" charset="0"/>
              </a:rPr>
              <a:pPr>
                <a:spcBef>
                  <a:spcPct val="0"/>
                </a:spcBef>
              </a:pPr>
              <a:t>30</a:t>
            </a:fld>
            <a:endParaRPr lang="en-CA" altLang="en-US" smtClean="0">
              <a:latin typeface="Arial" pitchFamily="34" charset="0"/>
              <a:cs typeface="Arial" pitchFamily="34" charset="0"/>
            </a:endParaRPr>
          </a:p>
        </p:txBody>
      </p:sp>
    </p:spTree>
    <p:extLst>
      <p:ext uri="{BB962C8B-B14F-4D97-AF65-F5344CB8AC3E}">
        <p14:creationId xmlns:p14="http://schemas.microsoft.com/office/powerpoint/2010/main" val="19990692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NOTES</a:t>
            </a:r>
            <a:r>
              <a:rPr lang="en-CA" baseline="0" dirty="0" smtClean="0"/>
              <a:t>: </a:t>
            </a:r>
            <a:br>
              <a:rPr lang="en-CA" baseline="0" dirty="0" smtClean="0"/>
            </a:br>
            <a:r>
              <a:rPr lang="en-CA" baseline="0" dirty="0" smtClean="0"/>
              <a:t>Les femmes </a:t>
            </a:r>
            <a:r>
              <a:rPr lang="en-CA" baseline="0" dirty="0" err="1" smtClean="0"/>
              <a:t>atteintes</a:t>
            </a:r>
            <a:r>
              <a:rPr lang="en-CA" baseline="0" dirty="0" smtClean="0"/>
              <a:t> de </a:t>
            </a:r>
            <a:r>
              <a:rPr lang="en-CA" baseline="0" dirty="0" err="1" smtClean="0"/>
              <a:t>diabète</a:t>
            </a:r>
            <a:r>
              <a:rPr lang="en-CA" baseline="0" dirty="0" smtClean="0"/>
              <a:t>, </a:t>
            </a:r>
            <a:r>
              <a:rPr lang="en-CA" baseline="0" dirty="0" err="1" smtClean="0"/>
              <a:t>d'infections</a:t>
            </a:r>
            <a:r>
              <a:rPr lang="en-CA" baseline="0" dirty="0" smtClean="0"/>
              <a:t> </a:t>
            </a:r>
            <a:r>
              <a:rPr lang="en-CA" baseline="0" dirty="0" err="1" smtClean="0"/>
              <a:t>urinaires</a:t>
            </a:r>
            <a:r>
              <a:rPr lang="en-CA" baseline="0" dirty="0" smtClean="0"/>
              <a:t> </a:t>
            </a:r>
            <a:r>
              <a:rPr lang="en-CA" baseline="0" dirty="0" err="1" smtClean="0"/>
              <a:t>récidivantes</a:t>
            </a:r>
            <a:r>
              <a:rPr lang="en-CA" baseline="0" dirty="0" smtClean="0"/>
              <a:t>, de reins </a:t>
            </a:r>
            <a:r>
              <a:rPr lang="en-CA" baseline="0" dirty="0" err="1" smtClean="0"/>
              <a:t>polykystiques</a:t>
            </a:r>
            <a:r>
              <a:rPr lang="en-CA" baseline="0" dirty="0" smtClean="0"/>
              <a:t>, </a:t>
            </a:r>
            <a:r>
              <a:rPr lang="en-CA" baseline="0" dirty="0" err="1" smtClean="0"/>
              <a:t>d'autres</a:t>
            </a:r>
            <a:r>
              <a:rPr lang="en-CA" baseline="0" dirty="0" smtClean="0"/>
              <a:t> anomalies </a:t>
            </a:r>
            <a:r>
              <a:rPr lang="en-CA" baseline="0" dirty="0" err="1" smtClean="0"/>
              <a:t>rénales</a:t>
            </a:r>
            <a:r>
              <a:rPr lang="en-CA" baseline="0" dirty="0" smtClean="0"/>
              <a:t> </a:t>
            </a:r>
            <a:r>
              <a:rPr lang="en-CA" baseline="0" dirty="0" err="1" smtClean="0"/>
              <a:t>congénitales</a:t>
            </a:r>
            <a:r>
              <a:rPr lang="en-CA" baseline="0" dirty="0" smtClean="0"/>
              <a:t> </a:t>
            </a:r>
            <a:r>
              <a:rPr lang="en-CA" baseline="0" dirty="0" err="1" smtClean="0"/>
              <a:t>ou</a:t>
            </a:r>
            <a:r>
              <a:rPr lang="en-CA" baseline="0" dirty="0" smtClean="0"/>
              <a:t> de </a:t>
            </a:r>
            <a:r>
              <a:rPr lang="en-CA" baseline="0" dirty="0" err="1" smtClean="0"/>
              <a:t>drépanocytose</a:t>
            </a:r>
            <a:r>
              <a:rPr lang="en-CA" baseline="0" dirty="0" smtClean="0"/>
              <a:t> ne </a:t>
            </a:r>
            <a:r>
              <a:rPr lang="en-CA" baseline="0" dirty="0" err="1" smtClean="0"/>
              <a:t>sont</a:t>
            </a:r>
            <a:r>
              <a:rPr lang="en-CA" baseline="0" dirty="0" smtClean="0"/>
              <a:t> pas </a:t>
            </a:r>
            <a:r>
              <a:rPr lang="en-CA" baseline="0" dirty="0" err="1" smtClean="0"/>
              <a:t>incluses</a:t>
            </a:r>
            <a:r>
              <a:rPr lang="en-CA" baseline="0" dirty="0" smtClean="0"/>
              <a:t> </a:t>
            </a:r>
            <a:r>
              <a:rPr lang="en-CA" baseline="0" dirty="0" err="1" smtClean="0"/>
              <a:t>dans</a:t>
            </a:r>
            <a:r>
              <a:rPr lang="en-CA" baseline="0" dirty="0" smtClean="0"/>
              <a:t> la </a:t>
            </a:r>
            <a:r>
              <a:rPr lang="en-CA" baseline="0" dirty="0" err="1" smtClean="0"/>
              <a:t>recommandation</a:t>
            </a:r>
            <a:r>
              <a:rPr lang="en-CA" baseline="0" dirty="0" smtClean="0"/>
              <a:t>, et </a:t>
            </a:r>
            <a:r>
              <a:rPr lang="en-CA" baseline="0" dirty="0" err="1" smtClean="0"/>
              <a:t>leur</a:t>
            </a:r>
            <a:r>
              <a:rPr lang="en-CA" baseline="0" dirty="0" smtClean="0"/>
              <a:t> prise en charge </a:t>
            </a:r>
            <a:r>
              <a:rPr lang="en-CA" baseline="0" dirty="0" err="1" smtClean="0"/>
              <a:t>devrait</a:t>
            </a:r>
            <a:r>
              <a:rPr lang="en-CA" baseline="0" dirty="0" smtClean="0"/>
              <a:t> </a:t>
            </a:r>
            <a:r>
              <a:rPr lang="en-CA" baseline="0" dirty="0" err="1" smtClean="0"/>
              <a:t>suivre</a:t>
            </a:r>
            <a:r>
              <a:rPr lang="en-CA" baseline="0" dirty="0" smtClean="0"/>
              <a:t> les </a:t>
            </a:r>
            <a:r>
              <a:rPr lang="en-CA" baseline="0" dirty="0" err="1" smtClean="0"/>
              <a:t>recommandations</a:t>
            </a:r>
            <a:r>
              <a:rPr lang="en-CA" baseline="0" dirty="0" smtClean="0"/>
              <a:t> pour les </a:t>
            </a:r>
            <a:r>
              <a:rPr lang="en-CA" baseline="0" dirty="0" err="1" smtClean="0"/>
              <a:t>groupes</a:t>
            </a:r>
            <a:r>
              <a:rPr lang="en-CA" baseline="0" dirty="0" smtClean="0"/>
              <a:t> </a:t>
            </a:r>
            <a:r>
              <a:rPr lang="en-CA" baseline="0" dirty="0" err="1" smtClean="0"/>
              <a:t>à</a:t>
            </a:r>
            <a:r>
              <a:rPr lang="en-CA" baseline="0" dirty="0" smtClean="0"/>
              <a:t> </a:t>
            </a:r>
            <a:r>
              <a:rPr lang="en-CA" baseline="0" dirty="0" err="1" smtClean="0"/>
              <a:t>risque</a:t>
            </a:r>
            <a:r>
              <a:rPr lang="en-CA" baseline="0" dirty="0" smtClean="0"/>
              <a:t> plus </a:t>
            </a:r>
            <a:r>
              <a:rPr lang="en-CA" baseline="0" dirty="0" err="1" smtClean="0"/>
              <a:t>élevé</a:t>
            </a:r>
            <a:r>
              <a:rPr lang="en-CA" baseline="0" dirty="0" smtClean="0"/>
              <a:t>. Un </a:t>
            </a:r>
            <a:r>
              <a:rPr lang="en-CA" baseline="0" dirty="0" err="1" smtClean="0"/>
              <a:t>antécédent</a:t>
            </a:r>
            <a:r>
              <a:rPr lang="en-CA" baseline="0" dirty="0" smtClean="0"/>
              <a:t> </a:t>
            </a:r>
            <a:r>
              <a:rPr lang="en-CA" baseline="0" dirty="0" err="1" smtClean="0"/>
              <a:t>d'infection</a:t>
            </a:r>
            <a:r>
              <a:rPr lang="en-CA" baseline="0" dirty="0" smtClean="0"/>
              <a:t> </a:t>
            </a:r>
            <a:r>
              <a:rPr lang="en-CA" baseline="0" dirty="0" err="1" smtClean="0"/>
              <a:t>urinaire</a:t>
            </a:r>
            <a:r>
              <a:rPr lang="en-CA" baseline="0" dirty="0" smtClean="0"/>
              <a:t> </a:t>
            </a:r>
            <a:r>
              <a:rPr lang="en-CA" baseline="0" dirty="0" err="1" smtClean="0"/>
              <a:t>récurrente</a:t>
            </a:r>
            <a:r>
              <a:rPr lang="en-CA" baseline="0" dirty="0" smtClean="0"/>
              <a:t> </a:t>
            </a:r>
            <a:r>
              <a:rPr lang="en-CA" baseline="0" dirty="0" err="1" smtClean="0"/>
              <a:t>est</a:t>
            </a:r>
            <a:r>
              <a:rPr lang="en-CA" baseline="0" dirty="0" smtClean="0"/>
              <a:t> </a:t>
            </a:r>
            <a:r>
              <a:rPr lang="en-CA" baseline="0" dirty="0" err="1" smtClean="0"/>
              <a:t>défini</a:t>
            </a:r>
            <a:r>
              <a:rPr lang="en-CA" baseline="0" dirty="0" smtClean="0"/>
              <a:t> </a:t>
            </a:r>
            <a:r>
              <a:rPr lang="en-CA" baseline="0" dirty="0" err="1" smtClean="0"/>
              <a:t>comme</a:t>
            </a:r>
            <a:r>
              <a:rPr lang="en-CA" baseline="0" dirty="0" smtClean="0"/>
              <a:t> </a:t>
            </a:r>
            <a:r>
              <a:rPr lang="en-CA" baseline="0" dirty="0" err="1" smtClean="0"/>
              <a:t>deux</a:t>
            </a:r>
            <a:r>
              <a:rPr lang="en-CA" baseline="0" dirty="0" smtClean="0"/>
              <a:t> infections </a:t>
            </a:r>
            <a:r>
              <a:rPr lang="en-CA" baseline="0" dirty="0" err="1" smtClean="0"/>
              <a:t>urinaires</a:t>
            </a:r>
            <a:r>
              <a:rPr lang="en-CA" baseline="0" dirty="0" smtClean="0"/>
              <a:t> non </a:t>
            </a:r>
            <a:r>
              <a:rPr lang="en-CA" baseline="0" dirty="0" err="1" smtClean="0"/>
              <a:t>compliquées</a:t>
            </a:r>
            <a:r>
              <a:rPr lang="en-CA" baseline="0" dirty="0" smtClean="0"/>
              <a:t> au </a:t>
            </a:r>
            <a:r>
              <a:rPr lang="en-CA" baseline="0" dirty="0" err="1" smtClean="0"/>
              <a:t>cours</a:t>
            </a:r>
            <a:r>
              <a:rPr lang="en-CA" baseline="0" dirty="0" smtClean="0"/>
              <a:t> des 6 </a:t>
            </a:r>
            <a:r>
              <a:rPr lang="en-CA" baseline="0" dirty="0" err="1" smtClean="0"/>
              <a:t>derniers</a:t>
            </a:r>
            <a:r>
              <a:rPr lang="en-CA" baseline="0" dirty="0" smtClean="0"/>
              <a:t> </a:t>
            </a:r>
            <a:r>
              <a:rPr lang="en-CA" baseline="0" dirty="0" err="1" smtClean="0"/>
              <a:t>mois</a:t>
            </a:r>
            <a:r>
              <a:rPr lang="en-CA" baseline="0" dirty="0" smtClean="0"/>
              <a:t> </a:t>
            </a:r>
            <a:r>
              <a:rPr lang="en-CA" baseline="0" dirty="0" err="1" smtClean="0"/>
              <a:t>ou</a:t>
            </a:r>
            <a:r>
              <a:rPr lang="en-CA" baseline="0" dirty="0" smtClean="0"/>
              <a:t> 3 cultures positives au </a:t>
            </a:r>
            <a:r>
              <a:rPr lang="en-CA" baseline="0" dirty="0" err="1" smtClean="0"/>
              <a:t>cours</a:t>
            </a:r>
            <a:r>
              <a:rPr lang="en-CA" baseline="0" dirty="0" smtClean="0"/>
              <a:t> des 12 </a:t>
            </a:r>
            <a:r>
              <a:rPr lang="en-CA" baseline="0" dirty="0" err="1" smtClean="0"/>
              <a:t>derniers</a:t>
            </a:r>
            <a:r>
              <a:rPr lang="en-CA" baseline="0" dirty="0" smtClean="0"/>
              <a:t> </a:t>
            </a:r>
            <a:r>
              <a:rPr lang="en-CA" baseline="0" dirty="0" err="1" smtClean="0"/>
              <a:t>mois</a:t>
            </a:r>
            <a:r>
              <a:rPr lang="en-CA" baseline="0" dirty="0" smtClean="0"/>
              <a:t> (10).</a:t>
            </a:r>
            <a:endParaRPr lang="en-CA" baseline="0" dirty="0" smtClean="0"/>
          </a:p>
        </p:txBody>
      </p:sp>
      <p:sp>
        <p:nvSpPr>
          <p:cNvPr id="4" name="Slide Number Placeholder 3"/>
          <p:cNvSpPr>
            <a:spLocks noGrp="1"/>
          </p:cNvSpPr>
          <p:nvPr>
            <p:ph type="sldNum" sz="quarter" idx="10"/>
          </p:nvPr>
        </p:nvSpPr>
        <p:spPr/>
        <p:txBody>
          <a:bodyPr/>
          <a:lstStyle/>
          <a:p>
            <a:fld id="{9344FC17-8036-4C17-99E3-36847C815777}" type="slidenum">
              <a:rPr lang="en-US" smtClean="0"/>
              <a:t>31</a:t>
            </a:fld>
            <a:endParaRPr lang="en-US"/>
          </a:p>
        </p:txBody>
      </p:sp>
    </p:spTree>
    <p:extLst>
      <p:ext uri="{BB962C8B-B14F-4D97-AF65-F5344CB8AC3E}">
        <p14:creationId xmlns:p14="http://schemas.microsoft.com/office/powerpoint/2010/main" val="5394351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NOTES</a:t>
            </a:r>
            <a:r>
              <a:rPr lang="en-CA" baseline="0" dirty="0" smtClean="0"/>
              <a:t>: </a:t>
            </a:r>
            <a:br>
              <a:rPr lang="en-CA" baseline="0" dirty="0" smtClean="0"/>
            </a:br>
            <a:r>
              <a:rPr lang="en-CA" baseline="0" dirty="0" smtClean="0"/>
              <a:t>Les femmes </a:t>
            </a:r>
            <a:r>
              <a:rPr lang="en-CA" baseline="0" dirty="0" err="1" smtClean="0"/>
              <a:t>atteintes</a:t>
            </a:r>
            <a:r>
              <a:rPr lang="en-CA" baseline="0" dirty="0" smtClean="0"/>
              <a:t> de </a:t>
            </a:r>
            <a:r>
              <a:rPr lang="en-CA" baseline="0" dirty="0" err="1" smtClean="0"/>
              <a:t>diabète</a:t>
            </a:r>
            <a:r>
              <a:rPr lang="en-CA" baseline="0" dirty="0" smtClean="0"/>
              <a:t>, </a:t>
            </a:r>
            <a:r>
              <a:rPr lang="en-CA" baseline="0" dirty="0" err="1" smtClean="0"/>
              <a:t>d'infections</a:t>
            </a:r>
            <a:r>
              <a:rPr lang="en-CA" baseline="0" dirty="0" smtClean="0"/>
              <a:t> </a:t>
            </a:r>
            <a:r>
              <a:rPr lang="en-CA" baseline="0" dirty="0" err="1" smtClean="0"/>
              <a:t>urinaires</a:t>
            </a:r>
            <a:r>
              <a:rPr lang="en-CA" baseline="0" dirty="0" smtClean="0"/>
              <a:t> </a:t>
            </a:r>
            <a:r>
              <a:rPr lang="en-CA" baseline="0" dirty="0" err="1" smtClean="0"/>
              <a:t>récidivantes</a:t>
            </a:r>
            <a:r>
              <a:rPr lang="en-CA" baseline="0" dirty="0" smtClean="0"/>
              <a:t>, de reins </a:t>
            </a:r>
            <a:r>
              <a:rPr lang="en-CA" baseline="0" dirty="0" err="1" smtClean="0"/>
              <a:t>polykystiques</a:t>
            </a:r>
            <a:r>
              <a:rPr lang="en-CA" baseline="0" dirty="0" smtClean="0"/>
              <a:t>, </a:t>
            </a:r>
            <a:r>
              <a:rPr lang="en-CA" baseline="0" dirty="0" err="1" smtClean="0"/>
              <a:t>d'autres</a:t>
            </a:r>
            <a:r>
              <a:rPr lang="en-CA" baseline="0" dirty="0" smtClean="0"/>
              <a:t> anomalies </a:t>
            </a:r>
            <a:r>
              <a:rPr lang="en-CA" baseline="0" dirty="0" err="1" smtClean="0"/>
              <a:t>rénales</a:t>
            </a:r>
            <a:r>
              <a:rPr lang="en-CA" baseline="0" dirty="0" smtClean="0"/>
              <a:t> </a:t>
            </a:r>
            <a:r>
              <a:rPr lang="en-CA" baseline="0" dirty="0" err="1" smtClean="0"/>
              <a:t>congénitales</a:t>
            </a:r>
            <a:r>
              <a:rPr lang="en-CA" baseline="0" dirty="0" smtClean="0"/>
              <a:t> </a:t>
            </a:r>
            <a:r>
              <a:rPr lang="en-CA" baseline="0" dirty="0" err="1" smtClean="0"/>
              <a:t>ou</a:t>
            </a:r>
            <a:r>
              <a:rPr lang="en-CA" baseline="0" dirty="0" smtClean="0"/>
              <a:t> de </a:t>
            </a:r>
            <a:r>
              <a:rPr lang="en-CA" baseline="0" dirty="0" err="1" smtClean="0"/>
              <a:t>drépanocytose</a:t>
            </a:r>
            <a:r>
              <a:rPr lang="en-CA" baseline="0" dirty="0" smtClean="0"/>
              <a:t> ne </a:t>
            </a:r>
            <a:r>
              <a:rPr lang="en-CA" baseline="0" dirty="0" err="1" smtClean="0"/>
              <a:t>sont</a:t>
            </a:r>
            <a:r>
              <a:rPr lang="en-CA" baseline="0" dirty="0" smtClean="0"/>
              <a:t> pas </a:t>
            </a:r>
            <a:r>
              <a:rPr lang="en-CA" baseline="0" dirty="0" err="1" smtClean="0"/>
              <a:t>incluses</a:t>
            </a:r>
            <a:r>
              <a:rPr lang="en-CA" baseline="0" dirty="0" smtClean="0"/>
              <a:t> </a:t>
            </a:r>
            <a:r>
              <a:rPr lang="en-CA" baseline="0" dirty="0" err="1" smtClean="0"/>
              <a:t>dans</a:t>
            </a:r>
            <a:r>
              <a:rPr lang="en-CA" baseline="0" dirty="0" smtClean="0"/>
              <a:t> la </a:t>
            </a:r>
            <a:r>
              <a:rPr lang="en-CA" baseline="0" dirty="0" err="1" smtClean="0"/>
              <a:t>recommandation</a:t>
            </a:r>
            <a:r>
              <a:rPr lang="en-CA" baseline="0" dirty="0" smtClean="0"/>
              <a:t>, et </a:t>
            </a:r>
            <a:r>
              <a:rPr lang="en-CA" baseline="0" dirty="0" err="1" smtClean="0"/>
              <a:t>leur</a:t>
            </a:r>
            <a:r>
              <a:rPr lang="en-CA" baseline="0" dirty="0" smtClean="0"/>
              <a:t> prise en charge </a:t>
            </a:r>
            <a:r>
              <a:rPr lang="en-CA" baseline="0" dirty="0" err="1" smtClean="0"/>
              <a:t>devrait</a:t>
            </a:r>
            <a:r>
              <a:rPr lang="en-CA" baseline="0" dirty="0" smtClean="0"/>
              <a:t> </a:t>
            </a:r>
            <a:r>
              <a:rPr lang="en-CA" baseline="0" dirty="0" err="1" smtClean="0"/>
              <a:t>suivre</a:t>
            </a:r>
            <a:r>
              <a:rPr lang="en-CA" baseline="0" dirty="0" smtClean="0"/>
              <a:t> les </a:t>
            </a:r>
            <a:r>
              <a:rPr lang="en-CA" baseline="0" dirty="0" err="1" smtClean="0"/>
              <a:t>recommandations</a:t>
            </a:r>
            <a:r>
              <a:rPr lang="en-CA" baseline="0" dirty="0" smtClean="0"/>
              <a:t> pour les </a:t>
            </a:r>
            <a:r>
              <a:rPr lang="en-CA" baseline="0" dirty="0" err="1" smtClean="0"/>
              <a:t>groupes</a:t>
            </a:r>
            <a:r>
              <a:rPr lang="en-CA" baseline="0" dirty="0" smtClean="0"/>
              <a:t> </a:t>
            </a:r>
            <a:r>
              <a:rPr lang="en-CA" baseline="0" dirty="0" err="1" smtClean="0"/>
              <a:t>à</a:t>
            </a:r>
            <a:r>
              <a:rPr lang="en-CA" baseline="0" dirty="0" smtClean="0"/>
              <a:t> </a:t>
            </a:r>
            <a:r>
              <a:rPr lang="en-CA" baseline="0" dirty="0" err="1" smtClean="0"/>
              <a:t>risque</a:t>
            </a:r>
            <a:r>
              <a:rPr lang="en-CA" baseline="0" dirty="0" smtClean="0"/>
              <a:t> plus </a:t>
            </a:r>
            <a:r>
              <a:rPr lang="en-CA" baseline="0" dirty="0" err="1" smtClean="0"/>
              <a:t>élevé</a:t>
            </a:r>
            <a:r>
              <a:rPr lang="en-CA" baseline="0" dirty="0" smtClean="0"/>
              <a:t>. Un </a:t>
            </a:r>
            <a:r>
              <a:rPr lang="en-CA" baseline="0" dirty="0" err="1" smtClean="0"/>
              <a:t>antécédent</a:t>
            </a:r>
            <a:r>
              <a:rPr lang="en-CA" baseline="0" dirty="0" smtClean="0"/>
              <a:t> </a:t>
            </a:r>
            <a:r>
              <a:rPr lang="en-CA" baseline="0" dirty="0" err="1" smtClean="0"/>
              <a:t>d'infection</a:t>
            </a:r>
            <a:r>
              <a:rPr lang="en-CA" baseline="0" dirty="0" smtClean="0"/>
              <a:t> </a:t>
            </a:r>
            <a:r>
              <a:rPr lang="en-CA" baseline="0" dirty="0" err="1" smtClean="0"/>
              <a:t>urinaire</a:t>
            </a:r>
            <a:r>
              <a:rPr lang="en-CA" baseline="0" dirty="0" smtClean="0"/>
              <a:t> </a:t>
            </a:r>
            <a:r>
              <a:rPr lang="en-CA" baseline="0" dirty="0" err="1" smtClean="0"/>
              <a:t>récurrente</a:t>
            </a:r>
            <a:r>
              <a:rPr lang="en-CA" baseline="0" dirty="0" smtClean="0"/>
              <a:t> </a:t>
            </a:r>
            <a:r>
              <a:rPr lang="en-CA" baseline="0" dirty="0" err="1" smtClean="0"/>
              <a:t>est</a:t>
            </a:r>
            <a:r>
              <a:rPr lang="en-CA" baseline="0" dirty="0" smtClean="0"/>
              <a:t> </a:t>
            </a:r>
            <a:r>
              <a:rPr lang="en-CA" baseline="0" dirty="0" err="1" smtClean="0"/>
              <a:t>défini</a:t>
            </a:r>
            <a:r>
              <a:rPr lang="en-CA" baseline="0" dirty="0" smtClean="0"/>
              <a:t> </a:t>
            </a:r>
            <a:r>
              <a:rPr lang="en-CA" baseline="0" dirty="0" err="1" smtClean="0"/>
              <a:t>comme</a:t>
            </a:r>
            <a:r>
              <a:rPr lang="en-CA" baseline="0" dirty="0" smtClean="0"/>
              <a:t> </a:t>
            </a:r>
            <a:r>
              <a:rPr lang="en-CA" baseline="0" dirty="0" err="1" smtClean="0"/>
              <a:t>deux</a:t>
            </a:r>
            <a:r>
              <a:rPr lang="en-CA" baseline="0" dirty="0" smtClean="0"/>
              <a:t> infections </a:t>
            </a:r>
            <a:r>
              <a:rPr lang="en-CA" baseline="0" dirty="0" err="1" smtClean="0"/>
              <a:t>urinaires</a:t>
            </a:r>
            <a:r>
              <a:rPr lang="en-CA" baseline="0" dirty="0" smtClean="0"/>
              <a:t> non </a:t>
            </a:r>
            <a:r>
              <a:rPr lang="en-CA" baseline="0" dirty="0" err="1" smtClean="0"/>
              <a:t>compliquées</a:t>
            </a:r>
            <a:r>
              <a:rPr lang="en-CA" baseline="0" dirty="0" smtClean="0"/>
              <a:t> au </a:t>
            </a:r>
            <a:r>
              <a:rPr lang="en-CA" baseline="0" dirty="0" err="1" smtClean="0"/>
              <a:t>cours</a:t>
            </a:r>
            <a:r>
              <a:rPr lang="en-CA" baseline="0" dirty="0" smtClean="0"/>
              <a:t> des 6 </a:t>
            </a:r>
            <a:r>
              <a:rPr lang="en-CA" baseline="0" dirty="0" err="1" smtClean="0"/>
              <a:t>derniers</a:t>
            </a:r>
            <a:r>
              <a:rPr lang="en-CA" baseline="0" dirty="0" smtClean="0"/>
              <a:t> </a:t>
            </a:r>
            <a:r>
              <a:rPr lang="en-CA" baseline="0" dirty="0" err="1" smtClean="0"/>
              <a:t>mois</a:t>
            </a:r>
            <a:r>
              <a:rPr lang="en-CA" baseline="0" dirty="0" smtClean="0"/>
              <a:t> </a:t>
            </a:r>
            <a:r>
              <a:rPr lang="en-CA" baseline="0" dirty="0" err="1" smtClean="0"/>
              <a:t>ou</a:t>
            </a:r>
            <a:r>
              <a:rPr lang="en-CA" baseline="0" dirty="0" smtClean="0"/>
              <a:t> 3 cultures positives au </a:t>
            </a:r>
            <a:r>
              <a:rPr lang="en-CA" baseline="0" dirty="0" err="1" smtClean="0"/>
              <a:t>cours</a:t>
            </a:r>
            <a:r>
              <a:rPr lang="en-CA" baseline="0" dirty="0" smtClean="0"/>
              <a:t> des 12 </a:t>
            </a:r>
            <a:r>
              <a:rPr lang="en-CA" baseline="0" dirty="0" err="1" smtClean="0"/>
              <a:t>derniers</a:t>
            </a:r>
            <a:r>
              <a:rPr lang="en-CA" baseline="0" dirty="0" smtClean="0"/>
              <a:t> </a:t>
            </a:r>
            <a:r>
              <a:rPr lang="en-CA" baseline="0" dirty="0" err="1" smtClean="0"/>
              <a:t>mois</a:t>
            </a:r>
            <a:r>
              <a:rPr lang="en-CA" baseline="0" dirty="0" smtClean="0"/>
              <a:t> (10).</a:t>
            </a:r>
            <a:endParaRPr lang="en-CA" dirty="0"/>
          </a:p>
        </p:txBody>
      </p:sp>
      <p:sp>
        <p:nvSpPr>
          <p:cNvPr id="4" name="Slide Number Placeholder 3"/>
          <p:cNvSpPr>
            <a:spLocks noGrp="1"/>
          </p:cNvSpPr>
          <p:nvPr>
            <p:ph type="sldNum" sz="quarter" idx="10"/>
          </p:nvPr>
        </p:nvSpPr>
        <p:spPr/>
        <p:txBody>
          <a:bodyPr/>
          <a:lstStyle/>
          <a:p>
            <a:fld id="{9344FC17-8036-4C17-99E3-36847C815777}" type="slidenum">
              <a:rPr lang="en-US" smtClean="0"/>
              <a:t>32</a:t>
            </a:fld>
            <a:endParaRPr lang="en-US"/>
          </a:p>
        </p:txBody>
      </p:sp>
    </p:spTree>
    <p:extLst>
      <p:ext uri="{BB962C8B-B14F-4D97-AF65-F5344CB8AC3E}">
        <p14:creationId xmlns:p14="http://schemas.microsoft.com/office/powerpoint/2010/main" val="5394351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231C5EF-ED64-47F4-8DF2-15EBFB4BC66C}" type="slidenum">
              <a:rPr lang="en-CA" smtClean="0"/>
              <a:pPr>
                <a:defRPr/>
              </a:pPr>
              <a:t>33</a:t>
            </a:fld>
            <a:endParaRPr lang="en-CA"/>
          </a:p>
        </p:txBody>
      </p:sp>
    </p:spTree>
    <p:extLst>
      <p:ext uri="{BB962C8B-B14F-4D97-AF65-F5344CB8AC3E}">
        <p14:creationId xmlns:p14="http://schemas.microsoft.com/office/powerpoint/2010/main" val="4752403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smtClean="0">
              <a:ea typeface="ヒラギノ角ゴ Pro W3" charset="-128"/>
            </a:endParaRPr>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42950" indent="-285750" eaLnBrk="0" hangingPunct="0">
              <a:spcBef>
                <a:spcPct val="30000"/>
              </a:spcBef>
              <a:defRPr sz="1200">
                <a:solidFill>
                  <a:schemeClr val="tx1"/>
                </a:solidFill>
                <a:latin typeface="Calibri" pitchFamily="34" charset="0"/>
                <a:ea typeface="ヒラギノ角ゴ Pro W3" charset="-128"/>
              </a:defRPr>
            </a:lvl2pPr>
            <a:lvl3pPr marL="1143000" indent="-228600" eaLnBrk="0" hangingPunct="0">
              <a:spcBef>
                <a:spcPct val="30000"/>
              </a:spcBef>
              <a:defRPr sz="1200">
                <a:solidFill>
                  <a:schemeClr val="tx1"/>
                </a:solidFill>
                <a:latin typeface="Calibri" pitchFamily="34" charset="0"/>
                <a:ea typeface="ヒラギノ角ゴ Pro W3" charset="-128"/>
              </a:defRPr>
            </a:lvl3pPr>
            <a:lvl4pPr marL="1600200" indent="-228600" eaLnBrk="0" hangingPunct="0">
              <a:spcBef>
                <a:spcPct val="30000"/>
              </a:spcBef>
              <a:defRPr sz="1200">
                <a:solidFill>
                  <a:schemeClr val="tx1"/>
                </a:solidFill>
                <a:latin typeface="Calibri" pitchFamily="34" charset="0"/>
                <a:ea typeface="ヒラギノ角ゴ Pro W3" charset="-128"/>
              </a:defRPr>
            </a:lvl4pPr>
            <a:lvl5pPr marL="2057400" indent="-228600" eaLnBrk="0" hangingPunct="0">
              <a:spcBef>
                <a:spcPct val="30000"/>
              </a:spcBef>
              <a:defRPr sz="1200">
                <a:solidFill>
                  <a:schemeClr val="tx1"/>
                </a:solidFill>
                <a:latin typeface="Calibri" pitchFamily="34" charset="0"/>
                <a:ea typeface="ヒラギノ角ゴ Pro W3" charset="-128"/>
              </a:defRPr>
            </a:lvl5pPr>
            <a:lvl6pPr marL="2514600" indent="-228600" eaLnBrk="0" fontAlgn="base" hangingPunct="0">
              <a:spcBef>
                <a:spcPct val="30000"/>
              </a:spcBef>
              <a:spcAft>
                <a:spcPct val="0"/>
              </a:spcAft>
              <a:defRPr sz="1200">
                <a:solidFill>
                  <a:schemeClr val="tx1"/>
                </a:solidFill>
                <a:latin typeface="Calibri" pitchFamily="34" charset="0"/>
                <a:ea typeface="ヒラギノ角ゴ Pro W3" charset="-128"/>
              </a:defRPr>
            </a:lvl6pPr>
            <a:lvl7pPr marL="2971800" indent="-228600"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29000" indent="-228600"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886200" indent="-228600"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3BEE3109-5367-4BA9-B69A-6D8BFBB6F6C2}" type="slidenum">
              <a:rPr lang="en-CA" altLang="en-US" smtClean="0">
                <a:solidFill>
                  <a:srgbClr val="000000"/>
                </a:solidFill>
                <a:latin typeface="Arial" pitchFamily="34" charset="0"/>
                <a:cs typeface="Arial" pitchFamily="34" charset="0"/>
              </a:rPr>
              <a:pPr>
                <a:spcBef>
                  <a:spcPct val="0"/>
                </a:spcBef>
              </a:pPr>
              <a:t>34</a:t>
            </a:fld>
            <a:endParaRPr lang="en-CA" altLang="en-US" smtClean="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5270023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344FC17-8036-4C17-99E3-36847C815777}" type="slidenum">
              <a:rPr lang="en-US" smtClean="0"/>
              <a:t>35</a:t>
            </a:fld>
            <a:endParaRPr lang="en-US"/>
          </a:p>
        </p:txBody>
      </p:sp>
    </p:spTree>
    <p:extLst>
      <p:ext uri="{BB962C8B-B14F-4D97-AF65-F5344CB8AC3E}">
        <p14:creationId xmlns:p14="http://schemas.microsoft.com/office/powerpoint/2010/main" val="17437593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344FC17-8036-4C17-99E3-36847C815777}" type="slidenum">
              <a:rPr lang="en-US" smtClean="0"/>
              <a:t>36</a:t>
            </a:fld>
            <a:endParaRPr lang="en-US"/>
          </a:p>
        </p:txBody>
      </p:sp>
    </p:spTree>
    <p:extLst>
      <p:ext uri="{BB962C8B-B14F-4D97-AF65-F5344CB8AC3E}">
        <p14:creationId xmlns:p14="http://schemas.microsoft.com/office/powerpoint/2010/main" val="17437593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344FC17-8036-4C17-99E3-36847C815777}" type="slidenum">
              <a:rPr lang="en-US" smtClean="0"/>
              <a:t>37</a:t>
            </a:fld>
            <a:endParaRPr lang="en-US"/>
          </a:p>
        </p:txBody>
      </p:sp>
    </p:spTree>
    <p:extLst>
      <p:ext uri="{BB962C8B-B14F-4D97-AF65-F5344CB8AC3E}">
        <p14:creationId xmlns:p14="http://schemas.microsoft.com/office/powerpoint/2010/main" val="15997551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smtClean="0">
              <a:ea typeface="ヒラギノ角ゴ Pro W3" charset="-128"/>
            </a:endParaRPr>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42950" indent="-285750" eaLnBrk="0" hangingPunct="0">
              <a:spcBef>
                <a:spcPct val="30000"/>
              </a:spcBef>
              <a:defRPr sz="1200">
                <a:solidFill>
                  <a:schemeClr val="tx1"/>
                </a:solidFill>
                <a:latin typeface="Calibri" pitchFamily="34" charset="0"/>
                <a:ea typeface="ヒラギノ角ゴ Pro W3" charset="-128"/>
              </a:defRPr>
            </a:lvl2pPr>
            <a:lvl3pPr marL="1143000" indent="-228600" eaLnBrk="0" hangingPunct="0">
              <a:spcBef>
                <a:spcPct val="30000"/>
              </a:spcBef>
              <a:defRPr sz="1200">
                <a:solidFill>
                  <a:schemeClr val="tx1"/>
                </a:solidFill>
                <a:latin typeface="Calibri" pitchFamily="34" charset="0"/>
                <a:ea typeface="ヒラギノ角ゴ Pro W3" charset="-128"/>
              </a:defRPr>
            </a:lvl3pPr>
            <a:lvl4pPr marL="1600200" indent="-228600" eaLnBrk="0" hangingPunct="0">
              <a:spcBef>
                <a:spcPct val="30000"/>
              </a:spcBef>
              <a:defRPr sz="1200">
                <a:solidFill>
                  <a:schemeClr val="tx1"/>
                </a:solidFill>
                <a:latin typeface="Calibri" pitchFamily="34" charset="0"/>
                <a:ea typeface="ヒラギノ角ゴ Pro W3" charset="-128"/>
              </a:defRPr>
            </a:lvl4pPr>
            <a:lvl5pPr marL="2057400" indent="-228600" eaLnBrk="0" hangingPunct="0">
              <a:spcBef>
                <a:spcPct val="30000"/>
              </a:spcBef>
              <a:defRPr sz="1200">
                <a:solidFill>
                  <a:schemeClr val="tx1"/>
                </a:solidFill>
                <a:latin typeface="Calibri" pitchFamily="34" charset="0"/>
                <a:ea typeface="ヒラギノ角ゴ Pro W3" charset="-128"/>
              </a:defRPr>
            </a:lvl5pPr>
            <a:lvl6pPr marL="2514600" indent="-228600" eaLnBrk="0" fontAlgn="base" hangingPunct="0">
              <a:spcBef>
                <a:spcPct val="30000"/>
              </a:spcBef>
              <a:spcAft>
                <a:spcPct val="0"/>
              </a:spcAft>
              <a:defRPr sz="1200">
                <a:solidFill>
                  <a:schemeClr val="tx1"/>
                </a:solidFill>
                <a:latin typeface="Calibri" pitchFamily="34" charset="0"/>
                <a:ea typeface="ヒラギノ角ゴ Pro W3" charset="-128"/>
              </a:defRPr>
            </a:lvl6pPr>
            <a:lvl7pPr marL="2971800" indent="-228600"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29000" indent="-228600"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886200" indent="-228600"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3BEE3109-5367-4BA9-B69A-6D8BFBB6F6C2}" type="slidenum">
              <a:rPr lang="en-CA" altLang="en-US" smtClean="0">
                <a:solidFill>
                  <a:srgbClr val="000000"/>
                </a:solidFill>
                <a:latin typeface="Arial" pitchFamily="34" charset="0"/>
                <a:cs typeface="Arial" pitchFamily="34" charset="0"/>
              </a:rPr>
              <a:pPr>
                <a:spcBef>
                  <a:spcPct val="0"/>
                </a:spcBef>
              </a:pPr>
              <a:t>39</a:t>
            </a:fld>
            <a:endParaRPr lang="en-CA" altLang="en-US" smtClean="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1105213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smtClean="0">
              <a:ea typeface="ヒラギノ角ゴ Pro W3" charset="-128"/>
            </a:endParaRPr>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42950" indent="-285750" eaLnBrk="0" hangingPunct="0">
              <a:spcBef>
                <a:spcPct val="30000"/>
              </a:spcBef>
              <a:defRPr sz="1200">
                <a:solidFill>
                  <a:schemeClr val="tx1"/>
                </a:solidFill>
                <a:latin typeface="Calibri" pitchFamily="34" charset="0"/>
                <a:ea typeface="ヒラギノ角ゴ Pro W3" charset="-128"/>
              </a:defRPr>
            </a:lvl2pPr>
            <a:lvl3pPr marL="1143000" indent="-228600" eaLnBrk="0" hangingPunct="0">
              <a:spcBef>
                <a:spcPct val="30000"/>
              </a:spcBef>
              <a:defRPr sz="1200">
                <a:solidFill>
                  <a:schemeClr val="tx1"/>
                </a:solidFill>
                <a:latin typeface="Calibri" pitchFamily="34" charset="0"/>
                <a:ea typeface="ヒラギノ角ゴ Pro W3" charset="-128"/>
              </a:defRPr>
            </a:lvl3pPr>
            <a:lvl4pPr marL="1600200" indent="-228600" eaLnBrk="0" hangingPunct="0">
              <a:spcBef>
                <a:spcPct val="30000"/>
              </a:spcBef>
              <a:defRPr sz="1200">
                <a:solidFill>
                  <a:schemeClr val="tx1"/>
                </a:solidFill>
                <a:latin typeface="Calibri" pitchFamily="34" charset="0"/>
                <a:ea typeface="ヒラギノ角ゴ Pro W3" charset="-128"/>
              </a:defRPr>
            </a:lvl4pPr>
            <a:lvl5pPr marL="2057400" indent="-228600" eaLnBrk="0" hangingPunct="0">
              <a:spcBef>
                <a:spcPct val="30000"/>
              </a:spcBef>
              <a:defRPr sz="1200">
                <a:solidFill>
                  <a:schemeClr val="tx1"/>
                </a:solidFill>
                <a:latin typeface="Calibri" pitchFamily="34" charset="0"/>
                <a:ea typeface="ヒラギノ角ゴ Pro W3" charset="-128"/>
              </a:defRPr>
            </a:lvl5pPr>
            <a:lvl6pPr marL="2514600" indent="-228600" eaLnBrk="0" fontAlgn="base" hangingPunct="0">
              <a:spcBef>
                <a:spcPct val="30000"/>
              </a:spcBef>
              <a:spcAft>
                <a:spcPct val="0"/>
              </a:spcAft>
              <a:defRPr sz="1200">
                <a:solidFill>
                  <a:schemeClr val="tx1"/>
                </a:solidFill>
                <a:latin typeface="Calibri" pitchFamily="34" charset="0"/>
                <a:ea typeface="ヒラギノ角ゴ Pro W3" charset="-128"/>
              </a:defRPr>
            </a:lvl6pPr>
            <a:lvl7pPr marL="2971800" indent="-228600"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29000" indent="-228600"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886200" indent="-228600"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0A578EDD-E1EC-4BA2-8988-9C71374116D0}" type="slidenum">
              <a:rPr lang="en-CA" altLang="en-US" smtClean="0">
                <a:latin typeface="Arial" pitchFamily="34" charset="0"/>
                <a:cs typeface="Arial" pitchFamily="34" charset="0"/>
              </a:rPr>
              <a:pPr>
                <a:spcBef>
                  <a:spcPct val="0"/>
                </a:spcBef>
              </a:pPr>
              <a:t>5</a:t>
            </a:fld>
            <a:endParaRPr lang="en-CA" altLang="en-US" smtClean="0">
              <a:latin typeface="Arial" pitchFamily="34" charset="0"/>
              <a:cs typeface="Arial" pitchFamily="34" charset="0"/>
            </a:endParaRPr>
          </a:p>
        </p:txBody>
      </p:sp>
    </p:spTree>
    <p:extLst>
      <p:ext uri="{BB962C8B-B14F-4D97-AF65-F5344CB8AC3E}">
        <p14:creationId xmlns:p14="http://schemas.microsoft.com/office/powerpoint/2010/main" val="20167782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dirty="0" smtClean="0">
              <a:ea typeface="ヒラギノ角ゴ Pro W3" charset="-128"/>
            </a:endParaRPr>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42950" indent="-285750" eaLnBrk="0" hangingPunct="0">
              <a:spcBef>
                <a:spcPct val="30000"/>
              </a:spcBef>
              <a:defRPr sz="1200">
                <a:solidFill>
                  <a:schemeClr val="tx1"/>
                </a:solidFill>
                <a:latin typeface="Calibri" pitchFamily="34" charset="0"/>
                <a:ea typeface="ヒラギノ角ゴ Pro W3" charset="-128"/>
              </a:defRPr>
            </a:lvl2pPr>
            <a:lvl3pPr marL="1143000" indent="-228600" eaLnBrk="0" hangingPunct="0">
              <a:spcBef>
                <a:spcPct val="30000"/>
              </a:spcBef>
              <a:defRPr sz="1200">
                <a:solidFill>
                  <a:schemeClr val="tx1"/>
                </a:solidFill>
                <a:latin typeface="Calibri" pitchFamily="34" charset="0"/>
                <a:ea typeface="ヒラギノ角ゴ Pro W3" charset="-128"/>
              </a:defRPr>
            </a:lvl3pPr>
            <a:lvl4pPr marL="1600200" indent="-228600" eaLnBrk="0" hangingPunct="0">
              <a:spcBef>
                <a:spcPct val="30000"/>
              </a:spcBef>
              <a:defRPr sz="1200">
                <a:solidFill>
                  <a:schemeClr val="tx1"/>
                </a:solidFill>
                <a:latin typeface="Calibri" pitchFamily="34" charset="0"/>
                <a:ea typeface="ヒラギノ角ゴ Pro W3" charset="-128"/>
              </a:defRPr>
            </a:lvl4pPr>
            <a:lvl5pPr marL="2057400" indent="-228600" eaLnBrk="0" hangingPunct="0">
              <a:spcBef>
                <a:spcPct val="30000"/>
              </a:spcBef>
              <a:defRPr sz="1200">
                <a:solidFill>
                  <a:schemeClr val="tx1"/>
                </a:solidFill>
                <a:latin typeface="Calibri" pitchFamily="34" charset="0"/>
                <a:ea typeface="ヒラギノ角ゴ Pro W3" charset="-128"/>
              </a:defRPr>
            </a:lvl5pPr>
            <a:lvl6pPr marL="2514600" indent="-228600" eaLnBrk="0" fontAlgn="base" hangingPunct="0">
              <a:spcBef>
                <a:spcPct val="30000"/>
              </a:spcBef>
              <a:spcAft>
                <a:spcPct val="0"/>
              </a:spcAft>
              <a:defRPr sz="1200">
                <a:solidFill>
                  <a:schemeClr val="tx1"/>
                </a:solidFill>
                <a:latin typeface="Calibri" pitchFamily="34" charset="0"/>
                <a:ea typeface="ヒラギノ角ゴ Pro W3" charset="-128"/>
              </a:defRPr>
            </a:lvl6pPr>
            <a:lvl7pPr marL="2971800" indent="-228600"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29000" indent="-228600"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886200" indent="-228600"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FA57AB18-23E4-4779-A0E7-CB49A78DB710}" type="slidenum">
              <a:rPr lang="en-CA" altLang="en-US" smtClean="0">
                <a:latin typeface="Arial" pitchFamily="34" charset="0"/>
                <a:cs typeface="Arial" pitchFamily="34" charset="0"/>
              </a:rPr>
              <a:pPr>
                <a:spcBef>
                  <a:spcPct val="0"/>
                </a:spcBef>
              </a:pPr>
              <a:t>41</a:t>
            </a:fld>
            <a:endParaRPr lang="en-CA" altLang="en-US" smtClean="0">
              <a:latin typeface="Arial" pitchFamily="34" charset="0"/>
              <a:cs typeface="Arial" pitchFamily="34" charset="0"/>
            </a:endParaRPr>
          </a:p>
        </p:txBody>
      </p:sp>
    </p:spTree>
    <p:extLst>
      <p:ext uri="{BB962C8B-B14F-4D97-AF65-F5344CB8AC3E}">
        <p14:creationId xmlns:p14="http://schemas.microsoft.com/office/powerpoint/2010/main" val="10680017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pPr>
              <a:defRPr/>
            </a:pPr>
            <a:fld id="{AD4905CC-B16E-4137-B456-465B50406AC9}" type="slidenum">
              <a:rPr lang="en-CA" altLang="en-US" smtClean="0"/>
              <a:pPr>
                <a:defRPr/>
              </a:pPr>
              <a:t>42</a:t>
            </a:fld>
            <a:endParaRPr lang="en-CA" altLang="en-US"/>
          </a:p>
        </p:txBody>
      </p:sp>
    </p:spTree>
    <p:extLst>
      <p:ext uri="{BB962C8B-B14F-4D97-AF65-F5344CB8AC3E}">
        <p14:creationId xmlns:p14="http://schemas.microsoft.com/office/powerpoint/2010/main" val="38409840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344FC17-8036-4C17-99E3-36847C815777}" type="slidenum">
              <a:rPr lang="en-US" smtClean="0"/>
              <a:t>43</a:t>
            </a:fld>
            <a:endParaRPr lang="en-US"/>
          </a:p>
        </p:txBody>
      </p:sp>
    </p:spTree>
    <p:extLst>
      <p:ext uri="{BB962C8B-B14F-4D97-AF65-F5344CB8AC3E}">
        <p14:creationId xmlns:p14="http://schemas.microsoft.com/office/powerpoint/2010/main" val="40705596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dirty="0" smtClean="0">
              <a:ea typeface="ヒラギノ角ゴ Pro W3" charset="-128"/>
            </a:endParaRPr>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42950" indent="-285750" eaLnBrk="0" hangingPunct="0">
              <a:spcBef>
                <a:spcPct val="30000"/>
              </a:spcBef>
              <a:defRPr sz="1200">
                <a:solidFill>
                  <a:schemeClr val="tx1"/>
                </a:solidFill>
                <a:latin typeface="Calibri" pitchFamily="34" charset="0"/>
                <a:ea typeface="ヒラギノ角ゴ Pro W3" charset="-128"/>
              </a:defRPr>
            </a:lvl2pPr>
            <a:lvl3pPr marL="1143000" indent="-228600" eaLnBrk="0" hangingPunct="0">
              <a:spcBef>
                <a:spcPct val="30000"/>
              </a:spcBef>
              <a:defRPr sz="1200">
                <a:solidFill>
                  <a:schemeClr val="tx1"/>
                </a:solidFill>
                <a:latin typeface="Calibri" pitchFamily="34" charset="0"/>
                <a:ea typeface="ヒラギノ角ゴ Pro W3" charset="-128"/>
              </a:defRPr>
            </a:lvl3pPr>
            <a:lvl4pPr marL="1600200" indent="-228600" eaLnBrk="0" hangingPunct="0">
              <a:spcBef>
                <a:spcPct val="30000"/>
              </a:spcBef>
              <a:defRPr sz="1200">
                <a:solidFill>
                  <a:schemeClr val="tx1"/>
                </a:solidFill>
                <a:latin typeface="Calibri" pitchFamily="34" charset="0"/>
                <a:ea typeface="ヒラギノ角ゴ Pro W3" charset="-128"/>
              </a:defRPr>
            </a:lvl4pPr>
            <a:lvl5pPr marL="2057400" indent="-228600" eaLnBrk="0" hangingPunct="0">
              <a:spcBef>
                <a:spcPct val="30000"/>
              </a:spcBef>
              <a:defRPr sz="1200">
                <a:solidFill>
                  <a:schemeClr val="tx1"/>
                </a:solidFill>
                <a:latin typeface="Calibri" pitchFamily="34" charset="0"/>
                <a:ea typeface="ヒラギノ角ゴ Pro W3" charset="-128"/>
              </a:defRPr>
            </a:lvl5pPr>
            <a:lvl6pPr marL="2514600" indent="-228600" eaLnBrk="0" fontAlgn="base" hangingPunct="0">
              <a:spcBef>
                <a:spcPct val="30000"/>
              </a:spcBef>
              <a:spcAft>
                <a:spcPct val="0"/>
              </a:spcAft>
              <a:defRPr sz="1200">
                <a:solidFill>
                  <a:schemeClr val="tx1"/>
                </a:solidFill>
                <a:latin typeface="Calibri" pitchFamily="34" charset="0"/>
                <a:ea typeface="ヒラギノ角ゴ Pro W3" charset="-128"/>
              </a:defRPr>
            </a:lvl6pPr>
            <a:lvl7pPr marL="2971800" indent="-228600"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29000" indent="-228600"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886200" indent="-228600"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1B3B1111-8481-473C-90DE-2B5A9E2BB956}" type="slidenum">
              <a:rPr lang="en-CA" altLang="en-US" smtClean="0">
                <a:latin typeface="Arial" pitchFamily="34" charset="0"/>
              </a:rPr>
              <a:pPr>
                <a:spcBef>
                  <a:spcPct val="0"/>
                </a:spcBef>
              </a:pPr>
              <a:t>44</a:t>
            </a:fld>
            <a:endParaRPr lang="en-CA" altLang="en-US" smtClean="0">
              <a:latin typeface="Arial" pitchFamily="34" charset="0"/>
            </a:endParaRPr>
          </a:p>
        </p:txBody>
      </p:sp>
    </p:spTree>
    <p:extLst>
      <p:ext uri="{BB962C8B-B14F-4D97-AF65-F5344CB8AC3E}">
        <p14:creationId xmlns:p14="http://schemas.microsoft.com/office/powerpoint/2010/main" val="125223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6"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defRPr/>
            </a:pPr>
            <a:endParaRPr lang="en-CA" altLang="en-US" sz="1800" dirty="0" smtClean="0">
              <a:ea typeface="ヒラギノ角ゴ Pro W3" charset="-128"/>
            </a:endParaRPr>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42950" indent="-285750" eaLnBrk="0" hangingPunct="0">
              <a:spcBef>
                <a:spcPct val="30000"/>
              </a:spcBef>
              <a:defRPr sz="1200">
                <a:solidFill>
                  <a:schemeClr val="tx1"/>
                </a:solidFill>
                <a:latin typeface="Calibri" pitchFamily="34" charset="0"/>
                <a:ea typeface="ヒラギノ角ゴ Pro W3" charset="-128"/>
              </a:defRPr>
            </a:lvl2pPr>
            <a:lvl3pPr marL="1143000" indent="-228600" eaLnBrk="0" hangingPunct="0">
              <a:spcBef>
                <a:spcPct val="30000"/>
              </a:spcBef>
              <a:defRPr sz="1200">
                <a:solidFill>
                  <a:schemeClr val="tx1"/>
                </a:solidFill>
                <a:latin typeface="Calibri" pitchFamily="34" charset="0"/>
                <a:ea typeface="ヒラギノ角ゴ Pro W3" charset="-128"/>
              </a:defRPr>
            </a:lvl3pPr>
            <a:lvl4pPr marL="1600200" indent="-228600" eaLnBrk="0" hangingPunct="0">
              <a:spcBef>
                <a:spcPct val="30000"/>
              </a:spcBef>
              <a:defRPr sz="1200">
                <a:solidFill>
                  <a:schemeClr val="tx1"/>
                </a:solidFill>
                <a:latin typeface="Calibri" pitchFamily="34" charset="0"/>
                <a:ea typeface="ヒラギノ角ゴ Pro W3" charset="-128"/>
              </a:defRPr>
            </a:lvl4pPr>
            <a:lvl5pPr marL="2057400" indent="-228600" eaLnBrk="0" hangingPunct="0">
              <a:spcBef>
                <a:spcPct val="30000"/>
              </a:spcBef>
              <a:defRPr sz="1200">
                <a:solidFill>
                  <a:schemeClr val="tx1"/>
                </a:solidFill>
                <a:latin typeface="Calibri" pitchFamily="34" charset="0"/>
                <a:ea typeface="ヒラギノ角ゴ Pro W3" charset="-128"/>
              </a:defRPr>
            </a:lvl5pPr>
            <a:lvl6pPr marL="2514600" indent="-228600" eaLnBrk="0" fontAlgn="base" hangingPunct="0">
              <a:spcBef>
                <a:spcPct val="30000"/>
              </a:spcBef>
              <a:spcAft>
                <a:spcPct val="0"/>
              </a:spcAft>
              <a:defRPr sz="1200">
                <a:solidFill>
                  <a:schemeClr val="tx1"/>
                </a:solidFill>
                <a:latin typeface="Calibri" pitchFamily="34" charset="0"/>
                <a:ea typeface="ヒラギノ角ゴ Pro W3" charset="-128"/>
              </a:defRPr>
            </a:lvl6pPr>
            <a:lvl7pPr marL="2971800" indent="-228600"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29000" indent="-228600"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886200" indent="-228600"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73AEE25D-F4F5-41F6-BA9D-27C1449E32C7}" type="slidenum">
              <a:rPr lang="en-CA" altLang="en-US" smtClean="0">
                <a:latin typeface="Arial" pitchFamily="34" charset="0"/>
                <a:cs typeface="Arial" pitchFamily="34" charset="0"/>
              </a:rPr>
              <a:pPr>
                <a:spcBef>
                  <a:spcPct val="0"/>
                </a:spcBef>
              </a:pPr>
              <a:t>45</a:t>
            </a:fld>
            <a:endParaRPr lang="en-CA" altLang="en-US" smtClean="0">
              <a:latin typeface="Arial" pitchFamily="34" charset="0"/>
              <a:cs typeface="Arial" pitchFamily="34" charset="0"/>
            </a:endParaRPr>
          </a:p>
        </p:txBody>
      </p:sp>
    </p:spTree>
    <p:extLst>
      <p:ext uri="{BB962C8B-B14F-4D97-AF65-F5344CB8AC3E}">
        <p14:creationId xmlns:p14="http://schemas.microsoft.com/office/powerpoint/2010/main" val="19455701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344FC17-8036-4C17-99E3-36847C815777}" type="slidenum">
              <a:rPr lang="en-US" smtClean="0"/>
              <a:t>46</a:t>
            </a:fld>
            <a:endParaRPr lang="en-US"/>
          </a:p>
        </p:txBody>
      </p:sp>
    </p:spTree>
    <p:extLst>
      <p:ext uri="{BB962C8B-B14F-4D97-AF65-F5344CB8AC3E}">
        <p14:creationId xmlns:p14="http://schemas.microsoft.com/office/powerpoint/2010/main" val="1608204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344FC17-8036-4C17-99E3-36847C815777}" type="slidenum">
              <a:rPr lang="en-US" smtClean="0"/>
              <a:t>6</a:t>
            </a:fld>
            <a:endParaRPr lang="en-US"/>
          </a:p>
        </p:txBody>
      </p:sp>
    </p:spTree>
    <p:extLst>
      <p:ext uri="{BB962C8B-B14F-4D97-AF65-F5344CB8AC3E}">
        <p14:creationId xmlns:p14="http://schemas.microsoft.com/office/powerpoint/2010/main" val="2452354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smtClean="0">
              <a:ea typeface="ヒラギノ角ゴ Pro W3" charset="-128"/>
            </a:endParaRPr>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42950" indent="-285750" eaLnBrk="0" hangingPunct="0">
              <a:spcBef>
                <a:spcPct val="30000"/>
              </a:spcBef>
              <a:defRPr sz="1200">
                <a:solidFill>
                  <a:schemeClr val="tx1"/>
                </a:solidFill>
                <a:latin typeface="Calibri" pitchFamily="34" charset="0"/>
                <a:ea typeface="ヒラギノ角ゴ Pro W3" charset="-128"/>
              </a:defRPr>
            </a:lvl2pPr>
            <a:lvl3pPr marL="1143000" indent="-228600" eaLnBrk="0" hangingPunct="0">
              <a:spcBef>
                <a:spcPct val="30000"/>
              </a:spcBef>
              <a:defRPr sz="1200">
                <a:solidFill>
                  <a:schemeClr val="tx1"/>
                </a:solidFill>
                <a:latin typeface="Calibri" pitchFamily="34" charset="0"/>
                <a:ea typeface="ヒラギノ角ゴ Pro W3" charset="-128"/>
              </a:defRPr>
            </a:lvl3pPr>
            <a:lvl4pPr marL="1600200" indent="-228600" eaLnBrk="0" hangingPunct="0">
              <a:spcBef>
                <a:spcPct val="30000"/>
              </a:spcBef>
              <a:defRPr sz="1200">
                <a:solidFill>
                  <a:schemeClr val="tx1"/>
                </a:solidFill>
                <a:latin typeface="Calibri" pitchFamily="34" charset="0"/>
                <a:ea typeface="ヒラギノ角ゴ Pro W3" charset="-128"/>
              </a:defRPr>
            </a:lvl4pPr>
            <a:lvl5pPr marL="2057400" indent="-228600" eaLnBrk="0" hangingPunct="0">
              <a:spcBef>
                <a:spcPct val="30000"/>
              </a:spcBef>
              <a:defRPr sz="1200">
                <a:solidFill>
                  <a:schemeClr val="tx1"/>
                </a:solidFill>
                <a:latin typeface="Calibri" pitchFamily="34" charset="0"/>
                <a:ea typeface="ヒラギノ角ゴ Pro W3" charset="-128"/>
              </a:defRPr>
            </a:lvl5pPr>
            <a:lvl6pPr marL="2514600" indent="-228600" eaLnBrk="0" fontAlgn="base" hangingPunct="0">
              <a:spcBef>
                <a:spcPct val="30000"/>
              </a:spcBef>
              <a:spcAft>
                <a:spcPct val="0"/>
              </a:spcAft>
              <a:defRPr sz="1200">
                <a:solidFill>
                  <a:schemeClr val="tx1"/>
                </a:solidFill>
                <a:latin typeface="Calibri" pitchFamily="34" charset="0"/>
                <a:ea typeface="ヒラギノ角ゴ Pro W3" charset="-128"/>
              </a:defRPr>
            </a:lvl6pPr>
            <a:lvl7pPr marL="2971800" indent="-228600"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29000" indent="-228600"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886200" indent="-228600"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0A578EDD-E1EC-4BA2-8988-9C71374116D0}" type="slidenum">
              <a:rPr lang="en-CA" altLang="en-US" smtClean="0">
                <a:latin typeface="Arial" pitchFamily="34" charset="0"/>
                <a:cs typeface="Arial" pitchFamily="34" charset="0"/>
              </a:rPr>
              <a:pPr>
                <a:spcBef>
                  <a:spcPct val="0"/>
                </a:spcBef>
              </a:pPr>
              <a:t>8</a:t>
            </a:fld>
            <a:endParaRPr lang="en-CA" altLang="en-US" smtClean="0">
              <a:latin typeface="Arial" pitchFamily="34" charset="0"/>
              <a:cs typeface="Arial" pitchFamily="34" charset="0"/>
            </a:endParaRPr>
          </a:p>
        </p:txBody>
      </p:sp>
    </p:spTree>
    <p:extLst>
      <p:ext uri="{BB962C8B-B14F-4D97-AF65-F5344CB8AC3E}">
        <p14:creationId xmlns:p14="http://schemas.microsoft.com/office/powerpoint/2010/main" val="2016778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FR" dirty="0" smtClean="0"/>
              <a:t>essais cliniques contrôlés non randomisés (ECC)</a:t>
            </a:r>
          </a:p>
          <a:p>
            <a:endParaRPr lang="en-CA" altLang="en-US" dirty="0" smtClean="0">
              <a:ea typeface="ヒラギノ角ゴ Pro W3" charset="-128"/>
            </a:endParaRPr>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42950" indent="-285750" eaLnBrk="0" hangingPunct="0">
              <a:spcBef>
                <a:spcPct val="30000"/>
              </a:spcBef>
              <a:defRPr sz="1200">
                <a:solidFill>
                  <a:schemeClr val="tx1"/>
                </a:solidFill>
                <a:latin typeface="Calibri" pitchFamily="34" charset="0"/>
                <a:ea typeface="ヒラギノ角ゴ Pro W3" charset="-128"/>
              </a:defRPr>
            </a:lvl2pPr>
            <a:lvl3pPr marL="1143000" indent="-228600" eaLnBrk="0" hangingPunct="0">
              <a:spcBef>
                <a:spcPct val="30000"/>
              </a:spcBef>
              <a:defRPr sz="1200">
                <a:solidFill>
                  <a:schemeClr val="tx1"/>
                </a:solidFill>
                <a:latin typeface="Calibri" pitchFamily="34" charset="0"/>
                <a:ea typeface="ヒラギノ角ゴ Pro W3" charset="-128"/>
              </a:defRPr>
            </a:lvl3pPr>
            <a:lvl4pPr marL="1600200" indent="-228600" eaLnBrk="0" hangingPunct="0">
              <a:spcBef>
                <a:spcPct val="30000"/>
              </a:spcBef>
              <a:defRPr sz="1200">
                <a:solidFill>
                  <a:schemeClr val="tx1"/>
                </a:solidFill>
                <a:latin typeface="Calibri" pitchFamily="34" charset="0"/>
                <a:ea typeface="ヒラギノ角ゴ Pro W3" charset="-128"/>
              </a:defRPr>
            </a:lvl4pPr>
            <a:lvl5pPr marL="2057400" indent="-228600" eaLnBrk="0" hangingPunct="0">
              <a:spcBef>
                <a:spcPct val="30000"/>
              </a:spcBef>
              <a:defRPr sz="1200">
                <a:solidFill>
                  <a:schemeClr val="tx1"/>
                </a:solidFill>
                <a:latin typeface="Calibri" pitchFamily="34" charset="0"/>
                <a:ea typeface="ヒラギノ角ゴ Pro W3" charset="-128"/>
              </a:defRPr>
            </a:lvl5pPr>
            <a:lvl6pPr marL="2514600" indent="-228600" eaLnBrk="0" fontAlgn="base" hangingPunct="0">
              <a:spcBef>
                <a:spcPct val="30000"/>
              </a:spcBef>
              <a:spcAft>
                <a:spcPct val="0"/>
              </a:spcAft>
              <a:defRPr sz="1200">
                <a:solidFill>
                  <a:schemeClr val="tx1"/>
                </a:solidFill>
                <a:latin typeface="Calibri" pitchFamily="34" charset="0"/>
                <a:ea typeface="ヒラギノ角ゴ Pro W3" charset="-128"/>
              </a:defRPr>
            </a:lvl6pPr>
            <a:lvl7pPr marL="2971800" indent="-228600"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29000" indent="-228600"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886200" indent="-228600"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335D2B66-B0E8-4721-8D09-9E4DEE178DA7}" type="slidenum">
              <a:rPr lang="en-CA" altLang="en-US" smtClean="0">
                <a:latin typeface="Arial" pitchFamily="34" charset="0"/>
                <a:cs typeface="Arial" pitchFamily="34" charset="0"/>
              </a:rPr>
              <a:pPr>
                <a:spcBef>
                  <a:spcPct val="0"/>
                </a:spcBef>
              </a:pPr>
              <a:t>13</a:t>
            </a:fld>
            <a:endParaRPr lang="en-CA" altLang="en-US" smtClean="0">
              <a:latin typeface="Arial" pitchFamily="34" charset="0"/>
              <a:cs typeface="Arial" pitchFamily="34" charset="0"/>
            </a:endParaRPr>
          </a:p>
        </p:txBody>
      </p:sp>
    </p:spTree>
    <p:extLst>
      <p:ext uri="{BB962C8B-B14F-4D97-AF65-F5344CB8AC3E}">
        <p14:creationId xmlns:p14="http://schemas.microsoft.com/office/powerpoint/2010/main" val="801832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p>
            <a:pPr>
              <a:buFontTx/>
              <a:buNone/>
              <a:defRPr/>
            </a:pPr>
            <a:r>
              <a:rPr lang="en-CA" sz="1800" i="1" dirty="0" smtClean="0"/>
              <a:t>Comment </a:t>
            </a:r>
            <a:r>
              <a:rPr lang="en-CA" sz="1800" i="1" dirty="0" err="1" smtClean="0"/>
              <a:t>évaluons</a:t>
            </a:r>
            <a:r>
              <a:rPr lang="en-CA" sz="1800" i="1" dirty="0" smtClean="0"/>
              <a:t>-nous les </a:t>
            </a:r>
            <a:r>
              <a:rPr lang="en-CA" sz="1800" i="1" dirty="0" err="1" smtClean="0"/>
              <a:t>données</a:t>
            </a:r>
            <a:r>
              <a:rPr lang="en-CA" sz="1800" i="1" dirty="0" smtClean="0"/>
              <a:t>? </a:t>
            </a:r>
          </a:p>
          <a:p>
            <a:pPr marL="0" indent="0">
              <a:buFontTx/>
              <a:buNone/>
              <a:defRPr/>
            </a:pPr>
            <a:r>
              <a:rPr lang="en-US" sz="2200" b="1" dirty="0" smtClean="0">
                <a:solidFill>
                  <a:srgbClr val="90214A"/>
                </a:solidFill>
              </a:rPr>
              <a:t>1. </a:t>
            </a:r>
            <a:r>
              <a:rPr lang="en-CA" sz="2400" b="1" kern="1200" dirty="0" smtClean="0">
                <a:solidFill>
                  <a:schemeClr val="tx1"/>
                </a:solidFill>
                <a:effectLst/>
                <a:latin typeface="+mn-lt"/>
                <a:ea typeface="+mn-ea"/>
                <a:cs typeface="+mn-cs"/>
              </a:rPr>
              <a:t>La </a:t>
            </a:r>
            <a:r>
              <a:rPr lang="en-CA" sz="2400" b="1" kern="1200" dirty="0" err="1" smtClean="0">
                <a:solidFill>
                  <a:schemeClr val="tx1"/>
                </a:solidFill>
                <a:effectLst/>
                <a:latin typeface="+mn-lt"/>
                <a:ea typeface="+mn-ea"/>
                <a:cs typeface="+mn-cs"/>
              </a:rPr>
              <a:t>qualité</a:t>
            </a:r>
            <a:r>
              <a:rPr lang="en-CA" sz="2400" b="1" kern="1200" dirty="0" smtClean="0">
                <a:solidFill>
                  <a:schemeClr val="tx1"/>
                </a:solidFill>
                <a:effectLst/>
                <a:latin typeface="+mn-lt"/>
                <a:ea typeface="+mn-ea"/>
                <a:cs typeface="+mn-cs"/>
              </a:rPr>
              <a:t> des </a:t>
            </a:r>
            <a:r>
              <a:rPr lang="en-CA" sz="2400" b="1" kern="1200" dirty="0" err="1" smtClean="0">
                <a:solidFill>
                  <a:schemeClr val="tx1"/>
                </a:solidFill>
                <a:effectLst/>
                <a:latin typeface="+mn-lt"/>
                <a:ea typeface="+mn-ea"/>
                <a:cs typeface="+mn-cs"/>
              </a:rPr>
              <a:t>données</a:t>
            </a:r>
            <a:r>
              <a:rPr lang="en-CA" sz="2400" b="1" kern="1200" dirty="0" smtClean="0">
                <a:solidFill>
                  <a:schemeClr val="tx1"/>
                </a:solidFill>
                <a:effectLst/>
                <a:latin typeface="+mn-lt"/>
                <a:ea typeface="+mn-ea"/>
                <a:cs typeface="+mn-cs"/>
              </a:rPr>
              <a:t> </a:t>
            </a:r>
            <a:r>
              <a:rPr lang="en-CA" sz="2400" b="1" kern="1200" dirty="0" err="1" smtClean="0">
                <a:solidFill>
                  <a:schemeClr val="tx1"/>
                </a:solidFill>
                <a:effectLst/>
                <a:latin typeface="+mn-lt"/>
                <a:ea typeface="+mn-ea"/>
                <a:cs typeface="+mn-cs"/>
              </a:rPr>
              <a:t>probantes</a:t>
            </a:r>
            <a:r>
              <a:rPr lang="en-CA" sz="2400" kern="1200" dirty="0" smtClean="0">
                <a:solidFill>
                  <a:schemeClr val="tx1"/>
                </a:solidFill>
                <a:effectLst/>
                <a:latin typeface="+mn-lt"/>
                <a:ea typeface="+mn-ea"/>
                <a:cs typeface="+mn-cs"/>
              </a:rPr>
              <a:t> </a:t>
            </a:r>
            <a:r>
              <a:rPr lang="en-US" sz="2200" b="1" dirty="0" smtClean="0">
                <a:solidFill>
                  <a:srgbClr val="90214A"/>
                </a:solidFill>
              </a:rPr>
              <a:t>(</a:t>
            </a:r>
            <a:r>
              <a:rPr lang="en-CA" sz="2400" kern="1200" dirty="0" err="1" smtClean="0">
                <a:solidFill>
                  <a:schemeClr val="tx1"/>
                </a:solidFill>
                <a:effectLst/>
                <a:latin typeface="+mn-lt"/>
                <a:ea typeface="+mn-ea"/>
                <a:cs typeface="+mn-cs"/>
              </a:rPr>
              <a:t>élevé</a:t>
            </a:r>
            <a:r>
              <a:rPr lang="en-CA" sz="2400" kern="1200" dirty="0" smtClean="0">
                <a:solidFill>
                  <a:schemeClr val="tx1"/>
                </a:solidFill>
                <a:effectLst/>
                <a:latin typeface="+mn-lt"/>
                <a:ea typeface="+mn-ea"/>
                <a:cs typeface="+mn-cs"/>
              </a:rPr>
              <a:t>, </a:t>
            </a:r>
            <a:r>
              <a:rPr lang="en-CA" sz="2400" kern="1200" dirty="0" err="1" smtClean="0">
                <a:solidFill>
                  <a:schemeClr val="tx1"/>
                </a:solidFill>
                <a:effectLst/>
                <a:latin typeface="+mn-lt"/>
                <a:ea typeface="+mn-ea"/>
                <a:cs typeface="+mn-cs"/>
              </a:rPr>
              <a:t>modéré</a:t>
            </a:r>
            <a:r>
              <a:rPr lang="en-CA" sz="2400" kern="1200" dirty="0" smtClean="0">
                <a:solidFill>
                  <a:schemeClr val="tx1"/>
                </a:solidFill>
                <a:effectLst/>
                <a:latin typeface="+mn-lt"/>
                <a:ea typeface="+mn-ea"/>
                <a:cs typeface="+mn-cs"/>
              </a:rPr>
              <a:t>, </a:t>
            </a:r>
            <a:r>
              <a:rPr lang="en-CA" sz="2400" kern="1200" dirty="0" err="1" smtClean="0">
                <a:solidFill>
                  <a:schemeClr val="tx1"/>
                </a:solidFill>
                <a:effectLst/>
                <a:latin typeface="+mn-lt"/>
                <a:ea typeface="+mn-ea"/>
                <a:cs typeface="+mn-cs"/>
              </a:rPr>
              <a:t>faible</a:t>
            </a:r>
            <a:r>
              <a:rPr lang="en-CA" sz="2400" kern="1200" dirty="0" smtClean="0">
                <a:solidFill>
                  <a:schemeClr val="tx1"/>
                </a:solidFill>
                <a:effectLst/>
                <a:latin typeface="+mn-lt"/>
                <a:ea typeface="+mn-ea"/>
                <a:cs typeface="+mn-cs"/>
              </a:rPr>
              <a:t> </a:t>
            </a:r>
            <a:r>
              <a:rPr lang="en-CA" sz="2400" kern="1200" dirty="0" err="1" smtClean="0">
                <a:solidFill>
                  <a:schemeClr val="tx1"/>
                </a:solidFill>
                <a:effectLst/>
                <a:latin typeface="+mn-lt"/>
                <a:ea typeface="+mn-ea"/>
                <a:cs typeface="+mn-cs"/>
              </a:rPr>
              <a:t>ou</a:t>
            </a:r>
            <a:r>
              <a:rPr lang="en-CA" sz="2400" kern="1200" dirty="0" smtClean="0">
                <a:solidFill>
                  <a:schemeClr val="tx1"/>
                </a:solidFill>
                <a:effectLst/>
                <a:latin typeface="+mn-lt"/>
                <a:ea typeface="+mn-ea"/>
                <a:cs typeface="+mn-cs"/>
              </a:rPr>
              <a:t> </a:t>
            </a:r>
            <a:r>
              <a:rPr lang="en-CA" sz="2400" kern="1200" dirty="0" err="1" smtClean="0">
                <a:solidFill>
                  <a:schemeClr val="tx1"/>
                </a:solidFill>
                <a:effectLst/>
                <a:latin typeface="+mn-lt"/>
                <a:ea typeface="+mn-ea"/>
                <a:cs typeface="+mn-cs"/>
              </a:rPr>
              <a:t>très</a:t>
            </a:r>
            <a:r>
              <a:rPr lang="en-CA" sz="2400" kern="1200" dirty="0" smtClean="0">
                <a:solidFill>
                  <a:schemeClr val="tx1"/>
                </a:solidFill>
                <a:effectLst/>
                <a:latin typeface="+mn-lt"/>
                <a:ea typeface="+mn-ea"/>
                <a:cs typeface="+mn-cs"/>
              </a:rPr>
              <a:t> </a:t>
            </a:r>
            <a:r>
              <a:rPr lang="en-CA" sz="2400" kern="1200" dirty="0" err="1" smtClean="0">
                <a:solidFill>
                  <a:schemeClr val="tx1"/>
                </a:solidFill>
                <a:effectLst/>
                <a:latin typeface="+mn-lt"/>
                <a:ea typeface="+mn-ea"/>
                <a:cs typeface="+mn-cs"/>
              </a:rPr>
              <a:t>faible</a:t>
            </a:r>
            <a:r>
              <a:rPr lang="en-US" sz="2200" b="1" baseline="0" dirty="0" smtClean="0">
                <a:solidFill>
                  <a:srgbClr val="90214A"/>
                </a:solidFill>
              </a:rPr>
              <a:t>)</a:t>
            </a:r>
            <a:endParaRPr lang="en-US" sz="2200" b="1" dirty="0" smtClean="0">
              <a:solidFill>
                <a:srgbClr val="90214A"/>
              </a:solidFill>
            </a:endParaRPr>
          </a:p>
          <a:p>
            <a:pPr lvl="1">
              <a:defRPr/>
            </a:pPr>
            <a:r>
              <a:rPr lang="en-CA" sz="1800" kern="1200" dirty="0" err="1" smtClean="0">
                <a:solidFill>
                  <a:schemeClr val="tx1"/>
                </a:solidFill>
                <a:effectLst/>
                <a:latin typeface="+mn-lt"/>
                <a:ea typeface="+mn-ea"/>
                <a:cs typeface="+mn-cs"/>
              </a:rPr>
              <a:t>degré</a:t>
            </a:r>
            <a:r>
              <a:rPr lang="en-CA" sz="1800" kern="1200" dirty="0" smtClean="0">
                <a:solidFill>
                  <a:schemeClr val="tx1"/>
                </a:solidFill>
                <a:effectLst/>
                <a:latin typeface="+mn-lt"/>
                <a:ea typeface="+mn-ea"/>
                <a:cs typeface="+mn-cs"/>
              </a:rPr>
              <a:t> de </a:t>
            </a:r>
            <a:r>
              <a:rPr lang="en-CA" sz="1800" kern="1200" dirty="0" err="1" smtClean="0">
                <a:solidFill>
                  <a:schemeClr val="tx1"/>
                </a:solidFill>
                <a:effectLst/>
                <a:latin typeface="+mn-lt"/>
                <a:ea typeface="+mn-ea"/>
                <a:cs typeface="+mn-cs"/>
              </a:rPr>
              <a:t>confiance</a:t>
            </a:r>
            <a:r>
              <a:rPr lang="en-CA" sz="1800" kern="1200" dirty="0" smtClean="0">
                <a:solidFill>
                  <a:schemeClr val="tx1"/>
                </a:solidFill>
                <a:effectLst/>
                <a:latin typeface="+mn-lt"/>
                <a:ea typeface="+mn-ea"/>
                <a:cs typeface="+mn-cs"/>
              </a:rPr>
              <a:t> </a:t>
            </a:r>
            <a:r>
              <a:rPr lang="en-CA" sz="1800" kern="1200" dirty="0" err="1" smtClean="0">
                <a:solidFill>
                  <a:schemeClr val="tx1"/>
                </a:solidFill>
                <a:effectLst/>
                <a:latin typeface="+mn-lt"/>
                <a:ea typeface="+mn-ea"/>
                <a:cs typeface="+mn-cs"/>
              </a:rPr>
              <a:t>que</a:t>
            </a:r>
            <a:r>
              <a:rPr lang="en-CA" sz="1800" kern="1200" dirty="0" smtClean="0">
                <a:solidFill>
                  <a:schemeClr val="tx1"/>
                </a:solidFill>
                <a:effectLst/>
                <a:latin typeface="+mn-lt"/>
                <a:ea typeface="+mn-ea"/>
                <a:cs typeface="+mn-cs"/>
              </a:rPr>
              <a:t> les </a:t>
            </a:r>
            <a:r>
              <a:rPr lang="en-CA" sz="1800" kern="1200" dirty="0" err="1" smtClean="0">
                <a:solidFill>
                  <a:schemeClr val="tx1"/>
                </a:solidFill>
                <a:effectLst/>
                <a:latin typeface="+mn-lt"/>
                <a:ea typeface="+mn-ea"/>
                <a:cs typeface="+mn-cs"/>
              </a:rPr>
              <a:t>preuves</a:t>
            </a:r>
            <a:r>
              <a:rPr lang="en-CA" sz="1800" kern="1200" dirty="0" smtClean="0">
                <a:solidFill>
                  <a:schemeClr val="tx1"/>
                </a:solidFill>
                <a:effectLst/>
                <a:latin typeface="+mn-lt"/>
                <a:ea typeface="+mn-ea"/>
                <a:cs typeface="+mn-cs"/>
              </a:rPr>
              <a:t> </a:t>
            </a:r>
            <a:r>
              <a:rPr lang="en-CA" sz="1800" b="1" kern="1200" dirty="0" err="1" smtClean="0">
                <a:solidFill>
                  <a:schemeClr val="tx1"/>
                </a:solidFill>
                <a:effectLst/>
                <a:latin typeface="+mn-lt"/>
                <a:ea typeface="+mn-ea"/>
                <a:cs typeface="+mn-cs"/>
              </a:rPr>
              <a:t>disponibles</a:t>
            </a:r>
            <a:r>
              <a:rPr lang="en-CA" sz="1800" b="1" kern="1200" dirty="0" smtClean="0">
                <a:solidFill>
                  <a:schemeClr val="tx1"/>
                </a:solidFill>
                <a:effectLst/>
                <a:latin typeface="+mn-lt"/>
                <a:ea typeface="+mn-ea"/>
                <a:cs typeface="+mn-cs"/>
              </a:rPr>
              <a:t> </a:t>
            </a:r>
            <a:r>
              <a:rPr lang="en-CA" sz="1800" b="1" kern="1200" dirty="0" err="1" smtClean="0">
                <a:solidFill>
                  <a:schemeClr val="tx1"/>
                </a:solidFill>
                <a:effectLst/>
                <a:latin typeface="+mn-lt"/>
                <a:ea typeface="+mn-ea"/>
                <a:cs typeface="+mn-cs"/>
              </a:rPr>
              <a:t>reflètent</a:t>
            </a:r>
            <a:r>
              <a:rPr lang="en-CA" sz="1800" b="1" kern="1200" dirty="0" smtClean="0">
                <a:solidFill>
                  <a:schemeClr val="tx1"/>
                </a:solidFill>
                <a:effectLst/>
                <a:latin typeface="+mn-lt"/>
                <a:ea typeface="+mn-ea"/>
                <a:cs typeface="+mn-cs"/>
              </a:rPr>
              <a:t> </a:t>
            </a:r>
            <a:r>
              <a:rPr lang="en-CA" sz="1800" b="1" kern="1200" dirty="0" err="1" smtClean="0">
                <a:solidFill>
                  <a:schemeClr val="tx1"/>
                </a:solidFill>
                <a:effectLst/>
                <a:latin typeface="+mn-lt"/>
                <a:ea typeface="+mn-ea"/>
                <a:cs typeface="+mn-cs"/>
              </a:rPr>
              <a:t>correctement</a:t>
            </a:r>
            <a:r>
              <a:rPr lang="en-CA" sz="1800" b="1" kern="1200" dirty="0" smtClean="0">
                <a:solidFill>
                  <a:schemeClr val="tx1"/>
                </a:solidFill>
                <a:effectLst/>
                <a:latin typeface="+mn-lt"/>
                <a:ea typeface="+mn-ea"/>
                <a:cs typeface="+mn-cs"/>
              </a:rPr>
              <a:t> </a:t>
            </a:r>
            <a:r>
              <a:rPr lang="en-CA" sz="1800" b="1" kern="1200" dirty="0" err="1" smtClean="0">
                <a:solidFill>
                  <a:schemeClr val="tx1"/>
                </a:solidFill>
                <a:effectLst/>
                <a:latin typeface="+mn-lt"/>
                <a:ea typeface="+mn-ea"/>
                <a:cs typeface="+mn-cs"/>
              </a:rPr>
              <a:t>l'effet</a:t>
            </a:r>
            <a:r>
              <a:rPr lang="en-CA" sz="1800" b="1" kern="1200" dirty="0" smtClean="0">
                <a:solidFill>
                  <a:schemeClr val="tx1"/>
                </a:solidFill>
                <a:effectLst/>
                <a:latin typeface="+mn-lt"/>
                <a:ea typeface="+mn-ea"/>
                <a:cs typeface="+mn-cs"/>
              </a:rPr>
              <a:t> </a:t>
            </a:r>
            <a:r>
              <a:rPr lang="en-CA" sz="1800" b="1" kern="1200" dirty="0" err="1" smtClean="0">
                <a:solidFill>
                  <a:schemeClr val="tx1"/>
                </a:solidFill>
                <a:effectLst/>
                <a:latin typeface="+mn-lt"/>
                <a:ea typeface="+mn-ea"/>
                <a:cs typeface="+mn-cs"/>
              </a:rPr>
              <a:t>théorique</a:t>
            </a:r>
            <a:r>
              <a:rPr lang="en-CA" sz="1800" b="1" kern="1200" dirty="0" smtClean="0">
                <a:solidFill>
                  <a:schemeClr val="tx1"/>
                </a:solidFill>
                <a:effectLst/>
                <a:latin typeface="+mn-lt"/>
                <a:ea typeface="+mn-ea"/>
                <a:cs typeface="+mn-cs"/>
              </a:rPr>
              <a:t> </a:t>
            </a:r>
            <a:r>
              <a:rPr lang="en-CA" sz="1800" b="1" kern="1200" dirty="0" err="1" smtClean="0">
                <a:solidFill>
                  <a:schemeClr val="tx1"/>
                </a:solidFill>
                <a:effectLst/>
                <a:latin typeface="+mn-lt"/>
                <a:ea typeface="+mn-ea"/>
                <a:cs typeface="+mn-cs"/>
              </a:rPr>
              <a:t>réel</a:t>
            </a:r>
            <a:r>
              <a:rPr lang="en-CA" sz="1800" b="1" kern="1200" dirty="0" smtClean="0">
                <a:solidFill>
                  <a:schemeClr val="tx1"/>
                </a:solidFill>
                <a:effectLst/>
                <a:latin typeface="+mn-lt"/>
                <a:ea typeface="+mn-ea"/>
                <a:cs typeface="+mn-cs"/>
              </a:rPr>
              <a:t> </a:t>
            </a:r>
            <a:r>
              <a:rPr lang="en-CA" sz="1800" kern="1200" dirty="0" smtClean="0">
                <a:solidFill>
                  <a:schemeClr val="tx1"/>
                </a:solidFill>
                <a:effectLst/>
                <a:latin typeface="+mn-lt"/>
                <a:ea typeface="+mn-ea"/>
                <a:cs typeface="+mn-cs"/>
              </a:rPr>
              <a:t>de </a:t>
            </a:r>
            <a:r>
              <a:rPr lang="en-CA" sz="1800" kern="1200" dirty="0" err="1" smtClean="0">
                <a:solidFill>
                  <a:schemeClr val="tx1"/>
                </a:solidFill>
                <a:effectLst/>
                <a:latin typeface="+mn-lt"/>
                <a:ea typeface="+mn-ea"/>
                <a:cs typeface="+mn-cs"/>
              </a:rPr>
              <a:t>l'intervention</a:t>
            </a:r>
            <a:r>
              <a:rPr lang="en-CA" sz="1800" kern="1200" dirty="0" smtClean="0">
                <a:solidFill>
                  <a:schemeClr val="tx1"/>
                </a:solidFill>
                <a:effectLst/>
                <a:latin typeface="+mn-lt"/>
                <a:ea typeface="+mn-ea"/>
                <a:cs typeface="+mn-cs"/>
              </a:rPr>
              <a:t> </a:t>
            </a:r>
            <a:r>
              <a:rPr lang="en-CA" sz="1800" kern="1200" dirty="0" err="1" smtClean="0">
                <a:solidFill>
                  <a:schemeClr val="tx1"/>
                </a:solidFill>
                <a:effectLst/>
                <a:latin typeface="+mn-lt"/>
                <a:ea typeface="+mn-ea"/>
                <a:cs typeface="+mn-cs"/>
              </a:rPr>
              <a:t>ou</a:t>
            </a:r>
            <a:r>
              <a:rPr lang="en-CA" sz="1800" kern="1200" dirty="0" smtClean="0">
                <a:solidFill>
                  <a:schemeClr val="tx1"/>
                </a:solidFill>
                <a:effectLst/>
                <a:latin typeface="+mn-lt"/>
                <a:ea typeface="+mn-ea"/>
                <a:cs typeface="+mn-cs"/>
              </a:rPr>
              <a:t> du service</a:t>
            </a:r>
            <a:endParaRPr lang="en-US" sz="1800" dirty="0" smtClean="0"/>
          </a:p>
          <a:p>
            <a:pPr marL="0" indent="0">
              <a:buFontTx/>
              <a:buNone/>
              <a:defRPr/>
            </a:pPr>
            <a:r>
              <a:rPr lang="en-US" sz="2200" b="1" dirty="0" smtClean="0">
                <a:solidFill>
                  <a:srgbClr val="90214A"/>
                </a:solidFill>
              </a:rPr>
              <a:t>2. Force de la </a:t>
            </a:r>
            <a:r>
              <a:rPr lang="en-US" sz="2200" b="1" dirty="0" err="1" smtClean="0">
                <a:solidFill>
                  <a:srgbClr val="90214A"/>
                </a:solidFill>
              </a:rPr>
              <a:t>recommandation</a:t>
            </a:r>
            <a:r>
              <a:rPr lang="en-US" sz="2200" b="1" dirty="0" smtClean="0">
                <a:solidFill>
                  <a:srgbClr val="90214A"/>
                </a:solidFill>
              </a:rPr>
              <a:t> (forte </a:t>
            </a:r>
            <a:r>
              <a:rPr lang="en-US" sz="2200" b="1" dirty="0" err="1" smtClean="0">
                <a:solidFill>
                  <a:srgbClr val="90214A"/>
                </a:solidFill>
              </a:rPr>
              <a:t>ou</a:t>
            </a:r>
            <a:r>
              <a:rPr lang="en-US" sz="2200" b="1" dirty="0" smtClean="0">
                <a:solidFill>
                  <a:srgbClr val="90214A"/>
                </a:solidFill>
              </a:rPr>
              <a:t> </a:t>
            </a:r>
            <a:r>
              <a:rPr lang="en-US" sz="2200" b="1" dirty="0" err="1" smtClean="0">
                <a:solidFill>
                  <a:srgbClr val="90214A"/>
                </a:solidFill>
              </a:rPr>
              <a:t>faible</a:t>
            </a:r>
            <a:r>
              <a:rPr lang="en-US" sz="2200" b="1" dirty="0" smtClean="0">
                <a:solidFill>
                  <a:srgbClr val="90214A"/>
                </a:solidFill>
              </a:rPr>
              <a:t>) </a:t>
            </a:r>
            <a:r>
              <a:rPr lang="en-US" sz="1800" b="1" dirty="0" smtClean="0">
                <a:solidFill>
                  <a:srgbClr val="90214A"/>
                </a:solidFill>
              </a:rPr>
              <a:t>	</a:t>
            </a:r>
          </a:p>
          <a:p>
            <a:pPr lvl="1">
              <a:defRPr/>
            </a:pPr>
            <a:r>
              <a:rPr lang="fr-FR" sz="1200" kern="1200" dirty="0" smtClean="0">
                <a:solidFill>
                  <a:schemeClr val="tx1"/>
                </a:solidFill>
                <a:latin typeface="+mn-lt"/>
                <a:ea typeface="+mn-ea"/>
                <a:cs typeface="+mn-cs"/>
              </a:rPr>
              <a:t>Reflète l'équilibre des conséquences, y compris la taille de l'effet, la certitude de l'effet, la variabilité des valeurs et des préférences des individus et d'autres conséquences (utilisation des ressources, faisabilité, équité, acceptabilité)</a:t>
            </a:r>
          </a:p>
          <a:p>
            <a:pPr lvl="1">
              <a:defRPr/>
            </a:pPr>
            <a:endParaRPr lang="en-CA" sz="1800" dirty="0" smtClean="0">
              <a:solidFill>
                <a:prstClr val="black"/>
              </a:solidFill>
              <a:cs typeface="Arial" pitchFamily="34" charset="0"/>
            </a:endParaRPr>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42950" indent="-285750" eaLnBrk="0" hangingPunct="0">
              <a:spcBef>
                <a:spcPct val="30000"/>
              </a:spcBef>
              <a:defRPr sz="1200">
                <a:solidFill>
                  <a:schemeClr val="tx1"/>
                </a:solidFill>
                <a:latin typeface="Calibri" pitchFamily="34" charset="0"/>
                <a:ea typeface="ヒラギノ角ゴ Pro W3" charset="-128"/>
              </a:defRPr>
            </a:lvl2pPr>
            <a:lvl3pPr marL="1143000" indent="-228600" eaLnBrk="0" hangingPunct="0">
              <a:spcBef>
                <a:spcPct val="30000"/>
              </a:spcBef>
              <a:defRPr sz="1200">
                <a:solidFill>
                  <a:schemeClr val="tx1"/>
                </a:solidFill>
                <a:latin typeface="Calibri" pitchFamily="34" charset="0"/>
                <a:ea typeface="ヒラギノ角ゴ Pro W3" charset="-128"/>
              </a:defRPr>
            </a:lvl3pPr>
            <a:lvl4pPr marL="1600200" indent="-228600" eaLnBrk="0" hangingPunct="0">
              <a:spcBef>
                <a:spcPct val="30000"/>
              </a:spcBef>
              <a:defRPr sz="1200">
                <a:solidFill>
                  <a:schemeClr val="tx1"/>
                </a:solidFill>
                <a:latin typeface="Calibri" pitchFamily="34" charset="0"/>
                <a:ea typeface="ヒラギノ角ゴ Pro W3" charset="-128"/>
              </a:defRPr>
            </a:lvl4pPr>
            <a:lvl5pPr marL="2057400" indent="-228600" eaLnBrk="0" hangingPunct="0">
              <a:spcBef>
                <a:spcPct val="30000"/>
              </a:spcBef>
              <a:defRPr sz="1200">
                <a:solidFill>
                  <a:schemeClr val="tx1"/>
                </a:solidFill>
                <a:latin typeface="Calibri" pitchFamily="34" charset="0"/>
                <a:ea typeface="ヒラギノ角ゴ Pro W3" charset="-128"/>
              </a:defRPr>
            </a:lvl5pPr>
            <a:lvl6pPr marL="2514600" indent="-228600" eaLnBrk="0" fontAlgn="base" hangingPunct="0">
              <a:spcBef>
                <a:spcPct val="30000"/>
              </a:spcBef>
              <a:spcAft>
                <a:spcPct val="0"/>
              </a:spcAft>
              <a:defRPr sz="1200">
                <a:solidFill>
                  <a:schemeClr val="tx1"/>
                </a:solidFill>
                <a:latin typeface="Calibri" pitchFamily="34" charset="0"/>
                <a:ea typeface="ヒラギノ角ゴ Pro W3" charset="-128"/>
              </a:defRPr>
            </a:lvl6pPr>
            <a:lvl7pPr marL="2971800" indent="-228600"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29000" indent="-228600"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886200" indent="-228600"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B4BE846F-E7DA-479F-BA3E-07B1CFA83399}" type="slidenum">
              <a:rPr lang="en-CA" altLang="en-US" smtClean="0">
                <a:latin typeface="Arial" pitchFamily="34" charset="0"/>
              </a:rPr>
              <a:pPr>
                <a:spcBef>
                  <a:spcPct val="0"/>
                </a:spcBef>
              </a:pPr>
              <a:t>14</a:t>
            </a:fld>
            <a:endParaRPr lang="en-CA" altLang="en-US">
              <a:latin typeface="Arial" pitchFamily="34" charset="0"/>
            </a:endParaRPr>
          </a:p>
        </p:txBody>
      </p:sp>
    </p:spTree>
    <p:extLst>
      <p:ext uri="{BB962C8B-B14F-4D97-AF65-F5344CB8AC3E}">
        <p14:creationId xmlns:p14="http://schemas.microsoft.com/office/powerpoint/2010/main" val="2019600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smtClean="0">
              <a:ea typeface="ヒラギノ角ゴ Pro W3" charset="-128"/>
            </a:endParaRPr>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42950" indent="-285750" eaLnBrk="0" hangingPunct="0">
              <a:spcBef>
                <a:spcPct val="30000"/>
              </a:spcBef>
              <a:defRPr sz="1200">
                <a:solidFill>
                  <a:schemeClr val="tx1"/>
                </a:solidFill>
                <a:latin typeface="Calibri" pitchFamily="34" charset="0"/>
                <a:ea typeface="ヒラギノ角ゴ Pro W3" charset="-128"/>
              </a:defRPr>
            </a:lvl2pPr>
            <a:lvl3pPr marL="1143000" indent="-228600" eaLnBrk="0" hangingPunct="0">
              <a:spcBef>
                <a:spcPct val="30000"/>
              </a:spcBef>
              <a:defRPr sz="1200">
                <a:solidFill>
                  <a:schemeClr val="tx1"/>
                </a:solidFill>
                <a:latin typeface="Calibri" pitchFamily="34" charset="0"/>
                <a:ea typeface="ヒラギノ角ゴ Pro W3" charset="-128"/>
              </a:defRPr>
            </a:lvl3pPr>
            <a:lvl4pPr marL="1600200" indent="-228600" eaLnBrk="0" hangingPunct="0">
              <a:spcBef>
                <a:spcPct val="30000"/>
              </a:spcBef>
              <a:defRPr sz="1200">
                <a:solidFill>
                  <a:schemeClr val="tx1"/>
                </a:solidFill>
                <a:latin typeface="Calibri" pitchFamily="34" charset="0"/>
                <a:ea typeface="ヒラギノ角ゴ Pro W3" charset="-128"/>
              </a:defRPr>
            </a:lvl4pPr>
            <a:lvl5pPr marL="2057400" indent="-228600" eaLnBrk="0" hangingPunct="0">
              <a:spcBef>
                <a:spcPct val="30000"/>
              </a:spcBef>
              <a:defRPr sz="1200">
                <a:solidFill>
                  <a:schemeClr val="tx1"/>
                </a:solidFill>
                <a:latin typeface="Calibri" pitchFamily="34" charset="0"/>
                <a:ea typeface="ヒラギノ角ゴ Pro W3" charset="-128"/>
              </a:defRPr>
            </a:lvl5pPr>
            <a:lvl6pPr marL="2514600" indent="-228600" eaLnBrk="0" fontAlgn="base" hangingPunct="0">
              <a:spcBef>
                <a:spcPct val="30000"/>
              </a:spcBef>
              <a:spcAft>
                <a:spcPct val="0"/>
              </a:spcAft>
              <a:defRPr sz="1200">
                <a:solidFill>
                  <a:schemeClr val="tx1"/>
                </a:solidFill>
                <a:latin typeface="Calibri" pitchFamily="34" charset="0"/>
                <a:ea typeface="ヒラギノ角ゴ Pro W3" charset="-128"/>
              </a:defRPr>
            </a:lvl6pPr>
            <a:lvl7pPr marL="2971800" indent="-228600"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29000" indent="-228600"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886200" indent="-228600"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720A814A-2CC2-452E-9AA7-E258024DE3DA}" type="slidenum">
              <a:rPr lang="en-CA" altLang="en-US" smtClean="0">
                <a:latin typeface="Arial" pitchFamily="34" charset="0"/>
                <a:cs typeface="Arial" pitchFamily="34" charset="0"/>
              </a:rPr>
              <a:pPr>
                <a:spcBef>
                  <a:spcPct val="0"/>
                </a:spcBef>
              </a:pPr>
              <a:t>15</a:t>
            </a:fld>
            <a:endParaRPr lang="en-CA" altLang="en-US" smtClean="0">
              <a:latin typeface="Arial" pitchFamily="34" charset="0"/>
              <a:cs typeface="Arial" pitchFamily="34" charset="0"/>
            </a:endParaRPr>
          </a:p>
        </p:txBody>
      </p:sp>
    </p:spTree>
    <p:extLst>
      <p:ext uri="{BB962C8B-B14F-4D97-AF65-F5344CB8AC3E}">
        <p14:creationId xmlns:p14="http://schemas.microsoft.com/office/powerpoint/2010/main" val="303902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latin typeface="+mn-lt"/>
                <a:ea typeface="+mn-ea"/>
                <a:cs typeface="+mn-cs"/>
              </a:rPr>
              <a:t>Cette recommandation place une priorité relativement plus élevée sur le bénéfice faible mais incertain du dépistage de la bactériurie asymptomatique et une priorité relativement moindre sur le manque de preuves concernant les dommages sérieux associés à l'utilisation d'antibiotiques pour les femmes enceintes et leurs bébés.</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AD4905CC-B16E-4137-B456-465B50406AC9}" type="slidenum">
              <a:rPr lang="en-CA" altLang="en-US" smtClean="0"/>
              <a:pPr>
                <a:defRPr/>
              </a:pPr>
              <a:t>16</a:t>
            </a:fld>
            <a:endParaRPr lang="en-CA" altLang="en-US"/>
          </a:p>
        </p:txBody>
      </p:sp>
    </p:spTree>
    <p:extLst>
      <p:ext uri="{BB962C8B-B14F-4D97-AF65-F5344CB8AC3E}">
        <p14:creationId xmlns:p14="http://schemas.microsoft.com/office/powerpoint/2010/main" val="483362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13138" y="990600"/>
            <a:ext cx="9157138" cy="5867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ctrTitle"/>
          </p:nvPr>
        </p:nvSpPr>
        <p:spPr>
          <a:xfrm>
            <a:off x="685800" y="2130425"/>
            <a:ext cx="7772400" cy="1470025"/>
          </a:xfrm>
        </p:spPr>
        <p:txBody>
          <a:bodyPr>
            <a:normAutofit/>
          </a:bodyPr>
          <a:lstStyle>
            <a:lvl1pPr algn="l">
              <a:defRPr sz="360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685800" y="3733800"/>
            <a:ext cx="6400800" cy="609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281737"/>
            <a:ext cx="2819400" cy="518770"/>
          </a:xfrm>
          <a:prstGeom prst="rect">
            <a:avLst/>
          </a:prstGeom>
        </p:spPr>
      </p:pic>
      <p:sp>
        <p:nvSpPr>
          <p:cNvPr id="5" name="TextBox 4"/>
          <p:cNvSpPr txBox="1"/>
          <p:nvPr userDrawn="1"/>
        </p:nvSpPr>
        <p:spPr>
          <a:xfrm>
            <a:off x="762000" y="5943600"/>
            <a:ext cx="4648200" cy="381000"/>
          </a:xfrm>
          <a:prstGeom prst="rect">
            <a:avLst/>
          </a:prstGeom>
          <a:noFill/>
        </p:spPr>
        <p:txBody>
          <a:bodyPr wrap="square" rtlCol="0">
            <a:spAutoFit/>
          </a:bodyPr>
          <a:lstStyle/>
          <a:p>
            <a:r>
              <a:rPr lang="en-US" i="1" dirty="0">
                <a:solidFill>
                  <a:schemeClr val="bg1"/>
                </a:solidFill>
                <a:latin typeface="Arial" panose="020B0604020202020204" pitchFamily="34" charset="0"/>
                <a:cs typeface="Arial" panose="020B0604020202020204" pitchFamily="34" charset="0"/>
              </a:rPr>
              <a:t>Putting Prevention into Practice</a:t>
            </a:r>
          </a:p>
        </p:txBody>
      </p:sp>
      <p:pic>
        <p:nvPicPr>
          <p:cNvPr id="9" name="Picture 8"/>
          <p:cNvPicPr>
            <a:picLocks noChangeAspect="1"/>
          </p:cNvPicPr>
          <p:nvPr userDrawn="1"/>
        </p:nvPicPr>
        <p:blipFill rotWithShape="1">
          <a:blip r:embed="rId3">
            <a:extLst>
              <a:ext uri="{28A0092B-C50C-407E-A947-70E740481C1C}">
                <a14:useLocalDpi xmlns:a14="http://schemas.microsoft.com/office/drawing/2010/main" val="0"/>
              </a:ext>
            </a:extLst>
          </a:blip>
          <a:srcRect r="15427" b="5550"/>
          <a:stretch/>
        </p:blipFill>
        <p:spPr>
          <a:xfrm>
            <a:off x="3713503" y="2133600"/>
            <a:ext cx="5430497" cy="4724400"/>
          </a:xfrm>
          <a:prstGeom prst="rect">
            <a:avLst/>
          </a:prstGeom>
          <a:noFill/>
          <a:effectLst>
            <a:outerShdw blurRad="50800" dist="50800" dir="5400000" algn="ctr" rotWithShape="0">
              <a:srgbClr val="000000">
                <a:alpha val="0"/>
              </a:srgbClr>
            </a:outerShdw>
          </a:effectLst>
        </p:spPr>
      </p:pic>
    </p:spTree>
    <p:extLst>
      <p:ext uri="{BB962C8B-B14F-4D97-AF65-F5344CB8AC3E}">
        <p14:creationId xmlns:p14="http://schemas.microsoft.com/office/powerpoint/2010/main" val="37181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E3D5E142-BA66-4577-AABD-3D3B043058E5}" type="slidenum">
              <a:rPr lang="en-US" smtClean="0"/>
              <a:t>‹#›</a:t>
            </a:fld>
            <a:endParaRPr lang="en-US"/>
          </a:p>
        </p:txBody>
      </p:sp>
    </p:spTree>
    <p:extLst>
      <p:ext uri="{BB962C8B-B14F-4D97-AF65-F5344CB8AC3E}">
        <p14:creationId xmlns:p14="http://schemas.microsoft.com/office/powerpoint/2010/main" val="737442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516563"/>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609600"/>
            <a:ext cx="6019800" cy="551656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E3D5E142-BA66-4577-AABD-3D3B043058E5}" type="slidenum">
              <a:rPr lang="en-US" smtClean="0"/>
              <a:t>‹#›</a:t>
            </a:fld>
            <a:endParaRPr lang="en-US"/>
          </a:p>
        </p:txBody>
      </p:sp>
    </p:spTree>
    <p:extLst>
      <p:ext uri="{BB962C8B-B14F-4D97-AF65-F5344CB8AC3E}">
        <p14:creationId xmlns:p14="http://schemas.microsoft.com/office/powerpoint/2010/main" val="1156854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E3D5E142-BA66-4577-AABD-3D3B043058E5}" type="slidenum">
              <a:rPr lang="en-US" smtClean="0"/>
              <a:t>‹#›</a:t>
            </a:fld>
            <a:endParaRPr lang="en-US"/>
          </a:p>
        </p:txBody>
      </p:sp>
    </p:spTree>
    <p:extLst>
      <p:ext uri="{BB962C8B-B14F-4D97-AF65-F5344CB8AC3E}">
        <p14:creationId xmlns:p14="http://schemas.microsoft.com/office/powerpoint/2010/main" val="1287845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5" name="Rectangle 4"/>
          <p:cNvSpPr/>
          <p:nvPr userDrawn="1"/>
        </p:nvSpPr>
        <p:spPr>
          <a:xfrm>
            <a:off x="-13138" y="990600"/>
            <a:ext cx="9157138" cy="5867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281737"/>
            <a:ext cx="2819400" cy="518770"/>
          </a:xfrm>
          <a:prstGeom prst="rect">
            <a:avLst/>
          </a:prstGeom>
        </p:spPr>
      </p:pic>
      <p:sp>
        <p:nvSpPr>
          <p:cNvPr id="2" name="Title 1"/>
          <p:cNvSpPr>
            <a:spLocks noGrp="1"/>
          </p:cNvSpPr>
          <p:nvPr>
            <p:ph type="title"/>
          </p:nvPr>
        </p:nvSpPr>
        <p:spPr>
          <a:xfrm>
            <a:off x="685800" y="3733800"/>
            <a:ext cx="6400800" cy="612648"/>
          </a:xfrm>
        </p:spPr>
        <p:txBody>
          <a:bodyPr anchor="t">
            <a:normAutofit/>
          </a:bodyPr>
          <a:lstStyle>
            <a:lvl1pPr algn="l">
              <a:defRPr sz="2400" b="0" cap="none" baseline="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685800" y="2130552"/>
            <a:ext cx="7772400" cy="1472184"/>
          </a:xfrm>
        </p:spPr>
        <p:txBody>
          <a:bodyPr anchor="ctr">
            <a:normAutofit/>
          </a:bodyPr>
          <a:lstStyle>
            <a:lvl1pPr marL="0" indent="0">
              <a:buNone/>
              <a:defRPr sz="3600" b="1">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3D5E142-BA66-4577-AABD-3D3B043058E5}" type="slidenum">
              <a:rPr lang="en-US" smtClean="0"/>
              <a:pPr/>
              <a:t>‹#›</a:t>
            </a:fld>
            <a:endParaRPr lang="en-US" dirty="0"/>
          </a:p>
        </p:txBody>
      </p:sp>
      <p:pic>
        <p:nvPicPr>
          <p:cNvPr id="8" name="Picture 7"/>
          <p:cNvPicPr>
            <a:picLocks noChangeAspect="1"/>
          </p:cNvPicPr>
          <p:nvPr userDrawn="1"/>
        </p:nvPicPr>
        <p:blipFill rotWithShape="1">
          <a:blip r:embed="rId3">
            <a:extLst>
              <a:ext uri="{28A0092B-C50C-407E-A947-70E740481C1C}">
                <a14:useLocalDpi xmlns:a14="http://schemas.microsoft.com/office/drawing/2010/main" val="0"/>
              </a:ext>
            </a:extLst>
          </a:blip>
          <a:srcRect r="15150" b="5073"/>
          <a:stretch/>
        </p:blipFill>
        <p:spPr>
          <a:xfrm>
            <a:off x="3723076" y="2133599"/>
            <a:ext cx="5420924" cy="4724401"/>
          </a:xfrm>
          <a:prstGeom prst="rect">
            <a:avLst/>
          </a:prstGeom>
          <a:noFill/>
          <a:effectLst>
            <a:outerShdw blurRad="50800" dist="50800" dir="5400000" algn="ctr" rotWithShape="0">
              <a:srgbClr val="000000">
                <a:alpha val="0"/>
              </a:srgbClr>
            </a:outerShdw>
          </a:effectLst>
        </p:spPr>
      </p:pic>
    </p:spTree>
    <p:extLst>
      <p:ext uri="{BB962C8B-B14F-4D97-AF65-F5344CB8AC3E}">
        <p14:creationId xmlns:p14="http://schemas.microsoft.com/office/powerpoint/2010/main" val="1320543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E3D5E142-BA66-4577-AABD-3D3B043058E5}" type="slidenum">
              <a:rPr lang="en-US" smtClean="0"/>
              <a:t>‹#›</a:t>
            </a:fld>
            <a:endParaRPr lang="en-US"/>
          </a:p>
        </p:txBody>
      </p:sp>
    </p:spTree>
    <p:extLst>
      <p:ext uri="{BB962C8B-B14F-4D97-AF65-F5344CB8AC3E}">
        <p14:creationId xmlns:p14="http://schemas.microsoft.com/office/powerpoint/2010/main" val="1386616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E3D5E142-BA66-4577-AABD-3D3B043058E5}" type="slidenum">
              <a:rPr lang="en-US" smtClean="0"/>
              <a:t>‹#›</a:t>
            </a:fld>
            <a:endParaRPr lang="en-US"/>
          </a:p>
        </p:txBody>
      </p:sp>
    </p:spTree>
    <p:extLst>
      <p:ext uri="{BB962C8B-B14F-4D97-AF65-F5344CB8AC3E}">
        <p14:creationId xmlns:p14="http://schemas.microsoft.com/office/powerpoint/2010/main" val="462067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E3D5E142-BA66-4577-AABD-3D3B043058E5}" type="slidenum">
              <a:rPr lang="en-US" smtClean="0"/>
              <a:t>‹#›</a:t>
            </a:fld>
            <a:endParaRPr lang="en-US"/>
          </a:p>
        </p:txBody>
      </p:sp>
    </p:spTree>
    <p:extLst>
      <p:ext uri="{BB962C8B-B14F-4D97-AF65-F5344CB8AC3E}">
        <p14:creationId xmlns:p14="http://schemas.microsoft.com/office/powerpoint/2010/main" val="74565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3D5E142-BA66-4577-AABD-3D3B043058E5}" type="slidenum">
              <a:rPr lang="en-US" smtClean="0"/>
              <a:t>‹#›</a:t>
            </a:fld>
            <a:endParaRPr lang="en-US"/>
          </a:p>
        </p:txBody>
      </p:sp>
    </p:spTree>
    <p:extLst>
      <p:ext uri="{BB962C8B-B14F-4D97-AF65-F5344CB8AC3E}">
        <p14:creationId xmlns:p14="http://schemas.microsoft.com/office/powerpoint/2010/main" val="2998144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3008313" cy="825500"/>
          </a:xfrm>
        </p:spPr>
        <p:txBody>
          <a:bodyPr anchor="t"/>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609600"/>
            <a:ext cx="5111750" cy="551656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E3D5E142-BA66-4577-AABD-3D3B043058E5}" type="slidenum">
              <a:rPr lang="en-US" smtClean="0"/>
              <a:t>‹#›</a:t>
            </a:fld>
            <a:endParaRPr lang="en-US"/>
          </a:p>
        </p:txBody>
      </p:sp>
    </p:spTree>
    <p:extLst>
      <p:ext uri="{BB962C8B-B14F-4D97-AF65-F5344CB8AC3E}">
        <p14:creationId xmlns:p14="http://schemas.microsoft.com/office/powerpoint/2010/main" val="4030560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E3D5E142-BA66-4577-AABD-3D3B043058E5}" type="slidenum">
              <a:rPr lang="en-US" smtClean="0"/>
              <a:t>‹#›</a:t>
            </a:fld>
            <a:endParaRPr lang="en-US"/>
          </a:p>
        </p:txBody>
      </p:sp>
    </p:spTree>
    <p:extLst>
      <p:ext uri="{BB962C8B-B14F-4D97-AF65-F5344CB8AC3E}">
        <p14:creationId xmlns:p14="http://schemas.microsoft.com/office/powerpoint/2010/main" val="14423403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8229600" cy="762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524000"/>
            <a:ext cx="8229600" cy="46021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553200" y="6264275"/>
            <a:ext cx="2133600" cy="365125"/>
          </a:xfrm>
          <a:prstGeom prst="rect">
            <a:avLst/>
          </a:prstGeom>
        </p:spPr>
        <p:txBody>
          <a:bodyPr vert="horz" lIns="91440" tIns="45720" rIns="91440" bIns="45720" rtlCol="0" anchor="ctr"/>
          <a:lstStyle>
            <a:lvl1pPr algn="r">
              <a:defRPr sz="1200" b="1">
                <a:solidFill>
                  <a:schemeClr val="tx1"/>
                </a:solidFill>
                <a:latin typeface="Arial" panose="020B0604020202020204" pitchFamily="34" charset="0"/>
                <a:cs typeface="Arial" panose="020B0604020202020204" pitchFamily="34" charset="0"/>
              </a:defRPr>
            </a:lvl1pPr>
          </a:lstStyle>
          <a:p>
            <a:fld id="{E3D5E142-BA66-4577-AABD-3D3B043058E5}" type="slidenum">
              <a:rPr lang="en-US" smtClean="0"/>
              <a:pPr/>
              <a:t>‹#›</a:t>
            </a:fld>
            <a:endParaRPr lang="en-US"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57200" y="6225336"/>
            <a:ext cx="2610129" cy="480264"/>
          </a:xfrm>
          <a:prstGeom prst="rect">
            <a:avLst/>
          </a:prstGeom>
        </p:spPr>
      </p:pic>
      <p:sp>
        <p:nvSpPr>
          <p:cNvPr id="8" name="Rectangle 7"/>
          <p:cNvSpPr/>
          <p:nvPr userDrawn="1"/>
        </p:nvSpPr>
        <p:spPr>
          <a:xfrm>
            <a:off x="0" y="0"/>
            <a:ext cx="9144000" cy="304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706452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24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3.xml.rels><?xml version="1.0" encoding="UTF-8" standalone="yes"?>
<Relationships xmlns="http://schemas.openxmlformats.org/package/2006/relationships"><Relationship Id="rId3" Type="http://schemas.openxmlformats.org/officeDocument/2006/relationships/hyperlink" Target="http://www.canadiantaskforce.ca/" TargetMode="External"/><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1.xml"/><Relationship Id="rId3" Type="http://schemas.openxmlformats.org/officeDocument/2006/relationships/image" Target="../media/image5.e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r-CA" dirty="0" smtClean="0"/>
              <a:t>Dépistage de la bactériurie asymptomatique pendant la grossesse</a:t>
            </a:r>
            <a:endParaRPr lang="fr-CA" dirty="0"/>
          </a:p>
        </p:txBody>
      </p:sp>
      <p:sp>
        <p:nvSpPr>
          <p:cNvPr id="3" name="Subtitle 2"/>
          <p:cNvSpPr>
            <a:spLocks noGrp="1"/>
          </p:cNvSpPr>
          <p:nvPr>
            <p:ph type="subTitle" idx="1"/>
          </p:nvPr>
        </p:nvSpPr>
        <p:spPr>
          <a:xfrm>
            <a:off x="685800" y="4343400"/>
            <a:ext cx="6400800" cy="685800"/>
          </a:xfrm>
        </p:spPr>
        <p:txBody>
          <a:bodyPr>
            <a:normAutofit fontScale="92500" lnSpcReduction="20000"/>
          </a:bodyPr>
          <a:lstStyle/>
          <a:p>
            <a:r>
              <a:rPr lang="fr-CA" dirty="0" smtClean="0"/>
              <a:t>Groupe d’étude canadien sur les soins de santé préventifs (GÉCSSP)</a:t>
            </a:r>
            <a:endParaRPr lang="fr-CA" dirty="0"/>
          </a:p>
        </p:txBody>
      </p:sp>
      <p:sp>
        <p:nvSpPr>
          <p:cNvPr id="6" name="ZoneTexte 5"/>
          <p:cNvSpPr txBox="1"/>
          <p:nvPr/>
        </p:nvSpPr>
        <p:spPr>
          <a:xfrm>
            <a:off x="4572000" y="5943600"/>
            <a:ext cx="3352800" cy="369332"/>
          </a:xfrm>
          <a:prstGeom prst="rect">
            <a:avLst/>
          </a:prstGeom>
          <a:noFill/>
        </p:spPr>
        <p:txBody>
          <a:bodyPr wrap="square" rtlCol="0">
            <a:spAutoFit/>
          </a:bodyPr>
          <a:lstStyle/>
          <a:p>
            <a:r>
              <a:rPr lang="fr-FR" i="1" dirty="0" smtClean="0">
                <a:solidFill>
                  <a:schemeClr val="bg1"/>
                </a:solidFill>
              </a:rPr>
              <a:t>Mettre la prévention en pratique </a:t>
            </a:r>
            <a:endParaRPr lang="fr-FR" i="1" dirty="0">
              <a:solidFill>
                <a:schemeClr val="bg1"/>
              </a:solidFill>
            </a:endParaRPr>
          </a:p>
        </p:txBody>
      </p:sp>
    </p:spTree>
    <p:extLst>
      <p:ext uri="{BB962C8B-B14F-4D97-AF65-F5344CB8AC3E}">
        <p14:creationId xmlns:p14="http://schemas.microsoft.com/office/powerpoint/2010/main" val="2872303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latin typeface="Arial" charset="0"/>
                <a:ea typeface="ヒラギノ角ゴ Pro W3" charset="0"/>
                <a:cs typeface="Arial" charset="0"/>
              </a:rPr>
              <a:t>Méthodes du GÉCSSP pour l’examen</a:t>
            </a:r>
            <a:endParaRPr lang="en-CA" dirty="0"/>
          </a:p>
        </p:txBody>
      </p:sp>
      <p:sp>
        <p:nvSpPr>
          <p:cNvPr id="3" name="Content Placeholder 2"/>
          <p:cNvSpPr>
            <a:spLocks noGrp="1"/>
          </p:cNvSpPr>
          <p:nvPr>
            <p:ph idx="1"/>
          </p:nvPr>
        </p:nvSpPr>
        <p:spPr/>
        <p:txBody>
          <a:bodyPr>
            <a:normAutofit fontScale="92500" lnSpcReduction="20000"/>
          </a:bodyPr>
          <a:lstStyle/>
          <a:p>
            <a:pPr algn="just">
              <a:defRPr/>
            </a:pPr>
            <a:r>
              <a:rPr lang="fr-CA" b="1" dirty="0" smtClean="0"/>
              <a:t>Procédure d’examen interne </a:t>
            </a:r>
            <a:r>
              <a:rPr lang="fr-CA" dirty="0" smtClean="0"/>
              <a:t>impliquant :</a:t>
            </a:r>
          </a:p>
          <a:p>
            <a:pPr lvl="1">
              <a:defRPr/>
            </a:pPr>
            <a:r>
              <a:rPr lang="fr-CA" dirty="0" smtClean="0"/>
              <a:t>le groupe de travail de la ligne directrice, le GÉCSSP, et des agents scientifiques de l’ASPC</a:t>
            </a:r>
          </a:p>
          <a:p>
            <a:pPr marL="0" indent="0">
              <a:buFontTx/>
              <a:buNone/>
              <a:defRPr/>
            </a:pPr>
            <a:endParaRPr lang="fr-CA" sz="1500" dirty="0" smtClean="0"/>
          </a:p>
          <a:p>
            <a:pPr algn="just">
              <a:defRPr/>
            </a:pPr>
            <a:r>
              <a:rPr lang="fr-CA" b="1" dirty="0" smtClean="0"/>
              <a:t>Procédure d'examen externe </a:t>
            </a:r>
            <a:r>
              <a:rPr lang="fr-CA" dirty="0" smtClean="0"/>
              <a:t>à certains moments clés:</a:t>
            </a:r>
          </a:p>
          <a:p>
            <a:pPr lvl="1" algn="just">
              <a:defRPr/>
            </a:pPr>
            <a:r>
              <a:rPr lang="fr-CA" dirty="0" smtClean="0"/>
              <a:t>Protocole, revue systématique, et ligne directrice</a:t>
            </a:r>
          </a:p>
          <a:p>
            <a:pPr marL="457200" lvl="1" indent="0">
              <a:buFontTx/>
              <a:buNone/>
              <a:defRPr/>
            </a:pPr>
            <a:endParaRPr lang="fr-CA" sz="1500" dirty="0" smtClean="0"/>
          </a:p>
          <a:p>
            <a:pPr algn="just">
              <a:defRPr/>
            </a:pPr>
            <a:r>
              <a:rPr lang="fr-CA" b="1" dirty="0"/>
              <a:t>Procédure d'examen externe impliquant des intervenants </a:t>
            </a:r>
            <a:r>
              <a:rPr lang="fr-CA" b="1" dirty="0" smtClean="0"/>
              <a:t>clés et des groupes de pairs réviseurs </a:t>
            </a:r>
            <a:r>
              <a:rPr lang="fr-CA" dirty="0"/>
              <a:t>:</a:t>
            </a:r>
          </a:p>
          <a:p>
            <a:pPr lvl="1" algn="just">
              <a:defRPr/>
            </a:pPr>
            <a:r>
              <a:rPr lang="fr-CA" sz="2100" dirty="0"/>
              <a:t>intervenants généralistes et </a:t>
            </a:r>
            <a:r>
              <a:rPr lang="fr-CA" sz="2100" dirty="0" smtClean="0"/>
              <a:t>spécialisés </a:t>
            </a:r>
            <a:r>
              <a:rPr lang="fr-CA" sz="2100" dirty="0"/>
              <a:t>dans la maladie</a:t>
            </a:r>
          </a:p>
          <a:p>
            <a:pPr lvl="1" algn="just">
              <a:defRPr/>
            </a:pPr>
            <a:r>
              <a:rPr lang="fr-CA" sz="2100" dirty="0"/>
              <a:t>intervenants fédéraux et provinciaux/territoriaux </a:t>
            </a:r>
          </a:p>
          <a:p>
            <a:pPr lvl="1" algn="just">
              <a:defRPr/>
            </a:pPr>
            <a:r>
              <a:rPr lang="en-US" sz="2100" dirty="0" err="1"/>
              <a:t>Réviseurs</a:t>
            </a:r>
            <a:r>
              <a:rPr lang="en-US" sz="2100" dirty="0"/>
              <a:t> </a:t>
            </a:r>
            <a:r>
              <a:rPr lang="en-US" sz="2100" dirty="0" err="1"/>
              <a:t>académiques</a:t>
            </a:r>
            <a:endParaRPr lang="en-US" sz="2100" dirty="0"/>
          </a:p>
          <a:p>
            <a:pPr>
              <a:defRPr/>
            </a:pPr>
            <a:endParaRPr lang="fr-CA" b="1" dirty="0" smtClean="0"/>
          </a:p>
          <a:p>
            <a:pPr marL="342900" lvl="1" indent="-342900" algn="just">
              <a:buFontTx/>
              <a:buChar char="•"/>
              <a:defRPr/>
            </a:pPr>
            <a:r>
              <a:rPr lang="fr-CA" sz="2200" b="1" dirty="0"/>
              <a:t>Le JAMC a entrepris un examen </a:t>
            </a:r>
            <a:r>
              <a:rPr lang="fr-CA" sz="2200" b="1" dirty="0" smtClean="0"/>
              <a:t>indépendant de révision par les pairs </a:t>
            </a:r>
            <a:r>
              <a:rPr lang="fr-CA" sz="2200" dirty="0" smtClean="0"/>
              <a:t>de la ligne directrice avant sa </a:t>
            </a:r>
            <a:r>
              <a:rPr lang="fr-CA" sz="2200" dirty="0"/>
              <a:t>publication</a:t>
            </a:r>
          </a:p>
          <a:p>
            <a:pPr marL="0" indent="0">
              <a:buNone/>
            </a:pPr>
            <a:endParaRPr lang="fr-CA" dirty="0"/>
          </a:p>
        </p:txBody>
      </p:sp>
      <p:sp>
        <p:nvSpPr>
          <p:cNvPr id="4" name="Slide Number Placeholder 3"/>
          <p:cNvSpPr>
            <a:spLocks noGrp="1"/>
          </p:cNvSpPr>
          <p:nvPr>
            <p:ph type="sldNum" sz="quarter" idx="12"/>
          </p:nvPr>
        </p:nvSpPr>
        <p:spPr/>
        <p:txBody>
          <a:bodyPr/>
          <a:lstStyle/>
          <a:p>
            <a:fld id="{E3D5E142-BA66-4577-AABD-3D3B043058E5}" type="slidenum">
              <a:rPr lang="en-US" smtClean="0"/>
              <a:t>10</a:t>
            </a:fld>
            <a:endParaRPr lang="en-US"/>
          </a:p>
        </p:txBody>
      </p:sp>
    </p:spTree>
    <p:extLst>
      <p:ext uri="{BB962C8B-B14F-4D97-AF65-F5344CB8AC3E}">
        <p14:creationId xmlns:p14="http://schemas.microsoft.com/office/powerpoint/2010/main" val="2643991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Quelles</a:t>
            </a:r>
            <a:r>
              <a:rPr lang="en-US" altLang="en-US" dirty="0"/>
              <a:t> </a:t>
            </a:r>
            <a:r>
              <a:rPr lang="en-US" altLang="en-US" dirty="0" err="1"/>
              <a:t>données</a:t>
            </a:r>
            <a:r>
              <a:rPr lang="en-US" altLang="en-US" dirty="0"/>
              <a:t> </a:t>
            </a:r>
            <a:r>
              <a:rPr lang="en-US" altLang="en-US" dirty="0" err="1"/>
              <a:t>probantes</a:t>
            </a:r>
            <a:r>
              <a:rPr lang="en-US" altLang="en-US" dirty="0"/>
              <a:t> le GÉCSSP </a:t>
            </a:r>
            <a:r>
              <a:rPr lang="en-US" altLang="en-US" dirty="0" err="1"/>
              <a:t>considère</a:t>
            </a:r>
            <a:r>
              <a:rPr lang="en-US" altLang="en-US" dirty="0"/>
              <a:t>-t-</a:t>
            </a:r>
            <a:r>
              <a:rPr lang="en-US" altLang="en-US" dirty="0" err="1"/>
              <a:t>il</a:t>
            </a:r>
            <a:r>
              <a:rPr lang="en-US" altLang="en-US" dirty="0"/>
              <a:t>? </a:t>
            </a:r>
            <a:endParaRPr lang="en-CA" dirty="0"/>
          </a:p>
        </p:txBody>
      </p:sp>
      <p:sp>
        <p:nvSpPr>
          <p:cNvPr id="3" name="Content Placeholder 2"/>
          <p:cNvSpPr>
            <a:spLocks noGrp="1"/>
          </p:cNvSpPr>
          <p:nvPr>
            <p:ph sz="half" idx="1"/>
          </p:nvPr>
        </p:nvSpPr>
        <p:spPr>
          <a:xfrm>
            <a:off x="457200" y="1600201"/>
            <a:ext cx="4038600" cy="2819400"/>
          </a:xfrm>
        </p:spPr>
        <p:txBody>
          <a:bodyPr/>
          <a:lstStyle/>
          <a:p>
            <a:r>
              <a:rPr lang="en-CA" dirty="0" smtClean="0"/>
              <a:t>Revue </a:t>
            </a:r>
            <a:r>
              <a:rPr lang="en-CA" dirty="0" err="1" smtClean="0"/>
              <a:t>sur</a:t>
            </a:r>
            <a:r>
              <a:rPr lang="en-CA" dirty="0" smtClean="0"/>
              <a:t> le </a:t>
            </a:r>
            <a:r>
              <a:rPr lang="en-CA" dirty="0" err="1" smtClean="0"/>
              <a:t>dépistage</a:t>
            </a:r>
            <a:endParaRPr lang="en-CA" dirty="0" smtClean="0"/>
          </a:p>
          <a:p>
            <a:pPr lvl="1"/>
            <a:r>
              <a:rPr lang="en-CA" dirty="0" err="1"/>
              <a:t>Bénéfices</a:t>
            </a:r>
            <a:r>
              <a:rPr lang="en-CA" dirty="0"/>
              <a:t> et </a:t>
            </a:r>
            <a:r>
              <a:rPr lang="en-CA" dirty="0" err="1"/>
              <a:t>inconvénients</a:t>
            </a:r>
            <a:r>
              <a:rPr lang="en-CA" dirty="0"/>
              <a:t> du </a:t>
            </a:r>
            <a:r>
              <a:rPr lang="en-CA" dirty="0" err="1" smtClean="0"/>
              <a:t>dépistage</a:t>
            </a:r>
            <a:endParaRPr lang="en-CA" dirty="0"/>
          </a:p>
          <a:p>
            <a:pPr lvl="1"/>
            <a:r>
              <a:rPr lang="en-CA" dirty="0" err="1" smtClean="0"/>
              <a:t>Valeurs</a:t>
            </a:r>
            <a:r>
              <a:rPr lang="en-CA" dirty="0" smtClean="0"/>
              <a:t> et </a:t>
            </a:r>
            <a:r>
              <a:rPr lang="en-CA" dirty="0" err="1" smtClean="0"/>
              <a:t>préférences</a:t>
            </a:r>
            <a:r>
              <a:rPr lang="en-CA" dirty="0" smtClean="0"/>
              <a:t> des patients </a:t>
            </a:r>
          </a:p>
        </p:txBody>
      </p:sp>
      <p:sp>
        <p:nvSpPr>
          <p:cNvPr id="4" name="Content Placeholder 3"/>
          <p:cNvSpPr>
            <a:spLocks noGrp="1"/>
          </p:cNvSpPr>
          <p:nvPr>
            <p:ph sz="half" idx="2"/>
          </p:nvPr>
        </p:nvSpPr>
        <p:spPr>
          <a:xfrm>
            <a:off x="4648200" y="1600201"/>
            <a:ext cx="4038600" cy="2819400"/>
          </a:xfrm>
        </p:spPr>
        <p:txBody>
          <a:bodyPr/>
          <a:lstStyle/>
          <a:p>
            <a:r>
              <a:rPr lang="en-CA" dirty="0" err="1" smtClean="0"/>
              <a:t>Données</a:t>
            </a:r>
            <a:r>
              <a:rPr lang="en-CA" dirty="0" smtClean="0"/>
              <a:t> </a:t>
            </a:r>
            <a:r>
              <a:rPr lang="en-CA" dirty="0" err="1" smtClean="0"/>
              <a:t>probantes</a:t>
            </a:r>
            <a:r>
              <a:rPr lang="en-CA" dirty="0" smtClean="0"/>
              <a:t> </a:t>
            </a:r>
            <a:r>
              <a:rPr lang="en-CA" dirty="0" err="1" smtClean="0"/>
              <a:t>indirectes</a:t>
            </a:r>
            <a:endParaRPr lang="en-CA" dirty="0" smtClean="0"/>
          </a:p>
          <a:p>
            <a:pPr lvl="1"/>
            <a:r>
              <a:rPr lang="en-CA" dirty="0" err="1" smtClean="0"/>
              <a:t>Bénéfices</a:t>
            </a:r>
            <a:r>
              <a:rPr lang="en-CA" dirty="0" smtClean="0"/>
              <a:t> et </a:t>
            </a:r>
            <a:r>
              <a:rPr lang="en-CA" dirty="0" err="1" smtClean="0"/>
              <a:t>inconvénients</a:t>
            </a:r>
            <a:r>
              <a:rPr lang="en-CA" dirty="0" smtClean="0"/>
              <a:t> du </a:t>
            </a:r>
            <a:r>
              <a:rPr lang="en-CA" dirty="0" err="1" smtClean="0"/>
              <a:t>traitement</a:t>
            </a:r>
            <a:endParaRPr lang="en-CA" dirty="0"/>
          </a:p>
        </p:txBody>
      </p:sp>
      <p:sp>
        <p:nvSpPr>
          <p:cNvPr id="5" name="Slide Number Placeholder 4"/>
          <p:cNvSpPr>
            <a:spLocks noGrp="1"/>
          </p:cNvSpPr>
          <p:nvPr>
            <p:ph type="sldNum" sz="quarter" idx="12"/>
          </p:nvPr>
        </p:nvSpPr>
        <p:spPr/>
        <p:txBody>
          <a:bodyPr/>
          <a:lstStyle/>
          <a:p>
            <a:fld id="{E3D5E142-BA66-4577-AABD-3D3B043058E5}" type="slidenum">
              <a:rPr lang="en-US" smtClean="0"/>
              <a:t>11</a:t>
            </a:fld>
            <a:endParaRPr lang="en-US"/>
          </a:p>
        </p:txBody>
      </p:sp>
      <p:sp>
        <p:nvSpPr>
          <p:cNvPr id="6" name="TextBox 5"/>
          <p:cNvSpPr txBox="1"/>
          <p:nvPr/>
        </p:nvSpPr>
        <p:spPr>
          <a:xfrm>
            <a:off x="468313" y="4038600"/>
            <a:ext cx="8294687" cy="1231106"/>
          </a:xfrm>
          <a:prstGeom prst="rect">
            <a:avLst/>
          </a:prstGeom>
          <a:noFill/>
        </p:spPr>
        <p:txBody>
          <a:bodyPr wrap="square">
            <a:spAutoFit/>
          </a:bodyPr>
          <a:lstStyle/>
          <a:p>
            <a:pPr marL="342900" indent="-342900">
              <a:buFont typeface="Arial" panose="020B0604020202020204" pitchFamily="34" charset="0"/>
              <a:buChar char="•"/>
            </a:pPr>
            <a:r>
              <a:rPr lang="en-US" sz="2100" b="1" dirty="0" err="1"/>
              <a:t>Groupes</a:t>
            </a:r>
            <a:r>
              <a:rPr lang="en-US" sz="2100" b="1" dirty="0"/>
              <a:t> de </a:t>
            </a:r>
            <a:r>
              <a:rPr lang="en-US" sz="2100" b="1" dirty="0" smtClean="0"/>
              <a:t>discussion </a:t>
            </a:r>
            <a:r>
              <a:rPr lang="en-US" sz="2100" b="1" dirty="0" smtClean="0"/>
              <a:t>de patients</a:t>
            </a:r>
            <a:r>
              <a:rPr lang="en-US" sz="2100" b="1" dirty="0" smtClean="0"/>
              <a:t>: </a:t>
            </a:r>
            <a:r>
              <a:rPr lang="en-US" sz="2100" dirty="0" err="1"/>
              <a:t>valeurs</a:t>
            </a:r>
            <a:r>
              <a:rPr lang="en-US" sz="2100" dirty="0"/>
              <a:t> et </a:t>
            </a:r>
            <a:r>
              <a:rPr lang="en-US" sz="2100" dirty="0" err="1"/>
              <a:t>préférences</a:t>
            </a:r>
            <a:r>
              <a:rPr lang="en-US" sz="2100" dirty="0"/>
              <a:t> des patients </a:t>
            </a:r>
            <a:r>
              <a:rPr lang="en-US" sz="2100" dirty="0" err="1"/>
              <a:t>reliées</a:t>
            </a:r>
            <a:r>
              <a:rPr lang="en-US" sz="2100" dirty="0"/>
              <a:t> aux </a:t>
            </a:r>
            <a:r>
              <a:rPr lang="en-US" sz="2100" dirty="0" err="1"/>
              <a:t>résultats</a:t>
            </a:r>
            <a:r>
              <a:rPr lang="en-US" sz="2100" dirty="0"/>
              <a:t> </a:t>
            </a:r>
            <a:r>
              <a:rPr lang="en-US" sz="2100" dirty="0" err="1"/>
              <a:t>importants</a:t>
            </a:r>
            <a:endParaRPr lang="en-US" sz="1100" dirty="0"/>
          </a:p>
          <a:p>
            <a:pPr marL="342900" indent="-342900">
              <a:buFont typeface="Arial" panose="020B0604020202020204" pitchFamily="34" charset="0"/>
              <a:buChar char="•"/>
              <a:defRPr/>
            </a:pPr>
            <a:r>
              <a:rPr lang="en-US" sz="2100" b="1" dirty="0" err="1" smtClean="0">
                <a:ea typeface="ヒラギノ角ゴ Pro W3" charset="-128"/>
              </a:rPr>
              <a:t>Faisabilité</a:t>
            </a:r>
            <a:r>
              <a:rPr lang="en-US" sz="2100" b="1" dirty="0" smtClean="0">
                <a:ea typeface="ヒラギノ角ゴ Pro W3" charset="-128"/>
              </a:rPr>
              <a:t>, </a:t>
            </a:r>
            <a:r>
              <a:rPr lang="en-US" sz="2100" b="1" dirty="0" err="1" smtClean="0">
                <a:ea typeface="ヒラギノ角ゴ Pro W3" charset="-128"/>
              </a:rPr>
              <a:t>acceptabilité</a:t>
            </a:r>
            <a:r>
              <a:rPr lang="en-US" sz="2100" b="1" dirty="0" smtClean="0">
                <a:ea typeface="ヒラギノ角ゴ Pro W3" charset="-128"/>
              </a:rPr>
              <a:t>, </a:t>
            </a:r>
            <a:r>
              <a:rPr lang="en-US" sz="2100" b="1" dirty="0" err="1" smtClean="0">
                <a:ea typeface="ヒラギノ角ゴ Pro W3" charset="-128"/>
              </a:rPr>
              <a:t>coût</a:t>
            </a:r>
            <a:r>
              <a:rPr lang="en-US" sz="2100" b="1" dirty="0" smtClean="0">
                <a:ea typeface="ヒラギノ角ゴ Pro W3" charset="-128"/>
              </a:rPr>
              <a:t>, </a:t>
            </a:r>
            <a:r>
              <a:rPr lang="en-US" sz="2100" b="1" dirty="0" err="1" smtClean="0">
                <a:ea typeface="ヒラギノ角ゴ Pro W3" charset="-128"/>
              </a:rPr>
              <a:t>équité</a:t>
            </a:r>
            <a:r>
              <a:rPr lang="en-US" sz="2100" b="1" dirty="0" smtClean="0">
                <a:ea typeface="ヒラギノ角ゴ Pro W3" charset="-128"/>
              </a:rPr>
              <a:t> </a:t>
            </a:r>
            <a:endParaRPr lang="en-US" sz="2100" b="1" dirty="0">
              <a:ea typeface="ヒラギノ角ゴ Pro W3" charset="-128"/>
              <a:cs typeface="+mn-cs"/>
            </a:endParaRPr>
          </a:p>
          <a:p>
            <a:pPr marL="171450" indent="-171450">
              <a:buFont typeface="Arial" panose="020B0604020202020204" pitchFamily="34" charset="0"/>
              <a:buChar char="•"/>
              <a:defRPr/>
            </a:pPr>
            <a:endParaRPr lang="en-US" sz="1100" dirty="0">
              <a:ea typeface="ヒラギノ角ゴ Pro W3" charset="-128"/>
              <a:cs typeface="+mn-cs"/>
            </a:endParaRPr>
          </a:p>
        </p:txBody>
      </p:sp>
    </p:spTree>
    <p:extLst>
      <p:ext uri="{BB962C8B-B14F-4D97-AF65-F5344CB8AC3E}">
        <p14:creationId xmlns:p14="http://schemas.microsoft.com/office/powerpoint/2010/main" val="1964638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altLang="en-US" dirty="0" smtClean="0"/>
              <a:t>Questions de recherche: Revue systématique pour le dépistage de la bactériurie asymptomatique pendant la grossesse</a:t>
            </a:r>
            <a:endParaRPr lang="fr-CA" dirty="0"/>
          </a:p>
        </p:txBody>
      </p:sp>
      <p:sp>
        <p:nvSpPr>
          <p:cNvPr id="3" name="Content Placeholder 2"/>
          <p:cNvSpPr>
            <a:spLocks noGrp="1"/>
          </p:cNvSpPr>
          <p:nvPr>
            <p:ph idx="1"/>
          </p:nvPr>
        </p:nvSpPr>
        <p:spPr/>
        <p:txBody>
          <a:bodyPr>
            <a:normAutofit fontScale="92500" lnSpcReduction="10000"/>
          </a:bodyPr>
          <a:lstStyle/>
          <a:p>
            <a:r>
              <a:rPr lang="fr-CA" dirty="0" smtClean="0"/>
              <a:t>(2) questions clés de recherche sur les </a:t>
            </a:r>
            <a:r>
              <a:rPr lang="fr-CA" b="1" dirty="0" smtClean="0">
                <a:solidFill>
                  <a:srgbClr val="800000"/>
                </a:solidFill>
              </a:rPr>
              <a:t>bénéfices et inconvénients</a:t>
            </a:r>
            <a:r>
              <a:rPr lang="fr-CA" dirty="0" smtClean="0">
                <a:solidFill>
                  <a:srgbClr val="800000"/>
                </a:solidFill>
              </a:rPr>
              <a:t> </a:t>
            </a:r>
            <a:r>
              <a:rPr lang="fr-CA" dirty="0" smtClean="0"/>
              <a:t>du dépistage et du traitement aux antibiotiques </a:t>
            </a:r>
          </a:p>
          <a:p>
            <a:r>
              <a:rPr lang="fr-CA" dirty="0" smtClean="0"/>
              <a:t>(1) question clé sur les </a:t>
            </a:r>
            <a:r>
              <a:rPr lang="fr-CA" b="1" dirty="0" smtClean="0">
                <a:solidFill>
                  <a:srgbClr val="800000"/>
                </a:solidFill>
              </a:rPr>
              <a:t>valeurs et préférences des femmes </a:t>
            </a:r>
            <a:r>
              <a:rPr lang="fr-CA" dirty="0" smtClean="0"/>
              <a:t>axé sur </a:t>
            </a:r>
            <a:r>
              <a:rPr lang="fr-CA" b="1" dirty="0" smtClean="0">
                <a:solidFill>
                  <a:srgbClr val="800000"/>
                </a:solidFill>
              </a:rPr>
              <a:t>la façon dont les femmes évaluent les bénéfices et les inconvénients du dépistage</a:t>
            </a:r>
            <a:r>
              <a:rPr lang="fr-CA" dirty="0" smtClean="0"/>
              <a:t> et sur la façon dont ces valeurs </a:t>
            </a:r>
            <a:r>
              <a:rPr lang="fr-CA" b="1" dirty="0" smtClean="0">
                <a:solidFill>
                  <a:srgbClr val="800000"/>
                </a:solidFill>
              </a:rPr>
              <a:t>affectent la décision d’être dépistée</a:t>
            </a:r>
          </a:p>
          <a:p>
            <a:r>
              <a:rPr lang="fr-CA" dirty="0" smtClean="0"/>
              <a:t>(1) </a:t>
            </a:r>
            <a:r>
              <a:rPr lang="en-US" dirty="0"/>
              <a:t>) question </a:t>
            </a:r>
            <a:r>
              <a:rPr lang="en-US" dirty="0" err="1"/>
              <a:t>clé</a:t>
            </a:r>
            <a:r>
              <a:rPr lang="en-US" dirty="0"/>
              <a:t> </a:t>
            </a:r>
            <a:r>
              <a:rPr lang="en-US" dirty="0" err="1"/>
              <a:t>sur</a:t>
            </a:r>
            <a:r>
              <a:rPr lang="en-US" dirty="0"/>
              <a:t> le </a:t>
            </a:r>
            <a:r>
              <a:rPr lang="en-US" b="1" dirty="0">
                <a:solidFill>
                  <a:srgbClr val="800000"/>
                </a:solidFill>
              </a:rPr>
              <a:t>rapport </a:t>
            </a:r>
            <a:r>
              <a:rPr lang="en-US" b="1" dirty="0" err="1">
                <a:solidFill>
                  <a:srgbClr val="800000"/>
                </a:solidFill>
              </a:rPr>
              <a:t>coût-</a:t>
            </a:r>
            <a:r>
              <a:rPr lang="en-US" b="1" dirty="0" err="1" smtClean="0">
                <a:solidFill>
                  <a:srgbClr val="800000"/>
                </a:solidFill>
              </a:rPr>
              <a:t>efficacité</a:t>
            </a:r>
            <a:r>
              <a:rPr lang="en-US" b="1" dirty="0" smtClean="0">
                <a:solidFill>
                  <a:srgbClr val="800000"/>
                </a:solidFill>
              </a:rPr>
              <a:t> (</a:t>
            </a:r>
            <a:r>
              <a:rPr lang="en-US" b="1" dirty="0" err="1" smtClean="0">
                <a:solidFill>
                  <a:srgbClr val="800000"/>
                </a:solidFill>
              </a:rPr>
              <a:t>rentabilité</a:t>
            </a:r>
            <a:r>
              <a:rPr lang="en-US" b="1" dirty="0" smtClean="0">
                <a:solidFill>
                  <a:srgbClr val="800000"/>
                </a:solidFill>
              </a:rPr>
              <a:t>)</a:t>
            </a:r>
            <a:r>
              <a:rPr lang="fr-CA" b="1" dirty="0" smtClean="0">
                <a:solidFill>
                  <a:srgbClr val="800000"/>
                </a:solidFill>
              </a:rPr>
              <a:t>; </a:t>
            </a:r>
            <a:r>
              <a:rPr lang="fr-CA" dirty="0" smtClean="0"/>
              <a:t>n’a pas été </a:t>
            </a:r>
            <a:r>
              <a:rPr lang="fr-CA" dirty="0" smtClean="0"/>
              <a:t>répondue </a:t>
            </a:r>
            <a:r>
              <a:rPr lang="fr-CA" dirty="0" smtClean="0"/>
              <a:t>par manque de données probantes sur les bénéfices </a:t>
            </a:r>
          </a:p>
          <a:p>
            <a:r>
              <a:rPr lang="fr-CA" dirty="0" smtClean="0"/>
              <a:t>(1) question clé sur la </a:t>
            </a:r>
            <a:r>
              <a:rPr lang="fr-CA" b="1" dirty="0" smtClean="0">
                <a:solidFill>
                  <a:srgbClr val="800000"/>
                </a:solidFill>
              </a:rPr>
              <a:t>précision du diagnostic </a:t>
            </a:r>
          </a:p>
          <a:p>
            <a:pPr marL="457200" lvl="1" indent="0">
              <a:buNone/>
              <a:defRPr/>
            </a:pPr>
            <a:endParaRPr lang="fr-CA" sz="1100" dirty="0" smtClean="0"/>
          </a:p>
          <a:p>
            <a:pPr>
              <a:defRPr/>
            </a:pPr>
            <a:r>
              <a:rPr lang="en-CA" dirty="0"/>
              <a:t>Pour plus de </a:t>
            </a:r>
            <a:r>
              <a:rPr lang="en-CA" dirty="0" err="1"/>
              <a:t>détails</a:t>
            </a:r>
            <a:r>
              <a:rPr lang="en-CA" dirty="0"/>
              <a:t>, </a:t>
            </a:r>
            <a:r>
              <a:rPr lang="en-CA" dirty="0" err="1"/>
              <a:t>veuillez</a:t>
            </a:r>
            <a:r>
              <a:rPr lang="en-CA" dirty="0"/>
              <a:t> consulter la revue </a:t>
            </a:r>
            <a:r>
              <a:rPr lang="en-CA" dirty="0" err="1" smtClean="0"/>
              <a:t>systématique</a:t>
            </a:r>
            <a:r>
              <a:rPr lang="en-CA" dirty="0" smtClean="0"/>
              <a:t> </a:t>
            </a:r>
            <a:r>
              <a:rPr lang="en-CA" dirty="0" err="1" smtClean="0"/>
              <a:t>sur</a:t>
            </a:r>
            <a:r>
              <a:rPr lang="en-CA" dirty="0" smtClean="0"/>
              <a:t> le site  </a:t>
            </a:r>
            <a:r>
              <a:rPr lang="en-CA" u="sng" dirty="0">
                <a:solidFill>
                  <a:schemeClr val="accent2"/>
                </a:solidFill>
              </a:rPr>
              <a:t>www.groupeetudecanadien.ca</a:t>
            </a:r>
          </a:p>
          <a:p>
            <a:endParaRPr lang="fr-CA" dirty="0"/>
          </a:p>
        </p:txBody>
      </p:sp>
      <p:sp>
        <p:nvSpPr>
          <p:cNvPr id="4" name="Slide Number Placeholder 3"/>
          <p:cNvSpPr>
            <a:spLocks noGrp="1"/>
          </p:cNvSpPr>
          <p:nvPr>
            <p:ph type="sldNum" sz="quarter" idx="12"/>
          </p:nvPr>
        </p:nvSpPr>
        <p:spPr/>
        <p:txBody>
          <a:bodyPr/>
          <a:lstStyle/>
          <a:p>
            <a:fld id="{E3D5E142-BA66-4577-AABD-3D3B043058E5}" type="slidenum">
              <a:rPr lang="fr-CA" smtClean="0"/>
              <a:t>12</a:t>
            </a:fld>
            <a:endParaRPr lang="fr-CA"/>
          </a:p>
        </p:txBody>
      </p:sp>
    </p:spTree>
    <p:extLst>
      <p:ext uri="{BB962C8B-B14F-4D97-AF65-F5344CB8AC3E}">
        <p14:creationId xmlns:p14="http://schemas.microsoft.com/office/powerpoint/2010/main" val="433830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79388" y="30163"/>
            <a:ext cx="8839200" cy="1219200"/>
          </a:xfrm>
        </p:spPr>
        <p:txBody>
          <a:bodyPr/>
          <a:lstStyle/>
          <a:p>
            <a:r>
              <a:rPr lang="fr-CA" altLang="en-US" sz="3600" dirty="0" smtClean="0"/>
              <a:t>Types d’études éligibles </a:t>
            </a:r>
          </a:p>
        </p:txBody>
      </p:sp>
      <p:sp>
        <p:nvSpPr>
          <p:cNvPr id="8195" name="Content Placeholder 2"/>
          <p:cNvSpPr>
            <a:spLocks noGrp="1"/>
          </p:cNvSpPr>
          <p:nvPr>
            <p:ph idx="1"/>
          </p:nvPr>
        </p:nvSpPr>
        <p:spPr>
          <a:xfrm>
            <a:off x="152400" y="1066800"/>
            <a:ext cx="8785100" cy="5111750"/>
          </a:xfrm>
        </p:spPr>
        <p:txBody>
          <a:bodyPr/>
          <a:lstStyle/>
          <a:p>
            <a:r>
              <a:rPr lang="fr-CA" sz="1600" b="1" dirty="0" smtClean="0"/>
              <a:t>Population</a:t>
            </a:r>
            <a:r>
              <a:rPr lang="fr-CA" sz="1600" dirty="0" smtClean="0"/>
              <a:t>: </a:t>
            </a:r>
            <a:r>
              <a:rPr lang="fr-FR" sz="1600" dirty="0"/>
              <a:t>Les femmes enceintes asymptomatiques à tout stade de la grossesse qui ne présentent pas un risque élevé de bactériurie</a:t>
            </a:r>
            <a:r>
              <a:rPr lang="fr-FR" sz="1600" dirty="0" smtClean="0"/>
              <a:t>.</a:t>
            </a:r>
          </a:p>
          <a:p>
            <a:r>
              <a:rPr lang="fr-CA" sz="1600" u="sng" dirty="0" smtClean="0"/>
              <a:t>Exclusion</a:t>
            </a:r>
            <a:r>
              <a:rPr lang="fr-CA" sz="1600" dirty="0" smtClean="0"/>
              <a:t>: Les études qui incluent </a:t>
            </a:r>
            <a:r>
              <a:rPr lang="fr-CA" sz="1600" i="1" dirty="0" smtClean="0"/>
              <a:t>exclusivemen</a:t>
            </a:r>
            <a:r>
              <a:rPr lang="fr-CA" sz="1600" dirty="0" smtClean="0"/>
              <a:t>t </a:t>
            </a:r>
            <a:r>
              <a:rPr lang="fr-FR" sz="1600" dirty="0" smtClean="0"/>
              <a:t>les </a:t>
            </a:r>
            <a:r>
              <a:rPr lang="fr-FR" sz="1600" dirty="0"/>
              <a:t>femmes ayant des affections qui les exposent à un risque de bactériurie significativement plus élevé que la moyenne (infection rénale, anomalies urogénitales, reins </a:t>
            </a:r>
            <a:r>
              <a:rPr lang="fr-FR" sz="1600" dirty="0" err="1"/>
              <a:t>polykystiques</a:t>
            </a:r>
            <a:r>
              <a:rPr lang="fr-FR" sz="1800" dirty="0"/>
              <a:t>, </a:t>
            </a:r>
            <a:r>
              <a:rPr lang="fr-FR" sz="1600" dirty="0"/>
              <a:t>IVU récurrentes, diabète et drépanocytose) ou présentant des symptômes d'infection </a:t>
            </a:r>
            <a:r>
              <a:rPr lang="fr-FR" sz="1600" dirty="0" smtClean="0"/>
              <a:t>urinaire</a:t>
            </a:r>
            <a:endParaRPr lang="fr-CA" sz="1800" dirty="0" smtClean="0"/>
          </a:p>
        </p:txBody>
      </p:sp>
      <p:sp>
        <p:nvSpPr>
          <p:cNvPr id="31748"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88091B04-45CC-458E-849C-797A14DEE8F5}" type="slidenum">
              <a:rPr lang="fr-CA" altLang="en-US" sz="1400" smtClean="0">
                <a:solidFill>
                  <a:schemeClr val="bg1"/>
                </a:solidFill>
                <a:cs typeface="Arial" pitchFamily="34" charset="0"/>
              </a:rPr>
              <a:pPr>
                <a:spcBef>
                  <a:spcPct val="0"/>
                </a:spcBef>
                <a:buFontTx/>
                <a:buNone/>
              </a:pPr>
              <a:t>13</a:t>
            </a:fld>
            <a:endParaRPr lang="fr-CA" altLang="en-US" sz="1400" smtClean="0">
              <a:solidFill>
                <a:schemeClr val="bg1"/>
              </a:solidFill>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438886713"/>
              </p:ext>
            </p:extLst>
          </p:nvPr>
        </p:nvGraphicFramePr>
        <p:xfrm>
          <a:off x="381000" y="2895601"/>
          <a:ext cx="8534401" cy="3926222"/>
        </p:xfrm>
        <a:graphic>
          <a:graphicData uri="http://schemas.openxmlformats.org/drawingml/2006/table">
            <a:tbl>
              <a:tblPr firstRow="1" bandRow="1">
                <a:tableStyleId>{073A0DAA-6AF3-43AB-8588-CEC1D06C72B9}</a:tableStyleId>
              </a:tblPr>
              <a:tblGrid>
                <a:gridCol w="1286934"/>
                <a:gridCol w="3318934"/>
                <a:gridCol w="3928533"/>
              </a:tblGrid>
              <a:tr h="451503">
                <a:tc>
                  <a:txBody>
                    <a:bodyPr/>
                    <a:lstStyle/>
                    <a:p>
                      <a:pPr algn="ctr"/>
                      <a:endParaRPr lang="en-US" sz="1500" dirty="0"/>
                    </a:p>
                  </a:txBody>
                  <a:tcPr/>
                </a:tc>
                <a:tc>
                  <a:txBody>
                    <a:bodyPr/>
                    <a:lstStyle/>
                    <a:p>
                      <a:pPr algn="ctr"/>
                      <a:r>
                        <a:rPr lang="en-US" sz="1500" dirty="0" smtClean="0"/>
                        <a:t>KQ1a/b: </a:t>
                      </a:r>
                      <a:r>
                        <a:rPr lang="en-US" sz="1500" dirty="0" err="1" smtClean="0"/>
                        <a:t>Dépistage</a:t>
                      </a:r>
                      <a:endParaRPr lang="en-US" sz="1500" dirty="0"/>
                    </a:p>
                  </a:txBody>
                  <a:tcPr/>
                </a:tc>
                <a:tc>
                  <a:txBody>
                    <a:bodyPr/>
                    <a:lstStyle/>
                    <a:p>
                      <a:pPr algn="ctr"/>
                      <a:r>
                        <a:rPr lang="en-US" sz="1500" dirty="0" smtClean="0"/>
                        <a:t>KQ4: </a:t>
                      </a:r>
                      <a:r>
                        <a:rPr lang="en-US" sz="1500" dirty="0" err="1" smtClean="0"/>
                        <a:t>Traitement</a:t>
                      </a:r>
                      <a:endParaRPr lang="en-US" sz="1500" dirty="0"/>
                    </a:p>
                  </a:txBody>
                  <a:tcPr/>
                </a:tc>
              </a:tr>
              <a:tr h="1254082">
                <a:tc>
                  <a:txBody>
                    <a:bodyPr/>
                    <a:lstStyle/>
                    <a:p>
                      <a:r>
                        <a:rPr lang="en-US" sz="1500" b="1" dirty="0" smtClean="0"/>
                        <a:t>Type </a:t>
                      </a:r>
                      <a:r>
                        <a:rPr lang="en-US" sz="1500" b="1" dirty="0" err="1" smtClean="0"/>
                        <a:t>d’étude</a:t>
                      </a:r>
                      <a:endParaRPr lang="en-US" sz="1500" b="1" dirty="0"/>
                    </a:p>
                  </a:txBody>
                  <a:tcPr/>
                </a:tc>
                <a:tc>
                  <a:txBody>
                    <a:bodyPr/>
                    <a:lstStyle/>
                    <a:p>
                      <a:r>
                        <a:rPr lang="en-US" sz="1800" kern="1200" dirty="0" smtClean="0">
                          <a:solidFill>
                            <a:schemeClr val="dk1"/>
                          </a:solidFill>
                          <a:effectLst/>
                          <a:latin typeface="+mn-lt"/>
                          <a:ea typeface="+mn-ea"/>
                          <a:cs typeface="+mn-cs"/>
                        </a:rPr>
                        <a:t>ECR, ECC, </a:t>
                      </a:r>
                      <a:r>
                        <a:rPr lang="en-US" sz="1800" kern="1200" dirty="0" err="1" smtClean="0">
                          <a:solidFill>
                            <a:schemeClr val="dk1"/>
                          </a:solidFill>
                          <a:effectLst/>
                          <a:latin typeface="+mn-lt"/>
                          <a:ea typeface="+mn-ea"/>
                          <a:cs typeface="+mn-cs"/>
                        </a:rPr>
                        <a:t>observationnelles</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contrôlées</a:t>
                      </a:r>
                      <a:r>
                        <a:rPr lang="en-US" sz="1800" kern="1200" dirty="0" smtClean="0">
                          <a:solidFill>
                            <a:schemeClr val="dk1"/>
                          </a:solidFill>
                          <a:effectLst/>
                          <a:latin typeface="+mn-lt"/>
                          <a:ea typeface="+mn-ea"/>
                          <a:cs typeface="+mn-cs"/>
                        </a:rPr>
                        <a:t> (ex. </a:t>
                      </a:r>
                      <a:r>
                        <a:rPr lang="en-US" sz="1800" kern="1200" dirty="0" err="1" smtClean="0">
                          <a:solidFill>
                            <a:schemeClr val="dk1"/>
                          </a:solidFill>
                          <a:effectLst/>
                          <a:latin typeface="+mn-lt"/>
                          <a:ea typeface="+mn-ea"/>
                          <a:cs typeface="+mn-cs"/>
                        </a:rPr>
                        <a:t>Cohorte</a:t>
                      </a:r>
                      <a:r>
                        <a:rPr lang="en-US" sz="1800" kern="1200" dirty="0" smtClean="0">
                          <a:solidFill>
                            <a:schemeClr val="dk1"/>
                          </a:solidFill>
                          <a:effectLst/>
                          <a:latin typeface="+mn-lt"/>
                          <a:ea typeface="+mn-ea"/>
                          <a:cs typeface="+mn-cs"/>
                        </a:rPr>
                        <a:t> prospective et </a:t>
                      </a:r>
                      <a:r>
                        <a:rPr lang="en-US" sz="1800" kern="1200" dirty="0" err="1" smtClean="0">
                          <a:solidFill>
                            <a:schemeClr val="dk1"/>
                          </a:solidFill>
                          <a:effectLst/>
                          <a:latin typeface="+mn-lt"/>
                          <a:ea typeface="+mn-ea"/>
                          <a:cs typeface="+mn-cs"/>
                        </a:rPr>
                        <a:t>rétrospective</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contrôle</a:t>
                      </a:r>
                      <a:r>
                        <a:rPr lang="en-US" sz="1800" kern="1200" dirty="0" smtClean="0">
                          <a:solidFill>
                            <a:schemeClr val="dk1"/>
                          </a:solidFill>
                          <a:effectLst/>
                          <a:latin typeface="+mn-lt"/>
                          <a:ea typeface="+mn-ea"/>
                          <a:cs typeface="+mn-cs"/>
                        </a:rPr>
                        <a:t> de </a:t>
                      </a:r>
                      <a:r>
                        <a:rPr lang="en-US" sz="1800" kern="1200" dirty="0" err="1" smtClean="0">
                          <a:solidFill>
                            <a:schemeClr val="dk1"/>
                          </a:solidFill>
                          <a:effectLst/>
                          <a:latin typeface="+mn-lt"/>
                          <a:ea typeface="+mn-ea"/>
                          <a:cs typeface="+mn-cs"/>
                        </a:rPr>
                        <a:t>cas</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contrôle</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avant</a:t>
                      </a:r>
                      <a:r>
                        <a:rPr lang="en-US" sz="1800" kern="1200" dirty="0" smtClean="0">
                          <a:solidFill>
                            <a:schemeClr val="dk1"/>
                          </a:solidFill>
                          <a:effectLst/>
                          <a:latin typeface="+mn-lt"/>
                          <a:ea typeface="+mn-ea"/>
                          <a:cs typeface="+mn-cs"/>
                        </a:rPr>
                        <a:t>-après)</a:t>
                      </a:r>
                      <a:endParaRPr lang="en-US" sz="17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ECR</a:t>
                      </a:r>
                      <a:r>
                        <a:rPr lang="en-US" sz="1800" kern="1200" baseline="0" dirty="0" smtClean="0">
                          <a:solidFill>
                            <a:schemeClr val="dk1"/>
                          </a:solidFill>
                          <a:effectLst/>
                          <a:latin typeface="+mn-lt"/>
                          <a:ea typeface="+mn-ea"/>
                          <a:cs typeface="+mn-cs"/>
                        </a:rPr>
                        <a:t> </a:t>
                      </a:r>
                      <a:r>
                        <a:rPr lang="en-US" sz="1800" kern="1200" baseline="0" dirty="0" err="1" smtClean="0">
                          <a:solidFill>
                            <a:schemeClr val="dk1"/>
                          </a:solidFill>
                          <a:effectLst/>
                          <a:latin typeface="+mn-lt"/>
                          <a:ea typeface="+mn-ea"/>
                          <a:cs typeface="+mn-cs"/>
                        </a:rPr>
                        <a:t>ou</a:t>
                      </a:r>
                      <a:r>
                        <a:rPr lang="en-US" sz="1800" kern="1200" baseline="0" dirty="0" smtClean="0">
                          <a:solidFill>
                            <a:schemeClr val="dk1"/>
                          </a:solidFill>
                          <a:effectLst/>
                          <a:latin typeface="+mn-lt"/>
                          <a:ea typeface="+mn-ea"/>
                          <a:cs typeface="+mn-cs"/>
                        </a:rPr>
                        <a:t> revues </a:t>
                      </a:r>
                      <a:r>
                        <a:rPr lang="en-US" sz="1800" kern="1200" baseline="0" dirty="0" err="1" smtClean="0">
                          <a:solidFill>
                            <a:schemeClr val="dk1"/>
                          </a:solidFill>
                          <a:effectLst/>
                          <a:latin typeface="+mn-lt"/>
                          <a:ea typeface="+mn-ea"/>
                          <a:cs typeface="+mn-cs"/>
                        </a:rPr>
                        <a:t>systématiques</a:t>
                      </a:r>
                      <a:r>
                        <a:rPr lang="en-US" sz="1800" kern="1200" baseline="0" dirty="0" smtClean="0">
                          <a:solidFill>
                            <a:schemeClr val="dk1"/>
                          </a:solidFill>
                          <a:effectLst/>
                          <a:latin typeface="+mn-lt"/>
                          <a:ea typeface="+mn-ea"/>
                          <a:cs typeface="+mn-cs"/>
                        </a:rPr>
                        <a:t> </a:t>
                      </a:r>
                      <a:endParaRPr lang="en-US" sz="1700" dirty="0" smtClean="0"/>
                    </a:p>
                  </a:txBody>
                  <a:tcPr/>
                </a:tc>
              </a:tr>
              <a:tr h="1723415">
                <a:tc>
                  <a:txBody>
                    <a:bodyPr/>
                    <a:lstStyle/>
                    <a:p>
                      <a:r>
                        <a:rPr lang="en-US" sz="1500" b="1" dirty="0" err="1" smtClean="0"/>
                        <a:t>Résultats</a:t>
                      </a:r>
                      <a:endParaRPr lang="en-US" sz="1500" b="1" dirty="0"/>
                    </a:p>
                  </a:txBody>
                  <a:tcPr/>
                </a:tc>
                <a:tc gridSpan="2">
                  <a:txBody>
                    <a:bodyPr/>
                    <a:lstStyle/>
                    <a:p>
                      <a:r>
                        <a:rPr lang="fr-FR" sz="1800" i="1" kern="1200" dirty="0" smtClean="0">
                          <a:solidFill>
                            <a:schemeClr val="dk1"/>
                          </a:solidFill>
                          <a:latin typeface="+mn-lt"/>
                          <a:ea typeface="+mn-ea"/>
                          <a:cs typeface="+mn-cs"/>
                        </a:rPr>
                        <a:t>Avantages</a:t>
                      </a:r>
                      <a:r>
                        <a:rPr lang="fr-FR" sz="1800" kern="1200" dirty="0" smtClean="0">
                          <a:solidFill>
                            <a:schemeClr val="dk1"/>
                          </a:solidFill>
                          <a:latin typeface="+mn-lt"/>
                          <a:ea typeface="+mn-ea"/>
                          <a:cs typeface="+mn-cs"/>
                        </a:rPr>
                        <a:t>: mortalité maternelle; septicémie maternelle; pyélonéphrite;</a:t>
                      </a:r>
                    </a:p>
                    <a:p>
                      <a:r>
                        <a:rPr lang="fr-FR" sz="1800" kern="1200" dirty="0" smtClean="0">
                          <a:solidFill>
                            <a:schemeClr val="dk1"/>
                          </a:solidFill>
                          <a:latin typeface="+mn-lt"/>
                          <a:ea typeface="+mn-ea"/>
                          <a:cs typeface="+mn-cs"/>
                        </a:rPr>
                        <a:t>mortalité périnatale (≥ 20 semaines de gestation [p. ex., décès intra-utérin, </a:t>
                      </a:r>
                      <a:r>
                        <a:rPr lang="fr-FR" sz="1800" kern="1200" dirty="0" err="1" smtClean="0">
                          <a:solidFill>
                            <a:schemeClr val="dk1"/>
                          </a:solidFill>
                          <a:latin typeface="+mn-lt"/>
                          <a:ea typeface="+mn-ea"/>
                          <a:cs typeface="+mn-cs"/>
                        </a:rPr>
                        <a:t>mortinalité</a:t>
                      </a:r>
                      <a:r>
                        <a:rPr lang="fr-FR" sz="1800" kern="1200" dirty="0" smtClean="0">
                          <a:solidFill>
                            <a:schemeClr val="dk1"/>
                          </a:solidFill>
                          <a:latin typeface="+mn-lt"/>
                          <a:ea typeface="+mn-ea"/>
                          <a:cs typeface="+mn-cs"/>
                        </a:rPr>
                        <a:t>, mort néonatale précoce]); avortement spontané / perte de grossesse avant la 20e semaine de gestation; septicémie néonatale; accouchement prématuré (le fœtus vivant nait &lt;37 semaines de gestation); faible poids à la naissance (&lt;2500g)</a:t>
                      </a:r>
                    </a:p>
                    <a:p>
                      <a:r>
                        <a:rPr lang="fr-FR" sz="1800" i="1" kern="1200" dirty="0" smtClean="0">
                          <a:solidFill>
                            <a:schemeClr val="dk1"/>
                          </a:solidFill>
                          <a:latin typeface="+mn-lt"/>
                          <a:ea typeface="+mn-ea"/>
                          <a:cs typeface="+mn-cs"/>
                        </a:rPr>
                        <a:t>Inconvénients</a:t>
                      </a:r>
                      <a:r>
                        <a:rPr lang="fr-FR" sz="1800" kern="1200" dirty="0" smtClean="0">
                          <a:solidFill>
                            <a:schemeClr val="dk1"/>
                          </a:solidFill>
                          <a:latin typeface="+mn-lt"/>
                          <a:ea typeface="+mn-ea"/>
                          <a:cs typeface="+mn-cs"/>
                        </a:rPr>
                        <a:t>: événements indésirables graves et non graves</a:t>
                      </a:r>
                      <a:endParaRPr lang="en-CA" sz="1800" i="1" kern="1200" dirty="0">
                        <a:solidFill>
                          <a:schemeClr val="dk1"/>
                        </a:solidFill>
                        <a:effectLst/>
                        <a:latin typeface="+mn-lt"/>
                        <a:ea typeface="+mn-ea"/>
                        <a:cs typeface="+mn-cs"/>
                      </a:endParaRPr>
                    </a:p>
                  </a:txBody>
                  <a:tcPr/>
                </a:tc>
                <a:tc hMerge="1">
                  <a:txBody>
                    <a:bodyPr/>
                    <a:lstStyle/>
                    <a:p>
                      <a:endParaRPr lang="en-US" sz="1700" dirty="0"/>
                    </a:p>
                  </a:txBody>
                  <a:tcPr/>
                </a:tc>
              </a:tr>
            </a:tbl>
          </a:graphicData>
        </a:graphic>
      </p:graphicFrame>
    </p:spTree>
    <p:extLst>
      <p:ext uri="{BB962C8B-B14F-4D97-AF65-F5344CB8AC3E}">
        <p14:creationId xmlns:p14="http://schemas.microsoft.com/office/powerpoint/2010/main" val="27925969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79512" y="188640"/>
            <a:ext cx="8856984" cy="1106760"/>
          </a:xfrm>
        </p:spPr>
        <p:txBody>
          <a:bodyPr>
            <a:normAutofit/>
          </a:bodyPr>
          <a:lstStyle/>
          <a:p>
            <a:r>
              <a:rPr lang="fr-CA" sz="2800" dirty="0">
                <a:latin typeface="Arial" charset="0"/>
                <a:ea typeface="ヒラギノ角ゴ Pro W3" charset="0"/>
                <a:cs typeface="ヒラギノ角ゴ Pro W3" charset="0"/>
              </a:rPr>
              <a:t>Comment le GÉCSSP évalue-t-il les données probantes? </a:t>
            </a:r>
            <a:endParaRPr lang="en-US" altLang="en-US" dirty="0"/>
          </a:p>
        </p:txBody>
      </p:sp>
      <p:sp>
        <p:nvSpPr>
          <p:cNvPr id="38916"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CF667316-3D4E-4659-9887-499657F22095}" type="slidenum">
              <a:rPr lang="en-US" altLang="en-US" sz="1400" smtClean="0">
                <a:solidFill>
                  <a:schemeClr val="bg1"/>
                </a:solidFill>
              </a:rPr>
              <a:pPr>
                <a:spcBef>
                  <a:spcPct val="0"/>
                </a:spcBef>
                <a:buFontTx/>
                <a:buNone/>
              </a:pPr>
              <a:t>14</a:t>
            </a:fld>
            <a:endParaRPr lang="en-US" altLang="en-US" sz="1400">
              <a:solidFill>
                <a:schemeClr val="bg1"/>
              </a:solidFill>
            </a:endParaRPr>
          </a:p>
        </p:txBody>
      </p:sp>
      <p:sp>
        <p:nvSpPr>
          <p:cNvPr id="12" name="Content Placeholder 11"/>
          <p:cNvSpPr>
            <a:spLocks noGrp="1"/>
          </p:cNvSpPr>
          <p:nvPr>
            <p:ph idx="1"/>
          </p:nvPr>
        </p:nvSpPr>
        <p:spPr>
          <a:xfrm>
            <a:off x="179512" y="1219200"/>
            <a:ext cx="8784976" cy="1066800"/>
          </a:xfrm>
        </p:spPr>
        <p:txBody>
          <a:bodyPr>
            <a:normAutofit fontScale="92500" lnSpcReduction="10000"/>
          </a:bodyPr>
          <a:lstStyle/>
          <a:p>
            <a:pPr>
              <a:buFontTx/>
              <a:buNone/>
              <a:defRPr/>
            </a:pPr>
            <a:r>
              <a:rPr lang="en-US" sz="2200" dirty="0" smtClean="0"/>
              <a:t>Le </a:t>
            </a:r>
            <a:r>
              <a:rPr lang="en-US" sz="2200" dirty="0" err="1"/>
              <a:t>système</a:t>
            </a:r>
            <a:r>
              <a:rPr lang="en-US" sz="2200" dirty="0"/>
              <a:t> “</a:t>
            </a:r>
            <a:r>
              <a:rPr lang="en-US" sz="2200" b="1" dirty="0">
                <a:solidFill>
                  <a:srgbClr val="AE285B"/>
                </a:solidFill>
              </a:rPr>
              <a:t>GRADE</a:t>
            </a:r>
            <a:r>
              <a:rPr lang="en-US" sz="2200" dirty="0"/>
              <a:t>” </a:t>
            </a:r>
          </a:p>
          <a:p>
            <a:pPr>
              <a:buFontTx/>
              <a:buNone/>
              <a:defRPr/>
            </a:pPr>
            <a:r>
              <a:rPr lang="en-US" b="1" dirty="0">
                <a:solidFill>
                  <a:srgbClr val="AE285B"/>
                </a:solidFill>
              </a:rPr>
              <a:t>G</a:t>
            </a:r>
            <a:r>
              <a:rPr lang="en-US" dirty="0"/>
              <a:t>rading</a:t>
            </a:r>
            <a:r>
              <a:rPr lang="en-US" dirty="0">
                <a:solidFill>
                  <a:srgbClr val="AE285B"/>
                </a:solidFill>
              </a:rPr>
              <a:t> </a:t>
            </a:r>
            <a:r>
              <a:rPr lang="en-US" dirty="0"/>
              <a:t>of </a:t>
            </a:r>
            <a:r>
              <a:rPr lang="en-US" b="1" dirty="0">
                <a:solidFill>
                  <a:srgbClr val="AE285B"/>
                </a:solidFill>
              </a:rPr>
              <a:t>R</a:t>
            </a:r>
            <a:r>
              <a:rPr lang="en-US" dirty="0"/>
              <a:t>ecommendations, </a:t>
            </a:r>
            <a:r>
              <a:rPr lang="en-US" b="1" dirty="0">
                <a:solidFill>
                  <a:srgbClr val="AE285B"/>
                </a:solidFill>
              </a:rPr>
              <a:t>A</a:t>
            </a:r>
            <a:r>
              <a:rPr lang="en-US" dirty="0"/>
              <a:t>ssessment, </a:t>
            </a:r>
            <a:r>
              <a:rPr lang="en-US" b="1" dirty="0">
                <a:solidFill>
                  <a:srgbClr val="AE285B"/>
                </a:solidFill>
              </a:rPr>
              <a:t>D</a:t>
            </a:r>
            <a:r>
              <a:rPr lang="en-US" dirty="0"/>
              <a:t>evelopment &amp; </a:t>
            </a:r>
            <a:r>
              <a:rPr lang="en-US" b="1" dirty="0">
                <a:solidFill>
                  <a:srgbClr val="AE285B"/>
                </a:solidFill>
              </a:rPr>
              <a:t>E</a:t>
            </a:r>
            <a:r>
              <a:rPr lang="en-US" dirty="0"/>
              <a:t>valuation</a:t>
            </a:r>
          </a:p>
          <a:p>
            <a:endParaRPr lang="en-US" dirty="0"/>
          </a:p>
        </p:txBody>
      </p:sp>
      <p:sp>
        <p:nvSpPr>
          <p:cNvPr id="13" name="Down Arrow Callout 12"/>
          <p:cNvSpPr/>
          <p:nvPr/>
        </p:nvSpPr>
        <p:spPr bwMode="auto">
          <a:xfrm>
            <a:off x="395536" y="2209800"/>
            <a:ext cx="3600400" cy="1166075"/>
          </a:xfrm>
          <a:prstGeom prst="downArrowCallout">
            <a:avLst/>
          </a:prstGeom>
          <a:solidFill>
            <a:srgbClr val="AE285B"/>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500" b="1" i="0" u="none" strike="noStrike" cap="none" normalizeH="0" baseline="0" dirty="0" smtClean="0">
              <a:ln>
                <a:noFill/>
              </a:ln>
              <a:solidFill>
                <a:schemeClr val="bg1"/>
              </a:solidFill>
              <a:effectLst/>
              <a:latin typeface="Arial" charset="0"/>
              <a:ea typeface="ヒラギノ角ゴ Pro W3" pitchFamily="-128" charset="-128"/>
            </a:endParaRPr>
          </a:p>
          <a:p>
            <a:pPr algn="ctr" eaLnBrk="0" fontAlgn="base" hangingPunct="0">
              <a:spcBef>
                <a:spcPct val="0"/>
              </a:spcBef>
              <a:spcAft>
                <a:spcPct val="0"/>
              </a:spcAft>
            </a:pPr>
            <a:r>
              <a:rPr lang="en-US" b="1" dirty="0">
                <a:solidFill>
                  <a:schemeClr val="bg1"/>
                </a:solidFill>
                <a:latin typeface="Arial" charset="0"/>
                <a:ea typeface="ヒラギノ角ゴ Pro W3" pitchFamily="-128" charset="-128"/>
              </a:rPr>
              <a:t> 1. </a:t>
            </a:r>
            <a:r>
              <a:rPr lang="en-US" sz="2000" b="1" dirty="0" err="1">
                <a:solidFill>
                  <a:schemeClr val="bg1"/>
                </a:solidFill>
                <a:latin typeface="Arial" charset="0"/>
                <a:ea typeface="ヒラギノ角ゴ Pro W3" pitchFamily="-128" charset="-128"/>
              </a:rPr>
              <a:t>Qualité</a:t>
            </a:r>
            <a:r>
              <a:rPr lang="en-US" b="1" dirty="0">
                <a:solidFill>
                  <a:schemeClr val="bg1"/>
                </a:solidFill>
                <a:latin typeface="Arial" charset="0"/>
                <a:ea typeface="ヒラギノ角ゴ Pro W3" pitchFamily="-128" charset="-128"/>
              </a:rPr>
              <a:t> </a:t>
            </a:r>
            <a:r>
              <a:rPr lang="en-US" sz="2000" b="1" dirty="0">
                <a:solidFill>
                  <a:schemeClr val="bg1"/>
                </a:solidFill>
                <a:latin typeface="Arial" charset="0"/>
                <a:ea typeface="ヒラギノ角ゴ Pro W3" pitchFamily="-128" charset="-128"/>
              </a:rPr>
              <a:t>des</a:t>
            </a:r>
            <a:r>
              <a:rPr lang="en-US" b="1" dirty="0">
                <a:solidFill>
                  <a:schemeClr val="bg1"/>
                </a:solidFill>
                <a:latin typeface="Arial" charset="0"/>
                <a:ea typeface="ヒラギノ角ゴ Pro W3" pitchFamily="-128" charset="-128"/>
              </a:rPr>
              <a:t> </a:t>
            </a:r>
            <a:r>
              <a:rPr lang="en-US" sz="2000" b="1" dirty="0" err="1">
                <a:solidFill>
                  <a:schemeClr val="bg1"/>
                </a:solidFill>
                <a:latin typeface="Arial" charset="0"/>
                <a:ea typeface="ヒラギノ角ゴ Pro W3" pitchFamily="-128" charset="-128"/>
              </a:rPr>
              <a:t>données</a:t>
            </a:r>
            <a:r>
              <a:rPr lang="en-US" b="1" dirty="0">
                <a:solidFill>
                  <a:schemeClr val="bg1"/>
                </a:solidFill>
                <a:latin typeface="Arial" charset="0"/>
                <a:ea typeface="ヒラギノ角ゴ Pro W3" pitchFamily="-128" charset="-128"/>
              </a:rPr>
              <a:t> </a:t>
            </a:r>
            <a:r>
              <a:rPr lang="en-US" sz="2000" b="1" dirty="0" err="1">
                <a:solidFill>
                  <a:schemeClr val="bg1"/>
                </a:solidFill>
                <a:latin typeface="Arial" charset="0"/>
                <a:ea typeface="ヒラギノ角ゴ Pro W3" pitchFamily="-128" charset="-128"/>
              </a:rPr>
              <a:t>probantes</a:t>
            </a:r>
            <a:r>
              <a:rPr lang="en-US" b="1" dirty="0">
                <a:solidFill>
                  <a:schemeClr val="bg1"/>
                </a:solidFill>
                <a:latin typeface="Arial" charset="0"/>
                <a:ea typeface="ヒラギノ角ゴ Pro W3" pitchFamily="-128" charset="-128"/>
              </a:rPr>
              <a:t> </a:t>
            </a:r>
          </a:p>
        </p:txBody>
      </p:sp>
      <p:sp>
        <p:nvSpPr>
          <p:cNvPr id="17" name="Down Arrow Callout 16"/>
          <p:cNvSpPr/>
          <p:nvPr/>
        </p:nvSpPr>
        <p:spPr bwMode="auto">
          <a:xfrm>
            <a:off x="4283968" y="2209800"/>
            <a:ext cx="4608512" cy="1176687"/>
          </a:xfrm>
          <a:prstGeom prst="downArrowCallout">
            <a:avLst/>
          </a:prstGeom>
          <a:solidFill>
            <a:srgbClr val="AE285B"/>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500" b="1" i="0" u="none" strike="noStrike" cap="none" normalizeH="0" baseline="0" dirty="0" smtClean="0">
              <a:ln>
                <a:noFill/>
              </a:ln>
              <a:solidFill>
                <a:schemeClr val="bg1"/>
              </a:solidFill>
              <a:effectLst/>
              <a:latin typeface="Arial" charset="0"/>
              <a:ea typeface="ヒラギノ角ゴ Pro W3" pitchFamily="-128" charset="-128"/>
            </a:endParaRPr>
          </a:p>
          <a:p>
            <a:pPr algn="ctr" eaLnBrk="0" fontAlgn="base" hangingPunct="0">
              <a:spcBef>
                <a:spcPct val="0"/>
              </a:spcBef>
              <a:spcAft>
                <a:spcPct val="0"/>
              </a:spcAft>
            </a:pPr>
            <a:r>
              <a:rPr lang="en-US" sz="2000" b="1" dirty="0">
                <a:solidFill>
                  <a:schemeClr val="bg1"/>
                </a:solidFill>
                <a:latin typeface="Arial" charset="0"/>
                <a:ea typeface="ヒラギノ角ゴ Pro W3" pitchFamily="-128" charset="-128"/>
              </a:rPr>
              <a:t>2. Force de la </a:t>
            </a:r>
            <a:r>
              <a:rPr lang="en-US" sz="2000" b="1" dirty="0" err="1">
                <a:solidFill>
                  <a:schemeClr val="bg1"/>
                </a:solidFill>
                <a:latin typeface="Arial" charset="0"/>
                <a:ea typeface="ヒラギノ角ゴ Pro W3" pitchFamily="-128" charset="-128"/>
              </a:rPr>
              <a:t>recommandation</a:t>
            </a:r>
            <a:endParaRPr lang="en-US" sz="2000" b="1" dirty="0">
              <a:solidFill>
                <a:schemeClr val="bg1"/>
              </a:solidFill>
              <a:latin typeface="Arial" charset="0"/>
              <a:ea typeface="ヒラギノ角ゴ Pro W3" pitchFamily="-128" charset="-128"/>
            </a:endParaRPr>
          </a:p>
        </p:txBody>
      </p:sp>
      <p:sp>
        <p:nvSpPr>
          <p:cNvPr id="14" name="Rectangle 13"/>
          <p:cNvSpPr/>
          <p:nvPr/>
        </p:nvSpPr>
        <p:spPr bwMode="auto">
          <a:xfrm>
            <a:off x="539552" y="3386487"/>
            <a:ext cx="3456384" cy="1368152"/>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342900" indent="-342900" eaLnBrk="0" hangingPunct="0">
              <a:buFont typeface="Arial" panose="020B0604020202020204" pitchFamily="34" charset="0"/>
              <a:buChar char="•"/>
            </a:pPr>
            <a:r>
              <a:rPr lang="en-CA" dirty="0" err="1" smtClean="0">
                <a:solidFill>
                  <a:prstClr val="black"/>
                </a:solidFill>
                <a:cs typeface="Arial" pitchFamily="34" charset="0"/>
              </a:rPr>
              <a:t>Degré</a:t>
            </a:r>
            <a:r>
              <a:rPr lang="en-CA" dirty="0" smtClean="0">
                <a:solidFill>
                  <a:prstClr val="black"/>
                </a:solidFill>
                <a:cs typeface="Arial" pitchFamily="34" charset="0"/>
              </a:rPr>
              <a:t> de </a:t>
            </a:r>
            <a:r>
              <a:rPr lang="en-CA" dirty="0" err="1" smtClean="0">
                <a:solidFill>
                  <a:prstClr val="black"/>
                </a:solidFill>
                <a:cs typeface="Arial" pitchFamily="34" charset="0"/>
              </a:rPr>
              <a:t>confiance</a:t>
            </a:r>
            <a:r>
              <a:rPr lang="en-CA" dirty="0" smtClean="0">
                <a:solidFill>
                  <a:prstClr val="black"/>
                </a:solidFill>
                <a:cs typeface="Arial" pitchFamily="34" charset="0"/>
              </a:rPr>
              <a:t> </a:t>
            </a:r>
            <a:r>
              <a:rPr lang="en-CA" dirty="0" err="1" smtClean="0">
                <a:solidFill>
                  <a:prstClr val="black"/>
                </a:solidFill>
                <a:cs typeface="Arial" pitchFamily="34" charset="0"/>
              </a:rPr>
              <a:t>que</a:t>
            </a:r>
            <a:r>
              <a:rPr lang="en-CA" dirty="0" smtClean="0">
                <a:solidFill>
                  <a:prstClr val="black"/>
                </a:solidFill>
                <a:cs typeface="Arial" pitchFamily="34" charset="0"/>
              </a:rPr>
              <a:t> les </a:t>
            </a:r>
            <a:r>
              <a:rPr lang="en-CA" dirty="0" err="1" smtClean="0">
                <a:solidFill>
                  <a:prstClr val="black"/>
                </a:solidFill>
                <a:cs typeface="Arial" pitchFamily="34" charset="0"/>
              </a:rPr>
              <a:t>données</a:t>
            </a:r>
            <a:r>
              <a:rPr lang="en-CA" dirty="0" smtClean="0">
                <a:solidFill>
                  <a:prstClr val="black"/>
                </a:solidFill>
                <a:cs typeface="Arial" pitchFamily="34" charset="0"/>
              </a:rPr>
              <a:t> </a:t>
            </a:r>
            <a:r>
              <a:rPr lang="en-CA" dirty="0" err="1" smtClean="0">
                <a:solidFill>
                  <a:prstClr val="black"/>
                </a:solidFill>
                <a:cs typeface="Arial" pitchFamily="34" charset="0"/>
              </a:rPr>
              <a:t>probantes</a:t>
            </a:r>
            <a:r>
              <a:rPr lang="en-CA" dirty="0" smtClean="0">
                <a:solidFill>
                  <a:prstClr val="black"/>
                </a:solidFill>
                <a:cs typeface="Arial" pitchFamily="34" charset="0"/>
              </a:rPr>
              <a:t> </a:t>
            </a:r>
            <a:r>
              <a:rPr lang="en-CA" dirty="0" err="1" smtClean="0">
                <a:solidFill>
                  <a:prstClr val="black"/>
                </a:solidFill>
                <a:cs typeface="Arial" pitchFamily="34" charset="0"/>
              </a:rPr>
              <a:t>disponibles</a:t>
            </a:r>
            <a:r>
              <a:rPr lang="en-CA" dirty="0" smtClean="0">
                <a:solidFill>
                  <a:prstClr val="black"/>
                </a:solidFill>
                <a:cs typeface="Arial" pitchFamily="34" charset="0"/>
              </a:rPr>
              <a:t> </a:t>
            </a:r>
            <a:r>
              <a:rPr lang="en-CA" dirty="0" err="1" smtClean="0">
                <a:solidFill>
                  <a:prstClr val="black"/>
                </a:solidFill>
                <a:cs typeface="Arial" pitchFamily="34" charset="0"/>
              </a:rPr>
              <a:t>reflètent</a:t>
            </a:r>
            <a:r>
              <a:rPr lang="en-CA" dirty="0" smtClean="0">
                <a:solidFill>
                  <a:prstClr val="black"/>
                </a:solidFill>
                <a:cs typeface="Arial" pitchFamily="34" charset="0"/>
              </a:rPr>
              <a:t> </a:t>
            </a:r>
            <a:r>
              <a:rPr lang="en-CA" b="1" dirty="0" err="1" smtClean="0">
                <a:solidFill>
                  <a:prstClr val="black"/>
                </a:solidFill>
                <a:cs typeface="Arial" pitchFamily="34" charset="0"/>
              </a:rPr>
              <a:t>correctement</a:t>
            </a:r>
            <a:r>
              <a:rPr lang="en-CA" b="1" dirty="0" smtClean="0">
                <a:solidFill>
                  <a:prstClr val="black"/>
                </a:solidFill>
                <a:cs typeface="Arial" pitchFamily="34" charset="0"/>
              </a:rPr>
              <a:t> </a:t>
            </a:r>
            <a:r>
              <a:rPr lang="en-CA" b="1" dirty="0" err="1" smtClean="0">
                <a:solidFill>
                  <a:prstClr val="black"/>
                </a:solidFill>
                <a:cs typeface="Arial" pitchFamily="34" charset="0"/>
              </a:rPr>
              <a:t>l’effet</a:t>
            </a:r>
            <a:r>
              <a:rPr lang="en-CA" b="1" dirty="0" smtClean="0">
                <a:solidFill>
                  <a:prstClr val="black"/>
                </a:solidFill>
                <a:cs typeface="Arial" pitchFamily="34" charset="0"/>
              </a:rPr>
              <a:t> </a:t>
            </a:r>
            <a:r>
              <a:rPr lang="en-CA" b="1" dirty="0" err="1" smtClean="0">
                <a:solidFill>
                  <a:prstClr val="black"/>
                </a:solidFill>
                <a:cs typeface="Arial" pitchFamily="34" charset="0"/>
              </a:rPr>
              <a:t>théorique</a:t>
            </a:r>
            <a:r>
              <a:rPr lang="en-CA" b="1" dirty="0" smtClean="0">
                <a:solidFill>
                  <a:prstClr val="black"/>
                </a:solidFill>
                <a:cs typeface="Arial" pitchFamily="34" charset="0"/>
              </a:rPr>
              <a:t> </a:t>
            </a:r>
            <a:r>
              <a:rPr lang="en-CA" b="1" dirty="0" err="1" smtClean="0">
                <a:solidFill>
                  <a:prstClr val="black"/>
                </a:solidFill>
                <a:cs typeface="Arial" pitchFamily="34" charset="0"/>
              </a:rPr>
              <a:t>réel</a:t>
            </a:r>
            <a:endParaRPr kumimoji="0" lang="en-US" b="0" i="0" u="none" strike="noStrike" cap="none" normalizeH="0" baseline="0" dirty="0" smtClean="0">
              <a:ln>
                <a:noFill/>
              </a:ln>
              <a:solidFill>
                <a:schemeClr val="tx1"/>
              </a:solidFill>
              <a:effectLst/>
              <a:latin typeface="Arial" charset="0"/>
              <a:ea typeface="ヒラギノ角ゴ Pro W3" pitchFamily="-128" charset="-128"/>
            </a:endParaRPr>
          </a:p>
        </p:txBody>
      </p:sp>
      <p:sp>
        <p:nvSpPr>
          <p:cNvPr id="19" name="Rectangle 18"/>
          <p:cNvSpPr/>
          <p:nvPr/>
        </p:nvSpPr>
        <p:spPr bwMode="auto">
          <a:xfrm>
            <a:off x="4355976" y="3449432"/>
            <a:ext cx="4536504" cy="1344394"/>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342900" indent="-342900" eaLnBrk="0" hangingPunct="0">
              <a:buFont typeface="Arial" panose="020B0604020202020204" pitchFamily="34" charset="0"/>
              <a:buChar char="•"/>
            </a:pPr>
            <a:r>
              <a:rPr lang="fr-CA" b="1" dirty="0">
                <a:latin typeface="Arial" charset="0"/>
                <a:ea typeface="ヒラギノ角ゴ Pro W3" pitchFamily="-128" charset="-128"/>
              </a:rPr>
              <a:t>Qualité</a:t>
            </a:r>
            <a:r>
              <a:rPr lang="fr-CA" dirty="0">
                <a:latin typeface="Arial" charset="0"/>
                <a:ea typeface="ヒラギノ角ゴ Pro W3" pitchFamily="-128" charset="-128"/>
              </a:rPr>
              <a:t> des données probantes</a:t>
            </a:r>
            <a:endParaRPr lang="fr-CA" b="1" dirty="0">
              <a:latin typeface="Arial" charset="0"/>
              <a:ea typeface="ヒラギノ角ゴ Pro W3" pitchFamily="-128" charset="-128"/>
            </a:endParaRPr>
          </a:p>
          <a:p>
            <a:pPr marL="342900" indent="-342900" eaLnBrk="0" hangingPunct="0">
              <a:buFont typeface="Arial" panose="020B0604020202020204" pitchFamily="34" charset="0"/>
              <a:buChar char="•"/>
            </a:pPr>
            <a:r>
              <a:rPr lang="fr-CA" b="1" dirty="0">
                <a:latin typeface="Arial" charset="0"/>
                <a:ea typeface="ヒラギノ角ゴ Pro W3" pitchFamily="-128" charset="-128"/>
              </a:rPr>
              <a:t>Effets désirables et indésirables</a:t>
            </a:r>
          </a:p>
          <a:p>
            <a:pPr marL="342900" indent="-342900" eaLnBrk="0" hangingPunct="0">
              <a:buFont typeface="Arial" panose="020B0604020202020204" pitchFamily="34" charset="0"/>
              <a:buChar char="•"/>
            </a:pPr>
            <a:r>
              <a:rPr lang="fr-CA" b="1" dirty="0">
                <a:latin typeface="Arial" charset="0"/>
                <a:ea typeface="ヒラギノ角ゴ Pro W3" pitchFamily="-128" charset="-128"/>
              </a:rPr>
              <a:t>Valeurs et préférences</a:t>
            </a:r>
          </a:p>
          <a:p>
            <a:pPr marL="342900" indent="-342900" eaLnBrk="0" hangingPunct="0">
              <a:buFont typeface="Arial" panose="020B0604020202020204" pitchFamily="34" charset="0"/>
              <a:buChar char="•"/>
            </a:pPr>
            <a:r>
              <a:rPr lang="en-US" b="1" dirty="0" err="1" smtClean="0">
                <a:latin typeface="Arial" charset="0"/>
                <a:ea typeface="ヒラギノ角ゴ Pro W3" pitchFamily="-128" charset="-128"/>
              </a:rPr>
              <a:t>Coût</a:t>
            </a:r>
            <a:r>
              <a:rPr lang="en-US" b="1" dirty="0" smtClean="0">
                <a:latin typeface="Arial" charset="0"/>
                <a:ea typeface="ヒラギノ角ゴ Pro W3" pitchFamily="-128" charset="-128"/>
              </a:rPr>
              <a:t>, </a:t>
            </a:r>
            <a:r>
              <a:rPr lang="en-US" b="1" dirty="0" err="1" smtClean="0">
                <a:latin typeface="Arial" charset="0"/>
                <a:ea typeface="ヒラギノ角ゴ Pro W3" pitchFamily="-128" charset="-128"/>
              </a:rPr>
              <a:t>faisabilité</a:t>
            </a:r>
            <a:r>
              <a:rPr lang="en-US" b="1" dirty="0" smtClean="0">
                <a:latin typeface="Arial" charset="0"/>
                <a:ea typeface="ヒラギノ角ゴ Pro W3" pitchFamily="-128" charset="-128"/>
              </a:rPr>
              <a:t>, </a:t>
            </a:r>
            <a:r>
              <a:rPr lang="en-US" b="1" dirty="0" err="1" smtClean="0">
                <a:latin typeface="Arial" charset="0"/>
                <a:ea typeface="ヒラギノ角ゴ Pro W3" pitchFamily="-128" charset="-128"/>
              </a:rPr>
              <a:t>acceptabilité</a:t>
            </a:r>
            <a:r>
              <a:rPr lang="en-US" b="1" dirty="0" smtClean="0">
                <a:latin typeface="Arial" charset="0"/>
                <a:ea typeface="ヒラギノ角ゴ Pro W3" pitchFamily="-128" charset="-128"/>
              </a:rPr>
              <a:t>, </a:t>
            </a:r>
            <a:r>
              <a:rPr lang="en-US" b="1" dirty="0" err="1" smtClean="0">
                <a:latin typeface="Arial" charset="0"/>
                <a:ea typeface="ヒラギノ角ゴ Pro W3" pitchFamily="-128" charset="-128"/>
              </a:rPr>
              <a:t>équité</a:t>
            </a:r>
            <a:endParaRPr kumimoji="0" lang="en-US" sz="2200" b="0" i="0" u="none" strike="noStrike" cap="none" normalizeH="0" baseline="0" dirty="0" smtClean="0">
              <a:ln>
                <a:noFill/>
              </a:ln>
              <a:solidFill>
                <a:schemeClr val="tx1"/>
              </a:solidFill>
              <a:effectLst/>
              <a:latin typeface="Arial" charset="0"/>
              <a:ea typeface="ヒラギノ角ゴ Pro W3" pitchFamily="-128" charset="-128"/>
            </a:endParaRPr>
          </a:p>
        </p:txBody>
      </p:sp>
      <p:sp>
        <p:nvSpPr>
          <p:cNvPr id="15" name="Up Arrow Callout 14"/>
          <p:cNvSpPr/>
          <p:nvPr/>
        </p:nvSpPr>
        <p:spPr bwMode="auto">
          <a:xfrm>
            <a:off x="611560" y="4768926"/>
            <a:ext cx="3312368" cy="1423025"/>
          </a:xfrm>
          <a:prstGeom prst="upArrowCallout">
            <a:avLst/>
          </a:prstGeom>
          <a:solidFill>
            <a:schemeClr val="tx1">
              <a:alpha val="74000"/>
            </a:schemeClr>
          </a:solidFill>
          <a:ln w="9525" cap="flat" cmpd="sng" algn="ctr">
            <a:solidFill>
              <a:srgbClr val="90214A"/>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700" b="1" i="1" u="none" strike="noStrike" cap="none" normalizeH="0" baseline="0" dirty="0" smtClean="0">
              <a:ln>
                <a:noFill/>
              </a:ln>
              <a:solidFill>
                <a:schemeClr val="bg1"/>
              </a:solidFill>
              <a:effectLst/>
              <a:latin typeface="Arial" charset="0"/>
              <a:ea typeface="ヒラギノ角ゴ Pro W3" pitchFamily="-128" charset="-128"/>
            </a:endParaRPr>
          </a:p>
          <a:p>
            <a:pPr algn="ctr" eaLnBrk="0" fontAlgn="base" hangingPunct="0">
              <a:spcBef>
                <a:spcPct val="0"/>
              </a:spcBef>
              <a:spcAft>
                <a:spcPct val="0"/>
              </a:spcAft>
            </a:pPr>
            <a:r>
              <a:rPr lang="en-US" sz="2300" b="1" i="1" dirty="0" err="1">
                <a:solidFill>
                  <a:schemeClr val="bg1"/>
                </a:solidFill>
                <a:latin typeface="Arial" charset="0"/>
                <a:ea typeface="ヒラギノ角ゴ Pro W3" pitchFamily="-128" charset="-128"/>
              </a:rPr>
              <a:t>Élevée</a:t>
            </a:r>
            <a:r>
              <a:rPr lang="en-US" sz="2300" b="1" i="1" dirty="0">
                <a:solidFill>
                  <a:schemeClr val="bg1"/>
                </a:solidFill>
                <a:latin typeface="Arial" charset="0"/>
                <a:ea typeface="ヒラギノ角ゴ Pro W3" pitchFamily="-128" charset="-128"/>
              </a:rPr>
              <a:t>, </a:t>
            </a:r>
            <a:r>
              <a:rPr lang="en-US" sz="2300" b="1" i="1" dirty="0" err="1">
                <a:solidFill>
                  <a:schemeClr val="bg1"/>
                </a:solidFill>
                <a:latin typeface="Arial" charset="0"/>
                <a:ea typeface="ヒラギノ角ゴ Pro W3" pitchFamily="-128" charset="-128"/>
              </a:rPr>
              <a:t>modérée</a:t>
            </a:r>
            <a:r>
              <a:rPr lang="en-US" sz="2300" b="1" i="1" dirty="0">
                <a:solidFill>
                  <a:schemeClr val="bg1"/>
                </a:solidFill>
                <a:latin typeface="Arial" charset="0"/>
                <a:ea typeface="ヒラギノ角ゴ Pro W3" pitchFamily="-128" charset="-128"/>
              </a:rPr>
              <a:t>, </a:t>
            </a:r>
            <a:r>
              <a:rPr lang="en-US" sz="2300" b="1" i="1" dirty="0" err="1">
                <a:solidFill>
                  <a:schemeClr val="bg1"/>
                </a:solidFill>
                <a:latin typeface="Arial" charset="0"/>
                <a:ea typeface="ヒラギノ角ゴ Pro W3" pitchFamily="-128" charset="-128"/>
              </a:rPr>
              <a:t>faible</a:t>
            </a:r>
            <a:r>
              <a:rPr lang="en-US" sz="2300" b="1" i="1" dirty="0">
                <a:solidFill>
                  <a:schemeClr val="bg1"/>
                </a:solidFill>
                <a:latin typeface="Arial" charset="0"/>
                <a:ea typeface="ヒラギノ角ゴ Pro W3" pitchFamily="-128" charset="-128"/>
              </a:rPr>
              <a:t>, </a:t>
            </a:r>
            <a:r>
              <a:rPr lang="en-US" sz="2300" b="1" i="1" dirty="0" err="1">
                <a:solidFill>
                  <a:schemeClr val="bg1"/>
                </a:solidFill>
                <a:latin typeface="Arial" charset="0"/>
                <a:ea typeface="ヒラギノ角ゴ Pro W3" pitchFamily="-128" charset="-128"/>
              </a:rPr>
              <a:t>très</a:t>
            </a:r>
            <a:r>
              <a:rPr lang="en-US" sz="2300" b="1" i="1" dirty="0">
                <a:solidFill>
                  <a:schemeClr val="bg1"/>
                </a:solidFill>
                <a:latin typeface="Arial" charset="0"/>
                <a:ea typeface="ヒラギノ角ゴ Pro W3" pitchFamily="-128" charset="-128"/>
              </a:rPr>
              <a:t> </a:t>
            </a:r>
            <a:r>
              <a:rPr lang="en-US" sz="2300" b="1" i="1" dirty="0" err="1">
                <a:solidFill>
                  <a:schemeClr val="bg1"/>
                </a:solidFill>
                <a:latin typeface="Arial" charset="0"/>
                <a:ea typeface="ヒラギノ角ゴ Pro W3" pitchFamily="-128" charset="-128"/>
              </a:rPr>
              <a:t>faible</a:t>
            </a:r>
            <a:endParaRPr lang="en-US" sz="2300" b="1" i="1" dirty="0">
              <a:solidFill>
                <a:schemeClr val="bg1"/>
              </a:solidFill>
              <a:latin typeface="Arial" charset="0"/>
              <a:ea typeface="ヒラギノ角ゴ Pro W3" pitchFamily="-128" charset="-128"/>
            </a:endParaRPr>
          </a:p>
        </p:txBody>
      </p:sp>
      <p:sp>
        <p:nvSpPr>
          <p:cNvPr id="21" name="Up Arrow Callout 20"/>
          <p:cNvSpPr/>
          <p:nvPr/>
        </p:nvSpPr>
        <p:spPr bwMode="auto">
          <a:xfrm>
            <a:off x="4283968" y="4754639"/>
            <a:ext cx="4608512" cy="1432743"/>
          </a:xfrm>
          <a:prstGeom prst="upArrowCallout">
            <a:avLst/>
          </a:prstGeom>
          <a:solidFill>
            <a:schemeClr val="tx1">
              <a:alpha val="74000"/>
            </a:schemeClr>
          </a:solidFill>
          <a:ln w="9525" cap="flat" cmpd="sng" algn="ctr">
            <a:solidFill>
              <a:srgbClr val="90214A"/>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100" b="1" i="1" u="none" strike="noStrike" cap="none" normalizeH="0" baseline="0" dirty="0" smtClean="0">
              <a:ln>
                <a:noFill/>
              </a:ln>
              <a:solidFill>
                <a:schemeClr val="bg1"/>
              </a:solidFill>
              <a:effectLst/>
              <a:latin typeface="Arial" charset="0"/>
              <a:ea typeface="ヒラギノ角ゴ Pro W3" pitchFamily="-128"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1" u="none" strike="noStrike" cap="none" normalizeH="0" baseline="0" dirty="0" smtClean="0">
                <a:ln>
                  <a:noFill/>
                </a:ln>
                <a:solidFill>
                  <a:schemeClr val="bg1"/>
                </a:solidFill>
                <a:effectLst/>
                <a:latin typeface="Arial" charset="0"/>
                <a:ea typeface="ヒラギノ角ゴ Pro W3" pitchFamily="-128" charset="-128"/>
              </a:rPr>
              <a:t>Forte, </a:t>
            </a:r>
            <a:r>
              <a:rPr kumimoji="0" lang="en-US" sz="2400" b="1" i="1" u="none" strike="noStrike" cap="none" normalizeH="0" baseline="0" dirty="0" err="1" smtClean="0">
                <a:ln>
                  <a:noFill/>
                </a:ln>
                <a:solidFill>
                  <a:schemeClr val="bg1"/>
                </a:solidFill>
                <a:effectLst/>
                <a:latin typeface="Arial" charset="0"/>
                <a:ea typeface="ヒラギノ角ゴ Pro W3" pitchFamily="-128" charset="-128"/>
              </a:rPr>
              <a:t>Faible</a:t>
            </a:r>
            <a:endParaRPr kumimoji="0" lang="en-US" sz="2400" b="1" i="1" u="none" strike="noStrike" cap="none" normalizeH="0" baseline="0" dirty="0" smtClean="0">
              <a:ln>
                <a:noFill/>
              </a:ln>
              <a:solidFill>
                <a:schemeClr val="bg1"/>
              </a:solidFill>
              <a:effectLst/>
              <a:latin typeface="Arial" charset="0"/>
              <a:ea typeface="ヒラギノ角ゴ Pro W3" pitchFamily="-128" charset="-128"/>
            </a:endParaRPr>
          </a:p>
        </p:txBody>
      </p:sp>
    </p:spTree>
    <p:extLst>
      <p:ext uri="{BB962C8B-B14F-4D97-AF65-F5344CB8AC3E}">
        <p14:creationId xmlns:p14="http://schemas.microsoft.com/office/powerpoint/2010/main" val="2355900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4"/>
          <p:cNvSpPr>
            <a:spLocks noGrp="1"/>
          </p:cNvSpPr>
          <p:nvPr>
            <p:ph type="title"/>
          </p:nvPr>
        </p:nvSpPr>
        <p:spPr>
          <a:xfrm>
            <a:off x="1258888" y="3213100"/>
            <a:ext cx="6769100" cy="1362075"/>
          </a:xfrm>
        </p:spPr>
        <p:txBody>
          <a:bodyPr/>
          <a:lstStyle/>
          <a:p>
            <a:r>
              <a:rPr lang="fr-CA" altLang="en-US" cap="none" dirty="0" smtClean="0"/>
              <a:t>RÉSULTATS PRINCIPAUX	</a:t>
            </a:r>
            <a:endParaRPr lang="en-US" altLang="en-US" cap="none" dirty="0" smtClean="0"/>
          </a:p>
        </p:txBody>
      </p:sp>
      <p:sp>
        <p:nvSpPr>
          <p:cNvPr id="35843" name="Text Placeholder 5"/>
          <p:cNvSpPr>
            <a:spLocks noGrp="1"/>
          </p:cNvSpPr>
          <p:nvPr>
            <p:ph type="body" idx="1"/>
          </p:nvPr>
        </p:nvSpPr>
        <p:spPr>
          <a:xfrm>
            <a:off x="1258888" y="1628775"/>
            <a:ext cx="7129462" cy="1500188"/>
          </a:xfrm>
        </p:spPr>
        <p:txBody>
          <a:bodyPr/>
          <a:lstStyle/>
          <a:p>
            <a:r>
              <a:rPr lang="fr-CA" sz="2400" dirty="0"/>
              <a:t>Dépistage de la bactériurie asymptomatique pendant la grossesse</a:t>
            </a:r>
            <a:endParaRPr lang="en-US" altLang="en-US" sz="2400" dirty="0"/>
          </a:p>
        </p:txBody>
      </p:sp>
      <p:sp>
        <p:nvSpPr>
          <p:cNvPr id="35844"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DC68B083-23ED-4940-949B-E70766303454}" type="slidenum">
              <a:rPr lang="en-US" altLang="en-US" sz="1400" smtClean="0">
                <a:solidFill>
                  <a:schemeClr val="bg1"/>
                </a:solidFill>
                <a:cs typeface="Arial" pitchFamily="34" charset="0"/>
              </a:rPr>
              <a:pPr>
                <a:spcBef>
                  <a:spcPct val="0"/>
                </a:spcBef>
                <a:buFontTx/>
                <a:buNone/>
              </a:pPr>
              <a:t>15</a:t>
            </a:fld>
            <a:endParaRPr lang="en-US" altLang="en-US" sz="1400" smtClean="0">
              <a:solidFill>
                <a:schemeClr val="bg1"/>
              </a:solidFill>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1219200"/>
          </a:xfrm>
        </p:spPr>
        <p:txBody>
          <a:bodyPr/>
          <a:lstStyle/>
          <a:p>
            <a:r>
              <a:rPr lang="en-US" sz="3600" dirty="0" err="1" smtClean="0"/>
              <a:t>Résultats</a:t>
            </a:r>
            <a:r>
              <a:rPr lang="en-US" sz="3600" dirty="0" smtClean="0"/>
              <a:t> </a:t>
            </a:r>
            <a:r>
              <a:rPr lang="en-US" sz="3600" dirty="0" err="1" smtClean="0"/>
              <a:t>principaux</a:t>
            </a:r>
            <a:r>
              <a:rPr lang="en-US" sz="3600" dirty="0" smtClean="0"/>
              <a:t> : </a:t>
            </a:r>
            <a:r>
              <a:rPr lang="en-US" sz="3600" dirty="0" err="1" smtClean="0"/>
              <a:t>dépistage</a:t>
            </a:r>
            <a:endParaRPr lang="en-US" sz="3600" dirty="0"/>
          </a:p>
        </p:txBody>
      </p:sp>
      <p:sp>
        <p:nvSpPr>
          <p:cNvPr id="3" name="Content Placeholder 2"/>
          <p:cNvSpPr>
            <a:spLocks noGrp="1"/>
          </p:cNvSpPr>
          <p:nvPr>
            <p:ph idx="1"/>
          </p:nvPr>
        </p:nvSpPr>
        <p:spPr>
          <a:xfrm>
            <a:off x="33337" y="1447800"/>
            <a:ext cx="9036496" cy="5013176"/>
          </a:xfrm>
        </p:spPr>
        <p:txBody>
          <a:bodyPr>
            <a:normAutofit lnSpcReduction="10000"/>
          </a:bodyPr>
          <a:lstStyle/>
          <a:p>
            <a:r>
              <a:rPr lang="fr-FR" sz="2000" b="1" dirty="0"/>
              <a:t>Dans l'ensemble, des </a:t>
            </a:r>
            <a:r>
              <a:rPr lang="fr-FR" sz="2000" b="1" dirty="0" smtClean="0"/>
              <a:t>données probantes de </a:t>
            </a:r>
            <a:r>
              <a:rPr lang="fr-FR" sz="2000" b="1" dirty="0"/>
              <a:t>très faible qualité étaient disponibles sur l'effet du dépistage des femmes enceintes:</a:t>
            </a:r>
          </a:p>
          <a:p>
            <a:pPr lvl="1"/>
            <a:r>
              <a:rPr lang="fr-FR" dirty="0"/>
              <a:t>Aucun essai randomisé comparant le dépistage à l'absence de dépistage</a:t>
            </a:r>
          </a:p>
          <a:p>
            <a:pPr lvl="1"/>
            <a:r>
              <a:rPr lang="fr-FR" dirty="0"/>
              <a:t>Quatre études d'observation (n = 7611) portant sur les résultats avant et après le début du </a:t>
            </a:r>
            <a:r>
              <a:rPr lang="fr-FR" dirty="0" smtClean="0"/>
              <a:t>dépistage</a:t>
            </a:r>
          </a:p>
          <a:p>
            <a:pPr lvl="1"/>
            <a:r>
              <a:rPr lang="fr-FR" dirty="0" smtClean="0"/>
              <a:t>Des données probantes de </a:t>
            </a:r>
            <a:r>
              <a:rPr lang="fr-FR" dirty="0"/>
              <a:t>très faible qualité provenant de 3 études de cohorte (n = 5659) ont suggéré que le dépistage réduit modestement l'incidence de la pyélonéphrite de 13 femmes de moins par </a:t>
            </a:r>
            <a:r>
              <a:rPr lang="fr-FR" dirty="0" smtClean="0"/>
              <a:t>1000 dépistages </a:t>
            </a:r>
            <a:r>
              <a:rPr lang="fr-FR" dirty="0"/>
              <a:t>(l'intervalle de confiance variait de 8 à 16 moins)</a:t>
            </a:r>
          </a:p>
          <a:p>
            <a:pPr lvl="1"/>
            <a:r>
              <a:rPr lang="fr-FR" dirty="0"/>
              <a:t>Le nombre </a:t>
            </a:r>
            <a:r>
              <a:rPr lang="fr-FR" dirty="0" smtClean="0"/>
              <a:t>nécessaire de dépistages </a:t>
            </a:r>
            <a:r>
              <a:rPr lang="fr-FR" dirty="0"/>
              <a:t>pour </a:t>
            </a:r>
            <a:r>
              <a:rPr lang="fr-FR" dirty="0" smtClean="0"/>
              <a:t>prévenir </a:t>
            </a:r>
            <a:r>
              <a:rPr lang="fr-FR" dirty="0"/>
              <a:t>un cas de pyélonéphrite était de 77</a:t>
            </a:r>
          </a:p>
          <a:p>
            <a:pPr lvl="1"/>
            <a:r>
              <a:rPr lang="fr-FR" dirty="0"/>
              <a:t>Les données pour d'autres résultats de dépistage: mortalité périnatale, accouchements prématurés, anomalies </a:t>
            </a:r>
            <a:r>
              <a:rPr lang="fr-FR" dirty="0" smtClean="0"/>
              <a:t>fœtales et </a:t>
            </a:r>
            <a:r>
              <a:rPr lang="fr-FR" dirty="0"/>
              <a:t>avortements </a:t>
            </a:r>
            <a:r>
              <a:rPr lang="fr-FR" dirty="0" smtClean="0"/>
              <a:t>spontanés </a:t>
            </a:r>
            <a:r>
              <a:rPr lang="fr-FR" dirty="0"/>
              <a:t>étaient également de très faible qualité. Il n'y avait pas de différences statistiquement ou cliniquement significatives.</a:t>
            </a:r>
            <a:endParaRPr lang="fr-FR" dirty="0" smtClean="0"/>
          </a:p>
          <a:p>
            <a:pPr marL="457200" lvl="1" indent="0">
              <a:buNone/>
            </a:pPr>
            <a:endParaRPr lang="en-CA" dirty="0"/>
          </a:p>
          <a:p>
            <a:pPr lvl="1"/>
            <a:endParaRPr lang="en-US" dirty="0"/>
          </a:p>
        </p:txBody>
      </p:sp>
      <p:sp>
        <p:nvSpPr>
          <p:cNvPr id="4" name="Slide Number Placeholder 3"/>
          <p:cNvSpPr>
            <a:spLocks noGrp="1"/>
          </p:cNvSpPr>
          <p:nvPr>
            <p:ph type="sldNum" sz="quarter" idx="4294967295"/>
          </p:nvPr>
        </p:nvSpPr>
        <p:spPr>
          <a:xfrm>
            <a:off x="7010400" y="6477000"/>
            <a:ext cx="1905000" cy="304800"/>
          </a:xfrm>
          <a:prstGeom prst="rect">
            <a:avLst/>
          </a:prstGeom>
        </p:spPr>
        <p:txBody>
          <a:bodyPr/>
          <a:lstStyle/>
          <a:p>
            <a:pPr>
              <a:defRPr/>
            </a:pPr>
            <a:fld id="{2AE5D217-6C48-4445-B235-4C7280927D64}" type="slidenum">
              <a:rPr lang="en-US" altLang="en-US" smtClean="0"/>
              <a:pPr>
                <a:defRPr/>
              </a:pPr>
              <a:t>16</a:t>
            </a:fld>
            <a:endParaRPr lang="en-US" altLang="en-US"/>
          </a:p>
        </p:txBody>
      </p:sp>
    </p:spTree>
    <p:extLst>
      <p:ext uri="{BB962C8B-B14F-4D97-AF65-F5344CB8AC3E}">
        <p14:creationId xmlns:p14="http://schemas.microsoft.com/office/powerpoint/2010/main" val="410762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1219200"/>
          </a:xfrm>
        </p:spPr>
        <p:txBody>
          <a:bodyPr/>
          <a:lstStyle/>
          <a:p>
            <a:r>
              <a:rPr lang="en-US" sz="3600" dirty="0" err="1"/>
              <a:t>Résultats</a:t>
            </a:r>
            <a:r>
              <a:rPr lang="en-US" sz="3600" dirty="0"/>
              <a:t> </a:t>
            </a:r>
            <a:r>
              <a:rPr lang="en-US" sz="3600" dirty="0" err="1"/>
              <a:t>principaux</a:t>
            </a:r>
            <a:r>
              <a:rPr lang="en-US" sz="3600" dirty="0"/>
              <a:t> : </a:t>
            </a:r>
            <a:r>
              <a:rPr lang="en-US" sz="3600" dirty="0" err="1" smtClean="0"/>
              <a:t>traitement</a:t>
            </a:r>
            <a:endParaRPr lang="en-US" sz="3600" dirty="0"/>
          </a:p>
        </p:txBody>
      </p:sp>
      <p:sp>
        <p:nvSpPr>
          <p:cNvPr id="3" name="Content Placeholder 2"/>
          <p:cNvSpPr>
            <a:spLocks noGrp="1"/>
          </p:cNvSpPr>
          <p:nvPr>
            <p:ph idx="1"/>
          </p:nvPr>
        </p:nvSpPr>
        <p:spPr>
          <a:xfrm>
            <a:off x="33337" y="1447800"/>
            <a:ext cx="8805863" cy="5013176"/>
          </a:xfrm>
        </p:spPr>
        <p:txBody>
          <a:bodyPr>
            <a:normAutofit fontScale="85000" lnSpcReduction="20000"/>
          </a:bodyPr>
          <a:lstStyle/>
          <a:p>
            <a:r>
              <a:rPr lang="en-CA" sz="2200" b="1" dirty="0" err="1">
                <a:solidFill>
                  <a:schemeClr val="accent5">
                    <a:lumMod val="50000"/>
                  </a:schemeClr>
                </a:solidFill>
              </a:rPr>
              <a:t>Dans</a:t>
            </a:r>
            <a:r>
              <a:rPr lang="en-CA" sz="2200" b="1" dirty="0">
                <a:solidFill>
                  <a:schemeClr val="accent5">
                    <a:lumMod val="50000"/>
                  </a:schemeClr>
                </a:solidFill>
              </a:rPr>
              <a:t> </a:t>
            </a:r>
            <a:r>
              <a:rPr lang="en-CA" sz="2200" b="1" dirty="0" err="1">
                <a:solidFill>
                  <a:schemeClr val="accent5">
                    <a:lumMod val="50000"/>
                  </a:schemeClr>
                </a:solidFill>
              </a:rPr>
              <a:t>l'ensemble</a:t>
            </a:r>
            <a:r>
              <a:rPr lang="en-CA" sz="2200" b="1" dirty="0">
                <a:solidFill>
                  <a:schemeClr val="accent5">
                    <a:lumMod val="50000"/>
                  </a:schemeClr>
                </a:solidFill>
              </a:rPr>
              <a:t>, des </a:t>
            </a:r>
            <a:r>
              <a:rPr lang="en-CA" sz="2200" b="1" dirty="0" err="1">
                <a:solidFill>
                  <a:schemeClr val="accent5">
                    <a:lumMod val="50000"/>
                  </a:schemeClr>
                </a:solidFill>
              </a:rPr>
              <a:t>données</a:t>
            </a:r>
            <a:r>
              <a:rPr lang="en-CA" sz="2200" b="1" dirty="0">
                <a:solidFill>
                  <a:schemeClr val="accent5">
                    <a:lumMod val="50000"/>
                  </a:schemeClr>
                </a:solidFill>
              </a:rPr>
              <a:t> de </a:t>
            </a:r>
            <a:r>
              <a:rPr lang="en-CA" sz="2200" b="1" dirty="0" err="1">
                <a:solidFill>
                  <a:schemeClr val="accent5">
                    <a:lumMod val="50000"/>
                  </a:schemeClr>
                </a:solidFill>
              </a:rPr>
              <a:t>faible</a:t>
            </a:r>
            <a:r>
              <a:rPr lang="en-CA" sz="2200" b="1" dirty="0">
                <a:solidFill>
                  <a:schemeClr val="accent5">
                    <a:lumMod val="50000"/>
                  </a:schemeClr>
                </a:solidFill>
              </a:rPr>
              <a:t> </a:t>
            </a:r>
            <a:r>
              <a:rPr lang="en-CA" sz="2200" b="1" dirty="0" err="1">
                <a:solidFill>
                  <a:schemeClr val="accent5">
                    <a:lumMod val="50000"/>
                  </a:schemeClr>
                </a:solidFill>
              </a:rPr>
              <a:t>qualité</a:t>
            </a:r>
            <a:r>
              <a:rPr lang="en-CA" sz="2200" b="1" dirty="0">
                <a:solidFill>
                  <a:schemeClr val="accent5">
                    <a:lumMod val="50000"/>
                  </a:schemeClr>
                </a:solidFill>
              </a:rPr>
              <a:t> </a:t>
            </a:r>
            <a:r>
              <a:rPr lang="en-CA" sz="2200" b="1" dirty="0" err="1">
                <a:solidFill>
                  <a:schemeClr val="accent5">
                    <a:lumMod val="50000"/>
                  </a:schemeClr>
                </a:solidFill>
              </a:rPr>
              <a:t>étaient</a:t>
            </a:r>
            <a:r>
              <a:rPr lang="en-CA" sz="2200" b="1" dirty="0">
                <a:solidFill>
                  <a:schemeClr val="accent5">
                    <a:lumMod val="50000"/>
                  </a:schemeClr>
                </a:solidFill>
              </a:rPr>
              <a:t> </a:t>
            </a:r>
            <a:r>
              <a:rPr lang="en-CA" sz="2200" b="1" dirty="0" err="1">
                <a:solidFill>
                  <a:schemeClr val="accent5">
                    <a:lumMod val="50000"/>
                  </a:schemeClr>
                </a:solidFill>
              </a:rPr>
              <a:t>disponibles</a:t>
            </a:r>
            <a:r>
              <a:rPr lang="en-CA" sz="2200" b="1" dirty="0">
                <a:solidFill>
                  <a:schemeClr val="accent5">
                    <a:lumMod val="50000"/>
                  </a:schemeClr>
                </a:solidFill>
              </a:rPr>
              <a:t> </a:t>
            </a:r>
            <a:r>
              <a:rPr lang="en-CA" sz="2200" b="1" dirty="0" err="1">
                <a:solidFill>
                  <a:schemeClr val="accent5">
                    <a:lumMod val="50000"/>
                  </a:schemeClr>
                </a:solidFill>
              </a:rPr>
              <a:t>sur</a:t>
            </a:r>
            <a:r>
              <a:rPr lang="en-CA" sz="2200" b="1" dirty="0">
                <a:solidFill>
                  <a:schemeClr val="accent5">
                    <a:lumMod val="50000"/>
                  </a:schemeClr>
                </a:solidFill>
              </a:rPr>
              <a:t> </a:t>
            </a:r>
            <a:r>
              <a:rPr lang="en-CA" sz="2200" b="1" dirty="0" err="1">
                <a:solidFill>
                  <a:schemeClr val="accent5">
                    <a:lumMod val="50000"/>
                  </a:schemeClr>
                </a:solidFill>
              </a:rPr>
              <a:t>l'effet</a:t>
            </a:r>
            <a:r>
              <a:rPr lang="en-CA" sz="2200" b="1" dirty="0">
                <a:solidFill>
                  <a:schemeClr val="accent5">
                    <a:lumMod val="50000"/>
                  </a:schemeClr>
                </a:solidFill>
              </a:rPr>
              <a:t> du </a:t>
            </a:r>
            <a:r>
              <a:rPr lang="en-CA" sz="2200" b="1" dirty="0" err="1">
                <a:solidFill>
                  <a:schemeClr val="accent5">
                    <a:lumMod val="50000"/>
                  </a:schemeClr>
                </a:solidFill>
              </a:rPr>
              <a:t>traitement</a:t>
            </a:r>
            <a:r>
              <a:rPr lang="en-CA" sz="2200" b="1" dirty="0">
                <a:solidFill>
                  <a:schemeClr val="accent5">
                    <a:lumMod val="50000"/>
                  </a:schemeClr>
                </a:solidFill>
              </a:rPr>
              <a:t> des femmes enceintes qui </a:t>
            </a:r>
            <a:r>
              <a:rPr lang="en-CA" sz="2200" b="1" dirty="0" err="1">
                <a:solidFill>
                  <a:schemeClr val="accent5">
                    <a:lumMod val="50000"/>
                  </a:schemeClr>
                </a:solidFill>
              </a:rPr>
              <a:t>ont</a:t>
            </a:r>
            <a:r>
              <a:rPr lang="en-CA" sz="2200" b="1" dirty="0">
                <a:solidFill>
                  <a:schemeClr val="accent5">
                    <a:lumMod val="50000"/>
                  </a:schemeClr>
                </a:solidFill>
              </a:rPr>
              <a:t> </a:t>
            </a:r>
            <a:r>
              <a:rPr lang="en-CA" sz="2200" b="1" dirty="0" err="1">
                <a:solidFill>
                  <a:schemeClr val="accent5">
                    <a:lumMod val="50000"/>
                  </a:schemeClr>
                </a:solidFill>
              </a:rPr>
              <a:t>été</a:t>
            </a:r>
            <a:r>
              <a:rPr lang="en-CA" sz="2200" b="1" dirty="0">
                <a:solidFill>
                  <a:schemeClr val="accent5">
                    <a:lumMod val="50000"/>
                  </a:schemeClr>
                </a:solidFill>
              </a:rPr>
              <a:t> </a:t>
            </a:r>
            <a:r>
              <a:rPr lang="en-CA" sz="2200" b="1" dirty="0" err="1">
                <a:solidFill>
                  <a:schemeClr val="accent5">
                    <a:lumMod val="50000"/>
                  </a:schemeClr>
                </a:solidFill>
              </a:rPr>
              <a:t>dépistées</a:t>
            </a:r>
            <a:r>
              <a:rPr lang="en-CA" sz="2200" b="1" dirty="0">
                <a:solidFill>
                  <a:schemeClr val="accent5">
                    <a:lumMod val="50000"/>
                  </a:schemeClr>
                </a:solidFill>
              </a:rPr>
              <a:t> positives</a:t>
            </a:r>
            <a:r>
              <a:rPr lang="en-CA" sz="2200" b="1" dirty="0" smtClean="0">
                <a:solidFill>
                  <a:schemeClr val="accent5">
                    <a:lumMod val="50000"/>
                  </a:schemeClr>
                </a:solidFill>
              </a:rPr>
              <a:t>:</a:t>
            </a:r>
          </a:p>
          <a:p>
            <a:pPr lvl="1"/>
            <a:r>
              <a:rPr lang="fr-FR" dirty="0"/>
              <a:t>15 études incluses, 11 étaient des essais contrôlés randomisés (ECR), 4 étaient des essais cliniques contrôlés non randomisés (ECC)</a:t>
            </a:r>
          </a:p>
          <a:p>
            <a:pPr lvl="1"/>
            <a:r>
              <a:rPr lang="fr-FR" dirty="0"/>
              <a:t>Une méta-analyse de 12 études (9 ECR, 3 CCT) (n = 2017) a révélé que le traitement réduit modestement l'incidence de la pyélonéphrite de 176 cas de moins pour </a:t>
            </a:r>
            <a:r>
              <a:rPr lang="fr-FR" dirty="0" smtClean="0"/>
              <a:t>1000 </a:t>
            </a:r>
            <a:r>
              <a:rPr lang="fr-FR" dirty="0"/>
              <a:t>femmes (intervalle de confiance de 137 à 202 moins)</a:t>
            </a:r>
            <a:r>
              <a:rPr lang="fr-FR" dirty="0" smtClean="0"/>
              <a:t>.</a:t>
            </a:r>
          </a:p>
          <a:p>
            <a:pPr lvl="1"/>
            <a:r>
              <a:rPr lang="fr-FR" dirty="0"/>
              <a:t>Le nombre nécessaire de </a:t>
            </a:r>
            <a:r>
              <a:rPr lang="fr-FR" dirty="0" smtClean="0"/>
              <a:t>traitements </a:t>
            </a:r>
            <a:r>
              <a:rPr lang="fr-FR" dirty="0"/>
              <a:t>pour prévenir un cas de pyélonéphrite était de 6.</a:t>
            </a:r>
          </a:p>
          <a:p>
            <a:pPr lvl="1"/>
            <a:r>
              <a:rPr lang="fr-FR" dirty="0"/>
              <a:t>Une méta-analyse de 7 études basées sur un échantillon total de 1 522 femmes a révélé que des données de faible qualité suggéraient que le traitement réduisait modestement le nombre de nourrissons de faible poids à la naissance (44 enfants de moins pour 1 000 femmes ayant une bactériurie </a:t>
            </a:r>
            <a:r>
              <a:rPr lang="fr-FR" dirty="0" smtClean="0"/>
              <a:t>asymptomatique qui recevaient un traitement; le nombre nécessaire de traitement était 4)</a:t>
            </a:r>
          </a:p>
          <a:p>
            <a:pPr lvl="1"/>
            <a:r>
              <a:rPr lang="fr-FR" dirty="0" smtClean="0"/>
              <a:t>Très </a:t>
            </a:r>
            <a:r>
              <a:rPr lang="fr-FR" dirty="0"/>
              <a:t>faible qualité des </a:t>
            </a:r>
            <a:r>
              <a:rPr lang="fr-FR" dirty="0" smtClean="0"/>
              <a:t>données probantes sur les </a:t>
            </a:r>
            <a:r>
              <a:rPr lang="fr-FR" dirty="0"/>
              <a:t>effets nocifs du traitement antibiotique.</a:t>
            </a:r>
          </a:p>
          <a:p>
            <a:pPr lvl="1"/>
            <a:r>
              <a:rPr lang="fr-FR" dirty="0"/>
              <a:t>Aucune différence statistiquement ou cliniquement importante pour la mortalité périnatale, l'avortement spontané, la septicémie néonatale, l'accouchement </a:t>
            </a:r>
            <a:r>
              <a:rPr lang="fr-FR" dirty="0" smtClean="0"/>
              <a:t>prématuré et </a:t>
            </a:r>
            <a:r>
              <a:rPr lang="fr-FR" dirty="0"/>
              <a:t>les anomalies fœtales</a:t>
            </a:r>
            <a:r>
              <a:rPr lang="fr-FR" dirty="0" smtClean="0"/>
              <a:t>.</a:t>
            </a:r>
            <a:endParaRPr lang="en-CA" dirty="0" smtClean="0"/>
          </a:p>
        </p:txBody>
      </p:sp>
      <p:sp>
        <p:nvSpPr>
          <p:cNvPr id="4" name="Slide Number Placeholder 3"/>
          <p:cNvSpPr>
            <a:spLocks noGrp="1"/>
          </p:cNvSpPr>
          <p:nvPr>
            <p:ph type="sldNum" sz="quarter" idx="4294967295"/>
          </p:nvPr>
        </p:nvSpPr>
        <p:spPr>
          <a:xfrm>
            <a:off x="7010400" y="6477000"/>
            <a:ext cx="1905000" cy="304800"/>
          </a:xfrm>
          <a:prstGeom prst="rect">
            <a:avLst/>
          </a:prstGeom>
        </p:spPr>
        <p:txBody>
          <a:bodyPr/>
          <a:lstStyle/>
          <a:p>
            <a:pPr>
              <a:defRPr/>
            </a:pPr>
            <a:fld id="{2AE5D217-6C48-4445-B235-4C7280927D64}" type="slidenum">
              <a:rPr lang="en-US" altLang="en-US" smtClean="0"/>
              <a:pPr>
                <a:defRPr/>
              </a:pPr>
              <a:t>17</a:t>
            </a:fld>
            <a:endParaRPr lang="en-US" altLang="en-US"/>
          </a:p>
        </p:txBody>
      </p:sp>
    </p:spTree>
    <p:extLst>
      <p:ext uri="{BB962C8B-B14F-4D97-AF65-F5344CB8AC3E}">
        <p14:creationId xmlns:p14="http://schemas.microsoft.com/office/powerpoint/2010/main" val="2780810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fr-CA" altLang="en-US" sz="3600" dirty="0" smtClean="0"/>
              <a:t>Valeurs et préférences des patients</a:t>
            </a:r>
            <a:endParaRPr lang="fr-CA" altLang="en-US" sz="3600" b="1" dirty="0" smtClean="0">
              <a:cs typeface="ヒラギノ角ゴ Pro W3"/>
            </a:endParaRPr>
          </a:p>
        </p:txBody>
      </p:sp>
      <p:sp>
        <p:nvSpPr>
          <p:cNvPr id="51203" name="Content Placeholder 2"/>
          <p:cNvSpPr>
            <a:spLocks noGrp="1"/>
          </p:cNvSpPr>
          <p:nvPr>
            <p:ph idx="1"/>
          </p:nvPr>
        </p:nvSpPr>
        <p:spPr>
          <a:xfrm>
            <a:off x="250825" y="1700213"/>
            <a:ext cx="8569325" cy="4897437"/>
          </a:xfrm>
        </p:spPr>
        <p:txBody>
          <a:bodyPr/>
          <a:lstStyle/>
          <a:p>
            <a:pPr marL="0" indent="0">
              <a:buFontTx/>
              <a:buNone/>
              <a:defRPr/>
            </a:pPr>
            <a:endParaRPr lang="fr-CA" dirty="0" smtClean="0"/>
          </a:p>
          <a:p>
            <a:pPr>
              <a:defRPr/>
            </a:pPr>
            <a:endParaRPr lang="fr-CA" dirty="0" smtClean="0"/>
          </a:p>
          <a:p>
            <a:pPr>
              <a:defRPr/>
            </a:pPr>
            <a:endParaRPr lang="fr-CA" dirty="0" smtClean="0"/>
          </a:p>
          <a:p>
            <a:pPr>
              <a:defRPr/>
            </a:pPr>
            <a:endParaRPr lang="fr-CA" dirty="0" smtClean="0"/>
          </a:p>
          <a:p>
            <a:pPr>
              <a:defRPr/>
            </a:pPr>
            <a:endParaRPr lang="fr-CA" dirty="0" smtClean="0"/>
          </a:p>
          <a:p>
            <a:pPr>
              <a:defRPr/>
            </a:pPr>
            <a:endParaRPr lang="fr-CA" dirty="0" smtClean="0"/>
          </a:p>
          <a:p>
            <a:pPr marL="457200" lvl="1" indent="0">
              <a:buFontTx/>
              <a:buNone/>
              <a:defRPr/>
            </a:pPr>
            <a:endParaRPr lang="fr-CA" sz="1800" dirty="0" smtClean="0"/>
          </a:p>
          <a:p>
            <a:pPr marL="0" indent="0">
              <a:buFontTx/>
              <a:buNone/>
              <a:defRPr/>
            </a:pPr>
            <a:endParaRPr lang="fr-CA" sz="500" dirty="0"/>
          </a:p>
        </p:txBody>
      </p:sp>
      <p:sp>
        <p:nvSpPr>
          <p:cNvPr id="32772"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a:cs typeface="ヒラギノ角ゴ Pro W3"/>
              </a:defRPr>
            </a:lvl1pPr>
            <a:lvl2pPr marL="742950" indent="-285750" eaLnBrk="0" hangingPunct="0">
              <a:spcBef>
                <a:spcPct val="20000"/>
              </a:spcBef>
              <a:buChar char="–"/>
              <a:defRPr sz="1600">
                <a:solidFill>
                  <a:schemeClr val="tx1"/>
                </a:solidFill>
                <a:latin typeface="Arial" pitchFamily="34" charset="0"/>
                <a:ea typeface="ヒラギノ角ゴ Pro W3"/>
                <a:cs typeface="ヒラギノ角ゴ Pro W3"/>
              </a:defRPr>
            </a:lvl2pPr>
            <a:lvl3pPr marL="1143000" indent="-228600" eaLnBrk="0" hangingPunct="0">
              <a:spcBef>
                <a:spcPct val="20000"/>
              </a:spcBef>
              <a:buChar char="•"/>
              <a:defRPr sz="1400">
                <a:solidFill>
                  <a:schemeClr val="tx1"/>
                </a:solidFill>
                <a:latin typeface="Arial" pitchFamily="34" charset="0"/>
                <a:ea typeface="ヒラギノ角ゴ Pro W3"/>
                <a:cs typeface="ヒラギノ角ゴ Pro W3"/>
              </a:defRPr>
            </a:lvl3pPr>
            <a:lvl4pPr marL="1600200" indent="-228600" eaLnBrk="0" hangingPunct="0">
              <a:spcBef>
                <a:spcPct val="20000"/>
              </a:spcBef>
              <a:buChar char="–"/>
              <a:defRPr sz="1400">
                <a:solidFill>
                  <a:schemeClr val="tx1"/>
                </a:solidFill>
                <a:latin typeface="Arial" pitchFamily="34" charset="0"/>
                <a:ea typeface="ヒラギノ角ゴ Pro W3"/>
                <a:cs typeface="ヒラギノ角ゴ Pro W3"/>
              </a:defRPr>
            </a:lvl4pPr>
            <a:lvl5pPr marL="2057400" indent="-228600" eaLnBrk="0" hangingPunct="0">
              <a:spcBef>
                <a:spcPct val="20000"/>
              </a:spcBef>
              <a:buChar char="»"/>
              <a:defRPr sz="1400">
                <a:solidFill>
                  <a:schemeClr val="tx1"/>
                </a:solidFill>
                <a:latin typeface="Arial" pitchFamily="34" charset="0"/>
                <a:ea typeface="ヒラギノ角ゴ Pro W3"/>
                <a:cs typeface="ヒラギノ角ゴ Pro W3"/>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a:cs typeface="ヒラギノ角ゴ Pro W3"/>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a:cs typeface="ヒラギノ角ゴ Pro W3"/>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a:cs typeface="ヒラギノ角ゴ Pro W3"/>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a:cs typeface="ヒラギノ角ゴ Pro W3"/>
              </a:defRPr>
            </a:lvl9pPr>
          </a:lstStyle>
          <a:p>
            <a:pPr>
              <a:spcBef>
                <a:spcPct val="0"/>
              </a:spcBef>
              <a:buFontTx/>
              <a:buNone/>
            </a:pPr>
            <a:fld id="{3DA2D155-ACA7-4354-BEFD-C63EEB52C265}" type="slidenum">
              <a:rPr lang="fr-CA" altLang="en-US" sz="1400" smtClean="0">
                <a:solidFill>
                  <a:schemeClr val="bg1"/>
                </a:solidFill>
              </a:rPr>
              <a:pPr>
                <a:spcBef>
                  <a:spcPct val="0"/>
                </a:spcBef>
                <a:buFontTx/>
                <a:buNone/>
              </a:pPr>
              <a:t>18</a:t>
            </a:fld>
            <a:endParaRPr lang="fr-CA" altLang="en-US" sz="1400" smtClean="0">
              <a:solidFill>
                <a:schemeClr val="bg1"/>
              </a:solidFill>
            </a:endParaRPr>
          </a:p>
        </p:txBody>
      </p:sp>
      <p:sp>
        <p:nvSpPr>
          <p:cNvPr id="32773" name="Right Arrow 1"/>
          <p:cNvSpPr>
            <a:spLocks noChangeArrowheads="1"/>
          </p:cNvSpPr>
          <p:nvPr/>
        </p:nvSpPr>
        <p:spPr bwMode="auto">
          <a:xfrm>
            <a:off x="107950" y="1219200"/>
            <a:ext cx="3662363" cy="2895600"/>
          </a:xfrm>
          <a:prstGeom prst="rightArrow">
            <a:avLst>
              <a:gd name="adj1" fmla="val 50000"/>
              <a:gd name="adj2" fmla="val 49990"/>
            </a:avLst>
          </a:prstGeom>
          <a:solidFill>
            <a:srgbClr val="90214A"/>
          </a:solidFill>
          <a:ln w="9525" algn="ctr">
            <a:solidFill>
              <a:schemeClr val="tx1"/>
            </a:solidFill>
            <a:round/>
            <a:headEnd/>
            <a:tailEnd/>
          </a:ln>
        </p:spPr>
        <p:txBody>
          <a:bodyPr/>
          <a:lstStyle>
            <a:lvl1pPr eaLnBrk="0" hangingPunct="0">
              <a:spcBef>
                <a:spcPct val="20000"/>
              </a:spcBef>
              <a:buChar char="•"/>
              <a:defRPr sz="2000">
                <a:solidFill>
                  <a:schemeClr val="tx1"/>
                </a:solidFill>
                <a:latin typeface="Arial" pitchFamily="34" charset="0"/>
                <a:ea typeface="ヒラギノ角ゴ Pro W3"/>
                <a:cs typeface="ヒラギノ角ゴ Pro W3"/>
              </a:defRPr>
            </a:lvl1pPr>
            <a:lvl2pPr marL="742950" indent="-285750" eaLnBrk="0" hangingPunct="0">
              <a:spcBef>
                <a:spcPct val="20000"/>
              </a:spcBef>
              <a:buChar char="–"/>
              <a:defRPr sz="1600">
                <a:solidFill>
                  <a:schemeClr val="tx1"/>
                </a:solidFill>
                <a:latin typeface="Arial" pitchFamily="34" charset="0"/>
                <a:ea typeface="ヒラギノ角ゴ Pro W3"/>
                <a:cs typeface="ヒラギノ角ゴ Pro W3"/>
              </a:defRPr>
            </a:lvl2pPr>
            <a:lvl3pPr marL="1143000" indent="-228600" eaLnBrk="0" hangingPunct="0">
              <a:spcBef>
                <a:spcPct val="20000"/>
              </a:spcBef>
              <a:buChar char="•"/>
              <a:defRPr sz="1400">
                <a:solidFill>
                  <a:schemeClr val="tx1"/>
                </a:solidFill>
                <a:latin typeface="Arial" pitchFamily="34" charset="0"/>
                <a:ea typeface="ヒラギノ角ゴ Pro W3"/>
                <a:cs typeface="ヒラギノ角ゴ Pro W3"/>
              </a:defRPr>
            </a:lvl3pPr>
            <a:lvl4pPr marL="1600200" indent="-228600" eaLnBrk="0" hangingPunct="0">
              <a:spcBef>
                <a:spcPct val="20000"/>
              </a:spcBef>
              <a:buChar char="–"/>
              <a:defRPr sz="1400">
                <a:solidFill>
                  <a:schemeClr val="tx1"/>
                </a:solidFill>
                <a:latin typeface="Arial" pitchFamily="34" charset="0"/>
                <a:ea typeface="ヒラギノ角ゴ Pro W3"/>
                <a:cs typeface="ヒラギノ角ゴ Pro W3"/>
              </a:defRPr>
            </a:lvl4pPr>
            <a:lvl5pPr marL="2057400" indent="-228600" eaLnBrk="0" hangingPunct="0">
              <a:spcBef>
                <a:spcPct val="20000"/>
              </a:spcBef>
              <a:buChar char="»"/>
              <a:defRPr sz="1400">
                <a:solidFill>
                  <a:schemeClr val="tx1"/>
                </a:solidFill>
                <a:latin typeface="Arial" pitchFamily="34" charset="0"/>
                <a:ea typeface="ヒラギノ角ゴ Pro W3"/>
                <a:cs typeface="ヒラギノ角ゴ Pro W3"/>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a:cs typeface="ヒラギノ角ゴ Pro W3"/>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a:cs typeface="ヒラギノ角ゴ Pro W3"/>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a:cs typeface="ヒラギノ角ゴ Pro W3"/>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a:cs typeface="ヒラギノ角ゴ Pro W3"/>
              </a:defRPr>
            </a:lvl9pPr>
          </a:lstStyle>
          <a:p>
            <a:pPr>
              <a:spcBef>
                <a:spcPct val="0"/>
              </a:spcBef>
              <a:buFontTx/>
              <a:buNone/>
            </a:pPr>
            <a:r>
              <a:rPr lang="fr-CA" altLang="en-US" sz="1400" b="1" u="sng" dirty="0" smtClean="0">
                <a:solidFill>
                  <a:schemeClr val="bg1"/>
                </a:solidFill>
              </a:rPr>
              <a:t>Revue systématique </a:t>
            </a:r>
            <a:r>
              <a:rPr lang="fr-CA" altLang="en-US" sz="1400" dirty="0" smtClean="0">
                <a:solidFill>
                  <a:schemeClr val="bg1"/>
                </a:solidFill>
              </a:rPr>
              <a:t>(8 études transversales):</a:t>
            </a:r>
          </a:p>
          <a:p>
            <a:pPr>
              <a:spcBef>
                <a:spcPct val="0"/>
              </a:spcBef>
              <a:buFontTx/>
              <a:buNone/>
            </a:pPr>
            <a:endParaRPr lang="fr-CA" altLang="en-US" sz="1400" i="1" dirty="0" smtClean="0">
              <a:solidFill>
                <a:schemeClr val="bg1"/>
              </a:solidFill>
            </a:endParaRPr>
          </a:p>
          <a:p>
            <a:pPr>
              <a:spcBef>
                <a:spcPct val="0"/>
              </a:spcBef>
              <a:buFontTx/>
              <a:buNone/>
            </a:pPr>
            <a:r>
              <a:rPr lang="fr-CA" altLang="en-US" sz="1200" i="1" dirty="0" smtClean="0">
                <a:solidFill>
                  <a:schemeClr val="bg1"/>
                </a:solidFill>
              </a:rPr>
              <a:t>Données probantes </a:t>
            </a:r>
            <a:r>
              <a:rPr lang="fr-CA" altLang="en-US" sz="1200" i="1" dirty="0">
                <a:solidFill>
                  <a:schemeClr val="bg1"/>
                </a:solidFill>
              </a:rPr>
              <a:t>indirectes sur l'opinion des femmes concernant l'utilisation d'antibiotiques pendant la grossesse</a:t>
            </a:r>
          </a:p>
        </p:txBody>
      </p:sp>
      <p:sp>
        <p:nvSpPr>
          <p:cNvPr id="3" name="Rectangle 2"/>
          <p:cNvSpPr/>
          <p:nvPr/>
        </p:nvSpPr>
        <p:spPr bwMode="auto">
          <a:xfrm>
            <a:off x="3851275" y="1773238"/>
            <a:ext cx="4681538" cy="652462"/>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a:lstStyle/>
          <a:p>
            <a:pPr eaLnBrk="0" hangingPunct="0">
              <a:defRPr/>
            </a:pPr>
            <a:r>
              <a:rPr lang="fr-CA" sz="1900" smtClean="0">
                <a:latin typeface="Arial" charset="0"/>
                <a:ea typeface="ヒラギノ角ゴ Pro W3" pitchFamily="1" charset="-128"/>
                <a:cs typeface="+mn-cs"/>
              </a:rPr>
              <a:t>Les préférences des femmes étaient </a:t>
            </a:r>
            <a:r>
              <a:rPr lang="fr-CA" sz="1900" b="1" smtClean="0">
                <a:latin typeface="Arial" charset="0"/>
                <a:ea typeface="ヒラギノ角ゴ Pro W3" pitchFamily="1" charset="-128"/>
                <a:cs typeface="+mn-cs"/>
              </a:rPr>
              <a:t>variables</a:t>
            </a:r>
            <a:endParaRPr lang="fr-CA" sz="1900" b="1">
              <a:latin typeface="Arial" charset="0"/>
              <a:ea typeface="ヒラギノ角ゴ Pro W3" pitchFamily="1" charset="-128"/>
              <a:cs typeface="+mn-cs"/>
            </a:endParaRPr>
          </a:p>
        </p:txBody>
      </p:sp>
      <p:sp>
        <p:nvSpPr>
          <p:cNvPr id="7" name="Rectangle 6"/>
          <p:cNvSpPr/>
          <p:nvPr/>
        </p:nvSpPr>
        <p:spPr bwMode="auto">
          <a:xfrm>
            <a:off x="3851275" y="2492375"/>
            <a:ext cx="4681538" cy="1393825"/>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a:lstStyle/>
          <a:p>
            <a:r>
              <a:rPr lang="fr-FR" sz="2000" dirty="0">
                <a:latin typeface="Arial"/>
                <a:cs typeface="Arial"/>
              </a:rPr>
              <a:t>Importantes préoccupations en matière de prise de décision:</a:t>
            </a:r>
          </a:p>
          <a:p>
            <a:pPr marL="342900" indent="-342900">
              <a:buFont typeface="Arial"/>
              <a:buChar char="•"/>
            </a:pPr>
            <a:r>
              <a:rPr lang="fr-FR" sz="2000" b="1" dirty="0">
                <a:latin typeface="Arial"/>
                <a:cs typeface="Arial"/>
              </a:rPr>
              <a:t>Risque pour le bébé </a:t>
            </a:r>
            <a:r>
              <a:rPr lang="fr-FR" sz="2000" b="1" dirty="0" smtClean="0">
                <a:latin typeface="Arial"/>
                <a:cs typeface="Arial"/>
              </a:rPr>
              <a:t>d’utiliser des antibiotiques</a:t>
            </a:r>
            <a:endParaRPr lang="fr-CA" sz="1900" b="1" dirty="0">
              <a:latin typeface="Arial"/>
              <a:ea typeface="ヒラギノ角ゴ Pro W3" pitchFamily="1" charset="-128"/>
              <a:cs typeface="Arial"/>
            </a:endParaRPr>
          </a:p>
        </p:txBody>
      </p:sp>
      <p:sp>
        <p:nvSpPr>
          <p:cNvPr id="4" name="Rectangle 3"/>
          <p:cNvSpPr/>
          <p:nvPr/>
        </p:nvSpPr>
        <p:spPr bwMode="auto">
          <a:xfrm>
            <a:off x="3851275" y="4868862"/>
            <a:ext cx="4752975" cy="769937"/>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a:lstStyle/>
          <a:p>
            <a:pPr eaLnBrk="0" hangingPunct="0">
              <a:defRPr/>
            </a:pPr>
            <a:r>
              <a:rPr lang="fr-FR" sz="1600" b="1" dirty="0">
                <a:latin typeface="Arial"/>
                <a:cs typeface="Arial"/>
              </a:rPr>
              <a:t>Le test de dépistage </a:t>
            </a:r>
            <a:r>
              <a:rPr lang="fr-FR" sz="1600" dirty="0">
                <a:latin typeface="Arial"/>
                <a:cs typeface="Arial"/>
              </a:rPr>
              <a:t>n'est pas considéré comme nocif; décision de traitement considérée séparément</a:t>
            </a:r>
            <a:endParaRPr lang="fr-CA" sz="1600" dirty="0">
              <a:latin typeface="Arial"/>
              <a:ea typeface="ヒラギノ角ゴ Pro W3" pitchFamily="1" charset="-128"/>
              <a:cs typeface="Arial"/>
            </a:endParaRPr>
          </a:p>
        </p:txBody>
      </p:sp>
      <p:sp>
        <p:nvSpPr>
          <p:cNvPr id="11" name="Rectangle 10"/>
          <p:cNvSpPr/>
          <p:nvPr/>
        </p:nvSpPr>
        <p:spPr bwMode="auto">
          <a:xfrm>
            <a:off x="3886200" y="5791200"/>
            <a:ext cx="4752975" cy="735012"/>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a:lstStyle/>
          <a:p>
            <a:pPr eaLnBrk="0" hangingPunct="0">
              <a:defRPr/>
            </a:pPr>
            <a:r>
              <a:rPr lang="fr-CA" sz="1900" b="1" dirty="0">
                <a:ea typeface="ヒラギノ角ゴ Pro W3" charset="-128"/>
              </a:rPr>
              <a:t>Incertitude sur l'utilisation d'antibiotiques </a:t>
            </a:r>
            <a:r>
              <a:rPr lang="fr-CA" sz="1900" dirty="0">
                <a:ea typeface="ヒラギノ角ゴ Pro W3" charset="-128"/>
              </a:rPr>
              <a:t>pendant la grossesse.</a:t>
            </a:r>
          </a:p>
        </p:txBody>
      </p:sp>
      <p:sp>
        <p:nvSpPr>
          <p:cNvPr id="32778" name="Right Arrow 13"/>
          <p:cNvSpPr>
            <a:spLocks noChangeArrowheads="1"/>
          </p:cNvSpPr>
          <p:nvPr/>
        </p:nvSpPr>
        <p:spPr bwMode="auto">
          <a:xfrm>
            <a:off x="115888" y="4149725"/>
            <a:ext cx="3662362" cy="2303463"/>
          </a:xfrm>
          <a:prstGeom prst="rightArrow">
            <a:avLst>
              <a:gd name="adj1" fmla="val 50000"/>
              <a:gd name="adj2" fmla="val 50024"/>
            </a:avLst>
          </a:prstGeom>
          <a:solidFill>
            <a:srgbClr val="90214A"/>
          </a:solidFill>
          <a:ln w="9525" algn="ctr">
            <a:solidFill>
              <a:schemeClr val="tx1"/>
            </a:solidFill>
            <a:round/>
            <a:headEnd/>
            <a:tailEnd/>
          </a:ln>
        </p:spPr>
        <p:txBody>
          <a:bodyPr/>
          <a:lstStyle>
            <a:lvl1pPr eaLnBrk="0" hangingPunct="0">
              <a:spcBef>
                <a:spcPct val="20000"/>
              </a:spcBef>
              <a:buChar char="•"/>
              <a:defRPr sz="2000">
                <a:solidFill>
                  <a:schemeClr val="tx1"/>
                </a:solidFill>
                <a:latin typeface="Arial" pitchFamily="34" charset="0"/>
                <a:ea typeface="ヒラギノ角ゴ Pro W3"/>
                <a:cs typeface="ヒラギノ角ゴ Pro W3"/>
              </a:defRPr>
            </a:lvl1pPr>
            <a:lvl2pPr marL="742950" indent="-285750" eaLnBrk="0" hangingPunct="0">
              <a:spcBef>
                <a:spcPct val="20000"/>
              </a:spcBef>
              <a:buChar char="–"/>
              <a:defRPr sz="1600">
                <a:solidFill>
                  <a:schemeClr val="tx1"/>
                </a:solidFill>
                <a:latin typeface="Arial" pitchFamily="34" charset="0"/>
                <a:ea typeface="ヒラギノ角ゴ Pro W3"/>
                <a:cs typeface="ヒラギノ角ゴ Pro W3"/>
              </a:defRPr>
            </a:lvl2pPr>
            <a:lvl3pPr marL="1143000" indent="-228600" eaLnBrk="0" hangingPunct="0">
              <a:spcBef>
                <a:spcPct val="20000"/>
              </a:spcBef>
              <a:buChar char="•"/>
              <a:defRPr sz="1400">
                <a:solidFill>
                  <a:schemeClr val="tx1"/>
                </a:solidFill>
                <a:latin typeface="Arial" pitchFamily="34" charset="0"/>
                <a:ea typeface="ヒラギノ角ゴ Pro W3"/>
                <a:cs typeface="ヒラギノ角ゴ Pro W3"/>
              </a:defRPr>
            </a:lvl3pPr>
            <a:lvl4pPr marL="1600200" indent="-228600" eaLnBrk="0" hangingPunct="0">
              <a:spcBef>
                <a:spcPct val="20000"/>
              </a:spcBef>
              <a:buChar char="–"/>
              <a:defRPr sz="1400">
                <a:solidFill>
                  <a:schemeClr val="tx1"/>
                </a:solidFill>
                <a:latin typeface="Arial" pitchFamily="34" charset="0"/>
                <a:ea typeface="ヒラギノ角ゴ Pro W3"/>
                <a:cs typeface="ヒラギノ角ゴ Pro W3"/>
              </a:defRPr>
            </a:lvl4pPr>
            <a:lvl5pPr marL="2057400" indent="-228600" eaLnBrk="0" hangingPunct="0">
              <a:spcBef>
                <a:spcPct val="20000"/>
              </a:spcBef>
              <a:buChar char="»"/>
              <a:defRPr sz="1400">
                <a:solidFill>
                  <a:schemeClr val="tx1"/>
                </a:solidFill>
                <a:latin typeface="Arial" pitchFamily="34" charset="0"/>
                <a:ea typeface="ヒラギノ角ゴ Pro W3"/>
                <a:cs typeface="ヒラギノ角ゴ Pro W3"/>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a:cs typeface="ヒラギノ角ゴ Pro W3"/>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a:cs typeface="ヒラギノ角ゴ Pro W3"/>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a:cs typeface="ヒラギノ角ゴ Pro W3"/>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a:cs typeface="ヒラギノ角ゴ Pro W3"/>
              </a:defRPr>
            </a:lvl9pPr>
          </a:lstStyle>
          <a:p>
            <a:pPr>
              <a:buNone/>
            </a:pPr>
            <a:r>
              <a:rPr lang="en-US" sz="1700" b="1" u="sng" dirty="0" err="1">
                <a:solidFill>
                  <a:schemeClr val="bg1"/>
                </a:solidFill>
                <a:latin typeface="Arial" charset="0"/>
                <a:ea typeface="ヒラギノ角ゴ Pro W3" pitchFamily="1" charset="-128"/>
              </a:rPr>
              <a:t>Sondage</a:t>
            </a:r>
            <a:r>
              <a:rPr lang="en-US" sz="1700" b="1" u="sng" dirty="0">
                <a:solidFill>
                  <a:schemeClr val="bg1"/>
                </a:solidFill>
                <a:latin typeface="Arial" charset="0"/>
                <a:ea typeface="ヒラギノ角ゴ Pro W3" pitchFamily="1" charset="-128"/>
              </a:rPr>
              <a:t> du </a:t>
            </a:r>
            <a:r>
              <a:rPr lang="en-US" sz="1700" b="1" u="sng" dirty="0" smtClean="0">
                <a:solidFill>
                  <a:schemeClr val="bg1"/>
                </a:solidFill>
                <a:latin typeface="Arial" charset="0"/>
                <a:ea typeface="ヒラギノ角ゴ Pro W3" pitchFamily="1" charset="-128"/>
              </a:rPr>
              <a:t>GÉCSSP </a:t>
            </a:r>
            <a:r>
              <a:rPr lang="en-US" sz="1700" b="1" u="sng" dirty="0">
                <a:solidFill>
                  <a:schemeClr val="bg1"/>
                </a:solidFill>
                <a:latin typeface="Arial" charset="0"/>
                <a:ea typeface="ヒラギノ角ゴ Pro W3" pitchFamily="1" charset="-128"/>
              </a:rPr>
              <a:t>et </a:t>
            </a:r>
            <a:r>
              <a:rPr lang="en-US" sz="1700" b="1" u="sng" dirty="0" err="1">
                <a:solidFill>
                  <a:schemeClr val="bg1"/>
                </a:solidFill>
                <a:latin typeface="Arial" charset="0"/>
                <a:ea typeface="ヒラギノ角ゴ Pro W3" pitchFamily="1" charset="-128"/>
              </a:rPr>
              <a:t>groupes</a:t>
            </a:r>
            <a:r>
              <a:rPr lang="en-US" sz="1700" b="1" u="sng" dirty="0">
                <a:solidFill>
                  <a:schemeClr val="bg1"/>
                </a:solidFill>
                <a:latin typeface="Arial" charset="0"/>
                <a:ea typeface="ヒラギノ角ゴ Pro W3" pitchFamily="1" charset="-128"/>
              </a:rPr>
              <a:t> de </a:t>
            </a:r>
            <a:r>
              <a:rPr lang="en-US" sz="1700" b="1" u="sng" dirty="0" smtClean="0">
                <a:solidFill>
                  <a:schemeClr val="bg1"/>
                </a:solidFill>
                <a:latin typeface="Arial" charset="0"/>
                <a:ea typeface="ヒラギノ角ゴ Pro W3" pitchFamily="1" charset="-128"/>
              </a:rPr>
              <a:t>discussion</a:t>
            </a:r>
          </a:p>
          <a:p>
            <a:pPr>
              <a:buNone/>
            </a:pPr>
            <a:r>
              <a:rPr lang="en-US" sz="1600" u="sng" dirty="0" smtClean="0">
                <a:solidFill>
                  <a:schemeClr val="bg1"/>
                </a:solidFill>
                <a:latin typeface="Arial" charset="0"/>
                <a:ea typeface="ヒラギノ角ゴ Pro W3" pitchFamily="1" charset="-128"/>
              </a:rPr>
              <a:t>(34 femmes)</a:t>
            </a:r>
            <a:r>
              <a:rPr lang="en-US" sz="1600" b="1" u="sng" dirty="0" smtClean="0">
                <a:solidFill>
                  <a:schemeClr val="bg1"/>
                </a:solidFill>
                <a:latin typeface="Arial" charset="0"/>
                <a:ea typeface="ヒラギノ角ゴ Pro W3" pitchFamily="1" charset="-128"/>
              </a:rPr>
              <a:t> </a:t>
            </a:r>
            <a:endParaRPr lang="en-US" sz="1600" b="1" u="sng" dirty="0">
              <a:solidFill>
                <a:schemeClr val="bg1"/>
              </a:solidFill>
              <a:latin typeface="Arial" charset="0"/>
              <a:ea typeface="ヒラギノ角ゴ Pro W3" pitchFamily="1" charset="-128"/>
            </a:endParaRPr>
          </a:p>
          <a:p>
            <a:pPr>
              <a:spcBef>
                <a:spcPct val="0"/>
              </a:spcBef>
              <a:buFontTx/>
              <a:buNone/>
            </a:pPr>
            <a:endParaRPr lang="fr-CA" altLang="en-US" sz="400" i="1" dirty="0" smtClean="0">
              <a:solidFill>
                <a:schemeClr val="bg1"/>
              </a:solidFill>
            </a:endParaRPr>
          </a:p>
          <a:p>
            <a:pPr>
              <a:spcBef>
                <a:spcPct val="0"/>
              </a:spcBef>
              <a:buFontTx/>
              <a:buNone/>
            </a:pPr>
            <a:endParaRPr lang="fr-CA" altLang="en-US" sz="1700" i="1" dirty="0">
              <a:solidFill>
                <a:schemeClr val="bg1"/>
              </a:solidFill>
            </a:endParaRPr>
          </a:p>
        </p:txBody>
      </p:sp>
      <p:sp>
        <p:nvSpPr>
          <p:cNvPr id="15" name="Rectangle 14"/>
          <p:cNvSpPr/>
          <p:nvPr/>
        </p:nvSpPr>
        <p:spPr bwMode="auto">
          <a:xfrm>
            <a:off x="3852862" y="4149724"/>
            <a:ext cx="4751388" cy="639763"/>
          </a:xfrm>
          <a:prstGeom prst="rect">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a:lstStyle/>
          <a:p>
            <a:pPr eaLnBrk="0" hangingPunct="0">
              <a:defRPr/>
            </a:pPr>
            <a:r>
              <a:rPr lang="fr-CA" sz="1900" b="1" dirty="0" smtClean="0">
                <a:latin typeface="Arial" charset="0"/>
                <a:ea typeface="ヒラギノ角ゴ Pro W3" pitchFamily="1" charset="-128"/>
              </a:rPr>
              <a:t>Plus </a:t>
            </a:r>
            <a:r>
              <a:rPr lang="fr-CA" sz="1900" b="1" dirty="0">
                <a:latin typeface="Arial" charset="0"/>
                <a:ea typeface="ヒラギノ角ゴ Pro W3" pitchFamily="1" charset="-128"/>
              </a:rPr>
              <a:t>de valeur </a:t>
            </a:r>
            <a:r>
              <a:rPr lang="fr-CA" sz="1900" dirty="0">
                <a:latin typeface="Arial" charset="0"/>
                <a:ea typeface="ヒラギノ角ゴ Pro W3" pitchFamily="1" charset="-128"/>
              </a:rPr>
              <a:t>accordée aux </a:t>
            </a:r>
            <a:r>
              <a:rPr lang="fr-CA" sz="1900" b="1" dirty="0">
                <a:latin typeface="Arial" charset="0"/>
                <a:ea typeface="ヒラギノ角ゴ Pro W3" pitchFamily="1" charset="-128"/>
              </a:rPr>
              <a:t>avantages </a:t>
            </a:r>
            <a:r>
              <a:rPr lang="fr-CA" sz="1900" dirty="0" smtClean="0">
                <a:latin typeface="Arial" charset="0"/>
                <a:ea typeface="ヒラギノ角ゴ Pro W3" pitchFamily="1" charset="-128"/>
              </a:rPr>
              <a:t>qu’aux</a:t>
            </a:r>
            <a:r>
              <a:rPr lang="fr-CA" sz="1900" b="1" dirty="0" smtClean="0">
                <a:latin typeface="Arial" charset="0"/>
                <a:ea typeface="ヒラギノ角ゴ Pro W3" pitchFamily="1" charset="-128"/>
              </a:rPr>
              <a:t> </a:t>
            </a:r>
            <a:r>
              <a:rPr lang="fr-CA" sz="1900" b="1" dirty="0">
                <a:latin typeface="Arial" charset="0"/>
                <a:ea typeface="ヒラギノ角ゴ Pro W3" pitchFamily="1" charset="-128"/>
              </a:rPr>
              <a:t>inconvénients </a:t>
            </a:r>
            <a:r>
              <a:rPr lang="fr-CA" sz="1900" dirty="0">
                <a:latin typeface="Arial" charset="0"/>
                <a:ea typeface="ヒラギノ角ゴ Pro W3" pitchFamily="1" charset="-128"/>
              </a:rPr>
              <a:t>du dépistage</a:t>
            </a:r>
          </a:p>
        </p:txBody>
      </p:sp>
    </p:spTree>
    <p:extLst>
      <p:ext uri="{BB962C8B-B14F-4D97-AF65-F5344CB8AC3E}">
        <p14:creationId xmlns:p14="http://schemas.microsoft.com/office/powerpoint/2010/main" val="154044299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Utilisation des </a:t>
            </a:r>
            <a:r>
              <a:rPr lang="en-CA" dirty="0" err="1" smtClean="0"/>
              <a:t>ressources</a:t>
            </a:r>
            <a:endParaRPr lang="en-CA" dirty="0"/>
          </a:p>
        </p:txBody>
      </p:sp>
      <p:sp>
        <p:nvSpPr>
          <p:cNvPr id="3" name="Content Placeholder 2"/>
          <p:cNvSpPr>
            <a:spLocks noGrp="1"/>
          </p:cNvSpPr>
          <p:nvPr>
            <p:ph idx="1"/>
          </p:nvPr>
        </p:nvSpPr>
        <p:spPr/>
        <p:txBody>
          <a:bodyPr>
            <a:normAutofit/>
          </a:bodyPr>
          <a:lstStyle/>
          <a:p>
            <a:r>
              <a:rPr lang="fr-FR" dirty="0" smtClean="0"/>
              <a:t>Les </a:t>
            </a:r>
            <a:r>
              <a:rPr lang="fr-FR" dirty="0"/>
              <a:t>études coût-efficacité actuelles n'étaient pas disponibles pour éclairer les considérations de ressources.</a:t>
            </a:r>
          </a:p>
          <a:p>
            <a:r>
              <a:rPr lang="fr-FR" dirty="0"/>
              <a:t>Le groupe </a:t>
            </a:r>
            <a:r>
              <a:rPr lang="fr-FR" dirty="0" smtClean="0"/>
              <a:t>d’étude a </a:t>
            </a:r>
            <a:r>
              <a:rPr lang="fr-FR" dirty="0"/>
              <a:t>estimé que le coût du dépistage de la bactériurie asymptomatique était relativement faible comparativement au coût global des soins prénataux au </a:t>
            </a:r>
            <a:r>
              <a:rPr lang="fr-FR" dirty="0" smtClean="0"/>
              <a:t>Canada.</a:t>
            </a:r>
            <a:r>
              <a:rPr lang="en-CA" dirty="0" smtClean="0"/>
              <a:t> </a:t>
            </a:r>
            <a:endParaRPr lang="en-CA" dirty="0"/>
          </a:p>
        </p:txBody>
      </p:sp>
      <p:sp>
        <p:nvSpPr>
          <p:cNvPr id="4" name="Slide Number Placeholder 3"/>
          <p:cNvSpPr>
            <a:spLocks noGrp="1"/>
          </p:cNvSpPr>
          <p:nvPr>
            <p:ph type="sldNum" sz="quarter" idx="12"/>
          </p:nvPr>
        </p:nvSpPr>
        <p:spPr/>
        <p:txBody>
          <a:bodyPr/>
          <a:lstStyle/>
          <a:p>
            <a:fld id="{E3D5E142-BA66-4577-AABD-3D3B043058E5}" type="slidenum">
              <a:rPr lang="en-US" smtClean="0"/>
              <a:t>19</a:t>
            </a:fld>
            <a:endParaRPr lang="en-US"/>
          </a:p>
        </p:txBody>
      </p:sp>
    </p:spTree>
    <p:extLst>
      <p:ext uri="{BB962C8B-B14F-4D97-AF65-F5344CB8AC3E}">
        <p14:creationId xmlns:p14="http://schemas.microsoft.com/office/powerpoint/2010/main" val="2454610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Utilisation des </a:t>
            </a:r>
            <a:r>
              <a:rPr lang="en-CA" dirty="0" err="1"/>
              <a:t>diapositives</a:t>
            </a:r>
            <a:endParaRPr lang="en-CA" dirty="0"/>
          </a:p>
        </p:txBody>
      </p:sp>
      <p:sp>
        <p:nvSpPr>
          <p:cNvPr id="3" name="Content Placeholder 2"/>
          <p:cNvSpPr>
            <a:spLocks noGrp="1"/>
          </p:cNvSpPr>
          <p:nvPr>
            <p:ph idx="1"/>
          </p:nvPr>
        </p:nvSpPr>
        <p:spPr/>
        <p:txBody>
          <a:bodyPr/>
          <a:lstStyle/>
          <a:p>
            <a:r>
              <a:rPr lang="fr-CA" dirty="0"/>
              <a:t>Ces diapositives sont </a:t>
            </a:r>
            <a:r>
              <a:rPr lang="fr-CA" b="1" dirty="0"/>
              <a:t>mises à la disposition du public </a:t>
            </a:r>
            <a:r>
              <a:rPr lang="fr-CA" dirty="0"/>
              <a:t>en tant qu'outil pédagogique pour faciliter la dissémination, l'adoption et la mise en œuvre des lignes directrices au sein de la pratique en soins de première ligne. </a:t>
            </a:r>
          </a:p>
          <a:p>
            <a:endParaRPr lang="en-CA" dirty="0"/>
          </a:p>
          <a:p>
            <a:pPr>
              <a:defRPr/>
            </a:pPr>
            <a:r>
              <a:rPr lang="fr-CA" dirty="0"/>
              <a:t>Les diapositives peuvent être utilisées en partie ou en totalité dans un contexte éducatif.</a:t>
            </a:r>
          </a:p>
        </p:txBody>
      </p:sp>
      <p:sp>
        <p:nvSpPr>
          <p:cNvPr id="4" name="Slide Number Placeholder 3"/>
          <p:cNvSpPr>
            <a:spLocks noGrp="1"/>
          </p:cNvSpPr>
          <p:nvPr>
            <p:ph type="sldNum" sz="quarter" idx="12"/>
          </p:nvPr>
        </p:nvSpPr>
        <p:spPr/>
        <p:txBody>
          <a:bodyPr/>
          <a:lstStyle/>
          <a:p>
            <a:fld id="{E3D5E142-BA66-4577-AABD-3D3B043058E5}" type="slidenum">
              <a:rPr lang="en-US" smtClean="0"/>
              <a:t>2</a:t>
            </a:fld>
            <a:endParaRPr lang="en-US"/>
          </a:p>
        </p:txBody>
      </p:sp>
    </p:spTree>
    <p:extLst>
      <p:ext uri="{BB962C8B-B14F-4D97-AF65-F5344CB8AC3E}">
        <p14:creationId xmlns:p14="http://schemas.microsoft.com/office/powerpoint/2010/main" val="1537288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dirty="0" smtClean="0"/>
              <a:t>Faisabilité, Acceptabilité et Équité</a:t>
            </a:r>
            <a:endParaRPr lang="fr-CA" dirty="0"/>
          </a:p>
        </p:txBody>
      </p:sp>
      <p:sp>
        <p:nvSpPr>
          <p:cNvPr id="3" name="Content Placeholder 2"/>
          <p:cNvSpPr>
            <a:spLocks noGrp="1"/>
          </p:cNvSpPr>
          <p:nvPr>
            <p:ph idx="1"/>
          </p:nvPr>
        </p:nvSpPr>
        <p:spPr/>
        <p:txBody>
          <a:bodyPr>
            <a:normAutofit/>
          </a:bodyPr>
          <a:lstStyle/>
          <a:p>
            <a:r>
              <a:rPr lang="fr-FR" dirty="0"/>
              <a:t>La culture </a:t>
            </a:r>
            <a:r>
              <a:rPr lang="fr-FR" dirty="0" smtClean="0"/>
              <a:t>d'urine</a:t>
            </a:r>
            <a:r>
              <a:rPr lang="fr-FR" dirty="0"/>
              <a:t>, </a:t>
            </a:r>
            <a:r>
              <a:rPr lang="fr-FR" dirty="0" smtClean="0"/>
              <a:t>le </a:t>
            </a:r>
            <a:r>
              <a:rPr lang="fr-FR" i="1" dirty="0" smtClean="0"/>
              <a:t>gold-standard </a:t>
            </a:r>
            <a:r>
              <a:rPr lang="fr-FR" dirty="0" smtClean="0"/>
              <a:t>pour </a:t>
            </a:r>
            <a:r>
              <a:rPr lang="fr-FR" dirty="0"/>
              <a:t>le dépistage de la bactériurie asymptomatique, fait partie des soins prénataux standards au Canada et a été jugée </a:t>
            </a:r>
            <a:r>
              <a:rPr lang="fr-FR" b="1" dirty="0"/>
              <a:t>faisable et acceptable </a:t>
            </a:r>
            <a:r>
              <a:rPr lang="fr-FR" dirty="0"/>
              <a:t>par les cliniciens et les femmes</a:t>
            </a:r>
            <a:r>
              <a:rPr lang="fr-FR" dirty="0" smtClean="0"/>
              <a:t>.</a:t>
            </a:r>
          </a:p>
          <a:p>
            <a:r>
              <a:rPr lang="fr-FR" dirty="0"/>
              <a:t>Toutes les revues systématiques informant cette ligne directrice ont été conçues pour effectuer des analyses de sous-groupes afin d'identifier les groupes vulnérables.</a:t>
            </a:r>
          </a:p>
          <a:p>
            <a:r>
              <a:rPr lang="fr-FR" dirty="0"/>
              <a:t>Cependant, </a:t>
            </a:r>
            <a:r>
              <a:rPr lang="fr-FR" b="1" dirty="0"/>
              <a:t>aucune donnée n'était disponible </a:t>
            </a:r>
            <a:r>
              <a:rPr lang="fr-FR" dirty="0"/>
              <a:t>pour informer des recommandations ou des considérations spécifiques pour les groupes vulnérables.</a:t>
            </a:r>
            <a:endParaRPr lang="fr-CA" dirty="0" smtClean="0"/>
          </a:p>
          <a:p>
            <a:endParaRPr lang="fr-CA" dirty="0"/>
          </a:p>
        </p:txBody>
      </p:sp>
      <p:sp>
        <p:nvSpPr>
          <p:cNvPr id="4" name="Slide Number Placeholder 3"/>
          <p:cNvSpPr>
            <a:spLocks noGrp="1"/>
          </p:cNvSpPr>
          <p:nvPr>
            <p:ph type="sldNum" sz="quarter" idx="12"/>
          </p:nvPr>
        </p:nvSpPr>
        <p:spPr/>
        <p:txBody>
          <a:bodyPr/>
          <a:lstStyle/>
          <a:p>
            <a:fld id="{E3D5E142-BA66-4577-AABD-3D3B043058E5}" type="slidenum">
              <a:rPr lang="fr-CA" smtClean="0"/>
              <a:t>20</a:t>
            </a:fld>
            <a:endParaRPr lang="fr-CA"/>
          </a:p>
        </p:txBody>
      </p:sp>
    </p:spTree>
    <p:extLst>
      <p:ext uri="{BB962C8B-B14F-4D97-AF65-F5344CB8AC3E}">
        <p14:creationId xmlns:p14="http://schemas.microsoft.com/office/powerpoint/2010/main" val="3469223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4"/>
          <p:cNvSpPr>
            <a:spLocks noGrp="1"/>
          </p:cNvSpPr>
          <p:nvPr>
            <p:ph type="title"/>
          </p:nvPr>
        </p:nvSpPr>
        <p:spPr>
          <a:xfrm>
            <a:off x="1258888" y="3213100"/>
            <a:ext cx="6769100" cy="1362075"/>
          </a:xfrm>
        </p:spPr>
        <p:txBody>
          <a:bodyPr/>
          <a:lstStyle/>
          <a:p>
            <a:r>
              <a:rPr lang="fr-CA" altLang="en-US" cap="none" dirty="0" smtClean="0"/>
              <a:t>RECOMMANDATION</a:t>
            </a:r>
            <a:endParaRPr lang="en-US" altLang="en-US" cap="none" dirty="0" smtClean="0"/>
          </a:p>
        </p:txBody>
      </p:sp>
      <p:sp>
        <p:nvSpPr>
          <p:cNvPr id="35843" name="Text Placeholder 5"/>
          <p:cNvSpPr>
            <a:spLocks noGrp="1"/>
          </p:cNvSpPr>
          <p:nvPr>
            <p:ph type="body" idx="1"/>
          </p:nvPr>
        </p:nvSpPr>
        <p:spPr>
          <a:xfrm>
            <a:off x="1258888" y="1628775"/>
            <a:ext cx="7129462" cy="1500188"/>
          </a:xfrm>
        </p:spPr>
        <p:txBody>
          <a:bodyPr/>
          <a:lstStyle/>
          <a:p>
            <a:r>
              <a:rPr lang="fr-CA" sz="2400" dirty="0"/>
              <a:t>Dépistage de la bactériurie asymptomatique pendant la grossesse</a:t>
            </a:r>
            <a:endParaRPr lang="en-US" altLang="en-US" sz="2400" dirty="0"/>
          </a:p>
        </p:txBody>
      </p:sp>
      <p:sp>
        <p:nvSpPr>
          <p:cNvPr id="35844"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DC68B083-23ED-4940-949B-E70766303454}" type="slidenum">
              <a:rPr lang="en-US" altLang="en-US" sz="1400" smtClean="0">
                <a:solidFill>
                  <a:schemeClr val="bg1"/>
                </a:solidFill>
                <a:cs typeface="Arial" pitchFamily="34" charset="0"/>
              </a:rPr>
              <a:pPr>
                <a:spcBef>
                  <a:spcPct val="0"/>
                </a:spcBef>
                <a:buFontTx/>
                <a:buNone/>
              </a:pPr>
              <a:t>21</a:t>
            </a:fld>
            <a:endParaRPr lang="en-US" altLang="en-US" sz="1400" smtClean="0">
              <a:solidFill>
                <a:schemeClr val="bg1"/>
              </a:solidFill>
              <a:cs typeface="Arial" pitchFamily="34" charset="0"/>
            </a:endParaRPr>
          </a:p>
        </p:txBody>
      </p:sp>
    </p:spTree>
    <p:extLst>
      <p:ext uri="{BB962C8B-B14F-4D97-AF65-F5344CB8AC3E}">
        <p14:creationId xmlns:p14="http://schemas.microsoft.com/office/powerpoint/2010/main" val="273675258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normAutofit fontScale="90000"/>
          </a:bodyPr>
          <a:lstStyle/>
          <a:p>
            <a:r>
              <a:rPr lang="fr-CA" altLang="en-US" dirty="0" smtClean="0"/>
              <a:t>Recommandations pour le d</a:t>
            </a:r>
            <a:r>
              <a:rPr lang="fr-CA" dirty="0" smtClean="0"/>
              <a:t>épistage de la bactériurie asymptomatique pendant la grossesse</a:t>
            </a:r>
            <a:endParaRPr lang="fr-CA" altLang="en-US" b="1" dirty="0" smtClean="0"/>
          </a:p>
        </p:txBody>
      </p:sp>
      <p:sp>
        <p:nvSpPr>
          <p:cNvPr id="3" name="Content Placeholder 2"/>
          <p:cNvSpPr>
            <a:spLocks noGrp="1"/>
          </p:cNvSpPr>
          <p:nvPr>
            <p:ph idx="1"/>
          </p:nvPr>
        </p:nvSpPr>
        <p:spPr>
          <a:xfrm>
            <a:off x="179512" y="1700808"/>
            <a:ext cx="8640960" cy="4824535"/>
          </a:xfrm>
        </p:spPr>
        <p:txBody>
          <a:bodyPr>
            <a:normAutofit fontScale="92500" lnSpcReduction="20000"/>
          </a:bodyPr>
          <a:lstStyle/>
          <a:p>
            <a:pPr>
              <a:defRPr/>
            </a:pPr>
            <a:r>
              <a:rPr lang="fr-CA" dirty="0" smtClean="0"/>
              <a:t>Ces lignes directrices fournissent des recommandations aux professionnels de la santé en matière de dépistage préventif dans un contexte de soins primaires.</a:t>
            </a:r>
          </a:p>
          <a:p>
            <a:pPr marL="457200" lvl="1" indent="0" algn="just">
              <a:buFontTx/>
              <a:buNone/>
              <a:defRPr/>
            </a:pPr>
            <a:endParaRPr lang="fr-CA" sz="1100" dirty="0" smtClean="0"/>
          </a:p>
          <a:p>
            <a:pPr marL="0" indent="0">
              <a:buNone/>
            </a:pPr>
            <a:endParaRPr lang="fr-CA" sz="1100" dirty="0" smtClean="0"/>
          </a:p>
          <a:p>
            <a:pPr marL="0" indent="0">
              <a:buNone/>
            </a:pPr>
            <a:endParaRPr lang="fr-CA" sz="1100" dirty="0" smtClean="0"/>
          </a:p>
          <a:p>
            <a:pPr marL="0" indent="0">
              <a:buNone/>
            </a:pPr>
            <a:endParaRPr lang="fr-CA" sz="1100" dirty="0" smtClean="0"/>
          </a:p>
          <a:p>
            <a:pPr marL="0" indent="0">
              <a:buNone/>
            </a:pPr>
            <a:endParaRPr lang="fr-CA" sz="1100" dirty="0" smtClean="0"/>
          </a:p>
          <a:p>
            <a:pPr marL="0" indent="0">
              <a:buNone/>
            </a:pPr>
            <a:endParaRPr lang="fr-CA" sz="1100" dirty="0" smtClean="0"/>
          </a:p>
          <a:p>
            <a:pPr marL="0" indent="0">
              <a:buNone/>
            </a:pPr>
            <a:endParaRPr lang="fr-CA" sz="1100" dirty="0" smtClean="0"/>
          </a:p>
          <a:p>
            <a:pPr marL="0" indent="0">
              <a:buNone/>
            </a:pPr>
            <a:endParaRPr lang="fr-CA" sz="1100" dirty="0" smtClean="0"/>
          </a:p>
          <a:p>
            <a:endParaRPr lang="fr-CA" b="1" i="1" dirty="0" smtClean="0"/>
          </a:p>
          <a:p>
            <a:r>
              <a:rPr lang="fr-CA" b="1" i="1" dirty="0" smtClean="0"/>
              <a:t>Recommandation faible, données probantes de très faible qualité</a:t>
            </a:r>
          </a:p>
          <a:p>
            <a:endParaRPr lang="fr-CA" sz="1100" b="1" dirty="0" smtClean="0"/>
          </a:p>
          <a:p>
            <a:r>
              <a:rPr lang="fr-CA" i="1" dirty="0" smtClean="0"/>
              <a:t>Cette</a:t>
            </a:r>
            <a:r>
              <a:rPr lang="fr-FR" i="1" dirty="0" smtClean="0"/>
              <a:t> </a:t>
            </a:r>
            <a:r>
              <a:rPr lang="fr-FR" i="1" dirty="0"/>
              <a:t>recommandation </a:t>
            </a:r>
            <a:r>
              <a:rPr lang="fr-FR" b="1" i="1" dirty="0"/>
              <a:t>s'applique aux </a:t>
            </a:r>
            <a:r>
              <a:rPr lang="fr-FR" i="1" dirty="0"/>
              <a:t>femmes enceintes qui ne présentent pas de symptômes d'infection urinaire et qui ne présentent pas de risque accru de bactériurie asymptomatique.</a:t>
            </a:r>
            <a:endParaRPr lang="fr-CA" i="1" dirty="0" smtClean="0"/>
          </a:p>
          <a:p>
            <a:pPr marL="0" indent="0">
              <a:buNone/>
            </a:pPr>
            <a:r>
              <a:rPr lang="fr-CA" b="1" i="1" dirty="0" smtClean="0"/>
              <a:t> </a:t>
            </a:r>
            <a:endParaRPr lang="fr-CA" i="1" dirty="0"/>
          </a:p>
        </p:txBody>
      </p:sp>
      <p:sp>
        <p:nvSpPr>
          <p:cNvPr id="36868"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848AFCA1-1CA2-4E20-8AA8-A22E5053FA11}" type="slidenum">
              <a:rPr lang="fr-CA" altLang="en-US" sz="1400" smtClean="0">
                <a:solidFill>
                  <a:schemeClr val="bg1"/>
                </a:solidFill>
                <a:cs typeface="Arial" pitchFamily="34" charset="0"/>
              </a:rPr>
              <a:pPr>
                <a:spcBef>
                  <a:spcPct val="0"/>
                </a:spcBef>
                <a:buFontTx/>
                <a:buNone/>
              </a:pPr>
              <a:t>22</a:t>
            </a:fld>
            <a:endParaRPr lang="fr-CA" altLang="en-US" sz="1400" smtClean="0">
              <a:solidFill>
                <a:schemeClr val="bg1"/>
              </a:solidFill>
              <a:cs typeface="Arial" pitchFamily="34" charset="0"/>
            </a:endParaRPr>
          </a:p>
        </p:txBody>
      </p:sp>
      <p:sp>
        <p:nvSpPr>
          <p:cNvPr id="2" name="Rectangle 1"/>
          <p:cNvSpPr/>
          <p:nvPr/>
        </p:nvSpPr>
        <p:spPr bwMode="auto">
          <a:xfrm>
            <a:off x="381000" y="2895600"/>
            <a:ext cx="8280920" cy="1224136"/>
          </a:xfrm>
          <a:prstGeom prst="rect">
            <a:avLst/>
          </a:prstGeom>
          <a:solidFill>
            <a:schemeClr val="bg2">
              <a:lumMod val="20000"/>
              <a:lumOff val="80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fr-CA" sz="2200" b="1" dirty="0" smtClean="0">
                <a:solidFill>
                  <a:schemeClr val="accent2">
                    <a:lumMod val="50000"/>
                  </a:schemeClr>
                </a:solidFill>
              </a:rPr>
              <a:t>Nous recommandons le dépistage des femmes enceintes une fois au cours du premier trimestre avec une culture d'urine pour la bactériurie asymptomatique</a:t>
            </a:r>
            <a:endParaRPr lang="fr-CA" sz="2200" b="1" dirty="0">
              <a:solidFill>
                <a:schemeClr val="accent2">
                  <a:lumMod val="50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Qualité globale des données probantes</a:t>
            </a:r>
            <a:endParaRPr lang="fr-CA" dirty="0"/>
          </a:p>
        </p:txBody>
      </p:sp>
      <p:sp>
        <p:nvSpPr>
          <p:cNvPr id="3" name="Content Placeholder 2"/>
          <p:cNvSpPr>
            <a:spLocks noGrp="1"/>
          </p:cNvSpPr>
          <p:nvPr>
            <p:ph idx="1"/>
          </p:nvPr>
        </p:nvSpPr>
        <p:spPr/>
        <p:txBody>
          <a:bodyPr/>
          <a:lstStyle/>
          <a:p>
            <a:r>
              <a:rPr lang="fr-CA" b="1" dirty="0" smtClean="0"/>
              <a:t>La qualité globale des données probantes </a:t>
            </a:r>
            <a:r>
              <a:rPr lang="fr-CA" dirty="0" smtClean="0"/>
              <a:t>à l'appui de cette recommandation est </a:t>
            </a:r>
            <a:r>
              <a:rPr lang="fr-CA" dirty="0" smtClean="0"/>
              <a:t>considérée </a:t>
            </a:r>
            <a:r>
              <a:rPr lang="fr-CA" b="1" dirty="0" smtClean="0"/>
              <a:t>très</a:t>
            </a:r>
            <a:r>
              <a:rPr lang="fr-CA" dirty="0" smtClean="0"/>
              <a:t> </a:t>
            </a:r>
            <a:r>
              <a:rPr lang="fr-CA" b="1" dirty="0" smtClean="0"/>
              <a:t>faible</a:t>
            </a:r>
            <a:r>
              <a:rPr lang="fr-CA" b="1" dirty="0" smtClean="0">
                <a:solidFill>
                  <a:srgbClr val="90214A"/>
                </a:solidFill>
              </a:rPr>
              <a:t> </a:t>
            </a:r>
            <a:r>
              <a:rPr lang="fr-CA" dirty="0" smtClean="0">
                <a:solidFill>
                  <a:srgbClr val="000000"/>
                </a:solidFill>
              </a:rPr>
              <a:t>(c.-à-d. très incertaine), étant donné:</a:t>
            </a:r>
          </a:p>
          <a:p>
            <a:pPr lvl="1"/>
            <a:r>
              <a:rPr lang="fr-CA" dirty="0" smtClean="0">
                <a:solidFill>
                  <a:srgbClr val="000000"/>
                </a:solidFill>
              </a:rPr>
              <a:t>Que les 4 études de dépistage incluses étaient de petite taille et étaient de nature observationnelle, ainsi que d’autres limitations. </a:t>
            </a:r>
          </a:p>
          <a:p>
            <a:endParaRPr lang="fr-CA" b="1" dirty="0" smtClean="0"/>
          </a:p>
          <a:p>
            <a:endParaRPr lang="fr-CA" b="1" dirty="0" smtClean="0"/>
          </a:p>
          <a:p>
            <a:pPr lvl="1"/>
            <a:endParaRPr lang="fr-CA" dirty="0" smtClean="0"/>
          </a:p>
        </p:txBody>
      </p:sp>
      <p:sp>
        <p:nvSpPr>
          <p:cNvPr id="4" name="Slide Number Placeholder 3"/>
          <p:cNvSpPr>
            <a:spLocks noGrp="1"/>
          </p:cNvSpPr>
          <p:nvPr>
            <p:ph type="sldNum" sz="quarter" idx="12"/>
          </p:nvPr>
        </p:nvSpPr>
        <p:spPr/>
        <p:txBody>
          <a:bodyPr/>
          <a:lstStyle/>
          <a:p>
            <a:fld id="{E3D5E142-BA66-4577-AABD-3D3B043058E5}" type="slidenum">
              <a:rPr lang="fr-CA" smtClean="0"/>
              <a:t>23</a:t>
            </a:fld>
            <a:endParaRPr lang="fr-CA"/>
          </a:p>
        </p:txBody>
      </p:sp>
    </p:spTree>
    <p:extLst>
      <p:ext uri="{BB962C8B-B14F-4D97-AF65-F5344CB8AC3E}">
        <p14:creationId xmlns:p14="http://schemas.microsoft.com/office/powerpoint/2010/main" val="29909127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1219200"/>
          </a:xfrm>
        </p:spPr>
        <p:txBody>
          <a:bodyPr/>
          <a:lstStyle/>
          <a:p>
            <a:r>
              <a:rPr lang="en-US" sz="3600" dirty="0" smtClean="0"/>
              <a:t>Justification de la </a:t>
            </a:r>
            <a:r>
              <a:rPr lang="en-US" sz="3600" dirty="0" err="1" smtClean="0"/>
              <a:t>recommandation</a:t>
            </a:r>
            <a:endParaRPr lang="en-US" sz="3600" dirty="0"/>
          </a:p>
        </p:txBody>
      </p:sp>
      <p:sp>
        <p:nvSpPr>
          <p:cNvPr id="3" name="Content Placeholder 2"/>
          <p:cNvSpPr>
            <a:spLocks noGrp="1"/>
          </p:cNvSpPr>
          <p:nvPr>
            <p:ph idx="1"/>
          </p:nvPr>
        </p:nvSpPr>
        <p:spPr>
          <a:xfrm>
            <a:off x="33337" y="1447800"/>
            <a:ext cx="9036496" cy="5013176"/>
          </a:xfrm>
        </p:spPr>
        <p:txBody>
          <a:bodyPr>
            <a:normAutofit fontScale="92500" lnSpcReduction="10000"/>
          </a:bodyPr>
          <a:lstStyle/>
          <a:p>
            <a:r>
              <a:rPr lang="en-CA" sz="2200" b="1" dirty="0" err="1" smtClean="0">
                <a:solidFill>
                  <a:schemeClr val="accent5">
                    <a:lumMod val="50000"/>
                  </a:schemeClr>
                </a:solidFill>
              </a:rPr>
              <a:t>Dans</a:t>
            </a:r>
            <a:r>
              <a:rPr lang="en-CA" sz="2200" b="1" dirty="0" smtClean="0">
                <a:solidFill>
                  <a:schemeClr val="accent5">
                    <a:lumMod val="50000"/>
                  </a:schemeClr>
                </a:solidFill>
              </a:rPr>
              <a:t> </a:t>
            </a:r>
            <a:r>
              <a:rPr lang="en-CA" sz="2200" b="1" dirty="0" err="1" smtClean="0">
                <a:solidFill>
                  <a:schemeClr val="accent5">
                    <a:lumMod val="50000"/>
                  </a:schemeClr>
                </a:solidFill>
              </a:rPr>
              <a:t>l’ensemble</a:t>
            </a:r>
            <a:r>
              <a:rPr lang="en-CA" sz="2200" b="1" dirty="0" smtClean="0">
                <a:solidFill>
                  <a:schemeClr val="accent5">
                    <a:lumMod val="50000"/>
                  </a:schemeClr>
                </a:solidFill>
              </a:rPr>
              <a:t>, des </a:t>
            </a:r>
            <a:r>
              <a:rPr lang="en-CA" sz="2200" b="1" dirty="0" err="1" smtClean="0">
                <a:solidFill>
                  <a:schemeClr val="accent5">
                    <a:lumMod val="50000"/>
                  </a:schemeClr>
                </a:solidFill>
              </a:rPr>
              <a:t>données</a:t>
            </a:r>
            <a:r>
              <a:rPr lang="en-CA" sz="2200" b="1" dirty="0" smtClean="0">
                <a:solidFill>
                  <a:schemeClr val="accent5">
                    <a:lumMod val="50000"/>
                  </a:schemeClr>
                </a:solidFill>
              </a:rPr>
              <a:t> </a:t>
            </a:r>
            <a:r>
              <a:rPr lang="en-CA" sz="2200" b="1" dirty="0" err="1" smtClean="0">
                <a:solidFill>
                  <a:schemeClr val="accent5">
                    <a:lumMod val="50000"/>
                  </a:schemeClr>
                </a:solidFill>
              </a:rPr>
              <a:t>probantes</a:t>
            </a:r>
            <a:r>
              <a:rPr lang="en-CA" sz="2200" b="1" dirty="0" smtClean="0">
                <a:solidFill>
                  <a:schemeClr val="accent5">
                    <a:lumMod val="50000"/>
                  </a:schemeClr>
                </a:solidFill>
              </a:rPr>
              <a:t> de </a:t>
            </a:r>
            <a:r>
              <a:rPr lang="en-CA" sz="2200" b="1" dirty="0" err="1" smtClean="0">
                <a:solidFill>
                  <a:schemeClr val="accent5">
                    <a:lumMod val="50000"/>
                  </a:schemeClr>
                </a:solidFill>
              </a:rPr>
              <a:t>très</a:t>
            </a:r>
            <a:r>
              <a:rPr lang="en-CA" sz="2200" b="1" dirty="0" smtClean="0">
                <a:solidFill>
                  <a:schemeClr val="accent5">
                    <a:lumMod val="50000"/>
                  </a:schemeClr>
                </a:solidFill>
              </a:rPr>
              <a:t> </a:t>
            </a:r>
            <a:r>
              <a:rPr lang="en-CA" sz="2200" b="1" dirty="0" err="1" smtClean="0">
                <a:solidFill>
                  <a:schemeClr val="accent5">
                    <a:lumMod val="50000"/>
                  </a:schemeClr>
                </a:solidFill>
              </a:rPr>
              <a:t>faible</a:t>
            </a:r>
            <a:r>
              <a:rPr lang="en-CA" sz="2200" b="1" dirty="0" smtClean="0">
                <a:solidFill>
                  <a:schemeClr val="accent5">
                    <a:lumMod val="50000"/>
                  </a:schemeClr>
                </a:solidFill>
              </a:rPr>
              <a:t> </a:t>
            </a:r>
            <a:r>
              <a:rPr lang="en-CA" sz="2200" b="1" dirty="0" err="1" smtClean="0">
                <a:solidFill>
                  <a:schemeClr val="accent5">
                    <a:lumMod val="50000"/>
                  </a:schemeClr>
                </a:solidFill>
              </a:rPr>
              <a:t>qualité</a:t>
            </a:r>
            <a:r>
              <a:rPr lang="en-CA" sz="2200" b="1" dirty="0" smtClean="0">
                <a:solidFill>
                  <a:schemeClr val="accent5">
                    <a:lumMod val="50000"/>
                  </a:schemeClr>
                </a:solidFill>
              </a:rPr>
              <a:t> </a:t>
            </a:r>
            <a:r>
              <a:rPr lang="en-CA" sz="2200" b="1" dirty="0" err="1" smtClean="0">
                <a:solidFill>
                  <a:schemeClr val="accent5">
                    <a:lumMod val="50000"/>
                  </a:schemeClr>
                </a:solidFill>
              </a:rPr>
              <a:t>étaient</a:t>
            </a:r>
            <a:r>
              <a:rPr lang="en-CA" sz="2200" b="1" dirty="0" smtClean="0">
                <a:solidFill>
                  <a:schemeClr val="accent5">
                    <a:lumMod val="50000"/>
                  </a:schemeClr>
                </a:solidFill>
              </a:rPr>
              <a:t> </a:t>
            </a:r>
            <a:r>
              <a:rPr lang="en-CA" sz="2200" b="1" dirty="0" err="1" smtClean="0">
                <a:solidFill>
                  <a:schemeClr val="accent5">
                    <a:lumMod val="50000"/>
                  </a:schemeClr>
                </a:solidFill>
              </a:rPr>
              <a:t>disponibles</a:t>
            </a:r>
            <a:r>
              <a:rPr lang="en-CA" sz="2200" b="1" dirty="0" smtClean="0">
                <a:solidFill>
                  <a:schemeClr val="accent5">
                    <a:lumMod val="50000"/>
                  </a:schemeClr>
                </a:solidFill>
              </a:rPr>
              <a:t> </a:t>
            </a:r>
            <a:r>
              <a:rPr lang="en-CA" sz="2200" b="1" dirty="0" err="1" smtClean="0">
                <a:solidFill>
                  <a:schemeClr val="accent5">
                    <a:lumMod val="50000"/>
                  </a:schemeClr>
                </a:solidFill>
              </a:rPr>
              <a:t>sur</a:t>
            </a:r>
            <a:r>
              <a:rPr lang="en-CA" sz="2200" b="1" dirty="0" smtClean="0">
                <a:solidFill>
                  <a:schemeClr val="accent5">
                    <a:lumMod val="50000"/>
                  </a:schemeClr>
                </a:solidFill>
              </a:rPr>
              <a:t> </a:t>
            </a:r>
            <a:r>
              <a:rPr lang="en-CA" sz="2200" b="1" dirty="0" err="1" smtClean="0">
                <a:solidFill>
                  <a:schemeClr val="accent5">
                    <a:lumMod val="50000"/>
                  </a:schemeClr>
                </a:solidFill>
              </a:rPr>
              <a:t>l’effet</a:t>
            </a:r>
            <a:r>
              <a:rPr lang="en-CA" sz="2200" b="1" dirty="0" smtClean="0">
                <a:solidFill>
                  <a:schemeClr val="accent5">
                    <a:lumMod val="50000"/>
                  </a:schemeClr>
                </a:solidFill>
              </a:rPr>
              <a:t> du </a:t>
            </a:r>
            <a:r>
              <a:rPr lang="en-CA" sz="2200" b="1" dirty="0" err="1" smtClean="0">
                <a:solidFill>
                  <a:schemeClr val="accent5">
                    <a:lumMod val="50000"/>
                  </a:schemeClr>
                </a:solidFill>
              </a:rPr>
              <a:t>dépistage</a:t>
            </a:r>
            <a:r>
              <a:rPr lang="en-CA" sz="2200" b="1" dirty="0" smtClean="0">
                <a:solidFill>
                  <a:schemeClr val="accent5">
                    <a:lumMod val="50000"/>
                  </a:schemeClr>
                </a:solidFill>
              </a:rPr>
              <a:t> des femmes enceintes:</a:t>
            </a:r>
            <a:endParaRPr lang="en-CA" sz="2200" b="1" dirty="0">
              <a:solidFill>
                <a:schemeClr val="accent5">
                  <a:lumMod val="50000"/>
                </a:schemeClr>
              </a:solidFill>
            </a:endParaRPr>
          </a:p>
          <a:p>
            <a:pPr lvl="1"/>
            <a:r>
              <a:rPr lang="fr-FR" dirty="0"/>
              <a:t>Des </a:t>
            </a:r>
            <a:r>
              <a:rPr lang="fr-FR" dirty="0" smtClean="0"/>
              <a:t>données probantes </a:t>
            </a:r>
            <a:r>
              <a:rPr lang="fr-FR" dirty="0"/>
              <a:t>de très faible qualité suggèrent que le dépistage réduit modestement l'incidence de la pyélonéphrite</a:t>
            </a:r>
          </a:p>
          <a:p>
            <a:pPr lvl="1"/>
            <a:r>
              <a:rPr lang="fr-FR" dirty="0"/>
              <a:t>Des données </a:t>
            </a:r>
            <a:r>
              <a:rPr lang="fr-FR" dirty="0" smtClean="0"/>
              <a:t>probantes de </a:t>
            </a:r>
            <a:r>
              <a:rPr lang="fr-FR" dirty="0"/>
              <a:t>faible qualité suggèrent que le traitement réduit modestement l'incidence de la pyélonéphrite et le nombre de nourrissons de faible poids à la naissance</a:t>
            </a:r>
            <a:r>
              <a:rPr lang="fr-FR" dirty="0" smtClean="0"/>
              <a:t>.</a:t>
            </a:r>
          </a:p>
          <a:p>
            <a:pPr lvl="1"/>
            <a:r>
              <a:rPr lang="fr-FR" dirty="0" smtClean="0"/>
              <a:t>Des données </a:t>
            </a:r>
            <a:r>
              <a:rPr lang="fr-FR" dirty="0"/>
              <a:t>de très faible qualité et </a:t>
            </a:r>
            <a:r>
              <a:rPr lang="fr-FR" dirty="0" smtClean="0"/>
              <a:t>une forte </a:t>
            </a:r>
            <a:r>
              <a:rPr lang="fr-FR" dirty="0"/>
              <a:t>incertitude quant aux effets nocifs du traitement antibiotique</a:t>
            </a:r>
          </a:p>
          <a:p>
            <a:pPr lvl="1"/>
            <a:r>
              <a:rPr lang="fr-FR" dirty="0"/>
              <a:t>Les ressources nécessaires au dépistage de la bactériurie asymptomatique sont modestes dans le contexte des coûts des soins </a:t>
            </a:r>
            <a:r>
              <a:rPr lang="fr-FR" dirty="0" smtClean="0"/>
              <a:t>prénataux </a:t>
            </a:r>
            <a:r>
              <a:rPr lang="fr-FR" dirty="0"/>
              <a:t>(études sur la rentabilité </a:t>
            </a:r>
            <a:r>
              <a:rPr lang="fr-FR" dirty="0" smtClean="0"/>
              <a:t>(coût-efficacité) non </a:t>
            </a:r>
            <a:r>
              <a:rPr lang="fr-FR" dirty="0"/>
              <a:t>disponibles)</a:t>
            </a:r>
          </a:p>
          <a:p>
            <a:pPr lvl="1"/>
            <a:r>
              <a:rPr lang="fr-FR" dirty="0"/>
              <a:t>Grande variation </a:t>
            </a:r>
            <a:r>
              <a:rPr lang="fr-FR" dirty="0" smtClean="0"/>
              <a:t>des valeurs des </a:t>
            </a:r>
            <a:r>
              <a:rPr lang="fr-FR" dirty="0"/>
              <a:t>femmes concernant l'utilisation d'antibiotiques pendant la grossesse</a:t>
            </a:r>
          </a:p>
          <a:p>
            <a:pPr lvl="1"/>
            <a:r>
              <a:rPr lang="fr-FR" dirty="0"/>
              <a:t>Par conséquent, compte tenu de l'équilibre des conséquences, le groupe </a:t>
            </a:r>
            <a:r>
              <a:rPr lang="fr-FR" dirty="0" smtClean="0"/>
              <a:t>d’étude propose une </a:t>
            </a:r>
            <a:r>
              <a:rPr lang="fr-FR" dirty="0"/>
              <a:t>recommandation </a:t>
            </a:r>
            <a:r>
              <a:rPr lang="fr-FR" dirty="0" smtClean="0"/>
              <a:t>faible en </a:t>
            </a:r>
            <a:r>
              <a:rPr lang="fr-FR" dirty="0"/>
              <a:t>faveur du </a:t>
            </a:r>
            <a:r>
              <a:rPr lang="fr-FR" dirty="0" smtClean="0"/>
              <a:t>dépistage</a:t>
            </a:r>
            <a:endParaRPr lang="en-CA" dirty="0" smtClean="0"/>
          </a:p>
        </p:txBody>
      </p:sp>
      <p:sp>
        <p:nvSpPr>
          <p:cNvPr id="4" name="Slide Number Placeholder 3"/>
          <p:cNvSpPr>
            <a:spLocks noGrp="1"/>
          </p:cNvSpPr>
          <p:nvPr>
            <p:ph type="sldNum" sz="quarter" idx="4294967295"/>
          </p:nvPr>
        </p:nvSpPr>
        <p:spPr>
          <a:xfrm>
            <a:off x="7010400" y="6477000"/>
            <a:ext cx="1905000" cy="304800"/>
          </a:xfrm>
          <a:prstGeom prst="rect">
            <a:avLst/>
          </a:prstGeom>
        </p:spPr>
        <p:txBody>
          <a:bodyPr/>
          <a:lstStyle/>
          <a:p>
            <a:pPr>
              <a:defRPr/>
            </a:pPr>
            <a:fld id="{2AE5D217-6C48-4445-B235-4C7280927D64}" type="slidenum">
              <a:rPr lang="en-US" altLang="en-US" smtClean="0"/>
              <a:pPr>
                <a:defRPr/>
              </a:pPr>
              <a:t>24</a:t>
            </a:fld>
            <a:endParaRPr lang="en-US" altLang="en-US"/>
          </a:p>
        </p:txBody>
      </p:sp>
    </p:spTree>
    <p:extLst>
      <p:ext uri="{BB962C8B-B14F-4D97-AF65-F5344CB8AC3E}">
        <p14:creationId xmlns:p14="http://schemas.microsoft.com/office/powerpoint/2010/main" val="15438060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762000"/>
          </a:xfrm>
        </p:spPr>
        <p:txBody>
          <a:bodyPr>
            <a:normAutofit fontScale="90000"/>
          </a:bodyPr>
          <a:lstStyle/>
          <a:p>
            <a:r>
              <a:rPr lang="fr-CA" dirty="0" smtClean="0"/>
              <a:t>Justification pour la recommandation faible en faveur du dépistage</a:t>
            </a:r>
            <a:endParaRPr lang="fr-CA" dirty="0"/>
          </a:p>
        </p:txBody>
      </p:sp>
      <p:sp>
        <p:nvSpPr>
          <p:cNvPr id="3" name="Content Placeholder 2"/>
          <p:cNvSpPr>
            <a:spLocks noGrp="1"/>
          </p:cNvSpPr>
          <p:nvPr>
            <p:ph idx="1"/>
          </p:nvPr>
        </p:nvSpPr>
        <p:spPr>
          <a:xfrm>
            <a:off x="457200" y="1524000"/>
            <a:ext cx="8229600" cy="4876800"/>
          </a:xfrm>
        </p:spPr>
        <p:txBody>
          <a:bodyPr>
            <a:normAutofit fontScale="85000" lnSpcReduction="20000"/>
          </a:bodyPr>
          <a:lstStyle/>
          <a:p>
            <a:pPr marL="0" indent="0">
              <a:buNone/>
            </a:pPr>
            <a:r>
              <a:rPr lang="fr-FR" dirty="0" smtClean="0"/>
              <a:t>Cette </a:t>
            </a:r>
            <a:r>
              <a:rPr lang="fr-FR" dirty="0"/>
              <a:t>recommandation accorde une valeur relativement plus élevée </a:t>
            </a:r>
            <a:r>
              <a:rPr lang="fr-FR" dirty="0" smtClean="0"/>
              <a:t>au:</a:t>
            </a:r>
            <a:endParaRPr lang="fr-CA" dirty="0" smtClean="0"/>
          </a:p>
          <a:p>
            <a:r>
              <a:rPr lang="fr-FR" b="1" dirty="0" smtClean="0"/>
              <a:t>bénéfice </a:t>
            </a:r>
            <a:r>
              <a:rPr lang="fr-FR" b="1" dirty="0"/>
              <a:t>faible mais incertain</a:t>
            </a:r>
            <a:r>
              <a:rPr lang="fr-FR" dirty="0"/>
              <a:t> du dépistage de la bactériurie </a:t>
            </a:r>
            <a:r>
              <a:rPr lang="fr-FR" dirty="0" smtClean="0"/>
              <a:t>asymptomatique</a:t>
            </a:r>
          </a:p>
          <a:p>
            <a:endParaRPr lang="fr-CA" dirty="0" smtClean="0"/>
          </a:p>
          <a:p>
            <a:pPr marL="0" indent="0">
              <a:buNone/>
            </a:pPr>
            <a:r>
              <a:rPr lang="fr-FR" dirty="0"/>
              <a:t>Cette recommandation </a:t>
            </a:r>
            <a:r>
              <a:rPr lang="fr-FR" dirty="0" smtClean="0"/>
              <a:t>accorde </a:t>
            </a:r>
            <a:r>
              <a:rPr lang="fr-FR" dirty="0"/>
              <a:t>une valeur relativement inférieure à</a:t>
            </a:r>
            <a:r>
              <a:rPr lang="fr-FR" dirty="0" smtClean="0"/>
              <a:t> :</a:t>
            </a:r>
          </a:p>
          <a:p>
            <a:r>
              <a:rPr lang="fr-FR" b="1" dirty="0"/>
              <a:t>l'absence de données probantes concernant les effets nocifs graves </a:t>
            </a:r>
            <a:r>
              <a:rPr lang="fr-FR" dirty="0"/>
              <a:t>associés à l'utilisation d'antibiotiques chez les femmes enceintes et leurs </a:t>
            </a:r>
            <a:r>
              <a:rPr lang="fr-FR" dirty="0" smtClean="0"/>
              <a:t>bébés</a:t>
            </a:r>
            <a:endParaRPr lang="fr-CA" dirty="0" smtClean="0"/>
          </a:p>
          <a:p>
            <a:pPr marL="0" indent="0">
              <a:buNone/>
            </a:pPr>
            <a:endParaRPr lang="fr-FR" dirty="0" smtClean="0"/>
          </a:p>
          <a:p>
            <a:pPr marL="0" indent="0">
              <a:buNone/>
            </a:pPr>
            <a:r>
              <a:rPr lang="fr-FR" dirty="0" smtClean="0"/>
              <a:t>Cette </a:t>
            </a:r>
            <a:r>
              <a:rPr lang="fr-FR" dirty="0"/>
              <a:t>recommandation reconnaît que certaines femmes qui ne sont pas exposées à un risque accru de bactériurie asymptomatique pendant la grossesse et qui sont plus préoccupées par les effets nocifs potentiels des </a:t>
            </a:r>
            <a:r>
              <a:rPr lang="fr-FR" b="1" dirty="0"/>
              <a:t>antibiotiques peuvent choisir de ne pas subir de dépistage </a:t>
            </a:r>
            <a:r>
              <a:rPr lang="fr-FR" dirty="0"/>
              <a:t>ou de traitement pour </a:t>
            </a:r>
            <a:r>
              <a:rPr lang="fr-FR" dirty="0" smtClean="0"/>
              <a:t>la </a:t>
            </a:r>
            <a:r>
              <a:rPr lang="fr-FR" dirty="0"/>
              <a:t>bactériurie asymptomatique. Dans de telles circonstances, la discussion entre les cliniciens et les patients est encouragée afin d'atteindre des décisions fondées sur des données probantes et sur les valeurs du patient.</a:t>
            </a:r>
            <a:endParaRPr lang="en-CA" dirty="0"/>
          </a:p>
          <a:p>
            <a:endParaRPr lang="fr-CA" dirty="0" smtClean="0"/>
          </a:p>
          <a:p>
            <a:pPr marL="0" indent="0">
              <a:buNone/>
            </a:pPr>
            <a:endParaRPr lang="fr-CA" dirty="0" smtClean="0"/>
          </a:p>
          <a:p>
            <a:pPr marL="0" indent="0">
              <a:buNone/>
            </a:pPr>
            <a:endParaRPr lang="fr-CA" dirty="0"/>
          </a:p>
        </p:txBody>
      </p:sp>
      <p:sp>
        <p:nvSpPr>
          <p:cNvPr id="4" name="Slide Number Placeholder 3"/>
          <p:cNvSpPr>
            <a:spLocks noGrp="1"/>
          </p:cNvSpPr>
          <p:nvPr>
            <p:ph type="sldNum" sz="quarter" idx="12"/>
          </p:nvPr>
        </p:nvSpPr>
        <p:spPr/>
        <p:txBody>
          <a:bodyPr/>
          <a:lstStyle/>
          <a:p>
            <a:fld id="{E3D5E142-BA66-4577-AABD-3D3B043058E5}" type="slidenum">
              <a:rPr lang="fr-CA" smtClean="0"/>
              <a:t>25</a:t>
            </a:fld>
            <a:endParaRPr lang="fr-CA"/>
          </a:p>
        </p:txBody>
      </p:sp>
    </p:spTree>
    <p:extLst>
      <p:ext uri="{BB962C8B-B14F-4D97-AF65-F5344CB8AC3E}">
        <p14:creationId xmlns:p14="http://schemas.microsoft.com/office/powerpoint/2010/main" val="27206239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3 Marcador de número de diapositiva"/>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21B55340-8A46-43B0-8DCB-87DB4209D962}" type="slidenum">
              <a:rPr lang="fr-CA" altLang="en-US" sz="1400" smtClean="0">
                <a:solidFill>
                  <a:schemeClr val="bg1"/>
                </a:solidFill>
              </a:rPr>
              <a:pPr>
                <a:spcBef>
                  <a:spcPct val="0"/>
                </a:spcBef>
                <a:buFontTx/>
                <a:buNone/>
              </a:pPr>
              <a:t>26</a:t>
            </a:fld>
            <a:endParaRPr lang="fr-CA" altLang="en-US" sz="1400" smtClean="0">
              <a:solidFill>
                <a:schemeClr val="bg1"/>
              </a:solidFill>
            </a:endParaRPr>
          </a:p>
        </p:txBody>
      </p:sp>
      <p:sp>
        <p:nvSpPr>
          <p:cNvPr id="55299" name="Rectangle 1"/>
          <p:cNvSpPr>
            <a:spLocks noChangeArrowheads="1"/>
          </p:cNvSpPr>
          <p:nvPr/>
        </p:nvSpPr>
        <p:spPr bwMode="auto">
          <a:xfrm>
            <a:off x="0" y="-323165"/>
            <a:ext cx="1846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eaLnBrk="1" hangingPunct="1">
              <a:spcBef>
                <a:spcPct val="0"/>
              </a:spcBef>
              <a:buFontTx/>
              <a:buNone/>
            </a:pPr>
            <a:r>
              <a:rPr lang="fr-CA" altLang="en-US" sz="1800" smtClean="0">
                <a:cs typeface="Arial" pitchFamily="34" charset="0"/>
              </a:rPr>
              <a:t/>
            </a:r>
            <a:br>
              <a:rPr lang="fr-CA" altLang="en-US" sz="1800" smtClean="0">
                <a:cs typeface="Arial" pitchFamily="34" charset="0"/>
              </a:rPr>
            </a:br>
            <a:endParaRPr lang="fr-CA" altLang="en-US" sz="1800">
              <a:cs typeface="Arial" pitchFamily="34" charset="0"/>
            </a:endParaRPr>
          </a:p>
        </p:txBody>
      </p:sp>
      <p:sp>
        <p:nvSpPr>
          <p:cNvPr id="55300" name="Title 1"/>
          <p:cNvSpPr>
            <a:spLocks noGrp="1"/>
          </p:cNvSpPr>
          <p:nvPr>
            <p:ph type="title"/>
          </p:nvPr>
        </p:nvSpPr>
        <p:spPr/>
        <p:txBody>
          <a:bodyPr>
            <a:noAutofit/>
          </a:bodyPr>
          <a:lstStyle/>
          <a:p>
            <a:r>
              <a:rPr lang="fr-CA" altLang="en-US" sz="2800" dirty="0" smtClean="0"/>
              <a:t>Comparaison: Ligne directrice du GÉCSSP par rapport aux autres recommandations</a:t>
            </a:r>
            <a:endParaRPr lang="fr-CA" altLang="en-US" sz="2800" b="1" dirty="0" smtClean="0">
              <a:solidFill>
                <a:srgbClr val="00B0F0"/>
              </a:solidFill>
            </a:endParaRPr>
          </a:p>
        </p:txBody>
      </p:sp>
      <p:sp>
        <p:nvSpPr>
          <p:cNvPr id="3" name="Content Placeholder 2"/>
          <p:cNvSpPr>
            <a:spLocks noGrp="1"/>
          </p:cNvSpPr>
          <p:nvPr>
            <p:ph idx="1"/>
          </p:nvPr>
        </p:nvSpPr>
        <p:spPr>
          <a:xfrm>
            <a:off x="251520" y="1772816"/>
            <a:ext cx="8640960" cy="4114800"/>
          </a:xfrm>
        </p:spPr>
        <p:txBody>
          <a:bodyPr>
            <a:normAutofit fontScale="85000" lnSpcReduction="20000"/>
          </a:bodyPr>
          <a:lstStyle/>
          <a:p>
            <a:r>
              <a:rPr lang="fr-CA" sz="2800" dirty="0" smtClean="0"/>
              <a:t>Cette recommandation </a:t>
            </a:r>
            <a:r>
              <a:rPr lang="fr-CA" sz="2800" b="1" dirty="0" smtClean="0"/>
              <a:t>correspond </a:t>
            </a:r>
            <a:r>
              <a:rPr lang="fr-CA" sz="2800" dirty="0" smtClean="0"/>
              <a:t>aux lignes directrices de différentes organisations internationales, cependant le Groupe d’étude accorde moins de certitude aux données probantes que les autres groupes.</a:t>
            </a:r>
          </a:p>
          <a:p>
            <a:r>
              <a:rPr lang="fr-CA" sz="2800" dirty="0" smtClean="0"/>
              <a:t>Par exemple, le United States </a:t>
            </a:r>
            <a:r>
              <a:rPr lang="fr-CA" sz="2800" dirty="0" err="1" smtClean="0"/>
              <a:t>Preventive</a:t>
            </a:r>
            <a:r>
              <a:rPr lang="fr-CA" sz="2800" dirty="0" smtClean="0"/>
              <a:t> Services </a:t>
            </a:r>
            <a:r>
              <a:rPr lang="fr-CA" sz="2800" dirty="0" err="1" smtClean="0"/>
              <a:t>Task</a:t>
            </a:r>
            <a:r>
              <a:rPr lang="fr-CA" sz="2800" dirty="0" smtClean="0"/>
              <a:t> Force (USPSTF) propose une recommandation de niveau A recommandant le dépistage de toutes les femmes enceintes entre 12 et 16 semaines (ou lors de la première visite prénatale) selon une «certitude élevée pour un bénéfice net substantiel» du traitement par antibiotiques pour réduire significativement l'incidence des infections urinaires maternelles symptomatiques (8).</a:t>
            </a:r>
            <a:endParaRPr lang="fr-CA" dirty="0"/>
          </a:p>
        </p:txBody>
      </p:sp>
    </p:spTree>
    <p:extLst>
      <p:ext uri="{BB962C8B-B14F-4D97-AF65-F5344CB8AC3E}">
        <p14:creationId xmlns:p14="http://schemas.microsoft.com/office/powerpoint/2010/main" val="252896833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z="3600" dirty="0" smtClean="0"/>
              <a:t>Lacunes des connaissances</a:t>
            </a:r>
            <a:endParaRPr lang="fr-CA" sz="3600" dirty="0"/>
          </a:p>
        </p:txBody>
      </p:sp>
      <p:sp>
        <p:nvSpPr>
          <p:cNvPr id="3" name="Content Placeholder 2"/>
          <p:cNvSpPr>
            <a:spLocks noGrp="1"/>
          </p:cNvSpPr>
          <p:nvPr>
            <p:ph idx="1"/>
          </p:nvPr>
        </p:nvSpPr>
        <p:spPr>
          <a:xfrm>
            <a:off x="179512" y="1295400"/>
            <a:ext cx="8587155" cy="5085928"/>
          </a:xfrm>
        </p:spPr>
        <p:txBody>
          <a:bodyPr>
            <a:normAutofit fontScale="92500" lnSpcReduction="20000"/>
          </a:bodyPr>
          <a:lstStyle/>
          <a:p>
            <a:r>
              <a:rPr lang="fr-CA" dirty="0"/>
              <a:t>Les </a:t>
            </a:r>
            <a:r>
              <a:rPr lang="fr-CA" dirty="0" smtClean="0"/>
              <a:t>études </a:t>
            </a:r>
            <a:r>
              <a:rPr lang="fr-CA" dirty="0"/>
              <a:t>de haute qualité </a:t>
            </a:r>
            <a:r>
              <a:rPr lang="fr-CA" dirty="0" smtClean="0"/>
              <a:t>sur le </a:t>
            </a:r>
            <a:r>
              <a:rPr lang="fr-CA" dirty="0"/>
              <a:t>dépistage et </a:t>
            </a:r>
            <a:r>
              <a:rPr lang="fr-CA" dirty="0" smtClean="0"/>
              <a:t>le </a:t>
            </a:r>
            <a:r>
              <a:rPr lang="fr-CA" dirty="0"/>
              <a:t>traitement de la bactériurie asymptomatique </a:t>
            </a:r>
            <a:r>
              <a:rPr lang="fr-CA" dirty="0" smtClean="0"/>
              <a:t>menées </a:t>
            </a:r>
            <a:r>
              <a:rPr lang="fr-CA" dirty="0"/>
              <a:t>dans l'ère actuelle de l'obstétrique moderne n'étaient pas disponibles pour éclairer cette recommandation</a:t>
            </a:r>
            <a:r>
              <a:rPr lang="fr-CA" dirty="0" smtClean="0"/>
              <a:t>.</a:t>
            </a:r>
          </a:p>
          <a:p>
            <a:r>
              <a:rPr lang="fr-CA" dirty="0"/>
              <a:t>Un modèle </a:t>
            </a:r>
            <a:r>
              <a:rPr lang="fr-CA" dirty="0" smtClean="0"/>
              <a:t>d’étude </a:t>
            </a:r>
            <a:r>
              <a:rPr lang="fr-CA" dirty="0"/>
              <a:t>de dépistage pragmatique </a:t>
            </a:r>
            <a:r>
              <a:rPr lang="fr-CA" dirty="0" smtClean="0"/>
              <a:t>tolérant basé </a:t>
            </a:r>
            <a:r>
              <a:rPr lang="fr-CA" dirty="0"/>
              <a:t>sur les préférences </a:t>
            </a:r>
            <a:r>
              <a:rPr lang="fr-CA" dirty="0" smtClean="0"/>
              <a:t> </a:t>
            </a:r>
            <a:r>
              <a:rPr lang="fr-CA" dirty="0"/>
              <a:t>(par exemple, ceux sans préférence </a:t>
            </a:r>
            <a:r>
              <a:rPr lang="fr-CA" dirty="0" smtClean="0"/>
              <a:t>pour </a:t>
            </a:r>
            <a:r>
              <a:rPr lang="fr-CA" dirty="0"/>
              <a:t>/ contre </a:t>
            </a:r>
            <a:r>
              <a:rPr lang="fr-CA" dirty="0" smtClean="0"/>
              <a:t>le dépistage </a:t>
            </a:r>
            <a:r>
              <a:rPr lang="fr-CA" dirty="0"/>
              <a:t>sont randomisés tandis que d'autres auto-sélectionnent un bras d'intervention) qui inclut des données sur tous les résultats </a:t>
            </a:r>
            <a:r>
              <a:rPr lang="fr-CA" dirty="0" smtClean="0"/>
              <a:t>critiques est nécessaire pour déterminer un estimé plus actuel de l’efficacité. </a:t>
            </a:r>
            <a:r>
              <a:rPr lang="fr-CA" dirty="0"/>
              <a:t>Nous sommes conscients qu'un tel essai a été jugé réalisable et est en cours pour le dépistage du cancer du sein basé sur le risque par rapport au dépistage systématique aux </a:t>
            </a:r>
            <a:r>
              <a:rPr lang="fr-CA" dirty="0" err="1"/>
              <a:t>Etats-Unis</a:t>
            </a:r>
            <a:r>
              <a:rPr lang="fr-CA" dirty="0"/>
              <a:t>) (10).</a:t>
            </a:r>
          </a:p>
          <a:p>
            <a:r>
              <a:rPr lang="fr-CA" dirty="0"/>
              <a:t>Des études évaluant la prévalence de la bactériurie asymptomatique chez les femmes enceintes au Canada sont recommandées </a:t>
            </a:r>
            <a:r>
              <a:rPr lang="fr-CA" dirty="0" smtClean="0"/>
              <a:t>pour informer plus précisément sur le </a:t>
            </a:r>
            <a:r>
              <a:rPr lang="fr-CA" dirty="0"/>
              <a:t>risque de </a:t>
            </a:r>
            <a:r>
              <a:rPr lang="fr-CA" dirty="0" smtClean="0"/>
              <a:t>base avant intervention.</a:t>
            </a:r>
          </a:p>
        </p:txBody>
      </p:sp>
      <p:sp>
        <p:nvSpPr>
          <p:cNvPr id="4" name="Slide Number Placeholder 3"/>
          <p:cNvSpPr>
            <a:spLocks noGrp="1"/>
          </p:cNvSpPr>
          <p:nvPr>
            <p:ph type="sldNum" sz="quarter" idx="4294967295"/>
          </p:nvPr>
        </p:nvSpPr>
        <p:spPr>
          <a:xfrm>
            <a:off x="7010400" y="6477000"/>
            <a:ext cx="1905000" cy="304800"/>
          </a:xfrm>
          <a:prstGeom prst="rect">
            <a:avLst/>
          </a:prstGeom>
        </p:spPr>
        <p:txBody>
          <a:bodyPr/>
          <a:lstStyle/>
          <a:p>
            <a:pPr>
              <a:defRPr/>
            </a:pPr>
            <a:fld id="{2AE5D217-6C48-4445-B235-4C7280927D64}" type="slidenum">
              <a:rPr lang="fr-CA" altLang="en-US" smtClean="0"/>
              <a:pPr>
                <a:defRPr/>
              </a:pPr>
              <a:t>27</a:t>
            </a:fld>
            <a:endParaRPr lang="fr-CA" altLang="en-US"/>
          </a:p>
        </p:txBody>
      </p:sp>
    </p:spTree>
    <p:extLst>
      <p:ext uri="{BB962C8B-B14F-4D97-AF65-F5344CB8AC3E}">
        <p14:creationId xmlns:p14="http://schemas.microsoft.com/office/powerpoint/2010/main" val="13953860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t>Lacunes</a:t>
            </a:r>
            <a:r>
              <a:rPr lang="en-US" sz="3600" dirty="0" smtClean="0"/>
              <a:t> des </a:t>
            </a:r>
            <a:r>
              <a:rPr lang="en-US" sz="3600" dirty="0" err="1" smtClean="0"/>
              <a:t>connaissances</a:t>
            </a:r>
            <a:endParaRPr lang="en-US" sz="3600" dirty="0"/>
          </a:p>
        </p:txBody>
      </p:sp>
      <p:sp>
        <p:nvSpPr>
          <p:cNvPr id="3" name="Content Placeholder 2"/>
          <p:cNvSpPr>
            <a:spLocks noGrp="1"/>
          </p:cNvSpPr>
          <p:nvPr>
            <p:ph idx="1"/>
          </p:nvPr>
        </p:nvSpPr>
        <p:spPr>
          <a:xfrm>
            <a:off x="179512" y="1295400"/>
            <a:ext cx="8587155" cy="5085928"/>
          </a:xfrm>
        </p:spPr>
        <p:txBody>
          <a:bodyPr>
            <a:normAutofit fontScale="92500"/>
          </a:bodyPr>
          <a:lstStyle/>
          <a:p>
            <a:r>
              <a:rPr lang="en-CA" dirty="0"/>
              <a:t>Plus </a:t>
            </a:r>
            <a:r>
              <a:rPr lang="en-CA" dirty="0" err="1"/>
              <a:t>d'informations</a:t>
            </a:r>
            <a:r>
              <a:rPr lang="en-CA" dirty="0"/>
              <a:t> </a:t>
            </a:r>
            <a:r>
              <a:rPr lang="en-CA" dirty="0" err="1"/>
              <a:t>sont</a:t>
            </a:r>
            <a:r>
              <a:rPr lang="en-CA" dirty="0"/>
              <a:t> </a:t>
            </a:r>
            <a:r>
              <a:rPr lang="en-CA" dirty="0" err="1"/>
              <a:t>également</a:t>
            </a:r>
            <a:r>
              <a:rPr lang="en-CA" dirty="0"/>
              <a:t> </a:t>
            </a:r>
            <a:r>
              <a:rPr lang="en-CA" dirty="0" err="1"/>
              <a:t>nécessaires</a:t>
            </a:r>
            <a:r>
              <a:rPr lang="en-CA" dirty="0"/>
              <a:t> </a:t>
            </a:r>
            <a:r>
              <a:rPr lang="en-CA" dirty="0" err="1"/>
              <a:t>sur</a:t>
            </a:r>
            <a:r>
              <a:rPr lang="en-CA" dirty="0"/>
              <a:t> les </a:t>
            </a:r>
            <a:r>
              <a:rPr lang="en-CA" dirty="0" err="1"/>
              <a:t>facteurs</a:t>
            </a:r>
            <a:r>
              <a:rPr lang="en-CA" dirty="0"/>
              <a:t> </a:t>
            </a:r>
            <a:r>
              <a:rPr lang="en-CA" dirty="0" err="1"/>
              <a:t>indépendants</a:t>
            </a:r>
            <a:r>
              <a:rPr lang="en-CA" dirty="0"/>
              <a:t> qui </a:t>
            </a:r>
            <a:r>
              <a:rPr lang="en-CA" dirty="0" err="1"/>
              <a:t>placent</a:t>
            </a:r>
            <a:r>
              <a:rPr lang="en-CA" dirty="0"/>
              <a:t> </a:t>
            </a:r>
            <a:r>
              <a:rPr lang="en-CA" dirty="0" err="1"/>
              <a:t>certains</a:t>
            </a:r>
            <a:r>
              <a:rPr lang="en-CA" dirty="0"/>
              <a:t> </a:t>
            </a:r>
            <a:r>
              <a:rPr lang="en-CA" dirty="0" err="1"/>
              <a:t>groupes</a:t>
            </a:r>
            <a:r>
              <a:rPr lang="en-CA" dirty="0"/>
              <a:t> de femmes </a:t>
            </a:r>
            <a:r>
              <a:rPr lang="en-CA" dirty="0" err="1"/>
              <a:t>à</a:t>
            </a:r>
            <a:r>
              <a:rPr lang="en-CA" dirty="0"/>
              <a:t> un </a:t>
            </a:r>
            <a:r>
              <a:rPr lang="en-CA" dirty="0" err="1"/>
              <a:t>risque</a:t>
            </a:r>
            <a:r>
              <a:rPr lang="en-CA" dirty="0"/>
              <a:t> </a:t>
            </a:r>
            <a:r>
              <a:rPr lang="en-CA" dirty="0" err="1"/>
              <a:t>cliniquement</a:t>
            </a:r>
            <a:r>
              <a:rPr lang="en-CA" dirty="0"/>
              <a:t> important de </a:t>
            </a:r>
            <a:r>
              <a:rPr lang="en-CA" dirty="0" err="1"/>
              <a:t>bactériurie</a:t>
            </a:r>
            <a:r>
              <a:rPr lang="en-CA" dirty="0"/>
              <a:t> </a:t>
            </a:r>
            <a:r>
              <a:rPr lang="en-CA" dirty="0" err="1"/>
              <a:t>asymptomatique</a:t>
            </a:r>
            <a:r>
              <a:rPr lang="en-CA" dirty="0"/>
              <a:t>.</a:t>
            </a:r>
          </a:p>
          <a:p>
            <a:r>
              <a:rPr lang="en-CA" dirty="0"/>
              <a:t>Les </a:t>
            </a:r>
            <a:r>
              <a:rPr lang="en-CA" dirty="0" err="1"/>
              <a:t>études</a:t>
            </a:r>
            <a:r>
              <a:rPr lang="en-CA" dirty="0"/>
              <a:t> </a:t>
            </a:r>
            <a:r>
              <a:rPr lang="en-CA" dirty="0" err="1"/>
              <a:t>incluses</a:t>
            </a:r>
            <a:r>
              <a:rPr lang="en-CA" dirty="0"/>
              <a:t> </a:t>
            </a:r>
            <a:r>
              <a:rPr lang="en-CA" dirty="0" err="1"/>
              <a:t>dans</a:t>
            </a:r>
            <a:r>
              <a:rPr lang="en-CA" dirty="0"/>
              <a:t> la revue des </a:t>
            </a:r>
            <a:r>
              <a:rPr lang="en-CA" dirty="0" err="1"/>
              <a:t>preuves</a:t>
            </a:r>
            <a:r>
              <a:rPr lang="en-CA" dirty="0"/>
              <a:t> </a:t>
            </a:r>
            <a:r>
              <a:rPr lang="en-CA" dirty="0" err="1"/>
              <a:t>ont</a:t>
            </a:r>
            <a:r>
              <a:rPr lang="en-CA" dirty="0"/>
              <a:t> </a:t>
            </a:r>
            <a:r>
              <a:rPr lang="en-CA" dirty="0" err="1"/>
              <a:t>utilisé</a:t>
            </a:r>
            <a:r>
              <a:rPr lang="en-CA" dirty="0"/>
              <a:t> divers </a:t>
            </a:r>
            <a:r>
              <a:rPr lang="en-CA" dirty="0" err="1"/>
              <a:t>algorithmes</a:t>
            </a:r>
            <a:r>
              <a:rPr lang="en-CA" dirty="0"/>
              <a:t> pour confirmer un diagnostic de </a:t>
            </a:r>
            <a:r>
              <a:rPr lang="en-CA" dirty="0" err="1"/>
              <a:t>bactériurie</a:t>
            </a:r>
            <a:r>
              <a:rPr lang="en-CA" dirty="0"/>
              <a:t> </a:t>
            </a:r>
            <a:r>
              <a:rPr lang="en-CA" dirty="0" err="1"/>
              <a:t>asymptomatique</a:t>
            </a:r>
            <a:r>
              <a:rPr lang="en-CA" dirty="0"/>
              <a:t> positive; </a:t>
            </a:r>
            <a:r>
              <a:rPr lang="en-CA" dirty="0" err="1"/>
              <a:t>d'autres</a:t>
            </a:r>
            <a:r>
              <a:rPr lang="en-CA" dirty="0"/>
              <a:t> </a:t>
            </a:r>
            <a:r>
              <a:rPr lang="en-CA" dirty="0" err="1"/>
              <a:t>recherches</a:t>
            </a:r>
            <a:r>
              <a:rPr lang="en-CA" dirty="0"/>
              <a:t> pour confirmer les </a:t>
            </a:r>
            <a:r>
              <a:rPr lang="en-CA" dirty="0" err="1"/>
              <a:t>meilleures</a:t>
            </a:r>
            <a:r>
              <a:rPr lang="en-CA" dirty="0"/>
              <a:t> </a:t>
            </a:r>
            <a:r>
              <a:rPr lang="en-CA" dirty="0" err="1"/>
              <a:t>pratiques</a:t>
            </a:r>
            <a:r>
              <a:rPr lang="en-CA" dirty="0"/>
              <a:t> de diagnostic, </a:t>
            </a:r>
            <a:r>
              <a:rPr lang="en-CA" dirty="0" err="1"/>
              <a:t>telles</a:t>
            </a:r>
            <a:r>
              <a:rPr lang="en-CA" dirty="0"/>
              <a:t> </a:t>
            </a:r>
            <a:r>
              <a:rPr lang="en-CA" dirty="0" err="1"/>
              <a:t>que</a:t>
            </a:r>
            <a:r>
              <a:rPr lang="en-CA" dirty="0"/>
              <a:t> le </a:t>
            </a:r>
            <a:r>
              <a:rPr lang="en-CA" dirty="0" err="1"/>
              <a:t>nombre</a:t>
            </a:r>
            <a:r>
              <a:rPr lang="en-CA" dirty="0"/>
              <a:t> de cultures </a:t>
            </a:r>
            <a:r>
              <a:rPr lang="en-CA" dirty="0" err="1"/>
              <a:t>répétées</a:t>
            </a:r>
            <a:r>
              <a:rPr lang="en-CA" dirty="0"/>
              <a:t> </a:t>
            </a:r>
            <a:r>
              <a:rPr lang="en-CA" dirty="0" err="1"/>
              <a:t>d'urine</a:t>
            </a:r>
            <a:r>
              <a:rPr lang="en-CA" dirty="0"/>
              <a:t>, </a:t>
            </a:r>
            <a:r>
              <a:rPr lang="en-CA" dirty="0" err="1"/>
              <a:t>sont</a:t>
            </a:r>
            <a:r>
              <a:rPr lang="en-CA" dirty="0"/>
              <a:t> </a:t>
            </a:r>
            <a:r>
              <a:rPr lang="en-CA" dirty="0" err="1"/>
              <a:t>recommandées</a:t>
            </a:r>
            <a:r>
              <a:rPr lang="en-CA" dirty="0" smtClean="0"/>
              <a:t>.</a:t>
            </a:r>
          </a:p>
          <a:p>
            <a:r>
              <a:rPr lang="en-CA" dirty="0"/>
              <a:t>Des </a:t>
            </a:r>
            <a:r>
              <a:rPr lang="en-CA" dirty="0" err="1"/>
              <a:t>études</a:t>
            </a:r>
            <a:r>
              <a:rPr lang="en-CA" dirty="0"/>
              <a:t> </a:t>
            </a:r>
            <a:r>
              <a:rPr lang="en-CA" dirty="0" err="1"/>
              <a:t>d'évaluation</a:t>
            </a:r>
            <a:r>
              <a:rPr lang="en-CA" dirty="0"/>
              <a:t> </a:t>
            </a:r>
            <a:r>
              <a:rPr lang="en-CA" dirty="0" err="1"/>
              <a:t>sur</a:t>
            </a:r>
            <a:r>
              <a:rPr lang="en-CA" dirty="0"/>
              <a:t> la </a:t>
            </a:r>
            <a:r>
              <a:rPr lang="en-CA" dirty="0" err="1"/>
              <a:t>façon</a:t>
            </a:r>
            <a:r>
              <a:rPr lang="en-CA" dirty="0"/>
              <a:t> </a:t>
            </a:r>
            <a:r>
              <a:rPr lang="en-CA" dirty="0" err="1"/>
              <a:t>dont</a:t>
            </a:r>
            <a:r>
              <a:rPr lang="en-CA" dirty="0"/>
              <a:t> les femmes </a:t>
            </a:r>
            <a:r>
              <a:rPr lang="en-CA" dirty="0" err="1"/>
              <a:t>canadiennes</a:t>
            </a:r>
            <a:r>
              <a:rPr lang="en-CA" dirty="0"/>
              <a:t> </a:t>
            </a:r>
            <a:r>
              <a:rPr lang="en-CA" dirty="0" err="1"/>
              <a:t>pèsent</a:t>
            </a:r>
            <a:r>
              <a:rPr lang="en-CA" dirty="0"/>
              <a:t> les </a:t>
            </a:r>
            <a:r>
              <a:rPr lang="en-CA" dirty="0" err="1"/>
              <a:t>résultats</a:t>
            </a:r>
            <a:r>
              <a:rPr lang="en-CA" dirty="0"/>
              <a:t> du </a:t>
            </a:r>
            <a:r>
              <a:rPr lang="en-CA" dirty="0" err="1"/>
              <a:t>dépistage</a:t>
            </a:r>
            <a:r>
              <a:rPr lang="en-CA" dirty="0"/>
              <a:t> </a:t>
            </a:r>
            <a:r>
              <a:rPr lang="en-CA" dirty="0" err="1"/>
              <a:t>bactériologique</a:t>
            </a:r>
            <a:r>
              <a:rPr lang="en-CA" dirty="0"/>
              <a:t> </a:t>
            </a:r>
            <a:r>
              <a:rPr lang="en-CA" dirty="0" err="1"/>
              <a:t>asymptomatique</a:t>
            </a:r>
            <a:r>
              <a:rPr lang="en-CA" dirty="0"/>
              <a:t> </a:t>
            </a:r>
            <a:r>
              <a:rPr lang="en-CA" dirty="0" err="1"/>
              <a:t>seraient</a:t>
            </a:r>
            <a:r>
              <a:rPr lang="en-CA" dirty="0"/>
              <a:t> </a:t>
            </a:r>
            <a:r>
              <a:rPr lang="en-CA" dirty="0" err="1"/>
              <a:t>cliniquement</a:t>
            </a:r>
            <a:r>
              <a:rPr lang="en-CA" dirty="0"/>
              <a:t> </a:t>
            </a:r>
            <a:r>
              <a:rPr lang="en-CA" dirty="0" err="1"/>
              <a:t>utiles</a:t>
            </a:r>
            <a:r>
              <a:rPr lang="en-CA" dirty="0"/>
              <a:t> pour </a:t>
            </a:r>
            <a:r>
              <a:rPr lang="en-CA" dirty="0" err="1"/>
              <a:t>comprendre</a:t>
            </a:r>
            <a:r>
              <a:rPr lang="en-CA" dirty="0"/>
              <a:t> la proportion de femmes qui </a:t>
            </a:r>
            <a:r>
              <a:rPr lang="en-CA" dirty="0" err="1"/>
              <a:t>choisissent</a:t>
            </a:r>
            <a:r>
              <a:rPr lang="en-CA" dirty="0"/>
              <a:t> d'être </a:t>
            </a:r>
            <a:r>
              <a:rPr lang="en-CA" dirty="0" err="1"/>
              <a:t>dépistées</a:t>
            </a:r>
            <a:r>
              <a:rPr lang="en-CA" dirty="0"/>
              <a:t> et qui </a:t>
            </a:r>
            <a:r>
              <a:rPr lang="en-CA" dirty="0" err="1" smtClean="0"/>
              <a:t>choisissent</a:t>
            </a:r>
            <a:r>
              <a:rPr lang="en-CA" dirty="0" smtClean="0"/>
              <a:t> de ne pas </a:t>
            </a:r>
            <a:r>
              <a:rPr lang="en-CA" dirty="0" err="1" smtClean="0"/>
              <a:t>être</a:t>
            </a:r>
            <a:r>
              <a:rPr lang="en-CA" dirty="0" smtClean="0"/>
              <a:t> </a:t>
            </a:r>
            <a:r>
              <a:rPr lang="en-CA" dirty="0" err="1"/>
              <a:t>dépistées</a:t>
            </a:r>
            <a:r>
              <a:rPr lang="en-CA" dirty="0" smtClean="0"/>
              <a:t>.</a:t>
            </a:r>
          </a:p>
        </p:txBody>
      </p:sp>
      <p:sp>
        <p:nvSpPr>
          <p:cNvPr id="4" name="Slide Number Placeholder 3"/>
          <p:cNvSpPr>
            <a:spLocks noGrp="1"/>
          </p:cNvSpPr>
          <p:nvPr>
            <p:ph type="sldNum" sz="quarter" idx="4294967295"/>
          </p:nvPr>
        </p:nvSpPr>
        <p:spPr>
          <a:xfrm>
            <a:off x="7010400" y="6477000"/>
            <a:ext cx="1905000" cy="304800"/>
          </a:xfrm>
          <a:prstGeom prst="rect">
            <a:avLst/>
          </a:prstGeom>
        </p:spPr>
        <p:txBody>
          <a:bodyPr/>
          <a:lstStyle/>
          <a:p>
            <a:pPr>
              <a:defRPr/>
            </a:pPr>
            <a:fld id="{2AE5D217-6C48-4445-B235-4C7280927D64}" type="slidenum">
              <a:rPr lang="en-US" altLang="en-US" smtClean="0"/>
              <a:pPr>
                <a:defRPr/>
              </a:pPr>
              <a:t>28</a:t>
            </a:fld>
            <a:endParaRPr lang="en-US" altLang="en-US"/>
          </a:p>
        </p:txBody>
      </p:sp>
    </p:spTree>
    <p:extLst>
      <p:ext uri="{BB962C8B-B14F-4D97-AF65-F5344CB8AC3E}">
        <p14:creationId xmlns:p14="http://schemas.microsoft.com/office/powerpoint/2010/main" val="6327773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err="1"/>
              <a:t>Considérations</a:t>
            </a:r>
            <a:r>
              <a:rPr lang="en-CA" dirty="0"/>
              <a:t> relatives </a:t>
            </a:r>
            <a:r>
              <a:rPr lang="en-CA" dirty="0" err="1"/>
              <a:t>à</a:t>
            </a:r>
            <a:r>
              <a:rPr lang="en-CA" dirty="0"/>
              <a:t> la </a:t>
            </a:r>
            <a:r>
              <a:rPr lang="en-CA" dirty="0" err="1"/>
              <a:t>réévaluation</a:t>
            </a:r>
            <a:r>
              <a:rPr lang="en-CA" dirty="0"/>
              <a:t> des </a:t>
            </a:r>
            <a:r>
              <a:rPr lang="en-CA" dirty="0" err="1"/>
              <a:t>lignes</a:t>
            </a:r>
            <a:r>
              <a:rPr lang="en-CA" dirty="0"/>
              <a:t> </a:t>
            </a:r>
            <a:r>
              <a:rPr lang="en-CA" dirty="0" err="1"/>
              <a:t>directrices</a:t>
            </a:r>
            <a:r>
              <a:rPr lang="en-CA" dirty="0"/>
              <a:t> du GÉCSSP </a:t>
            </a:r>
            <a:r>
              <a:rPr lang="en-CA" dirty="0" err="1"/>
              <a:t>sur</a:t>
            </a:r>
            <a:r>
              <a:rPr lang="en-CA" dirty="0"/>
              <a:t> le </a:t>
            </a:r>
            <a:r>
              <a:rPr lang="en-CA" dirty="0" err="1"/>
              <a:t>dépistage</a:t>
            </a:r>
            <a:r>
              <a:rPr lang="en-CA" dirty="0"/>
              <a:t> </a:t>
            </a:r>
            <a:r>
              <a:rPr lang="en-CA" dirty="0" smtClean="0"/>
              <a:t>de la </a:t>
            </a:r>
            <a:r>
              <a:rPr lang="en-CA" dirty="0" err="1" smtClean="0"/>
              <a:t>bactériurie</a:t>
            </a:r>
            <a:r>
              <a:rPr lang="en-CA" dirty="0" smtClean="0"/>
              <a:t> </a:t>
            </a:r>
            <a:r>
              <a:rPr lang="en-CA" dirty="0" err="1" smtClean="0"/>
              <a:t>asymptomatique</a:t>
            </a:r>
            <a:r>
              <a:rPr lang="en-CA" dirty="0" smtClean="0"/>
              <a:t> pendant la </a:t>
            </a:r>
            <a:r>
              <a:rPr lang="en-CA" dirty="0" err="1" smtClean="0"/>
              <a:t>grossesse</a:t>
            </a:r>
            <a:endParaRPr lang="en-CA" dirty="0"/>
          </a:p>
        </p:txBody>
      </p:sp>
      <p:sp>
        <p:nvSpPr>
          <p:cNvPr id="3" name="Content Placeholder 2"/>
          <p:cNvSpPr>
            <a:spLocks noGrp="1"/>
          </p:cNvSpPr>
          <p:nvPr>
            <p:ph idx="1"/>
          </p:nvPr>
        </p:nvSpPr>
        <p:spPr>
          <a:xfrm>
            <a:off x="457200" y="2133600"/>
            <a:ext cx="8229600" cy="3992563"/>
          </a:xfrm>
        </p:spPr>
        <p:txBody>
          <a:bodyPr/>
          <a:lstStyle/>
          <a:p>
            <a:r>
              <a:rPr lang="en-CA" dirty="0" err="1" smtClean="0"/>
              <a:t>L'émergence</a:t>
            </a:r>
            <a:r>
              <a:rPr lang="en-CA" dirty="0" smtClean="0"/>
              <a:t> </a:t>
            </a:r>
            <a:r>
              <a:rPr lang="en-CA" dirty="0"/>
              <a:t>de </a:t>
            </a:r>
            <a:r>
              <a:rPr lang="en-CA" dirty="0" err="1"/>
              <a:t>nouvelles</a:t>
            </a:r>
            <a:r>
              <a:rPr lang="en-CA" dirty="0"/>
              <a:t> </a:t>
            </a:r>
            <a:r>
              <a:rPr lang="en-CA" dirty="0" err="1" smtClean="0"/>
              <a:t>données</a:t>
            </a:r>
            <a:r>
              <a:rPr lang="en-CA" dirty="0" smtClean="0"/>
              <a:t> </a:t>
            </a:r>
            <a:r>
              <a:rPr lang="en-CA" dirty="0" err="1" smtClean="0"/>
              <a:t>probantes</a:t>
            </a:r>
            <a:r>
              <a:rPr lang="en-CA" dirty="0" smtClean="0"/>
              <a:t> </a:t>
            </a:r>
            <a:r>
              <a:rPr lang="en-CA" dirty="0"/>
              <a:t>de haute </a:t>
            </a:r>
            <a:r>
              <a:rPr lang="en-CA" dirty="0" err="1"/>
              <a:t>qualité</a:t>
            </a:r>
            <a:r>
              <a:rPr lang="en-CA" dirty="0"/>
              <a:t> </a:t>
            </a:r>
            <a:r>
              <a:rPr lang="en-CA" dirty="0" err="1"/>
              <a:t>sur</a:t>
            </a:r>
            <a:r>
              <a:rPr lang="en-CA" dirty="0"/>
              <a:t> le </a:t>
            </a:r>
            <a:r>
              <a:rPr lang="en-CA" dirty="0" err="1"/>
              <a:t>dépistage</a:t>
            </a:r>
            <a:r>
              <a:rPr lang="en-CA" dirty="0"/>
              <a:t> et le </a:t>
            </a:r>
            <a:r>
              <a:rPr lang="en-CA" dirty="0" err="1"/>
              <a:t>traitement</a:t>
            </a:r>
            <a:r>
              <a:rPr lang="en-CA" dirty="0"/>
              <a:t> de la </a:t>
            </a:r>
            <a:r>
              <a:rPr lang="en-CA" dirty="0" err="1"/>
              <a:t>bactériurie</a:t>
            </a:r>
            <a:r>
              <a:rPr lang="en-CA" dirty="0"/>
              <a:t> </a:t>
            </a:r>
            <a:r>
              <a:rPr lang="en-CA" dirty="0" err="1"/>
              <a:t>asymptomatique</a:t>
            </a:r>
            <a:r>
              <a:rPr lang="en-CA" dirty="0"/>
              <a:t> pendant la </a:t>
            </a:r>
            <a:r>
              <a:rPr lang="en-CA" dirty="0" err="1"/>
              <a:t>grossesse</a:t>
            </a:r>
            <a:r>
              <a:rPr lang="en-CA" dirty="0"/>
              <a:t> pour </a:t>
            </a:r>
            <a:r>
              <a:rPr lang="en-CA" dirty="0" err="1"/>
              <a:t>fournir</a:t>
            </a:r>
            <a:r>
              <a:rPr lang="en-CA" dirty="0"/>
              <a:t> des </a:t>
            </a:r>
            <a:r>
              <a:rPr lang="en-CA" dirty="0" err="1"/>
              <a:t>preuves</a:t>
            </a:r>
            <a:r>
              <a:rPr lang="en-CA" dirty="0"/>
              <a:t> </a:t>
            </a:r>
            <a:r>
              <a:rPr lang="en-CA" dirty="0" err="1"/>
              <a:t>contemporaines</a:t>
            </a:r>
            <a:r>
              <a:rPr lang="en-CA" dirty="0"/>
              <a:t> </a:t>
            </a:r>
            <a:r>
              <a:rPr lang="en-CA" dirty="0" err="1"/>
              <a:t>sur</a:t>
            </a:r>
            <a:r>
              <a:rPr lang="en-CA" dirty="0"/>
              <a:t> </a:t>
            </a:r>
            <a:r>
              <a:rPr lang="en-CA" dirty="0" err="1"/>
              <a:t>l'efficacité</a:t>
            </a:r>
            <a:r>
              <a:rPr lang="en-CA" dirty="0"/>
              <a:t> du </a:t>
            </a:r>
            <a:r>
              <a:rPr lang="en-CA" dirty="0" err="1"/>
              <a:t>dépistage</a:t>
            </a:r>
            <a:endParaRPr lang="en-CA" dirty="0" smtClean="0"/>
          </a:p>
        </p:txBody>
      </p:sp>
      <p:sp>
        <p:nvSpPr>
          <p:cNvPr id="4" name="Slide Number Placeholder 3"/>
          <p:cNvSpPr>
            <a:spLocks noGrp="1"/>
          </p:cNvSpPr>
          <p:nvPr>
            <p:ph type="sldNum" sz="quarter" idx="12"/>
          </p:nvPr>
        </p:nvSpPr>
        <p:spPr/>
        <p:txBody>
          <a:bodyPr/>
          <a:lstStyle/>
          <a:p>
            <a:fld id="{E3D5E142-BA66-4577-AABD-3D3B043058E5}" type="slidenum">
              <a:rPr lang="en-US" smtClean="0"/>
              <a:t>29</a:t>
            </a:fld>
            <a:endParaRPr lang="en-US"/>
          </a:p>
        </p:txBody>
      </p:sp>
    </p:spTree>
    <p:extLst>
      <p:ext uri="{BB962C8B-B14F-4D97-AF65-F5344CB8AC3E}">
        <p14:creationId xmlns:p14="http://schemas.microsoft.com/office/powerpoint/2010/main" val="3149187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altLang="en-US" dirty="0" smtClean="0"/>
              <a:t>Groupe de travail sur la bactériurie asymptomatique pendant la grossesse</a:t>
            </a:r>
            <a:endParaRPr lang="fr-CA" dirty="0"/>
          </a:p>
        </p:txBody>
      </p:sp>
      <p:sp>
        <p:nvSpPr>
          <p:cNvPr id="3" name="Content Placeholder 2"/>
          <p:cNvSpPr>
            <a:spLocks noGrp="1"/>
          </p:cNvSpPr>
          <p:nvPr>
            <p:ph sz="half" idx="1"/>
          </p:nvPr>
        </p:nvSpPr>
        <p:spPr/>
        <p:txBody>
          <a:bodyPr>
            <a:normAutofit fontScale="92500" lnSpcReduction="20000"/>
          </a:bodyPr>
          <a:lstStyle/>
          <a:p>
            <a:pPr marL="0" indent="0">
              <a:buFontTx/>
              <a:buNone/>
              <a:defRPr/>
            </a:pPr>
            <a:r>
              <a:rPr lang="en-CA" b="1" dirty="0" err="1" smtClean="0"/>
              <a:t>Membres</a:t>
            </a:r>
            <a:r>
              <a:rPr lang="en-CA" b="1" dirty="0" smtClean="0"/>
              <a:t> du </a:t>
            </a:r>
            <a:r>
              <a:rPr lang="en-CA" b="1" dirty="0" err="1" smtClean="0"/>
              <a:t>Groupe</a:t>
            </a:r>
            <a:r>
              <a:rPr lang="en-CA" b="1" dirty="0" smtClean="0"/>
              <a:t> </a:t>
            </a:r>
            <a:r>
              <a:rPr lang="en-CA" b="1" dirty="0" err="1" smtClean="0"/>
              <a:t>d’étude</a:t>
            </a:r>
            <a:endParaRPr lang="en-CA" b="1" dirty="0"/>
          </a:p>
          <a:p>
            <a:pPr>
              <a:defRPr/>
            </a:pPr>
            <a:r>
              <a:rPr lang="en-CA" dirty="0" smtClean="0"/>
              <a:t>Ainsley Moore</a:t>
            </a:r>
            <a:endParaRPr lang="en-CA" dirty="0"/>
          </a:p>
          <a:p>
            <a:pPr>
              <a:defRPr/>
            </a:pPr>
            <a:r>
              <a:rPr lang="en-CA" dirty="0" err="1" smtClean="0"/>
              <a:t>Stéphane</a:t>
            </a:r>
            <a:r>
              <a:rPr lang="en-CA" dirty="0" smtClean="0"/>
              <a:t> </a:t>
            </a:r>
            <a:r>
              <a:rPr lang="en-CA" dirty="0" err="1" smtClean="0"/>
              <a:t>Groulx</a:t>
            </a:r>
            <a:endParaRPr lang="en-CA" dirty="0"/>
          </a:p>
          <a:p>
            <a:pPr>
              <a:defRPr/>
            </a:pPr>
            <a:r>
              <a:rPr lang="en-CA" dirty="0" smtClean="0"/>
              <a:t>Roland Grad</a:t>
            </a:r>
            <a:endParaRPr lang="en-CA" dirty="0"/>
          </a:p>
          <a:p>
            <a:pPr>
              <a:defRPr/>
            </a:pPr>
            <a:r>
              <a:rPr lang="en-CA" dirty="0" smtClean="0"/>
              <a:t>Kevin Pottie</a:t>
            </a:r>
          </a:p>
          <a:p>
            <a:pPr>
              <a:defRPr/>
            </a:pPr>
            <a:r>
              <a:rPr lang="en-CA" dirty="0" smtClean="0"/>
              <a:t>Marcello Tonelli </a:t>
            </a:r>
            <a:endParaRPr lang="en-CA" dirty="0"/>
          </a:p>
          <a:p>
            <a:pPr>
              <a:defRPr/>
            </a:pPr>
            <a:r>
              <a:rPr lang="en-CA" dirty="0"/>
              <a:t>Brett D. </a:t>
            </a:r>
            <a:r>
              <a:rPr lang="en-CA" dirty="0" err="1"/>
              <a:t>Thombs</a:t>
            </a:r>
            <a:endParaRPr lang="en-CA" sz="1000" dirty="0"/>
          </a:p>
          <a:p>
            <a:pPr marL="0" indent="0">
              <a:buFontTx/>
              <a:buNone/>
              <a:defRPr/>
            </a:pPr>
            <a:endParaRPr lang="en-CA" b="1" dirty="0"/>
          </a:p>
          <a:p>
            <a:pPr marL="0" indent="0">
              <a:buFontTx/>
              <a:buNone/>
              <a:defRPr/>
            </a:pPr>
            <a:r>
              <a:rPr lang="en-CA" b="1" dirty="0" err="1" smtClean="0">
                <a:solidFill>
                  <a:schemeClr val="tx2"/>
                </a:solidFill>
              </a:rPr>
              <a:t>Agence</a:t>
            </a:r>
            <a:r>
              <a:rPr lang="en-CA" b="1" dirty="0" smtClean="0">
                <a:solidFill>
                  <a:schemeClr val="tx2"/>
                </a:solidFill>
              </a:rPr>
              <a:t> de la santé </a:t>
            </a:r>
            <a:r>
              <a:rPr lang="en-CA" b="1" dirty="0" err="1" smtClean="0">
                <a:solidFill>
                  <a:schemeClr val="tx2"/>
                </a:solidFill>
              </a:rPr>
              <a:t>publique</a:t>
            </a:r>
            <a:r>
              <a:rPr lang="en-CA" b="1" dirty="0" smtClean="0">
                <a:solidFill>
                  <a:schemeClr val="tx2"/>
                </a:solidFill>
              </a:rPr>
              <a:t> du Canada</a:t>
            </a:r>
            <a:endParaRPr lang="en-CA" b="1" dirty="0">
              <a:solidFill>
                <a:schemeClr val="tx2"/>
              </a:solidFill>
            </a:endParaRPr>
          </a:p>
          <a:p>
            <a:pPr>
              <a:defRPr/>
            </a:pPr>
            <a:r>
              <a:rPr lang="en-CA" dirty="0" smtClean="0"/>
              <a:t>Marion Doull* </a:t>
            </a:r>
            <a:endParaRPr lang="en-CA" dirty="0"/>
          </a:p>
          <a:p>
            <a:pPr>
              <a:defRPr/>
            </a:pPr>
            <a:r>
              <a:rPr lang="en-CA" dirty="0" smtClean="0"/>
              <a:t>Susan Courage*</a:t>
            </a:r>
            <a:endParaRPr lang="en-CA" dirty="0"/>
          </a:p>
          <a:p>
            <a:pPr>
              <a:defRPr/>
            </a:pPr>
            <a:r>
              <a:rPr lang="en-CA" dirty="0"/>
              <a:t>Alejandra Jaramillo * 	</a:t>
            </a:r>
          </a:p>
          <a:p>
            <a:pPr>
              <a:defRPr/>
            </a:pPr>
            <a:endParaRPr lang="en-US" sz="1000" dirty="0"/>
          </a:p>
          <a:p>
            <a:endParaRPr lang="en-CA" dirty="0"/>
          </a:p>
        </p:txBody>
      </p:sp>
      <p:sp>
        <p:nvSpPr>
          <p:cNvPr id="4" name="Content Placeholder 3"/>
          <p:cNvSpPr>
            <a:spLocks noGrp="1"/>
          </p:cNvSpPr>
          <p:nvPr>
            <p:ph sz="half" idx="2"/>
          </p:nvPr>
        </p:nvSpPr>
        <p:spPr/>
        <p:txBody>
          <a:bodyPr>
            <a:normAutofit fontScale="92500" lnSpcReduction="20000"/>
          </a:bodyPr>
          <a:lstStyle/>
          <a:p>
            <a:pPr marL="0" indent="0">
              <a:buFontTx/>
              <a:buNone/>
              <a:defRPr/>
            </a:pPr>
            <a:r>
              <a:rPr lang="en-CA" b="1" dirty="0" smtClean="0"/>
              <a:t>Revue </a:t>
            </a:r>
            <a:r>
              <a:rPr lang="en-CA" b="1" dirty="0" err="1" smtClean="0"/>
              <a:t>systématique</a:t>
            </a:r>
            <a:r>
              <a:rPr lang="en-CA" b="1" dirty="0" smtClean="0"/>
              <a:t> </a:t>
            </a:r>
            <a:r>
              <a:rPr lang="en-CA" b="1" dirty="0" err="1" smtClean="0"/>
              <a:t>effectuée</a:t>
            </a:r>
            <a:r>
              <a:rPr lang="en-CA" b="1" dirty="0" smtClean="0"/>
              <a:t> par </a:t>
            </a:r>
            <a:r>
              <a:rPr lang="en-CA" b="1" dirty="0" err="1" smtClean="0"/>
              <a:t>l’Université</a:t>
            </a:r>
            <a:r>
              <a:rPr lang="en-CA" b="1" dirty="0" smtClean="0"/>
              <a:t> de </a:t>
            </a:r>
            <a:r>
              <a:rPr lang="en-CA" b="1" dirty="0" err="1" smtClean="0"/>
              <a:t>l’Alberta</a:t>
            </a:r>
            <a:r>
              <a:rPr lang="en-CA" b="1" dirty="0" smtClean="0"/>
              <a:t> </a:t>
            </a:r>
          </a:p>
          <a:p>
            <a:pPr>
              <a:defRPr/>
            </a:pPr>
            <a:r>
              <a:rPr lang="en-CA" dirty="0" smtClean="0"/>
              <a:t>Lisa </a:t>
            </a:r>
            <a:r>
              <a:rPr lang="en-CA" dirty="0" err="1"/>
              <a:t>Hartling</a:t>
            </a:r>
            <a:r>
              <a:rPr lang="en-CA" dirty="0"/>
              <a:t>*</a:t>
            </a:r>
          </a:p>
          <a:p>
            <a:pPr>
              <a:defRPr/>
            </a:pPr>
            <a:r>
              <a:rPr lang="en-CA" dirty="0"/>
              <a:t>Jennifer Pillay</a:t>
            </a:r>
            <a:r>
              <a:rPr lang="en-CA" dirty="0" smtClean="0"/>
              <a:t>*</a:t>
            </a:r>
          </a:p>
          <a:p>
            <a:pPr>
              <a:defRPr/>
            </a:pPr>
            <a:r>
              <a:rPr lang="en-CA" dirty="0" smtClean="0"/>
              <a:t>Aireen Wingert*</a:t>
            </a:r>
            <a:endParaRPr lang="en-CA" dirty="0"/>
          </a:p>
          <a:p>
            <a:pPr marL="0" indent="0">
              <a:buNone/>
              <a:defRPr/>
            </a:pPr>
            <a:endParaRPr lang="en-CA" dirty="0"/>
          </a:p>
          <a:p>
            <a:pPr marL="0" indent="0">
              <a:buNone/>
              <a:defRPr/>
            </a:pPr>
            <a:r>
              <a:rPr lang="en-CA" altLang="en-US" i="1" dirty="0"/>
              <a:t>*</a:t>
            </a:r>
            <a:r>
              <a:rPr lang="en-CA" altLang="en-US" i="1" dirty="0" err="1"/>
              <a:t>membre</a:t>
            </a:r>
            <a:r>
              <a:rPr lang="en-CA" altLang="en-US" i="1" dirty="0"/>
              <a:t> sans </a:t>
            </a:r>
            <a:r>
              <a:rPr lang="en-CA" altLang="en-US" i="1" dirty="0" err="1"/>
              <a:t>droit</a:t>
            </a:r>
            <a:r>
              <a:rPr lang="en-CA" altLang="en-US" i="1" dirty="0"/>
              <a:t> de vote</a:t>
            </a:r>
            <a:endParaRPr lang="en-CA" dirty="0"/>
          </a:p>
          <a:p>
            <a:pPr marL="0" indent="0">
              <a:buNone/>
              <a:defRPr/>
            </a:pPr>
            <a:endParaRPr lang="en-CA" dirty="0"/>
          </a:p>
        </p:txBody>
      </p:sp>
      <p:sp>
        <p:nvSpPr>
          <p:cNvPr id="5" name="Slide Number Placeholder 4"/>
          <p:cNvSpPr>
            <a:spLocks noGrp="1"/>
          </p:cNvSpPr>
          <p:nvPr>
            <p:ph type="sldNum" sz="quarter" idx="12"/>
          </p:nvPr>
        </p:nvSpPr>
        <p:spPr/>
        <p:txBody>
          <a:bodyPr/>
          <a:lstStyle/>
          <a:p>
            <a:fld id="{E3D5E142-BA66-4577-AABD-3D3B043058E5}" type="slidenum">
              <a:rPr lang="en-US" smtClean="0"/>
              <a:t>3</a:t>
            </a:fld>
            <a:endParaRPr lang="en-US"/>
          </a:p>
        </p:txBody>
      </p:sp>
    </p:spTree>
    <p:extLst>
      <p:ext uri="{BB962C8B-B14F-4D97-AF65-F5344CB8AC3E}">
        <p14:creationId xmlns:p14="http://schemas.microsoft.com/office/powerpoint/2010/main" val="4020834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4"/>
          <p:cNvSpPr>
            <a:spLocks noGrp="1"/>
          </p:cNvSpPr>
          <p:nvPr>
            <p:ph type="title"/>
          </p:nvPr>
        </p:nvSpPr>
        <p:spPr>
          <a:xfrm>
            <a:off x="1187450" y="3213100"/>
            <a:ext cx="6769100" cy="1362075"/>
          </a:xfrm>
        </p:spPr>
        <p:txBody>
          <a:bodyPr/>
          <a:lstStyle/>
          <a:p>
            <a:r>
              <a:rPr lang="fr-CA" altLang="en-US" cap="all" dirty="0"/>
              <a:t>Considérations pour la mise en </a:t>
            </a:r>
            <a:r>
              <a:rPr lang="fr-CA" altLang="en-US" cap="all" dirty="0" smtClean="0"/>
              <a:t>œuvre</a:t>
            </a:r>
            <a:endParaRPr lang="en-US" altLang="en-US" cap="none" dirty="0" smtClean="0"/>
          </a:p>
        </p:txBody>
      </p:sp>
      <p:sp>
        <p:nvSpPr>
          <p:cNvPr id="51203" name="Text Placeholder 5"/>
          <p:cNvSpPr>
            <a:spLocks noGrp="1"/>
          </p:cNvSpPr>
          <p:nvPr>
            <p:ph type="body" idx="1"/>
          </p:nvPr>
        </p:nvSpPr>
        <p:spPr>
          <a:xfrm>
            <a:off x="1258888" y="1628775"/>
            <a:ext cx="7129462" cy="1500188"/>
          </a:xfrm>
        </p:spPr>
        <p:txBody>
          <a:bodyPr/>
          <a:lstStyle/>
          <a:p>
            <a:r>
              <a:rPr lang="fr-CA" sz="2400" dirty="0"/>
              <a:t>Dépistage de la bactériurie asymptomatique pendant la grossesse</a:t>
            </a:r>
            <a:endParaRPr lang="en-US" altLang="en-US" sz="2400" dirty="0"/>
          </a:p>
        </p:txBody>
      </p:sp>
      <p:sp>
        <p:nvSpPr>
          <p:cNvPr id="51204"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31CC73DC-A917-4DE6-8B24-F1EE689D7A0B}" type="slidenum">
              <a:rPr lang="en-US" altLang="en-US" sz="1400" smtClean="0">
                <a:solidFill>
                  <a:schemeClr val="bg1"/>
                </a:solidFill>
                <a:cs typeface="Arial" pitchFamily="34" charset="0"/>
              </a:rPr>
              <a:pPr>
                <a:spcBef>
                  <a:spcPct val="0"/>
                </a:spcBef>
                <a:buFontTx/>
                <a:buNone/>
              </a:pPr>
              <a:t>30</a:t>
            </a:fld>
            <a:endParaRPr lang="en-US" altLang="en-US" sz="1400" smtClean="0">
              <a:solidFill>
                <a:schemeClr val="bg1"/>
              </a:solidFill>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a:t>Considérations</a:t>
            </a:r>
            <a:r>
              <a:rPr lang="en-CA" dirty="0"/>
              <a:t> pour la </a:t>
            </a:r>
            <a:r>
              <a:rPr lang="en-CA" dirty="0" err="1"/>
              <a:t>mise</a:t>
            </a:r>
            <a:r>
              <a:rPr lang="en-CA" dirty="0"/>
              <a:t> en oeuvre</a:t>
            </a:r>
          </a:p>
        </p:txBody>
      </p:sp>
      <p:sp>
        <p:nvSpPr>
          <p:cNvPr id="3" name="Content Placeholder 2"/>
          <p:cNvSpPr>
            <a:spLocks noGrp="1"/>
          </p:cNvSpPr>
          <p:nvPr>
            <p:ph idx="1"/>
          </p:nvPr>
        </p:nvSpPr>
        <p:spPr/>
        <p:txBody>
          <a:bodyPr>
            <a:normAutofit/>
          </a:bodyPr>
          <a:lstStyle/>
          <a:p>
            <a:r>
              <a:rPr lang="en-CA" dirty="0" smtClean="0"/>
              <a:t>Le </a:t>
            </a:r>
            <a:r>
              <a:rPr lang="en-CA" dirty="0" err="1"/>
              <a:t>dépistage</a:t>
            </a:r>
            <a:r>
              <a:rPr lang="en-CA" dirty="0"/>
              <a:t> </a:t>
            </a:r>
            <a:r>
              <a:rPr lang="en-CA" dirty="0" err="1"/>
              <a:t>devrait</a:t>
            </a:r>
            <a:r>
              <a:rPr lang="en-CA" dirty="0"/>
              <a:t> </a:t>
            </a:r>
            <a:r>
              <a:rPr lang="en-CA" dirty="0" err="1"/>
              <a:t>avoir</a:t>
            </a:r>
            <a:r>
              <a:rPr lang="en-CA" dirty="0"/>
              <a:t> lieu </a:t>
            </a:r>
            <a:r>
              <a:rPr lang="en-CA" dirty="0" err="1"/>
              <a:t>une</a:t>
            </a:r>
            <a:r>
              <a:rPr lang="en-CA" dirty="0"/>
              <a:t> </a:t>
            </a:r>
            <a:r>
              <a:rPr lang="en-CA" dirty="0" err="1"/>
              <a:t>fois</a:t>
            </a:r>
            <a:r>
              <a:rPr lang="en-CA" dirty="0"/>
              <a:t> au </a:t>
            </a:r>
            <a:r>
              <a:rPr lang="en-CA" dirty="0" err="1"/>
              <a:t>cours</a:t>
            </a:r>
            <a:r>
              <a:rPr lang="en-CA" dirty="0"/>
              <a:t> du premier </a:t>
            </a:r>
            <a:r>
              <a:rPr lang="en-CA" dirty="0" err="1"/>
              <a:t>trimestre</a:t>
            </a:r>
            <a:r>
              <a:rPr lang="en-CA" dirty="0"/>
              <a:t> avec </a:t>
            </a:r>
            <a:r>
              <a:rPr lang="en-CA" dirty="0" err="1"/>
              <a:t>une</a:t>
            </a:r>
            <a:r>
              <a:rPr lang="en-CA" dirty="0"/>
              <a:t> culture </a:t>
            </a:r>
            <a:r>
              <a:rPr lang="en-CA" dirty="0" err="1"/>
              <a:t>d'urine</a:t>
            </a:r>
            <a:r>
              <a:rPr lang="en-CA" dirty="0"/>
              <a:t> </a:t>
            </a:r>
            <a:r>
              <a:rPr lang="en-CA" dirty="0" err="1"/>
              <a:t>ou</a:t>
            </a:r>
            <a:r>
              <a:rPr lang="en-CA" dirty="0"/>
              <a:t> </a:t>
            </a:r>
            <a:r>
              <a:rPr lang="en-CA" dirty="0" err="1" smtClean="0"/>
              <a:t>lors</a:t>
            </a:r>
            <a:r>
              <a:rPr lang="en-CA" dirty="0" smtClean="0"/>
              <a:t> de la </a:t>
            </a:r>
            <a:r>
              <a:rPr lang="en-CA" dirty="0"/>
              <a:t>première </a:t>
            </a:r>
            <a:r>
              <a:rPr lang="en-CA" dirty="0" err="1"/>
              <a:t>visite</a:t>
            </a:r>
            <a:r>
              <a:rPr lang="en-CA" dirty="0"/>
              <a:t> </a:t>
            </a:r>
            <a:r>
              <a:rPr lang="en-CA" dirty="0" err="1"/>
              <a:t>prénatale</a:t>
            </a:r>
            <a:r>
              <a:rPr lang="en-CA" dirty="0"/>
              <a:t> </a:t>
            </a:r>
            <a:r>
              <a:rPr lang="en-CA" dirty="0" err="1"/>
              <a:t>si</a:t>
            </a:r>
            <a:r>
              <a:rPr lang="en-CA" dirty="0"/>
              <a:t> </a:t>
            </a:r>
            <a:r>
              <a:rPr lang="en-CA" dirty="0" err="1"/>
              <a:t>cette</a:t>
            </a:r>
            <a:r>
              <a:rPr lang="en-CA" dirty="0"/>
              <a:t> </a:t>
            </a:r>
            <a:r>
              <a:rPr lang="en-CA" dirty="0" err="1"/>
              <a:t>visite</a:t>
            </a:r>
            <a:r>
              <a:rPr lang="en-CA" dirty="0"/>
              <a:t> a lieu plus </a:t>
            </a:r>
            <a:r>
              <a:rPr lang="en-CA" dirty="0" err="1"/>
              <a:t>tard</a:t>
            </a:r>
            <a:r>
              <a:rPr lang="en-CA" dirty="0"/>
              <a:t> au </a:t>
            </a:r>
            <a:r>
              <a:rPr lang="en-CA" dirty="0" err="1"/>
              <a:t>cours</a:t>
            </a:r>
            <a:r>
              <a:rPr lang="en-CA" dirty="0"/>
              <a:t> de la </a:t>
            </a:r>
            <a:r>
              <a:rPr lang="en-CA" dirty="0" err="1"/>
              <a:t>grossesse</a:t>
            </a:r>
            <a:r>
              <a:rPr lang="en-CA" dirty="0"/>
              <a:t>.</a:t>
            </a:r>
          </a:p>
          <a:p>
            <a:r>
              <a:rPr lang="en-CA" dirty="0" err="1"/>
              <a:t>Aucune</a:t>
            </a:r>
            <a:r>
              <a:rPr lang="en-CA" dirty="0"/>
              <a:t> </a:t>
            </a:r>
            <a:r>
              <a:rPr lang="en-CA" dirty="0" err="1" smtClean="0"/>
              <a:t>donnée</a:t>
            </a:r>
            <a:r>
              <a:rPr lang="en-CA" dirty="0" smtClean="0"/>
              <a:t> </a:t>
            </a:r>
            <a:r>
              <a:rPr lang="en-CA" dirty="0" err="1" smtClean="0"/>
              <a:t>probante</a:t>
            </a:r>
            <a:r>
              <a:rPr lang="en-CA" dirty="0" smtClean="0"/>
              <a:t> </a:t>
            </a:r>
            <a:r>
              <a:rPr lang="en-CA" dirty="0" err="1"/>
              <a:t>n'existe</a:t>
            </a:r>
            <a:r>
              <a:rPr lang="en-CA" dirty="0"/>
              <a:t> </a:t>
            </a:r>
            <a:r>
              <a:rPr lang="en-CA" dirty="0" err="1" smtClean="0"/>
              <a:t>sur</a:t>
            </a:r>
            <a:r>
              <a:rPr lang="en-CA" dirty="0" smtClean="0"/>
              <a:t> le temps optimal pour le </a:t>
            </a:r>
            <a:r>
              <a:rPr lang="en-CA" dirty="0" err="1" smtClean="0"/>
              <a:t>dépistage</a:t>
            </a:r>
            <a:r>
              <a:rPr lang="en-CA" dirty="0" smtClean="0"/>
              <a:t> </a:t>
            </a:r>
            <a:r>
              <a:rPr lang="en-CA" dirty="0"/>
              <a:t>pendant la </a:t>
            </a:r>
            <a:r>
              <a:rPr lang="en-CA" dirty="0" err="1"/>
              <a:t>grossesse</a:t>
            </a:r>
            <a:r>
              <a:rPr lang="en-CA" dirty="0"/>
              <a:t>.</a:t>
            </a:r>
          </a:p>
          <a:p>
            <a:r>
              <a:rPr lang="en-CA" dirty="0" err="1"/>
              <a:t>Cette</a:t>
            </a:r>
            <a:r>
              <a:rPr lang="en-CA" dirty="0"/>
              <a:t> </a:t>
            </a:r>
            <a:r>
              <a:rPr lang="en-CA" dirty="0" err="1"/>
              <a:t>recommandation</a:t>
            </a:r>
            <a:r>
              <a:rPr lang="en-CA" dirty="0"/>
              <a:t> </a:t>
            </a:r>
            <a:r>
              <a:rPr lang="en-CA" dirty="0" err="1"/>
              <a:t>concerne</a:t>
            </a:r>
            <a:r>
              <a:rPr lang="en-CA" dirty="0"/>
              <a:t> les femmes </a:t>
            </a:r>
            <a:r>
              <a:rPr lang="en-CA" b="1" dirty="0"/>
              <a:t>qui ne </a:t>
            </a:r>
            <a:r>
              <a:rPr lang="en-CA" b="1" dirty="0" err="1"/>
              <a:t>présentent</a:t>
            </a:r>
            <a:r>
              <a:rPr lang="en-CA" b="1" dirty="0"/>
              <a:t> pas de </a:t>
            </a:r>
            <a:r>
              <a:rPr lang="en-CA" b="1" dirty="0" err="1"/>
              <a:t>risque</a:t>
            </a:r>
            <a:r>
              <a:rPr lang="en-CA" b="1" dirty="0"/>
              <a:t> </a:t>
            </a:r>
            <a:r>
              <a:rPr lang="en-CA" b="1" dirty="0" err="1"/>
              <a:t>accru</a:t>
            </a:r>
            <a:r>
              <a:rPr lang="en-CA" dirty="0"/>
              <a:t> de </a:t>
            </a:r>
            <a:r>
              <a:rPr lang="en-CA" dirty="0" err="1"/>
              <a:t>bactériurie</a:t>
            </a:r>
            <a:r>
              <a:rPr lang="en-CA" dirty="0"/>
              <a:t> </a:t>
            </a:r>
            <a:r>
              <a:rPr lang="en-CA" dirty="0" err="1"/>
              <a:t>asymptomatique</a:t>
            </a:r>
            <a:r>
              <a:rPr lang="en-CA" dirty="0"/>
              <a:t> et qui ne </a:t>
            </a:r>
            <a:r>
              <a:rPr lang="en-CA" dirty="0" err="1"/>
              <a:t>présentent</a:t>
            </a:r>
            <a:r>
              <a:rPr lang="en-CA" dirty="0"/>
              <a:t> pas de </a:t>
            </a:r>
            <a:r>
              <a:rPr lang="en-CA" dirty="0" err="1"/>
              <a:t>symptômes</a:t>
            </a:r>
            <a:r>
              <a:rPr lang="en-CA" dirty="0"/>
              <a:t> </a:t>
            </a:r>
            <a:r>
              <a:rPr lang="en-CA" dirty="0" err="1"/>
              <a:t>d'infection</a:t>
            </a:r>
            <a:r>
              <a:rPr lang="en-CA" dirty="0"/>
              <a:t> </a:t>
            </a:r>
            <a:r>
              <a:rPr lang="en-CA" dirty="0" err="1"/>
              <a:t>urinaire</a:t>
            </a:r>
            <a:r>
              <a:rPr lang="en-CA" dirty="0"/>
              <a:t>.</a:t>
            </a:r>
            <a:endParaRPr lang="en-CA" dirty="0" smtClean="0"/>
          </a:p>
          <a:p>
            <a:pPr marL="0" indent="0">
              <a:buNone/>
            </a:pPr>
            <a:endParaRPr lang="en-CA" dirty="0"/>
          </a:p>
        </p:txBody>
      </p:sp>
      <p:sp>
        <p:nvSpPr>
          <p:cNvPr id="4" name="Slide Number Placeholder 3"/>
          <p:cNvSpPr>
            <a:spLocks noGrp="1"/>
          </p:cNvSpPr>
          <p:nvPr>
            <p:ph type="sldNum" sz="quarter" idx="12"/>
          </p:nvPr>
        </p:nvSpPr>
        <p:spPr/>
        <p:txBody>
          <a:bodyPr/>
          <a:lstStyle/>
          <a:p>
            <a:fld id="{E3D5E142-BA66-4577-AABD-3D3B043058E5}" type="slidenum">
              <a:rPr lang="en-US" smtClean="0"/>
              <a:t>31</a:t>
            </a:fld>
            <a:endParaRPr lang="en-US"/>
          </a:p>
        </p:txBody>
      </p:sp>
    </p:spTree>
    <p:extLst>
      <p:ext uri="{BB962C8B-B14F-4D97-AF65-F5344CB8AC3E}">
        <p14:creationId xmlns:p14="http://schemas.microsoft.com/office/powerpoint/2010/main" val="7947131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Considérations pour la mise en oeuvre</a:t>
            </a:r>
            <a:endParaRPr lang="fr-FR"/>
          </a:p>
        </p:txBody>
      </p:sp>
      <p:sp>
        <p:nvSpPr>
          <p:cNvPr id="3" name="Content Placeholder 2"/>
          <p:cNvSpPr>
            <a:spLocks noGrp="1"/>
          </p:cNvSpPr>
          <p:nvPr>
            <p:ph idx="1"/>
          </p:nvPr>
        </p:nvSpPr>
        <p:spPr/>
        <p:txBody>
          <a:bodyPr>
            <a:normAutofit fontScale="92500"/>
          </a:bodyPr>
          <a:lstStyle/>
          <a:p>
            <a:r>
              <a:rPr lang="fr-FR" dirty="0" smtClean="0"/>
              <a:t>Lorsque les cultures d'urine ne sont pas disponibles, les cliniciens doivent être conscients que les tests alternatifs ont une spécificité suffisante mais une sensibilité médiocre pour la bactériurie asymptomatique (par exemple, 99% vs 55%, respectivement pour la bandelette urinaire) (9) et ainsi échouent à détecter un nombre substantiel de cas (8).</a:t>
            </a:r>
          </a:p>
          <a:p>
            <a:r>
              <a:rPr lang="fr-FR" dirty="0"/>
              <a:t>La qualité </a:t>
            </a:r>
            <a:r>
              <a:rPr lang="fr-FR" dirty="0" smtClean="0"/>
              <a:t>des données probantes considérant </a:t>
            </a:r>
            <a:r>
              <a:rPr lang="fr-FR" dirty="0"/>
              <a:t>le </a:t>
            </a:r>
            <a:r>
              <a:rPr lang="fr-FR" dirty="0" smtClean="0"/>
              <a:t>dépistage avec </a:t>
            </a:r>
            <a:r>
              <a:rPr lang="fr-FR" dirty="0"/>
              <a:t>une culture d'urine simple comparée à 2 cultures d'urine (pour la confirmation) était trop </a:t>
            </a:r>
            <a:r>
              <a:rPr lang="fr-FR" dirty="0" smtClean="0"/>
              <a:t>faible </a:t>
            </a:r>
            <a:r>
              <a:rPr lang="fr-FR" dirty="0"/>
              <a:t>pour </a:t>
            </a:r>
            <a:r>
              <a:rPr lang="fr-FR" dirty="0" smtClean="0"/>
              <a:t>fournir des conseils sur la </a:t>
            </a:r>
            <a:r>
              <a:rPr lang="fr-FR" dirty="0"/>
              <a:t>stratégie appropriée.</a:t>
            </a:r>
          </a:p>
          <a:p>
            <a:r>
              <a:rPr lang="fr-FR" dirty="0"/>
              <a:t>Les cliniciens devraient suivre les directives de traitement pertinentes pour les femmes </a:t>
            </a:r>
            <a:r>
              <a:rPr lang="fr-FR" dirty="0" smtClean="0"/>
              <a:t>dépistées positives</a:t>
            </a:r>
            <a:r>
              <a:rPr lang="fr-FR" dirty="0"/>
              <a:t>.</a:t>
            </a:r>
            <a:endParaRPr lang="fr-FR" dirty="0" smtClean="0"/>
          </a:p>
          <a:p>
            <a:endParaRPr lang="fr-FR" dirty="0"/>
          </a:p>
        </p:txBody>
      </p:sp>
      <p:sp>
        <p:nvSpPr>
          <p:cNvPr id="4" name="Slide Number Placeholder 3"/>
          <p:cNvSpPr>
            <a:spLocks noGrp="1"/>
          </p:cNvSpPr>
          <p:nvPr>
            <p:ph type="sldNum" sz="quarter" idx="12"/>
          </p:nvPr>
        </p:nvSpPr>
        <p:spPr/>
        <p:txBody>
          <a:bodyPr/>
          <a:lstStyle/>
          <a:p>
            <a:fld id="{E3D5E142-BA66-4577-AABD-3D3B043058E5}" type="slidenum">
              <a:rPr lang="fr-FR" smtClean="0"/>
              <a:t>32</a:t>
            </a:fld>
            <a:endParaRPr lang="fr-FR"/>
          </a:p>
        </p:txBody>
      </p:sp>
    </p:spTree>
    <p:extLst>
      <p:ext uri="{BB962C8B-B14F-4D97-AF65-F5344CB8AC3E}">
        <p14:creationId xmlns:p14="http://schemas.microsoft.com/office/powerpoint/2010/main" val="5291305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normAutofit fontScale="90000"/>
          </a:bodyPr>
          <a:lstStyle/>
          <a:p>
            <a:r>
              <a:rPr lang="fr-CA" altLang="en-US" sz="3600" dirty="0"/>
              <a:t>Outil d’application des connaissances (AC) </a:t>
            </a:r>
            <a:endParaRPr lang="en-US" altLang="en-US" sz="3600" dirty="0"/>
          </a:p>
        </p:txBody>
      </p:sp>
      <p:sp>
        <p:nvSpPr>
          <p:cNvPr id="58371" name="Content Placeholder 2"/>
          <p:cNvSpPr>
            <a:spLocks noGrp="1"/>
          </p:cNvSpPr>
          <p:nvPr>
            <p:ph idx="1"/>
          </p:nvPr>
        </p:nvSpPr>
        <p:spPr>
          <a:xfrm>
            <a:off x="381000" y="1371600"/>
            <a:ext cx="4572000" cy="4648200"/>
          </a:xfrm>
        </p:spPr>
        <p:txBody>
          <a:bodyPr>
            <a:normAutofit lnSpcReduction="10000"/>
          </a:bodyPr>
          <a:lstStyle/>
          <a:p>
            <a:pPr>
              <a:defRPr/>
            </a:pPr>
            <a:r>
              <a:rPr lang="en-US" altLang="en-US" sz="2500" dirty="0"/>
              <a:t>Le GÉCSSP a </a:t>
            </a:r>
            <a:r>
              <a:rPr lang="en-US" altLang="en-US" sz="2500" dirty="0" err="1"/>
              <a:t>créé</a:t>
            </a:r>
            <a:r>
              <a:rPr lang="en-US" altLang="en-US" sz="2500" dirty="0"/>
              <a:t> un </a:t>
            </a:r>
            <a:r>
              <a:rPr lang="en-US" altLang="en-US" sz="2500" dirty="0" err="1"/>
              <a:t>outil</a:t>
            </a:r>
            <a:r>
              <a:rPr lang="en-US" altLang="en-US" sz="2500" dirty="0"/>
              <a:t> </a:t>
            </a:r>
            <a:r>
              <a:rPr lang="en-US" altLang="en-US" sz="2500" dirty="0" err="1"/>
              <a:t>d'AC</a:t>
            </a:r>
            <a:r>
              <a:rPr lang="en-US" altLang="en-US" sz="2500" dirty="0"/>
              <a:t> de questions et </a:t>
            </a:r>
            <a:r>
              <a:rPr lang="en-US" altLang="en-US" sz="2500" dirty="0" err="1"/>
              <a:t>réponses</a:t>
            </a:r>
            <a:r>
              <a:rPr lang="en-US" altLang="en-US" sz="2500" dirty="0"/>
              <a:t> pour </a:t>
            </a:r>
            <a:r>
              <a:rPr lang="en-US" altLang="en-US" sz="2500" dirty="0" err="1"/>
              <a:t>appuyer</a:t>
            </a:r>
            <a:r>
              <a:rPr lang="en-US" altLang="en-US" sz="2500" dirty="0"/>
              <a:t> la </a:t>
            </a:r>
            <a:r>
              <a:rPr lang="en-US" altLang="en-US" sz="2500" dirty="0" err="1"/>
              <a:t>mise</a:t>
            </a:r>
            <a:r>
              <a:rPr lang="en-US" altLang="en-US" sz="2500" dirty="0"/>
              <a:t> en </a:t>
            </a:r>
            <a:r>
              <a:rPr lang="en-US" altLang="en-US" sz="2500" dirty="0" err="1"/>
              <a:t>œuvre</a:t>
            </a:r>
            <a:r>
              <a:rPr lang="en-US" altLang="en-US" sz="2500" dirty="0"/>
              <a:t> de la </a:t>
            </a:r>
            <a:r>
              <a:rPr lang="en-US" altLang="en-US" sz="2500" dirty="0" err="1"/>
              <a:t>ligne</a:t>
            </a:r>
            <a:r>
              <a:rPr lang="en-US" altLang="en-US" sz="2500" dirty="0"/>
              <a:t> </a:t>
            </a:r>
            <a:r>
              <a:rPr lang="en-US" altLang="en-US" sz="2500" dirty="0" err="1"/>
              <a:t>directrice</a:t>
            </a:r>
            <a:r>
              <a:rPr lang="en-US" altLang="en-US" sz="2500" dirty="0"/>
              <a:t> </a:t>
            </a:r>
            <a:r>
              <a:rPr lang="en-US" altLang="en-US" sz="2500" dirty="0" err="1"/>
              <a:t>dans</a:t>
            </a:r>
            <a:r>
              <a:rPr lang="en-US" altLang="en-US" sz="2500" dirty="0"/>
              <a:t> la </a:t>
            </a:r>
            <a:r>
              <a:rPr lang="en-US" altLang="en-US" sz="2500" b="1" dirty="0" err="1"/>
              <a:t>pratique</a:t>
            </a:r>
            <a:r>
              <a:rPr lang="en-US" altLang="en-US" sz="2500" b="1" dirty="0"/>
              <a:t> </a:t>
            </a:r>
            <a:r>
              <a:rPr lang="en-US" altLang="en-US" sz="2500" b="1" dirty="0" err="1"/>
              <a:t>clinique</a:t>
            </a:r>
            <a:endParaRPr lang="en-US" altLang="en-US" sz="1500" b="1" dirty="0"/>
          </a:p>
          <a:p>
            <a:r>
              <a:rPr lang="en-US" altLang="en-US" sz="2500" dirty="0"/>
              <a:t>Après la diffusion </a:t>
            </a:r>
            <a:r>
              <a:rPr lang="en-US" altLang="en-US" sz="2500" dirty="0" err="1"/>
              <a:t>publique</a:t>
            </a:r>
            <a:r>
              <a:rPr lang="en-US" altLang="en-US" sz="2500" dirty="0"/>
              <a:t>, </a:t>
            </a:r>
            <a:r>
              <a:rPr lang="en-US" altLang="en-US" sz="2500" dirty="0" err="1"/>
              <a:t>cet</a:t>
            </a:r>
            <a:r>
              <a:rPr lang="en-US" altLang="en-US" sz="2500" dirty="0"/>
              <a:t> </a:t>
            </a:r>
            <a:r>
              <a:rPr lang="en-US" altLang="en-US" sz="2500" dirty="0" err="1"/>
              <a:t>outil</a:t>
            </a:r>
            <a:r>
              <a:rPr lang="en-US" altLang="en-US" sz="2500" dirty="0"/>
              <a:t> </a:t>
            </a:r>
            <a:r>
              <a:rPr lang="en-US" altLang="en-US" sz="2500" dirty="0" err="1"/>
              <a:t>pourra</a:t>
            </a:r>
            <a:r>
              <a:rPr lang="en-US" altLang="en-US" sz="2500" dirty="0"/>
              <a:t> </a:t>
            </a:r>
            <a:r>
              <a:rPr lang="en-US" altLang="en-US" sz="2500" dirty="0" err="1"/>
              <a:t>être</a:t>
            </a:r>
            <a:r>
              <a:rPr lang="en-US" altLang="en-US" sz="2500" dirty="0"/>
              <a:t> </a:t>
            </a:r>
            <a:r>
              <a:rPr lang="en-US" altLang="en-US" sz="2500" dirty="0" err="1"/>
              <a:t>téléchargé</a:t>
            </a:r>
            <a:r>
              <a:rPr lang="en-US" altLang="en-US" sz="2500" dirty="0"/>
              <a:t> </a:t>
            </a:r>
            <a:r>
              <a:rPr lang="en-US" altLang="en-US" sz="2500" dirty="0" err="1"/>
              <a:t>gratuitement</a:t>
            </a:r>
            <a:r>
              <a:rPr lang="en-US" altLang="en-US" sz="2500" dirty="0"/>
              <a:t> en </a:t>
            </a:r>
            <a:r>
              <a:rPr lang="en-US" altLang="en-US" sz="2500" b="1" dirty="0" err="1"/>
              <a:t>français</a:t>
            </a:r>
            <a:r>
              <a:rPr lang="en-US" altLang="en-US" sz="2500" dirty="0"/>
              <a:t> et en </a:t>
            </a:r>
            <a:r>
              <a:rPr lang="en-US" altLang="en-US" sz="2500" b="1" dirty="0" err="1"/>
              <a:t>anglais</a:t>
            </a:r>
            <a:r>
              <a:rPr lang="en-US" altLang="en-US" sz="2500" dirty="0"/>
              <a:t> </a:t>
            </a:r>
            <a:r>
              <a:rPr lang="en-US" altLang="en-US" sz="2500" dirty="0" err="1"/>
              <a:t>sur</a:t>
            </a:r>
            <a:r>
              <a:rPr lang="en-US" altLang="en-US" sz="2500" dirty="0"/>
              <a:t> le site: </a:t>
            </a:r>
            <a:r>
              <a:rPr lang="en-US" altLang="en-US" sz="2500" dirty="0">
                <a:hlinkClick r:id="rId3"/>
              </a:rPr>
              <a:t>www.groupeetudecanadien.ca</a:t>
            </a:r>
            <a:r>
              <a:rPr lang="en-US" altLang="en-US" sz="2500" dirty="0"/>
              <a:t> </a:t>
            </a:r>
          </a:p>
        </p:txBody>
      </p:sp>
      <p:sp>
        <p:nvSpPr>
          <p:cNvPr id="58372"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29C42D54-E22C-4BBE-A9B6-1EFF30C38B4D}" type="slidenum">
              <a:rPr lang="en-US" altLang="en-US" sz="1400" smtClean="0">
                <a:solidFill>
                  <a:schemeClr val="bg1"/>
                </a:solidFill>
              </a:rPr>
              <a:pPr>
                <a:spcBef>
                  <a:spcPct val="0"/>
                </a:spcBef>
                <a:buFontTx/>
                <a:buNone/>
              </a:pPr>
              <a:t>33</a:t>
            </a:fld>
            <a:endParaRPr lang="en-US" altLang="en-US" sz="1400">
              <a:solidFill>
                <a:schemeClr val="bg1"/>
              </a:solidFill>
            </a:endParaRPr>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2954" y="1371600"/>
            <a:ext cx="3689350" cy="481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557272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4"/>
          <p:cNvSpPr>
            <a:spLocks noGrp="1"/>
          </p:cNvSpPr>
          <p:nvPr>
            <p:ph type="title"/>
          </p:nvPr>
        </p:nvSpPr>
        <p:spPr>
          <a:xfrm>
            <a:off x="1258888" y="3213100"/>
            <a:ext cx="6769100" cy="1362075"/>
          </a:xfrm>
        </p:spPr>
        <p:txBody>
          <a:bodyPr/>
          <a:lstStyle/>
          <a:p>
            <a:r>
              <a:rPr lang="fr-CA" altLang="en-US" cap="none" smtClean="0"/>
              <a:t>CONCLUSIONS </a:t>
            </a:r>
            <a:endParaRPr lang="en-US" altLang="en-US" cap="none" smtClean="0"/>
          </a:p>
        </p:txBody>
      </p:sp>
      <p:sp>
        <p:nvSpPr>
          <p:cNvPr id="54275" name="Text Placeholder 5"/>
          <p:cNvSpPr>
            <a:spLocks noGrp="1"/>
          </p:cNvSpPr>
          <p:nvPr>
            <p:ph type="body" idx="1"/>
          </p:nvPr>
        </p:nvSpPr>
        <p:spPr>
          <a:xfrm>
            <a:off x="1258888" y="1628775"/>
            <a:ext cx="7129462" cy="1500188"/>
          </a:xfrm>
        </p:spPr>
        <p:txBody>
          <a:bodyPr>
            <a:normAutofit/>
          </a:bodyPr>
          <a:lstStyle/>
          <a:p>
            <a:endParaRPr lang="en-US" altLang="en-US" sz="2400" b="1" dirty="0" smtClean="0"/>
          </a:p>
          <a:p>
            <a:r>
              <a:rPr lang="fr-CA" sz="2400" dirty="0"/>
              <a:t>Dépistage de la bactériurie asymptomatique pendant la grossesse</a:t>
            </a:r>
            <a:endParaRPr lang="en-US" altLang="en-US" sz="2400" dirty="0"/>
          </a:p>
        </p:txBody>
      </p:sp>
      <p:sp>
        <p:nvSpPr>
          <p:cNvPr id="54276"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07C80BCE-0ED7-49D5-AA31-497532BCAE26}" type="slidenum">
              <a:rPr lang="en-US" altLang="en-US" sz="1400" smtClean="0">
                <a:solidFill>
                  <a:srgbClr val="FFFFFF"/>
                </a:solidFill>
                <a:cs typeface="Arial" pitchFamily="34" charset="0"/>
              </a:rPr>
              <a:pPr>
                <a:spcBef>
                  <a:spcPct val="0"/>
                </a:spcBef>
                <a:buFontTx/>
                <a:buNone/>
              </a:pPr>
              <a:t>34</a:t>
            </a:fld>
            <a:endParaRPr lang="en-US" altLang="en-US" sz="1400" smtClean="0">
              <a:solidFill>
                <a:srgbClr val="FFFFFF"/>
              </a:solidFill>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altLang="en-US" sz="3600" dirty="0" smtClean="0"/>
              <a:t>Conclusions: points </a:t>
            </a:r>
            <a:r>
              <a:rPr lang="en-US" altLang="en-US" sz="3600" dirty="0" err="1" smtClean="0"/>
              <a:t>clés</a:t>
            </a:r>
            <a:endParaRPr lang="en-US" altLang="en-US" sz="3600" dirty="0" smtClean="0"/>
          </a:p>
        </p:txBody>
      </p:sp>
      <p:sp>
        <p:nvSpPr>
          <p:cNvPr id="3" name="Content Placeholder 2"/>
          <p:cNvSpPr>
            <a:spLocks noGrp="1"/>
          </p:cNvSpPr>
          <p:nvPr>
            <p:ph idx="1"/>
          </p:nvPr>
        </p:nvSpPr>
        <p:spPr>
          <a:xfrm>
            <a:off x="505780" y="1673225"/>
            <a:ext cx="7772400" cy="5184775"/>
          </a:xfrm>
        </p:spPr>
        <p:txBody>
          <a:bodyPr/>
          <a:lstStyle/>
          <a:p>
            <a:pPr>
              <a:defRPr/>
            </a:pPr>
            <a:endParaRPr lang="en-CA" sz="1800" dirty="0"/>
          </a:p>
          <a:p>
            <a:pPr marL="0" indent="0">
              <a:buFontTx/>
              <a:buNone/>
              <a:defRPr/>
            </a:pPr>
            <a:endParaRPr lang="en-CA" sz="1900" dirty="0" smtClean="0"/>
          </a:p>
        </p:txBody>
      </p:sp>
      <p:sp>
        <p:nvSpPr>
          <p:cNvPr id="55300"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30945DF5-051A-4C6D-B340-D9A0474E593A}" type="slidenum">
              <a:rPr lang="en-US" altLang="en-US" sz="1400" smtClean="0">
                <a:solidFill>
                  <a:schemeClr val="bg1"/>
                </a:solidFill>
                <a:cs typeface="Arial" pitchFamily="34" charset="0"/>
              </a:rPr>
              <a:pPr>
                <a:spcBef>
                  <a:spcPct val="0"/>
                </a:spcBef>
                <a:buFontTx/>
                <a:buNone/>
              </a:pPr>
              <a:t>35</a:t>
            </a:fld>
            <a:endParaRPr lang="en-US" altLang="en-US" sz="1400" smtClean="0">
              <a:solidFill>
                <a:schemeClr val="bg1"/>
              </a:solidFill>
              <a:cs typeface="Arial" pitchFamily="34" charset="0"/>
            </a:endParaRPr>
          </a:p>
        </p:txBody>
      </p:sp>
      <p:sp>
        <p:nvSpPr>
          <p:cNvPr id="2" name="Rectangle 1"/>
          <p:cNvSpPr/>
          <p:nvPr/>
        </p:nvSpPr>
        <p:spPr>
          <a:xfrm>
            <a:off x="381000" y="1524000"/>
            <a:ext cx="8367464" cy="4832092"/>
          </a:xfrm>
          <a:prstGeom prst="rect">
            <a:avLst/>
          </a:prstGeom>
        </p:spPr>
        <p:txBody>
          <a:bodyPr wrap="square">
            <a:spAutoFit/>
          </a:bodyPr>
          <a:lstStyle/>
          <a:p>
            <a:pPr marL="285750" indent="-285750">
              <a:buFont typeface="Arial" panose="020B0604020202020204" pitchFamily="34" charset="0"/>
              <a:buChar char="•"/>
            </a:pPr>
            <a:r>
              <a:rPr lang="en-CA" sz="2200" dirty="0">
                <a:latin typeface="Arial" panose="020B0604020202020204" pitchFamily="34" charset="0"/>
                <a:cs typeface="Arial" panose="020B0604020202020204" pitchFamily="34" charset="0"/>
              </a:rPr>
              <a:t>Le </a:t>
            </a:r>
            <a:r>
              <a:rPr lang="en-CA" sz="2200" dirty="0" err="1">
                <a:latin typeface="Arial" panose="020B0604020202020204" pitchFamily="34" charset="0"/>
                <a:cs typeface="Arial" panose="020B0604020202020204" pitchFamily="34" charset="0"/>
              </a:rPr>
              <a:t>dépistage</a:t>
            </a:r>
            <a:r>
              <a:rPr lang="en-CA" sz="2200" dirty="0">
                <a:latin typeface="Arial" panose="020B0604020202020204" pitchFamily="34" charset="0"/>
                <a:cs typeface="Arial" panose="020B0604020202020204" pitchFamily="34" charset="0"/>
              </a:rPr>
              <a:t> par culture </a:t>
            </a:r>
            <a:r>
              <a:rPr lang="en-CA" sz="2200" dirty="0" err="1">
                <a:latin typeface="Arial" panose="020B0604020202020204" pitchFamily="34" charset="0"/>
                <a:cs typeface="Arial" panose="020B0604020202020204" pitchFamily="34" charset="0"/>
              </a:rPr>
              <a:t>urinaire</a:t>
            </a:r>
            <a:r>
              <a:rPr lang="en-CA" sz="2200" dirty="0">
                <a:latin typeface="Arial" panose="020B0604020202020204" pitchFamily="34" charset="0"/>
                <a:cs typeface="Arial" panose="020B0604020202020204" pitchFamily="34" charset="0"/>
              </a:rPr>
              <a:t> pendant la </a:t>
            </a:r>
            <a:r>
              <a:rPr lang="en-CA" sz="2200" dirty="0" err="1">
                <a:latin typeface="Arial" panose="020B0604020202020204" pitchFamily="34" charset="0"/>
                <a:cs typeface="Arial" panose="020B0604020202020204" pitchFamily="34" charset="0"/>
              </a:rPr>
              <a:t>grossesse</a:t>
            </a:r>
            <a:r>
              <a:rPr lang="en-CA" sz="2200" dirty="0">
                <a:latin typeface="Arial" panose="020B0604020202020204" pitchFamily="34" charset="0"/>
                <a:cs typeface="Arial" panose="020B0604020202020204" pitchFamily="34" charset="0"/>
              </a:rPr>
              <a:t> et le </a:t>
            </a:r>
            <a:r>
              <a:rPr lang="en-CA" sz="2200" dirty="0" err="1">
                <a:latin typeface="Arial" panose="020B0604020202020204" pitchFamily="34" charset="0"/>
                <a:cs typeface="Arial" panose="020B0604020202020204" pitchFamily="34" charset="0"/>
              </a:rPr>
              <a:t>traitement</a:t>
            </a:r>
            <a:r>
              <a:rPr lang="en-CA" sz="2200" dirty="0">
                <a:latin typeface="Arial" panose="020B0604020202020204" pitchFamily="34" charset="0"/>
                <a:cs typeface="Arial" panose="020B0604020202020204" pitchFamily="34" charset="0"/>
              </a:rPr>
              <a:t> de la </a:t>
            </a:r>
            <a:r>
              <a:rPr lang="en-CA" sz="2200" dirty="0" err="1">
                <a:latin typeface="Arial" panose="020B0604020202020204" pitchFamily="34" charset="0"/>
                <a:cs typeface="Arial" panose="020B0604020202020204" pitchFamily="34" charset="0"/>
              </a:rPr>
              <a:t>bactériurie</a:t>
            </a:r>
            <a:r>
              <a:rPr lang="en-CA" sz="2200" dirty="0">
                <a:latin typeface="Arial" panose="020B0604020202020204" pitchFamily="34" charset="0"/>
                <a:cs typeface="Arial" panose="020B0604020202020204" pitchFamily="34" charset="0"/>
              </a:rPr>
              <a:t> </a:t>
            </a:r>
            <a:r>
              <a:rPr lang="en-CA" sz="2200" dirty="0" err="1">
                <a:latin typeface="Arial" panose="020B0604020202020204" pitchFamily="34" charset="0"/>
                <a:cs typeface="Arial" panose="020B0604020202020204" pitchFamily="34" charset="0"/>
              </a:rPr>
              <a:t>asymptomatique</a:t>
            </a:r>
            <a:r>
              <a:rPr lang="en-CA" sz="2200" dirty="0">
                <a:latin typeface="Arial" panose="020B0604020202020204" pitchFamily="34" charset="0"/>
                <a:cs typeface="Arial" panose="020B0604020202020204" pitchFamily="34" charset="0"/>
              </a:rPr>
              <a:t> (&gt; 100 x 10</a:t>
            </a:r>
            <a:r>
              <a:rPr lang="en-CA" sz="2200" baseline="30000" dirty="0">
                <a:latin typeface="Arial" panose="020B0604020202020204" pitchFamily="34" charset="0"/>
                <a:cs typeface="Arial" panose="020B0604020202020204" pitchFamily="34" charset="0"/>
              </a:rPr>
              <a:t>6</a:t>
            </a:r>
            <a:r>
              <a:rPr lang="en-CA" sz="2200" dirty="0">
                <a:latin typeface="Arial" panose="020B0604020202020204" pitchFamily="34" charset="0"/>
                <a:cs typeface="Arial" panose="020B0604020202020204" pitchFamily="34" charset="0"/>
              </a:rPr>
              <a:t> </a:t>
            </a:r>
            <a:r>
              <a:rPr lang="en-CA" sz="2200" dirty="0" smtClean="0">
                <a:latin typeface="Arial" panose="020B0604020202020204" pitchFamily="34" charset="0"/>
                <a:cs typeface="Arial" panose="020B0604020202020204" pitchFamily="34" charset="0"/>
              </a:rPr>
              <a:t>UFC/L </a:t>
            </a:r>
            <a:r>
              <a:rPr lang="en-CA" sz="2200" dirty="0" err="1">
                <a:latin typeface="Arial" panose="020B0604020202020204" pitchFamily="34" charset="0"/>
                <a:cs typeface="Arial" panose="020B0604020202020204" pitchFamily="34" charset="0"/>
              </a:rPr>
              <a:t>d'urine</a:t>
            </a:r>
            <a:r>
              <a:rPr lang="en-CA" sz="2200" dirty="0">
                <a:latin typeface="Arial" panose="020B0604020202020204" pitchFamily="34" charset="0"/>
                <a:cs typeface="Arial" panose="020B0604020202020204" pitchFamily="34" charset="0"/>
              </a:rPr>
              <a:t> sans </a:t>
            </a:r>
            <a:r>
              <a:rPr lang="en-CA" sz="2200" dirty="0" err="1">
                <a:latin typeface="Arial" panose="020B0604020202020204" pitchFamily="34" charset="0"/>
                <a:cs typeface="Arial" panose="020B0604020202020204" pitchFamily="34" charset="0"/>
              </a:rPr>
              <a:t>symptômes</a:t>
            </a:r>
            <a:r>
              <a:rPr lang="en-CA" sz="2200" dirty="0">
                <a:latin typeface="Arial" panose="020B0604020202020204" pitchFamily="34" charset="0"/>
                <a:cs typeface="Arial" panose="020B0604020202020204" pitchFamily="34" charset="0"/>
              </a:rPr>
              <a:t> </a:t>
            </a:r>
            <a:r>
              <a:rPr lang="en-CA" sz="2200" dirty="0" err="1">
                <a:latin typeface="Arial" panose="020B0604020202020204" pitchFamily="34" charset="0"/>
                <a:cs typeface="Arial" panose="020B0604020202020204" pitchFamily="34" charset="0"/>
              </a:rPr>
              <a:t>spécifiques</a:t>
            </a:r>
            <a:r>
              <a:rPr lang="en-CA" sz="2200" dirty="0">
                <a:latin typeface="Arial" panose="020B0604020202020204" pitchFamily="34" charset="0"/>
                <a:cs typeface="Arial" panose="020B0604020202020204" pitchFamily="34" charset="0"/>
              </a:rPr>
              <a:t> </a:t>
            </a:r>
            <a:r>
              <a:rPr lang="en-CA" sz="2200" dirty="0" err="1">
                <a:latin typeface="Arial" panose="020B0604020202020204" pitchFamily="34" charset="0"/>
                <a:cs typeface="Arial" panose="020B0604020202020204" pitchFamily="34" charset="0"/>
              </a:rPr>
              <a:t>d'une</a:t>
            </a:r>
            <a:r>
              <a:rPr lang="en-CA" sz="2200" dirty="0">
                <a:latin typeface="Arial" panose="020B0604020202020204" pitchFamily="34" charset="0"/>
                <a:cs typeface="Arial" panose="020B0604020202020204" pitchFamily="34" charset="0"/>
              </a:rPr>
              <a:t> infection </a:t>
            </a:r>
            <a:r>
              <a:rPr lang="en-CA" sz="2200" dirty="0" err="1">
                <a:latin typeface="Arial" panose="020B0604020202020204" pitchFamily="34" charset="0"/>
                <a:cs typeface="Arial" panose="020B0604020202020204" pitchFamily="34" charset="0"/>
              </a:rPr>
              <a:t>urinaire</a:t>
            </a:r>
            <a:r>
              <a:rPr lang="en-CA" sz="2200" dirty="0">
                <a:latin typeface="Arial" panose="020B0604020202020204" pitchFamily="34" charset="0"/>
                <a:cs typeface="Arial" panose="020B0604020202020204" pitchFamily="34" charset="0"/>
              </a:rPr>
              <a:t>) </a:t>
            </a:r>
            <a:r>
              <a:rPr lang="en-CA" sz="2200" dirty="0" err="1">
                <a:latin typeface="Arial" panose="020B0604020202020204" pitchFamily="34" charset="0"/>
                <a:cs typeface="Arial" panose="020B0604020202020204" pitchFamily="34" charset="0"/>
              </a:rPr>
              <a:t>est</a:t>
            </a:r>
            <a:r>
              <a:rPr lang="en-CA" sz="2200" dirty="0">
                <a:latin typeface="Arial" panose="020B0604020202020204" pitchFamily="34" charset="0"/>
                <a:cs typeface="Arial" panose="020B0604020202020204" pitchFamily="34" charset="0"/>
              </a:rPr>
              <a:t> </a:t>
            </a:r>
            <a:r>
              <a:rPr lang="en-CA" sz="2200" b="1" dirty="0" err="1">
                <a:latin typeface="Arial" panose="020B0604020202020204" pitchFamily="34" charset="0"/>
                <a:cs typeface="Arial" panose="020B0604020202020204" pitchFamily="34" charset="0"/>
              </a:rPr>
              <a:t>une</a:t>
            </a:r>
            <a:r>
              <a:rPr lang="en-CA" sz="2200" b="1" dirty="0">
                <a:latin typeface="Arial" panose="020B0604020202020204" pitchFamily="34" charset="0"/>
                <a:cs typeface="Arial" panose="020B0604020202020204" pitchFamily="34" charset="0"/>
              </a:rPr>
              <a:t> </a:t>
            </a:r>
            <a:r>
              <a:rPr lang="en-CA" sz="2200" b="1" dirty="0" err="1">
                <a:latin typeface="Arial" panose="020B0604020202020204" pitchFamily="34" charset="0"/>
                <a:cs typeface="Arial" panose="020B0604020202020204" pitchFamily="34" charset="0"/>
              </a:rPr>
              <a:t>pratique</a:t>
            </a:r>
            <a:r>
              <a:rPr lang="en-CA" sz="2200" b="1" dirty="0">
                <a:latin typeface="Arial" panose="020B0604020202020204" pitchFamily="34" charset="0"/>
                <a:cs typeface="Arial" panose="020B0604020202020204" pitchFamily="34" charset="0"/>
              </a:rPr>
              <a:t> de longue date </a:t>
            </a:r>
            <a:r>
              <a:rPr lang="en-CA" sz="2200" dirty="0">
                <a:latin typeface="Arial" panose="020B0604020202020204" pitchFamily="34" charset="0"/>
                <a:cs typeface="Arial" panose="020B0604020202020204" pitchFamily="34" charset="0"/>
              </a:rPr>
              <a:t>au Canada qui </a:t>
            </a:r>
            <a:r>
              <a:rPr lang="en-CA" sz="2200" dirty="0" err="1" smtClean="0">
                <a:latin typeface="Arial" panose="020B0604020202020204" pitchFamily="34" charset="0"/>
                <a:cs typeface="Arial" panose="020B0604020202020204" pitchFamily="34" charset="0"/>
              </a:rPr>
              <a:t>pourrait</a:t>
            </a:r>
            <a:r>
              <a:rPr lang="en-CA" sz="2200" dirty="0" smtClean="0">
                <a:latin typeface="Arial" panose="020B0604020202020204" pitchFamily="34" charset="0"/>
                <a:cs typeface="Arial" panose="020B0604020202020204" pitchFamily="34" charset="0"/>
              </a:rPr>
              <a:t> </a:t>
            </a:r>
            <a:r>
              <a:rPr lang="en-CA" sz="2200" dirty="0" err="1" smtClean="0">
                <a:latin typeface="Arial" panose="020B0604020202020204" pitchFamily="34" charset="0"/>
                <a:cs typeface="Arial" panose="020B0604020202020204" pitchFamily="34" charset="0"/>
              </a:rPr>
              <a:t>permettre</a:t>
            </a:r>
            <a:r>
              <a:rPr lang="en-CA" sz="2200" dirty="0" smtClean="0">
                <a:latin typeface="Arial" panose="020B0604020202020204" pitchFamily="34" charset="0"/>
                <a:cs typeface="Arial" panose="020B0604020202020204" pitchFamily="34" charset="0"/>
              </a:rPr>
              <a:t> </a:t>
            </a:r>
            <a:r>
              <a:rPr lang="en-CA" sz="2200" dirty="0" err="1">
                <a:latin typeface="Arial" panose="020B0604020202020204" pitchFamily="34" charset="0"/>
                <a:cs typeface="Arial" panose="020B0604020202020204" pitchFamily="34" charset="0"/>
              </a:rPr>
              <a:t>une</a:t>
            </a:r>
            <a:r>
              <a:rPr lang="en-CA" sz="2200" b="1" dirty="0">
                <a:latin typeface="Arial" panose="020B0604020202020204" pitchFamily="34" charset="0"/>
                <a:cs typeface="Arial" panose="020B0604020202020204" pitchFamily="34" charset="0"/>
              </a:rPr>
              <a:t> </a:t>
            </a:r>
            <a:r>
              <a:rPr lang="en-CA" sz="2200" b="1" dirty="0" err="1">
                <a:latin typeface="Arial" panose="020B0604020202020204" pitchFamily="34" charset="0"/>
                <a:cs typeface="Arial" panose="020B0604020202020204" pitchFamily="34" charset="0"/>
              </a:rPr>
              <a:t>réduction</a:t>
            </a:r>
            <a:r>
              <a:rPr lang="en-CA" sz="2200" b="1" dirty="0">
                <a:latin typeface="Arial" panose="020B0604020202020204" pitchFamily="34" charset="0"/>
                <a:cs typeface="Arial" panose="020B0604020202020204" pitchFamily="34" charset="0"/>
              </a:rPr>
              <a:t> </a:t>
            </a:r>
            <a:r>
              <a:rPr lang="en-CA" sz="2200" b="1" dirty="0" err="1">
                <a:latin typeface="Arial" panose="020B0604020202020204" pitchFamily="34" charset="0"/>
                <a:cs typeface="Arial" panose="020B0604020202020204" pitchFamily="34" charset="0"/>
              </a:rPr>
              <a:t>modeste</a:t>
            </a:r>
            <a:r>
              <a:rPr lang="en-CA" sz="2200" b="1" dirty="0">
                <a:latin typeface="Arial" panose="020B0604020202020204" pitchFamily="34" charset="0"/>
                <a:cs typeface="Arial" panose="020B0604020202020204" pitchFamily="34" charset="0"/>
              </a:rPr>
              <a:t> de la </a:t>
            </a:r>
            <a:r>
              <a:rPr lang="en-CA" sz="2200" b="1" dirty="0" err="1">
                <a:latin typeface="Arial" panose="020B0604020202020204" pitchFamily="34" charset="0"/>
                <a:cs typeface="Arial" panose="020B0604020202020204" pitchFamily="34" charset="0"/>
              </a:rPr>
              <a:t>pyélonéphrite</a:t>
            </a:r>
            <a:r>
              <a:rPr lang="en-CA" sz="2200" b="1" dirty="0">
                <a:latin typeface="Arial" panose="020B0604020202020204" pitchFamily="34" charset="0"/>
                <a:cs typeface="Arial" panose="020B0604020202020204" pitchFamily="34" charset="0"/>
              </a:rPr>
              <a:t> chez les </a:t>
            </a:r>
            <a:r>
              <a:rPr lang="en-CA" sz="2200" b="1" dirty="0" smtClean="0">
                <a:latin typeface="Arial" panose="020B0604020202020204" pitchFamily="34" charset="0"/>
                <a:cs typeface="Arial" panose="020B0604020202020204" pitchFamily="34" charset="0"/>
              </a:rPr>
              <a:t>femmes</a:t>
            </a:r>
            <a:r>
              <a:rPr lang="en-CA" sz="2200" dirty="0">
                <a:latin typeface="Arial" panose="020B0604020202020204" pitchFamily="34" charset="0"/>
                <a:cs typeface="Arial" panose="020B0604020202020204" pitchFamily="34" charset="0"/>
              </a:rPr>
              <a:t> </a:t>
            </a:r>
            <a:r>
              <a:rPr lang="en-CA" sz="2200" dirty="0" smtClean="0">
                <a:latin typeface="Arial" panose="020B0604020202020204" pitchFamily="34" charset="0"/>
                <a:cs typeface="Arial" panose="020B0604020202020204" pitchFamily="34" charset="0"/>
              </a:rPr>
              <a:t>et </a:t>
            </a:r>
            <a:r>
              <a:rPr lang="en-CA" sz="2200" dirty="0" err="1" smtClean="0">
                <a:latin typeface="Arial" panose="020B0604020202020204" pitchFamily="34" charset="0"/>
                <a:cs typeface="Arial" panose="020B0604020202020204" pitchFamily="34" charset="0"/>
              </a:rPr>
              <a:t>pourrait</a:t>
            </a:r>
            <a:r>
              <a:rPr lang="en-CA" sz="2200" dirty="0" smtClean="0">
                <a:latin typeface="Arial" panose="020B0604020202020204" pitchFamily="34" charset="0"/>
                <a:cs typeface="Arial" panose="020B0604020202020204" pitchFamily="34" charset="0"/>
              </a:rPr>
              <a:t> </a:t>
            </a:r>
            <a:r>
              <a:rPr lang="en-CA" sz="2200" dirty="0" err="1" smtClean="0">
                <a:latin typeface="Arial" panose="020B0604020202020204" pitchFamily="34" charset="0"/>
                <a:cs typeface="Arial" panose="020B0604020202020204" pitchFamily="34" charset="0"/>
              </a:rPr>
              <a:t>réduire</a:t>
            </a:r>
            <a:r>
              <a:rPr lang="en-CA" sz="2200" dirty="0" smtClean="0">
                <a:latin typeface="Arial" panose="020B0604020202020204" pitchFamily="34" charset="0"/>
                <a:cs typeface="Arial" panose="020B0604020202020204" pitchFamily="34" charset="0"/>
              </a:rPr>
              <a:t> le </a:t>
            </a:r>
            <a:r>
              <a:rPr lang="en-CA" sz="2200" dirty="0" err="1">
                <a:latin typeface="Arial" panose="020B0604020202020204" pitchFamily="34" charset="0"/>
                <a:cs typeface="Arial" panose="020B0604020202020204" pitchFamily="34" charset="0"/>
              </a:rPr>
              <a:t>nombre</a:t>
            </a:r>
            <a:r>
              <a:rPr lang="en-CA" sz="2200" dirty="0">
                <a:latin typeface="Arial" panose="020B0604020202020204" pitchFamily="34" charset="0"/>
                <a:cs typeface="Arial" panose="020B0604020202020204" pitchFamily="34" charset="0"/>
              </a:rPr>
              <a:t> </a:t>
            </a:r>
            <a:r>
              <a:rPr lang="en-CA" sz="2200" dirty="0" smtClean="0">
                <a:latin typeface="Arial" panose="020B0604020202020204" pitchFamily="34" charset="0"/>
                <a:cs typeface="Arial" panose="020B0604020202020204" pitchFamily="34" charset="0"/>
              </a:rPr>
              <a:t>de </a:t>
            </a:r>
            <a:r>
              <a:rPr lang="en-CA" sz="2200" dirty="0" err="1" smtClean="0">
                <a:latin typeface="Arial" panose="020B0604020202020204" pitchFamily="34" charset="0"/>
                <a:cs typeface="Arial" panose="020B0604020202020204" pitchFamily="34" charset="0"/>
              </a:rPr>
              <a:t>bébés</a:t>
            </a:r>
            <a:r>
              <a:rPr lang="en-CA" sz="2200" dirty="0" smtClean="0">
                <a:latin typeface="Arial" panose="020B0604020202020204" pitchFamily="34" charset="0"/>
                <a:cs typeface="Arial" panose="020B0604020202020204" pitchFamily="34" charset="0"/>
              </a:rPr>
              <a:t> de </a:t>
            </a:r>
            <a:r>
              <a:rPr lang="en-CA" sz="2200" dirty="0" err="1">
                <a:latin typeface="Arial" panose="020B0604020202020204" pitchFamily="34" charset="0"/>
                <a:cs typeface="Arial" panose="020B0604020202020204" pitchFamily="34" charset="0"/>
              </a:rPr>
              <a:t>faible</a:t>
            </a:r>
            <a:r>
              <a:rPr lang="en-CA" sz="2200" dirty="0">
                <a:latin typeface="Arial" panose="020B0604020202020204" pitchFamily="34" charset="0"/>
                <a:cs typeface="Arial" panose="020B0604020202020204" pitchFamily="34" charset="0"/>
              </a:rPr>
              <a:t> </a:t>
            </a:r>
            <a:r>
              <a:rPr lang="en-CA" sz="2200" dirty="0" err="1">
                <a:latin typeface="Arial" panose="020B0604020202020204" pitchFamily="34" charset="0"/>
                <a:cs typeface="Arial" panose="020B0604020202020204" pitchFamily="34" charset="0"/>
              </a:rPr>
              <a:t>poids</a:t>
            </a:r>
            <a:r>
              <a:rPr lang="en-CA" sz="2200" dirty="0">
                <a:latin typeface="Arial" panose="020B0604020202020204" pitchFamily="34" charset="0"/>
                <a:cs typeface="Arial" panose="020B0604020202020204" pitchFamily="34" charset="0"/>
              </a:rPr>
              <a:t> </a:t>
            </a:r>
            <a:r>
              <a:rPr lang="en-CA" sz="2200" dirty="0" err="1" smtClean="0">
                <a:latin typeface="Arial" panose="020B0604020202020204" pitchFamily="34" charset="0"/>
                <a:cs typeface="Arial" panose="020B0604020202020204" pitchFamily="34" charset="0"/>
              </a:rPr>
              <a:t>à</a:t>
            </a:r>
            <a:r>
              <a:rPr lang="en-CA" sz="2200" dirty="0" smtClean="0">
                <a:latin typeface="Arial" panose="020B0604020202020204" pitchFamily="34" charset="0"/>
                <a:cs typeface="Arial" panose="020B0604020202020204" pitchFamily="34" charset="0"/>
              </a:rPr>
              <a:t> la </a:t>
            </a:r>
            <a:r>
              <a:rPr lang="en-CA" sz="2200" dirty="0">
                <a:latin typeface="Arial" panose="020B0604020202020204" pitchFamily="34" charset="0"/>
                <a:cs typeface="Arial" panose="020B0604020202020204" pitchFamily="34" charset="0"/>
              </a:rPr>
              <a:t>naissance</a:t>
            </a:r>
            <a:r>
              <a:rPr lang="en-CA" sz="2200" dirty="0" smtClean="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CA" sz="22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CA" sz="2200" dirty="0">
                <a:latin typeface="Arial" panose="020B0604020202020204" pitchFamily="34" charset="0"/>
                <a:cs typeface="Arial" panose="020B0604020202020204" pitchFamily="34" charset="0"/>
              </a:rPr>
              <a:t>Les </a:t>
            </a:r>
            <a:r>
              <a:rPr lang="en-CA" sz="2200" dirty="0" err="1">
                <a:latin typeface="Arial" panose="020B0604020202020204" pitchFamily="34" charset="0"/>
                <a:cs typeface="Arial" panose="020B0604020202020204" pitchFamily="34" charset="0"/>
              </a:rPr>
              <a:t>dommages</a:t>
            </a:r>
            <a:r>
              <a:rPr lang="en-CA" sz="2200" dirty="0">
                <a:latin typeface="Arial" panose="020B0604020202020204" pitchFamily="34" charset="0"/>
                <a:cs typeface="Arial" panose="020B0604020202020204" pitchFamily="34" charset="0"/>
              </a:rPr>
              <a:t> </a:t>
            </a:r>
            <a:r>
              <a:rPr lang="en-CA" sz="2200" dirty="0" err="1">
                <a:latin typeface="Arial" panose="020B0604020202020204" pitchFamily="34" charset="0"/>
                <a:cs typeface="Arial" panose="020B0604020202020204" pitchFamily="34" charset="0"/>
              </a:rPr>
              <a:t>sérieux</a:t>
            </a:r>
            <a:r>
              <a:rPr lang="en-CA" sz="2200" dirty="0">
                <a:latin typeface="Arial" panose="020B0604020202020204" pitchFamily="34" charset="0"/>
                <a:cs typeface="Arial" panose="020B0604020202020204" pitchFamily="34" charset="0"/>
              </a:rPr>
              <a:t> des </a:t>
            </a:r>
            <a:r>
              <a:rPr lang="en-CA" sz="2200" dirty="0" err="1">
                <a:latin typeface="Arial" panose="020B0604020202020204" pitchFamily="34" charset="0"/>
                <a:cs typeface="Arial" panose="020B0604020202020204" pitchFamily="34" charset="0"/>
              </a:rPr>
              <a:t>antibiotiques</a:t>
            </a:r>
            <a:r>
              <a:rPr lang="en-CA" sz="2200" dirty="0">
                <a:latin typeface="Arial" panose="020B0604020202020204" pitchFamily="34" charset="0"/>
                <a:cs typeface="Arial" panose="020B0604020202020204" pitchFamily="34" charset="0"/>
              </a:rPr>
              <a:t>, </a:t>
            </a:r>
            <a:r>
              <a:rPr lang="en-CA" sz="2200" dirty="0" err="1">
                <a:latin typeface="Arial" panose="020B0604020202020204" pitchFamily="34" charset="0"/>
                <a:cs typeface="Arial" panose="020B0604020202020204" pitchFamily="34" charset="0"/>
              </a:rPr>
              <a:t>bien</a:t>
            </a:r>
            <a:r>
              <a:rPr lang="en-CA" sz="2200" dirty="0">
                <a:latin typeface="Arial" panose="020B0604020202020204" pitchFamily="34" charset="0"/>
                <a:cs typeface="Arial" panose="020B0604020202020204" pitchFamily="34" charset="0"/>
              </a:rPr>
              <a:t> </a:t>
            </a:r>
            <a:r>
              <a:rPr lang="en-CA" sz="2200" dirty="0" err="1">
                <a:latin typeface="Arial" panose="020B0604020202020204" pitchFamily="34" charset="0"/>
                <a:cs typeface="Arial" panose="020B0604020202020204" pitchFamily="34" charset="0"/>
              </a:rPr>
              <a:t>que</a:t>
            </a:r>
            <a:r>
              <a:rPr lang="en-CA" sz="2200" dirty="0">
                <a:latin typeface="Arial" panose="020B0604020202020204" pitchFamily="34" charset="0"/>
                <a:cs typeface="Arial" panose="020B0604020202020204" pitchFamily="34" charset="0"/>
              </a:rPr>
              <a:t> </a:t>
            </a:r>
            <a:r>
              <a:rPr lang="en-CA" sz="2200" dirty="0" err="1" smtClean="0">
                <a:latin typeface="Arial" panose="020B0604020202020204" pitchFamily="34" charset="0"/>
                <a:cs typeface="Arial" panose="020B0604020202020204" pitchFamily="34" charset="0"/>
              </a:rPr>
              <a:t>possibles</a:t>
            </a:r>
            <a:r>
              <a:rPr lang="en-CA" sz="2200" dirty="0" smtClean="0">
                <a:latin typeface="Arial" panose="020B0604020202020204" pitchFamily="34" charset="0"/>
                <a:cs typeface="Arial" panose="020B0604020202020204" pitchFamily="34" charset="0"/>
              </a:rPr>
              <a:t>, </a:t>
            </a:r>
            <a:r>
              <a:rPr lang="en-CA" sz="2200" dirty="0" err="1">
                <a:latin typeface="Arial" panose="020B0604020202020204" pitchFamily="34" charset="0"/>
                <a:cs typeface="Arial" panose="020B0604020202020204" pitchFamily="34" charset="0"/>
              </a:rPr>
              <a:t>n'ont</a:t>
            </a:r>
            <a:r>
              <a:rPr lang="en-CA" sz="2200" dirty="0">
                <a:latin typeface="Arial" panose="020B0604020202020204" pitchFamily="34" charset="0"/>
                <a:cs typeface="Arial" panose="020B0604020202020204" pitchFamily="34" charset="0"/>
              </a:rPr>
              <a:t> pas </a:t>
            </a:r>
            <a:r>
              <a:rPr lang="en-CA" sz="2200" dirty="0" err="1">
                <a:latin typeface="Arial" panose="020B0604020202020204" pitchFamily="34" charset="0"/>
                <a:cs typeface="Arial" panose="020B0604020202020204" pitchFamily="34" charset="0"/>
              </a:rPr>
              <a:t>été</a:t>
            </a:r>
            <a:r>
              <a:rPr lang="en-CA" sz="2200" dirty="0">
                <a:latin typeface="Arial" panose="020B0604020202020204" pitchFamily="34" charset="0"/>
                <a:cs typeface="Arial" panose="020B0604020202020204" pitchFamily="34" charset="0"/>
              </a:rPr>
              <a:t> </a:t>
            </a:r>
            <a:r>
              <a:rPr lang="en-CA" sz="2200" dirty="0" err="1">
                <a:latin typeface="Arial" panose="020B0604020202020204" pitchFamily="34" charset="0"/>
                <a:cs typeface="Arial" panose="020B0604020202020204" pitchFamily="34" charset="0"/>
              </a:rPr>
              <a:t>rapportés</a:t>
            </a:r>
            <a:r>
              <a:rPr lang="en-CA" sz="22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CA"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CA" sz="2200" dirty="0">
                <a:latin typeface="Arial" panose="020B0604020202020204" pitchFamily="34" charset="0"/>
                <a:cs typeface="Arial" panose="020B0604020202020204" pitchFamily="34" charset="0"/>
              </a:rPr>
              <a:t>Il y a </a:t>
            </a:r>
            <a:r>
              <a:rPr lang="en-CA" sz="2200" dirty="0" err="1">
                <a:latin typeface="Arial" panose="020B0604020202020204" pitchFamily="34" charset="0"/>
                <a:cs typeface="Arial" panose="020B0604020202020204" pitchFamily="34" charset="0"/>
              </a:rPr>
              <a:t>une</a:t>
            </a:r>
            <a:r>
              <a:rPr lang="en-CA" sz="2200" dirty="0">
                <a:latin typeface="Arial" panose="020B0604020202020204" pitchFamily="34" charset="0"/>
                <a:cs typeface="Arial" panose="020B0604020202020204" pitchFamily="34" charset="0"/>
              </a:rPr>
              <a:t> variation </a:t>
            </a:r>
            <a:r>
              <a:rPr lang="en-CA" sz="2200" dirty="0" err="1">
                <a:latin typeface="Arial" panose="020B0604020202020204" pitchFamily="34" charset="0"/>
                <a:cs typeface="Arial" panose="020B0604020202020204" pitchFamily="34" charset="0"/>
              </a:rPr>
              <a:t>considérable</a:t>
            </a:r>
            <a:r>
              <a:rPr lang="en-CA" sz="2200" dirty="0">
                <a:latin typeface="Arial" panose="020B0604020202020204" pitchFamily="34" charset="0"/>
                <a:cs typeface="Arial" panose="020B0604020202020204" pitchFamily="34" charset="0"/>
              </a:rPr>
              <a:t> </a:t>
            </a:r>
            <a:r>
              <a:rPr lang="en-CA" sz="2200" dirty="0" err="1">
                <a:latin typeface="Arial" panose="020B0604020202020204" pitchFamily="34" charset="0"/>
                <a:cs typeface="Arial" panose="020B0604020202020204" pitchFamily="34" charset="0"/>
              </a:rPr>
              <a:t>dans</a:t>
            </a:r>
            <a:r>
              <a:rPr lang="en-CA" sz="2200" dirty="0">
                <a:latin typeface="Arial" panose="020B0604020202020204" pitchFamily="34" charset="0"/>
                <a:cs typeface="Arial" panose="020B0604020202020204" pitchFamily="34" charset="0"/>
              </a:rPr>
              <a:t> la </a:t>
            </a:r>
            <a:r>
              <a:rPr lang="en-CA" sz="2200" dirty="0" err="1">
                <a:latin typeface="Arial" panose="020B0604020202020204" pitchFamily="34" charset="0"/>
                <a:cs typeface="Arial" panose="020B0604020202020204" pitchFamily="34" charset="0"/>
              </a:rPr>
              <a:t>façon</a:t>
            </a:r>
            <a:r>
              <a:rPr lang="en-CA" sz="2200" dirty="0">
                <a:latin typeface="Arial" panose="020B0604020202020204" pitchFamily="34" charset="0"/>
                <a:cs typeface="Arial" panose="020B0604020202020204" pitchFamily="34" charset="0"/>
              </a:rPr>
              <a:t> </a:t>
            </a:r>
            <a:r>
              <a:rPr lang="en-CA" sz="2200" dirty="0" err="1">
                <a:latin typeface="Arial" panose="020B0604020202020204" pitchFamily="34" charset="0"/>
                <a:cs typeface="Arial" panose="020B0604020202020204" pitchFamily="34" charset="0"/>
              </a:rPr>
              <a:t>dont</a:t>
            </a:r>
            <a:r>
              <a:rPr lang="en-CA" sz="2200" dirty="0">
                <a:latin typeface="Arial" panose="020B0604020202020204" pitchFamily="34" charset="0"/>
                <a:cs typeface="Arial" panose="020B0604020202020204" pitchFamily="34" charset="0"/>
              </a:rPr>
              <a:t> les femmes </a:t>
            </a:r>
            <a:r>
              <a:rPr lang="en-CA" sz="2200" dirty="0" err="1">
                <a:latin typeface="Arial" panose="020B0604020202020204" pitchFamily="34" charset="0"/>
                <a:cs typeface="Arial" panose="020B0604020202020204" pitchFamily="34" charset="0"/>
              </a:rPr>
              <a:t>évaluent</a:t>
            </a:r>
            <a:r>
              <a:rPr lang="en-CA" sz="2200" dirty="0">
                <a:latin typeface="Arial" panose="020B0604020202020204" pitchFamily="34" charset="0"/>
                <a:cs typeface="Arial" panose="020B0604020202020204" pitchFamily="34" charset="0"/>
              </a:rPr>
              <a:t> les </a:t>
            </a:r>
            <a:r>
              <a:rPr lang="en-CA" sz="2200" dirty="0" err="1" smtClean="0">
                <a:latin typeface="Arial" panose="020B0604020202020204" pitchFamily="34" charset="0"/>
                <a:cs typeface="Arial" panose="020B0604020202020204" pitchFamily="34" charset="0"/>
              </a:rPr>
              <a:t>inconvénients</a:t>
            </a:r>
            <a:r>
              <a:rPr lang="en-CA" sz="2200" dirty="0" smtClean="0">
                <a:latin typeface="Arial" panose="020B0604020202020204" pitchFamily="34" charset="0"/>
                <a:cs typeface="Arial" panose="020B0604020202020204" pitchFamily="34" charset="0"/>
              </a:rPr>
              <a:t> et </a:t>
            </a:r>
            <a:r>
              <a:rPr lang="en-CA" sz="2200" dirty="0">
                <a:latin typeface="Arial" panose="020B0604020202020204" pitchFamily="34" charset="0"/>
                <a:cs typeface="Arial" panose="020B0604020202020204" pitchFamily="34" charset="0"/>
              </a:rPr>
              <a:t>les </a:t>
            </a:r>
            <a:r>
              <a:rPr lang="en-CA" sz="2200" dirty="0" err="1">
                <a:latin typeface="Arial" panose="020B0604020202020204" pitchFamily="34" charset="0"/>
                <a:cs typeface="Arial" panose="020B0604020202020204" pitchFamily="34" charset="0"/>
              </a:rPr>
              <a:t>avantages</a:t>
            </a:r>
            <a:r>
              <a:rPr lang="en-CA" sz="2200" dirty="0">
                <a:latin typeface="Arial" panose="020B0604020202020204" pitchFamily="34" charset="0"/>
                <a:cs typeface="Arial" panose="020B0604020202020204" pitchFamily="34" charset="0"/>
              </a:rPr>
              <a:t> de </a:t>
            </a:r>
            <a:r>
              <a:rPr lang="en-CA" sz="2200" dirty="0" err="1">
                <a:latin typeface="Arial" panose="020B0604020202020204" pitchFamily="34" charset="0"/>
                <a:cs typeface="Arial" panose="020B0604020202020204" pitchFamily="34" charset="0"/>
              </a:rPr>
              <a:t>l'utilisation</a:t>
            </a:r>
            <a:r>
              <a:rPr lang="en-CA" sz="2200" dirty="0">
                <a:latin typeface="Arial" panose="020B0604020202020204" pitchFamily="34" charset="0"/>
                <a:cs typeface="Arial" panose="020B0604020202020204" pitchFamily="34" charset="0"/>
              </a:rPr>
              <a:t> </a:t>
            </a:r>
            <a:r>
              <a:rPr lang="en-CA" sz="2200" dirty="0" err="1">
                <a:latin typeface="Arial" panose="020B0604020202020204" pitchFamily="34" charset="0"/>
                <a:cs typeface="Arial" panose="020B0604020202020204" pitchFamily="34" charset="0"/>
              </a:rPr>
              <a:t>d'antibiotiques</a:t>
            </a:r>
            <a:r>
              <a:rPr lang="en-CA" sz="2200" dirty="0">
                <a:latin typeface="Arial" panose="020B0604020202020204" pitchFamily="34" charset="0"/>
                <a:cs typeface="Arial" panose="020B0604020202020204" pitchFamily="34" charset="0"/>
              </a:rPr>
              <a:t> pendant la </a:t>
            </a:r>
            <a:r>
              <a:rPr lang="en-CA" sz="2200" dirty="0" err="1" smtClean="0">
                <a:latin typeface="Arial" panose="020B0604020202020204" pitchFamily="34" charset="0"/>
                <a:cs typeface="Arial" panose="020B0604020202020204" pitchFamily="34" charset="0"/>
              </a:rPr>
              <a:t>grossesse</a:t>
            </a:r>
            <a:endParaRPr lang="en-CA" sz="2200" dirty="0">
              <a:latin typeface="Arial" panose="020B0604020202020204" pitchFamily="34" charset="0"/>
              <a:cs typeface="Arial" panose="020B0604020202020204"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altLang="en-US" sz="3600" dirty="0" smtClean="0"/>
              <a:t>Conclusions: points </a:t>
            </a:r>
            <a:r>
              <a:rPr lang="en-US" altLang="en-US" sz="3600" dirty="0" err="1" smtClean="0"/>
              <a:t>clés</a:t>
            </a:r>
            <a:endParaRPr lang="en-US" altLang="en-US" sz="3600" dirty="0" smtClean="0"/>
          </a:p>
        </p:txBody>
      </p:sp>
      <p:sp>
        <p:nvSpPr>
          <p:cNvPr id="3" name="Content Placeholder 2"/>
          <p:cNvSpPr>
            <a:spLocks noGrp="1"/>
          </p:cNvSpPr>
          <p:nvPr>
            <p:ph idx="1"/>
          </p:nvPr>
        </p:nvSpPr>
        <p:spPr>
          <a:xfrm>
            <a:off x="505780" y="1673225"/>
            <a:ext cx="7772400" cy="4194175"/>
          </a:xfrm>
        </p:spPr>
        <p:txBody>
          <a:bodyPr>
            <a:normAutofit fontScale="92500" lnSpcReduction="20000"/>
          </a:bodyPr>
          <a:lstStyle/>
          <a:p>
            <a:pPr marL="0" indent="0">
              <a:buNone/>
            </a:pPr>
            <a:endParaRPr lang="en-CA" sz="1800" dirty="0"/>
          </a:p>
          <a:p>
            <a:pPr marL="285750" indent="-285750"/>
            <a:r>
              <a:rPr lang="en-CA" dirty="0">
                <a:latin typeface="Arial"/>
                <a:cs typeface="Arial"/>
              </a:rPr>
              <a:t>Le </a:t>
            </a:r>
            <a:r>
              <a:rPr lang="en-CA" dirty="0" smtClean="0">
                <a:latin typeface="Arial"/>
                <a:cs typeface="Arial"/>
              </a:rPr>
              <a:t>GÉCSSP </a:t>
            </a:r>
            <a:r>
              <a:rPr lang="en-CA" dirty="0" err="1">
                <a:latin typeface="Arial"/>
                <a:cs typeface="Arial"/>
              </a:rPr>
              <a:t>recommande</a:t>
            </a:r>
            <a:r>
              <a:rPr lang="en-CA" dirty="0">
                <a:latin typeface="Arial"/>
                <a:cs typeface="Arial"/>
              </a:rPr>
              <a:t> le </a:t>
            </a:r>
            <a:r>
              <a:rPr lang="en-CA" dirty="0" err="1">
                <a:latin typeface="Arial"/>
                <a:cs typeface="Arial"/>
              </a:rPr>
              <a:t>dépistage</a:t>
            </a:r>
            <a:r>
              <a:rPr lang="en-CA" dirty="0">
                <a:latin typeface="Arial"/>
                <a:cs typeface="Arial"/>
              </a:rPr>
              <a:t> des femmes </a:t>
            </a:r>
            <a:r>
              <a:rPr lang="en-CA" dirty="0" err="1">
                <a:latin typeface="Arial"/>
                <a:cs typeface="Arial"/>
              </a:rPr>
              <a:t>asymptomatiques</a:t>
            </a:r>
            <a:r>
              <a:rPr lang="en-CA" dirty="0">
                <a:latin typeface="Arial"/>
                <a:cs typeface="Arial"/>
              </a:rPr>
              <a:t> qui ne </a:t>
            </a:r>
            <a:r>
              <a:rPr lang="en-CA" i="1" dirty="0" err="1">
                <a:latin typeface="Arial"/>
                <a:cs typeface="Arial"/>
              </a:rPr>
              <a:t>présentent</a:t>
            </a:r>
            <a:r>
              <a:rPr lang="en-CA" i="1" dirty="0">
                <a:latin typeface="Arial"/>
                <a:cs typeface="Arial"/>
              </a:rPr>
              <a:t> pas de </a:t>
            </a:r>
            <a:r>
              <a:rPr lang="en-CA" i="1" dirty="0" err="1">
                <a:latin typeface="Arial"/>
                <a:cs typeface="Arial"/>
              </a:rPr>
              <a:t>risque</a:t>
            </a:r>
            <a:r>
              <a:rPr lang="en-CA" i="1" dirty="0">
                <a:latin typeface="Arial"/>
                <a:cs typeface="Arial"/>
              </a:rPr>
              <a:t> </a:t>
            </a:r>
            <a:r>
              <a:rPr lang="en-CA" i="1" dirty="0" err="1">
                <a:latin typeface="Arial"/>
                <a:cs typeface="Arial"/>
              </a:rPr>
              <a:t>accru</a:t>
            </a:r>
            <a:r>
              <a:rPr lang="en-CA" i="1" dirty="0">
                <a:latin typeface="Arial"/>
                <a:cs typeface="Arial"/>
              </a:rPr>
              <a:t> </a:t>
            </a:r>
            <a:r>
              <a:rPr lang="en-CA" dirty="0">
                <a:latin typeface="Arial"/>
                <a:cs typeface="Arial"/>
              </a:rPr>
              <a:t>avec </a:t>
            </a:r>
            <a:r>
              <a:rPr lang="en-CA" dirty="0" err="1">
                <a:latin typeface="Arial"/>
                <a:cs typeface="Arial"/>
              </a:rPr>
              <a:t>une</a:t>
            </a:r>
            <a:r>
              <a:rPr lang="en-CA" dirty="0">
                <a:latin typeface="Arial"/>
                <a:cs typeface="Arial"/>
              </a:rPr>
              <a:t> </a:t>
            </a:r>
            <a:r>
              <a:rPr lang="en-CA" dirty="0" err="1">
                <a:latin typeface="Arial"/>
                <a:cs typeface="Arial"/>
              </a:rPr>
              <a:t>seule</a:t>
            </a:r>
            <a:r>
              <a:rPr lang="en-CA" dirty="0">
                <a:latin typeface="Arial"/>
                <a:cs typeface="Arial"/>
              </a:rPr>
              <a:t> culture </a:t>
            </a:r>
            <a:r>
              <a:rPr lang="en-CA" dirty="0" err="1">
                <a:latin typeface="Arial"/>
                <a:cs typeface="Arial"/>
              </a:rPr>
              <a:t>d'urine</a:t>
            </a:r>
            <a:r>
              <a:rPr lang="en-CA" dirty="0">
                <a:latin typeface="Arial"/>
                <a:cs typeface="Arial"/>
              </a:rPr>
              <a:t> </a:t>
            </a:r>
            <a:r>
              <a:rPr lang="en-CA" dirty="0" err="1">
                <a:latin typeface="Arial"/>
                <a:cs typeface="Arial"/>
              </a:rPr>
              <a:t>une</a:t>
            </a:r>
            <a:r>
              <a:rPr lang="en-CA" dirty="0">
                <a:latin typeface="Arial"/>
                <a:cs typeface="Arial"/>
              </a:rPr>
              <a:t> </a:t>
            </a:r>
            <a:r>
              <a:rPr lang="en-CA" dirty="0" err="1">
                <a:latin typeface="Arial"/>
                <a:cs typeface="Arial"/>
              </a:rPr>
              <a:t>fois</a:t>
            </a:r>
            <a:r>
              <a:rPr lang="en-CA" dirty="0">
                <a:latin typeface="Arial"/>
                <a:cs typeface="Arial"/>
              </a:rPr>
              <a:t> pendant la </a:t>
            </a:r>
            <a:r>
              <a:rPr lang="en-CA" dirty="0" err="1">
                <a:latin typeface="Arial"/>
                <a:cs typeface="Arial"/>
              </a:rPr>
              <a:t>grossesse</a:t>
            </a:r>
            <a:r>
              <a:rPr lang="en-CA" dirty="0">
                <a:latin typeface="Arial"/>
                <a:cs typeface="Arial"/>
              </a:rPr>
              <a:t>.</a:t>
            </a:r>
            <a:endParaRPr lang="en-US" dirty="0" smtClean="0">
              <a:latin typeface="Arial"/>
              <a:cs typeface="Arial"/>
            </a:endParaRPr>
          </a:p>
          <a:p>
            <a:pPr marL="285750" indent="-285750"/>
            <a:r>
              <a:rPr lang="en-US" dirty="0" err="1" smtClean="0">
                <a:latin typeface="Arial"/>
                <a:cs typeface="Arial"/>
              </a:rPr>
              <a:t>Cette</a:t>
            </a:r>
            <a:r>
              <a:rPr lang="en-US" dirty="0" smtClean="0">
                <a:latin typeface="Arial"/>
                <a:cs typeface="Arial"/>
              </a:rPr>
              <a:t> </a:t>
            </a:r>
            <a:r>
              <a:rPr lang="en-US" b="1" dirty="0" err="1" smtClean="0">
                <a:latin typeface="Arial"/>
                <a:cs typeface="Arial"/>
              </a:rPr>
              <a:t>recommandation</a:t>
            </a:r>
            <a:r>
              <a:rPr lang="en-US" b="1" dirty="0" smtClean="0">
                <a:latin typeface="Arial"/>
                <a:cs typeface="Arial"/>
              </a:rPr>
              <a:t> </a:t>
            </a:r>
            <a:r>
              <a:rPr lang="en-US" b="1" dirty="0" err="1" smtClean="0">
                <a:latin typeface="Arial"/>
                <a:cs typeface="Arial"/>
              </a:rPr>
              <a:t>faible</a:t>
            </a:r>
            <a:r>
              <a:rPr lang="en-US" b="1" dirty="0">
                <a:latin typeface="Arial"/>
                <a:cs typeface="Arial"/>
              </a:rPr>
              <a:t> </a:t>
            </a:r>
            <a:r>
              <a:rPr lang="en-US" dirty="0" err="1">
                <a:latin typeface="Arial"/>
                <a:cs typeface="Arial"/>
              </a:rPr>
              <a:t>indique</a:t>
            </a:r>
            <a:r>
              <a:rPr lang="en-US" dirty="0">
                <a:latin typeface="Arial"/>
                <a:cs typeface="Arial"/>
              </a:rPr>
              <a:t> </a:t>
            </a:r>
            <a:r>
              <a:rPr lang="en-US" dirty="0" err="1">
                <a:latin typeface="Arial"/>
                <a:cs typeface="Arial"/>
              </a:rPr>
              <a:t>une</a:t>
            </a:r>
            <a:r>
              <a:rPr lang="en-US" dirty="0">
                <a:latin typeface="Arial"/>
                <a:cs typeface="Arial"/>
              </a:rPr>
              <a:t> incertitude quant aux </a:t>
            </a:r>
            <a:r>
              <a:rPr lang="en-US" dirty="0" err="1">
                <a:latin typeface="Arial"/>
                <a:cs typeface="Arial"/>
              </a:rPr>
              <a:t>avantages</a:t>
            </a:r>
            <a:r>
              <a:rPr lang="en-US" dirty="0">
                <a:latin typeface="Arial"/>
                <a:cs typeface="Arial"/>
              </a:rPr>
              <a:t> qui </a:t>
            </a:r>
            <a:r>
              <a:rPr lang="en-US" dirty="0" err="1">
                <a:latin typeface="Arial"/>
                <a:cs typeface="Arial"/>
              </a:rPr>
              <a:t>l'emportent</a:t>
            </a:r>
            <a:r>
              <a:rPr lang="en-US" dirty="0">
                <a:latin typeface="Arial"/>
                <a:cs typeface="Arial"/>
              </a:rPr>
              <a:t> </a:t>
            </a:r>
            <a:r>
              <a:rPr lang="en-US" dirty="0" err="1">
                <a:latin typeface="Arial"/>
                <a:cs typeface="Arial"/>
              </a:rPr>
              <a:t>sur</a:t>
            </a:r>
            <a:r>
              <a:rPr lang="en-US" dirty="0">
                <a:latin typeface="Arial"/>
                <a:cs typeface="Arial"/>
              </a:rPr>
              <a:t> les </a:t>
            </a:r>
            <a:r>
              <a:rPr lang="en-US" dirty="0" err="1" smtClean="0">
                <a:latin typeface="Arial"/>
                <a:cs typeface="Arial"/>
              </a:rPr>
              <a:t>inconvénients</a:t>
            </a:r>
            <a:endParaRPr lang="en-US" dirty="0" smtClean="0">
              <a:latin typeface="Arial"/>
              <a:cs typeface="Arial"/>
            </a:endParaRPr>
          </a:p>
          <a:p>
            <a:r>
              <a:rPr lang="en-CA" dirty="0" err="1" smtClean="0"/>
              <a:t>Certaines</a:t>
            </a:r>
            <a:r>
              <a:rPr lang="en-CA" dirty="0" smtClean="0"/>
              <a:t> </a:t>
            </a:r>
            <a:r>
              <a:rPr lang="en-CA" dirty="0"/>
              <a:t>femmes </a:t>
            </a:r>
            <a:r>
              <a:rPr lang="en-CA" dirty="0" err="1"/>
              <a:t>préoccupées</a:t>
            </a:r>
            <a:r>
              <a:rPr lang="en-CA" dirty="0"/>
              <a:t> par </a:t>
            </a:r>
            <a:r>
              <a:rPr lang="en-CA" dirty="0" err="1"/>
              <a:t>l'utilisation</a:t>
            </a:r>
            <a:r>
              <a:rPr lang="en-CA" dirty="0"/>
              <a:t> </a:t>
            </a:r>
            <a:r>
              <a:rPr lang="en-CA" dirty="0" err="1"/>
              <a:t>d'antibiotiques</a:t>
            </a:r>
            <a:r>
              <a:rPr lang="en-CA" dirty="0"/>
              <a:t> pendant la </a:t>
            </a:r>
            <a:r>
              <a:rPr lang="en-CA" dirty="0" err="1"/>
              <a:t>grossesse</a:t>
            </a:r>
            <a:r>
              <a:rPr lang="en-CA" dirty="0"/>
              <a:t> </a:t>
            </a:r>
            <a:r>
              <a:rPr lang="en-CA" dirty="0" err="1" smtClean="0"/>
              <a:t>pourraient</a:t>
            </a:r>
            <a:r>
              <a:rPr lang="en-CA" dirty="0" smtClean="0"/>
              <a:t> ne </a:t>
            </a:r>
            <a:r>
              <a:rPr lang="en-CA" dirty="0"/>
              <a:t>pas </a:t>
            </a:r>
            <a:r>
              <a:rPr lang="en-CA" dirty="0" err="1"/>
              <a:t>vouloir</a:t>
            </a:r>
            <a:r>
              <a:rPr lang="en-CA" dirty="0"/>
              <a:t> </a:t>
            </a:r>
            <a:r>
              <a:rPr lang="en-CA" dirty="0" err="1"/>
              <a:t>être</a:t>
            </a:r>
            <a:r>
              <a:rPr lang="en-CA" dirty="0"/>
              <a:t> </a:t>
            </a:r>
            <a:r>
              <a:rPr lang="en-CA" dirty="0" err="1"/>
              <a:t>dépistées</a:t>
            </a:r>
            <a:r>
              <a:rPr lang="en-CA" dirty="0"/>
              <a:t>.</a:t>
            </a:r>
          </a:p>
          <a:p>
            <a:r>
              <a:rPr lang="en-CA" dirty="0"/>
              <a:t>Les </a:t>
            </a:r>
            <a:r>
              <a:rPr lang="en-CA" dirty="0" err="1"/>
              <a:t>cliniciens</a:t>
            </a:r>
            <a:r>
              <a:rPr lang="en-CA" dirty="0"/>
              <a:t> </a:t>
            </a:r>
            <a:r>
              <a:rPr lang="en-CA" dirty="0" err="1"/>
              <a:t>devraient</a:t>
            </a:r>
            <a:r>
              <a:rPr lang="en-CA" dirty="0"/>
              <a:t> </a:t>
            </a:r>
            <a:r>
              <a:rPr lang="en-CA" dirty="0" err="1"/>
              <a:t>tenir</a:t>
            </a:r>
            <a:r>
              <a:rPr lang="en-CA" dirty="0"/>
              <a:t> </a:t>
            </a:r>
            <a:r>
              <a:rPr lang="en-CA" dirty="0" err="1"/>
              <a:t>compte</a:t>
            </a:r>
            <a:r>
              <a:rPr lang="en-CA" dirty="0"/>
              <a:t> de la </a:t>
            </a:r>
            <a:r>
              <a:rPr lang="en-CA" dirty="0" err="1"/>
              <a:t>valeur</a:t>
            </a:r>
            <a:r>
              <a:rPr lang="en-CA" dirty="0"/>
              <a:t> </a:t>
            </a:r>
            <a:r>
              <a:rPr lang="en-CA" dirty="0" err="1"/>
              <a:t>potentielle</a:t>
            </a:r>
            <a:r>
              <a:rPr lang="en-CA" dirty="0"/>
              <a:t> de la prise de </a:t>
            </a:r>
            <a:r>
              <a:rPr lang="en-CA" dirty="0" err="1"/>
              <a:t>décision</a:t>
            </a:r>
            <a:r>
              <a:rPr lang="en-CA" dirty="0"/>
              <a:t> </a:t>
            </a:r>
            <a:r>
              <a:rPr lang="en-CA" dirty="0" err="1"/>
              <a:t>partagée</a:t>
            </a:r>
            <a:r>
              <a:rPr lang="en-CA" dirty="0"/>
              <a:t> </a:t>
            </a:r>
            <a:r>
              <a:rPr lang="en-CA" dirty="0" err="1"/>
              <a:t>dans</a:t>
            </a:r>
            <a:r>
              <a:rPr lang="en-CA" dirty="0"/>
              <a:t> de </a:t>
            </a:r>
            <a:r>
              <a:rPr lang="en-CA" dirty="0" err="1"/>
              <a:t>telles</a:t>
            </a:r>
            <a:r>
              <a:rPr lang="en-CA" dirty="0"/>
              <a:t> </a:t>
            </a:r>
            <a:r>
              <a:rPr lang="en-CA" dirty="0" err="1"/>
              <a:t>circonstances</a:t>
            </a:r>
            <a:r>
              <a:rPr lang="en-CA" dirty="0"/>
              <a:t>, </a:t>
            </a:r>
            <a:r>
              <a:rPr lang="en-CA" dirty="0" err="1"/>
              <a:t>compte</a:t>
            </a:r>
            <a:r>
              <a:rPr lang="en-CA" dirty="0"/>
              <a:t> </a:t>
            </a:r>
            <a:r>
              <a:rPr lang="en-CA" dirty="0" err="1"/>
              <a:t>tenu</a:t>
            </a:r>
            <a:r>
              <a:rPr lang="en-CA" dirty="0"/>
              <a:t> des </a:t>
            </a:r>
            <a:r>
              <a:rPr lang="en-CA" dirty="0" err="1"/>
              <a:t>avantages</a:t>
            </a:r>
            <a:r>
              <a:rPr lang="en-CA" dirty="0"/>
              <a:t> </a:t>
            </a:r>
            <a:r>
              <a:rPr lang="en-CA" dirty="0" err="1"/>
              <a:t>incertains</a:t>
            </a:r>
            <a:r>
              <a:rPr lang="en-CA" dirty="0" smtClean="0"/>
              <a:t>.</a:t>
            </a:r>
            <a:endParaRPr lang="en-CA" dirty="0"/>
          </a:p>
        </p:txBody>
      </p:sp>
      <p:sp>
        <p:nvSpPr>
          <p:cNvPr id="55300"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30945DF5-051A-4C6D-B340-D9A0474E593A}" type="slidenum">
              <a:rPr lang="en-US" altLang="en-US" sz="1400" smtClean="0">
                <a:solidFill>
                  <a:schemeClr val="bg1"/>
                </a:solidFill>
                <a:cs typeface="Arial" pitchFamily="34" charset="0"/>
              </a:rPr>
              <a:pPr>
                <a:spcBef>
                  <a:spcPct val="0"/>
                </a:spcBef>
                <a:buFontTx/>
                <a:buNone/>
              </a:pPr>
              <a:t>36</a:t>
            </a:fld>
            <a:endParaRPr lang="en-US" altLang="en-US" sz="1400" smtClean="0">
              <a:solidFill>
                <a:schemeClr val="bg1"/>
              </a:solidFill>
              <a:cs typeface="Arial" pitchFamily="34" charset="0"/>
            </a:endParaRPr>
          </a:p>
        </p:txBody>
      </p:sp>
    </p:spTree>
    <p:extLst>
      <p:ext uri="{BB962C8B-B14F-4D97-AF65-F5344CB8AC3E}">
        <p14:creationId xmlns:p14="http://schemas.microsoft.com/office/powerpoint/2010/main" val="2830424868"/>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altLang="en-US" sz="3600" dirty="0"/>
              <a:t>Plus </a:t>
            </a:r>
            <a:r>
              <a:rPr lang="en-US" altLang="en-US" sz="3600" dirty="0" err="1"/>
              <a:t>d’information</a:t>
            </a:r>
            <a:endParaRPr lang="en-US" altLang="en-US" sz="3600" dirty="0" smtClean="0"/>
          </a:p>
        </p:txBody>
      </p:sp>
      <p:sp>
        <p:nvSpPr>
          <p:cNvPr id="3" name="Content Placeholder 2"/>
          <p:cNvSpPr>
            <a:spLocks noGrp="1"/>
          </p:cNvSpPr>
          <p:nvPr>
            <p:ph idx="1"/>
          </p:nvPr>
        </p:nvSpPr>
        <p:spPr/>
        <p:txBody>
          <a:bodyPr/>
          <a:lstStyle/>
          <a:p>
            <a:pPr marL="0" indent="0">
              <a:buFontTx/>
              <a:buNone/>
              <a:defRPr/>
            </a:pPr>
            <a:r>
              <a:rPr lang="en-US" dirty="0"/>
              <a:t>Pour plus </a:t>
            </a:r>
            <a:r>
              <a:rPr lang="en-US" dirty="0" err="1"/>
              <a:t>d'informations</a:t>
            </a:r>
            <a:r>
              <a:rPr lang="en-US" dirty="0"/>
              <a:t> </a:t>
            </a:r>
            <a:r>
              <a:rPr lang="en-US" dirty="0" err="1"/>
              <a:t>sur</a:t>
            </a:r>
            <a:r>
              <a:rPr lang="en-US" dirty="0"/>
              <a:t> les </a:t>
            </a:r>
            <a:r>
              <a:rPr lang="en-US" dirty="0" err="1"/>
              <a:t>détails</a:t>
            </a:r>
            <a:r>
              <a:rPr lang="en-US" dirty="0"/>
              <a:t> de </a:t>
            </a:r>
            <a:r>
              <a:rPr lang="en-US" dirty="0" err="1"/>
              <a:t>cette</a:t>
            </a:r>
            <a:r>
              <a:rPr lang="en-US" dirty="0"/>
              <a:t> </a:t>
            </a:r>
            <a:r>
              <a:rPr lang="en-US" dirty="0" err="1" smtClean="0"/>
              <a:t>ligne</a:t>
            </a:r>
            <a:r>
              <a:rPr lang="en-US" dirty="0" smtClean="0"/>
              <a:t> </a:t>
            </a:r>
            <a:r>
              <a:rPr lang="en-US" dirty="0" err="1" smtClean="0"/>
              <a:t>directrice</a:t>
            </a:r>
            <a:r>
              <a:rPr lang="en-US" dirty="0" smtClean="0"/>
              <a:t>, </a:t>
            </a:r>
            <a:r>
              <a:rPr lang="en-US" dirty="0" err="1"/>
              <a:t>veuillez</a:t>
            </a:r>
            <a:r>
              <a:rPr lang="en-US" dirty="0"/>
              <a:t> consulter:</a:t>
            </a:r>
          </a:p>
          <a:p>
            <a:pPr marL="0" indent="0">
              <a:buFontTx/>
              <a:buNone/>
              <a:defRPr/>
            </a:pPr>
            <a:endParaRPr lang="en-US" dirty="0"/>
          </a:p>
          <a:p>
            <a:pPr>
              <a:spcAft>
                <a:spcPts val="0"/>
              </a:spcAft>
              <a:defRPr/>
            </a:pPr>
            <a:r>
              <a:rPr lang="en-US" dirty="0">
                <a:ea typeface="Cambria"/>
                <a:cs typeface="Times New Roman"/>
              </a:rPr>
              <a:t>Le site Web du </a:t>
            </a:r>
            <a:r>
              <a:rPr lang="en-US" dirty="0" err="1">
                <a:ea typeface="Cambria"/>
                <a:cs typeface="Times New Roman"/>
              </a:rPr>
              <a:t>Groupe</a:t>
            </a:r>
            <a:r>
              <a:rPr lang="en-US" dirty="0">
                <a:ea typeface="Cambria"/>
                <a:cs typeface="Times New Roman"/>
              </a:rPr>
              <a:t> </a:t>
            </a:r>
            <a:r>
              <a:rPr lang="en-US" dirty="0" err="1">
                <a:ea typeface="Cambria"/>
                <a:cs typeface="Times New Roman"/>
              </a:rPr>
              <a:t>d’étude</a:t>
            </a:r>
            <a:r>
              <a:rPr lang="en-US" dirty="0">
                <a:ea typeface="Cambria"/>
                <a:cs typeface="Times New Roman"/>
              </a:rPr>
              <a:t> </a:t>
            </a:r>
            <a:r>
              <a:rPr lang="en-US" dirty="0" err="1">
                <a:ea typeface="Cambria"/>
                <a:cs typeface="Times New Roman"/>
              </a:rPr>
              <a:t>canadien</a:t>
            </a:r>
            <a:r>
              <a:rPr lang="en-US" dirty="0">
                <a:ea typeface="Cambria"/>
                <a:cs typeface="Times New Roman"/>
              </a:rPr>
              <a:t> </a:t>
            </a:r>
            <a:r>
              <a:rPr lang="en-US" dirty="0" err="1">
                <a:ea typeface="Cambria"/>
                <a:cs typeface="Times New Roman"/>
              </a:rPr>
              <a:t>sur</a:t>
            </a:r>
            <a:r>
              <a:rPr lang="en-US" dirty="0">
                <a:ea typeface="Cambria"/>
                <a:cs typeface="Times New Roman"/>
              </a:rPr>
              <a:t> les </a:t>
            </a:r>
            <a:r>
              <a:rPr lang="en-US" dirty="0" err="1">
                <a:ea typeface="Cambria"/>
                <a:cs typeface="Times New Roman"/>
              </a:rPr>
              <a:t>soins</a:t>
            </a:r>
            <a:r>
              <a:rPr lang="en-US" dirty="0">
                <a:ea typeface="Cambria"/>
                <a:cs typeface="Times New Roman"/>
              </a:rPr>
              <a:t> de santé </a:t>
            </a:r>
            <a:r>
              <a:rPr lang="en-US" dirty="0" err="1">
                <a:ea typeface="Cambria"/>
                <a:cs typeface="Times New Roman"/>
              </a:rPr>
              <a:t>préventifs</a:t>
            </a:r>
            <a:r>
              <a:rPr lang="en-US" dirty="0">
                <a:ea typeface="Cambria"/>
                <a:cs typeface="Times New Roman"/>
              </a:rPr>
              <a:t>: </a:t>
            </a:r>
            <a:r>
              <a:rPr lang="en-US" dirty="0">
                <a:solidFill>
                  <a:schemeClr val="accent5">
                    <a:lumMod val="60000"/>
                    <a:lumOff val="40000"/>
                  </a:schemeClr>
                </a:solidFill>
                <a:ea typeface="Cambria"/>
                <a:cs typeface="Times New Roman"/>
              </a:rPr>
              <a:t>http://</a:t>
            </a:r>
            <a:r>
              <a:rPr lang="en-US" dirty="0" err="1">
                <a:solidFill>
                  <a:schemeClr val="accent5">
                    <a:lumMod val="60000"/>
                    <a:lumOff val="40000"/>
                  </a:schemeClr>
                </a:solidFill>
                <a:ea typeface="Cambria"/>
                <a:cs typeface="Times New Roman"/>
              </a:rPr>
              <a:t>groupeetudecanadien.ca</a:t>
            </a:r>
            <a:endParaRPr lang="en-CA" dirty="0">
              <a:solidFill>
                <a:schemeClr val="accent5">
                  <a:lumMod val="60000"/>
                  <a:lumOff val="40000"/>
                </a:schemeClr>
              </a:solidFill>
              <a:ea typeface="Cambria"/>
              <a:cs typeface="Times New Roman"/>
            </a:endParaRPr>
          </a:p>
        </p:txBody>
      </p:sp>
      <p:sp>
        <p:nvSpPr>
          <p:cNvPr id="59396"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06D4550A-7143-4294-A476-E501A45D8FBB}" type="slidenum">
              <a:rPr lang="en-US" altLang="en-US" sz="1400" smtClean="0">
                <a:solidFill>
                  <a:srgbClr val="FFFFFF"/>
                </a:solidFill>
                <a:cs typeface="Arial" pitchFamily="34" charset="0"/>
              </a:rPr>
              <a:pPr>
                <a:spcBef>
                  <a:spcPct val="0"/>
                </a:spcBef>
                <a:buFontTx/>
                <a:buNone/>
              </a:pPr>
              <a:t>37</a:t>
            </a:fld>
            <a:endParaRPr lang="en-US" altLang="en-US" sz="1400" smtClean="0">
              <a:solidFill>
                <a:srgbClr val="FFFFFF"/>
              </a:solidFill>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defRPr/>
            </a:pPr>
            <a:r>
              <a:rPr lang="en-CA" sz="3600" dirty="0"/>
              <a:t>Questions &amp; </a:t>
            </a:r>
            <a:r>
              <a:rPr lang="en-CA" sz="3600" dirty="0" err="1"/>
              <a:t>Réponses</a:t>
            </a:r>
            <a:endParaRPr lang="en-CA" sz="3600" dirty="0" smtClean="0"/>
          </a:p>
        </p:txBody>
      </p:sp>
      <p:sp>
        <p:nvSpPr>
          <p:cNvPr id="3" name="Content Placeholder 2"/>
          <p:cNvSpPr>
            <a:spLocks noGrp="1"/>
          </p:cNvSpPr>
          <p:nvPr>
            <p:ph idx="1"/>
          </p:nvPr>
        </p:nvSpPr>
        <p:spPr>
          <a:xfrm>
            <a:off x="468313" y="2060575"/>
            <a:ext cx="7772400" cy="4114800"/>
          </a:xfrm>
        </p:spPr>
        <p:txBody>
          <a:bodyPr/>
          <a:lstStyle/>
          <a:p>
            <a:pPr algn="ctr">
              <a:buFontTx/>
              <a:buNone/>
              <a:defRPr/>
            </a:pPr>
            <a:endParaRPr lang="en-CA" sz="3600" b="1" dirty="0" smtClean="0">
              <a:solidFill>
                <a:srgbClr val="90214A"/>
              </a:solidFill>
              <a:ea typeface="+mj-ea"/>
              <a:cs typeface="+mj-cs"/>
            </a:endParaRPr>
          </a:p>
          <a:p>
            <a:pPr algn="ctr">
              <a:buFontTx/>
              <a:buNone/>
              <a:defRPr/>
            </a:pPr>
            <a:endParaRPr lang="en-CA" sz="3600" b="1" dirty="0">
              <a:solidFill>
                <a:srgbClr val="90214A"/>
              </a:solidFill>
              <a:ea typeface="+mj-ea"/>
              <a:cs typeface="+mj-cs"/>
            </a:endParaRPr>
          </a:p>
          <a:p>
            <a:pPr algn="ctr">
              <a:buFontTx/>
              <a:buNone/>
              <a:defRPr/>
            </a:pPr>
            <a:r>
              <a:rPr lang="en-CA" sz="5500" b="1" dirty="0" err="1">
                <a:solidFill>
                  <a:srgbClr val="90214A"/>
                </a:solidFill>
              </a:rPr>
              <a:t>Merci</a:t>
            </a:r>
            <a:endParaRPr lang="en-CA" sz="5500" b="1" dirty="0">
              <a:solidFill>
                <a:srgbClr val="90214A"/>
              </a:solidFill>
            </a:endParaRPr>
          </a:p>
        </p:txBody>
      </p:sp>
      <p:sp>
        <p:nvSpPr>
          <p:cNvPr id="60420"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A86D41E7-E470-47FC-95E3-24F5E2F8A2C9}" type="slidenum">
              <a:rPr lang="en-US" altLang="en-US" sz="1400" smtClean="0">
                <a:solidFill>
                  <a:schemeClr val="bg1"/>
                </a:solidFill>
                <a:cs typeface="Arial" pitchFamily="34" charset="0"/>
              </a:rPr>
              <a:pPr>
                <a:spcBef>
                  <a:spcPct val="0"/>
                </a:spcBef>
                <a:buFontTx/>
                <a:buNone/>
              </a:pPr>
              <a:t>38</a:t>
            </a:fld>
            <a:endParaRPr lang="en-US" altLang="en-US" sz="1400" smtClean="0">
              <a:solidFill>
                <a:schemeClr val="bg1"/>
              </a:solidFill>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4"/>
          <p:cNvSpPr>
            <a:spLocks noGrp="1"/>
          </p:cNvSpPr>
          <p:nvPr>
            <p:ph type="title"/>
          </p:nvPr>
        </p:nvSpPr>
        <p:spPr>
          <a:xfrm>
            <a:off x="1258888" y="3213100"/>
            <a:ext cx="6769100" cy="1362075"/>
          </a:xfrm>
        </p:spPr>
        <p:txBody>
          <a:bodyPr/>
          <a:lstStyle/>
          <a:p>
            <a:r>
              <a:rPr lang="fr-CA" altLang="en-US" cap="none" dirty="0" smtClean="0"/>
              <a:t>Matériel de référence</a:t>
            </a:r>
            <a:endParaRPr lang="en-US" altLang="en-US" cap="none" dirty="0" smtClean="0"/>
          </a:p>
        </p:txBody>
      </p:sp>
      <p:sp>
        <p:nvSpPr>
          <p:cNvPr id="54275" name="Text Placeholder 5"/>
          <p:cNvSpPr>
            <a:spLocks noGrp="1"/>
          </p:cNvSpPr>
          <p:nvPr>
            <p:ph type="body" idx="1"/>
          </p:nvPr>
        </p:nvSpPr>
        <p:spPr>
          <a:xfrm>
            <a:off x="1258888" y="1628775"/>
            <a:ext cx="7129462" cy="1500188"/>
          </a:xfrm>
        </p:spPr>
        <p:txBody>
          <a:bodyPr>
            <a:normAutofit/>
          </a:bodyPr>
          <a:lstStyle/>
          <a:p>
            <a:endParaRPr lang="en-US" altLang="en-US" sz="2400" b="1" dirty="0" smtClean="0"/>
          </a:p>
          <a:p>
            <a:r>
              <a:rPr lang="fr-CA" sz="2400" dirty="0"/>
              <a:t>Dépistage de la bactériurie asymptomatique pendant la grossesse</a:t>
            </a:r>
            <a:endParaRPr lang="en-US" altLang="en-US" sz="2400" dirty="0"/>
          </a:p>
        </p:txBody>
      </p:sp>
      <p:sp>
        <p:nvSpPr>
          <p:cNvPr id="54276"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07C80BCE-0ED7-49D5-AA31-497532BCAE26}" type="slidenum">
              <a:rPr lang="en-US" altLang="en-US" sz="1400" smtClean="0">
                <a:solidFill>
                  <a:srgbClr val="FFFFFF"/>
                </a:solidFill>
                <a:cs typeface="Arial" pitchFamily="34" charset="0"/>
              </a:rPr>
              <a:pPr>
                <a:spcBef>
                  <a:spcPct val="0"/>
                </a:spcBef>
                <a:buFontTx/>
                <a:buNone/>
              </a:pPr>
              <a:t>39</a:t>
            </a:fld>
            <a:endParaRPr lang="en-US" altLang="en-US" sz="1400" smtClean="0">
              <a:solidFill>
                <a:srgbClr val="FFFFFF"/>
              </a:solidFill>
              <a:cs typeface="Arial" pitchFamily="34" charset="0"/>
            </a:endParaRPr>
          </a:p>
        </p:txBody>
      </p:sp>
    </p:spTree>
    <p:extLst>
      <p:ext uri="{BB962C8B-B14F-4D97-AF65-F5344CB8AC3E}">
        <p14:creationId xmlns:p14="http://schemas.microsoft.com/office/powerpoint/2010/main" val="162924991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3495F2-20E3-4CAA-B2FE-028150E82550}"/>
              </a:ext>
            </a:extLst>
          </p:cNvPr>
          <p:cNvSpPr>
            <a:spLocks noGrp="1"/>
          </p:cNvSpPr>
          <p:nvPr>
            <p:ph type="title"/>
          </p:nvPr>
        </p:nvSpPr>
        <p:spPr/>
        <p:txBody>
          <a:bodyPr/>
          <a:lstStyle/>
          <a:p>
            <a:r>
              <a:rPr lang="fr-CA" dirty="0">
                <a:latin typeface="Arial" charset="0"/>
                <a:ea typeface="ヒラギノ角ゴ Pro W3" charset="0"/>
                <a:cs typeface="ヒラギノ角ゴ Pro W3" charset="0"/>
              </a:rPr>
              <a:t>Aperçu de la présentation</a:t>
            </a:r>
            <a:endParaRPr lang="en-CA" dirty="0"/>
          </a:p>
        </p:txBody>
      </p:sp>
      <p:sp>
        <p:nvSpPr>
          <p:cNvPr id="3" name="Content Placeholder 2">
            <a:extLst>
              <a:ext uri="{FF2B5EF4-FFF2-40B4-BE49-F238E27FC236}">
                <a16:creationId xmlns:a16="http://schemas.microsoft.com/office/drawing/2014/main" xmlns="" id="{E5089970-FC28-4E8F-B416-C7F6BC47377A}"/>
              </a:ext>
            </a:extLst>
          </p:cNvPr>
          <p:cNvSpPr>
            <a:spLocks noGrp="1"/>
          </p:cNvSpPr>
          <p:nvPr>
            <p:ph idx="1"/>
          </p:nvPr>
        </p:nvSpPr>
        <p:spPr/>
        <p:txBody>
          <a:bodyPr/>
          <a:lstStyle/>
          <a:p>
            <a:pPr>
              <a:defRPr/>
            </a:pPr>
            <a:r>
              <a:rPr lang="en-US" b="1" dirty="0" err="1" smtClean="0"/>
              <a:t>Présentation</a:t>
            </a:r>
            <a:endParaRPr lang="en-US" b="1" dirty="0" smtClean="0"/>
          </a:p>
          <a:p>
            <a:pPr lvl="1">
              <a:buFont typeface="Arial" panose="020B0604020202020204" pitchFamily="34" charset="0"/>
              <a:buChar char="•"/>
              <a:defRPr/>
            </a:pPr>
            <a:r>
              <a:rPr lang="fr-CA" dirty="0" smtClean="0">
                <a:latin typeface="Arial"/>
                <a:cs typeface="Arial"/>
              </a:rPr>
              <a:t>Mise en contexte sur le dépistage de la bactériurie </a:t>
            </a:r>
            <a:r>
              <a:rPr lang="fr-CA" dirty="0">
                <a:latin typeface="Arial"/>
                <a:cs typeface="Arial"/>
              </a:rPr>
              <a:t>asymptomatique pendant la grossesse</a:t>
            </a:r>
            <a:endParaRPr lang="en-US" dirty="0">
              <a:latin typeface="Arial"/>
              <a:cs typeface="Arial"/>
            </a:endParaRPr>
          </a:p>
          <a:p>
            <a:pPr lvl="1">
              <a:buFont typeface="Arial" panose="020B0604020202020204" pitchFamily="34" charset="0"/>
              <a:buChar char="•"/>
              <a:defRPr/>
            </a:pPr>
            <a:r>
              <a:rPr lang="en-US" dirty="0" err="1"/>
              <a:t>Méthodes</a:t>
            </a:r>
            <a:r>
              <a:rPr lang="en-US" dirty="0"/>
              <a:t> du GÉCSSP</a:t>
            </a:r>
          </a:p>
          <a:p>
            <a:pPr lvl="1">
              <a:buFont typeface="Arial" panose="020B0604020202020204" pitchFamily="34" charset="0"/>
              <a:buChar char="•"/>
              <a:defRPr/>
            </a:pPr>
            <a:r>
              <a:rPr lang="en-US" dirty="0" err="1"/>
              <a:t>Principaux</a:t>
            </a:r>
            <a:r>
              <a:rPr lang="en-US" dirty="0"/>
              <a:t> </a:t>
            </a:r>
            <a:r>
              <a:rPr lang="en-US" dirty="0" err="1"/>
              <a:t>résultats</a:t>
            </a:r>
            <a:endParaRPr lang="en-US" dirty="0"/>
          </a:p>
          <a:p>
            <a:pPr lvl="1">
              <a:buFont typeface="Arial" panose="020B0604020202020204" pitchFamily="34" charset="0"/>
              <a:buChar char="•"/>
              <a:defRPr/>
            </a:pPr>
            <a:r>
              <a:rPr lang="en-US" dirty="0" err="1"/>
              <a:t>Recommandations</a:t>
            </a:r>
            <a:endParaRPr lang="en-US" dirty="0"/>
          </a:p>
          <a:p>
            <a:pPr lvl="1">
              <a:buFont typeface="Arial" panose="020B0604020202020204" pitchFamily="34" charset="0"/>
              <a:buChar char="•"/>
              <a:defRPr/>
            </a:pPr>
            <a:r>
              <a:rPr lang="en-US" dirty="0" err="1"/>
              <a:t>Considérations</a:t>
            </a:r>
            <a:r>
              <a:rPr lang="en-US" dirty="0"/>
              <a:t> pour la </a:t>
            </a:r>
            <a:r>
              <a:rPr lang="en-US" dirty="0" err="1"/>
              <a:t>mise</a:t>
            </a:r>
            <a:r>
              <a:rPr lang="en-US" dirty="0"/>
              <a:t> en </a:t>
            </a:r>
            <a:r>
              <a:rPr lang="en-US" dirty="0" err="1"/>
              <a:t>œuvre</a:t>
            </a:r>
            <a:endParaRPr lang="en-US" dirty="0"/>
          </a:p>
          <a:p>
            <a:pPr lvl="1">
              <a:buFont typeface="Arial" panose="020B0604020202020204" pitchFamily="34" charset="0"/>
              <a:buChar char="•"/>
              <a:defRPr/>
            </a:pPr>
            <a:r>
              <a:rPr lang="en-US" dirty="0"/>
              <a:t>Conclusions </a:t>
            </a:r>
          </a:p>
          <a:p>
            <a:pPr>
              <a:defRPr/>
            </a:pPr>
            <a:r>
              <a:rPr lang="en-US" b="1" dirty="0"/>
              <a:t>Questions et </a:t>
            </a:r>
            <a:r>
              <a:rPr lang="en-US" b="1" dirty="0" err="1"/>
              <a:t>réponses</a:t>
            </a:r>
            <a:endParaRPr lang="en-US" b="1" dirty="0"/>
          </a:p>
          <a:p>
            <a:endParaRPr lang="en-CA" dirty="0"/>
          </a:p>
        </p:txBody>
      </p:sp>
      <p:sp>
        <p:nvSpPr>
          <p:cNvPr id="4" name="Slide Number Placeholder 3"/>
          <p:cNvSpPr>
            <a:spLocks noGrp="1"/>
          </p:cNvSpPr>
          <p:nvPr>
            <p:ph type="sldNum" sz="quarter" idx="12"/>
          </p:nvPr>
        </p:nvSpPr>
        <p:spPr/>
        <p:txBody>
          <a:bodyPr/>
          <a:lstStyle/>
          <a:p>
            <a:fld id="{E3D5E142-BA66-4577-AABD-3D3B043058E5}" type="slidenum">
              <a:rPr lang="en-US" smtClean="0"/>
              <a:t>4</a:t>
            </a:fld>
            <a:endParaRPr lang="en-US"/>
          </a:p>
        </p:txBody>
      </p:sp>
    </p:spTree>
    <p:extLst>
      <p:ext uri="{BB962C8B-B14F-4D97-AF65-F5344CB8AC3E}">
        <p14:creationId xmlns:p14="http://schemas.microsoft.com/office/powerpoint/2010/main" val="16565515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z="3600" dirty="0" err="1" smtClean="0">
                <a:cs typeface="Arial" pitchFamily="34" charset="0"/>
              </a:rPr>
              <a:t>Processus</a:t>
            </a:r>
            <a:r>
              <a:rPr lang="en-US" altLang="en-US" sz="3600" dirty="0" smtClean="0">
                <a:cs typeface="Arial" pitchFamily="34" charset="0"/>
              </a:rPr>
              <a:t> de </a:t>
            </a:r>
            <a:r>
              <a:rPr lang="en-US" altLang="en-US" sz="3600" dirty="0" err="1" smtClean="0">
                <a:cs typeface="Arial" pitchFamily="34" charset="0"/>
              </a:rPr>
              <a:t>révision</a:t>
            </a:r>
            <a:r>
              <a:rPr lang="en-US" altLang="en-US" sz="3600" dirty="0" smtClean="0">
                <a:cs typeface="Arial" pitchFamily="34" charset="0"/>
              </a:rPr>
              <a:t> du GÉCSSP</a:t>
            </a:r>
            <a:endParaRPr lang="en-US" altLang="en-US" sz="3600" dirty="0" smtClean="0"/>
          </a:p>
        </p:txBody>
      </p:sp>
      <p:sp>
        <p:nvSpPr>
          <p:cNvPr id="3" name="Content Placeholder 2"/>
          <p:cNvSpPr>
            <a:spLocks noGrp="1"/>
          </p:cNvSpPr>
          <p:nvPr>
            <p:ph idx="1"/>
          </p:nvPr>
        </p:nvSpPr>
        <p:spPr>
          <a:xfrm>
            <a:off x="251520" y="1844824"/>
            <a:ext cx="7772400" cy="4114800"/>
          </a:xfrm>
        </p:spPr>
        <p:txBody>
          <a:bodyPr>
            <a:normAutofit lnSpcReduction="10000"/>
          </a:bodyPr>
          <a:lstStyle/>
          <a:p>
            <a:pPr algn="just">
              <a:defRPr/>
            </a:pPr>
            <a:r>
              <a:rPr lang="en-US" dirty="0" err="1"/>
              <a:t>Processus</a:t>
            </a:r>
            <a:r>
              <a:rPr lang="en-US" dirty="0"/>
              <a:t> </a:t>
            </a:r>
            <a:r>
              <a:rPr lang="en-US" dirty="0" err="1"/>
              <a:t>d'examen</a:t>
            </a:r>
            <a:r>
              <a:rPr lang="en-US" dirty="0"/>
              <a:t> interne </a:t>
            </a:r>
            <a:r>
              <a:rPr lang="en-US" dirty="0" err="1"/>
              <a:t>impliquant</a:t>
            </a:r>
            <a:r>
              <a:rPr lang="en-US" dirty="0"/>
              <a:t> le </a:t>
            </a:r>
            <a:r>
              <a:rPr lang="en-US" dirty="0" err="1"/>
              <a:t>groupe</a:t>
            </a:r>
            <a:r>
              <a:rPr lang="en-US" dirty="0"/>
              <a:t> de travail </a:t>
            </a:r>
            <a:r>
              <a:rPr lang="en-US" dirty="0" err="1"/>
              <a:t>sur</a:t>
            </a:r>
            <a:r>
              <a:rPr lang="en-US" dirty="0"/>
              <a:t> les </a:t>
            </a:r>
            <a:r>
              <a:rPr lang="en-US" dirty="0" err="1"/>
              <a:t>lignes</a:t>
            </a:r>
            <a:r>
              <a:rPr lang="en-US" dirty="0"/>
              <a:t> </a:t>
            </a:r>
            <a:r>
              <a:rPr lang="en-US" dirty="0" err="1"/>
              <a:t>directrices</a:t>
            </a:r>
            <a:r>
              <a:rPr lang="en-US" dirty="0"/>
              <a:t>, le </a:t>
            </a:r>
            <a:r>
              <a:rPr lang="en-US" dirty="0" smtClean="0"/>
              <a:t>GÉCSSP</a:t>
            </a:r>
            <a:r>
              <a:rPr lang="en-US" dirty="0"/>
              <a:t>, les agents </a:t>
            </a:r>
            <a:r>
              <a:rPr lang="en-US" dirty="0" err="1"/>
              <a:t>scientifiques</a:t>
            </a:r>
            <a:r>
              <a:rPr lang="en-US" dirty="0"/>
              <a:t> </a:t>
            </a:r>
            <a:r>
              <a:rPr lang="en-US" altLang="en-US" dirty="0" smtClean="0"/>
              <a:t>de </a:t>
            </a:r>
            <a:r>
              <a:rPr lang="en-US" altLang="en-US" dirty="0" err="1" smtClean="0"/>
              <a:t>l’ASPC</a:t>
            </a:r>
            <a:r>
              <a:rPr lang="en-US" altLang="en-US" dirty="0" smtClean="0"/>
              <a:t> et les </a:t>
            </a:r>
            <a:r>
              <a:rPr lang="en-US" altLang="en-US" dirty="0" err="1" smtClean="0"/>
              <a:t>employés</a:t>
            </a:r>
            <a:r>
              <a:rPr lang="en-US" altLang="en-US" dirty="0" smtClean="0"/>
              <a:t> du ERSC. </a:t>
            </a:r>
          </a:p>
          <a:p>
            <a:pPr algn="just">
              <a:defRPr/>
            </a:pPr>
            <a:r>
              <a:rPr lang="en-US" dirty="0" err="1"/>
              <a:t>Processus</a:t>
            </a:r>
            <a:r>
              <a:rPr lang="en-US" dirty="0"/>
              <a:t> </a:t>
            </a:r>
            <a:r>
              <a:rPr lang="en-US" dirty="0" err="1"/>
              <a:t>d'examen</a:t>
            </a:r>
            <a:r>
              <a:rPr lang="en-US" dirty="0"/>
              <a:t> </a:t>
            </a:r>
            <a:r>
              <a:rPr lang="en-US" dirty="0" err="1"/>
              <a:t>externe</a:t>
            </a:r>
            <a:r>
              <a:rPr lang="en-US" dirty="0"/>
              <a:t> </a:t>
            </a:r>
            <a:r>
              <a:rPr lang="en-US" dirty="0" err="1"/>
              <a:t>impliquant</a:t>
            </a:r>
            <a:r>
              <a:rPr lang="en-US" dirty="0"/>
              <a:t> des </a:t>
            </a:r>
            <a:r>
              <a:rPr lang="en-US" dirty="0" err="1" smtClean="0"/>
              <a:t>intervenants</a:t>
            </a:r>
            <a:r>
              <a:rPr lang="en-US" dirty="0" smtClean="0"/>
              <a:t> </a:t>
            </a:r>
            <a:r>
              <a:rPr lang="en-US" dirty="0" err="1"/>
              <a:t>clés</a:t>
            </a:r>
            <a:endParaRPr lang="en-US" dirty="0"/>
          </a:p>
          <a:p>
            <a:pPr lvl="1" algn="just">
              <a:defRPr/>
            </a:pPr>
            <a:r>
              <a:rPr lang="en-US" dirty="0" err="1" smtClean="0"/>
              <a:t>Intervenants</a:t>
            </a:r>
            <a:r>
              <a:rPr lang="en-US" dirty="0" smtClean="0"/>
              <a:t> </a:t>
            </a:r>
            <a:r>
              <a:rPr lang="en-US" dirty="0" err="1" smtClean="0"/>
              <a:t>généralistes</a:t>
            </a:r>
            <a:r>
              <a:rPr lang="en-US" dirty="0" smtClean="0"/>
              <a:t> </a:t>
            </a:r>
            <a:r>
              <a:rPr lang="en-US" dirty="0"/>
              <a:t>et </a:t>
            </a:r>
            <a:r>
              <a:rPr lang="en-US" dirty="0" err="1"/>
              <a:t>spécifiques</a:t>
            </a:r>
            <a:r>
              <a:rPr lang="en-US" dirty="0"/>
              <a:t> aux maladies</a:t>
            </a:r>
          </a:p>
          <a:p>
            <a:pPr lvl="1" algn="just">
              <a:defRPr/>
            </a:pPr>
            <a:r>
              <a:rPr lang="en-US" dirty="0" err="1" smtClean="0"/>
              <a:t>Intervenants</a:t>
            </a:r>
            <a:r>
              <a:rPr lang="en-US" dirty="0" smtClean="0"/>
              <a:t> </a:t>
            </a:r>
            <a:r>
              <a:rPr lang="en-US" dirty="0" err="1" smtClean="0"/>
              <a:t>fédéraux</a:t>
            </a:r>
            <a:r>
              <a:rPr lang="en-US" dirty="0" smtClean="0"/>
              <a:t> </a:t>
            </a:r>
            <a:r>
              <a:rPr lang="en-US" dirty="0"/>
              <a:t>et </a:t>
            </a:r>
            <a:r>
              <a:rPr lang="en-US" dirty="0" err="1" smtClean="0"/>
              <a:t>provinciaux</a:t>
            </a:r>
            <a:r>
              <a:rPr lang="en-US" dirty="0" smtClean="0"/>
              <a:t> </a:t>
            </a:r>
            <a:r>
              <a:rPr lang="en-US" dirty="0"/>
              <a:t>/ </a:t>
            </a:r>
            <a:r>
              <a:rPr lang="en-US" dirty="0" err="1" smtClean="0"/>
              <a:t>territoriaux</a:t>
            </a:r>
            <a:endParaRPr lang="en-US" sz="700" dirty="0" smtClean="0"/>
          </a:p>
          <a:p>
            <a:pPr marL="342900" lvl="1" indent="-342900" algn="just">
              <a:buFontTx/>
              <a:buChar char="•"/>
              <a:defRPr/>
            </a:pPr>
            <a:r>
              <a:rPr lang="en-US" sz="2400" dirty="0"/>
              <a:t>Le JAMC </a:t>
            </a:r>
            <a:r>
              <a:rPr lang="en-US" sz="2400" dirty="0" err="1"/>
              <a:t>entreprend</a:t>
            </a:r>
            <a:r>
              <a:rPr lang="en-US" sz="2400" dirty="0"/>
              <a:t> un </a:t>
            </a:r>
            <a:r>
              <a:rPr lang="en-US" sz="2400" dirty="0" err="1"/>
              <a:t>processus</a:t>
            </a:r>
            <a:r>
              <a:rPr lang="en-US" sz="2400" dirty="0"/>
              <a:t> </a:t>
            </a:r>
            <a:r>
              <a:rPr lang="en-US" sz="2400" dirty="0" err="1"/>
              <a:t>indépendant</a:t>
            </a:r>
            <a:r>
              <a:rPr lang="en-US" sz="2400" dirty="0"/>
              <a:t> </a:t>
            </a:r>
            <a:r>
              <a:rPr lang="en-US" sz="2400" dirty="0" err="1"/>
              <a:t>d'examen</a:t>
            </a:r>
            <a:r>
              <a:rPr lang="en-US" sz="2400" dirty="0"/>
              <a:t> par les pairs pour examiner les </a:t>
            </a:r>
            <a:r>
              <a:rPr lang="en-US" sz="2400" dirty="0" err="1"/>
              <a:t>lignes</a:t>
            </a:r>
            <a:r>
              <a:rPr lang="en-US" sz="2400" dirty="0"/>
              <a:t> </a:t>
            </a:r>
            <a:r>
              <a:rPr lang="en-US" sz="2400" dirty="0" err="1"/>
              <a:t>directrices</a:t>
            </a:r>
            <a:endParaRPr lang="en-US" dirty="0"/>
          </a:p>
        </p:txBody>
      </p:sp>
      <p:sp>
        <p:nvSpPr>
          <p:cNvPr id="28676"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FD2B7F57-0338-45D5-90D3-EEF60DF92F54}" type="slidenum">
              <a:rPr lang="en-US" altLang="en-US" sz="1400" smtClean="0">
                <a:solidFill>
                  <a:schemeClr val="bg1"/>
                </a:solidFill>
                <a:cs typeface="Arial" pitchFamily="34" charset="0"/>
              </a:rPr>
              <a:pPr>
                <a:spcBef>
                  <a:spcPct val="0"/>
                </a:spcBef>
                <a:buFontTx/>
                <a:buNone/>
              </a:pPr>
              <a:t>40</a:t>
            </a:fld>
            <a:endParaRPr lang="en-US" altLang="en-US" sz="1400" smtClean="0">
              <a:solidFill>
                <a:schemeClr val="bg1"/>
              </a:solidFill>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9050"/>
            <a:ext cx="8153400" cy="1219200"/>
          </a:xfrm>
        </p:spPr>
        <p:txBody>
          <a:bodyPr/>
          <a:lstStyle/>
          <a:p>
            <a:pPr>
              <a:defRPr/>
            </a:pPr>
            <a:r>
              <a:rPr lang="fr-CA" altLang="en-US" sz="3600" smtClean="0">
                <a:latin typeface="+mn-lt"/>
                <a:cs typeface="+mj-cs"/>
              </a:rPr>
              <a:t>Questions de recherche</a:t>
            </a:r>
            <a:endParaRPr lang="fr-CA" altLang="en-US" sz="3600" b="1" smtClean="0">
              <a:latin typeface="+mn-lt"/>
              <a:cs typeface="+mj-cs"/>
            </a:endParaRPr>
          </a:p>
        </p:txBody>
      </p:sp>
      <p:sp>
        <p:nvSpPr>
          <p:cNvPr id="29700" name="Slide Number Placeholder 4"/>
          <p:cNvSpPr>
            <a:spLocks noGrp="1"/>
          </p:cNvSpPr>
          <p:nvPr>
            <p:ph type="sldNum" sz="quarter" idx="4294967295"/>
          </p:nvPr>
        </p:nvSpPr>
        <p:spPr>
          <a:xfrm>
            <a:off x="7010400" y="6477000"/>
            <a:ext cx="19050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eaLnBrk="1" hangingPunct="1">
              <a:spcBef>
                <a:spcPct val="0"/>
              </a:spcBef>
              <a:buFontTx/>
              <a:buNone/>
            </a:pPr>
            <a:fld id="{D690770D-03F9-4D4A-A57B-8789D8787305}" type="slidenum">
              <a:rPr lang="fr-CA" altLang="en-US" sz="1400" smtClean="0">
                <a:solidFill>
                  <a:srgbClr val="FFFFFF"/>
                </a:solidFill>
                <a:cs typeface="Arial" pitchFamily="34" charset="0"/>
              </a:rPr>
              <a:pPr eaLnBrk="1" hangingPunct="1">
                <a:spcBef>
                  <a:spcPct val="0"/>
                </a:spcBef>
                <a:buFontTx/>
                <a:buNone/>
              </a:pPr>
              <a:t>41</a:t>
            </a:fld>
            <a:endParaRPr lang="fr-CA" altLang="en-US" sz="1400" smtClean="0">
              <a:solidFill>
                <a:srgbClr val="FFFFFF"/>
              </a:solidFill>
              <a:cs typeface="Arial"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22426797"/>
              </p:ext>
            </p:extLst>
          </p:nvPr>
        </p:nvGraphicFramePr>
        <p:xfrm>
          <a:off x="381000" y="838200"/>
          <a:ext cx="8229600" cy="6133640"/>
        </p:xfrm>
        <a:graphic>
          <a:graphicData uri="http://schemas.openxmlformats.org/drawingml/2006/table">
            <a:tbl>
              <a:tblPr firstRow="1" bandRow="1">
                <a:tableStyleId>{5C22544A-7EE6-4342-B048-85BDC9FD1C3A}</a:tableStyleId>
              </a:tblPr>
              <a:tblGrid>
                <a:gridCol w="8229600"/>
              </a:tblGrid>
              <a:tr h="349002">
                <a:tc>
                  <a:txBody>
                    <a:bodyPr/>
                    <a:lstStyle/>
                    <a:p>
                      <a:r>
                        <a:rPr lang="en-CA" sz="1800" b="1" i="0" u="none" strike="noStrike" kern="1200" baseline="0" dirty="0" smtClean="0">
                          <a:solidFill>
                            <a:schemeClr val="lt1"/>
                          </a:solidFill>
                          <a:latin typeface="+mn-lt"/>
                          <a:ea typeface="+mn-ea"/>
                          <a:cs typeface="+mn-cs"/>
                        </a:rPr>
                        <a:t>Questions</a:t>
                      </a:r>
                      <a:endParaRPr lang="en-CA" dirty="0"/>
                    </a:p>
                  </a:txBody>
                  <a:tcPr/>
                </a:tc>
              </a:tr>
              <a:tr h="872506">
                <a:tc>
                  <a:txBody>
                    <a:bodyPr/>
                    <a:lstStyle/>
                    <a:p>
                      <a:r>
                        <a:rPr lang="en-CA" sz="1800" b="0" i="0" u="none" strike="noStrike" kern="1200" baseline="0" dirty="0" smtClean="0">
                          <a:solidFill>
                            <a:schemeClr val="dk1"/>
                          </a:solidFill>
                          <a:latin typeface="+mn-lt"/>
                          <a:ea typeface="+mn-ea"/>
                          <a:cs typeface="+mn-cs"/>
                        </a:rPr>
                        <a:t>KQ1: </a:t>
                      </a:r>
                      <a:r>
                        <a:rPr lang="en-US" sz="1800" kern="1200" dirty="0" err="1" smtClean="0">
                          <a:solidFill>
                            <a:schemeClr val="dk1"/>
                          </a:solidFill>
                          <a:effectLst/>
                          <a:latin typeface="+mn-lt"/>
                          <a:ea typeface="+mn-ea"/>
                          <a:cs typeface="+mn-cs"/>
                        </a:rPr>
                        <a:t>Quels</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sont</a:t>
                      </a:r>
                      <a:r>
                        <a:rPr lang="en-US" sz="1800" kern="1200" dirty="0" smtClean="0">
                          <a:solidFill>
                            <a:schemeClr val="dk1"/>
                          </a:solidFill>
                          <a:effectLst/>
                          <a:latin typeface="+mn-lt"/>
                          <a:ea typeface="+mn-ea"/>
                          <a:cs typeface="+mn-cs"/>
                        </a:rPr>
                        <a:t> les </a:t>
                      </a:r>
                      <a:r>
                        <a:rPr lang="en-US" sz="1800" kern="1200" dirty="0" err="1" smtClean="0">
                          <a:solidFill>
                            <a:schemeClr val="dk1"/>
                          </a:solidFill>
                          <a:effectLst/>
                          <a:latin typeface="+mn-lt"/>
                          <a:ea typeface="+mn-ea"/>
                          <a:cs typeface="+mn-cs"/>
                        </a:rPr>
                        <a:t>avantages</a:t>
                      </a:r>
                      <a:r>
                        <a:rPr lang="en-US" sz="1800" kern="1200" dirty="0" smtClean="0">
                          <a:solidFill>
                            <a:schemeClr val="dk1"/>
                          </a:solidFill>
                          <a:effectLst/>
                          <a:latin typeface="+mn-lt"/>
                          <a:ea typeface="+mn-ea"/>
                          <a:cs typeface="+mn-cs"/>
                        </a:rPr>
                        <a:t> et les </a:t>
                      </a:r>
                      <a:r>
                        <a:rPr lang="en-US" sz="1800" kern="1200" dirty="0" err="1" smtClean="0">
                          <a:solidFill>
                            <a:schemeClr val="dk1"/>
                          </a:solidFill>
                          <a:effectLst/>
                          <a:latin typeface="+mn-lt"/>
                          <a:ea typeface="+mn-ea"/>
                          <a:cs typeface="+mn-cs"/>
                        </a:rPr>
                        <a:t>inconvénients</a:t>
                      </a:r>
                      <a:r>
                        <a:rPr lang="en-US" sz="1800" kern="1200" dirty="0" smtClean="0">
                          <a:solidFill>
                            <a:schemeClr val="dk1"/>
                          </a:solidFill>
                          <a:effectLst/>
                          <a:latin typeface="+mn-lt"/>
                          <a:ea typeface="+mn-ea"/>
                          <a:cs typeface="+mn-cs"/>
                        </a:rPr>
                        <a:t> du </a:t>
                      </a:r>
                      <a:r>
                        <a:rPr lang="en-US" sz="1800" kern="1200" dirty="0" err="1" smtClean="0">
                          <a:solidFill>
                            <a:schemeClr val="dk1"/>
                          </a:solidFill>
                          <a:effectLst/>
                          <a:latin typeface="+mn-lt"/>
                          <a:ea typeface="+mn-ea"/>
                          <a:cs typeface="+mn-cs"/>
                        </a:rPr>
                        <a:t>dépistage</a:t>
                      </a:r>
                      <a:r>
                        <a:rPr lang="en-US" sz="1800" kern="1200" dirty="0" smtClean="0">
                          <a:solidFill>
                            <a:schemeClr val="dk1"/>
                          </a:solidFill>
                          <a:effectLst/>
                          <a:latin typeface="+mn-lt"/>
                          <a:ea typeface="+mn-ea"/>
                          <a:cs typeface="+mn-cs"/>
                        </a:rPr>
                        <a:t> par rapport </a:t>
                      </a:r>
                      <a:r>
                        <a:rPr lang="en-US" sz="1800" kern="1200" dirty="0" err="1" smtClean="0">
                          <a:solidFill>
                            <a:schemeClr val="dk1"/>
                          </a:solidFill>
                          <a:effectLst/>
                          <a:latin typeface="+mn-lt"/>
                          <a:ea typeface="+mn-ea"/>
                          <a:cs typeface="+mn-cs"/>
                        </a:rPr>
                        <a:t>à</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l'absence</a:t>
                      </a:r>
                      <a:r>
                        <a:rPr lang="en-US" sz="1800" kern="1200" dirty="0" smtClean="0">
                          <a:solidFill>
                            <a:schemeClr val="dk1"/>
                          </a:solidFill>
                          <a:effectLst/>
                          <a:latin typeface="+mn-lt"/>
                          <a:ea typeface="+mn-ea"/>
                          <a:cs typeface="+mn-cs"/>
                        </a:rPr>
                        <a:t> de </a:t>
                      </a:r>
                      <a:r>
                        <a:rPr lang="en-US" sz="1800" kern="1200" dirty="0" err="1" smtClean="0">
                          <a:solidFill>
                            <a:schemeClr val="dk1"/>
                          </a:solidFill>
                          <a:effectLst/>
                          <a:latin typeface="+mn-lt"/>
                          <a:ea typeface="+mn-ea"/>
                          <a:cs typeface="+mn-cs"/>
                        </a:rPr>
                        <a:t>dépistage</a:t>
                      </a:r>
                      <a:r>
                        <a:rPr lang="en-US" sz="1800" kern="1200" dirty="0" smtClean="0">
                          <a:solidFill>
                            <a:schemeClr val="dk1"/>
                          </a:solidFill>
                          <a:effectLst/>
                          <a:latin typeface="+mn-lt"/>
                          <a:ea typeface="+mn-ea"/>
                          <a:cs typeface="+mn-cs"/>
                        </a:rPr>
                        <a:t> de la </a:t>
                      </a:r>
                      <a:r>
                        <a:rPr lang="en-US" sz="1800" kern="1200" dirty="0" err="1" smtClean="0">
                          <a:solidFill>
                            <a:schemeClr val="dk1"/>
                          </a:solidFill>
                          <a:effectLst/>
                          <a:latin typeface="+mn-lt"/>
                          <a:ea typeface="+mn-ea"/>
                          <a:cs typeface="+mn-cs"/>
                        </a:rPr>
                        <a:t>bactériurie</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asymptomatique</a:t>
                      </a:r>
                      <a:r>
                        <a:rPr lang="en-US" sz="1800" kern="1200" dirty="0" smtClean="0">
                          <a:solidFill>
                            <a:schemeClr val="dk1"/>
                          </a:solidFill>
                          <a:effectLst/>
                          <a:latin typeface="+mn-lt"/>
                          <a:ea typeface="+mn-ea"/>
                          <a:cs typeface="+mn-cs"/>
                        </a:rPr>
                        <a:t> pendant la </a:t>
                      </a:r>
                      <a:r>
                        <a:rPr lang="en-US" sz="1800" kern="1200" dirty="0" err="1" smtClean="0">
                          <a:solidFill>
                            <a:schemeClr val="dk1"/>
                          </a:solidFill>
                          <a:effectLst/>
                          <a:latin typeface="+mn-lt"/>
                          <a:ea typeface="+mn-ea"/>
                          <a:cs typeface="+mn-cs"/>
                        </a:rPr>
                        <a:t>grossesse</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Existe</a:t>
                      </a:r>
                      <a:r>
                        <a:rPr lang="en-US" sz="1800" kern="1200" dirty="0" smtClean="0">
                          <a:solidFill>
                            <a:schemeClr val="dk1"/>
                          </a:solidFill>
                          <a:effectLst/>
                          <a:latin typeface="+mn-lt"/>
                          <a:ea typeface="+mn-ea"/>
                          <a:cs typeface="+mn-cs"/>
                        </a:rPr>
                        <a:t>-t-</a:t>
                      </a:r>
                      <a:r>
                        <a:rPr lang="en-US" sz="1800" kern="1200" dirty="0" err="1" smtClean="0">
                          <a:solidFill>
                            <a:schemeClr val="dk1"/>
                          </a:solidFill>
                          <a:effectLst/>
                          <a:latin typeface="+mn-lt"/>
                          <a:ea typeface="+mn-ea"/>
                          <a:cs typeface="+mn-cs"/>
                        </a:rPr>
                        <a:t>il</a:t>
                      </a:r>
                      <a:r>
                        <a:rPr lang="en-US" sz="1800" kern="1200" dirty="0" smtClean="0">
                          <a:solidFill>
                            <a:schemeClr val="dk1"/>
                          </a:solidFill>
                          <a:effectLst/>
                          <a:latin typeface="+mn-lt"/>
                          <a:ea typeface="+mn-ea"/>
                          <a:cs typeface="+mn-cs"/>
                        </a:rPr>
                        <a:t> des </a:t>
                      </a:r>
                      <a:r>
                        <a:rPr lang="en-US" sz="1800" kern="1200" dirty="0" err="1" smtClean="0">
                          <a:solidFill>
                            <a:schemeClr val="dk1"/>
                          </a:solidFill>
                          <a:effectLst/>
                          <a:latin typeface="+mn-lt"/>
                          <a:ea typeface="+mn-ea"/>
                          <a:cs typeface="+mn-cs"/>
                        </a:rPr>
                        <a:t>différences</a:t>
                      </a:r>
                      <a:r>
                        <a:rPr lang="en-US" sz="1800" kern="1200" dirty="0" smtClean="0">
                          <a:solidFill>
                            <a:schemeClr val="dk1"/>
                          </a:solidFill>
                          <a:effectLst/>
                          <a:latin typeface="+mn-lt"/>
                          <a:ea typeface="+mn-ea"/>
                          <a:cs typeface="+mn-cs"/>
                        </a:rPr>
                        <a:t> de sous-</a:t>
                      </a:r>
                      <a:r>
                        <a:rPr lang="en-US" sz="1800" kern="1200" dirty="0" err="1" smtClean="0">
                          <a:solidFill>
                            <a:schemeClr val="dk1"/>
                          </a:solidFill>
                          <a:effectLst/>
                          <a:latin typeface="+mn-lt"/>
                          <a:ea typeface="+mn-ea"/>
                          <a:cs typeface="+mn-cs"/>
                        </a:rPr>
                        <a:t>groupes</a:t>
                      </a:r>
                      <a:r>
                        <a:rPr lang="en-US" sz="1800" kern="1200" dirty="0" smtClean="0">
                          <a:solidFill>
                            <a:schemeClr val="dk1"/>
                          </a:solidFill>
                          <a:effectLst/>
                          <a:latin typeface="+mn-lt"/>
                          <a:ea typeface="+mn-ea"/>
                          <a:cs typeface="+mn-cs"/>
                        </a:rPr>
                        <a:t> pour les </a:t>
                      </a:r>
                      <a:r>
                        <a:rPr lang="en-US" sz="1800" kern="1200" dirty="0" err="1" smtClean="0">
                          <a:solidFill>
                            <a:schemeClr val="dk1"/>
                          </a:solidFill>
                          <a:effectLst/>
                          <a:latin typeface="+mn-lt"/>
                          <a:ea typeface="+mn-ea"/>
                          <a:cs typeface="+mn-cs"/>
                        </a:rPr>
                        <a:t>caractéristiques</a:t>
                      </a:r>
                      <a:r>
                        <a:rPr lang="en-US" sz="1800" kern="1200" dirty="0" smtClean="0">
                          <a:solidFill>
                            <a:schemeClr val="dk1"/>
                          </a:solidFill>
                          <a:effectLst/>
                          <a:latin typeface="+mn-lt"/>
                          <a:ea typeface="+mn-ea"/>
                          <a:cs typeface="+mn-cs"/>
                        </a:rPr>
                        <a:t> des patients (par </a:t>
                      </a:r>
                      <a:r>
                        <a:rPr lang="en-US" sz="1800" kern="1200" dirty="0" err="1" smtClean="0">
                          <a:solidFill>
                            <a:schemeClr val="dk1"/>
                          </a:solidFill>
                          <a:effectLst/>
                          <a:latin typeface="+mn-lt"/>
                          <a:ea typeface="+mn-ea"/>
                          <a:cs typeface="+mn-cs"/>
                        </a:rPr>
                        <a:t>exemple</a:t>
                      </a:r>
                      <a:r>
                        <a:rPr lang="en-US" sz="1800" kern="1200" dirty="0" smtClean="0">
                          <a:solidFill>
                            <a:schemeClr val="dk1"/>
                          </a:solidFill>
                          <a:effectLst/>
                          <a:latin typeface="+mn-lt"/>
                          <a:ea typeface="+mn-ea"/>
                          <a:cs typeface="+mn-cs"/>
                        </a:rPr>
                        <a:t>, le </a:t>
                      </a:r>
                      <a:r>
                        <a:rPr lang="en-US" sz="1800" kern="1200" dirty="0" err="1" smtClean="0">
                          <a:solidFill>
                            <a:schemeClr val="dk1"/>
                          </a:solidFill>
                          <a:effectLst/>
                          <a:latin typeface="+mn-lt"/>
                          <a:ea typeface="+mn-ea"/>
                          <a:cs typeface="+mn-cs"/>
                        </a:rPr>
                        <a:t>statut</a:t>
                      </a:r>
                      <a:r>
                        <a:rPr lang="en-US" sz="1800" kern="1200" dirty="0" smtClean="0">
                          <a:solidFill>
                            <a:schemeClr val="dk1"/>
                          </a:solidFill>
                          <a:effectLst/>
                          <a:latin typeface="+mn-lt"/>
                          <a:ea typeface="+mn-ea"/>
                          <a:cs typeface="+mn-cs"/>
                        </a:rPr>
                        <a:t> socio-</a:t>
                      </a:r>
                      <a:r>
                        <a:rPr lang="en-US" sz="1800" kern="1200" dirty="0" err="1" smtClean="0">
                          <a:solidFill>
                            <a:schemeClr val="dk1"/>
                          </a:solidFill>
                          <a:effectLst/>
                          <a:latin typeface="+mn-lt"/>
                          <a:ea typeface="+mn-ea"/>
                          <a:cs typeface="+mn-cs"/>
                        </a:rPr>
                        <a:t>économique</a:t>
                      </a:r>
                      <a:r>
                        <a:rPr lang="en-US" sz="1800" kern="1200" dirty="0" smtClean="0">
                          <a:solidFill>
                            <a:schemeClr val="dk1"/>
                          </a:solidFill>
                          <a:effectLst/>
                          <a:latin typeface="+mn-lt"/>
                          <a:ea typeface="+mn-ea"/>
                          <a:cs typeface="+mn-cs"/>
                        </a:rPr>
                        <a:t>)?</a:t>
                      </a:r>
                      <a:endParaRPr lang="en-CA" sz="1800" kern="1200" dirty="0">
                        <a:solidFill>
                          <a:schemeClr val="dk1"/>
                        </a:solidFill>
                        <a:effectLst/>
                        <a:latin typeface="+mn-lt"/>
                        <a:ea typeface="+mn-ea"/>
                        <a:cs typeface="+mn-cs"/>
                      </a:endParaRPr>
                    </a:p>
                  </a:txBody>
                  <a:tcPr/>
                </a:tc>
              </a:tr>
              <a:tr h="610754">
                <a:tc>
                  <a:txBody>
                    <a:bodyPr/>
                    <a:lstStyle/>
                    <a:p>
                      <a:r>
                        <a:rPr lang="en-CA" sz="1800" b="0" i="0" u="none" strike="noStrike" kern="1200" baseline="0" dirty="0" smtClean="0">
                          <a:solidFill>
                            <a:schemeClr val="dk1"/>
                          </a:solidFill>
                          <a:latin typeface="+mn-lt"/>
                          <a:ea typeface="+mn-ea"/>
                          <a:cs typeface="+mn-cs"/>
                        </a:rPr>
                        <a:t>KQ1b: </a:t>
                      </a:r>
                      <a:r>
                        <a:rPr lang="en-CA" sz="1800" kern="1200" dirty="0" err="1" smtClean="0">
                          <a:solidFill>
                            <a:schemeClr val="dk1"/>
                          </a:solidFill>
                          <a:effectLst/>
                          <a:latin typeface="+mn-lt"/>
                          <a:ea typeface="+mn-ea"/>
                          <a:cs typeface="+mn-cs"/>
                        </a:rPr>
                        <a:t>Quels</a:t>
                      </a:r>
                      <a:r>
                        <a:rPr lang="en-CA" sz="1800" kern="1200" dirty="0" smtClean="0">
                          <a:solidFill>
                            <a:schemeClr val="dk1"/>
                          </a:solidFill>
                          <a:effectLst/>
                          <a:latin typeface="+mn-lt"/>
                          <a:ea typeface="+mn-ea"/>
                          <a:cs typeface="+mn-cs"/>
                        </a:rPr>
                        <a:t> </a:t>
                      </a:r>
                      <a:r>
                        <a:rPr lang="en-CA" sz="1800" kern="1200" dirty="0" err="1" smtClean="0">
                          <a:solidFill>
                            <a:schemeClr val="dk1"/>
                          </a:solidFill>
                          <a:effectLst/>
                          <a:latin typeface="+mn-lt"/>
                          <a:ea typeface="+mn-ea"/>
                          <a:cs typeface="+mn-cs"/>
                        </a:rPr>
                        <a:t>sont</a:t>
                      </a:r>
                      <a:r>
                        <a:rPr lang="en-CA" sz="1800" kern="1200" dirty="0" smtClean="0">
                          <a:solidFill>
                            <a:schemeClr val="dk1"/>
                          </a:solidFill>
                          <a:effectLst/>
                          <a:latin typeface="+mn-lt"/>
                          <a:ea typeface="+mn-ea"/>
                          <a:cs typeface="+mn-cs"/>
                        </a:rPr>
                        <a:t> les </a:t>
                      </a:r>
                      <a:r>
                        <a:rPr lang="en-CA" sz="1800" kern="1200" dirty="0" err="1" smtClean="0">
                          <a:solidFill>
                            <a:schemeClr val="dk1"/>
                          </a:solidFill>
                          <a:effectLst/>
                          <a:latin typeface="+mn-lt"/>
                          <a:ea typeface="+mn-ea"/>
                          <a:cs typeface="+mn-cs"/>
                        </a:rPr>
                        <a:t>avantages</a:t>
                      </a:r>
                      <a:r>
                        <a:rPr lang="en-CA" sz="1800" kern="1200" dirty="0" smtClean="0">
                          <a:solidFill>
                            <a:schemeClr val="dk1"/>
                          </a:solidFill>
                          <a:effectLst/>
                          <a:latin typeface="+mn-lt"/>
                          <a:ea typeface="+mn-ea"/>
                          <a:cs typeface="+mn-cs"/>
                        </a:rPr>
                        <a:t> </a:t>
                      </a:r>
                      <a:r>
                        <a:rPr lang="en-CA" sz="1800" kern="1200" dirty="0" err="1" smtClean="0">
                          <a:solidFill>
                            <a:schemeClr val="dk1"/>
                          </a:solidFill>
                          <a:effectLst/>
                          <a:latin typeface="+mn-lt"/>
                          <a:ea typeface="+mn-ea"/>
                          <a:cs typeface="+mn-cs"/>
                        </a:rPr>
                        <a:t>comparatifs</a:t>
                      </a:r>
                      <a:r>
                        <a:rPr lang="en-CA" sz="1800" kern="1200" dirty="0" smtClean="0">
                          <a:solidFill>
                            <a:schemeClr val="dk1"/>
                          </a:solidFill>
                          <a:effectLst/>
                          <a:latin typeface="+mn-lt"/>
                          <a:ea typeface="+mn-ea"/>
                          <a:cs typeface="+mn-cs"/>
                        </a:rPr>
                        <a:t> et les </a:t>
                      </a:r>
                      <a:r>
                        <a:rPr lang="en-CA" sz="1800" kern="1200" dirty="0" err="1" smtClean="0">
                          <a:solidFill>
                            <a:schemeClr val="dk1"/>
                          </a:solidFill>
                          <a:effectLst/>
                          <a:latin typeface="+mn-lt"/>
                          <a:ea typeface="+mn-ea"/>
                          <a:cs typeface="+mn-cs"/>
                        </a:rPr>
                        <a:t>inconvénients</a:t>
                      </a:r>
                      <a:r>
                        <a:rPr lang="en-CA" sz="1800" kern="1200" dirty="0" smtClean="0">
                          <a:solidFill>
                            <a:schemeClr val="dk1"/>
                          </a:solidFill>
                          <a:effectLst/>
                          <a:latin typeface="+mn-lt"/>
                          <a:ea typeface="+mn-ea"/>
                          <a:cs typeface="+mn-cs"/>
                        </a:rPr>
                        <a:t> des programmes de </a:t>
                      </a:r>
                      <a:r>
                        <a:rPr lang="en-CA" sz="1800" kern="1200" dirty="0" err="1" smtClean="0">
                          <a:solidFill>
                            <a:schemeClr val="dk1"/>
                          </a:solidFill>
                          <a:effectLst/>
                          <a:latin typeface="+mn-lt"/>
                          <a:ea typeface="+mn-ea"/>
                          <a:cs typeface="+mn-cs"/>
                        </a:rPr>
                        <a:t>dépistage</a:t>
                      </a:r>
                      <a:r>
                        <a:rPr lang="en-CA" sz="1800" kern="1200" dirty="0" smtClean="0">
                          <a:solidFill>
                            <a:schemeClr val="dk1"/>
                          </a:solidFill>
                          <a:effectLst/>
                          <a:latin typeface="+mn-lt"/>
                          <a:ea typeface="+mn-ea"/>
                          <a:cs typeface="+mn-cs"/>
                        </a:rPr>
                        <a:t> avec </a:t>
                      </a:r>
                      <a:r>
                        <a:rPr lang="en-CA" sz="1800" kern="1200" dirty="0" err="1" smtClean="0">
                          <a:solidFill>
                            <a:schemeClr val="dk1"/>
                          </a:solidFill>
                          <a:effectLst/>
                          <a:latin typeface="+mn-lt"/>
                          <a:ea typeface="+mn-ea"/>
                          <a:cs typeface="+mn-cs"/>
                        </a:rPr>
                        <a:t>différentes</a:t>
                      </a:r>
                      <a:r>
                        <a:rPr lang="en-CA" sz="1800" kern="1200" dirty="0" smtClean="0">
                          <a:solidFill>
                            <a:schemeClr val="dk1"/>
                          </a:solidFill>
                          <a:effectLst/>
                          <a:latin typeface="+mn-lt"/>
                          <a:ea typeface="+mn-ea"/>
                          <a:cs typeface="+mn-cs"/>
                        </a:rPr>
                        <a:t> </a:t>
                      </a:r>
                      <a:r>
                        <a:rPr lang="en-CA" sz="1800" kern="1200" dirty="0" err="1" smtClean="0">
                          <a:solidFill>
                            <a:schemeClr val="dk1"/>
                          </a:solidFill>
                          <a:effectLst/>
                          <a:latin typeface="+mn-lt"/>
                          <a:ea typeface="+mn-ea"/>
                          <a:cs typeface="+mn-cs"/>
                        </a:rPr>
                        <a:t>méthodes</a:t>
                      </a:r>
                      <a:r>
                        <a:rPr lang="en-CA" sz="1800" kern="1200" dirty="0" smtClean="0">
                          <a:solidFill>
                            <a:schemeClr val="dk1"/>
                          </a:solidFill>
                          <a:effectLst/>
                          <a:latin typeface="+mn-lt"/>
                          <a:ea typeface="+mn-ea"/>
                          <a:cs typeface="+mn-cs"/>
                        </a:rPr>
                        <a:t> de </a:t>
                      </a:r>
                      <a:r>
                        <a:rPr lang="en-CA" sz="1800" kern="1200" dirty="0" err="1" smtClean="0">
                          <a:solidFill>
                            <a:schemeClr val="dk1"/>
                          </a:solidFill>
                          <a:effectLst/>
                          <a:latin typeface="+mn-lt"/>
                          <a:ea typeface="+mn-ea"/>
                          <a:cs typeface="+mn-cs"/>
                        </a:rPr>
                        <a:t>dépistage</a:t>
                      </a:r>
                      <a:r>
                        <a:rPr lang="en-CA" sz="1800" kern="1200" dirty="0" smtClean="0">
                          <a:solidFill>
                            <a:schemeClr val="dk1"/>
                          </a:solidFill>
                          <a:effectLst/>
                          <a:latin typeface="+mn-lt"/>
                          <a:ea typeface="+mn-ea"/>
                          <a:cs typeface="+mn-cs"/>
                        </a:rPr>
                        <a:t> </a:t>
                      </a:r>
                      <a:r>
                        <a:rPr lang="en-CA" sz="1800" kern="1200" dirty="0" err="1" smtClean="0">
                          <a:solidFill>
                            <a:schemeClr val="dk1"/>
                          </a:solidFill>
                          <a:effectLst/>
                          <a:latin typeface="+mn-lt"/>
                          <a:ea typeface="+mn-ea"/>
                          <a:cs typeface="+mn-cs"/>
                        </a:rPr>
                        <a:t>ou</a:t>
                      </a:r>
                      <a:r>
                        <a:rPr lang="en-CA" sz="1800" kern="1200" dirty="0" smtClean="0">
                          <a:solidFill>
                            <a:schemeClr val="dk1"/>
                          </a:solidFill>
                          <a:effectLst/>
                          <a:latin typeface="+mn-lt"/>
                          <a:ea typeface="+mn-ea"/>
                          <a:cs typeface="+mn-cs"/>
                        </a:rPr>
                        <a:t> </a:t>
                      </a:r>
                      <a:r>
                        <a:rPr lang="en-CA" sz="1800" kern="1200" dirty="0" err="1" smtClean="0">
                          <a:solidFill>
                            <a:schemeClr val="dk1"/>
                          </a:solidFill>
                          <a:effectLst/>
                          <a:latin typeface="+mn-lt"/>
                          <a:ea typeface="+mn-ea"/>
                          <a:cs typeface="+mn-cs"/>
                        </a:rPr>
                        <a:t>algorithmes</a:t>
                      </a:r>
                      <a:r>
                        <a:rPr lang="en-CA" sz="1800" kern="1200" dirty="0" smtClean="0">
                          <a:solidFill>
                            <a:schemeClr val="dk1"/>
                          </a:solidFill>
                          <a:effectLst/>
                          <a:latin typeface="+mn-lt"/>
                          <a:ea typeface="+mn-ea"/>
                          <a:cs typeface="+mn-cs"/>
                        </a:rPr>
                        <a:t> pour la </a:t>
                      </a:r>
                      <a:r>
                        <a:rPr lang="en-CA" sz="1800" kern="1200" dirty="0" err="1" smtClean="0">
                          <a:solidFill>
                            <a:schemeClr val="dk1"/>
                          </a:solidFill>
                          <a:effectLst/>
                          <a:latin typeface="+mn-lt"/>
                          <a:ea typeface="+mn-ea"/>
                          <a:cs typeface="+mn-cs"/>
                        </a:rPr>
                        <a:t>bactériurie</a:t>
                      </a:r>
                      <a:r>
                        <a:rPr lang="en-CA" sz="1800" kern="1200" dirty="0" smtClean="0">
                          <a:solidFill>
                            <a:schemeClr val="dk1"/>
                          </a:solidFill>
                          <a:effectLst/>
                          <a:latin typeface="+mn-lt"/>
                          <a:ea typeface="+mn-ea"/>
                          <a:cs typeface="+mn-cs"/>
                        </a:rPr>
                        <a:t> </a:t>
                      </a:r>
                      <a:r>
                        <a:rPr lang="en-CA" sz="1800" kern="1200" dirty="0" err="1" smtClean="0">
                          <a:solidFill>
                            <a:schemeClr val="dk1"/>
                          </a:solidFill>
                          <a:effectLst/>
                          <a:latin typeface="+mn-lt"/>
                          <a:ea typeface="+mn-ea"/>
                          <a:cs typeface="+mn-cs"/>
                        </a:rPr>
                        <a:t>asymptomatique</a:t>
                      </a:r>
                      <a:r>
                        <a:rPr lang="en-CA" sz="1800" kern="1200" dirty="0" smtClean="0">
                          <a:solidFill>
                            <a:schemeClr val="dk1"/>
                          </a:solidFill>
                          <a:effectLst/>
                          <a:latin typeface="+mn-lt"/>
                          <a:ea typeface="+mn-ea"/>
                          <a:cs typeface="+mn-cs"/>
                        </a:rPr>
                        <a:t> pendant la </a:t>
                      </a:r>
                      <a:r>
                        <a:rPr lang="en-CA" sz="1800" kern="1200" dirty="0" err="1" smtClean="0">
                          <a:solidFill>
                            <a:schemeClr val="dk1"/>
                          </a:solidFill>
                          <a:effectLst/>
                          <a:latin typeface="+mn-lt"/>
                          <a:ea typeface="+mn-ea"/>
                          <a:cs typeface="+mn-cs"/>
                        </a:rPr>
                        <a:t>grossesse</a:t>
                      </a:r>
                      <a:r>
                        <a:rPr lang="en-CA" sz="1800" kern="1200" dirty="0" smtClean="0">
                          <a:solidFill>
                            <a:schemeClr val="dk1"/>
                          </a:solidFill>
                          <a:effectLst/>
                          <a:latin typeface="+mn-lt"/>
                          <a:ea typeface="+mn-ea"/>
                          <a:cs typeface="+mn-cs"/>
                        </a:rPr>
                        <a:t>?</a:t>
                      </a:r>
                      <a:endParaRPr lang="en-CA" sz="1800" kern="1200" dirty="0">
                        <a:solidFill>
                          <a:schemeClr val="dk1"/>
                        </a:solidFill>
                        <a:effectLst/>
                        <a:latin typeface="+mn-lt"/>
                        <a:ea typeface="+mn-ea"/>
                        <a:cs typeface="+mn-cs"/>
                      </a:endParaRPr>
                    </a:p>
                  </a:txBody>
                  <a:tcPr/>
                </a:tc>
              </a:tr>
              <a:tr h="610754">
                <a:tc>
                  <a:txBody>
                    <a:bodyPr/>
                    <a:lstStyle/>
                    <a:p>
                      <a:r>
                        <a:rPr lang="en-CA" sz="1800" b="0" i="0" u="none" strike="noStrike" kern="1200" baseline="0" dirty="0" smtClean="0">
                          <a:solidFill>
                            <a:schemeClr val="dk1"/>
                          </a:solidFill>
                          <a:latin typeface="+mn-lt"/>
                          <a:ea typeface="+mn-ea"/>
                          <a:cs typeface="+mn-cs"/>
                        </a:rPr>
                        <a:t>KQ2a: </a:t>
                      </a:r>
                      <a:r>
                        <a:rPr lang="en-CA" sz="1800" kern="1200" dirty="0" smtClean="0">
                          <a:solidFill>
                            <a:schemeClr val="dk1"/>
                          </a:solidFill>
                          <a:effectLst/>
                          <a:latin typeface="+mn-lt"/>
                          <a:ea typeface="+mn-ea"/>
                          <a:cs typeface="+mn-cs"/>
                        </a:rPr>
                        <a:t>Comment les femmes </a:t>
                      </a:r>
                      <a:r>
                        <a:rPr lang="en-CA" sz="1800" kern="1200" dirty="0" err="1" smtClean="0">
                          <a:solidFill>
                            <a:schemeClr val="dk1"/>
                          </a:solidFill>
                          <a:effectLst/>
                          <a:latin typeface="+mn-lt"/>
                          <a:ea typeface="+mn-ea"/>
                          <a:cs typeface="+mn-cs"/>
                        </a:rPr>
                        <a:t>évaluent-elles</a:t>
                      </a:r>
                      <a:r>
                        <a:rPr lang="en-CA" sz="1800" kern="1200" dirty="0" smtClean="0">
                          <a:solidFill>
                            <a:schemeClr val="dk1"/>
                          </a:solidFill>
                          <a:effectLst/>
                          <a:latin typeface="+mn-lt"/>
                          <a:ea typeface="+mn-ea"/>
                          <a:cs typeface="+mn-cs"/>
                        </a:rPr>
                        <a:t> les </a:t>
                      </a:r>
                      <a:r>
                        <a:rPr lang="en-CA" sz="1800" kern="1200" dirty="0" err="1" smtClean="0">
                          <a:solidFill>
                            <a:schemeClr val="dk1"/>
                          </a:solidFill>
                          <a:effectLst/>
                          <a:latin typeface="+mn-lt"/>
                          <a:ea typeface="+mn-ea"/>
                          <a:cs typeface="+mn-cs"/>
                        </a:rPr>
                        <a:t>avantages</a:t>
                      </a:r>
                      <a:r>
                        <a:rPr lang="en-CA" sz="1800" kern="1200" dirty="0" smtClean="0">
                          <a:solidFill>
                            <a:schemeClr val="dk1"/>
                          </a:solidFill>
                          <a:effectLst/>
                          <a:latin typeface="+mn-lt"/>
                          <a:ea typeface="+mn-ea"/>
                          <a:cs typeface="+mn-cs"/>
                        </a:rPr>
                        <a:t> et les </a:t>
                      </a:r>
                      <a:r>
                        <a:rPr lang="en-CA" sz="1800" kern="1200" dirty="0" err="1" smtClean="0">
                          <a:solidFill>
                            <a:schemeClr val="dk1"/>
                          </a:solidFill>
                          <a:effectLst/>
                          <a:latin typeface="+mn-lt"/>
                          <a:ea typeface="+mn-ea"/>
                          <a:cs typeface="+mn-cs"/>
                        </a:rPr>
                        <a:t>inconvénients</a:t>
                      </a:r>
                      <a:r>
                        <a:rPr lang="en-CA" sz="1800" kern="1200" dirty="0" smtClean="0">
                          <a:solidFill>
                            <a:schemeClr val="dk1"/>
                          </a:solidFill>
                          <a:effectLst/>
                          <a:latin typeface="+mn-lt"/>
                          <a:ea typeface="+mn-ea"/>
                          <a:cs typeface="+mn-cs"/>
                        </a:rPr>
                        <a:t> du </a:t>
                      </a:r>
                      <a:r>
                        <a:rPr lang="en-CA" sz="1800" kern="1200" dirty="0" err="1" smtClean="0">
                          <a:solidFill>
                            <a:schemeClr val="dk1"/>
                          </a:solidFill>
                          <a:effectLst/>
                          <a:latin typeface="+mn-lt"/>
                          <a:ea typeface="+mn-ea"/>
                          <a:cs typeface="+mn-cs"/>
                        </a:rPr>
                        <a:t>dépistage</a:t>
                      </a:r>
                      <a:r>
                        <a:rPr lang="en-CA" sz="1800" kern="1200" dirty="0" smtClean="0">
                          <a:solidFill>
                            <a:schemeClr val="dk1"/>
                          </a:solidFill>
                          <a:effectLst/>
                          <a:latin typeface="+mn-lt"/>
                          <a:ea typeface="+mn-ea"/>
                          <a:cs typeface="+mn-cs"/>
                        </a:rPr>
                        <a:t> et du </a:t>
                      </a:r>
                      <a:r>
                        <a:rPr lang="en-CA" sz="1800" kern="1200" dirty="0" err="1" smtClean="0">
                          <a:solidFill>
                            <a:schemeClr val="dk1"/>
                          </a:solidFill>
                          <a:effectLst/>
                          <a:latin typeface="+mn-lt"/>
                          <a:ea typeface="+mn-ea"/>
                          <a:cs typeface="+mn-cs"/>
                        </a:rPr>
                        <a:t>traitement</a:t>
                      </a:r>
                      <a:r>
                        <a:rPr lang="en-CA" sz="1800" kern="1200" dirty="0" smtClean="0">
                          <a:solidFill>
                            <a:schemeClr val="dk1"/>
                          </a:solidFill>
                          <a:effectLst/>
                          <a:latin typeface="+mn-lt"/>
                          <a:ea typeface="+mn-ea"/>
                          <a:cs typeface="+mn-cs"/>
                        </a:rPr>
                        <a:t> de la </a:t>
                      </a:r>
                      <a:r>
                        <a:rPr lang="en-CA" sz="1800" kern="1200" dirty="0" err="1" smtClean="0">
                          <a:solidFill>
                            <a:schemeClr val="dk1"/>
                          </a:solidFill>
                          <a:effectLst/>
                          <a:latin typeface="+mn-lt"/>
                          <a:ea typeface="+mn-ea"/>
                          <a:cs typeface="+mn-cs"/>
                        </a:rPr>
                        <a:t>bactériurie</a:t>
                      </a:r>
                      <a:r>
                        <a:rPr lang="en-CA" sz="1800" kern="1200" dirty="0" smtClean="0">
                          <a:solidFill>
                            <a:schemeClr val="dk1"/>
                          </a:solidFill>
                          <a:effectLst/>
                          <a:latin typeface="+mn-lt"/>
                          <a:ea typeface="+mn-ea"/>
                          <a:cs typeface="+mn-cs"/>
                        </a:rPr>
                        <a:t> </a:t>
                      </a:r>
                      <a:r>
                        <a:rPr lang="en-CA" sz="1800" kern="1200" dirty="0" err="1" smtClean="0">
                          <a:solidFill>
                            <a:schemeClr val="dk1"/>
                          </a:solidFill>
                          <a:effectLst/>
                          <a:latin typeface="+mn-lt"/>
                          <a:ea typeface="+mn-ea"/>
                          <a:cs typeface="+mn-cs"/>
                        </a:rPr>
                        <a:t>asymptomatique</a:t>
                      </a:r>
                      <a:r>
                        <a:rPr lang="en-CA" sz="1800" kern="1200" dirty="0" smtClean="0">
                          <a:solidFill>
                            <a:schemeClr val="dk1"/>
                          </a:solidFill>
                          <a:effectLst/>
                          <a:latin typeface="+mn-lt"/>
                          <a:ea typeface="+mn-ea"/>
                          <a:cs typeface="+mn-cs"/>
                        </a:rPr>
                        <a:t> pendant la </a:t>
                      </a:r>
                      <a:r>
                        <a:rPr lang="en-CA" sz="1800" kern="1200" dirty="0" err="1" smtClean="0">
                          <a:solidFill>
                            <a:schemeClr val="dk1"/>
                          </a:solidFill>
                          <a:effectLst/>
                          <a:latin typeface="+mn-lt"/>
                          <a:ea typeface="+mn-ea"/>
                          <a:cs typeface="+mn-cs"/>
                        </a:rPr>
                        <a:t>grossesse</a:t>
                      </a:r>
                      <a:r>
                        <a:rPr lang="en-CA" sz="1800" kern="1200" dirty="0" smtClean="0">
                          <a:solidFill>
                            <a:schemeClr val="dk1"/>
                          </a:solidFill>
                          <a:effectLst/>
                          <a:latin typeface="+mn-lt"/>
                          <a:ea typeface="+mn-ea"/>
                          <a:cs typeface="+mn-cs"/>
                        </a:rPr>
                        <a:t>?</a:t>
                      </a:r>
                      <a:endParaRPr lang="en-CA" sz="1800" kern="1200" dirty="0">
                        <a:solidFill>
                          <a:schemeClr val="dk1"/>
                        </a:solidFill>
                        <a:effectLst/>
                        <a:latin typeface="+mn-lt"/>
                        <a:ea typeface="+mn-ea"/>
                        <a:cs typeface="+mn-cs"/>
                      </a:endParaRPr>
                    </a:p>
                  </a:txBody>
                  <a:tcPr/>
                </a:tc>
              </a:tr>
              <a:tr h="610754">
                <a:tc>
                  <a:txBody>
                    <a:bodyPr/>
                    <a:lstStyle/>
                    <a:p>
                      <a:r>
                        <a:rPr lang="en-CA" sz="1800" b="0" i="0" u="none" strike="noStrike" kern="1200" baseline="0" dirty="0" smtClean="0">
                          <a:solidFill>
                            <a:schemeClr val="dk1"/>
                          </a:solidFill>
                          <a:latin typeface="+mn-lt"/>
                          <a:ea typeface="+mn-ea"/>
                          <a:cs typeface="+mn-cs"/>
                        </a:rPr>
                        <a:t>KQ2b: </a:t>
                      </a:r>
                      <a:r>
                        <a:rPr lang="en-CA" sz="1800" kern="1200" dirty="0" smtClean="0">
                          <a:solidFill>
                            <a:schemeClr val="dk1"/>
                          </a:solidFill>
                          <a:effectLst/>
                          <a:latin typeface="+mn-lt"/>
                          <a:ea typeface="+mn-ea"/>
                          <a:cs typeface="+mn-cs"/>
                        </a:rPr>
                        <a:t>Comment </a:t>
                      </a:r>
                      <a:r>
                        <a:rPr lang="en-CA" sz="1800" kern="1200" dirty="0" err="1" smtClean="0">
                          <a:solidFill>
                            <a:schemeClr val="dk1"/>
                          </a:solidFill>
                          <a:effectLst/>
                          <a:latin typeface="+mn-lt"/>
                          <a:ea typeface="+mn-ea"/>
                          <a:cs typeface="+mn-cs"/>
                        </a:rPr>
                        <a:t>l'évaluation</a:t>
                      </a:r>
                      <a:r>
                        <a:rPr lang="en-CA" sz="1800" kern="1200" dirty="0" smtClean="0">
                          <a:solidFill>
                            <a:schemeClr val="dk1"/>
                          </a:solidFill>
                          <a:effectLst/>
                          <a:latin typeface="+mn-lt"/>
                          <a:ea typeface="+mn-ea"/>
                          <a:cs typeface="+mn-cs"/>
                        </a:rPr>
                        <a:t> des </a:t>
                      </a:r>
                      <a:r>
                        <a:rPr lang="en-CA" sz="1800" kern="1200" dirty="0" err="1" smtClean="0">
                          <a:solidFill>
                            <a:schemeClr val="dk1"/>
                          </a:solidFill>
                          <a:effectLst/>
                          <a:latin typeface="+mn-lt"/>
                          <a:ea typeface="+mn-ea"/>
                          <a:cs typeface="+mn-cs"/>
                        </a:rPr>
                        <a:t>avantages</a:t>
                      </a:r>
                      <a:r>
                        <a:rPr lang="en-CA" sz="1800" kern="1200" dirty="0" smtClean="0">
                          <a:solidFill>
                            <a:schemeClr val="dk1"/>
                          </a:solidFill>
                          <a:effectLst/>
                          <a:latin typeface="+mn-lt"/>
                          <a:ea typeface="+mn-ea"/>
                          <a:cs typeface="+mn-cs"/>
                        </a:rPr>
                        <a:t> et des </a:t>
                      </a:r>
                      <a:r>
                        <a:rPr lang="en-CA" sz="1800" kern="1200" dirty="0" err="1" smtClean="0">
                          <a:solidFill>
                            <a:schemeClr val="dk1"/>
                          </a:solidFill>
                          <a:effectLst/>
                          <a:latin typeface="+mn-lt"/>
                          <a:ea typeface="+mn-ea"/>
                          <a:cs typeface="+mn-cs"/>
                        </a:rPr>
                        <a:t>inconvénients</a:t>
                      </a:r>
                      <a:r>
                        <a:rPr lang="en-CA" sz="1800" kern="1200" dirty="0" smtClean="0">
                          <a:solidFill>
                            <a:schemeClr val="dk1"/>
                          </a:solidFill>
                          <a:effectLst/>
                          <a:latin typeface="+mn-lt"/>
                          <a:ea typeface="+mn-ea"/>
                          <a:cs typeface="+mn-cs"/>
                        </a:rPr>
                        <a:t> du </a:t>
                      </a:r>
                      <a:r>
                        <a:rPr lang="en-CA" sz="1800" kern="1200" dirty="0" err="1" smtClean="0">
                          <a:solidFill>
                            <a:schemeClr val="dk1"/>
                          </a:solidFill>
                          <a:effectLst/>
                          <a:latin typeface="+mn-lt"/>
                          <a:ea typeface="+mn-ea"/>
                          <a:cs typeface="+mn-cs"/>
                        </a:rPr>
                        <a:t>dépistage</a:t>
                      </a:r>
                      <a:r>
                        <a:rPr lang="en-CA" sz="1800" kern="1200" dirty="0" smtClean="0">
                          <a:solidFill>
                            <a:schemeClr val="dk1"/>
                          </a:solidFill>
                          <a:effectLst/>
                          <a:latin typeface="+mn-lt"/>
                          <a:ea typeface="+mn-ea"/>
                          <a:cs typeface="+mn-cs"/>
                        </a:rPr>
                        <a:t> et du </a:t>
                      </a:r>
                      <a:r>
                        <a:rPr lang="en-CA" sz="1800" kern="1200" dirty="0" err="1" smtClean="0">
                          <a:solidFill>
                            <a:schemeClr val="dk1"/>
                          </a:solidFill>
                          <a:effectLst/>
                          <a:latin typeface="+mn-lt"/>
                          <a:ea typeface="+mn-ea"/>
                          <a:cs typeface="+mn-cs"/>
                        </a:rPr>
                        <a:t>traitement</a:t>
                      </a:r>
                      <a:r>
                        <a:rPr lang="en-CA" sz="1800" kern="1200" dirty="0" smtClean="0">
                          <a:solidFill>
                            <a:schemeClr val="dk1"/>
                          </a:solidFill>
                          <a:effectLst/>
                          <a:latin typeface="+mn-lt"/>
                          <a:ea typeface="+mn-ea"/>
                          <a:cs typeface="+mn-cs"/>
                        </a:rPr>
                        <a:t> par les femmes influence-t-</a:t>
                      </a:r>
                      <a:r>
                        <a:rPr lang="en-CA" sz="1800" kern="1200" dirty="0" err="1" smtClean="0">
                          <a:solidFill>
                            <a:schemeClr val="dk1"/>
                          </a:solidFill>
                          <a:effectLst/>
                          <a:latin typeface="+mn-lt"/>
                          <a:ea typeface="+mn-ea"/>
                          <a:cs typeface="+mn-cs"/>
                        </a:rPr>
                        <a:t>elle</a:t>
                      </a:r>
                      <a:r>
                        <a:rPr lang="en-CA" sz="1800" kern="1200" dirty="0" smtClean="0">
                          <a:solidFill>
                            <a:schemeClr val="dk1"/>
                          </a:solidFill>
                          <a:effectLst/>
                          <a:latin typeface="+mn-lt"/>
                          <a:ea typeface="+mn-ea"/>
                          <a:cs typeface="+mn-cs"/>
                        </a:rPr>
                        <a:t> </a:t>
                      </a:r>
                      <a:r>
                        <a:rPr lang="en-CA" sz="1800" kern="1200" dirty="0" err="1" smtClean="0">
                          <a:solidFill>
                            <a:schemeClr val="dk1"/>
                          </a:solidFill>
                          <a:effectLst/>
                          <a:latin typeface="+mn-lt"/>
                          <a:ea typeface="+mn-ea"/>
                          <a:cs typeface="+mn-cs"/>
                        </a:rPr>
                        <a:t>leur</a:t>
                      </a:r>
                      <a:r>
                        <a:rPr lang="en-CA" sz="1800" kern="1200" dirty="0" smtClean="0">
                          <a:solidFill>
                            <a:schemeClr val="dk1"/>
                          </a:solidFill>
                          <a:effectLst/>
                          <a:latin typeface="+mn-lt"/>
                          <a:ea typeface="+mn-ea"/>
                          <a:cs typeface="+mn-cs"/>
                        </a:rPr>
                        <a:t> </a:t>
                      </a:r>
                      <a:r>
                        <a:rPr lang="en-CA" sz="1800" kern="1200" dirty="0" err="1" smtClean="0">
                          <a:solidFill>
                            <a:schemeClr val="dk1"/>
                          </a:solidFill>
                          <a:effectLst/>
                          <a:latin typeface="+mn-lt"/>
                          <a:ea typeface="+mn-ea"/>
                          <a:cs typeface="+mn-cs"/>
                        </a:rPr>
                        <a:t>décision</a:t>
                      </a:r>
                      <a:r>
                        <a:rPr lang="en-CA" sz="1800" kern="1200" dirty="0" smtClean="0">
                          <a:solidFill>
                            <a:schemeClr val="dk1"/>
                          </a:solidFill>
                          <a:effectLst/>
                          <a:latin typeface="+mn-lt"/>
                          <a:ea typeface="+mn-ea"/>
                          <a:cs typeface="+mn-cs"/>
                        </a:rPr>
                        <a:t> de </a:t>
                      </a:r>
                      <a:r>
                        <a:rPr lang="en-CA" sz="1800" kern="1200" dirty="0" err="1" smtClean="0">
                          <a:solidFill>
                            <a:schemeClr val="dk1"/>
                          </a:solidFill>
                          <a:effectLst/>
                          <a:latin typeface="+mn-lt"/>
                          <a:ea typeface="+mn-ea"/>
                          <a:cs typeface="+mn-cs"/>
                        </a:rPr>
                        <a:t>subir</a:t>
                      </a:r>
                      <a:r>
                        <a:rPr lang="en-CA" sz="1800" kern="1200" dirty="0" smtClean="0">
                          <a:solidFill>
                            <a:schemeClr val="dk1"/>
                          </a:solidFill>
                          <a:effectLst/>
                          <a:latin typeface="+mn-lt"/>
                          <a:ea typeface="+mn-ea"/>
                          <a:cs typeface="+mn-cs"/>
                        </a:rPr>
                        <a:t> un </a:t>
                      </a:r>
                      <a:r>
                        <a:rPr lang="en-CA" sz="1800" kern="1200" dirty="0" err="1" smtClean="0">
                          <a:solidFill>
                            <a:schemeClr val="dk1"/>
                          </a:solidFill>
                          <a:effectLst/>
                          <a:latin typeface="+mn-lt"/>
                          <a:ea typeface="+mn-ea"/>
                          <a:cs typeface="+mn-cs"/>
                        </a:rPr>
                        <a:t>dépistage</a:t>
                      </a:r>
                      <a:r>
                        <a:rPr lang="en-CA" sz="1800" kern="1200" dirty="0" smtClean="0">
                          <a:solidFill>
                            <a:schemeClr val="dk1"/>
                          </a:solidFill>
                          <a:effectLst/>
                          <a:latin typeface="+mn-lt"/>
                          <a:ea typeface="+mn-ea"/>
                          <a:cs typeface="+mn-cs"/>
                        </a:rPr>
                        <a:t>?</a:t>
                      </a:r>
                    </a:p>
                  </a:txBody>
                  <a:tcPr/>
                </a:tc>
              </a:tr>
              <a:tr h="610754">
                <a:tc>
                  <a:txBody>
                    <a:bodyPr/>
                    <a:lstStyle/>
                    <a:p>
                      <a:r>
                        <a:rPr lang="en-US" sz="1800" b="0" kern="1200" dirty="0" smtClean="0">
                          <a:solidFill>
                            <a:schemeClr val="dk1"/>
                          </a:solidFill>
                          <a:effectLst/>
                          <a:latin typeface="+mn-lt"/>
                          <a:ea typeface="+mn-ea"/>
                          <a:cs typeface="+mn-cs"/>
                        </a:rPr>
                        <a:t>KQ3: </a:t>
                      </a:r>
                      <a:r>
                        <a:rPr lang="en-US" sz="1800" kern="1200" dirty="0" err="1" smtClean="0">
                          <a:solidFill>
                            <a:schemeClr val="dk1"/>
                          </a:solidFill>
                          <a:effectLst/>
                          <a:latin typeface="+mn-lt"/>
                          <a:ea typeface="+mn-ea"/>
                          <a:cs typeface="+mn-cs"/>
                        </a:rPr>
                        <a:t>Quelle</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est</a:t>
                      </a:r>
                      <a:r>
                        <a:rPr lang="en-US" sz="1800" kern="1200" dirty="0" smtClean="0">
                          <a:solidFill>
                            <a:schemeClr val="dk1"/>
                          </a:solidFill>
                          <a:effectLst/>
                          <a:latin typeface="+mn-lt"/>
                          <a:ea typeface="+mn-ea"/>
                          <a:cs typeface="+mn-cs"/>
                        </a:rPr>
                        <a:t> la </a:t>
                      </a:r>
                      <a:r>
                        <a:rPr lang="en-US" sz="1800" kern="1200" dirty="0" err="1" smtClean="0">
                          <a:solidFill>
                            <a:schemeClr val="dk1"/>
                          </a:solidFill>
                          <a:effectLst/>
                          <a:latin typeface="+mn-lt"/>
                          <a:ea typeface="+mn-ea"/>
                          <a:cs typeface="+mn-cs"/>
                        </a:rPr>
                        <a:t>rentabilité</a:t>
                      </a:r>
                      <a:r>
                        <a:rPr lang="en-US" sz="1800" kern="1200" dirty="0" smtClean="0">
                          <a:solidFill>
                            <a:schemeClr val="dk1"/>
                          </a:solidFill>
                          <a:effectLst/>
                          <a:latin typeface="+mn-lt"/>
                          <a:ea typeface="+mn-ea"/>
                          <a:cs typeface="+mn-cs"/>
                        </a:rPr>
                        <a:t> du </a:t>
                      </a:r>
                      <a:r>
                        <a:rPr lang="en-US" sz="1800" kern="1200" dirty="0" err="1" smtClean="0">
                          <a:solidFill>
                            <a:schemeClr val="dk1"/>
                          </a:solidFill>
                          <a:effectLst/>
                          <a:latin typeface="+mn-lt"/>
                          <a:ea typeface="+mn-ea"/>
                          <a:cs typeface="+mn-cs"/>
                        </a:rPr>
                        <a:t>dépistage</a:t>
                      </a:r>
                      <a:r>
                        <a:rPr lang="en-US" sz="1800" kern="1200" dirty="0" smtClean="0">
                          <a:solidFill>
                            <a:schemeClr val="dk1"/>
                          </a:solidFill>
                          <a:effectLst/>
                          <a:latin typeface="+mn-lt"/>
                          <a:ea typeface="+mn-ea"/>
                          <a:cs typeface="+mn-cs"/>
                        </a:rPr>
                        <a:t> de la </a:t>
                      </a:r>
                      <a:r>
                        <a:rPr lang="en-US" sz="1800" kern="1200" dirty="0" err="1" smtClean="0">
                          <a:solidFill>
                            <a:schemeClr val="dk1"/>
                          </a:solidFill>
                          <a:effectLst/>
                          <a:latin typeface="+mn-lt"/>
                          <a:ea typeface="+mn-ea"/>
                          <a:cs typeface="+mn-cs"/>
                        </a:rPr>
                        <a:t>bactériurie</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asymptomatique</a:t>
                      </a:r>
                      <a:r>
                        <a:rPr lang="en-US" sz="1800" kern="1200" dirty="0" smtClean="0">
                          <a:solidFill>
                            <a:schemeClr val="dk1"/>
                          </a:solidFill>
                          <a:effectLst/>
                          <a:latin typeface="+mn-lt"/>
                          <a:ea typeface="+mn-ea"/>
                          <a:cs typeface="+mn-cs"/>
                        </a:rPr>
                        <a:t> pendant la </a:t>
                      </a:r>
                      <a:r>
                        <a:rPr lang="en-US" sz="1800" kern="1200" dirty="0" err="1" smtClean="0">
                          <a:solidFill>
                            <a:schemeClr val="dk1"/>
                          </a:solidFill>
                          <a:effectLst/>
                          <a:latin typeface="+mn-lt"/>
                          <a:ea typeface="+mn-ea"/>
                          <a:cs typeface="+mn-cs"/>
                        </a:rPr>
                        <a:t>grossesse</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planifiée</a:t>
                      </a:r>
                      <a:r>
                        <a:rPr lang="en-US" sz="1800" kern="1200" dirty="0" smtClean="0">
                          <a:solidFill>
                            <a:schemeClr val="dk1"/>
                          </a:solidFill>
                          <a:effectLst/>
                          <a:latin typeface="+mn-lt"/>
                          <a:ea typeface="+mn-ea"/>
                          <a:cs typeface="+mn-cs"/>
                        </a:rPr>
                        <a:t>, non </a:t>
                      </a:r>
                      <a:r>
                        <a:rPr lang="en-US" sz="1800" kern="1200" dirty="0" err="1" smtClean="0">
                          <a:solidFill>
                            <a:schemeClr val="dk1"/>
                          </a:solidFill>
                          <a:effectLst/>
                          <a:latin typeface="+mn-lt"/>
                          <a:ea typeface="+mn-ea"/>
                          <a:cs typeface="+mn-cs"/>
                        </a:rPr>
                        <a:t>terminé</a:t>
                      </a:r>
                      <a:r>
                        <a:rPr lang="en-US" sz="1800" kern="1200" dirty="0" smtClean="0">
                          <a:solidFill>
                            <a:schemeClr val="dk1"/>
                          </a:solidFill>
                          <a:effectLst/>
                          <a:latin typeface="+mn-lt"/>
                          <a:ea typeface="+mn-ea"/>
                          <a:cs typeface="+mn-cs"/>
                        </a:rPr>
                        <a:t>]</a:t>
                      </a:r>
                      <a:endParaRPr lang="en-CA" sz="1800" kern="1200" dirty="0">
                        <a:solidFill>
                          <a:schemeClr val="dk1"/>
                        </a:solidFill>
                        <a:effectLst/>
                        <a:latin typeface="+mn-lt"/>
                        <a:ea typeface="+mn-ea"/>
                        <a:cs typeface="+mn-cs"/>
                      </a:endParaRPr>
                    </a:p>
                  </a:txBody>
                  <a:tcPr/>
                </a:tc>
              </a:tr>
              <a:tr h="610754">
                <a:tc>
                  <a:txBody>
                    <a:bodyPr/>
                    <a:lstStyle/>
                    <a:p>
                      <a:r>
                        <a:rPr lang="en-US" sz="1800" b="0" kern="1200" dirty="0" smtClean="0">
                          <a:solidFill>
                            <a:schemeClr val="dk1"/>
                          </a:solidFill>
                          <a:effectLst/>
                          <a:latin typeface="+mn-lt"/>
                          <a:ea typeface="+mn-ea"/>
                          <a:cs typeface="+mn-cs"/>
                        </a:rPr>
                        <a:t>KQ4: </a:t>
                      </a:r>
                      <a:r>
                        <a:rPr lang="en-US" sz="1800" kern="1200" dirty="0" err="1" smtClean="0">
                          <a:solidFill>
                            <a:schemeClr val="dk1"/>
                          </a:solidFill>
                          <a:effectLst/>
                          <a:latin typeface="+mn-lt"/>
                          <a:ea typeface="+mn-ea"/>
                          <a:cs typeface="+mn-cs"/>
                        </a:rPr>
                        <a:t>Quels</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sont</a:t>
                      </a:r>
                      <a:r>
                        <a:rPr lang="en-US" sz="1800" kern="1200" dirty="0" smtClean="0">
                          <a:solidFill>
                            <a:schemeClr val="dk1"/>
                          </a:solidFill>
                          <a:effectLst/>
                          <a:latin typeface="+mn-lt"/>
                          <a:ea typeface="+mn-ea"/>
                          <a:cs typeface="+mn-cs"/>
                        </a:rPr>
                        <a:t> les </a:t>
                      </a:r>
                      <a:r>
                        <a:rPr lang="en-US" sz="1800" kern="1200" dirty="0" err="1" smtClean="0">
                          <a:solidFill>
                            <a:schemeClr val="dk1"/>
                          </a:solidFill>
                          <a:effectLst/>
                          <a:latin typeface="+mn-lt"/>
                          <a:ea typeface="+mn-ea"/>
                          <a:cs typeface="+mn-cs"/>
                        </a:rPr>
                        <a:t>avantages</a:t>
                      </a:r>
                      <a:r>
                        <a:rPr lang="en-US" sz="1800" kern="1200" dirty="0" smtClean="0">
                          <a:solidFill>
                            <a:schemeClr val="dk1"/>
                          </a:solidFill>
                          <a:effectLst/>
                          <a:latin typeface="+mn-lt"/>
                          <a:ea typeface="+mn-ea"/>
                          <a:cs typeface="+mn-cs"/>
                        </a:rPr>
                        <a:t> et les </a:t>
                      </a:r>
                      <a:r>
                        <a:rPr lang="en-US" sz="1800" kern="1200" dirty="0" err="1" smtClean="0">
                          <a:solidFill>
                            <a:schemeClr val="dk1"/>
                          </a:solidFill>
                          <a:effectLst/>
                          <a:latin typeface="+mn-lt"/>
                          <a:ea typeface="+mn-ea"/>
                          <a:cs typeface="+mn-cs"/>
                        </a:rPr>
                        <a:t>inconvénients</a:t>
                      </a:r>
                      <a:r>
                        <a:rPr lang="en-US" sz="1800" kern="1200" dirty="0" smtClean="0">
                          <a:solidFill>
                            <a:schemeClr val="dk1"/>
                          </a:solidFill>
                          <a:effectLst/>
                          <a:latin typeface="+mn-lt"/>
                          <a:ea typeface="+mn-ea"/>
                          <a:cs typeface="+mn-cs"/>
                        </a:rPr>
                        <a:t> du </a:t>
                      </a:r>
                      <a:r>
                        <a:rPr lang="en-US" sz="1800" kern="1200" dirty="0" err="1" smtClean="0">
                          <a:solidFill>
                            <a:schemeClr val="dk1"/>
                          </a:solidFill>
                          <a:effectLst/>
                          <a:latin typeface="+mn-lt"/>
                          <a:ea typeface="+mn-ea"/>
                          <a:cs typeface="+mn-cs"/>
                        </a:rPr>
                        <a:t>traitement</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antibiotique</a:t>
                      </a:r>
                      <a:r>
                        <a:rPr lang="en-US" sz="1800" kern="1200" dirty="0" smtClean="0">
                          <a:solidFill>
                            <a:schemeClr val="dk1"/>
                          </a:solidFill>
                          <a:effectLst/>
                          <a:latin typeface="+mn-lt"/>
                          <a:ea typeface="+mn-ea"/>
                          <a:cs typeface="+mn-cs"/>
                        </a:rPr>
                        <a:t> par rapport au placebo </a:t>
                      </a:r>
                      <a:r>
                        <a:rPr lang="en-US" sz="1800" kern="1200" dirty="0" err="1" smtClean="0">
                          <a:solidFill>
                            <a:schemeClr val="dk1"/>
                          </a:solidFill>
                          <a:effectLst/>
                          <a:latin typeface="+mn-lt"/>
                          <a:ea typeface="+mn-ea"/>
                          <a:cs typeface="+mn-cs"/>
                        </a:rPr>
                        <a:t>ou</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à</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aucun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traitement</a:t>
                      </a:r>
                      <a:r>
                        <a:rPr lang="en-US" sz="1800" kern="1200" dirty="0" smtClean="0">
                          <a:solidFill>
                            <a:schemeClr val="dk1"/>
                          </a:solidFill>
                          <a:effectLst/>
                          <a:latin typeface="+mn-lt"/>
                          <a:ea typeface="+mn-ea"/>
                          <a:cs typeface="+mn-cs"/>
                        </a:rPr>
                        <a:t> pour la </a:t>
                      </a:r>
                      <a:r>
                        <a:rPr lang="en-US" sz="1800" kern="1200" dirty="0" err="1" smtClean="0">
                          <a:solidFill>
                            <a:schemeClr val="dk1"/>
                          </a:solidFill>
                          <a:effectLst/>
                          <a:latin typeface="+mn-lt"/>
                          <a:ea typeface="+mn-ea"/>
                          <a:cs typeface="+mn-cs"/>
                        </a:rPr>
                        <a:t>bactériurie</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asymptomatique</a:t>
                      </a:r>
                      <a:r>
                        <a:rPr lang="en-US" sz="1800" kern="1200" dirty="0" smtClean="0">
                          <a:solidFill>
                            <a:schemeClr val="dk1"/>
                          </a:solidFill>
                          <a:effectLst/>
                          <a:latin typeface="+mn-lt"/>
                          <a:ea typeface="+mn-ea"/>
                          <a:cs typeface="+mn-cs"/>
                        </a:rPr>
                        <a:t> pendant la </a:t>
                      </a:r>
                      <a:r>
                        <a:rPr lang="en-US" sz="1800" kern="1200" dirty="0" err="1" smtClean="0">
                          <a:solidFill>
                            <a:schemeClr val="dk1"/>
                          </a:solidFill>
                          <a:effectLst/>
                          <a:latin typeface="+mn-lt"/>
                          <a:ea typeface="+mn-ea"/>
                          <a:cs typeface="+mn-cs"/>
                        </a:rPr>
                        <a:t>grossesse</a:t>
                      </a:r>
                      <a:r>
                        <a:rPr lang="en-US" sz="1800" kern="1200" dirty="0" smtClean="0">
                          <a:solidFill>
                            <a:schemeClr val="dk1"/>
                          </a:solidFill>
                          <a:effectLst/>
                          <a:latin typeface="+mn-lt"/>
                          <a:ea typeface="+mn-ea"/>
                          <a:cs typeface="+mn-cs"/>
                        </a:rPr>
                        <a:t>?</a:t>
                      </a:r>
                      <a:endParaRPr lang="en-CA" sz="1800" kern="1200" dirty="0" smtClean="0">
                        <a:solidFill>
                          <a:schemeClr val="dk1"/>
                        </a:solidFill>
                        <a:effectLst/>
                        <a:latin typeface="+mn-lt"/>
                        <a:ea typeface="+mn-ea"/>
                        <a:cs typeface="+mn-cs"/>
                      </a:endParaRPr>
                    </a:p>
                  </a:txBody>
                  <a:tcPr/>
                </a:tc>
              </a:tr>
              <a:tr h="8301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dk1"/>
                          </a:solidFill>
                          <a:effectLst/>
                          <a:latin typeface="+mn-lt"/>
                          <a:ea typeface="+mn-ea"/>
                          <a:cs typeface="+mn-cs"/>
                        </a:rPr>
                        <a:t>KQ5: </a:t>
                      </a:r>
                      <a:r>
                        <a:rPr lang="en-US" sz="1800" kern="1200" dirty="0" err="1" smtClean="0">
                          <a:solidFill>
                            <a:schemeClr val="dk1"/>
                          </a:solidFill>
                          <a:effectLst/>
                          <a:latin typeface="+mn-lt"/>
                          <a:ea typeface="+mn-ea"/>
                          <a:cs typeface="+mn-cs"/>
                        </a:rPr>
                        <a:t>Quelle</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est</a:t>
                      </a:r>
                      <a:r>
                        <a:rPr lang="en-US" sz="1800" kern="1200" dirty="0" smtClean="0">
                          <a:solidFill>
                            <a:schemeClr val="dk1"/>
                          </a:solidFill>
                          <a:effectLst/>
                          <a:latin typeface="+mn-lt"/>
                          <a:ea typeface="+mn-ea"/>
                          <a:cs typeface="+mn-cs"/>
                        </a:rPr>
                        <a:t> la </a:t>
                      </a:r>
                      <a:r>
                        <a:rPr lang="en-US" sz="1800" kern="1200" dirty="0" err="1" smtClean="0">
                          <a:solidFill>
                            <a:schemeClr val="dk1"/>
                          </a:solidFill>
                          <a:effectLst/>
                          <a:latin typeface="+mn-lt"/>
                          <a:ea typeface="+mn-ea"/>
                          <a:cs typeface="+mn-cs"/>
                        </a:rPr>
                        <a:t>précision</a:t>
                      </a:r>
                      <a:r>
                        <a:rPr lang="en-US" sz="1800" kern="1200" dirty="0" smtClean="0">
                          <a:solidFill>
                            <a:schemeClr val="dk1"/>
                          </a:solidFill>
                          <a:effectLst/>
                          <a:latin typeface="+mn-lt"/>
                          <a:ea typeface="+mn-ea"/>
                          <a:cs typeface="+mn-cs"/>
                        </a:rPr>
                        <a:t> des tests de </a:t>
                      </a:r>
                      <a:r>
                        <a:rPr lang="en-US" sz="1800" kern="1200" dirty="0" err="1" smtClean="0">
                          <a:solidFill>
                            <a:schemeClr val="dk1"/>
                          </a:solidFill>
                          <a:effectLst/>
                          <a:latin typeface="+mn-lt"/>
                          <a:ea typeface="+mn-ea"/>
                          <a:cs typeface="+mn-cs"/>
                        </a:rPr>
                        <a:t>dépistage</a:t>
                      </a:r>
                      <a:r>
                        <a:rPr lang="en-US" sz="1800" kern="1200" dirty="0" smtClean="0">
                          <a:solidFill>
                            <a:schemeClr val="dk1"/>
                          </a:solidFill>
                          <a:effectLst/>
                          <a:latin typeface="+mn-lt"/>
                          <a:ea typeface="+mn-ea"/>
                          <a:cs typeface="+mn-cs"/>
                        </a:rPr>
                        <a:t> au point de service par rapport </a:t>
                      </a:r>
                      <a:r>
                        <a:rPr lang="en-US" sz="1800" kern="1200" dirty="0" err="1" smtClean="0">
                          <a:solidFill>
                            <a:schemeClr val="dk1"/>
                          </a:solidFill>
                          <a:effectLst/>
                          <a:latin typeface="+mn-lt"/>
                          <a:ea typeface="+mn-ea"/>
                          <a:cs typeface="+mn-cs"/>
                        </a:rPr>
                        <a:t>à</a:t>
                      </a:r>
                      <a:r>
                        <a:rPr lang="en-US" sz="1800" kern="1200" dirty="0" smtClean="0">
                          <a:solidFill>
                            <a:schemeClr val="dk1"/>
                          </a:solidFill>
                          <a:effectLst/>
                          <a:latin typeface="+mn-lt"/>
                          <a:ea typeface="+mn-ea"/>
                          <a:cs typeface="+mn-cs"/>
                        </a:rPr>
                        <a:t> la culture </a:t>
                      </a:r>
                      <a:r>
                        <a:rPr lang="en-US" sz="1800" kern="1200" dirty="0" err="1" smtClean="0">
                          <a:solidFill>
                            <a:schemeClr val="dk1"/>
                          </a:solidFill>
                          <a:effectLst/>
                          <a:latin typeface="+mn-lt"/>
                          <a:ea typeface="+mn-ea"/>
                          <a:cs typeface="+mn-cs"/>
                        </a:rPr>
                        <a:t>d'urine</a:t>
                      </a:r>
                      <a:r>
                        <a:rPr lang="en-US" sz="1800" kern="1200" dirty="0" smtClean="0">
                          <a:solidFill>
                            <a:schemeClr val="dk1"/>
                          </a:solidFill>
                          <a:effectLst/>
                          <a:latin typeface="+mn-lt"/>
                          <a:ea typeface="+mn-ea"/>
                          <a:cs typeface="+mn-cs"/>
                        </a:rPr>
                        <a:t> pour la </a:t>
                      </a:r>
                      <a:r>
                        <a:rPr lang="en-US" sz="1800" kern="1200" dirty="0" err="1" smtClean="0">
                          <a:solidFill>
                            <a:schemeClr val="dk1"/>
                          </a:solidFill>
                          <a:effectLst/>
                          <a:latin typeface="+mn-lt"/>
                          <a:ea typeface="+mn-ea"/>
                          <a:cs typeface="+mn-cs"/>
                        </a:rPr>
                        <a:t>bactériurie</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asymptomatique</a:t>
                      </a:r>
                      <a:r>
                        <a:rPr lang="en-US" sz="1800" kern="1200" dirty="0" smtClean="0">
                          <a:solidFill>
                            <a:schemeClr val="dk1"/>
                          </a:solidFill>
                          <a:effectLst/>
                          <a:latin typeface="+mn-lt"/>
                          <a:ea typeface="+mn-ea"/>
                          <a:cs typeface="+mn-cs"/>
                        </a:rPr>
                        <a:t> pendant la </a:t>
                      </a:r>
                      <a:r>
                        <a:rPr lang="en-US" sz="1800" kern="1200" dirty="0" err="1" smtClean="0">
                          <a:solidFill>
                            <a:schemeClr val="dk1"/>
                          </a:solidFill>
                          <a:effectLst/>
                          <a:latin typeface="+mn-lt"/>
                          <a:ea typeface="+mn-ea"/>
                          <a:cs typeface="+mn-cs"/>
                        </a:rPr>
                        <a:t>grossesse</a:t>
                      </a:r>
                      <a:r>
                        <a:rPr lang="en-US" sz="1800" kern="1200" dirty="0" smtClean="0">
                          <a:solidFill>
                            <a:schemeClr val="dk1"/>
                          </a:solidFill>
                          <a:effectLst/>
                          <a:latin typeface="+mn-lt"/>
                          <a:ea typeface="+mn-ea"/>
                          <a:cs typeface="+mn-cs"/>
                        </a:rPr>
                        <a:t>?</a:t>
                      </a:r>
                      <a:endParaRPr lang="en-CA" sz="18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2862999723"/>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310288" y="304800"/>
            <a:ext cx="8229600" cy="762000"/>
          </a:xfrm>
        </p:spPr>
        <p:txBody>
          <a:bodyPr>
            <a:normAutofit/>
          </a:bodyPr>
          <a:lstStyle/>
          <a:p>
            <a:r>
              <a:rPr lang="en-US" altLang="en-US" sz="3600" dirty="0" smtClean="0"/>
              <a:t>Analytical Framework</a:t>
            </a:r>
            <a:endParaRPr lang="en-CA" altLang="en-US" sz="3600" b="1" dirty="0" smtClean="0"/>
          </a:p>
        </p:txBody>
      </p:sp>
      <p:sp>
        <p:nvSpPr>
          <p:cNvPr id="30723" name="Slide Number Placeholder 2"/>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1F8D67BC-4FAC-4AD8-B057-D1A112A9F58C}" type="slidenum">
              <a:rPr lang="en-US" altLang="en-US" sz="1400" smtClean="0">
                <a:solidFill>
                  <a:schemeClr val="bg1"/>
                </a:solidFill>
                <a:cs typeface="Arial" pitchFamily="34" charset="0"/>
              </a:rPr>
              <a:pPr>
                <a:spcBef>
                  <a:spcPct val="0"/>
                </a:spcBef>
                <a:buFontTx/>
                <a:buNone/>
              </a:pPr>
              <a:t>42</a:t>
            </a:fld>
            <a:endParaRPr lang="en-US" altLang="en-US" sz="1400" smtClean="0">
              <a:solidFill>
                <a:schemeClr val="bg1"/>
              </a:solidFill>
              <a:cs typeface="Arial" pitchFamily="34" charset="0"/>
            </a:endParaRPr>
          </a:p>
        </p:txBody>
      </p:sp>
      <p:sp>
        <p:nvSpPr>
          <p:cNvPr id="30724" name="Rectangle 8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126960" rIns="0" bIns="0" anchor="ctr">
            <a:spAutoFit/>
          </a:bodyPr>
          <a:lstStyle/>
          <a:p>
            <a:pPr>
              <a:defRPr/>
            </a:pPr>
            <a:endParaRPr lang="en-US" sz="1800">
              <a:latin typeface="Arial" charset="0"/>
              <a:ea typeface="ヒラギノ角ゴ Pro W3" charset="0"/>
              <a:cs typeface="Arial" charset="0"/>
            </a:endParaRPr>
          </a:p>
        </p:txBody>
      </p:sp>
      <p:sp>
        <p:nvSpPr>
          <p:cNvPr id="30726" name="Rectangle 100"/>
          <p:cNvSpPr>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r>
              <a:rPr lang="en-US" sz="600">
                <a:latin typeface="Arial" charset="0"/>
                <a:ea typeface="ヒラギノ角ゴ Pro W3" charset="0"/>
                <a:cs typeface="Arial" charset="0"/>
              </a:rPr>
              <a:t/>
            </a:r>
            <a:br>
              <a:rPr lang="en-US" sz="600">
                <a:latin typeface="Arial" charset="0"/>
                <a:ea typeface="ヒラギノ角ゴ Pro W3" charset="0"/>
                <a:cs typeface="Arial" charset="0"/>
              </a:rPr>
            </a:br>
            <a:endParaRPr lang="en-US" sz="1800">
              <a:latin typeface="Arial" charset="0"/>
              <a:ea typeface="ヒラギノ角ゴ Pro W3" charset="0"/>
              <a:cs typeface="Arial" charset="0"/>
            </a:endParaRPr>
          </a:p>
          <a:p>
            <a:pPr eaLnBrk="0" hangingPunct="0">
              <a:defRPr/>
            </a:pPr>
            <a:endParaRPr lang="en-US" sz="1800">
              <a:latin typeface="Arial" charset="0"/>
              <a:ea typeface="ヒラギノ角ゴ Pro W3" charset="0"/>
              <a:cs typeface="Arial" charset="0"/>
            </a:endParaRPr>
          </a:p>
        </p:txBody>
      </p:sp>
      <p:sp>
        <p:nvSpPr>
          <p:cNvPr id="30728" name="Rectangle 135"/>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126960" rIns="0" bIns="0" anchor="ctr">
            <a:spAutoFit/>
          </a:bodyPr>
          <a:lstStyle/>
          <a:p>
            <a:pPr>
              <a:defRPr/>
            </a:pPr>
            <a:endParaRPr lang="en-US">
              <a:latin typeface="Arial" charset="0"/>
              <a:ea typeface="ヒラギノ角ゴ Pro W3" charset="0"/>
              <a:cs typeface="Arial" charset="0"/>
            </a:endParaRPr>
          </a:p>
        </p:txBody>
      </p:sp>
      <p:sp>
        <p:nvSpPr>
          <p:cNvPr id="30729" name="Rectangle 152"/>
          <p:cNvSpPr>
            <a:spLocks noChangeArrowheads="1"/>
          </p:cNvSpPr>
          <p:nvPr/>
        </p:nvSpPr>
        <p:spPr bwMode="auto">
          <a:xfrm>
            <a:off x="152400" y="685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r>
              <a:rPr lang="en-US" sz="600">
                <a:latin typeface="Arial" charset="0"/>
                <a:ea typeface="ヒラギノ角ゴ Pro W3" charset="0"/>
                <a:cs typeface="Arial" charset="0"/>
              </a:rPr>
              <a:t/>
            </a:r>
            <a:br>
              <a:rPr lang="en-US" sz="600">
                <a:latin typeface="Arial" charset="0"/>
                <a:ea typeface="ヒラギノ角ゴ Pro W3" charset="0"/>
                <a:cs typeface="Arial" charset="0"/>
              </a:rPr>
            </a:br>
            <a:endParaRPr lang="en-US" sz="1800">
              <a:latin typeface="Arial" charset="0"/>
              <a:ea typeface="ヒラギノ角ゴ Pro W3" charset="0"/>
              <a:cs typeface="Arial" charset="0"/>
            </a:endParaRPr>
          </a:p>
          <a:p>
            <a:pPr eaLnBrk="0" hangingPunct="0">
              <a:defRPr/>
            </a:pPr>
            <a:endParaRPr lang="en-US" sz="1800">
              <a:latin typeface="Arial" charset="0"/>
              <a:ea typeface="ヒラギノ角ゴ Pro W3" charset="0"/>
              <a:cs typeface="Arial" charset="0"/>
            </a:endParaRPr>
          </a:p>
        </p:txBody>
      </p:sp>
      <p:sp>
        <p:nvSpPr>
          <p:cNvPr id="30730" name="Rectangle 154"/>
          <p:cNvSpPr>
            <a:spLocks noChangeArrowheads="1"/>
          </p:cNvSpPr>
          <p:nvPr/>
        </p:nvSpPr>
        <p:spPr bwMode="auto">
          <a:xfrm>
            <a:off x="152400" y="1143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r>
              <a:rPr lang="en-US" sz="600">
                <a:latin typeface="Arial" charset="0"/>
                <a:ea typeface="ヒラギノ角ゴ Pro W3" charset="0"/>
                <a:cs typeface="Arial" charset="0"/>
              </a:rPr>
              <a:t/>
            </a:r>
            <a:br>
              <a:rPr lang="en-US" sz="600">
                <a:latin typeface="Arial" charset="0"/>
                <a:ea typeface="ヒラギノ角ゴ Pro W3" charset="0"/>
                <a:cs typeface="Arial" charset="0"/>
              </a:rPr>
            </a:br>
            <a:endParaRPr lang="en-US" sz="1800">
              <a:latin typeface="Arial" charset="0"/>
              <a:ea typeface="ヒラギノ角ゴ Pro W3" charset="0"/>
              <a:cs typeface="Arial" charset="0"/>
            </a:endParaRPr>
          </a:p>
          <a:p>
            <a:pPr eaLnBrk="0" hangingPunct="0">
              <a:defRPr/>
            </a:pPr>
            <a:endParaRPr lang="en-US" sz="1800">
              <a:latin typeface="Arial" charset="0"/>
              <a:ea typeface="ヒラギノ角ゴ Pro W3" charset="0"/>
              <a:cs typeface="Arial" charset="0"/>
            </a:endParaRPr>
          </a:p>
        </p:txBody>
      </p:sp>
      <p:sp>
        <p:nvSpPr>
          <p:cNvPr id="30731" name="Rectangle 156"/>
          <p:cNvSpPr>
            <a:spLocks noChangeArrowheads="1"/>
          </p:cNvSpPr>
          <p:nvPr/>
        </p:nvSpPr>
        <p:spPr bwMode="auto">
          <a:xfrm>
            <a:off x="152400"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126960" rIns="0" bIns="0" anchor="ctr">
            <a:spAutoFit/>
          </a:bodyPr>
          <a:lstStyle/>
          <a:p>
            <a:pPr>
              <a:defRPr/>
            </a:pPr>
            <a:r>
              <a:rPr lang="en-US" sz="600">
                <a:latin typeface="Arial" charset="0"/>
                <a:ea typeface="ヒラギノ角ゴ Pro W3" charset="0"/>
                <a:cs typeface="Arial" charset="0"/>
              </a:rPr>
              <a:t/>
            </a:r>
            <a:br>
              <a:rPr lang="en-US" sz="600">
                <a:latin typeface="Arial" charset="0"/>
                <a:ea typeface="ヒラギノ角ゴ Pro W3" charset="0"/>
                <a:cs typeface="Arial" charset="0"/>
              </a:rPr>
            </a:br>
            <a:endParaRPr lang="en-US" sz="1800">
              <a:latin typeface="Arial" charset="0"/>
              <a:ea typeface="ヒラギノ角ゴ Pro W3" charset="0"/>
              <a:cs typeface="Arial" charset="0"/>
            </a:endParaRPr>
          </a:p>
          <a:p>
            <a:pPr eaLnBrk="0" hangingPunct="0">
              <a:defRPr/>
            </a:pPr>
            <a:r>
              <a:rPr lang="en-CA" sz="1400" b="1">
                <a:latin typeface="Calibri" charset="0"/>
                <a:ea typeface="Calibri" charset="0"/>
                <a:cs typeface="Times New Roman" charset="0"/>
              </a:rPr>
              <a:t> </a:t>
            </a:r>
            <a:endParaRPr lang="en-US" sz="600">
              <a:latin typeface="Arial" charset="0"/>
              <a:ea typeface="ヒラギノ角ゴ Pro W3" charset="0"/>
              <a:cs typeface="Arial" charset="0"/>
            </a:endParaRPr>
          </a:p>
          <a:p>
            <a:pPr eaLnBrk="0" hangingPunct="0">
              <a:defRPr/>
            </a:pPr>
            <a:endParaRPr lang="en-US" sz="1800">
              <a:latin typeface="Arial" charset="0"/>
              <a:ea typeface="ヒラギノ角ゴ Pro W3" charset="0"/>
              <a:cs typeface="Arial" charset="0"/>
            </a:endParaRPr>
          </a:p>
        </p:txBody>
      </p:sp>
      <p:sp>
        <p:nvSpPr>
          <p:cNvPr id="2" name="Rectangle 5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66"/>
          <p:cNvSpPr>
            <a:spLocks noChangeArrowheads="1"/>
          </p:cNvSpPr>
          <p:nvPr/>
        </p:nvSpPr>
        <p:spPr bwMode="auto">
          <a:xfrm>
            <a:off x="386488" y="3868306"/>
            <a:ext cx="184731"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1100" b="0" i="0" u="sng" strike="noStrike" cap="none" normalizeH="0" baseline="0" dirty="0" smtClean="0">
              <a:ln>
                <a:noFill/>
              </a:ln>
              <a:solidFill>
                <a:schemeClr val="tx1"/>
              </a:solidFill>
              <a:effectLst/>
              <a:latin typeface="Calibri" pitchFamily="34" charset="0"/>
              <a:ea typeface="ヒラギノ角ゴ Pro W3" charset="-128"/>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Arial" pitchFamily="34" charset="0"/>
              <a:ea typeface="ヒラギノ角ゴ Pro W3" charset="-128"/>
            </a:endParaRPr>
          </a:p>
        </p:txBody>
      </p:sp>
      <p:pic>
        <p:nvPicPr>
          <p:cNvPr id="13" name="Picture 1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54" y="1143000"/>
            <a:ext cx="8207946" cy="4876800"/>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Interprétation des recommandations</a:t>
            </a:r>
            <a:endParaRPr lang="fr-F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74088238"/>
              </p:ext>
            </p:extLst>
          </p:nvPr>
        </p:nvGraphicFramePr>
        <p:xfrm>
          <a:off x="457200" y="1524000"/>
          <a:ext cx="8229600" cy="47548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800" b="1" i="0" u="none" strike="noStrike" cap="none" normalizeH="0" baseline="0" dirty="0" smtClean="0">
                          <a:ln>
                            <a:noFill/>
                          </a:ln>
                          <a:solidFill>
                            <a:srgbClr val="FFFFFF"/>
                          </a:solidFill>
                          <a:effectLst/>
                          <a:latin typeface="Arial" pitchFamily="34" charset="0"/>
                          <a:ea typeface="ヒラギノ角ゴ Pro W3" pitchFamily="-84" charset="-128"/>
                        </a:rPr>
                        <a:t>Implications</a:t>
                      </a:r>
                    </a:p>
                    <a:p>
                      <a:endParaRPr lang="en-CA" dirty="0"/>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err="1" smtClean="0">
                          <a:ln>
                            <a:noFill/>
                          </a:ln>
                          <a:solidFill>
                            <a:srgbClr val="FFFFFF"/>
                          </a:solidFill>
                          <a:effectLst/>
                          <a:latin typeface="Arial" pitchFamily="34" charset="0"/>
                          <a:ea typeface="ヒラギノ角ゴ Pro W3" pitchFamily="-84" charset="-128"/>
                        </a:rPr>
                        <a:t>Recommandation</a:t>
                      </a:r>
                      <a:r>
                        <a:rPr kumimoji="0" lang="en-CA" sz="1800" b="1" i="0" u="none" strike="noStrike" cap="none" normalizeH="0" baseline="0" dirty="0" smtClean="0">
                          <a:ln>
                            <a:noFill/>
                          </a:ln>
                          <a:solidFill>
                            <a:srgbClr val="FFFFFF"/>
                          </a:solidFill>
                          <a:effectLst/>
                          <a:latin typeface="Arial" pitchFamily="34" charset="0"/>
                          <a:ea typeface="ヒラギノ角ゴ Pro W3" pitchFamily="-84" charset="-128"/>
                        </a:rPr>
                        <a:t> forte</a:t>
                      </a: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err="1" smtClean="0">
                          <a:ln>
                            <a:noFill/>
                          </a:ln>
                          <a:solidFill>
                            <a:srgbClr val="FFFFFF"/>
                          </a:solidFill>
                          <a:effectLst/>
                          <a:latin typeface="Arial" pitchFamily="34" charset="0"/>
                          <a:ea typeface="ヒラギノ角ゴ Pro W3" pitchFamily="-84" charset="-128"/>
                        </a:rPr>
                        <a:t>Recommandation</a:t>
                      </a:r>
                      <a:r>
                        <a:rPr kumimoji="0" lang="en-CA" sz="1800" b="1" i="0" u="none" strike="noStrike" cap="none" normalizeH="0" baseline="0" dirty="0" smtClean="0">
                          <a:ln>
                            <a:noFill/>
                          </a:ln>
                          <a:solidFill>
                            <a:srgbClr val="FFFFFF"/>
                          </a:solidFill>
                          <a:effectLst/>
                          <a:latin typeface="Arial" pitchFamily="34" charset="0"/>
                          <a:ea typeface="ヒラギノ角ゴ Pro W3" pitchFamily="-84" charset="-128"/>
                        </a:rPr>
                        <a:t> </a:t>
                      </a:r>
                      <a:r>
                        <a:rPr kumimoji="0" lang="en-CA" sz="1800" b="1" i="0" u="none" strike="noStrike" cap="none" normalizeH="0" baseline="0" dirty="0" err="1" smtClean="0">
                          <a:ln>
                            <a:noFill/>
                          </a:ln>
                          <a:solidFill>
                            <a:srgbClr val="FFFFFF"/>
                          </a:solidFill>
                          <a:effectLst/>
                          <a:latin typeface="Arial" pitchFamily="34" charset="0"/>
                          <a:ea typeface="ヒラギノ角ゴ Pro W3" pitchFamily="-84" charset="-128"/>
                        </a:rPr>
                        <a:t>faible</a:t>
                      </a:r>
                      <a:endParaRPr kumimoji="0" lang="en-CA" sz="1800" b="1" i="0" u="none" strike="noStrike" cap="none" normalizeH="0" baseline="0" dirty="0" smtClean="0">
                        <a:ln>
                          <a:noFill/>
                        </a:ln>
                        <a:solidFill>
                          <a:srgbClr val="FFFFFF"/>
                        </a:solidFill>
                        <a:effectLst/>
                        <a:latin typeface="Arial" pitchFamily="34" charset="0"/>
                        <a:ea typeface="ヒラギノ角ゴ Pro W3" pitchFamily="-84" charset="-128"/>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Pour les patients</a:t>
                      </a:r>
                      <a:endParaRPr lang="en-CA" sz="1400" dirty="0"/>
                    </a:p>
                  </a:txBody>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La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plupart</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des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individus</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voudraient</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le plan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d'action</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recommandé</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Seule</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une</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petite proportion ne le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voudrait</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pas.</a:t>
                      </a:r>
                    </a:p>
                  </a:txBody>
                  <a:tcPr marL="91431" marR="91431" horzOverflow="overflow"/>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La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majorité</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des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individus</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dans</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cette</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situation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voudraient</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la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ligne</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de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conduite</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suggérée</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mais</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beaucoup ne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voudraient</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pas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d’intervention</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a:t>
                      </a:r>
                    </a:p>
                  </a:txBody>
                  <a:tcPr marL="91431" marR="91431" horzOverflow="overflow"/>
                </a:tc>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Pour les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cliniciens</a:t>
                      </a:r>
                      <a:endPar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endParaRPr>
                    </a:p>
                  </a:txBody>
                  <a:tcPr marL="91431" marR="91431" horzOverflow="overflow"/>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Le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plupart</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des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individus</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devraient</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recevoir</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l’intervention</a:t>
                      </a:r>
                      <a:endPar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endParaRPr>
                    </a:p>
                  </a:txBody>
                  <a:tcPr marL="91431" marR="91431" horzOverflow="overflow"/>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Reconnaître</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que</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différents</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choix</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seront</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appropriés</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pour les patients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individuels</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Les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cliniciens</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doivent</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aider les patients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à</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prendre</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des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décisions</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cohérentes</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avec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leurs</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valeurs</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et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leurs</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préférences</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a:t>
                      </a:r>
                    </a:p>
                  </a:txBody>
                  <a:tcPr marL="91431" marR="91431" horzOverflow="overflow"/>
                </a:tc>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Pour les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responsables</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des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politiques</a:t>
                      </a:r>
                      <a:endPar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endParaRPr>
                    </a:p>
                  </a:txBody>
                  <a:tcPr marL="91431" marR="91431" horzOverflow="overflow"/>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La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recommandation</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peut</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être</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adaptée</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en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tant</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que</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politique</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dans</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la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plupart</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des situations.</a:t>
                      </a:r>
                    </a:p>
                  </a:txBody>
                  <a:tcPr marL="91431" marR="91431" horzOverflow="overflow"/>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L'élaboration</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des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politiques</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nécessitera</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un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débat</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approfondi</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 et la participation de divers </a:t>
                      </a:r>
                      <a:r>
                        <a:rPr kumimoji="0" lang="en-CA" sz="1400" b="0" i="0" u="none" strike="noStrike" cap="none" normalizeH="0" baseline="0" dirty="0" err="1" smtClean="0">
                          <a:ln>
                            <a:noFill/>
                          </a:ln>
                          <a:solidFill>
                            <a:srgbClr val="000000"/>
                          </a:solidFill>
                          <a:effectLst/>
                          <a:latin typeface="Arial" pitchFamily="34" charset="0"/>
                          <a:ea typeface="ヒラギノ角ゴ Pro W3" pitchFamily="-84" charset="-128"/>
                        </a:rPr>
                        <a:t>intervenants</a:t>
                      </a:r>
                      <a:r>
                        <a:rPr kumimoji="0" lang="en-CA" sz="1400" b="0" i="0" u="none" strike="noStrike" cap="none" normalizeH="0" baseline="0" dirty="0" smtClean="0">
                          <a:ln>
                            <a:noFill/>
                          </a:ln>
                          <a:solidFill>
                            <a:srgbClr val="000000"/>
                          </a:solidFill>
                          <a:effectLst/>
                          <a:latin typeface="Arial" pitchFamily="34" charset="0"/>
                          <a:ea typeface="ヒラギノ角ゴ Pro W3" pitchFamily="-84" charset="-128"/>
                        </a:rPr>
                        <a:t>.</a:t>
                      </a:r>
                    </a:p>
                  </a:txBody>
                  <a:tcPr marL="91431" marR="91431" horzOverflow="overflow"/>
                </a:tc>
              </a:tr>
            </a:tbl>
          </a:graphicData>
        </a:graphic>
      </p:graphicFrame>
      <p:sp>
        <p:nvSpPr>
          <p:cNvPr id="3" name="Slide Number Placeholder 2"/>
          <p:cNvSpPr>
            <a:spLocks noGrp="1"/>
          </p:cNvSpPr>
          <p:nvPr>
            <p:ph type="sldNum" sz="quarter" idx="12"/>
          </p:nvPr>
        </p:nvSpPr>
        <p:spPr/>
        <p:txBody>
          <a:bodyPr/>
          <a:lstStyle/>
          <a:p>
            <a:fld id="{E3D5E142-BA66-4577-AABD-3D3B043058E5}" type="slidenum">
              <a:rPr lang="fr-FR" smtClean="0"/>
              <a:t>43</a:t>
            </a:fld>
            <a:endParaRPr lang="fr-FR"/>
          </a:p>
        </p:txBody>
      </p:sp>
    </p:spTree>
    <p:extLst>
      <p:ext uri="{BB962C8B-B14F-4D97-AF65-F5344CB8AC3E}">
        <p14:creationId xmlns:p14="http://schemas.microsoft.com/office/powerpoint/2010/main" val="18766569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3 Marcador de número de diapositiva"/>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21B55340-8A46-43B0-8DCB-87DB4209D962}" type="slidenum">
              <a:rPr lang="fr-FR" altLang="en-US" sz="1400" smtClean="0">
                <a:solidFill>
                  <a:schemeClr val="bg1"/>
                </a:solidFill>
              </a:rPr>
              <a:pPr>
                <a:spcBef>
                  <a:spcPct val="0"/>
                </a:spcBef>
                <a:buFontTx/>
                <a:buNone/>
              </a:pPr>
              <a:t>44</a:t>
            </a:fld>
            <a:endParaRPr lang="fr-FR" altLang="en-US" sz="1400" smtClean="0">
              <a:solidFill>
                <a:schemeClr val="bg1"/>
              </a:solidFill>
            </a:endParaRPr>
          </a:p>
        </p:txBody>
      </p:sp>
      <p:sp>
        <p:nvSpPr>
          <p:cNvPr id="55299" name="Rectangle 1"/>
          <p:cNvSpPr>
            <a:spLocks noChangeArrowheads="1"/>
          </p:cNvSpPr>
          <p:nvPr/>
        </p:nvSpPr>
        <p:spPr bwMode="auto">
          <a:xfrm>
            <a:off x="0" y="-323165"/>
            <a:ext cx="1846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eaLnBrk="1" hangingPunct="1">
              <a:spcBef>
                <a:spcPct val="0"/>
              </a:spcBef>
              <a:buFontTx/>
              <a:buNone/>
            </a:pPr>
            <a:r>
              <a:rPr lang="fr-FR" altLang="en-US" sz="1800" smtClean="0">
                <a:cs typeface="Arial" pitchFamily="34" charset="0"/>
              </a:rPr>
              <a:t/>
            </a:r>
            <a:br>
              <a:rPr lang="fr-FR" altLang="en-US" sz="1800" smtClean="0">
                <a:cs typeface="Arial" pitchFamily="34" charset="0"/>
              </a:rPr>
            </a:br>
            <a:endParaRPr lang="fr-FR" altLang="en-US" sz="1800">
              <a:cs typeface="Arial" pitchFamily="34" charset="0"/>
            </a:endParaRPr>
          </a:p>
        </p:txBody>
      </p:sp>
      <p:sp>
        <p:nvSpPr>
          <p:cNvPr id="55300" name="Title 1"/>
          <p:cNvSpPr>
            <a:spLocks noGrp="1"/>
          </p:cNvSpPr>
          <p:nvPr>
            <p:ph type="title"/>
          </p:nvPr>
        </p:nvSpPr>
        <p:spPr/>
        <p:txBody>
          <a:bodyPr>
            <a:normAutofit fontScale="90000"/>
          </a:bodyPr>
          <a:lstStyle/>
          <a:p>
            <a:r>
              <a:rPr lang="fr-FR" altLang="en-US" sz="3600" dirty="0" smtClean="0"/>
              <a:t>Comparaison: ligne directrice du GÉCSSP vs les autres recommandations </a:t>
            </a:r>
            <a:endParaRPr lang="fr-FR" altLang="en-US" sz="3600" b="1" dirty="0" smtClean="0">
              <a:solidFill>
                <a:srgbClr val="00B0F0"/>
              </a:solidFill>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728803275"/>
              </p:ext>
            </p:extLst>
          </p:nvPr>
        </p:nvGraphicFramePr>
        <p:xfrm>
          <a:off x="215515" y="1447800"/>
          <a:ext cx="8712969" cy="4983480"/>
        </p:xfrm>
        <a:graphic>
          <a:graphicData uri="http://schemas.openxmlformats.org/drawingml/2006/table">
            <a:tbl>
              <a:tblPr firstRow="1" bandRow="1">
                <a:tableStyleId>{073A0DAA-6AF3-43AB-8588-CEC1D06C72B9}</a:tableStyleId>
              </a:tblPr>
              <a:tblGrid>
                <a:gridCol w="1800200"/>
                <a:gridCol w="6912769"/>
              </a:tblGrid>
              <a:tr h="370840">
                <a:tc>
                  <a:txBody>
                    <a:bodyPr/>
                    <a:lstStyle/>
                    <a:p>
                      <a:pPr algn="ctr"/>
                      <a:r>
                        <a:rPr lang="en-US" sz="1600" dirty="0" err="1" smtClean="0">
                          <a:latin typeface="+mn-lt"/>
                        </a:rPr>
                        <a:t>Organisation</a:t>
                      </a:r>
                      <a:endParaRPr lang="en-US" sz="1600" dirty="0">
                        <a:latin typeface="+mn-lt"/>
                      </a:endParaRPr>
                    </a:p>
                  </a:txBody>
                  <a:tcPr/>
                </a:tc>
                <a:tc>
                  <a:txBody>
                    <a:bodyPr/>
                    <a:lstStyle/>
                    <a:p>
                      <a:pPr algn="ctr"/>
                      <a:r>
                        <a:rPr lang="en-US" sz="1600" dirty="0" err="1" smtClean="0">
                          <a:latin typeface="+mn-lt"/>
                        </a:rPr>
                        <a:t>Recommandation</a:t>
                      </a:r>
                      <a:endParaRPr lang="en-US" sz="1600" dirty="0">
                        <a:latin typeface="+mn-lt"/>
                      </a:endParaRPr>
                    </a:p>
                  </a:txBody>
                  <a:tcPr/>
                </a:tc>
              </a:tr>
              <a:tr h="1752704">
                <a:tc>
                  <a:txBody>
                    <a:bodyPr/>
                    <a:lstStyle/>
                    <a:p>
                      <a:pPr marL="0" marR="0">
                        <a:lnSpc>
                          <a:spcPct val="115000"/>
                        </a:lnSpc>
                        <a:spcBef>
                          <a:spcPts val="0"/>
                        </a:spcBef>
                        <a:spcAft>
                          <a:spcPts val="0"/>
                        </a:spcAft>
                      </a:pPr>
                      <a:r>
                        <a:rPr lang="en-CA" sz="1600" dirty="0" err="1" smtClean="0">
                          <a:effectLst/>
                          <a:latin typeface="+mn-lt"/>
                          <a:ea typeface="Calibri"/>
                          <a:cs typeface="Arial"/>
                        </a:rPr>
                        <a:t>Groupe</a:t>
                      </a:r>
                      <a:r>
                        <a:rPr lang="en-CA" sz="1600" dirty="0" smtClean="0">
                          <a:effectLst/>
                          <a:latin typeface="+mn-lt"/>
                          <a:ea typeface="Calibri"/>
                          <a:cs typeface="Arial"/>
                        </a:rPr>
                        <a:t> </a:t>
                      </a:r>
                      <a:r>
                        <a:rPr lang="en-CA" sz="1600" dirty="0" err="1" smtClean="0">
                          <a:effectLst/>
                          <a:latin typeface="+mn-lt"/>
                          <a:ea typeface="Calibri"/>
                          <a:cs typeface="Arial"/>
                        </a:rPr>
                        <a:t>d'étude</a:t>
                      </a:r>
                      <a:r>
                        <a:rPr lang="en-CA" sz="1600" dirty="0" smtClean="0">
                          <a:effectLst/>
                          <a:latin typeface="+mn-lt"/>
                          <a:ea typeface="Calibri"/>
                          <a:cs typeface="Arial"/>
                        </a:rPr>
                        <a:t> </a:t>
                      </a:r>
                      <a:r>
                        <a:rPr lang="en-CA" sz="1600" dirty="0" err="1" smtClean="0">
                          <a:effectLst/>
                          <a:latin typeface="+mn-lt"/>
                          <a:ea typeface="Calibri"/>
                          <a:cs typeface="Arial"/>
                        </a:rPr>
                        <a:t>canadien</a:t>
                      </a:r>
                      <a:r>
                        <a:rPr lang="en-CA" sz="1600" dirty="0" smtClean="0">
                          <a:effectLst/>
                          <a:latin typeface="+mn-lt"/>
                          <a:ea typeface="Calibri"/>
                          <a:cs typeface="Arial"/>
                        </a:rPr>
                        <a:t> </a:t>
                      </a:r>
                      <a:r>
                        <a:rPr lang="en-CA" sz="1600" dirty="0" err="1" smtClean="0">
                          <a:effectLst/>
                          <a:latin typeface="+mn-lt"/>
                          <a:ea typeface="Calibri"/>
                          <a:cs typeface="Arial"/>
                        </a:rPr>
                        <a:t>sur</a:t>
                      </a:r>
                      <a:r>
                        <a:rPr lang="en-CA" sz="1600" dirty="0" smtClean="0">
                          <a:effectLst/>
                          <a:latin typeface="+mn-lt"/>
                          <a:ea typeface="Calibri"/>
                          <a:cs typeface="Arial"/>
                        </a:rPr>
                        <a:t> les </a:t>
                      </a:r>
                      <a:r>
                        <a:rPr lang="en-CA" sz="1600" dirty="0" err="1" smtClean="0">
                          <a:effectLst/>
                          <a:latin typeface="+mn-lt"/>
                          <a:ea typeface="Calibri"/>
                          <a:cs typeface="Arial"/>
                        </a:rPr>
                        <a:t>soins</a:t>
                      </a:r>
                      <a:r>
                        <a:rPr lang="en-CA" sz="1600" dirty="0" smtClean="0">
                          <a:effectLst/>
                          <a:latin typeface="+mn-lt"/>
                          <a:ea typeface="Calibri"/>
                          <a:cs typeface="Arial"/>
                        </a:rPr>
                        <a:t> de santé </a:t>
                      </a:r>
                      <a:r>
                        <a:rPr lang="en-CA" sz="1600" dirty="0" err="1" smtClean="0">
                          <a:effectLst/>
                          <a:latin typeface="+mn-lt"/>
                          <a:ea typeface="Calibri"/>
                          <a:cs typeface="Arial"/>
                        </a:rPr>
                        <a:t>préventifs</a:t>
                      </a:r>
                      <a:r>
                        <a:rPr lang="en-CA" sz="1600" dirty="0" smtClean="0">
                          <a:effectLst/>
                          <a:latin typeface="+mn-lt"/>
                          <a:ea typeface="Calibri"/>
                          <a:cs typeface="Arial"/>
                        </a:rPr>
                        <a:t> (</a:t>
                      </a:r>
                      <a:r>
                        <a:rPr lang="en-CA" sz="1600" dirty="0" err="1" smtClean="0">
                          <a:effectLst/>
                          <a:latin typeface="+mn-lt"/>
                          <a:ea typeface="Calibri"/>
                          <a:cs typeface="Arial"/>
                        </a:rPr>
                        <a:t>actuel</a:t>
                      </a:r>
                      <a:r>
                        <a:rPr lang="en-CA" sz="1600" dirty="0" smtClean="0">
                          <a:effectLst/>
                          <a:latin typeface="+mn-lt"/>
                          <a:ea typeface="Calibri"/>
                          <a:cs typeface="Arial"/>
                        </a:rPr>
                        <a:t>)</a:t>
                      </a:r>
                      <a:endParaRPr lang="en-US" sz="1600" dirty="0">
                        <a:effectLst/>
                        <a:latin typeface="+mn-lt"/>
                        <a:ea typeface="Calibri"/>
                        <a:cs typeface="Arial"/>
                      </a:endParaRPr>
                    </a:p>
                  </a:txBody>
                  <a:tcPr marL="68580" marR="68580" marT="0" marB="0"/>
                </a:tc>
                <a:tc>
                  <a:txBody>
                    <a:bodyPr/>
                    <a:lstStyle/>
                    <a:p>
                      <a:pPr marL="0" marR="0">
                        <a:lnSpc>
                          <a:spcPct val="115000"/>
                        </a:lnSpc>
                        <a:spcBef>
                          <a:spcPts val="0"/>
                        </a:spcBef>
                        <a:spcAft>
                          <a:spcPts val="0"/>
                        </a:spcAft>
                      </a:pPr>
                      <a:r>
                        <a:rPr lang="en-CA" sz="1600" dirty="0">
                          <a:effectLst/>
                          <a:latin typeface="+mn-lt"/>
                          <a:ea typeface="Calibri"/>
                          <a:cs typeface="Calibri"/>
                        </a:rPr>
                        <a:t> </a:t>
                      </a:r>
                      <a:r>
                        <a:rPr lang="en-CA" sz="1600" dirty="0" smtClean="0">
                          <a:effectLst/>
                          <a:latin typeface="+mn-lt"/>
                          <a:ea typeface="Calibri"/>
                          <a:cs typeface="Calibri"/>
                        </a:rPr>
                        <a:t>Nous </a:t>
                      </a:r>
                      <a:r>
                        <a:rPr lang="en-CA" sz="1600" dirty="0" err="1" smtClean="0">
                          <a:effectLst/>
                          <a:latin typeface="+mn-lt"/>
                          <a:ea typeface="Calibri"/>
                          <a:cs typeface="Calibri"/>
                        </a:rPr>
                        <a:t>recommandons</a:t>
                      </a:r>
                      <a:r>
                        <a:rPr lang="en-CA" sz="1600" dirty="0" smtClean="0">
                          <a:effectLst/>
                          <a:latin typeface="+mn-lt"/>
                          <a:ea typeface="Calibri"/>
                          <a:cs typeface="Calibri"/>
                        </a:rPr>
                        <a:t> le </a:t>
                      </a:r>
                      <a:r>
                        <a:rPr lang="en-CA" sz="1600" dirty="0" err="1" smtClean="0">
                          <a:effectLst/>
                          <a:latin typeface="+mn-lt"/>
                          <a:ea typeface="Calibri"/>
                          <a:cs typeface="Calibri"/>
                        </a:rPr>
                        <a:t>dépistage</a:t>
                      </a:r>
                      <a:r>
                        <a:rPr lang="en-CA" sz="1600" dirty="0" smtClean="0">
                          <a:effectLst/>
                          <a:latin typeface="+mn-lt"/>
                          <a:ea typeface="Calibri"/>
                          <a:cs typeface="Calibri"/>
                        </a:rPr>
                        <a:t> des femmes enceintes </a:t>
                      </a:r>
                      <a:r>
                        <a:rPr lang="en-CA" sz="1600" dirty="0" err="1" smtClean="0">
                          <a:effectLst/>
                          <a:latin typeface="+mn-lt"/>
                          <a:ea typeface="Calibri"/>
                          <a:cs typeface="Calibri"/>
                        </a:rPr>
                        <a:t>une</a:t>
                      </a:r>
                      <a:r>
                        <a:rPr lang="en-CA" sz="1600" dirty="0" smtClean="0">
                          <a:effectLst/>
                          <a:latin typeface="+mn-lt"/>
                          <a:ea typeface="Calibri"/>
                          <a:cs typeface="Calibri"/>
                        </a:rPr>
                        <a:t> </a:t>
                      </a:r>
                      <a:r>
                        <a:rPr lang="en-CA" sz="1600" dirty="0" err="1" smtClean="0">
                          <a:effectLst/>
                          <a:latin typeface="+mn-lt"/>
                          <a:ea typeface="Calibri"/>
                          <a:cs typeface="Calibri"/>
                        </a:rPr>
                        <a:t>fois</a:t>
                      </a:r>
                      <a:r>
                        <a:rPr lang="en-CA" sz="1600" dirty="0" smtClean="0">
                          <a:effectLst/>
                          <a:latin typeface="+mn-lt"/>
                          <a:ea typeface="Calibri"/>
                          <a:cs typeface="Calibri"/>
                        </a:rPr>
                        <a:t> au </a:t>
                      </a:r>
                      <a:r>
                        <a:rPr lang="en-CA" sz="1600" dirty="0" err="1" smtClean="0">
                          <a:effectLst/>
                          <a:latin typeface="+mn-lt"/>
                          <a:ea typeface="Calibri"/>
                          <a:cs typeface="Calibri"/>
                        </a:rPr>
                        <a:t>cours</a:t>
                      </a:r>
                      <a:r>
                        <a:rPr lang="en-CA" sz="1600" dirty="0" smtClean="0">
                          <a:effectLst/>
                          <a:latin typeface="+mn-lt"/>
                          <a:ea typeface="Calibri"/>
                          <a:cs typeface="Calibri"/>
                        </a:rPr>
                        <a:t> du premier </a:t>
                      </a:r>
                      <a:r>
                        <a:rPr lang="en-CA" sz="1600" dirty="0" err="1" smtClean="0">
                          <a:effectLst/>
                          <a:latin typeface="+mn-lt"/>
                          <a:ea typeface="Calibri"/>
                          <a:cs typeface="Calibri"/>
                        </a:rPr>
                        <a:t>trimestre</a:t>
                      </a:r>
                      <a:r>
                        <a:rPr lang="en-CA" sz="1600" dirty="0" smtClean="0">
                          <a:effectLst/>
                          <a:latin typeface="+mn-lt"/>
                          <a:ea typeface="Calibri"/>
                          <a:cs typeface="Calibri"/>
                        </a:rPr>
                        <a:t> avec </a:t>
                      </a:r>
                      <a:r>
                        <a:rPr lang="en-CA" sz="1600" dirty="0" err="1" smtClean="0">
                          <a:effectLst/>
                          <a:latin typeface="+mn-lt"/>
                          <a:ea typeface="Calibri"/>
                          <a:cs typeface="Calibri"/>
                        </a:rPr>
                        <a:t>une</a:t>
                      </a:r>
                      <a:r>
                        <a:rPr lang="en-CA" sz="1600" dirty="0" smtClean="0">
                          <a:effectLst/>
                          <a:latin typeface="+mn-lt"/>
                          <a:ea typeface="Calibri"/>
                          <a:cs typeface="Calibri"/>
                        </a:rPr>
                        <a:t> culture </a:t>
                      </a:r>
                      <a:r>
                        <a:rPr lang="en-CA" sz="1600" dirty="0" err="1" smtClean="0">
                          <a:effectLst/>
                          <a:latin typeface="+mn-lt"/>
                          <a:ea typeface="Calibri"/>
                          <a:cs typeface="Calibri"/>
                        </a:rPr>
                        <a:t>d'urine</a:t>
                      </a:r>
                      <a:r>
                        <a:rPr lang="en-CA" sz="1600" dirty="0" smtClean="0">
                          <a:effectLst/>
                          <a:latin typeface="+mn-lt"/>
                          <a:ea typeface="Calibri"/>
                          <a:cs typeface="Calibri"/>
                        </a:rPr>
                        <a:t> pour la </a:t>
                      </a:r>
                      <a:r>
                        <a:rPr lang="en-CA" sz="1600" dirty="0" err="1" smtClean="0">
                          <a:effectLst/>
                          <a:latin typeface="+mn-lt"/>
                          <a:ea typeface="Calibri"/>
                          <a:cs typeface="Calibri"/>
                        </a:rPr>
                        <a:t>bactériurie</a:t>
                      </a:r>
                      <a:r>
                        <a:rPr lang="en-CA" sz="1600" dirty="0" smtClean="0">
                          <a:effectLst/>
                          <a:latin typeface="+mn-lt"/>
                          <a:ea typeface="Calibri"/>
                          <a:cs typeface="Calibri"/>
                        </a:rPr>
                        <a:t> </a:t>
                      </a:r>
                      <a:r>
                        <a:rPr lang="en-CA" sz="1600" dirty="0" err="1" smtClean="0">
                          <a:effectLst/>
                          <a:latin typeface="+mn-lt"/>
                          <a:ea typeface="Calibri"/>
                          <a:cs typeface="Calibri"/>
                        </a:rPr>
                        <a:t>asymptomatique</a:t>
                      </a:r>
                      <a:r>
                        <a:rPr lang="en-CA" sz="1600" dirty="0" smtClean="0">
                          <a:effectLst/>
                          <a:latin typeface="+mn-lt"/>
                          <a:ea typeface="Calibri"/>
                          <a:cs typeface="Calibri"/>
                        </a:rPr>
                        <a:t> (</a:t>
                      </a:r>
                      <a:r>
                        <a:rPr lang="en-CA" sz="1600" dirty="0" err="1" smtClean="0">
                          <a:effectLst/>
                          <a:latin typeface="+mn-lt"/>
                          <a:ea typeface="Calibri"/>
                          <a:cs typeface="Calibri"/>
                        </a:rPr>
                        <a:t>recommandation</a:t>
                      </a:r>
                      <a:r>
                        <a:rPr lang="en-CA" sz="1600" dirty="0" smtClean="0">
                          <a:effectLst/>
                          <a:latin typeface="+mn-lt"/>
                          <a:ea typeface="Calibri"/>
                          <a:cs typeface="Calibri"/>
                        </a:rPr>
                        <a:t> </a:t>
                      </a:r>
                      <a:r>
                        <a:rPr lang="en-CA" sz="1600" dirty="0" err="1" smtClean="0">
                          <a:effectLst/>
                          <a:latin typeface="+mn-lt"/>
                          <a:ea typeface="Calibri"/>
                          <a:cs typeface="Calibri"/>
                        </a:rPr>
                        <a:t>faibledonnées</a:t>
                      </a:r>
                      <a:r>
                        <a:rPr lang="en-CA" sz="1600" dirty="0" smtClean="0">
                          <a:effectLst/>
                          <a:latin typeface="+mn-lt"/>
                          <a:ea typeface="Calibri"/>
                          <a:cs typeface="Calibri"/>
                        </a:rPr>
                        <a:t> </a:t>
                      </a:r>
                      <a:r>
                        <a:rPr lang="en-CA" sz="1600" dirty="0" err="1" smtClean="0">
                          <a:effectLst/>
                          <a:latin typeface="+mn-lt"/>
                          <a:ea typeface="Calibri"/>
                          <a:cs typeface="Calibri"/>
                        </a:rPr>
                        <a:t>probantes</a:t>
                      </a:r>
                      <a:r>
                        <a:rPr lang="en-CA" sz="1600" baseline="0" dirty="0" smtClean="0">
                          <a:effectLst/>
                          <a:latin typeface="+mn-lt"/>
                          <a:ea typeface="Calibri"/>
                          <a:cs typeface="Calibri"/>
                        </a:rPr>
                        <a:t> </a:t>
                      </a:r>
                      <a:r>
                        <a:rPr lang="en-CA" sz="1600" dirty="0" smtClean="0">
                          <a:effectLst/>
                          <a:latin typeface="+mn-lt"/>
                          <a:ea typeface="Calibri"/>
                          <a:cs typeface="Calibri"/>
                        </a:rPr>
                        <a:t>de </a:t>
                      </a:r>
                      <a:r>
                        <a:rPr lang="en-CA" sz="1600" dirty="0" err="1" smtClean="0">
                          <a:effectLst/>
                          <a:latin typeface="+mn-lt"/>
                          <a:ea typeface="Calibri"/>
                          <a:cs typeface="Calibri"/>
                        </a:rPr>
                        <a:t>très</a:t>
                      </a:r>
                      <a:r>
                        <a:rPr lang="en-CA" sz="1600" dirty="0" smtClean="0">
                          <a:effectLst/>
                          <a:latin typeface="+mn-lt"/>
                          <a:ea typeface="Calibri"/>
                          <a:cs typeface="Calibri"/>
                        </a:rPr>
                        <a:t> </a:t>
                      </a:r>
                      <a:r>
                        <a:rPr lang="en-CA" sz="1600" dirty="0" err="1" smtClean="0">
                          <a:effectLst/>
                          <a:latin typeface="+mn-lt"/>
                          <a:ea typeface="Calibri"/>
                          <a:cs typeface="Calibri"/>
                        </a:rPr>
                        <a:t>faible</a:t>
                      </a:r>
                      <a:r>
                        <a:rPr lang="en-CA" sz="1600" dirty="0" smtClean="0">
                          <a:effectLst/>
                          <a:latin typeface="+mn-lt"/>
                          <a:ea typeface="Calibri"/>
                          <a:cs typeface="Calibri"/>
                        </a:rPr>
                        <a:t> </a:t>
                      </a:r>
                      <a:r>
                        <a:rPr lang="en-CA" sz="1600" dirty="0" err="1" smtClean="0">
                          <a:effectLst/>
                          <a:latin typeface="+mn-lt"/>
                          <a:ea typeface="Calibri"/>
                          <a:cs typeface="Calibri"/>
                        </a:rPr>
                        <a:t>qualité</a:t>
                      </a:r>
                      <a:r>
                        <a:rPr lang="en-CA" sz="1600" dirty="0" smtClean="0">
                          <a:effectLst/>
                          <a:latin typeface="+mn-lt"/>
                          <a:ea typeface="Calibri"/>
                          <a:cs typeface="Calibri"/>
                        </a:rPr>
                        <a:t>).</a:t>
                      </a:r>
                    </a:p>
                    <a:p>
                      <a:pPr marL="0" marR="0">
                        <a:lnSpc>
                          <a:spcPct val="115000"/>
                        </a:lnSpc>
                        <a:spcBef>
                          <a:spcPts val="0"/>
                        </a:spcBef>
                        <a:spcAft>
                          <a:spcPts val="0"/>
                        </a:spcAft>
                      </a:pPr>
                      <a:r>
                        <a:rPr lang="en-CA" sz="1600" dirty="0" err="1" smtClean="0">
                          <a:effectLst/>
                          <a:latin typeface="+mn-lt"/>
                          <a:ea typeface="Calibri"/>
                          <a:cs typeface="Calibri"/>
                        </a:rPr>
                        <a:t>Cette</a:t>
                      </a:r>
                      <a:r>
                        <a:rPr lang="en-CA" sz="1600" dirty="0" smtClean="0">
                          <a:effectLst/>
                          <a:latin typeface="+mn-lt"/>
                          <a:ea typeface="Calibri"/>
                          <a:cs typeface="Calibri"/>
                        </a:rPr>
                        <a:t> </a:t>
                      </a:r>
                      <a:r>
                        <a:rPr lang="en-CA" sz="1600" dirty="0" err="1" smtClean="0">
                          <a:effectLst/>
                          <a:latin typeface="+mn-lt"/>
                          <a:ea typeface="Calibri"/>
                          <a:cs typeface="Calibri"/>
                        </a:rPr>
                        <a:t>recommandation</a:t>
                      </a:r>
                      <a:r>
                        <a:rPr lang="en-CA" sz="1600" dirty="0" smtClean="0">
                          <a:effectLst/>
                          <a:latin typeface="+mn-lt"/>
                          <a:ea typeface="Calibri"/>
                          <a:cs typeface="Calibri"/>
                        </a:rPr>
                        <a:t> </a:t>
                      </a:r>
                      <a:r>
                        <a:rPr lang="en-CA" sz="1600" dirty="0" err="1" smtClean="0">
                          <a:effectLst/>
                          <a:latin typeface="+mn-lt"/>
                          <a:ea typeface="Calibri"/>
                          <a:cs typeface="Calibri"/>
                        </a:rPr>
                        <a:t>s'applique</a:t>
                      </a:r>
                      <a:r>
                        <a:rPr lang="en-CA" sz="1600" dirty="0" smtClean="0">
                          <a:effectLst/>
                          <a:latin typeface="+mn-lt"/>
                          <a:ea typeface="Calibri"/>
                          <a:cs typeface="Calibri"/>
                        </a:rPr>
                        <a:t> aux femmes enceintes qui ne </a:t>
                      </a:r>
                      <a:r>
                        <a:rPr lang="en-CA" sz="1600" dirty="0" err="1" smtClean="0">
                          <a:effectLst/>
                          <a:latin typeface="+mn-lt"/>
                          <a:ea typeface="Calibri"/>
                          <a:cs typeface="Calibri"/>
                        </a:rPr>
                        <a:t>présentent</a:t>
                      </a:r>
                      <a:r>
                        <a:rPr lang="en-CA" sz="1600" dirty="0" smtClean="0">
                          <a:effectLst/>
                          <a:latin typeface="+mn-lt"/>
                          <a:ea typeface="Calibri"/>
                          <a:cs typeface="Calibri"/>
                        </a:rPr>
                        <a:t> pas de </a:t>
                      </a:r>
                      <a:r>
                        <a:rPr lang="en-CA" sz="1600" dirty="0" err="1" smtClean="0">
                          <a:effectLst/>
                          <a:latin typeface="+mn-lt"/>
                          <a:ea typeface="Calibri"/>
                          <a:cs typeface="Calibri"/>
                        </a:rPr>
                        <a:t>symptômes</a:t>
                      </a:r>
                      <a:r>
                        <a:rPr lang="en-CA" sz="1600" dirty="0" smtClean="0">
                          <a:effectLst/>
                          <a:latin typeface="+mn-lt"/>
                          <a:ea typeface="Calibri"/>
                          <a:cs typeface="Calibri"/>
                        </a:rPr>
                        <a:t> </a:t>
                      </a:r>
                      <a:r>
                        <a:rPr lang="en-CA" sz="1600" dirty="0" err="1" smtClean="0">
                          <a:effectLst/>
                          <a:latin typeface="+mn-lt"/>
                          <a:ea typeface="Calibri"/>
                          <a:cs typeface="Calibri"/>
                        </a:rPr>
                        <a:t>d'infection</a:t>
                      </a:r>
                      <a:r>
                        <a:rPr lang="en-CA" sz="1600" dirty="0" smtClean="0">
                          <a:effectLst/>
                          <a:latin typeface="+mn-lt"/>
                          <a:ea typeface="Calibri"/>
                          <a:cs typeface="Calibri"/>
                        </a:rPr>
                        <a:t> </a:t>
                      </a:r>
                      <a:r>
                        <a:rPr lang="en-CA" sz="1600" dirty="0" err="1" smtClean="0">
                          <a:effectLst/>
                          <a:latin typeface="+mn-lt"/>
                          <a:ea typeface="Calibri"/>
                          <a:cs typeface="Calibri"/>
                        </a:rPr>
                        <a:t>urinaire</a:t>
                      </a:r>
                      <a:r>
                        <a:rPr lang="en-CA" sz="1600" dirty="0" smtClean="0">
                          <a:effectLst/>
                          <a:latin typeface="+mn-lt"/>
                          <a:ea typeface="Calibri"/>
                          <a:cs typeface="Calibri"/>
                        </a:rPr>
                        <a:t> et qui ne </a:t>
                      </a:r>
                      <a:r>
                        <a:rPr lang="en-CA" sz="1600" dirty="0" err="1" smtClean="0">
                          <a:effectLst/>
                          <a:latin typeface="+mn-lt"/>
                          <a:ea typeface="Calibri"/>
                          <a:cs typeface="Calibri"/>
                        </a:rPr>
                        <a:t>présentent</a:t>
                      </a:r>
                      <a:r>
                        <a:rPr lang="en-CA" sz="1600" dirty="0" smtClean="0">
                          <a:effectLst/>
                          <a:latin typeface="+mn-lt"/>
                          <a:ea typeface="Calibri"/>
                          <a:cs typeface="Calibri"/>
                        </a:rPr>
                        <a:t> pas de </a:t>
                      </a:r>
                      <a:r>
                        <a:rPr lang="en-CA" sz="1600" dirty="0" err="1" smtClean="0">
                          <a:effectLst/>
                          <a:latin typeface="+mn-lt"/>
                          <a:ea typeface="Calibri"/>
                          <a:cs typeface="Calibri"/>
                        </a:rPr>
                        <a:t>risque</a:t>
                      </a:r>
                      <a:r>
                        <a:rPr lang="en-CA" sz="1600" dirty="0" smtClean="0">
                          <a:effectLst/>
                          <a:latin typeface="+mn-lt"/>
                          <a:ea typeface="Calibri"/>
                          <a:cs typeface="Calibri"/>
                        </a:rPr>
                        <a:t> </a:t>
                      </a:r>
                      <a:r>
                        <a:rPr lang="en-CA" sz="1600" dirty="0" err="1" smtClean="0">
                          <a:effectLst/>
                          <a:latin typeface="+mn-lt"/>
                          <a:ea typeface="Calibri"/>
                          <a:cs typeface="Calibri"/>
                        </a:rPr>
                        <a:t>accru</a:t>
                      </a:r>
                      <a:r>
                        <a:rPr lang="en-CA" sz="1600" dirty="0" smtClean="0">
                          <a:effectLst/>
                          <a:latin typeface="+mn-lt"/>
                          <a:ea typeface="Calibri"/>
                          <a:cs typeface="Calibri"/>
                        </a:rPr>
                        <a:t> de </a:t>
                      </a:r>
                      <a:r>
                        <a:rPr lang="en-CA" sz="1600" dirty="0" err="1" smtClean="0">
                          <a:effectLst/>
                          <a:latin typeface="+mn-lt"/>
                          <a:ea typeface="Calibri"/>
                          <a:cs typeface="Calibri"/>
                        </a:rPr>
                        <a:t>bactériurie</a:t>
                      </a:r>
                      <a:r>
                        <a:rPr lang="en-CA" sz="1600" dirty="0" smtClean="0">
                          <a:effectLst/>
                          <a:latin typeface="+mn-lt"/>
                          <a:ea typeface="Calibri"/>
                          <a:cs typeface="Calibri"/>
                        </a:rPr>
                        <a:t> </a:t>
                      </a:r>
                      <a:r>
                        <a:rPr lang="en-CA" sz="1600" dirty="0" err="1" smtClean="0">
                          <a:effectLst/>
                          <a:latin typeface="+mn-lt"/>
                          <a:ea typeface="Calibri"/>
                          <a:cs typeface="Calibri"/>
                        </a:rPr>
                        <a:t>asymptomatique</a:t>
                      </a:r>
                      <a:r>
                        <a:rPr lang="en-CA" sz="1600" dirty="0" smtClean="0">
                          <a:effectLst/>
                          <a:latin typeface="+mn-lt"/>
                          <a:ea typeface="Calibri"/>
                          <a:cs typeface="Calibri"/>
                        </a:rPr>
                        <a:t>.</a:t>
                      </a:r>
                      <a:endParaRPr lang="en-US" sz="1600" dirty="0">
                        <a:effectLst/>
                        <a:latin typeface="+mn-lt"/>
                        <a:ea typeface="Calibri"/>
                        <a:cs typeface="Arial"/>
                      </a:endParaRPr>
                    </a:p>
                  </a:txBody>
                  <a:tcPr marL="68580" marR="68580" marT="0" marB="0"/>
                </a:tc>
              </a:tr>
              <a:tr h="370840">
                <a:tc>
                  <a:txBody>
                    <a:bodyPr/>
                    <a:lstStyle/>
                    <a:p>
                      <a:pPr marL="0" marR="0">
                        <a:lnSpc>
                          <a:spcPct val="115000"/>
                        </a:lnSpc>
                        <a:spcBef>
                          <a:spcPts val="0"/>
                        </a:spcBef>
                        <a:spcAft>
                          <a:spcPts val="0"/>
                        </a:spcAft>
                      </a:pPr>
                      <a:r>
                        <a:rPr lang="en-CA" sz="1600" kern="1200" dirty="0" smtClean="0">
                          <a:solidFill>
                            <a:schemeClr val="dk1"/>
                          </a:solidFill>
                          <a:effectLst/>
                          <a:latin typeface="+mn-lt"/>
                          <a:ea typeface="+mn-ea"/>
                          <a:cs typeface="+mn-cs"/>
                        </a:rPr>
                        <a:t>United States Preventive Services Task Force (2008) </a:t>
                      </a:r>
                      <a:endParaRPr lang="en-US" sz="1600" dirty="0">
                        <a:effectLst/>
                        <a:latin typeface="+mn-lt"/>
                        <a:ea typeface="Calibri"/>
                        <a:cs typeface="Arial"/>
                      </a:endParaRPr>
                    </a:p>
                  </a:txBody>
                  <a:tcPr marL="68580" marR="68580" marT="0" marB="0"/>
                </a:tc>
                <a:tc>
                  <a:txBody>
                    <a:bodyPr/>
                    <a:lstStyle/>
                    <a:p>
                      <a:r>
                        <a:rPr lang="en-CA" sz="1600" kern="1200" dirty="0" smtClean="0">
                          <a:solidFill>
                            <a:schemeClr val="dk1"/>
                          </a:solidFill>
                          <a:effectLst/>
                          <a:latin typeface="+mn-lt"/>
                          <a:ea typeface="+mn-ea"/>
                          <a:cs typeface="+mn-cs"/>
                        </a:rPr>
                        <a:t>Le USPSTF </a:t>
                      </a:r>
                      <a:r>
                        <a:rPr lang="en-CA" sz="1600" dirty="0" err="1" smtClean="0">
                          <a:effectLst/>
                          <a:latin typeface="+mn-lt"/>
                          <a:ea typeface="Calibri"/>
                          <a:cs typeface="Arial"/>
                        </a:rPr>
                        <a:t>recommande</a:t>
                      </a:r>
                      <a:r>
                        <a:rPr lang="en-CA" sz="1600" dirty="0" smtClean="0">
                          <a:effectLst/>
                          <a:latin typeface="+mn-lt"/>
                          <a:ea typeface="Calibri"/>
                          <a:cs typeface="Arial"/>
                        </a:rPr>
                        <a:t> le </a:t>
                      </a:r>
                      <a:r>
                        <a:rPr lang="en-CA" sz="1600" dirty="0" err="1" smtClean="0">
                          <a:effectLst/>
                          <a:latin typeface="+mn-lt"/>
                          <a:ea typeface="Calibri"/>
                          <a:cs typeface="Arial"/>
                        </a:rPr>
                        <a:t>dépistage</a:t>
                      </a:r>
                      <a:r>
                        <a:rPr lang="en-CA" sz="1600" dirty="0" smtClean="0">
                          <a:effectLst/>
                          <a:latin typeface="+mn-lt"/>
                          <a:ea typeface="Calibri"/>
                          <a:cs typeface="Arial"/>
                        </a:rPr>
                        <a:t> de la </a:t>
                      </a:r>
                      <a:r>
                        <a:rPr lang="en-CA" sz="1600" dirty="0" err="1" smtClean="0">
                          <a:effectLst/>
                          <a:latin typeface="+mn-lt"/>
                          <a:ea typeface="Calibri"/>
                          <a:cs typeface="Arial"/>
                        </a:rPr>
                        <a:t>bactériurie</a:t>
                      </a:r>
                      <a:r>
                        <a:rPr lang="en-CA" sz="1600" dirty="0" smtClean="0">
                          <a:effectLst/>
                          <a:latin typeface="+mn-lt"/>
                          <a:ea typeface="Calibri"/>
                          <a:cs typeface="Arial"/>
                        </a:rPr>
                        <a:t> </a:t>
                      </a:r>
                      <a:r>
                        <a:rPr lang="en-CA" sz="1600" dirty="0" err="1" smtClean="0">
                          <a:effectLst/>
                          <a:latin typeface="+mn-lt"/>
                          <a:ea typeface="Calibri"/>
                          <a:cs typeface="Arial"/>
                        </a:rPr>
                        <a:t>asymptomatique</a:t>
                      </a:r>
                      <a:r>
                        <a:rPr lang="en-CA" sz="1600" dirty="0" smtClean="0">
                          <a:effectLst/>
                          <a:latin typeface="+mn-lt"/>
                          <a:ea typeface="Calibri"/>
                          <a:cs typeface="Arial"/>
                        </a:rPr>
                        <a:t> par culture </a:t>
                      </a:r>
                      <a:r>
                        <a:rPr lang="en-CA" sz="1600" dirty="0" err="1" smtClean="0">
                          <a:effectLst/>
                          <a:latin typeface="+mn-lt"/>
                          <a:ea typeface="Calibri"/>
                          <a:cs typeface="Arial"/>
                        </a:rPr>
                        <a:t>d'urine</a:t>
                      </a:r>
                      <a:r>
                        <a:rPr lang="en-CA" sz="1600" dirty="0" smtClean="0">
                          <a:effectLst/>
                          <a:latin typeface="+mn-lt"/>
                          <a:ea typeface="Calibri"/>
                          <a:cs typeface="Arial"/>
                        </a:rPr>
                        <a:t> chez les femmes enceintes entre 12 et 16 </a:t>
                      </a:r>
                      <a:r>
                        <a:rPr lang="en-CA" sz="1600" dirty="0" err="1" smtClean="0">
                          <a:effectLst/>
                          <a:latin typeface="+mn-lt"/>
                          <a:ea typeface="Calibri"/>
                          <a:cs typeface="Arial"/>
                        </a:rPr>
                        <a:t>semaines</a:t>
                      </a:r>
                      <a:r>
                        <a:rPr lang="en-CA" sz="1600" dirty="0" smtClean="0">
                          <a:effectLst/>
                          <a:latin typeface="+mn-lt"/>
                          <a:ea typeface="Calibri"/>
                          <a:cs typeface="Arial"/>
                        </a:rPr>
                        <a:t> de gestation </a:t>
                      </a:r>
                      <a:r>
                        <a:rPr lang="en-CA" sz="1600" dirty="0" err="1" smtClean="0">
                          <a:effectLst/>
                          <a:latin typeface="+mn-lt"/>
                          <a:ea typeface="Calibri"/>
                          <a:cs typeface="Arial"/>
                        </a:rPr>
                        <a:t>ou</a:t>
                      </a:r>
                      <a:r>
                        <a:rPr lang="en-CA" sz="1600" dirty="0" smtClean="0">
                          <a:effectLst/>
                          <a:latin typeface="+mn-lt"/>
                          <a:ea typeface="Calibri"/>
                          <a:cs typeface="Arial"/>
                        </a:rPr>
                        <a:t> </a:t>
                      </a:r>
                      <a:r>
                        <a:rPr lang="en-CA" sz="1600" dirty="0" err="1" smtClean="0">
                          <a:effectLst/>
                          <a:latin typeface="+mn-lt"/>
                          <a:ea typeface="Calibri"/>
                          <a:cs typeface="Arial"/>
                        </a:rPr>
                        <a:t>lors</a:t>
                      </a:r>
                      <a:r>
                        <a:rPr lang="en-CA" sz="1600" dirty="0" smtClean="0">
                          <a:effectLst/>
                          <a:latin typeface="+mn-lt"/>
                          <a:ea typeface="Calibri"/>
                          <a:cs typeface="Arial"/>
                        </a:rPr>
                        <a:t> de </a:t>
                      </a:r>
                      <a:r>
                        <a:rPr lang="en-CA" sz="1600" dirty="0" err="1" smtClean="0">
                          <a:effectLst/>
                          <a:latin typeface="+mn-lt"/>
                          <a:ea typeface="Calibri"/>
                          <a:cs typeface="Arial"/>
                        </a:rPr>
                        <a:t>leur</a:t>
                      </a:r>
                      <a:r>
                        <a:rPr lang="en-CA" sz="1600" dirty="0" smtClean="0">
                          <a:effectLst/>
                          <a:latin typeface="+mn-lt"/>
                          <a:ea typeface="Calibri"/>
                          <a:cs typeface="Arial"/>
                        </a:rPr>
                        <a:t> première </a:t>
                      </a:r>
                      <a:r>
                        <a:rPr lang="en-CA" sz="1600" dirty="0" err="1" smtClean="0">
                          <a:effectLst/>
                          <a:latin typeface="+mn-lt"/>
                          <a:ea typeface="Calibri"/>
                          <a:cs typeface="Arial"/>
                        </a:rPr>
                        <a:t>visite</a:t>
                      </a:r>
                      <a:r>
                        <a:rPr lang="en-CA" sz="1600" dirty="0" smtClean="0">
                          <a:effectLst/>
                          <a:latin typeface="+mn-lt"/>
                          <a:ea typeface="Calibri"/>
                          <a:cs typeface="Arial"/>
                        </a:rPr>
                        <a:t> </a:t>
                      </a:r>
                      <a:r>
                        <a:rPr lang="en-CA" sz="1600" dirty="0" err="1" smtClean="0">
                          <a:effectLst/>
                          <a:latin typeface="+mn-lt"/>
                          <a:ea typeface="Calibri"/>
                          <a:cs typeface="Arial"/>
                        </a:rPr>
                        <a:t>prénatale</a:t>
                      </a:r>
                      <a:r>
                        <a:rPr lang="en-CA" sz="1600" dirty="0" smtClean="0">
                          <a:effectLst/>
                          <a:latin typeface="+mn-lt"/>
                          <a:ea typeface="Calibri"/>
                          <a:cs typeface="Arial"/>
                        </a:rPr>
                        <a:t>, </a:t>
                      </a:r>
                      <a:r>
                        <a:rPr lang="en-CA" sz="1600" dirty="0" err="1" smtClean="0">
                          <a:effectLst/>
                          <a:latin typeface="+mn-lt"/>
                          <a:ea typeface="Calibri"/>
                          <a:cs typeface="Arial"/>
                        </a:rPr>
                        <a:t>si</a:t>
                      </a:r>
                      <a:r>
                        <a:rPr lang="en-CA" sz="1600" dirty="0" smtClean="0">
                          <a:effectLst/>
                          <a:latin typeface="+mn-lt"/>
                          <a:ea typeface="Calibri"/>
                          <a:cs typeface="Arial"/>
                        </a:rPr>
                        <a:t> </a:t>
                      </a:r>
                      <a:r>
                        <a:rPr lang="en-CA" sz="1600" dirty="0" err="1" smtClean="0">
                          <a:effectLst/>
                          <a:latin typeface="+mn-lt"/>
                          <a:ea typeface="Calibri"/>
                          <a:cs typeface="Arial"/>
                        </a:rPr>
                        <a:t>elle</a:t>
                      </a:r>
                      <a:r>
                        <a:rPr lang="en-CA" sz="1600" dirty="0" smtClean="0">
                          <a:effectLst/>
                          <a:latin typeface="+mn-lt"/>
                          <a:ea typeface="Calibri"/>
                          <a:cs typeface="Arial"/>
                        </a:rPr>
                        <a:t> a lieu plus </a:t>
                      </a:r>
                      <a:r>
                        <a:rPr lang="en-CA" sz="1600" dirty="0" err="1" smtClean="0">
                          <a:effectLst/>
                          <a:latin typeface="+mn-lt"/>
                          <a:ea typeface="Calibri"/>
                          <a:cs typeface="Arial"/>
                        </a:rPr>
                        <a:t>tard</a:t>
                      </a:r>
                      <a:r>
                        <a:rPr lang="en-CA" sz="1600" dirty="0" smtClean="0">
                          <a:effectLst/>
                          <a:latin typeface="+mn-lt"/>
                          <a:ea typeface="Calibri"/>
                          <a:cs typeface="Arial"/>
                        </a:rPr>
                        <a:t>. Grade A: Le</a:t>
                      </a:r>
                      <a:r>
                        <a:rPr lang="en-CA" sz="1600" baseline="0" dirty="0" smtClean="0">
                          <a:effectLst/>
                          <a:latin typeface="+mn-lt"/>
                          <a:ea typeface="Calibri"/>
                          <a:cs typeface="Arial"/>
                        </a:rPr>
                        <a:t> </a:t>
                      </a:r>
                      <a:r>
                        <a:rPr lang="en-CA" sz="1600" dirty="0" smtClean="0">
                          <a:effectLst/>
                          <a:latin typeface="+mn-lt"/>
                          <a:ea typeface="Calibri"/>
                          <a:cs typeface="Arial"/>
                        </a:rPr>
                        <a:t>USPSTF </a:t>
                      </a:r>
                      <a:r>
                        <a:rPr lang="en-CA" sz="1600" dirty="0" err="1" smtClean="0">
                          <a:effectLst/>
                          <a:latin typeface="+mn-lt"/>
                          <a:ea typeface="Calibri"/>
                          <a:cs typeface="Arial"/>
                        </a:rPr>
                        <a:t>recommande</a:t>
                      </a:r>
                      <a:r>
                        <a:rPr lang="en-CA" sz="1600" dirty="0" smtClean="0">
                          <a:effectLst/>
                          <a:latin typeface="+mn-lt"/>
                          <a:ea typeface="Calibri"/>
                          <a:cs typeface="Arial"/>
                        </a:rPr>
                        <a:t> le service. Il y a </a:t>
                      </a:r>
                      <a:r>
                        <a:rPr lang="en-CA" sz="1600" dirty="0" err="1" smtClean="0">
                          <a:effectLst/>
                          <a:latin typeface="+mn-lt"/>
                          <a:ea typeface="Calibri"/>
                          <a:cs typeface="Arial"/>
                        </a:rPr>
                        <a:t>une</a:t>
                      </a:r>
                      <a:r>
                        <a:rPr lang="en-CA" sz="1600" dirty="0" smtClean="0">
                          <a:effectLst/>
                          <a:latin typeface="+mn-lt"/>
                          <a:ea typeface="Calibri"/>
                          <a:cs typeface="Arial"/>
                        </a:rPr>
                        <a:t> </a:t>
                      </a:r>
                      <a:r>
                        <a:rPr lang="en-CA" sz="1600" dirty="0" err="1" smtClean="0">
                          <a:effectLst/>
                          <a:latin typeface="+mn-lt"/>
                          <a:ea typeface="Calibri"/>
                          <a:cs typeface="Arial"/>
                        </a:rPr>
                        <a:t>grande</a:t>
                      </a:r>
                      <a:r>
                        <a:rPr lang="en-CA" sz="1600" dirty="0" smtClean="0">
                          <a:effectLst/>
                          <a:latin typeface="+mn-lt"/>
                          <a:ea typeface="Calibri"/>
                          <a:cs typeface="Arial"/>
                        </a:rPr>
                        <a:t> certitude </a:t>
                      </a:r>
                      <a:r>
                        <a:rPr lang="en-CA" sz="1600" dirty="0" err="1" smtClean="0">
                          <a:effectLst/>
                          <a:latin typeface="+mn-lt"/>
                          <a:ea typeface="Calibri"/>
                          <a:cs typeface="Arial"/>
                        </a:rPr>
                        <a:t>que</a:t>
                      </a:r>
                      <a:r>
                        <a:rPr lang="en-CA" sz="1600" dirty="0" smtClean="0">
                          <a:effectLst/>
                          <a:latin typeface="+mn-lt"/>
                          <a:ea typeface="Calibri"/>
                          <a:cs typeface="Arial"/>
                        </a:rPr>
                        <a:t> </a:t>
                      </a:r>
                      <a:r>
                        <a:rPr lang="en-CA" sz="1600" dirty="0" err="1" smtClean="0">
                          <a:effectLst/>
                          <a:latin typeface="+mn-lt"/>
                          <a:ea typeface="Calibri"/>
                          <a:cs typeface="Arial"/>
                        </a:rPr>
                        <a:t>l'avantage</a:t>
                      </a:r>
                      <a:r>
                        <a:rPr lang="en-CA" sz="1600" dirty="0" smtClean="0">
                          <a:effectLst/>
                          <a:latin typeface="+mn-lt"/>
                          <a:ea typeface="Calibri"/>
                          <a:cs typeface="Arial"/>
                        </a:rPr>
                        <a:t> net </a:t>
                      </a:r>
                      <a:r>
                        <a:rPr lang="en-CA" sz="1600" dirty="0" err="1" smtClean="0">
                          <a:effectLst/>
                          <a:latin typeface="+mn-lt"/>
                          <a:ea typeface="Calibri"/>
                          <a:cs typeface="Arial"/>
                        </a:rPr>
                        <a:t>est</a:t>
                      </a:r>
                      <a:r>
                        <a:rPr lang="en-CA" sz="1600" dirty="0" smtClean="0">
                          <a:effectLst/>
                          <a:latin typeface="+mn-lt"/>
                          <a:ea typeface="Calibri"/>
                          <a:cs typeface="Arial"/>
                        </a:rPr>
                        <a:t> </a:t>
                      </a:r>
                      <a:r>
                        <a:rPr lang="en-CA" sz="1600" dirty="0" err="1" smtClean="0">
                          <a:effectLst/>
                          <a:latin typeface="+mn-lt"/>
                          <a:ea typeface="Calibri"/>
                          <a:cs typeface="Arial"/>
                        </a:rPr>
                        <a:t>substantiel</a:t>
                      </a:r>
                      <a:r>
                        <a:rPr lang="en-CA" sz="1600" dirty="0" smtClean="0">
                          <a:effectLst/>
                          <a:latin typeface="+mn-lt"/>
                          <a:ea typeface="Calibri"/>
                          <a:cs typeface="Arial"/>
                        </a:rPr>
                        <a:t>.</a:t>
                      </a:r>
                      <a:endParaRPr lang="en-US" sz="1600" dirty="0">
                        <a:effectLst/>
                        <a:latin typeface="+mn-lt"/>
                        <a:ea typeface="Calibri"/>
                        <a:cs typeface="Arial"/>
                      </a:endParaRPr>
                    </a:p>
                  </a:txBody>
                  <a:tcPr marL="68580" marR="68580" marT="0" marB="0"/>
                </a:tc>
              </a:tr>
              <a:tr h="370840">
                <a:tc>
                  <a:txBody>
                    <a:bodyPr/>
                    <a:lstStyle/>
                    <a:p>
                      <a:pPr marL="0" marR="0">
                        <a:lnSpc>
                          <a:spcPct val="115000"/>
                        </a:lnSpc>
                        <a:spcBef>
                          <a:spcPts val="0"/>
                        </a:spcBef>
                        <a:spcAft>
                          <a:spcPts val="0"/>
                        </a:spcAft>
                      </a:pPr>
                      <a:r>
                        <a:rPr lang="en-CA" sz="1600" kern="1200" dirty="0" smtClean="0">
                          <a:solidFill>
                            <a:schemeClr val="dk1"/>
                          </a:solidFill>
                          <a:effectLst/>
                          <a:latin typeface="+mn-lt"/>
                          <a:ea typeface="+mn-ea"/>
                          <a:cs typeface="+mn-cs"/>
                        </a:rPr>
                        <a:t>NICE, UK (2016) </a:t>
                      </a:r>
                      <a:endParaRPr lang="en-US" sz="1600" dirty="0">
                        <a:effectLst/>
                        <a:latin typeface="+mn-lt"/>
                        <a:ea typeface="Calibri"/>
                        <a:cs typeface="Arial"/>
                      </a:endParaRPr>
                    </a:p>
                  </a:txBody>
                  <a:tcPr marL="68580" marR="68580" marT="0" marB="0"/>
                </a:tc>
                <a:tc>
                  <a:txBody>
                    <a:bodyPr/>
                    <a:lstStyle/>
                    <a:p>
                      <a:r>
                        <a:rPr lang="en-CA" sz="1600" kern="1200" dirty="0" smtClean="0">
                          <a:solidFill>
                            <a:schemeClr val="dk1"/>
                          </a:solidFill>
                          <a:effectLst/>
                          <a:latin typeface="+mn-lt"/>
                          <a:ea typeface="+mn-ea"/>
                          <a:cs typeface="+mn-cs"/>
                        </a:rPr>
                        <a:t>Les femmes </a:t>
                      </a:r>
                      <a:r>
                        <a:rPr lang="en-CA" sz="1600" kern="1200" dirty="0" err="1" smtClean="0">
                          <a:solidFill>
                            <a:schemeClr val="dk1"/>
                          </a:solidFill>
                          <a:effectLst/>
                          <a:latin typeface="+mn-lt"/>
                          <a:ea typeface="+mn-ea"/>
                          <a:cs typeface="+mn-cs"/>
                        </a:rPr>
                        <a:t>devraient</a:t>
                      </a:r>
                      <a:r>
                        <a:rPr lang="en-CA" sz="1600" kern="1200" dirty="0" smtClean="0">
                          <a:solidFill>
                            <a:schemeClr val="dk1"/>
                          </a:solidFill>
                          <a:effectLst/>
                          <a:latin typeface="+mn-lt"/>
                          <a:ea typeface="+mn-ea"/>
                          <a:cs typeface="+mn-cs"/>
                        </a:rPr>
                        <a:t> se </a:t>
                      </a:r>
                      <a:r>
                        <a:rPr lang="en-CA" sz="1600" kern="1200" dirty="0" err="1" smtClean="0">
                          <a:solidFill>
                            <a:schemeClr val="dk1"/>
                          </a:solidFill>
                          <a:effectLst/>
                          <a:latin typeface="+mn-lt"/>
                          <a:ea typeface="+mn-ea"/>
                          <a:cs typeface="+mn-cs"/>
                        </a:rPr>
                        <a:t>voir</a:t>
                      </a:r>
                      <a:r>
                        <a:rPr lang="en-CA" sz="1600" kern="1200" dirty="0" smtClean="0">
                          <a:solidFill>
                            <a:schemeClr val="dk1"/>
                          </a:solidFill>
                          <a:effectLst/>
                          <a:latin typeface="+mn-lt"/>
                          <a:ea typeface="+mn-ea"/>
                          <a:cs typeface="+mn-cs"/>
                        </a:rPr>
                        <a:t> proposer un </a:t>
                      </a:r>
                      <a:r>
                        <a:rPr lang="en-CA" sz="1600" kern="1200" dirty="0" err="1" smtClean="0">
                          <a:solidFill>
                            <a:schemeClr val="dk1"/>
                          </a:solidFill>
                          <a:effectLst/>
                          <a:latin typeface="+mn-lt"/>
                          <a:ea typeface="+mn-ea"/>
                          <a:cs typeface="+mn-cs"/>
                        </a:rPr>
                        <a:t>dépistage</a:t>
                      </a:r>
                      <a:r>
                        <a:rPr lang="en-CA" sz="1600" kern="1200" dirty="0" smtClean="0">
                          <a:solidFill>
                            <a:schemeClr val="dk1"/>
                          </a:solidFill>
                          <a:effectLst/>
                          <a:latin typeface="+mn-lt"/>
                          <a:ea typeface="+mn-ea"/>
                          <a:cs typeface="+mn-cs"/>
                        </a:rPr>
                        <a:t> </a:t>
                      </a:r>
                      <a:r>
                        <a:rPr lang="en-CA" sz="1600" kern="1200" dirty="0" err="1" smtClean="0">
                          <a:solidFill>
                            <a:schemeClr val="dk1"/>
                          </a:solidFill>
                          <a:effectLst/>
                          <a:latin typeface="+mn-lt"/>
                          <a:ea typeface="+mn-ea"/>
                          <a:cs typeface="+mn-cs"/>
                        </a:rPr>
                        <a:t>systématique</a:t>
                      </a:r>
                      <a:r>
                        <a:rPr lang="en-CA" sz="1600" kern="1200" dirty="0" smtClean="0">
                          <a:solidFill>
                            <a:schemeClr val="dk1"/>
                          </a:solidFill>
                          <a:effectLst/>
                          <a:latin typeface="+mn-lt"/>
                          <a:ea typeface="+mn-ea"/>
                          <a:cs typeface="+mn-cs"/>
                        </a:rPr>
                        <a:t> de la </a:t>
                      </a:r>
                      <a:r>
                        <a:rPr lang="en-CA" sz="1600" kern="1200" dirty="0" err="1" smtClean="0">
                          <a:solidFill>
                            <a:schemeClr val="dk1"/>
                          </a:solidFill>
                          <a:effectLst/>
                          <a:latin typeface="+mn-lt"/>
                          <a:ea typeface="+mn-ea"/>
                          <a:cs typeface="+mn-cs"/>
                        </a:rPr>
                        <a:t>bactériurie</a:t>
                      </a:r>
                      <a:r>
                        <a:rPr lang="en-CA" sz="1600" kern="1200" dirty="0" smtClean="0">
                          <a:solidFill>
                            <a:schemeClr val="dk1"/>
                          </a:solidFill>
                          <a:effectLst/>
                          <a:latin typeface="+mn-lt"/>
                          <a:ea typeface="+mn-ea"/>
                          <a:cs typeface="+mn-cs"/>
                        </a:rPr>
                        <a:t> </a:t>
                      </a:r>
                      <a:r>
                        <a:rPr lang="en-CA" sz="1600" kern="1200" dirty="0" err="1" smtClean="0">
                          <a:solidFill>
                            <a:schemeClr val="dk1"/>
                          </a:solidFill>
                          <a:effectLst/>
                          <a:latin typeface="+mn-lt"/>
                          <a:ea typeface="+mn-ea"/>
                          <a:cs typeface="+mn-cs"/>
                        </a:rPr>
                        <a:t>asymptomatique</a:t>
                      </a:r>
                      <a:r>
                        <a:rPr lang="en-CA" sz="1600" kern="1200" dirty="0" smtClean="0">
                          <a:solidFill>
                            <a:schemeClr val="dk1"/>
                          </a:solidFill>
                          <a:effectLst/>
                          <a:latin typeface="+mn-lt"/>
                          <a:ea typeface="+mn-ea"/>
                          <a:cs typeface="+mn-cs"/>
                        </a:rPr>
                        <a:t> par la culture </a:t>
                      </a:r>
                      <a:r>
                        <a:rPr lang="en-CA" sz="1600" kern="1200" dirty="0" err="1" smtClean="0">
                          <a:solidFill>
                            <a:schemeClr val="dk1"/>
                          </a:solidFill>
                          <a:effectLst/>
                          <a:latin typeface="+mn-lt"/>
                          <a:ea typeface="+mn-ea"/>
                          <a:cs typeface="+mn-cs"/>
                        </a:rPr>
                        <a:t>d'urine</a:t>
                      </a:r>
                      <a:r>
                        <a:rPr lang="en-CA" sz="1600" kern="1200" dirty="0" smtClean="0">
                          <a:solidFill>
                            <a:schemeClr val="dk1"/>
                          </a:solidFill>
                          <a:effectLst/>
                          <a:latin typeface="+mn-lt"/>
                          <a:ea typeface="+mn-ea"/>
                          <a:cs typeface="+mn-cs"/>
                        </a:rPr>
                        <a:t> </a:t>
                      </a:r>
                      <a:r>
                        <a:rPr lang="en-CA" sz="1600" kern="1200" dirty="0" err="1" smtClean="0">
                          <a:solidFill>
                            <a:schemeClr val="dk1"/>
                          </a:solidFill>
                          <a:effectLst/>
                          <a:latin typeface="+mn-lt"/>
                          <a:ea typeface="+mn-ea"/>
                          <a:cs typeface="+mn-cs"/>
                        </a:rPr>
                        <a:t>tôt</a:t>
                      </a:r>
                      <a:r>
                        <a:rPr lang="en-CA" sz="1600" kern="1200" dirty="0" smtClean="0">
                          <a:solidFill>
                            <a:schemeClr val="dk1"/>
                          </a:solidFill>
                          <a:effectLst/>
                          <a:latin typeface="+mn-lt"/>
                          <a:ea typeface="+mn-ea"/>
                          <a:cs typeface="+mn-cs"/>
                        </a:rPr>
                        <a:t> </a:t>
                      </a:r>
                      <a:r>
                        <a:rPr lang="en-CA" sz="1600" kern="1200" dirty="0" err="1" smtClean="0">
                          <a:solidFill>
                            <a:schemeClr val="dk1"/>
                          </a:solidFill>
                          <a:effectLst/>
                          <a:latin typeface="+mn-lt"/>
                          <a:ea typeface="+mn-ea"/>
                          <a:cs typeface="+mn-cs"/>
                        </a:rPr>
                        <a:t>durant</a:t>
                      </a:r>
                      <a:r>
                        <a:rPr lang="en-CA" sz="1600" kern="1200" dirty="0" smtClean="0">
                          <a:solidFill>
                            <a:schemeClr val="dk1"/>
                          </a:solidFill>
                          <a:effectLst/>
                          <a:latin typeface="+mn-lt"/>
                          <a:ea typeface="+mn-ea"/>
                          <a:cs typeface="+mn-cs"/>
                        </a:rPr>
                        <a:t> la </a:t>
                      </a:r>
                      <a:r>
                        <a:rPr lang="en-CA" sz="1600" kern="1200" dirty="0" err="1" smtClean="0">
                          <a:solidFill>
                            <a:schemeClr val="dk1"/>
                          </a:solidFill>
                          <a:effectLst/>
                          <a:latin typeface="+mn-lt"/>
                          <a:ea typeface="+mn-ea"/>
                          <a:cs typeface="+mn-cs"/>
                        </a:rPr>
                        <a:t>grossesse</a:t>
                      </a:r>
                      <a:r>
                        <a:rPr lang="en-CA" sz="1600" kern="1200" dirty="0" smtClean="0">
                          <a:solidFill>
                            <a:schemeClr val="dk1"/>
                          </a:solidFill>
                          <a:effectLst/>
                          <a:latin typeface="+mn-lt"/>
                          <a:ea typeface="+mn-ea"/>
                          <a:cs typeface="+mn-cs"/>
                        </a:rPr>
                        <a:t>. </a:t>
                      </a:r>
                      <a:r>
                        <a:rPr lang="en-CA" sz="1600" kern="1200" dirty="0" err="1" smtClean="0">
                          <a:solidFill>
                            <a:schemeClr val="dk1"/>
                          </a:solidFill>
                          <a:effectLst/>
                          <a:latin typeface="+mn-lt"/>
                          <a:ea typeface="+mn-ea"/>
                          <a:cs typeface="+mn-cs"/>
                        </a:rPr>
                        <a:t>L'identification</a:t>
                      </a:r>
                      <a:r>
                        <a:rPr lang="en-CA" sz="1600" kern="1200" dirty="0" smtClean="0">
                          <a:solidFill>
                            <a:schemeClr val="dk1"/>
                          </a:solidFill>
                          <a:effectLst/>
                          <a:latin typeface="+mn-lt"/>
                          <a:ea typeface="+mn-ea"/>
                          <a:cs typeface="+mn-cs"/>
                        </a:rPr>
                        <a:t> et le </a:t>
                      </a:r>
                      <a:r>
                        <a:rPr lang="en-CA" sz="1600" kern="1200" dirty="0" err="1" smtClean="0">
                          <a:solidFill>
                            <a:schemeClr val="dk1"/>
                          </a:solidFill>
                          <a:effectLst/>
                          <a:latin typeface="+mn-lt"/>
                          <a:ea typeface="+mn-ea"/>
                          <a:cs typeface="+mn-cs"/>
                        </a:rPr>
                        <a:t>traitement</a:t>
                      </a:r>
                      <a:r>
                        <a:rPr lang="en-CA" sz="1600" kern="1200" dirty="0" smtClean="0">
                          <a:solidFill>
                            <a:schemeClr val="dk1"/>
                          </a:solidFill>
                          <a:effectLst/>
                          <a:latin typeface="+mn-lt"/>
                          <a:ea typeface="+mn-ea"/>
                          <a:cs typeface="+mn-cs"/>
                        </a:rPr>
                        <a:t> de la </a:t>
                      </a:r>
                      <a:r>
                        <a:rPr lang="en-CA" sz="1600" kern="1200" dirty="0" err="1" smtClean="0">
                          <a:solidFill>
                            <a:schemeClr val="dk1"/>
                          </a:solidFill>
                          <a:effectLst/>
                          <a:latin typeface="+mn-lt"/>
                          <a:ea typeface="+mn-ea"/>
                          <a:cs typeface="+mn-cs"/>
                        </a:rPr>
                        <a:t>bactériurie</a:t>
                      </a:r>
                      <a:r>
                        <a:rPr lang="en-CA" sz="1600" kern="1200" dirty="0" smtClean="0">
                          <a:solidFill>
                            <a:schemeClr val="dk1"/>
                          </a:solidFill>
                          <a:effectLst/>
                          <a:latin typeface="+mn-lt"/>
                          <a:ea typeface="+mn-ea"/>
                          <a:cs typeface="+mn-cs"/>
                        </a:rPr>
                        <a:t> </a:t>
                      </a:r>
                      <a:r>
                        <a:rPr lang="en-CA" sz="1600" kern="1200" dirty="0" err="1" smtClean="0">
                          <a:solidFill>
                            <a:schemeClr val="dk1"/>
                          </a:solidFill>
                          <a:effectLst/>
                          <a:latin typeface="+mn-lt"/>
                          <a:ea typeface="+mn-ea"/>
                          <a:cs typeface="+mn-cs"/>
                        </a:rPr>
                        <a:t>asymptomatique</a:t>
                      </a:r>
                      <a:r>
                        <a:rPr lang="en-CA" sz="1600" kern="1200" dirty="0" smtClean="0">
                          <a:solidFill>
                            <a:schemeClr val="dk1"/>
                          </a:solidFill>
                          <a:effectLst/>
                          <a:latin typeface="+mn-lt"/>
                          <a:ea typeface="+mn-ea"/>
                          <a:cs typeface="+mn-cs"/>
                        </a:rPr>
                        <a:t> </a:t>
                      </a:r>
                      <a:r>
                        <a:rPr lang="en-CA" sz="1600" kern="1200" dirty="0" err="1" smtClean="0">
                          <a:solidFill>
                            <a:schemeClr val="dk1"/>
                          </a:solidFill>
                          <a:effectLst/>
                          <a:latin typeface="+mn-lt"/>
                          <a:ea typeface="+mn-ea"/>
                          <a:cs typeface="+mn-cs"/>
                        </a:rPr>
                        <a:t>réduit</a:t>
                      </a:r>
                      <a:r>
                        <a:rPr lang="en-CA" sz="1600" kern="1200" dirty="0" smtClean="0">
                          <a:solidFill>
                            <a:schemeClr val="dk1"/>
                          </a:solidFill>
                          <a:effectLst/>
                          <a:latin typeface="+mn-lt"/>
                          <a:ea typeface="+mn-ea"/>
                          <a:cs typeface="+mn-cs"/>
                        </a:rPr>
                        <a:t> le </a:t>
                      </a:r>
                      <a:r>
                        <a:rPr lang="en-CA" sz="1600" kern="1200" dirty="0" err="1" smtClean="0">
                          <a:solidFill>
                            <a:schemeClr val="dk1"/>
                          </a:solidFill>
                          <a:effectLst/>
                          <a:latin typeface="+mn-lt"/>
                          <a:ea typeface="+mn-ea"/>
                          <a:cs typeface="+mn-cs"/>
                        </a:rPr>
                        <a:t>risque</a:t>
                      </a:r>
                      <a:r>
                        <a:rPr lang="en-CA" sz="1600" kern="1200" dirty="0" smtClean="0">
                          <a:solidFill>
                            <a:schemeClr val="dk1"/>
                          </a:solidFill>
                          <a:effectLst/>
                          <a:latin typeface="+mn-lt"/>
                          <a:ea typeface="+mn-ea"/>
                          <a:cs typeface="+mn-cs"/>
                        </a:rPr>
                        <a:t> de </a:t>
                      </a:r>
                      <a:r>
                        <a:rPr lang="en-CA" sz="1600" kern="1200" dirty="0" err="1" smtClean="0">
                          <a:solidFill>
                            <a:schemeClr val="dk1"/>
                          </a:solidFill>
                          <a:effectLst/>
                          <a:latin typeface="+mn-lt"/>
                          <a:ea typeface="+mn-ea"/>
                          <a:cs typeface="+mn-cs"/>
                        </a:rPr>
                        <a:t>pyélonéphrite</a:t>
                      </a:r>
                      <a:r>
                        <a:rPr lang="en-CA" sz="1600" kern="1200" dirty="0" smtClean="0">
                          <a:solidFill>
                            <a:schemeClr val="dk1"/>
                          </a:solidFill>
                          <a:effectLst/>
                          <a:latin typeface="+mn-lt"/>
                          <a:ea typeface="+mn-ea"/>
                          <a:cs typeface="+mn-cs"/>
                        </a:rPr>
                        <a:t>.</a:t>
                      </a:r>
                    </a:p>
                  </a:txBody>
                  <a:tcPr marL="68580" marR="68580" marT="0" marB="0"/>
                </a:tc>
              </a:tr>
              <a:tr h="665376">
                <a:tc>
                  <a:txBody>
                    <a:bodyPr/>
                    <a:lstStyle/>
                    <a:p>
                      <a:pPr marL="0" marR="0">
                        <a:lnSpc>
                          <a:spcPct val="115000"/>
                        </a:lnSpc>
                        <a:spcBef>
                          <a:spcPts val="0"/>
                        </a:spcBef>
                        <a:spcAft>
                          <a:spcPts val="0"/>
                        </a:spcAft>
                      </a:pPr>
                      <a:r>
                        <a:rPr lang="en-CA" sz="1600" kern="1200" dirty="0" smtClean="0">
                          <a:solidFill>
                            <a:schemeClr val="dk1"/>
                          </a:solidFill>
                          <a:effectLst/>
                          <a:latin typeface="+mn-lt"/>
                          <a:ea typeface="+mn-ea"/>
                          <a:cs typeface="+mn-cs"/>
                        </a:rPr>
                        <a:t>SIGN, Scotland (2016) </a:t>
                      </a:r>
                      <a:endParaRPr lang="en-US" sz="1600" dirty="0">
                        <a:effectLst/>
                        <a:latin typeface="+mn-lt"/>
                        <a:ea typeface="Calibri"/>
                        <a:cs typeface="Arial"/>
                      </a:endParaRPr>
                    </a:p>
                  </a:txBody>
                  <a:tcPr marL="68580" marR="68580" marT="0" marB="0"/>
                </a:tc>
                <a:tc>
                  <a:txBody>
                    <a:bodyPr/>
                    <a:lstStyle/>
                    <a:p>
                      <a:r>
                        <a:rPr lang="en-CA" sz="1600" kern="1200" dirty="0" smtClean="0">
                          <a:solidFill>
                            <a:schemeClr val="dk1"/>
                          </a:solidFill>
                          <a:effectLst/>
                          <a:latin typeface="+mn-lt"/>
                          <a:ea typeface="+mn-ea"/>
                          <a:cs typeface="+mn-cs"/>
                        </a:rPr>
                        <a:t>La culture </a:t>
                      </a:r>
                      <a:r>
                        <a:rPr lang="en-CA" sz="1600" kern="1200" dirty="0" err="1" smtClean="0">
                          <a:solidFill>
                            <a:schemeClr val="dk1"/>
                          </a:solidFill>
                          <a:effectLst/>
                          <a:latin typeface="+mn-lt"/>
                          <a:ea typeface="+mn-ea"/>
                          <a:cs typeface="+mn-cs"/>
                        </a:rPr>
                        <a:t>d'urine</a:t>
                      </a:r>
                      <a:r>
                        <a:rPr lang="en-CA" sz="1600" kern="1200" dirty="0" smtClean="0">
                          <a:solidFill>
                            <a:schemeClr val="dk1"/>
                          </a:solidFill>
                          <a:effectLst/>
                          <a:latin typeface="+mn-lt"/>
                          <a:ea typeface="+mn-ea"/>
                          <a:cs typeface="+mn-cs"/>
                        </a:rPr>
                        <a:t> quantitative standard </a:t>
                      </a:r>
                      <a:r>
                        <a:rPr lang="en-CA" sz="1600" kern="1200" dirty="0" err="1" smtClean="0">
                          <a:solidFill>
                            <a:schemeClr val="dk1"/>
                          </a:solidFill>
                          <a:effectLst/>
                          <a:latin typeface="+mn-lt"/>
                          <a:ea typeface="+mn-ea"/>
                          <a:cs typeface="+mn-cs"/>
                        </a:rPr>
                        <a:t>devrait</a:t>
                      </a:r>
                      <a:r>
                        <a:rPr lang="en-CA" sz="1600" kern="1200" dirty="0" smtClean="0">
                          <a:solidFill>
                            <a:schemeClr val="dk1"/>
                          </a:solidFill>
                          <a:effectLst/>
                          <a:latin typeface="+mn-lt"/>
                          <a:ea typeface="+mn-ea"/>
                          <a:cs typeface="+mn-cs"/>
                        </a:rPr>
                        <a:t> </a:t>
                      </a:r>
                      <a:r>
                        <a:rPr lang="en-CA" sz="1600" kern="1200" dirty="0" err="1" smtClean="0">
                          <a:solidFill>
                            <a:schemeClr val="dk1"/>
                          </a:solidFill>
                          <a:effectLst/>
                          <a:latin typeface="+mn-lt"/>
                          <a:ea typeface="+mn-ea"/>
                          <a:cs typeface="+mn-cs"/>
                        </a:rPr>
                        <a:t>être</a:t>
                      </a:r>
                      <a:r>
                        <a:rPr lang="en-CA" sz="1600" kern="1200" dirty="0" smtClean="0">
                          <a:solidFill>
                            <a:schemeClr val="dk1"/>
                          </a:solidFill>
                          <a:effectLst/>
                          <a:latin typeface="+mn-lt"/>
                          <a:ea typeface="+mn-ea"/>
                          <a:cs typeface="+mn-cs"/>
                        </a:rPr>
                        <a:t> </a:t>
                      </a:r>
                      <a:r>
                        <a:rPr lang="en-CA" sz="1600" kern="1200" dirty="0" err="1" smtClean="0">
                          <a:solidFill>
                            <a:schemeClr val="dk1"/>
                          </a:solidFill>
                          <a:effectLst/>
                          <a:latin typeface="+mn-lt"/>
                          <a:ea typeface="+mn-ea"/>
                          <a:cs typeface="+mn-cs"/>
                        </a:rPr>
                        <a:t>effectuée</a:t>
                      </a:r>
                      <a:r>
                        <a:rPr lang="en-CA" sz="1600" kern="1200" dirty="0" smtClean="0">
                          <a:solidFill>
                            <a:schemeClr val="dk1"/>
                          </a:solidFill>
                          <a:effectLst/>
                          <a:latin typeface="+mn-lt"/>
                          <a:ea typeface="+mn-ea"/>
                          <a:cs typeface="+mn-cs"/>
                        </a:rPr>
                        <a:t> </a:t>
                      </a:r>
                      <a:r>
                        <a:rPr lang="en-CA" sz="1600" kern="1200" dirty="0" err="1" smtClean="0">
                          <a:solidFill>
                            <a:schemeClr val="dk1"/>
                          </a:solidFill>
                          <a:effectLst/>
                          <a:latin typeface="+mn-lt"/>
                          <a:ea typeface="+mn-ea"/>
                          <a:cs typeface="+mn-cs"/>
                        </a:rPr>
                        <a:t>lors</a:t>
                      </a:r>
                      <a:r>
                        <a:rPr lang="en-CA" sz="1600" kern="1200" dirty="0" smtClean="0">
                          <a:solidFill>
                            <a:schemeClr val="dk1"/>
                          </a:solidFill>
                          <a:effectLst/>
                          <a:latin typeface="+mn-lt"/>
                          <a:ea typeface="+mn-ea"/>
                          <a:cs typeface="+mn-cs"/>
                        </a:rPr>
                        <a:t> de la première </a:t>
                      </a:r>
                      <a:r>
                        <a:rPr lang="en-CA" sz="1600" kern="1200" dirty="0" err="1" smtClean="0">
                          <a:solidFill>
                            <a:schemeClr val="dk1"/>
                          </a:solidFill>
                          <a:effectLst/>
                          <a:latin typeface="+mn-lt"/>
                          <a:ea typeface="+mn-ea"/>
                          <a:cs typeface="+mn-cs"/>
                        </a:rPr>
                        <a:t>visite</a:t>
                      </a:r>
                      <a:r>
                        <a:rPr lang="en-CA" sz="1600" kern="1200" dirty="0" smtClean="0">
                          <a:solidFill>
                            <a:schemeClr val="dk1"/>
                          </a:solidFill>
                          <a:effectLst/>
                          <a:latin typeface="+mn-lt"/>
                          <a:ea typeface="+mn-ea"/>
                          <a:cs typeface="+mn-cs"/>
                        </a:rPr>
                        <a:t> </a:t>
                      </a:r>
                      <a:r>
                        <a:rPr lang="en-CA" sz="1600" kern="1200" dirty="0" err="1" smtClean="0">
                          <a:solidFill>
                            <a:schemeClr val="dk1"/>
                          </a:solidFill>
                          <a:effectLst/>
                          <a:latin typeface="+mn-lt"/>
                          <a:ea typeface="+mn-ea"/>
                          <a:cs typeface="+mn-cs"/>
                        </a:rPr>
                        <a:t>prénatale</a:t>
                      </a:r>
                      <a:r>
                        <a:rPr lang="en-CA" sz="1600" kern="1200" dirty="0" smtClean="0">
                          <a:solidFill>
                            <a:schemeClr val="dk1"/>
                          </a:solidFill>
                          <a:effectLst/>
                          <a:latin typeface="+mn-lt"/>
                          <a:ea typeface="+mn-ea"/>
                          <a:cs typeface="+mn-cs"/>
                        </a:rPr>
                        <a:t> (cote A).</a:t>
                      </a:r>
                      <a:endParaRPr lang="en-CA" sz="1600" kern="1200" dirty="0">
                        <a:solidFill>
                          <a:schemeClr val="dk1"/>
                        </a:solidFill>
                        <a:effectLst/>
                        <a:latin typeface="+mn-lt"/>
                        <a:ea typeface="+mn-ea"/>
                        <a:cs typeface="+mn-cs"/>
                      </a:endParaRPr>
                    </a:p>
                  </a:txBody>
                  <a:tcPr marL="68580" marR="68580" marT="0" marB="0"/>
                </a:tc>
              </a:tr>
            </a:tbl>
          </a:graphicData>
        </a:graphic>
      </p:graphicFrame>
    </p:spTree>
    <p:extLst>
      <p:ext uri="{BB962C8B-B14F-4D97-AF65-F5344CB8AC3E}">
        <p14:creationId xmlns:p14="http://schemas.microsoft.com/office/powerpoint/2010/main" val="731102650"/>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sz="3600" dirty="0" err="1" smtClean="0"/>
              <a:t>Valeurs</a:t>
            </a:r>
            <a:r>
              <a:rPr lang="en-US" altLang="en-US" sz="3600" dirty="0" smtClean="0"/>
              <a:t> et </a:t>
            </a:r>
            <a:r>
              <a:rPr lang="en-US" altLang="en-US" sz="3600" dirty="0" err="1" smtClean="0"/>
              <a:t>préférences</a:t>
            </a:r>
            <a:endParaRPr lang="en-US" altLang="en-US" sz="3600" b="1" dirty="0" smtClean="0"/>
          </a:p>
        </p:txBody>
      </p:sp>
      <p:sp>
        <p:nvSpPr>
          <p:cNvPr id="3" name="Content Placeholder 2"/>
          <p:cNvSpPr>
            <a:spLocks noGrp="1"/>
          </p:cNvSpPr>
          <p:nvPr>
            <p:ph idx="1"/>
          </p:nvPr>
        </p:nvSpPr>
        <p:spPr>
          <a:xfrm>
            <a:off x="179512" y="1295400"/>
            <a:ext cx="8496944" cy="5230837"/>
          </a:xfrm>
        </p:spPr>
        <p:txBody>
          <a:bodyPr>
            <a:normAutofit fontScale="62500" lnSpcReduction="20000"/>
          </a:bodyPr>
          <a:lstStyle/>
          <a:p>
            <a:r>
              <a:rPr lang="en-CA" sz="2600" dirty="0"/>
              <a:t>Au total, 34 </a:t>
            </a:r>
            <a:r>
              <a:rPr lang="en-CA" sz="2600" dirty="0" err="1"/>
              <a:t>personnes</a:t>
            </a:r>
            <a:r>
              <a:rPr lang="en-CA" sz="2600" dirty="0"/>
              <a:t> </a:t>
            </a:r>
            <a:r>
              <a:rPr lang="en-CA" sz="2600" dirty="0" err="1" smtClean="0"/>
              <a:t>provenant</a:t>
            </a:r>
            <a:r>
              <a:rPr lang="en-CA" sz="2600" dirty="0" smtClean="0"/>
              <a:t> de </a:t>
            </a:r>
            <a:r>
              <a:rPr lang="en-CA" sz="2600" dirty="0" err="1"/>
              <a:t>l'ensemble</a:t>
            </a:r>
            <a:r>
              <a:rPr lang="en-CA" sz="2600" dirty="0"/>
              <a:t> du Canada (</a:t>
            </a:r>
            <a:r>
              <a:rPr lang="en-CA" sz="2600" dirty="0" err="1" smtClean="0"/>
              <a:t>âgées</a:t>
            </a:r>
            <a:r>
              <a:rPr lang="en-CA" sz="2600" dirty="0" smtClean="0"/>
              <a:t> </a:t>
            </a:r>
            <a:r>
              <a:rPr lang="en-CA" sz="2600" dirty="0"/>
              <a:t>de 21 </a:t>
            </a:r>
            <a:r>
              <a:rPr lang="en-CA" sz="2600" dirty="0" err="1"/>
              <a:t>à</a:t>
            </a:r>
            <a:r>
              <a:rPr lang="en-CA" sz="2600" dirty="0"/>
              <a:t> 41 </a:t>
            </a:r>
            <a:r>
              <a:rPr lang="en-CA" sz="2600" dirty="0" err="1"/>
              <a:t>ans</a:t>
            </a:r>
            <a:r>
              <a:rPr lang="en-CA" sz="2600" dirty="0"/>
              <a:t>), </a:t>
            </a:r>
            <a:r>
              <a:rPr lang="en-CA" sz="2600" dirty="0" err="1"/>
              <a:t>dont</a:t>
            </a:r>
            <a:r>
              <a:rPr lang="en-CA" sz="2600" dirty="0"/>
              <a:t> 14 </a:t>
            </a:r>
            <a:r>
              <a:rPr lang="en-CA" sz="2600" dirty="0" err="1"/>
              <a:t>étaient</a:t>
            </a:r>
            <a:r>
              <a:rPr lang="en-CA" sz="2600" dirty="0"/>
              <a:t> enceintes, </a:t>
            </a:r>
            <a:r>
              <a:rPr lang="en-CA" sz="2600" dirty="0" err="1"/>
              <a:t>ont</a:t>
            </a:r>
            <a:r>
              <a:rPr lang="en-CA" sz="2600" dirty="0"/>
              <a:t> </a:t>
            </a:r>
            <a:r>
              <a:rPr lang="en-CA" sz="2600" dirty="0" err="1"/>
              <a:t>participé</a:t>
            </a:r>
            <a:r>
              <a:rPr lang="en-CA" sz="2600" dirty="0"/>
              <a:t> </a:t>
            </a:r>
            <a:r>
              <a:rPr lang="en-CA" sz="2600" dirty="0" err="1"/>
              <a:t>à</a:t>
            </a:r>
            <a:r>
              <a:rPr lang="en-CA" sz="2600" dirty="0"/>
              <a:t> des </a:t>
            </a:r>
            <a:r>
              <a:rPr lang="en-CA" sz="2600" dirty="0" err="1"/>
              <a:t>sondages</a:t>
            </a:r>
            <a:r>
              <a:rPr lang="en-CA" sz="2600" dirty="0"/>
              <a:t> en </a:t>
            </a:r>
            <a:r>
              <a:rPr lang="en-CA" sz="2600" dirty="0" err="1"/>
              <a:t>ligne</a:t>
            </a:r>
            <a:r>
              <a:rPr lang="en-CA" sz="2600" dirty="0"/>
              <a:t> et </a:t>
            </a:r>
            <a:r>
              <a:rPr lang="en-CA" sz="2600" dirty="0" err="1"/>
              <a:t>à</a:t>
            </a:r>
            <a:r>
              <a:rPr lang="en-CA" sz="2600" dirty="0"/>
              <a:t> des </a:t>
            </a:r>
            <a:r>
              <a:rPr lang="en-CA" sz="2600" dirty="0" err="1"/>
              <a:t>groupes</a:t>
            </a:r>
            <a:r>
              <a:rPr lang="en-CA" sz="2600" dirty="0"/>
              <a:t> de discussion par </a:t>
            </a:r>
            <a:r>
              <a:rPr lang="en-CA" sz="2600" dirty="0" err="1"/>
              <a:t>téléphone</a:t>
            </a:r>
            <a:r>
              <a:rPr lang="en-CA" sz="2600" dirty="0"/>
              <a:t> pendant les </a:t>
            </a:r>
            <a:r>
              <a:rPr lang="en-CA" sz="2600" dirty="0" err="1"/>
              <a:t>deux</a:t>
            </a:r>
            <a:r>
              <a:rPr lang="en-CA" sz="2600" dirty="0"/>
              <a:t> </a:t>
            </a:r>
            <a:r>
              <a:rPr lang="en-CA" sz="2600" dirty="0" smtClean="0"/>
              <a:t>phases.</a:t>
            </a:r>
            <a:endParaRPr lang="en-CA" sz="2600" dirty="0"/>
          </a:p>
          <a:p>
            <a:r>
              <a:rPr lang="en-CA" sz="2600" dirty="0"/>
              <a:t>Les </a:t>
            </a:r>
            <a:r>
              <a:rPr lang="en-CA" sz="2600" dirty="0" err="1"/>
              <a:t>groupes</a:t>
            </a:r>
            <a:r>
              <a:rPr lang="en-CA" sz="2600" dirty="0"/>
              <a:t> de discussion </a:t>
            </a:r>
            <a:r>
              <a:rPr lang="en-CA" sz="2600" dirty="0" err="1"/>
              <a:t>initiaux</a:t>
            </a:r>
            <a:r>
              <a:rPr lang="en-CA" sz="2600" dirty="0"/>
              <a:t>, </a:t>
            </a:r>
            <a:r>
              <a:rPr lang="en-CA" sz="2600" dirty="0" err="1"/>
              <a:t>avant</a:t>
            </a:r>
            <a:r>
              <a:rPr lang="en-CA" sz="2600" dirty="0"/>
              <a:t> la </a:t>
            </a:r>
            <a:r>
              <a:rPr lang="en-CA" sz="2600" dirty="0" err="1"/>
              <a:t>synthèse</a:t>
            </a:r>
            <a:r>
              <a:rPr lang="en-CA" sz="2600" dirty="0"/>
              <a:t> des </a:t>
            </a:r>
            <a:r>
              <a:rPr lang="en-CA" sz="2600" dirty="0" err="1" smtClean="0"/>
              <a:t>données</a:t>
            </a:r>
            <a:r>
              <a:rPr lang="en-CA" sz="2600" dirty="0" smtClean="0"/>
              <a:t> </a:t>
            </a:r>
            <a:r>
              <a:rPr lang="en-CA" sz="2600" dirty="0" err="1" smtClean="0"/>
              <a:t>probantes</a:t>
            </a:r>
            <a:r>
              <a:rPr lang="en-CA" sz="2600" dirty="0" smtClean="0"/>
              <a:t>, </a:t>
            </a:r>
            <a:r>
              <a:rPr lang="en-CA" sz="2600" dirty="0" err="1"/>
              <a:t>ont</a:t>
            </a:r>
            <a:r>
              <a:rPr lang="en-CA" sz="2600" dirty="0"/>
              <a:t> </a:t>
            </a:r>
            <a:r>
              <a:rPr lang="en-CA" sz="2600" dirty="0" err="1" smtClean="0"/>
              <a:t>révélé</a:t>
            </a:r>
            <a:r>
              <a:rPr lang="en-CA" sz="2600" dirty="0" smtClean="0"/>
              <a:t> </a:t>
            </a:r>
            <a:r>
              <a:rPr lang="en-CA" sz="2600" dirty="0" err="1"/>
              <a:t>que</a:t>
            </a:r>
            <a:r>
              <a:rPr lang="en-CA" sz="2600" dirty="0"/>
              <a:t> les femmes </a:t>
            </a:r>
            <a:r>
              <a:rPr lang="en-CA" sz="2600" b="1" dirty="0" err="1"/>
              <a:t>évaluaient</a:t>
            </a:r>
            <a:r>
              <a:rPr lang="en-CA" sz="2600" b="1" dirty="0"/>
              <a:t> les </a:t>
            </a:r>
            <a:r>
              <a:rPr lang="en-CA" sz="2600" b="1" dirty="0" err="1"/>
              <a:t>avantages</a:t>
            </a:r>
            <a:r>
              <a:rPr lang="en-CA" sz="2600" b="1" dirty="0"/>
              <a:t> </a:t>
            </a:r>
            <a:r>
              <a:rPr lang="en-CA" sz="2600" b="1" dirty="0" err="1"/>
              <a:t>potentiels</a:t>
            </a:r>
            <a:r>
              <a:rPr lang="en-CA" sz="2600" b="1" dirty="0"/>
              <a:t> du </a:t>
            </a:r>
            <a:r>
              <a:rPr lang="en-CA" sz="2600" b="1" dirty="0" err="1"/>
              <a:t>dépistage</a:t>
            </a:r>
            <a:r>
              <a:rPr lang="en-CA" sz="2600" b="1" dirty="0"/>
              <a:t> </a:t>
            </a:r>
            <a:r>
              <a:rPr lang="en-CA" sz="2600" b="1" dirty="0" err="1"/>
              <a:t>comme</a:t>
            </a:r>
            <a:r>
              <a:rPr lang="en-CA" sz="2600" b="1" dirty="0"/>
              <a:t> </a:t>
            </a:r>
            <a:r>
              <a:rPr lang="en-CA" sz="2600" b="1" dirty="0" err="1"/>
              <a:t>étant</a:t>
            </a:r>
            <a:r>
              <a:rPr lang="en-CA" sz="2600" b="1" dirty="0"/>
              <a:t> plus </a:t>
            </a:r>
            <a:r>
              <a:rPr lang="en-CA" sz="2600" b="1" dirty="0" err="1"/>
              <a:t>importants</a:t>
            </a:r>
            <a:r>
              <a:rPr lang="en-CA" sz="2600" b="1" dirty="0"/>
              <a:t> </a:t>
            </a:r>
            <a:r>
              <a:rPr lang="en-CA" sz="2600" b="1" dirty="0" err="1"/>
              <a:t>que</a:t>
            </a:r>
            <a:r>
              <a:rPr lang="en-CA" sz="2600" b="1" dirty="0"/>
              <a:t> les </a:t>
            </a:r>
            <a:r>
              <a:rPr lang="en-CA" sz="2600" b="1" dirty="0" err="1"/>
              <a:t>inconvénients</a:t>
            </a:r>
            <a:r>
              <a:rPr lang="en-CA" sz="2600" b="1" dirty="0"/>
              <a:t> </a:t>
            </a:r>
            <a:r>
              <a:rPr lang="en-CA" sz="2600" b="1" dirty="0" err="1"/>
              <a:t>possibles</a:t>
            </a:r>
            <a:r>
              <a:rPr lang="en-CA" sz="2600" b="1" dirty="0"/>
              <a:t> </a:t>
            </a:r>
            <a:r>
              <a:rPr lang="en-CA" sz="2600" dirty="0"/>
              <a:t>du </a:t>
            </a:r>
            <a:r>
              <a:rPr lang="en-CA" sz="2600" dirty="0" err="1"/>
              <a:t>dépistage</a:t>
            </a:r>
            <a:r>
              <a:rPr lang="en-CA" sz="2600" dirty="0"/>
              <a:t> de la </a:t>
            </a:r>
            <a:r>
              <a:rPr lang="en-CA" sz="2600" dirty="0" err="1"/>
              <a:t>bactériurie</a:t>
            </a:r>
            <a:r>
              <a:rPr lang="en-CA" sz="2600" dirty="0"/>
              <a:t> </a:t>
            </a:r>
            <a:r>
              <a:rPr lang="en-CA" sz="2600" dirty="0" err="1"/>
              <a:t>asymptomatique</a:t>
            </a:r>
            <a:r>
              <a:rPr lang="en-CA" sz="2600" dirty="0"/>
              <a:t>, en </a:t>
            </a:r>
            <a:r>
              <a:rPr lang="en-CA" sz="2600" dirty="0" err="1"/>
              <a:t>partie</a:t>
            </a:r>
            <a:r>
              <a:rPr lang="en-CA" sz="2600" dirty="0"/>
              <a:t> </a:t>
            </a:r>
            <a:r>
              <a:rPr lang="en-CA" sz="2600" dirty="0" err="1"/>
              <a:t>parce</a:t>
            </a:r>
            <a:r>
              <a:rPr lang="en-CA" sz="2600" dirty="0"/>
              <a:t> </a:t>
            </a:r>
            <a:r>
              <a:rPr lang="en-CA" sz="2600" dirty="0" err="1"/>
              <a:t>que</a:t>
            </a:r>
            <a:r>
              <a:rPr lang="en-CA" sz="2600" dirty="0"/>
              <a:t> le test de </a:t>
            </a:r>
            <a:r>
              <a:rPr lang="en-CA" sz="2600" dirty="0" err="1"/>
              <a:t>dépistage</a:t>
            </a:r>
            <a:r>
              <a:rPr lang="en-CA" sz="2600" dirty="0"/>
              <a:t> </a:t>
            </a:r>
            <a:r>
              <a:rPr lang="en-CA" sz="2600" dirty="0" err="1"/>
              <a:t>n'était</a:t>
            </a:r>
            <a:r>
              <a:rPr lang="en-CA" sz="2600" dirty="0"/>
              <a:t> pas </a:t>
            </a:r>
            <a:r>
              <a:rPr lang="en-CA" sz="2600" dirty="0" err="1"/>
              <a:t>considéré</a:t>
            </a:r>
            <a:r>
              <a:rPr lang="en-CA" sz="2600" dirty="0"/>
              <a:t> </a:t>
            </a:r>
            <a:r>
              <a:rPr lang="en-CA" sz="2600" dirty="0" err="1"/>
              <a:t>comme</a:t>
            </a:r>
            <a:r>
              <a:rPr lang="en-CA" sz="2600" dirty="0"/>
              <a:t> </a:t>
            </a:r>
            <a:r>
              <a:rPr lang="en-CA" sz="2600" dirty="0" err="1"/>
              <a:t>nocif</a:t>
            </a:r>
            <a:r>
              <a:rPr lang="en-CA" sz="2600" dirty="0" smtClean="0"/>
              <a:t>.</a:t>
            </a:r>
          </a:p>
          <a:p>
            <a:r>
              <a:rPr lang="en-CA" sz="2600" dirty="0"/>
              <a:t>Au </a:t>
            </a:r>
            <a:r>
              <a:rPr lang="en-CA" sz="2600" dirty="0" err="1"/>
              <a:t>cours</a:t>
            </a:r>
            <a:r>
              <a:rPr lang="en-CA" sz="2600" dirty="0"/>
              <a:t> de la </a:t>
            </a:r>
            <a:r>
              <a:rPr lang="en-CA" sz="2600" dirty="0" err="1"/>
              <a:t>deuxième</a:t>
            </a:r>
            <a:r>
              <a:rPr lang="en-CA" sz="2600" dirty="0"/>
              <a:t> </a:t>
            </a:r>
            <a:r>
              <a:rPr lang="en-CA" sz="2600" dirty="0" smtClean="0"/>
              <a:t>phase, </a:t>
            </a:r>
            <a:r>
              <a:rPr lang="en-CA" sz="2600" dirty="0"/>
              <a:t>on a </a:t>
            </a:r>
            <a:r>
              <a:rPr lang="en-CA" sz="2600" dirty="0" err="1"/>
              <a:t>présenté</a:t>
            </a:r>
            <a:r>
              <a:rPr lang="en-CA" sz="2600" dirty="0"/>
              <a:t> aux femmes des </a:t>
            </a:r>
            <a:r>
              <a:rPr lang="en-CA" sz="2600" dirty="0" err="1" smtClean="0"/>
              <a:t>donnée</a:t>
            </a:r>
            <a:r>
              <a:rPr lang="en-CA" sz="2600" dirty="0" smtClean="0"/>
              <a:t> </a:t>
            </a:r>
            <a:r>
              <a:rPr lang="en-CA" sz="2600" dirty="0" err="1" smtClean="0"/>
              <a:t>probantes</a:t>
            </a:r>
            <a:r>
              <a:rPr lang="en-CA" sz="2600" dirty="0" smtClean="0"/>
              <a:t> </a:t>
            </a:r>
            <a:r>
              <a:rPr lang="en-CA" sz="2600" dirty="0" err="1" smtClean="0"/>
              <a:t>synthétisées</a:t>
            </a:r>
            <a:r>
              <a:rPr lang="en-CA" sz="2600" dirty="0" smtClean="0"/>
              <a:t> </a:t>
            </a:r>
            <a:r>
              <a:rPr lang="en-CA" sz="2600" dirty="0"/>
              <a:t>de </a:t>
            </a:r>
            <a:r>
              <a:rPr lang="en-CA" sz="2600" dirty="0" err="1"/>
              <a:t>l'efficacité</a:t>
            </a:r>
            <a:r>
              <a:rPr lang="en-CA" sz="2600" dirty="0"/>
              <a:t> du </a:t>
            </a:r>
            <a:r>
              <a:rPr lang="en-CA" sz="2600" dirty="0" err="1"/>
              <a:t>dépistage</a:t>
            </a:r>
            <a:r>
              <a:rPr lang="en-CA" sz="2600" dirty="0"/>
              <a:t> et du </a:t>
            </a:r>
            <a:r>
              <a:rPr lang="en-CA" sz="2600" dirty="0" err="1"/>
              <a:t>traitement</a:t>
            </a:r>
            <a:r>
              <a:rPr lang="en-CA" sz="2600" dirty="0"/>
              <a:t> et on </a:t>
            </a:r>
            <a:r>
              <a:rPr lang="en-CA" sz="2600" dirty="0" err="1"/>
              <a:t>leur</a:t>
            </a:r>
            <a:r>
              <a:rPr lang="en-CA" sz="2600" dirty="0"/>
              <a:t> a </a:t>
            </a:r>
            <a:r>
              <a:rPr lang="en-CA" sz="2600" dirty="0" err="1"/>
              <a:t>demandé</a:t>
            </a:r>
            <a:r>
              <a:rPr lang="en-CA" sz="2600" dirty="0"/>
              <a:t> de se demander </a:t>
            </a:r>
            <a:r>
              <a:rPr lang="en-CA" sz="2600" dirty="0" err="1"/>
              <a:t>si</a:t>
            </a:r>
            <a:r>
              <a:rPr lang="en-CA" sz="2600" dirty="0"/>
              <a:t> </a:t>
            </a:r>
            <a:r>
              <a:rPr lang="en-CA" sz="2600" dirty="0" err="1"/>
              <a:t>elles</a:t>
            </a:r>
            <a:r>
              <a:rPr lang="en-CA" sz="2600" dirty="0"/>
              <a:t> </a:t>
            </a:r>
            <a:r>
              <a:rPr lang="en-CA" sz="2600" dirty="0" err="1"/>
              <a:t>subiraient</a:t>
            </a:r>
            <a:r>
              <a:rPr lang="en-CA" sz="2600" dirty="0"/>
              <a:t> un </a:t>
            </a:r>
            <a:r>
              <a:rPr lang="en-CA" sz="2600" dirty="0" err="1"/>
              <a:t>dépistage</a:t>
            </a:r>
            <a:r>
              <a:rPr lang="en-CA" sz="2600" dirty="0"/>
              <a:t> </a:t>
            </a:r>
            <a:r>
              <a:rPr lang="en-CA" sz="2600" dirty="0" err="1"/>
              <a:t>à</a:t>
            </a:r>
            <a:r>
              <a:rPr lang="en-CA" sz="2600" dirty="0"/>
              <a:t> la lumière de </a:t>
            </a:r>
            <a:r>
              <a:rPr lang="en-CA" sz="2600" dirty="0" err="1"/>
              <a:t>cette</a:t>
            </a:r>
            <a:r>
              <a:rPr lang="en-CA" sz="2600" dirty="0"/>
              <a:t> </a:t>
            </a:r>
            <a:r>
              <a:rPr lang="en-CA" sz="2600" dirty="0" err="1"/>
              <a:t>preuve</a:t>
            </a:r>
            <a:r>
              <a:rPr lang="en-CA" sz="2600" dirty="0"/>
              <a:t>.</a:t>
            </a:r>
          </a:p>
          <a:p>
            <a:r>
              <a:rPr lang="en-CA" sz="2600" dirty="0"/>
              <a:t>Le </a:t>
            </a:r>
            <a:r>
              <a:rPr lang="en-CA" sz="2600" dirty="0" err="1"/>
              <a:t>dépistage</a:t>
            </a:r>
            <a:r>
              <a:rPr lang="en-CA" sz="2600" dirty="0"/>
              <a:t> </a:t>
            </a:r>
            <a:r>
              <a:rPr lang="en-CA" sz="2600" dirty="0" err="1"/>
              <a:t>n'était</a:t>
            </a:r>
            <a:r>
              <a:rPr lang="en-CA" sz="2600" dirty="0"/>
              <a:t> pas </a:t>
            </a:r>
            <a:r>
              <a:rPr lang="en-CA" sz="2600" dirty="0" err="1"/>
              <a:t>considéré</a:t>
            </a:r>
            <a:r>
              <a:rPr lang="en-CA" sz="2600" dirty="0"/>
              <a:t> </a:t>
            </a:r>
            <a:r>
              <a:rPr lang="en-CA" sz="2600" dirty="0" err="1"/>
              <a:t>comme</a:t>
            </a:r>
            <a:r>
              <a:rPr lang="en-CA" sz="2600" dirty="0"/>
              <a:t> </a:t>
            </a:r>
            <a:r>
              <a:rPr lang="en-CA" sz="2600" dirty="0" err="1"/>
              <a:t>dangereux</a:t>
            </a:r>
            <a:r>
              <a:rPr lang="en-CA" sz="2600" dirty="0"/>
              <a:t>, </a:t>
            </a:r>
            <a:r>
              <a:rPr lang="en-CA" sz="2600" b="1" dirty="0" err="1"/>
              <a:t>mais</a:t>
            </a:r>
            <a:r>
              <a:rPr lang="en-CA" sz="2600" b="1" dirty="0"/>
              <a:t> </a:t>
            </a:r>
            <a:r>
              <a:rPr lang="en-CA" sz="2600" b="1" dirty="0" err="1"/>
              <a:t>l'incertitude</a:t>
            </a:r>
            <a:r>
              <a:rPr lang="en-CA" sz="2600" b="1" dirty="0"/>
              <a:t> </a:t>
            </a:r>
            <a:r>
              <a:rPr lang="en-CA" sz="2600" b="1" dirty="0" err="1"/>
              <a:t>concernant</a:t>
            </a:r>
            <a:r>
              <a:rPr lang="en-CA" sz="2600" b="1" dirty="0"/>
              <a:t> </a:t>
            </a:r>
            <a:r>
              <a:rPr lang="en-CA" sz="2600" b="1" dirty="0" err="1"/>
              <a:t>l'utilisation</a:t>
            </a:r>
            <a:r>
              <a:rPr lang="en-CA" sz="2600" b="1" dirty="0"/>
              <a:t> </a:t>
            </a:r>
            <a:r>
              <a:rPr lang="en-CA" sz="2600" b="1" dirty="0" err="1"/>
              <a:t>d'antibiotiques</a:t>
            </a:r>
            <a:r>
              <a:rPr lang="en-CA" sz="2600" b="1" dirty="0"/>
              <a:t> </a:t>
            </a:r>
            <a:r>
              <a:rPr lang="en-CA" sz="2600" b="1" dirty="0" err="1"/>
              <a:t>était</a:t>
            </a:r>
            <a:r>
              <a:rPr lang="en-CA" sz="2600" b="1" dirty="0"/>
              <a:t> </a:t>
            </a:r>
            <a:r>
              <a:rPr lang="en-CA" sz="2600" b="1" dirty="0" err="1"/>
              <a:t>une</a:t>
            </a:r>
            <a:r>
              <a:rPr lang="en-CA" sz="2600" b="1" dirty="0"/>
              <a:t> </a:t>
            </a:r>
            <a:r>
              <a:rPr lang="en-CA" sz="2600" b="1" dirty="0" err="1"/>
              <a:t>préoccupation</a:t>
            </a:r>
            <a:r>
              <a:rPr lang="en-CA" sz="2600" dirty="0"/>
              <a:t> pour </a:t>
            </a:r>
            <a:r>
              <a:rPr lang="en-CA" sz="2600" dirty="0" err="1"/>
              <a:t>certaines</a:t>
            </a:r>
            <a:r>
              <a:rPr lang="en-CA" sz="2600" dirty="0"/>
              <a:t> femmes.</a:t>
            </a:r>
            <a:endParaRPr lang="en-CA" sz="2600" dirty="0" smtClean="0"/>
          </a:p>
          <a:p>
            <a:r>
              <a:rPr lang="en-CA" sz="2600" dirty="0"/>
              <a:t>La revue </a:t>
            </a:r>
            <a:r>
              <a:rPr lang="en-CA" sz="2600" dirty="0" err="1"/>
              <a:t>systématique</a:t>
            </a:r>
            <a:r>
              <a:rPr lang="en-CA" sz="2600" dirty="0"/>
              <a:t> </a:t>
            </a:r>
            <a:r>
              <a:rPr lang="en-CA" sz="2600" dirty="0" err="1"/>
              <a:t>n'a</a:t>
            </a:r>
            <a:r>
              <a:rPr lang="en-CA" sz="2600" dirty="0"/>
              <a:t> pas </a:t>
            </a:r>
            <a:r>
              <a:rPr lang="en-CA" sz="2600" dirty="0" err="1"/>
              <a:t>trouvé</a:t>
            </a:r>
            <a:r>
              <a:rPr lang="en-CA" sz="2600" dirty="0"/>
              <a:t> </a:t>
            </a:r>
            <a:r>
              <a:rPr lang="en-CA" sz="2600" dirty="0" err="1"/>
              <a:t>d'études</a:t>
            </a:r>
            <a:r>
              <a:rPr lang="en-CA" sz="2600" dirty="0"/>
              <a:t> qui </a:t>
            </a:r>
            <a:r>
              <a:rPr lang="en-CA" sz="2600" dirty="0" err="1"/>
              <a:t>fournissaient</a:t>
            </a:r>
            <a:r>
              <a:rPr lang="en-CA" sz="2600" dirty="0"/>
              <a:t> des </a:t>
            </a:r>
            <a:r>
              <a:rPr lang="en-CA" sz="2600" dirty="0" err="1" smtClean="0"/>
              <a:t>donnée</a:t>
            </a:r>
            <a:r>
              <a:rPr lang="en-CA" sz="2600" dirty="0" smtClean="0"/>
              <a:t> </a:t>
            </a:r>
            <a:r>
              <a:rPr lang="en-CA" sz="2600" dirty="0" err="1" smtClean="0"/>
              <a:t>probantes</a:t>
            </a:r>
            <a:r>
              <a:rPr lang="en-CA" sz="2600" dirty="0" smtClean="0"/>
              <a:t> </a:t>
            </a:r>
            <a:r>
              <a:rPr lang="en-CA" sz="2600" dirty="0" err="1" smtClean="0"/>
              <a:t>directes</a:t>
            </a:r>
            <a:r>
              <a:rPr lang="en-CA" sz="2600" dirty="0" smtClean="0"/>
              <a:t> </a:t>
            </a:r>
            <a:r>
              <a:rPr lang="en-CA" sz="2600" dirty="0" err="1"/>
              <a:t>sur</a:t>
            </a:r>
            <a:r>
              <a:rPr lang="en-CA" sz="2600" dirty="0"/>
              <a:t> la </a:t>
            </a:r>
            <a:r>
              <a:rPr lang="en-CA" sz="2600" dirty="0" err="1"/>
              <a:t>façon</a:t>
            </a:r>
            <a:r>
              <a:rPr lang="en-CA" sz="2600" dirty="0"/>
              <a:t> </a:t>
            </a:r>
            <a:r>
              <a:rPr lang="en-CA" sz="2600" dirty="0" err="1"/>
              <a:t>dont</a:t>
            </a:r>
            <a:r>
              <a:rPr lang="en-CA" sz="2600" dirty="0"/>
              <a:t> les femmes </a:t>
            </a:r>
            <a:r>
              <a:rPr lang="en-CA" sz="2600" dirty="0" err="1"/>
              <a:t>évaluent</a:t>
            </a:r>
            <a:r>
              <a:rPr lang="en-CA" sz="2600" dirty="0"/>
              <a:t> les </a:t>
            </a:r>
            <a:r>
              <a:rPr lang="en-CA" sz="2600" dirty="0" err="1"/>
              <a:t>bénéfices</a:t>
            </a:r>
            <a:r>
              <a:rPr lang="en-CA" sz="2600" dirty="0"/>
              <a:t> versus les </a:t>
            </a:r>
            <a:r>
              <a:rPr lang="en-CA" sz="2600" dirty="0" err="1"/>
              <a:t>inconvénients</a:t>
            </a:r>
            <a:r>
              <a:rPr lang="en-CA" sz="2600" dirty="0"/>
              <a:t> du </a:t>
            </a:r>
            <a:r>
              <a:rPr lang="en-CA" sz="2600" dirty="0" err="1" smtClean="0"/>
              <a:t>dépistage</a:t>
            </a:r>
            <a:r>
              <a:rPr lang="en-CA" sz="2600" dirty="0" smtClean="0"/>
              <a:t>, </a:t>
            </a:r>
            <a:r>
              <a:rPr lang="en-CA" sz="2600" dirty="0" err="1" smtClean="0"/>
              <a:t>mais</a:t>
            </a:r>
            <a:r>
              <a:rPr lang="en-CA" sz="2600" dirty="0"/>
              <a:t> </a:t>
            </a:r>
            <a:r>
              <a:rPr lang="en-CA" sz="2600" dirty="0" smtClean="0"/>
              <a:t>a </a:t>
            </a:r>
            <a:r>
              <a:rPr lang="en-CA" sz="2600" dirty="0" err="1" smtClean="0"/>
              <a:t>identifié</a:t>
            </a:r>
            <a:r>
              <a:rPr lang="en-CA" sz="2600" dirty="0" smtClean="0"/>
              <a:t> </a:t>
            </a:r>
            <a:r>
              <a:rPr lang="en-CA" sz="2600" dirty="0"/>
              <a:t>des </a:t>
            </a:r>
            <a:r>
              <a:rPr lang="en-CA" sz="2600" dirty="0" err="1" smtClean="0"/>
              <a:t>données</a:t>
            </a:r>
            <a:r>
              <a:rPr lang="en-CA" sz="2600" dirty="0" smtClean="0"/>
              <a:t> </a:t>
            </a:r>
            <a:r>
              <a:rPr lang="en-CA" sz="2600" dirty="0" err="1" smtClean="0"/>
              <a:t>probantes</a:t>
            </a:r>
            <a:r>
              <a:rPr lang="en-CA" sz="2600" dirty="0" smtClean="0"/>
              <a:t> </a:t>
            </a:r>
            <a:r>
              <a:rPr lang="en-CA" sz="2600" dirty="0" err="1" smtClean="0"/>
              <a:t>indirectes</a:t>
            </a:r>
            <a:r>
              <a:rPr lang="en-CA" sz="2600" dirty="0" smtClean="0"/>
              <a:t> </a:t>
            </a:r>
            <a:r>
              <a:rPr lang="en-CA" sz="2600" dirty="0"/>
              <a:t>(8 </a:t>
            </a:r>
            <a:r>
              <a:rPr lang="en-CA" sz="2600" dirty="0" err="1"/>
              <a:t>études</a:t>
            </a:r>
            <a:r>
              <a:rPr lang="en-CA" sz="2600" dirty="0"/>
              <a:t> </a:t>
            </a:r>
            <a:r>
              <a:rPr lang="en-CA" sz="2600" dirty="0" err="1"/>
              <a:t>transversales</a:t>
            </a:r>
            <a:r>
              <a:rPr lang="en-CA" sz="2600" dirty="0"/>
              <a:t>) </a:t>
            </a:r>
            <a:r>
              <a:rPr lang="en-CA" sz="2600" dirty="0" err="1"/>
              <a:t>sur</a:t>
            </a:r>
            <a:r>
              <a:rPr lang="en-CA" sz="2600" dirty="0"/>
              <a:t> les opinions des femmes </a:t>
            </a:r>
            <a:r>
              <a:rPr lang="en-CA" sz="2600" dirty="0" err="1"/>
              <a:t>liées</a:t>
            </a:r>
            <a:r>
              <a:rPr lang="en-CA" sz="2600" dirty="0"/>
              <a:t> </a:t>
            </a:r>
            <a:r>
              <a:rPr lang="en-CA" sz="2600" dirty="0" err="1"/>
              <a:t>à</a:t>
            </a:r>
            <a:r>
              <a:rPr lang="en-CA" sz="2600" dirty="0"/>
              <a:t> </a:t>
            </a:r>
            <a:r>
              <a:rPr lang="en-CA" sz="2600" dirty="0" err="1"/>
              <a:t>l'utilisation</a:t>
            </a:r>
            <a:r>
              <a:rPr lang="en-CA" sz="2600" dirty="0"/>
              <a:t> des </a:t>
            </a:r>
            <a:r>
              <a:rPr lang="en-CA" sz="2600" dirty="0" err="1"/>
              <a:t>antibiotiques</a:t>
            </a:r>
            <a:r>
              <a:rPr lang="en-CA" sz="2600" dirty="0"/>
              <a:t> pendant la </a:t>
            </a:r>
            <a:r>
              <a:rPr lang="en-CA" sz="2600" dirty="0" err="1"/>
              <a:t>grossesse</a:t>
            </a:r>
            <a:r>
              <a:rPr lang="en-CA" sz="2600" dirty="0"/>
              <a:t>.</a:t>
            </a:r>
          </a:p>
          <a:p>
            <a:r>
              <a:rPr lang="en-CA" sz="2600" dirty="0" err="1"/>
              <a:t>À</a:t>
            </a:r>
            <a:r>
              <a:rPr lang="en-CA" sz="2600" dirty="0"/>
              <a:t> </a:t>
            </a:r>
            <a:r>
              <a:rPr lang="en-CA" sz="2600" dirty="0" err="1"/>
              <a:t>l'instar</a:t>
            </a:r>
            <a:r>
              <a:rPr lang="en-CA" sz="2600" dirty="0"/>
              <a:t> des </a:t>
            </a:r>
            <a:r>
              <a:rPr lang="en-CA" sz="2600" dirty="0" err="1"/>
              <a:t>résultats</a:t>
            </a:r>
            <a:r>
              <a:rPr lang="en-CA" sz="2600" dirty="0"/>
              <a:t> des </a:t>
            </a:r>
            <a:r>
              <a:rPr lang="en-CA" sz="2600" dirty="0" err="1"/>
              <a:t>groupes</a:t>
            </a:r>
            <a:r>
              <a:rPr lang="en-CA" sz="2600" dirty="0"/>
              <a:t> de discussion, </a:t>
            </a:r>
            <a:r>
              <a:rPr lang="en-CA" sz="2600" dirty="0" err="1"/>
              <a:t>ces</a:t>
            </a:r>
            <a:r>
              <a:rPr lang="en-CA" sz="2600" dirty="0"/>
              <a:t> </a:t>
            </a:r>
            <a:r>
              <a:rPr lang="en-CA" sz="2600" dirty="0" err="1"/>
              <a:t>études</a:t>
            </a:r>
            <a:r>
              <a:rPr lang="en-CA" sz="2600" dirty="0"/>
              <a:t> </a:t>
            </a:r>
            <a:r>
              <a:rPr lang="en-CA" sz="2600" dirty="0" err="1"/>
              <a:t>ont</a:t>
            </a:r>
            <a:r>
              <a:rPr lang="en-CA" sz="2600" dirty="0"/>
              <a:t> </a:t>
            </a:r>
            <a:r>
              <a:rPr lang="en-CA" sz="2600" dirty="0" err="1"/>
              <a:t>abouti</a:t>
            </a:r>
            <a:r>
              <a:rPr lang="en-CA" sz="2600" dirty="0"/>
              <a:t> </a:t>
            </a:r>
            <a:r>
              <a:rPr lang="en-CA" sz="2600" dirty="0" err="1"/>
              <a:t>à</a:t>
            </a:r>
            <a:r>
              <a:rPr lang="en-CA" sz="2600" dirty="0"/>
              <a:t> des conclusions </a:t>
            </a:r>
            <a:r>
              <a:rPr lang="en-CA" sz="2600" dirty="0" err="1"/>
              <a:t>contradictoires</a:t>
            </a:r>
            <a:r>
              <a:rPr lang="en-CA" sz="2600" dirty="0"/>
              <a:t> </a:t>
            </a:r>
            <a:r>
              <a:rPr lang="en-CA" sz="2600" dirty="0" err="1"/>
              <a:t>concernant</a:t>
            </a:r>
            <a:r>
              <a:rPr lang="en-CA" sz="2600" dirty="0"/>
              <a:t> </a:t>
            </a:r>
            <a:r>
              <a:rPr lang="en-CA" sz="2600" dirty="0" err="1"/>
              <a:t>l'utilisation</a:t>
            </a:r>
            <a:r>
              <a:rPr lang="en-CA" sz="2600" dirty="0"/>
              <a:t> </a:t>
            </a:r>
            <a:r>
              <a:rPr lang="en-CA" sz="2600" dirty="0" err="1"/>
              <a:t>d'antibiotiques</a:t>
            </a:r>
            <a:r>
              <a:rPr lang="en-CA" sz="2600" dirty="0"/>
              <a:t> pendant la </a:t>
            </a:r>
            <a:r>
              <a:rPr lang="en-CA" sz="2600" dirty="0" err="1"/>
              <a:t>grossesse</a:t>
            </a:r>
            <a:r>
              <a:rPr lang="en-CA" sz="2600" dirty="0"/>
              <a:t>, </a:t>
            </a:r>
            <a:r>
              <a:rPr lang="en-CA" sz="2600" dirty="0" err="1"/>
              <a:t>bien</a:t>
            </a:r>
            <a:r>
              <a:rPr lang="en-CA" sz="2600" dirty="0"/>
              <a:t> </a:t>
            </a:r>
            <a:r>
              <a:rPr lang="en-CA" sz="2600" dirty="0" err="1"/>
              <a:t>que</a:t>
            </a:r>
            <a:r>
              <a:rPr lang="en-CA" sz="2600" dirty="0"/>
              <a:t> les femmes enceintes </a:t>
            </a:r>
            <a:r>
              <a:rPr lang="en-CA" sz="2600" dirty="0" err="1"/>
              <a:t>semblent</a:t>
            </a:r>
            <a:r>
              <a:rPr lang="en-CA" sz="2600" dirty="0"/>
              <a:t> </a:t>
            </a:r>
            <a:r>
              <a:rPr lang="en-CA" sz="2600" dirty="0" err="1"/>
              <a:t>être</a:t>
            </a:r>
            <a:r>
              <a:rPr lang="en-CA" sz="2600" dirty="0"/>
              <a:t> plus </a:t>
            </a:r>
            <a:r>
              <a:rPr lang="en-CA" sz="2600" dirty="0" err="1"/>
              <a:t>préoccupées</a:t>
            </a:r>
            <a:r>
              <a:rPr lang="en-CA" sz="2600" dirty="0"/>
              <a:t> par les </a:t>
            </a:r>
            <a:r>
              <a:rPr lang="en-CA" sz="2600" dirty="0" err="1"/>
              <a:t>risques</a:t>
            </a:r>
            <a:r>
              <a:rPr lang="en-CA" sz="2600" dirty="0"/>
              <a:t> de </a:t>
            </a:r>
            <a:r>
              <a:rPr lang="en-CA" sz="2600" dirty="0" err="1"/>
              <a:t>tératogenèse</a:t>
            </a:r>
            <a:r>
              <a:rPr lang="en-CA" sz="2600" dirty="0"/>
              <a:t> </a:t>
            </a:r>
            <a:r>
              <a:rPr lang="en-CA" sz="2600" dirty="0" err="1"/>
              <a:t>que</a:t>
            </a:r>
            <a:r>
              <a:rPr lang="en-CA" sz="2600" dirty="0"/>
              <a:t> par les </a:t>
            </a:r>
            <a:r>
              <a:rPr lang="en-CA" sz="2600" dirty="0" err="1"/>
              <a:t>risques</a:t>
            </a:r>
            <a:r>
              <a:rPr lang="en-CA" sz="2600" dirty="0"/>
              <a:t> pour </a:t>
            </a:r>
            <a:r>
              <a:rPr lang="en-CA" sz="2600" dirty="0" err="1"/>
              <a:t>elles-mêmes</a:t>
            </a:r>
            <a:r>
              <a:rPr lang="en-CA" sz="2600" dirty="0" smtClean="0"/>
              <a:t>.</a:t>
            </a:r>
            <a:endParaRPr lang="en-CA" sz="2600" dirty="0"/>
          </a:p>
        </p:txBody>
      </p:sp>
      <p:sp>
        <p:nvSpPr>
          <p:cNvPr id="52228"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1E644C12-8D61-416B-AD6F-00093142740B}" type="slidenum">
              <a:rPr lang="en-US" altLang="en-US" sz="1400" smtClean="0">
                <a:solidFill>
                  <a:schemeClr val="bg1"/>
                </a:solidFill>
                <a:cs typeface="Arial" pitchFamily="34" charset="0"/>
              </a:rPr>
              <a:pPr>
                <a:spcBef>
                  <a:spcPct val="0"/>
                </a:spcBef>
                <a:buFontTx/>
                <a:buNone/>
              </a:pPr>
              <a:t>45</a:t>
            </a:fld>
            <a:endParaRPr lang="en-US" altLang="en-US" sz="1400" smtClean="0">
              <a:solidFill>
                <a:schemeClr val="bg1"/>
              </a:solidFill>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Références</a:t>
            </a:r>
            <a:r>
              <a:rPr lang="en-CA" dirty="0" smtClean="0"/>
              <a:t> </a:t>
            </a:r>
            <a:endParaRPr lang="en-CA" dirty="0"/>
          </a:p>
        </p:txBody>
      </p:sp>
      <p:sp>
        <p:nvSpPr>
          <p:cNvPr id="3" name="Content Placeholder 2"/>
          <p:cNvSpPr>
            <a:spLocks noGrp="1"/>
          </p:cNvSpPr>
          <p:nvPr>
            <p:ph idx="1"/>
          </p:nvPr>
        </p:nvSpPr>
        <p:spPr>
          <a:xfrm>
            <a:off x="457200" y="1371600"/>
            <a:ext cx="8229600" cy="4754563"/>
          </a:xfrm>
        </p:spPr>
        <p:txBody>
          <a:bodyPr>
            <a:normAutofit fontScale="55000" lnSpcReduction="20000"/>
          </a:bodyPr>
          <a:lstStyle/>
          <a:p>
            <a:pPr marL="0" indent="0">
              <a:buNone/>
            </a:pPr>
            <a:r>
              <a:rPr lang="en-CA" sz="2500" dirty="0" smtClean="0"/>
              <a:t>1. Schnarr </a:t>
            </a:r>
            <a:r>
              <a:rPr lang="en-CA" sz="2500" dirty="0"/>
              <a:t>J, </a:t>
            </a:r>
            <a:r>
              <a:rPr lang="en-CA" sz="2500" dirty="0" err="1"/>
              <a:t>Smaill</a:t>
            </a:r>
            <a:r>
              <a:rPr lang="en-CA" sz="2500" dirty="0"/>
              <a:t> F. Asymptomatic bacteriuria and symptomatic urinary tract infections in pregnancy. </a:t>
            </a:r>
            <a:r>
              <a:rPr lang="en-CA" sz="2500" dirty="0" err="1"/>
              <a:t>Eur</a:t>
            </a:r>
            <a:r>
              <a:rPr lang="en-CA" sz="2500" dirty="0"/>
              <a:t> J </a:t>
            </a:r>
            <a:r>
              <a:rPr lang="en-CA" sz="2500" dirty="0" err="1"/>
              <a:t>Clin</a:t>
            </a:r>
            <a:r>
              <a:rPr lang="en-CA" sz="2500" dirty="0"/>
              <a:t> Invest 2008 Oct;38(</a:t>
            </a:r>
            <a:r>
              <a:rPr lang="en-CA" sz="2500" dirty="0" err="1"/>
              <a:t>Suppl</a:t>
            </a:r>
            <a:r>
              <a:rPr lang="en-CA" sz="2500" dirty="0"/>
              <a:t> 2):50-57</a:t>
            </a:r>
            <a:r>
              <a:rPr lang="en-CA" sz="2500" dirty="0" smtClean="0"/>
              <a:t>.</a:t>
            </a:r>
          </a:p>
          <a:p>
            <a:pPr marL="0" indent="0">
              <a:buNone/>
            </a:pPr>
            <a:r>
              <a:rPr lang="en-CA" sz="2500" dirty="0" smtClean="0"/>
              <a:t>2. </a:t>
            </a:r>
            <a:r>
              <a:rPr lang="en-CA" sz="2500" dirty="0" err="1" smtClean="0"/>
              <a:t>Kazemier</a:t>
            </a:r>
            <a:r>
              <a:rPr lang="en-CA" sz="2500" dirty="0" smtClean="0"/>
              <a:t> </a:t>
            </a:r>
            <a:r>
              <a:rPr lang="en-CA" sz="2500" dirty="0"/>
              <a:t>BM, </a:t>
            </a:r>
            <a:r>
              <a:rPr lang="en-CA" sz="2500" dirty="0" err="1"/>
              <a:t>Koningstein</a:t>
            </a:r>
            <a:r>
              <a:rPr lang="en-CA" sz="2500" dirty="0"/>
              <a:t> FN, </a:t>
            </a:r>
            <a:r>
              <a:rPr lang="en-CA" sz="2500" dirty="0" err="1"/>
              <a:t>Schneeberger</a:t>
            </a:r>
            <a:r>
              <a:rPr lang="en-CA" sz="2500" dirty="0"/>
              <a:t> C, </a:t>
            </a:r>
            <a:r>
              <a:rPr lang="en-CA" sz="2500" dirty="0" err="1"/>
              <a:t>Ott</a:t>
            </a:r>
            <a:r>
              <a:rPr lang="en-CA" sz="2500" dirty="0"/>
              <a:t> A, </a:t>
            </a:r>
            <a:r>
              <a:rPr lang="en-CA" sz="2500" dirty="0" err="1"/>
              <a:t>Bossuyt</a:t>
            </a:r>
            <a:r>
              <a:rPr lang="en-CA" sz="2500" dirty="0"/>
              <a:t> PM, de Miranda E, et al. Maternal and neonatal consequences of treated and untreated asymptomatic bacteriuria in pregnancy: a prospective cohort study with an embedded randomised controlled trial. Lancet Infect Dis 2015 Nov;15(11):</a:t>
            </a:r>
            <a:r>
              <a:rPr lang="en-CA" sz="2500" dirty="0" smtClean="0"/>
              <a:t>1324-1333.</a:t>
            </a:r>
          </a:p>
          <a:p>
            <a:pPr marL="0" indent="0">
              <a:buNone/>
            </a:pPr>
            <a:r>
              <a:rPr lang="en-CA" sz="2500" dirty="0" smtClean="0"/>
              <a:t>3. Harris </a:t>
            </a:r>
            <a:r>
              <a:rPr lang="en-CA" sz="2500" dirty="0"/>
              <a:t>RE. The significance of eradication of bacteriuria during pregnancy. </a:t>
            </a:r>
            <a:r>
              <a:rPr lang="en-CA" sz="2500" dirty="0" err="1"/>
              <a:t>Obstet</a:t>
            </a:r>
            <a:r>
              <a:rPr lang="en-CA" sz="2500" dirty="0"/>
              <a:t> </a:t>
            </a:r>
            <a:r>
              <a:rPr lang="en-CA" sz="2500" dirty="0" err="1"/>
              <a:t>Gynecol</a:t>
            </a:r>
            <a:r>
              <a:rPr lang="en-CA" sz="2500" dirty="0"/>
              <a:t> 1979 Jan;53(1):71-73.</a:t>
            </a:r>
          </a:p>
          <a:p>
            <a:pPr marL="0" indent="0">
              <a:buNone/>
            </a:pPr>
            <a:r>
              <a:rPr lang="en-CA" sz="2500" dirty="0" smtClean="0"/>
              <a:t>4. </a:t>
            </a:r>
            <a:r>
              <a:rPr lang="en-CA" sz="2500" dirty="0" err="1" smtClean="0"/>
              <a:t>Kass</a:t>
            </a:r>
            <a:r>
              <a:rPr lang="en-CA" sz="2500" dirty="0" smtClean="0"/>
              <a:t> </a:t>
            </a:r>
            <a:r>
              <a:rPr lang="en-CA" sz="2500" dirty="0"/>
              <a:t>E. The role of asymptomatic bacteriuria in the pathogenesis of pyelonephritis. In: Quinn E, </a:t>
            </a:r>
            <a:r>
              <a:rPr lang="en-CA" sz="2500" dirty="0" err="1"/>
              <a:t>Kass</a:t>
            </a:r>
            <a:r>
              <a:rPr lang="en-CA" sz="2500" dirty="0"/>
              <a:t> E, editors. Biology of pyelonephritis: Boston: Little Brown and Company; 1960. p. 399-412.</a:t>
            </a:r>
          </a:p>
          <a:p>
            <a:pPr marL="0" indent="0">
              <a:buNone/>
            </a:pPr>
            <a:r>
              <a:rPr lang="en-CA" sz="2500" dirty="0" smtClean="0"/>
              <a:t>5. Sweet </a:t>
            </a:r>
            <a:r>
              <a:rPr lang="en-CA" sz="2500" dirty="0"/>
              <a:t>RL. Bacteriuria and pyelonephritis during pregnancy. </a:t>
            </a:r>
            <a:r>
              <a:rPr lang="en-CA" sz="2500" dirty="0" err="1"/>
              <a:t>Semin</a:t>
            </a:r>
            <a:r>
              <a:rPr lang="en-CA" sz="2500" dirty="0"/>
              <a:t> </a:t>
            </a:r>
            <a:r>
              <a:rPr lang="en-CA" sz="2500" dirty="0" err="1"/>
              <a:t>Perinatol</a:t>
            </a:r>
            <a:r>
              <a:rPr lang="en-CA" sz="2500" dirty="0"/>
              <a:t> 1977 Jan;1(1):25-40</a:t>
            </a:r>
            <a:r>
              <a:rPr lang="en-CA" sz="2500" dirty="0" smtClean="0"/>
              <a:t>.</a:t>
            </a:r>
          </a:p>
          <a:p>
            <a:pPr marL="0" indent="0">
              <a:buNone/>
            </a:pPr>
            <a:r>
              <a:rPr lang="en-CA" sz="2500" dirty="0" smtClean="0"/>
              <a:t>6. Wing </a:t>
            </a:r>
            <a:r>
              <a:rPr lang="en-CA" sz="2500" dirty="0"/>
              <a:t>DA, </a:t>
            </a:r>
            <a:r>
              <a:rPr lang="en-CA" sz="2500" dirty="0" err="1"/>
              <a:t>Fassett</a:t>
            </a:r>
            <a:r>
              <a:rPr lang="en-CA" sz="2500" dirty="0"/>
              <a:t> MJ, </a:t>
            </a:r>
            <a:r>
              <a:rPr lang="en-CA" sz="2500" dirty="0" err="1"/>
              <a:t>Getahun</a:t>
            </a:r>
            <a:r>
              <a:rPr lang="en-CA" sz="2500" dirty="0"/>
              <a:t> D. Acute pyelonephritis in pregnancy: an 18-year retrospective analysis. Am J </a:t>
            </a:r>
            <a:r>
              <a:rPr lang="en-CA" sz="2500" dirty="0" err="1"/>
              <a:t>Obstet</a:t>
            </a:r>
            <a:r>
              <a:rPr lang="en-CA" sz="2500" dirty="0"/>
              <a:t> </a:t>
            </a:r>
            <a:r>
              <a:rPr lang="en-CA" sz="2500" dirty="0" err="1"/>
              <a:t>Gynecol</a:t>
            </a:r>
            <a:r>
              <a:rPr lang="en-CA" sz="2500" dirty="0"/>
              <a:t> 2014 Mar;210(3):219.e1-219.e6.</a:t>
            </a:r>
          </a:p>
          <a:p>
            <a:pPr marL="0" indent="0">
              <a:buNone/>
            </a:pPr>
            <a:r>
              <a:rPr lang="en-CA" sz="2500" dirty="0" smtClean="0"/>
              <a:t>7. </a:t>
            </a:r>
            <a:r>
              <a:rPr lang="en-CA" sz="2500" dirty="0" err="1" smtClean="0"/>
              <a:t>Ipe</a:t>
            </a:r>
            <a:r>
              <a:rPr lang="en-CA" sz="2500" dirty="0" smtClean="0"/>
              <a:t> </a:t>
            </a:r>
            <a:r>
              <a:rPr lang="en-CA" sz="2500" dirty="0"/>
              <a:t>DS, </a:t>
            </a:r>
            <a:r>
              <a:rPr lang="en-CA" sz="2500" dirty="0" err="1"/>
              <a:t>Sundac</a:t>
            </a:r>
            <a:r>
              <a:rPr lang="en-CA" sz="2500" dirty="0"/>
              <a:t> L, Benjamin WHJ, Moore KH, </a:t>
            </a:r>
            <a:r>
              <a:rPr lang="en-CA" sz="2500" dirty="0" err="1"/>
              <a:t>Ulett</a:t>
            </a:r>
            <a:r>
              <a:rPr lang="en-CA" sz="2500" dirty="0"/>
              <a:t> GC. Asymptomatic bacteriuria: prevalence rates of causal microorganisms, etiology of infection in different patient populations, and recent advances in molecular detection. FEMS </a:t>
            </a:r>
            <a:r>
              <a:rPr lang="en-CA" sz="2500" dirty="0" err="1"/>
              <a:t>Microbiol</a:t>
            </a:r>
            <a:r>
              <a:rPr lang="en-CA" sz="2500" dirty="0"/>
              <a:t> Lett 2013 Sep;346(1):1-10</a:t>
            </a:r>
            <a:r>
              <a:rPr lang="en-CA" sz="2500" dirty="0" smtClean="0"/>
              <a:t>.</a:t>
            </a:r>
          </a:p>
          <a:p>
            <a:pPr marL="0" indent="0">
              <a:buNone/>
            </a:pPr>
            <a:r>
              <a:rPr lang="en-CA" sz="2500" dirty="0" smtClean="0"/>
              <a:t>8. </a:t>
            </a:r>
            <a:r>
              <a:rPr lang="en-CA" sz="2500" dirty="0"/>
              <a:t>U.S. Preventive Services Task Force. Screening for asymptomatic bacteriuria in adults: U.S. Preventive Services Task Force reaffirmation recommendation statement. Ann Intern Med 2008 Jul 01;149(1):</a:t>
            </a:r>
            <a:r>
              <a:rPr lang="en-CA" sz="2500" dirty="0" smtClean="0"/>
              <a:t>43-47.</a:t>
            </a:r>
          </a:p>
          <a:p>
            <a:pPr marL="0" indent="0">
              <a:buNone/>
            </a:pPr>
            <a:r>
              <a:rPr lang="en-CA" sz="2500" dirty="0" smtClean="0"/>
              <a:t>9. </a:t>
            </a:r>
            <a:r>
              <a:rPr lang="en-CA" sz="2500" dirty="0" err="1" smtClean="0"/>
              <a:t>Rogozinska</a:t>
            </a:r>
            <a:r>
              <a:rPr lang="en-CA" sz="2500" dirty="0" smtClean="0"/>
              <a:t> </a:t>
            </a:r>
            <a:r>
              <a:rPr lang="en-CA" sz="2500" dirty="0"/>
              <a:t>E, </a:t>
            </a:r>
            <a:r>
              <a:rPr lang="en-CA" sz="2500" dirty="0" err="1"/>
              <a:t>Formina</a:t>
            </a:r>
            <a:r>
              <a:rPr lang="en-CA" sz="2500" dirty="0"/>
              <a:t> S, Zamora J, </a:t>
            </a:r>
            <a:r>
              <a:rPr lang="en-CA" sz="2500" dirty="0" err="1"/>
              <a:t>Mignini</a:t>
            </a:r>
            <a:r>
              <a:rPr lang="en-CA" sz="2500" dirty="0"/>
              <a:t> L, Khan KS. Accuracy of Onsite Tests to Detect Asymptomatic Bacteriuria in Pregnancy: A Systematic Review and Meta-analysis. </a:t>
            </a:r>
            <a:r>
              <a:rPr lang="en-CA" sz="2500" dirty="0" err="1"/>
              <a:t>Obstet</a:t>
            </a:r>
            <a:r>
              <a:rPr lang="en-CA" sz="2500" dirty="0"/>
              <a:t> </a:t>
            </a:r>
            <a:r>
              <a:rPr lang="en-CA" sz="2500" dirty="0" err="1"/>
              <a:t>Gynecol</a:t>
            </a:r>
            <a:r>
              <a:rPr lang="en-CA" sz="2500" dirty="0"/>
              <a:t> 2016 Sep;128(3):495-503.</a:t>
            </a:r>
          </a:p>
          <a:p>
            <a:pPr marL="0" indent="0">
              <a:buNone/>
            </a:pPr>
            <a:endParaRPr lang="en-CA" sz="2500" dirty="0"/>
          </a:p>
          <a:p>
            <a:pPr marL="0" indent="0">
              <a:buNone/>
            </a:pPr>
            <a:endParaRPr lang="en-CA" dirty="0"/>
          </a:p>
          <a:p>
            <a:pPr marL="0" indent="0">
              <a:buNone/>
            </a:pPr>
            <a:endParaRPr lang="en-CA" dirty="0"/>
          </a:p>
          <a:p>
            <a:pPr marL="457200" indent="-457200">
              <a:buAutoNum type="arabicPeriod"/>
            </a:pPr>
            <a:endParaRPr lang="en-CA" dirty="0"/>
          </a:p>
          <a:p>
            <a:endParaRPr lang="en-CA" dirty="0"/>
          </a:p>
        </p:txBody>
      </p:sp>
      <p:sp>
        <p:nvSpPr>
          <p:cNvPr id="4" name="Slide Number Placeholder 3"/>
          <p:cNvSpPr>
            <a:spLocks noGrp="1"/>
          </p:cNvSpPr>
          <p:nvPr>
            <p:ph type="sldNum" sz="quarter" idx="12"/>
          </p:nvPr>
        </p:nvSpPr>
        <p:spPr/>
        <p:txBody>
          <a:bodyPr/>
          <a:lstStyle/>
          <a:p>
            <a:fld id="{E3D5E142-BA66-4577-AABD-3D3B043058E5}" type="slidenum">
              <a:rPr lang="en-US" smtClean="0"/>
              <a:t>46</a:t>
            </a:fld>
            <a:endParaRPr lang="en-US"/>
          </a:p>
        </p:txBody>
      </p:sp>
    </p:spTree>
    <p:extLst>
      <p:ext uri="{BB962C8B-B14F-4D97-AF65-F5344CB8AC3E}">
        <p14:creationId xmlns:p14="http://schemas.microsoft.com/office/powerpoint/2010/main" val="3287030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4"/>
          <p:cNvSpPr>
            <a:spLocks noGrp="1"/>
          </p:cNvSpPr>
          <p:nvPr>
            <p:ph type="title"/>
          </p:nvPr>
        </p:nvSpPr>
        <p:spPr>
          <a:xfrm>
            <a:off x="1258888" y="3213100"/>
            <a:ext cx="6769100" cy="1362075"/>
          </a:xfrm>
        </p:spPr>
        <p:txBody>
          <a:bodyPr/>
          <a:lstStyle/>
          <a:p>
            <a:r>
              <a:rPr lang="fr-CA" altLang="en-US" cap="none" dirty="0" smtClean="0"/>
              <a:t>MISE EN CONTEXTE</a:t>
            </a:r>
            <a:endParaRPr lang="en-US" altLang="en-US" cap="none" dirty="0" smtClean="0"/>
          </a:p>
        </p:txBody>
      </p:sp>
      <p:sp>
        <p:nvSpPr>
          <p:cNvPr id="21507" name="Text Placeholder 5"/>
          <p:cNvSpPr>
            <a:spLocks noGrp="1"/>
          </p:cNvSpPr>
          <p:nvPr>
            <p:ph type="body" idx="1"/>
          </p:nvPr>
        </p:nvSpPr>
        <p:spPr>
          <a:xfrm>
            <a:off x="1258888" y="1628775"/>
            <a:ext cx="7129462" cy="1500188"/>
          </a:xfrm>
        </p:spPr>
        <p:txBody>
          <a:bodyPr/>
          <a:lstStyle/>
          <a:p>
            <a:r>
              <a:rPr lang="fr-CA" sz="2400" dirty="0"/>
              <a:t>Dépistage de la bactériurie asymptomatique pendant la grossesse</a:t>
            </a:r>
            <a:endParaRPr lang="en-US" altLang="en-US" sz="2400" dirty="0"/>
          </a:p>
        </p:txBody>
      </p:sp>
      <p:sp>
        <p:nvSpPr>
          <p:cNvPr id="21508"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A7922F60-5C72-49E8-A295-7B971C0D8856}" type="slidenum">
              <a:rPr lang="en-US" altLang="en-US" sz="1400" smtClean="0">
                <a:solidFill>
                  <a:schemeClr val="bg1"/>
                </a:solidFill>
                <a:cs typeface="Arial" pitchFamily="34" charset="0"/>
              </a:rPr>
              <a:pPr>
                <a:spcBef>
                  <a:spcPct val="0"/>
                </a:spcBef>
                <a:buFontTx/>
                <a:buNone/>
              </a:pPr>
              <a:t>5</a:t>
            </a:fld>
            <a:endParaRPr lang="en-US" altLang="en-US" sz="1400" smtClean="0">
              <a:solidFill>
                <a:schemeClr val="bg1"/>
              </a:solidFill>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err="1" smtClean="0"/>
              <a:t>Mise</a:t>
            </a:r>
            <a:r>
              <a:rPr lang="en-CA" altLang="en-US" dirty="0" smtClean="0"/>
              <a:t> en </a:t>
            </a:r>
            <a:r>
              <a:rPr lang="en-CA" altLang="en-US" dirty="0" err="1" smtClean="0"/>
              <a:t>contexte</a:t>
            </a:r>
            <a:endParaRPr lang="en-CA" dirty="0"/>
          </a:p>
        </p:txBody>
      </p:sp>
      <p:sp>
        <p:nvSpPr>
          <p:cNvPr id="3" name="Content Placeholder 2"/>
          <p:cNvSpPr>
            <a:spLocks noGrp="1"/>
          </p:cNvSpPr>
          <p:nvPr>
            <p:ph idx="1"/>
          </p:nvPr>
        </p:nvSpPr>
        <p:spPr>
          <a:xfrm>
            <a:off x="457200" y="1295400"/>
            <a:ext cx="8229600" cy="4830763"/>
          </a:xfrm>
        </p:spPr>
        <p:txBody>
          <a:bodyPr>
            <a:normAutofit fontScale="62500" lnSpcReduction="20000"/>
          </a:bodyPr>
          <a:lstStyle/>
          <a:p>
            <a:pPr marL="0" indent="0">
              <a:buNone/>
              <a:defRPr/>
            </a:pPr>
            <a:r>
              <a:rPr lang="en-CA" sz="2600" b="1" dirty="0" err="1" smtClean="0"/>
              <a:t>Définition</a:t>
            </a:r>
            <a:r>
              <a:rPr lang="en-CA" sz="2600" dirty="0" smtClean="0"/>
              <a:t>:</a:t>
            </a:r>
          </a:p>
          <a:p>
            <a:pPr>
              <a:buFont typeface="Arial"/>
              <a:buChar char="•"/>
              <a:defRPr/>
            </a:pPr>
            <a:r>
              <a:rPr lang="en-CA" sz="2600" dirty="0" smtClean="0"/>
              <a:t> &gt; 100 x </a:t>
            </a:r>
            <a:r>
              <a:rPr lang="en-CA" sz="2900" dirty="0" smtClean="0"/>
              <a:t>10</a:t>
            </a:r>
            <a:r>
              <a:rPr lang="en-CA" sz="2900" baseline="30000" dirty="0" smtClean="0"/>
              <a:t>6 </a:t>
            </a:r>
            <a:r>
              <a:rPr lang="en-CA" sz="2900" dirty="0" smtClean="0"/>
              <a:t> </a:t>
            </a:r>
            <a:r>
              <a:rPr lang="fr-FR" sz="2900" dirty="0" smtClean="0"/>
              <a:t>colonies formant des unités de bactéries par litre (UFC/L) d'urine en </a:t>
            </a:r>
            <a:r>
              <a:rPr lang="fr-FR" sz="2900" dirty="0"/>
              <a:t>l’absence </a:t>
            </a:r>
            <a:r>
              <a:rPr lang="fr-FR" sz="2900" dirty="0" smtClean="0"/>
              <a:t>de </a:t>
            </a:r>
            <a:r>
              <a:rPr lang="fr-FR" sz="2900" dirty="0" err="1"/>
              <a:t>symptômes</a:t>
            </a:r>
            <a:r>
              <a:rPr lang="fr-FR" sz="2900" dirty="0"/>
              <a:t> d’une infection </a:t>
            </a:r>
            <a:r>
              <a:rPr lang="fr-FR" sz="2900" dirty="0" smtClean="0"/>
              <a:t>des </a:t>
            </a:r>
            <a:r>
              <a:rPr lang="fr-FR" sz="2900" dirty="0"/>
              <a:t>voies urinaires </a:t>
            </a:r>
          </a:p>
          <a:p>
            <a:pPr marL="0" indent="0">
              <a:buNone/>
              <a:defRPr/>
            </a:pPr>
            <a:endParaRPr lang="en-CA" sz="2600" b="1" baseline="30000" dirty="0"/>
          </a:p>
          <a:p>
            <a:pPr marL="0" indent="0">
              <a:buNone/>
              <a:defRPr/>
            </a:pPr>
            <a:r>
              <a:rPr lang="en-CA" sz="2600" b="1" dirty="0" err="1" smtClean="0"/>
              <a:t>Prévalence</a:t>
            </a:r>
            <a:r>
              <a:rPr lang="en-CA" sz="2600" dirty="0" smtClean="0"/>
              <a:t>:</a:t>
            </a:r>
          </a:p>
          <a:p>
            <a:pPr>
              <a:buFont typeface="Arial"/>
              <a:buChar char="•"/>
            </a:pPr>
            <a:r>
              <a:rPr lang="en-CA" sz="2600" dirty="0" smtClean="0"/>
              <a:t>2</a:t>
            </a:r>
            <a:r>
              <a:rPr lang="en-CA" sz="2600" dirty="0"/>
              <a:t>-10% chez les femmes </a:t>
            </a:r>
            <a:r>
              <a:rPr lang="en-CA" sz="2600" dirty="0" err="1"/>
              <a:t>ambulatoires</a:t>
            </a:r>
            <a:r>
              <a:rPr lang="en-CA" sz="2600" dirty="0"/>
              <a:t> </a:t>
            </a:r>
            <a:r>
              <a:rPr lang="en-CA" sz="2600" dirty="0" err="1"/>
              <a:t>préménopausées</a:t>
            </a:r>
            <a:r>
              <a:rPr lang="en-CA" sz="2600" dirty="0"/>
              <a:t> (1);</a:t>
            </a:r>
          </a:p>
          <a:p>
            <a:pPr>
              <a:buFont typeface="Arial"/>
              <a:buChar char="•"/>
            </a:pPr>
            <a:r>
              <a:rPr lang="en-CA" sz="2600" dirty="0"/>
              <a:t>Le </a:t>
            </a:r>
            <a:r>
              <a:rPr lang="en-CA" sz="2600" dirty="0" smtClean="0"/>
              <a:t>GÉCSSP </a:t>
            </a:r>
            <a:r>
              <a:rPr lang="en-CA" sz="2600" dirty="0" err="1"/>
              <a:t>n'a</a:t>
            </a:r>
            <a:r>
              <a:rPr lang="en-CA" sz="2600" dirty="0"/>
              <a:t> pas </a:t>
            </a:r>
            <a:r>
              <a:rPr lang="en-CA" sz="2600" dirty="0" err="1"/>
              <a:t>identifié</a:t>
            </a:r>
            <a:r>
              <a:rPr lang="en-CA" sz="2600" dirty="0"/>
              <a:t> </a:t>
            </a:r>
            <a:r>
              <a:rPr lang="en-CA" sz="2600" dirty="0" smtClean="0"/>
              <a:t>de </a:t>
            </a:r>
            <a:r>
              <a:rPr lang="en-CA" sz="2600" dirty="0" err="1"/>
              <a:t>taux</a:t>
            </a:r>
            <a:r>
              <a:rPr lang="en-CA" sz="2600" dirty="0"/>
              <a:t> </a:t>
            </a:r>
            <a:r>
              <a:rPr lang="en-CA" sz="2600" dirty="0" err="1" smtClean="0"/>
              <a:t>publié</a:t>
            </a:r>
            <a:r>
              <a:rPr lang="en-CA" sz="2600" dirty="0" smtClean="0"/>
              <a:t> </a:t>
            </a:r>
            <a:r>
              <a:rPr lang="en-CA" sz="2600" dirty="0"/>
              <a:t>de </a:t>
            </a:r>
            <a:r>
              <a:rPr lang="en-CA" sz="2600" dirty="0" err="1" smtClean="0"/>
              <a:t>bactériurie</a:t>
            </a:r>
            <a:r>
              <a:rPr lang="en-CA" sz="2600" dirty="0" smtClean="0"/>
              <a:t> </a:t>
            </a:r>
            <a:r>
              <a:rPr lang="en-CA" sz="2600" dirty="0" err="1" smtClean="0"/>
              <a:t>asymptomatique</a:t>
            </a:r>
            <a:r>
              <a:rPr lang="en-CA" sz="2600" dirty="0" smtClean="0"/>
              <a:t> </a:t>
            </a:r>
            <a:r>
              <a:rPr lang="en-CA" sz="2600" dirty="0"/>
              <a:t>pendant la </a:t>
            </a:r>
            <a:r>
              <a:rPr lang="en-CA" sz="2600" dirty="0" err="1"/>
              <a:t>grossesse</a:t>
            </a:r>
            <a:r>
              <a:rPr lang="en-CA" sz="2600" dirty="0"/>
              <a:t> au Canada.</a:t>
            </a:r>
            <a:endParaRPr lang="en-CA" sz="2600" dirty="0" smtClean="0"/>
          </a:p>
          <a:p>
            <a:pPr marL="0" indent="0">
              <a:buNone/>
            </a:pPr>
            <a:endParaRPr lang="en-CA" sz="2600" dirty="0" smtClean="0"/>
          </a:p>
          <a:p>
            <a:pPr marL="0" indent="0">
              <a:buNone/>
            </a:pPr>
            <a:r>
              <a:rPr lang="en-CA" sz="2600" b="1" dirty="0" smtClean="0"/>
              <a:t>Incertitude:</a:t>
            </a:r>
          </a:p>
          <a:p>
            <a:pPr>
              <a:buFont typeface="Arial"/>
              <a:buChar char="•"/>
            </a:pPr>
            <a:r>
              <a:rPr lang="en-CA" sz="2600" dirty="0"/>
              <a:t>Variation </a:t>
            </a:r>
            <a:r>
              <a:rPr lang="en-CA" sz="2600" dirty="0" err="1"/>
              <a:t>considérable</a:t>
            </a:r>
            <a:r>
              <a:rPr lang="en-CA" sz="2600" dirty="0"/>
              <a:t> de </a:t>
            </a:r>
            <a:r>
              <a:rPr lang="en-CA" sz="2600" dirty="0" err="1" smtClean="0"/>
              <a:t>l'association</a:t>
            </a:r>
            <a:r>
              <a:rPr lang="en-CA" sz="2600" dirty="0" smtClean="0"/>
              <a:t> </a:t>
            </a:r>
            <a:r>
              <a:rPr lang="en-CA" sz="2600" dirty="0" err="1" smtClean="0"/>
              <a:t>rapportée</a:t>
            </a:r>
            <a:r>
              <a:rPr lang="en-CA" sz="2600" dirty="0" smtClean="0"/>
              <a:t> entre </a:t>
            </a:r>
            <a:r>
              <a:rPr lang="en-CA" sz="2600" dirty="0" err="1" smtClean="0"/>
              <a:t>bactériurie</a:t>
            </a:r>
            <a:r>
              <a:rPr lang="en-CA" sz="2600" dirty="0" smtClean="0"/>
              <a:t> </a:t>
            </a:r>
            <a:r>
              <a:rPr lang="en-CA" sz="2600" dirty="0" err="1" smtClean="0"/>
              <a:t>asymptomatique</a:t>
            </a:r>
            <a:r>
              <a:rPr lang="en-CA" sz="2600" dirty="0" smtClean="0"/>
              <a:t> </a:t>
            </a:r>
            <a:r>
              <a:rPr lang="en-CA" sz="2600" dirty="0"/>
              <a:t>non </a:t>
            </a:r>
            <a:r>
              <a:rPr lang="en-CA" sz="2600" dirty="0" err="1" smtClean="0"/>
              <a:t>traitée</a:t>
            </a:r>
            <a:r>
              <a:rPr lang="en-CA" sz="2600" dirty="0" smtClean="0"/>
              <a:t> </a:t>
            </a:r>
            <a:r>
              <a:rPr lang="en-CA" sz="2600" dirty="0"/>
              <a:t>et </a:t>
            </a:r>
            <a:r>
              <a:rPr lang="en-CA" sz="2600" dirty="0" err="1"/>
              <a:t>pyélonéphrite</a:t>
            </a:r>
            <a:r>
              <a:rPr lang="en-CA" sz="2600" dirty="0"/>
              <a:t>, </a:t>
            </a:r>
            <a:r>
              <a:rPr lang="en-CA" sz="2600" dirty="0" err="1"/>
              <a:t>selon</a:t>
            </a:r>
            <a:r>
              <a:rPr lang="en-CA" sz="2600" dirty="0"/>
              <a:t> le </a:t>
            </a:r>
            <a:r>
              <a:rPr lang="en-CA" sz="2600" dirty="0" err="1"/>
              <a:t>contexte</a:t>
            </a:r>
            <a:r>
              <a:rPr lang="en-CA" sz="2600" dirty="0"/>
              <a:t> et la date du rapport (2-5).</a:t>
            </a:r>
          </a:p>
          <a:p>
            <a:pPr>
              <a:buFont typeface="Arial"/>
              <a:buChar char="•"/>
            </a:pPr>
            <a:r>
              <a:rPr lang="en-CA" sz="2600" dirty="0"/>
              <a:t>La </a:t>
            </a:r>
            <a:r>
              <a:rPr lang="en-CA" sz="2600" dirty="0" err="1"/>
              <a:t>pyélonéphrite</a:t>
            </a:r>
            <a:r>
              <a:rPr lang="en-CA" sz="2600" dirty="0"/>
              <a:t> a </a:t>
            </a:r>
            <a:r>
              <a:rPr lang="en-CA" sz="2600" dirty="0" err="1"/>
              <a:t>été</a:t>
            </a:r>
            <a:r>
              <a:rPr lang="en-CA" sz="2600" dirty="0"/>
              <a:t> </a:t>
            </a:r>
            <a:r>
              <a:rPr lang="en-CA" sz="2600" dirty="0" err="1"/>
              <a:t>associée</a:t>
            </a:r>
            <a:r>
              <a:rPr lang="en-CA" sz="2600" dirty="0"/>
              <a:t> </a:t>
            </a:r>
            <a:r>
              <a:rPr lang="en-CA" sz="2600" dirty="0" err="1"/>
              <a:t>à</a:t>
            </a:r>
            <a:r>
              <a:rPr lang="en-CA" sz="2600" dirty="0"/>
              <a:t> </a:t>
            </a:r>
            <a:r>
              <a:rPr lang="en-CA" sz="2600" dirty="0" smtClean="0"/>
              <a:t>la </a:t>
            </a:r>
            <a:r>
              <a:rPr lang="en-CA" sz="2600" dirty="0" err="1"/>
              <a:t>septicémie</a:t>
            </a:r>
            <a:r>
              <a:rPr lang="en-CA" sz="2600" dirty="0"/>
              <a:t> </a:t>
            </a:r>
            <a:r>
              <a:rPr lang="en-CA" sz="2600" dirty="0" err="1"/>
              <a:t>maternelle</a:t>
            </a:r>
            <a:r>
              <a:rPr lang="en-CA" sz="2600" dirty="0"/>
              <a:t>, </a:t>
            </a:r>
            <a:r>
              <a:rPr lang="en-CA" sz="2600" dirty="0" smtClean="0"/>
              <a:t>au </a:t>
            </a:r>
            <a:r>
              <a:rPr lang="en-CA" sz="2600" dirty="0" err="1"/>
              <a:t>dysfonctionnement</a:t>
            </a:r>
            <a:r>
              <a:rPr lang="en-CA" sz="2600" dirty="0"/>
              <a:t> </a:t>
            </a:r>
            <a:r>
              <a:rPr lang="en-CA" sz="2600" dirty="0" err="1"/>
              <a:t>rénal</a:t>
            </a:r>
            <a:r>
              <a:rPr lang="en-CA" sz="2600" dirty="0"/>
              <a:t> et </a:t>
            </a:r>
            <a:r>
              <a:rPr lang="en-CA" sz="2600" dirty="0" err="1" smtClean="0"/>
              <a:t>à</a:t>
            </a:r>
            <a:r>
              <a:rPr lang="en-CA" sz="2600" dirty="0" smtClean="0"/>
              <a:t> </a:t>
            </a:r>
            <a:r>
              <a:rPr lang="en-CA" sz="2600" dirty="0" err="1" smtClean="0"/>
              <a:t>l’anémie</a:t>
            </a:r>
            <a:r>
              <a:rPr lang="en-CA" sz="2600" dirty="0" smtClean="0"/>
              <a:t> </a:t>
            </a:r>
            <a:r>
              <a:rPr lang="en-CA" sz="2600" dirty="0"/>
              <a:t>(6), </a:t>
            </a:r>
            <a:r>
              <a:rPr lang="en-CA" sz="2600" dirty="0" smtClean="0"/>
              <a:t>et </a:t>
            </a:r>
            <a:r>
              <a:rPr lang="en-CA" sz="2600" dirty="0" err="1" smtClean="0"/>
              <a:t>peut</a:t>
            </a:r>
            <a:r>
              <a:rPr lang="en-CA" sz="2600" dirty="0" smtClean="0"/>
              <a:t> </a:t>
            </a:r>
            <a:r>
              <a:rPr lang="en-CA" sz="2600" dirty="0" err="1" smtClean="0"/>
              <a:t>avoir</a:t>
            </a:r>
            <a:r>
              <a:rPr lang="en-CA" sz="2600" dirty="0" smtClean="0"/>
              <a:t> des </a:t>
            </a:r>
            <a:r>
              <a:rPr lang="en-CA" sz="2600" dirty="0" err="1" smtClean="0"/>
              <a:t>répercussions</a:t>
            </a:r>
            <a:r>
              <a:rPr lang="en-CA" sz="2600" dirty="0" smtClean="0"/>
              <a:t> </a:t>
            </a:r>
            <a:r>
              <a:rPr lang="en-CA" sz="2600" dirty="0" err="1" smtClean="0"/>
              <a:t>sur</a:t>
            </a:r>
            <a:r>
              <a:rPr lang="en-CA" sz="2600" dirty="0" smtClean="0"/>
              <a:t> le foetus, </a:t>
            </a:r>
            <a:r>
              <a:rPr lang="en-CA" sz="2600" dirty="0" err="1"/>
              <a:t>telles</a:t>
            </a:r>
            <a:r>
              <a:rPr lang="en-CA" sz="2600" dirty="0"/>
              <a:t> </a:t>
            </a:r>
            <a:r>
              <a:rPr lang="en-CA" sz="2600" dirty="0" err="1"/>
              <a:t>que</a:t>
            </a:r>
            <a:r>
              <a:rPr lang="en-CA" sz="2600" dirty="0"/>
              <a:t> </a:t>
            </a:r>
            <a:r>
              <a:rPr lang="en-CA" sz="2600" dirty="0" err="1"/>
              <a:t>l'insuffisance</a:t>
            </a:r>
            <a:r>
              <a:rPr lang="en-CA" sz="2600" dirty="0"/>
              <a:t> </a:t>
            </a:r>
            <a:r>
              <a:rPr lang="en-CA" sz="2600" dirty="0" err="1"/>
              <a:t>pondérale</a:t>
            </a:r>
            <a:r>
              <a:rPr lang="en-CA" sz="2600" dirty="0"/>
              <a:t> </a:t>
            </a:r>
            <a:r>
              <a:rPr lang="en-CA" sz="2600" dirty="0" err="1"/>
              <a:t>à</a:t>
            </a:r>
            <a:r>
              <a:rPr lang="en-CA" sz="2600" dirty="0"/>
              <a:t> la naissance et </a:t>
            </a:r>
            <a:r>
              <a:rPr lang="en-CA" sz="2600" dirty="0" err="1"/>
              <a:t>l'accouchement</a:t>
            </a:r>
            <a:r>
              <a:rPr lang="en-CA" sz="2600" dirty="0"/>
              <a:t> </a:t>
            </a:r>
            <a:r>
              <a:rPr lang="en-CA" sz="2600" dirty="0" err="1"/>
              <a:t>prématuré</a:t>
            </a:r>
            <a:r>
              <a:rPr lang="en-CA" sz="2600" dirty="0"/>
              <a:t> (1, 7)</a:t>
            </a:r>
            <a:r>
              <a:rPr lang="en-CA" sz="2600" dirty="0" smtClean="0"/>
              <a:t>.</a:t>
            </a:r>
            <a:endParaRPr lang="en-CA" sz="2600" dirty="0"/>
          </a:p>
          <a:p>
            <a:pPr>
              <a:buFont typeface="Arial"/>
              <a:buChar char="•"/>
            </a:pPr>
            <a:r>
              <a:rPr lang="en-CA" sz="2600" dirty="0"/>
              <a:t>D'un </a:t>
            </a:r>
            <a:r>
              <a:rPr lang="en-CA" sz="2600" dirty="0" err="1"/>
              <a:t>autre</a:t>
            </a:r>
            <a:r>
              <a:rPr lang="en-CA" sz="2600" dirty="0"/>
              <a:t> </a:t>
            </a:r>
            <a:r>
              <a:rPr lang="en-CA" sz="2600" dirty="0" err="1"/>
              <a:t>côté</a:t>
            </a:r>
            <a:r>
              <a:rPr lang="en-CA" sz="2600" dirty="0"/>
              <a:t>, </a:t>
            </a:r>
            <a:r>
              <a:rPr lang="en-CA" sz="2600" dirty="0" err="1"/>
              <a:t>une</a:t>
            </a:r>
            <a:r>
              <a:rPr lang="en-CA" sz="2600" dirty="0"/>
              <a:t> </a:t>
            </a:r>
            <a:r>
              <a:rPr lang="en-CA" sz="2600" dirty="0" err="1"/>
              <a:t>étude</a:t>
            </a:r>
            <a:r>
              <a:rPr lang="en-CA" sz="2600" dirty="0"/>
              <a:t> </a:t>
            </a:r>
            <a:r>
              <a:rPr lang="en-CA" sz="2600" dirty="0" err="1"/>
              <a:t>récente</a:t>
            </a:r>
            <a:r>
              <a:rPr lang="en-CA" sz="2600" dirty="0"/>
              <a:t> a </a:t>
            </a:r>
            <a:r>
              <a:rPr lang="en-CA" sz="2600" dirty="0" err="1" smtClean="0"/>
              <a:t>démontré</a:t>
            </a:r>
            <a:r>
              <a:rPr lang="en-CA" sz="2600" dirty="0" smtClean="0"/>
              <a:t> </a:t>
            </a:r>
            <a:r>
              <a:rPr lang="en-CA" sz="2600" dirty="0" err="1"/>
              <a:t>que</a:t>
            </a:r>
            <a:r>
              <a:rPr lang="en-CA" sz="2600" dirty="0"/>
              <a:t> la </a:t>
            </a:r>
            <a:r>
              <a:rPr lang="en-CA" sz="2600" dirty="0" err="1"/>
              <a:t>bactériurie</a:t>
            </a:r>
            <a:r>
              <a:rPr lang="en-CA" sz="2600" dirty="0"/>
              <a:t> </a:t>
            </a:r>
            <a:r>
              <a:rPr lang="en-CA" sz="2600" dirty="0" err="1"/>
              <a:t>asymptomatique</a:t>
            </a:r>
            <a:r>
              <a:rPr lang="en-CA" sz="2600" dirty="0"/>
              <a:t> </a:t>
            </a:r>
            <a:r>
              <a:rPr lang="en-CA" sz="2600" dirty="0" err="1"/>
              <a:t>n'était</a:t>
            </a:r>
            <a:r>
              <a:rPr lang="en-CA" sz="2600" dirty="0"/>
              <a:t> pas </a:t>
            </a:r>
            <a:r>
              <a:rPr lang="en-CA" sz="2600" dirty="0" err="1"/>
              <a:t>associée</a:t>
            </a:r>
            <a:r>
              <a:rPr lang="en-CA" sz="2600" dirty="0"/>
              <a:t> </a:t>
            </a:r>
            <a:r>
              <a:rPr lang="en-CA" sz="2600" dirty="0" err="1"/>
              <a:t>à</a:t>
            </a:r>
            <a:r>
              <a:rPr lang="en-CA" sz="2600" dirty="0"/>
              <a:t> </a:t>
            </a:r>
            <a:r>
              <a:rPr lang="en-CA" sz="2600" dirty="0" smtClean="0"/>
              <a:t>la </a:t>
            </a:r>
            <a:r>
              <a:rPr lang="en-CA" sz="2600" dirty="0"/>
              <a:t>naissance </a:t>
            </a:r>
            <a:r>
              <a:rPr lang="en-CA" sz="2600" dirty="0" err="1"/>
              <a:t>prématurée</a:t>
            </a:r>
            <a:r>
              <a:rPr lang="en-CA" sz="2600" dirty="0"/>
              <a:t> (2).</a:t>
            </a:r>
          </a:p>
          <a:p>
            <a:pPr>
              <a:buFont typeface="Arial"/>
              <a:buChar char="•"/>
            </a:pPr>
            <a:r>
              <a:rPr lang="en-CA" sz="2600" dirty="0"/>
              <a:t>Par </a:t>
            </a:r>
            <a:r>
              <a:rPr lang="en-CA" sz="2600" dirty="0" err="1"/>
              <a:t>conséquent</a:t>
            </a:r>
            <a:r>
              <a:rPr lang="en-CA" sz="2600" dirty="0"/>
              <a:t>, la relation entre la </a:t>
            </a:r>
            <a:r>
              <a:rPr lang="en-CA" sz="2600" dirty="0" err="1"/>
              <a:t>bactériurie</a:t>
            </a:r>
            <a:r>
              <a:rPr lang="en-CA" sz="2600" dirty="0"/>
              <a:t> </a:t>
            </a:r>
            <a:r>
              <a:rPr lang="en-CA" sz="2600" dirty="0" err="1"/>
              <a:t>asymptomatique</a:t>
            </a:r>
            <a:r>
              <a:rPr lang="en-CA" sz="2600" dirty="0"/>
              <a:t> et les complications </a:t>
            </a:r>
            <a:r>
              <a:rPr lang="en-CA" sz="2600" dirty="0" err="1" smtClean="0"/>
              <a:t>lors</a:t>
            </a:r>
            <a:r>
              <a:rPr lang="en-CA" sz="2600" dirty="0" smtClean="0"/>
              <a:t> de la </a:t>
            </a:r>
            <a:r>
              <a:rPr lang="en-CA" sz="2600" dirty="0" err="1" smtClean="0"/>
              <a:t>grossesse</a:t>
            </a:r>
            <a:r>
              <a:rPr lang="en-CA" sz="2600" dirty="0" smtClean="0"/>
              <a:t> </a:t>
            </a:r>
            <a:r>
              <a:rPr lang="en-CA" sz="2600" dirty="0" err="1"/>
              <a:t>est</a:t>
            </a:r>
            <a:r>
              <a:rPr lang="en-CA" sz="2600" dirty="0"/>
              <a:t> </a:t>
            </a:r>
            <a:r>
              <a:rPr lang="en-CA" sz="2600" dirty="0" err="1"/>
              <a:t>incertaine</a:t>
            </a:r>
            <a:r>
              <a:rPr lang="en-CA" sz="2600" dirty="0"/>
              <a:t>.</a:t>
            </a:r>
            <a:endParaRPr lang="en-CA" dirty="0"/>
          </a:p>
          <a:p>
            <a:endParaRPr lang="en-CA" dirty="0"/>
          </a:p>
        </p:txBody>
      </p:sp>
      <p:sp>
        <p:nvSpPr>
          <p:cNvPr id="4" name="Slide Number Placeholder 3"/>
          <p:cNvSpPr>
            <a:spLocks noGrp="1"/>
          </p:cNvSpPr>
          <p:nvPr>
            <p:ph type="sldNum" sz="quarter" idx="12"/>
          </p:nvPr>
        </p:nvSpPr>
        <p:spPr/>
        <p:txBody>
          <a:bodyPr/>
          <a:lstStyle/>
          <a:p>
            <a:fld id="{E3D5E142-BA66-4577-AABD-3D3B043058E5}" type="slidenum">
              <a:rPr lang="en-US" smtClean="0"/>
              <a:t>6</a:t>
            </a:fld>
            <a:endParaRPr lang="en-US"/>
          </a:p>
        </p:txBody>
      </p:sp>
    </p:spTree>
    <p:extLst>
      <p:ext uri="{BB962C8B-B14F-4D97-AF65-F5344CB8AC3E}">
        <p14:creationId xmlns:p14="http://schemas.microsoft.com/office/powerpoint/2010/main" val="3857450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t>Ligne</a:t>
            </a:r>
            <a:r>
              <a:rPr lang="en-US" altLang="en-US" dirty="0" smtClean="0"/>
              <a:t> </a:t>
            </a:r>
            <a:r>
              <a:rPr lang="en-US" altLang="en-US" dirty="0" err="1" smtClean="0"/>
              <a:t>directrice</a:t>
            </a:r>
            <a:endParaRPr lang="en-CA" dirty="0"/>
          </a:p>
        </p:txBody>
      </p:sp>
      <p:sp>
        <p:nvSpPr>
          <p:cNvPr id="3" name="Content Placeholder 2"/>
          <p:cNvSpPr>
            <a:spLocks noGrp="1"/>
          </p:cNvSpPr>
          <p:nvPr>
            <p:ph idx="1"/>
          </p:nvPr>
        </p:nvSpPr>
        <p:spPr/>
        <p:txBody>
          <a:bodyPr>
            <a:normAutofit fontScale="92500" lnSpcReduction="20000"/>
          </a:bodyPr>
          <a:lstStyle/>
          <a:p>
            <a:r>
              <a:rPr lang="fr-FR" dirty="0"/>
              <a:t>Le dépistage de la bactériurie asymptomatique fait partie des soins </a:t>
            </a:r>
            <a:r>
              <a:rPr lang="fr-FR" dirty="0" smtClean="0"/>
              <a:t>prénataux </a:t>
            </a:r>
            <a:r>
              <a:rPr lang="fr-FR" dirty="0"/>
              <a:t>de routine au Canada.</a:t>
            </a:r>
          </a:p>
          <a:p>
            <a:r>
              <a:rPr lang="fr-FR" dirty="0"/>
              <a:t>En 1994, le précédent Groupe d'étude canadien sur l'examen médical périodique a conclu qu'il y avait </a:t>
            </a:r>
            <a:r>
              <a:rPr lang="fr-FR" dirty="0" smtClean="0"/>
              <a:t>de bonnes preuves à </a:t>
            </a:r>
            <a:r>
              <a:rPr lang="fr-FR" dirty="0"/>
              <a:t>l'appui d'une recommandation en faveur du dépistage de la bactériurie asymptomatique au début de la grossesse (12 à 16 semaines).</a:t>
            </a:r>
            <a:endParaRPr lang="en-CA" dirty="0" smtClean="0"/>
          </a:p>
          <a:p>
            <a:r>
              <a:rPr lang="fr-FR" dirty="0"/>
              <a:t>Le groupe </a:t>
            </a:r>
            <a:r>
              <a:rPr lang="fr-FR" dirty="0" smtClean="0"/>
              <a:t>d’étude actuel </a:t>
            </a:r>
            <a:r>
              <a:rPr lang="fr-FR" dirty="0"/>
              <a:t>a jugé nécessaire de </a:t>
            </a:r>
            <a:r>
              <a:rPr lang="fr-FR" b="1" dirty="0" smtClean="0"/>
              <a:t>mettre à jour cette ligne directrice</a:t>
            </a:r>
            <a:r>
              <a:rPr lang="fr-FR" dirty="0" smtClean="0"/>
              <a:t> afin</a:t>
            </a:r>
            <a:r>
              <a:rPr lang="fr-FR" b="1" dirty="0" smtClean="0"/>
              <a:t> </a:t>
            </a:r>
            <a:r>
              <a:rPr lang="fr-FR" dirty="0" smtClean="0"/>
              <a:t>qu’elle </a:t>
            </a:r>
            <a:r>
              <a:rPr lang="fr-FR" dirty="0"/>
              <a:t>tienne compte des </a:t>
            </a:r>
            <a:r>
              <a:rPr lang="fr-FR" dirty="0" smtClean="0"/>
              <a:t>données probantes sur </a:t>
            </a:r>
            <a:r>
              <a:rPr lang="fr-FR" dirty="0"/>
              <a:t>les </a:t>
            </a:r>
            <a:r>
              <a:rPr lang="fr-FR" dirty="0" smtClean="0"/>
              <a:t>inconvénients et </a:t>
            </a:r>
            <a:r>
              <a:rPr lang="fr-FR" dirty="0"/>
              <a:t>avantages potentiels du </a:t>
            </a:r>
            <a:r>
              <a:rPr lang="fr-FR" dirty="0" smtClean="0"/>
              <a:t>dépistage, </a:t>
            </a:r>
            <a:r>
              <a:rPr lang="fr-FR" dirty="0"/>
              <a:t>et </a:t>
            </a:r>
            <a:r>
              <a:rPr lang="fr-FR" dirty="0" smtClean="0"/>
              <a:t>qu’elle tienne </a:t>
            </a:r>
            <a:r>
              <a:rPr lang="fr-FR" dirty="0"/>
              <a:t>également compte des valeurs et des préférences des femmes.</a:t>
            </a:r>
          </a:p>
          <a:p>
            <a:r>
              <a:rPr lang="fr-FR" dirty="0"/>
              <a:t>Cette recommandation se concentre sur les femmes qui ne présentent pas de risque accru de bactériurie asymptomatique.</a:t>
            </a:r>
            <a:endParaRPr lang="en-US" altLang="en-US" dirty="0"/>
          </a:p>
          <a:p>
            <a:endParaRPr lang="en-CA" dirty="0"/>
          </a:p>
        </p:txBody>
      </p:sp>
      <p:sp>
        <p:nvSpPr>
          <p:cNvPr id="4" name="Slide Number Placeholder 3"/>
          <p:cNvSpPr>
            <a:spLocks noGrp="1"/>
          </p:cNvSpPr>
          <p:nvPr>
            <p:ph type="sldNum" sz="quarter" idx="12"/>
          </p:nvPr>
        </p:nvSpPr>
        <p:spPr/>
        <p:txBody>
          <a:bodyPr/>
          <a:lstStyle/>
          <a:p>
            <a:fld id="{E3D5E142-BA66-4577-AABD-3D3B043058E5}" type="slidenum">
              <a:rPr lang="en-US" smtClean="0"/>
              <a:t>7</a:t>
            </a:fld>
            <a:endParaRPr lang="en-US"/>
          </a:p>
        </p:txBody>
      </p:sp>
    </p:spTree>
    <p:extLst>
      <p:ext uri="{BB962C8B-B14F-4D97-AF65-F5344CB8AC3E}">
        <p14:creationId xmlns:p14="http://schemas.microsoft.com/office/powerpoint/2010/main" val="525357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4"/>
          <p:cNvSpPr>
            <a:spLocks noGrp="1"/>
          </p:cNvSpPr>
          <p:nvPr>
            <p:ph type="title"/>
          </p:nvPr>
        </p:nvSpPr>
        <p:spPr>
          <a:xfrm>
            <a:off x="1258888" y="3213100"/>
            <a:ext cx="6769100" cy="1362075"/>
          </a:xfrm>
        </p:spPr>
        <p:txBody>
          <a:bodyPr/>
          <a:lstStyle/>
          <a:p>
            <a:r>
              <a:rPr lang="fr-CA" altLang="en-US" cap="none" dirty="0" smtClean="0"/>
              <a:t>MÉTHODES</a:t>
            </a:r>
            <a:endParaRPr lang="en-US" altLang="en-US" cap="none" dirty="0" smtClean="0"/>
          </a:p>
        </p:txBody>
      </p:sp>
      <p:sp>
        <p:nvSpPr>
          <p:cNvPr id="21507" name="Text Placeholder 5"/>
          <p:cNvSpPr>
            <a:spLocks noGrp="1"/>
          </p:cNvSpPr>
          <p:nvPr>
            <p:ph type="body" idx="1"/>
          </p:nvPr>
        </p:nvSpPr>
        <p:spPr>
          <a:xfrm>
            <a:off x="1258888" y="1628775"/>
            <a:ext cx="7129462" cy="1500188"/>
          </a:xfrm>
        </p:spPr>
        <p:txBody>
          <a:bodyPr/>
          <a:lstStyle/>
          <a:p>
            <a:r>
              <a:rPr lang="fr-CA" sz="2400" dirty="0"/>
              <a:t>Dépistage de la bactériurie asymptomatique pendant la grossesse</a:t>
            </a:r>
            <a:endParaRPr lang="en-US" altLang="en-US" sz="2400" dirty="0"/>
          </a:p>
        </p:txBody>
      </p:sp>
      <p:sp>
        <p:nvSpPr>
          <p:cNvPr id="21508"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A7922F60-5C72-49E8-A295-7B971C0D8856}" type="slidenum">
              <a:rPr lang="en-US" altLang="en-US" sz="1400" smtClean="0">
                <a:solidFill>
                  <a:schemeClr val="bg1"/>
                </a:solidFill>
                <a:cs typeface="Arial" pitchFamily="34" charset="0"/>
              </a:rPr>
              <a:pPr>
                <a:spcBef>
                  <a:spcPct val="0"/>
                </a:spcBef>
                <a:buFontTx/>
                <a:buNone/>
              </a:pPr>
              <a:t>8</a:t>
            </a:fld>
            <a:endParaRPr lang="en-US" altLang="en-US" sz="1400" smtClean="0">
              <a:solidFill>
                <a:schemeClr val="bg1"/>
              </a:solidFill>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latin typeface="Arial" charset="0"/>
                <a:ea typeface="ヒラギノ角ゴ Pro W3" charset="0"/>
                <a:cs typeface="Arial" charset="0"/>
              </a:rPr>
              <a:t>Méthodes du GÉCSSP</a:t>
            </a:r>
            <a:endParaRPr lang="en-CA" dirty="0"/>
          </a:p>
        </p:txBody>
      </p:sp>
      <p:sp>
        <p:nvSpPr>
          <p:cNvPr id="3" name="Text Placeholder 2"/>
          <p:cNvSpPr>
            <a:spLocks noGrp="1"/>
          </p:cNvSpPr>
          <p:nvPr>
            <p:ph type="body" idx="1"/>
          </p:nvPr>
        </p:nvSpPr>
        <p:spPr>
          <a:xfrm>
            <a:off x="381000" y="1535112"/>
            <a:ext cx="8305800" cy="1817688"/>
          </a:xfrm>
        </p:spPr>
        <p:txBody>
          <a:bodyPr>
            <a:normAutofit fontScale="70000" lnSpcReduction="20000"/>
          </a:bodyPr>
          <a:lstStyle/>
          <a:p>
            <a:pPr marL="0" lvl="1"/>
            <a:endParaRPr lang="en-CA" sz="3200" dirty="0" smtClean="0"/>
          </a:p>
          <a:p>
            <a:r>
              <a:rPr lang="fr-CA" sz="2600" dirty="0">
                <a:latin typeface="Arial" charset="0"/>
                <a:ea typeface="ヒラギノ角ゴ Pro W3" charset="0"/>
                <a:cs typeface="ヒラギノ角ゴ Pro W3" charset="0"/>
              </a:rPr>
              <a:t>Groupe d’experts indépendants constitué de: </a:t>
            </a:r>
          </a:p>
          <a:p>
            <a:pPr lvl="1"/>
            <a:r>
              <a:rPr lang="fr-CA" sz="2600" b="0" dirty="0">
                <a:latin typeface="Arial" charset="0"/>
                <a:ea typeface="ヒラギノ角ゴ Pro W3" charset="0"/>
              </a:rPr>
              <a:t>Cliniciens et spécialistes de la méthodologie </a:t>
            </a:r>
          </a:p>
          <a:p>
            <a:pPr lvl="1"/>
            <a:r>
              <a:rPr lang="fr-CA" sz="2600" b="0" dirty="0">
                <a:latin typeface="Arial" charset="0"/>
                <a:ea typeface="ヒラギノ角ゴ Pro W3" charset="0"/>
              </a:rPr>
              <a:t>Possédant une expertise en prévention, en soins primaires, en synthèse de la littérature et en évaluation critique </a:t>
            </a:r>
          </a:p>
          <a:p>
            <a:pPr lvl="1"/>
            <a:r>
              <a:rPr lang="fr-CA" sz="2600" b="0" dirty="0">
                <a:latin typeface="Arial" charset="0"/>
                <a:ea typeface="ヒラギノ角ゴ Pro W3" charset="0"/>
              </a:rPr>
              <a:t>Appliquant des données probantes dans la pratique et les politiques. </a:t>
            </a:r>
          </a:p>
          <a:p>
            <a:endParaRPr lang="en-CA" dirty="0"/>
          </a:p>
        </p:txBody>
      </p:sp>
      <p:sp>
        <p:nvSpPr>
          <p:cNvPr id="4" name="Content Placeholder 3"/>
          <p:cNvSpPr>
            <a:spLocks noGrp="1"/>
          </p:cNvSpPr>
          <p:nvPr>
            <p:ph sz="half" idx="2"/>
          </p:nvPr>
        </p:nvSpPr>
        <p:spPr>
          <a:xfrm>
            <a:off x="457200" y="3581400"/>
            <a:ext cx="4040188" cy="2544762"/>
          </a:xfrm>
        </p:spPr>
        <p:txBody>
          <a:bodyPr/>
          <a:lstStyle/>
          <a:p>
            <a:pPr marL="0" indent="0">
              <a:buNone/>
            </a:pPr>
            <a:r>
              <a:rPr lang="en-US" altLang="en-US" b="1" dirty="0" err="1" smtClean="0"/>
              <a:t>Groupe</a:t>
            </a:r>
            <a:r>
              <a:rPr lang="en-US" altLang="en-US" b="1" dirty="0" smtClean="0"/>
              <a:t> de travail</a:t>
            </a:r>
            <a:endParaRPr lang="en-US" altLang="en-US" b="1" dirty="0"/>
          </a:p>
          <a:p>
            <a:pPr marL="800100" lvl="1" indent="-342900">
              <a:buFont typeface="Arial" panose="020B0604020202020204" pitchFamily="34" charset="0"/>
              <a:buChar char="•"/>
            </a:pPr>
            <a:r>
              <a:rPr lang="en-US" altLang="en-US" sz="2000" dirty="0" smtClean="0"/>
              <a:t>6 </a:t>
            </a:r>
            <a:r>
              <a:rPr lang="en-US" altLang="en-US" sz="2000" dirty="0" err="1" smtClean="0"/>
              <a:t>membres</a:t>
            </a:r>
            <a:r>
              <a:rPr lang="en-US" altLang="en-US" sz="2000" dirty="0" smtClean="0"/>
              <a:t> du GÉCSSP</a:t>
            </a:r>
            <a:endParaRPr lang="en-US" altLang="en-US" sz="2000" dirty="0"/>
          </a:p>
          <a:p>
            <a:pPr marL="800100" lvl="1" indent="-342900">
              <a:buFont typeface="Arial" panose="020B0604020202020204" pitchFamily="34" charset="0"/>
              <a:buChar char="•"/>
            </a:pPr>
            <a:r>
              <a:rPr lang="en-US" altLang="en-US" sz="2000" dirty="0" err="1"/>
              <a:t>Élaboration</a:t>
            </a:r>
            <a:r>
              <a:rPr lang="en-US" altLang="en-US" sz="2000" dirty="0"/>
              <a:t> des questions de </a:t>
            </a:r>
            <a:r>
              <a:rPr lang="en-US" altLang="en-US" sz="2000" dirty="0" err="1"/>
              <a:t>recherche</a:t>
            </a:r>
            <a:r>
              <a:rPr lang="en-US" altLang="en-US" sz="2000" dirty="0"/>
              <a:t> et du cadre </a:t>
            </a:r>
            <a:r>
              <a:rPr lang="en-US" altLang="en-US" sz="2000" dirty="0" err="1"/>
              <a:t>analytique</a:t>
            </a:r>
            <a:r>
              <a:rPr lang="en-US" altLang="en-US" sz="2000" dirty="0"/>
              <a:t> </a:t>
            </a:r>
          </a:p>
          <a:p>
            <a:endParaRPr lang="en-CA" dirty="0"/>
          </a:p>
          <a:p>
            <a:endParaRPr lang="en-CA" dirty="0"/>
          </a:p>
        </p:txBody>
      </p:sp>
      <p:sp>
        <p:nvSpPr>
          <p:cNvPr id="6" name="Content Placeholder 5"/>
          <p:cNvSpPr>
            <a:spLocks noGrp="1"/>
          </p:cNvSpPr>
          <p:nvPr>
            <p:ph sz="quarter" idx="4"/>
          </p:nvPr>
        </p:nvSpPr>
        <p:spPr>
          <a:xfrm>
            <a:off x="4645025" y="3581400"/>
            <a:ext cx="4041775" cy="2544762"/>
          </a:xfrm>
        </p:spPr>
        <p:txBody>
          <a:bodyPr>
            <a:normAutofit fontScale="92500" lnSpcReduction="20000"/>
          </a:bodyPr>
          <a:lstStyle/>
          <a:p>
            <a:pPr marL="0" indent="0">
              <a:buNone/>
            </a:pPr>
            <a:r>
              <a:rPr lang="en-US" altLang="en-US" b="1" dirty="0"/>
              <a:t>Centre </a:t>
            </a:r>
            <a:r>
              <a:rPr lang="en-US" altLang="en-US" b="1" dirty="0" err="1"/>
              <a:t>d’analyse</a:t>
            </a:r>
            <a:r>
              <a:rPr lang="en-US" altLang="en-US" b="1" dirty="0"/>
              <a:t> et de </a:t>
            </a:r>
            <a:r>
              <a:rPr lang="en-US" altLang="en-US" b="1" dirty="0" err="1"/>
              <a:t>synthèse</a:t>
            </a:r>
            <a:r>
              <a:rPr lang="en-US" altLang="en-US" b="1" dirty="0"/>
              <a:t> des </a:t>
            </a:r>
            <a:r>
              <a:rPr lang="en-US" altLang="en-US" b="1" dirty="0" err="1"/>
              <a:t>données</a:t>
            </a:r>
            <a:r>
              <a:rPr lang="en-US" altLang="en-US" b="1" dirty="0"/>
              <a:t> </a:t>
            </a:r>
            <a:r>
              <a:rPr lang="en-US" altLang="en-US" b="1" dirty="0" err="1"/>
              <a:t>probantes</a:t>
            </a:r>
            <a:r>
              <a:rPr lang="en-US" altLang="en-US" b="1" dirty="0"/>
              <a:t> (CASDP) </a:t>
            </a:r>
          </a:p>
          <a:p>
            <a:pPr marL="800100" lvl="1" indent="-342900">
              <a:buFont typeface="Arial" panose="020B0604020202020204" pitchFamily="34" charset="0"/>
              <a:buChar char="•"/>
            </a:pPr>
            <a:r>
              <a:rPr lang="en-US" altLang="en-US" sz="2000" dirty="0" err="1"/>
              <a:t>Entreprend</a:t>
            </a:r>
            <a:r>
              <a:rPr lang="en-US" altLang="en-US" sz="2000" dirty="0"/>
              <a:t> un </a:t>
            </a:r>
            <a:r>
              <a:rPr lang="en-US" altLang="en-US" sz="2000" dirty="0" err="1"/>
              <a:t>examen</a:t>
            </a:r>
            <a:r>
              <a:rPr lang="en-US" altLang="en-US" sz="2000" dirty="0"/>
              <a:t> </a:t>
            </a:r>
            <a:r>
              <a:rPr lang="en-US" altLang="en-US" sz="2000" dirty="0" err="1"/>
              <a:t>systématique</a:t>
            </a:r>
            <a:r>
              <a:rPr lang="en-US" altLang="en-US" sz="2000" dirty="0"/>
              <a:t> de la </a:t>
            </a:r>
            <a:r>
              <a:rPr lang="en-US" altLang="en-US" sz="2000" dirty="0" err="1"/>
              <a:t>littérature</a:t>
            </a:r>
            <a:r>
              <a:rPr lang="en-US" altLang="en-US" sz="2000" dirty="0"/>
              <a:t> basé </a:t>
            </a:r>
            <a:r>
              <a:rPr lang="en-US" altLang="en-US" sz="2000" dirty="0" err="1"/>
              <a:t>sur</a:t>
            </a:r>
            <a:r>
              <a:rPr lang="en-US" altLang="en-US" sz="2000" dirty="0"/>
              <a:t> le cadre </a:t>
            </a:r>
            <a:r>
              <a:rPr lang="en-US" altLang="en-US" sz="2000" dirty="0" err="1"/>
              <a:t>analytique</a:t>
            </a:r>
            <a:endParaRPr lang="en-US" altLang="en-US" sz="2000" dirty="0"/>
          </a:p>
          <a:p>
            <a:pPr marL="800100" lvl="1" indent="-342900">
              <a:buFont typeface="Arial" panose="020B0604020202020204" pitchFamily="34" charset="0"/>
              <a:buChar char="•"/>
            </a:pPr>
            <a:r>
              <a:rPr lang="en-US" altLang="en-US" sz="2000" dirty="0" err="1"/>
              <a:t>Prépare</a:t>
            </a:r>
            <a:r>
              <a:rPr lang="en-US" altLang="en-US" sz="2000" dirty="0"/>
              <a:t> un </a:t>
            </a:r>
            <a:r>
              <a:rPr lang="en-US" altLang="en-US" sz="2000" dirty="0" err="1"/>
              <a:t>examen</a:t>
            </a:r>
            <a:r>
              <a:rPr lang="en-US" altLang="en-US" sz="2000" dirty="0"/>
              <a:t> </a:t>
            </a:r>
            <a:r>
              <a:rPr lang="en-US" altLang="en-US" sz="2000" dirty="0" err="1"/>
              <a:t>systématique</a:t>
            </a:r>
            <a:r>
              <a:rPr lang="en-US" altLang="en-US" sz="2000" dirty="0"/>
              <a:t> des </a:t>
            </a:r>
            <a:r>
              <a:rPr lang="en-US" altLang="en-US" sz="2000" dirty="0" err="1"/>
              <a:t>données</a:t>
            </a:r>
            <a:r>
              <a:rPr lang="en-US" altLang="en-US" sz="2000" dirty="0"/>
              <a:t> </a:t>
            </a:r>
            <a:r>
              <a:rPr lang="en-US" altLang="en-US" sz="2000" dirty="0" err="1"/>
              <a:t>probantes</a:t>
            </a:r>
            <a:r>
              <a:rPr lang="en-US" altLang="en-US" sz="2000" dirty="0"/>
              <a:t> en </a:t>
            </a:r>
            <a:r>
              <a:rPr lang="en-US" altLang="en-US" sz="2000" dirty="0" err="1"/>
              <a:t>utilisant</a:t>
            </a:r>
            <a:r>
              <a:rPr lang="en-US" altLang="en-US" sz="2000" dirty="0"/>
              <a:t> les tableaux GRADE </a:t>
            </a:r>
          </a:p>
          <a:p>
            <a:pPr marL="0" indent="0">
              <a:buNone/>
            </a:pPr>
            <a:endParaRPr lang="en-CA" dirty="0"/>
          </a:p>
        </p:txBody>
      </p:sp>
      <p:sp>
        <p:nvSpPr>
          <p:cNvPr id="5" name="Slide Number Placeholder 4"/>
          <p:cNvSpPr>
            <a:spLocks noGrp="1"/>
          </p:cNvSpPr>
          <p:nvPr>
            <p:ph type="sldNum" sz="quarter" idx="12"/>
          </p:nvPr>
        </p:nvSpPr>
        <p:spPr/>
        <p:txBody>
          <a:bodyPr/>
          <a:lstStyle/>
          <a:p>
            <a:fld id="{E3D5E142-BA66-4577-AABD-3D3B043058E5}" type="slidenum">
              <a:rPr lang="en-US" smtClean="0"/>
              <a:t>9</a:t>
            </a:fld>
            <a:endParaRPr lang="en-US"/>
          </a:p>
        </p:txBody>
      </p:sp>
    </p:spTree>
    <p:extLst>
      <p:ext uri="{BB962C8B-B14F-4D97-AF65-F5344CB8AC3E}">
        <p14:creationId xmlns:p14="http://schemas.microsoft.com/office/powerpoint/2010/main" val="3910964686"/>
      </p:ext>
    </p:extLst>
  </p:cSld>
  <p:clrMapOvr>
    <a:masterClrMapping/>
  </p:clrMapOvr>
</p:sld>
</file>

<file path=ppt/theme/theme1.xml><?xml version="1.0" encoding="utf-8"?>
<a:theme xmlns:a="http://schemas.openxmlformats.org/drawingml/2006/main" name="Office Theme">
  <a:themeElements>
    <a:clrScheme name="CTFPHC">
      <a:dk1>
        <a:srgbClr val="000000"/>
      </a:dk1>
      <a:lt1>
        <a:srgbClr val="FFFFFF"/>
      </a:lt1>
      <a:dk2>
        <a:srgbClr val="000000"/>
      </a:dk2>
      <a:lt2>
        <a:srgbClr val="FFFFFF"/>
      </a:lt2>
      <a:accent1>
        <a:srgbClr val="C60651"/>
      </a:accent1>
      <a:accent2>
        <a:srgbClr val="007BC3"/>
      </a:accent2>
      <a:accent3>
        <a:srgbClr val="14B24B"/>
      </a:accent3>
      <a:accent4>
        <a:srgbClr val="560F27"/>
      </a:accent4>
      <a:accent5>
        <a:srgbClr val="0A5077"/>
      </a:accent5>
      <a:accent6>
        <a:srgbClr val="FDB83E"/>
      </a:accent6>
      <a:hlink>
        <a:srgbClr val="007BC3"/>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4700</TotalTime>
  <Words>4651</Words>
  <Application>Microsoft Macintosh PowerPoint</Application>
  <PresentationFormat>Présentation à l'écran (4:3)</PresentationFormat>
  <Paragraphs>420</Paragraphs>
  <Slides>46</Slides>
  <Notes>35</Notes>
  <HiddenSlides>0</HiddenSlides>
  <MMClips>0</MMClips>
  <ScaleCrop>false</ScaleCrop>
  <HeadingPairs>
    <vt:vector size="4" baseType="variant">
      <vt:variant>
        <vt:lpstr>Thème</vt:lpstr>
      </vt:variant>
      <vt:variant>
        <vt:i4>1</vt:i4>
      </vt:variant>
      <vt:variant>
        <vt:lpstr>Titres des diapositives</vt:lpstr>
      </vt:variant>
      <vt:variant>
        <vt:i4>46</vt:i4>
      </vt:variant>
    </vt:vector>
  </HeadingPairs>
  <TitlesOfParts>
    <vt:vector size="47" baseType="lpstr">
      <vt:lpstr>Office Theme</vt:lpstr>
      <vt:lpstr>Dépistage de la bactériurie asymptomatique pendant la grossesse</vt:lpstr>
      <vt:lpstr>Utilisation des diapositives</vt:lpstr>
      <vt:lpstr>Groupe de travail sur la bactériurie asymptomatique pendant la grossesse</vt:lpstr>
      <vt:lpstr>Aperçu de la présentation</vt:lpstr>
      <vt:lpstr>MISE EN CONTEXTE</vt:lpstr>
      <vt:lpstr>Mise en contexte</vt:lpstr>
      <vt:lpstr>Ligne directrice</vt:lpstr>
      <vt:lpstr>MÉTHODES</vt:lpstr>
      <vt:lpstr>Méthodes du GÉCSSP</vt:lpstr>
      <vt:lpstr>Méthodes du GÉCSSP pour l’examen</vt:lpstr>
      <vt:lpstr>Quelles données probantes le GÉCSSP considère-t-il? </vt:lpstr>
      <vt:lpstr>Questions de recherche: Revue systématique pour le dépistage de la bactériurie asymptomatique pendant la grossesse</vt:lpstr>
      <vt:lpstr>Types d’études éligibles </vt:lpstr>
      <vt:lpstr>Comment le GÉCSSP évalue-t-il les données probantes? </vt:lpstr>
      <vt:lpstr>RÉSULTATS PRINCIPAUX </vt:lpstr>
      <vt:lpstr>Résultats principaux : dépistage</vt:lpstr>
      <vt:lpstr>Résultats principaux : traitement</vt:lpstr>
      <vt:lpstr>Valeurs et préférences des patients</vt:lpstr>
      <vt:lpstr>Utilisation des ressources</vt:lpstr>
      <vt:lpstr>Faisabilité, Acceptabilité et Équité</vt:lpstr>
      <vt:lpstr>RECOMMANDATION</vt:lpstr>
      <vt:lpstr>Recommandations pour le dépistage de la bactériurie asymptomatique pendant la grossesse</vt:lpstr>
      <vt:lpstr>Qualité globale des données probantes</vt:lpstr>
      <vt:lpstr>Justification de la recommandation</vt:lpstr>
      <vt:lpstr>Justification pour la recommandation faible en faveur du dépistage</vt:lpstr>
      <vt:lpstr>Comparaison: Ligne directrice du GÉCSSP par rapport aux autres recommandations</vt:lpstr>
      <vt:lpstr>Lacunes des connaissances</vt:lpstr>
      <vt:lpstr>Lacunes des connaissances</vt:lpstr>
      <vt:lpstr>Considérations relatives à la réévaluation des lignes directrices du GÉCSSP sur le dépistage de la bactériurie asymptomatique pendant la grossesse</vt:lpstr>
      <vt:lpstr>Considérations pour la mise en œuvre</vt:lpstr>
      <vt:lpstr>Considérations pour la mise en oeuvre</vt:lpstr>
      <vt:lpstr>Considérations pour la mise en oeuvre</vt:lpstr>
      <vt:lpstr>Outil d’application des connaissances (AC) </vt:lpstr>
      <vt:lpstr>CONCLUSIONS </vt:lpstr>
      <vt:lpstr>Conclusions: points clés</vt:lpstr>
      <vt:lpstr>Conclusions: points clés</vt:lpstr>
      <vt:lpstr>Plus d’information</vt:lpstr>
      <vt:lpstr>Questions &amp; Réponses</vt:lpstr>
      <vt:lpstr>Matériel de référence</vt:lpstr>
      <vt:lpstr>Processus de révision du GÉCSSP</vt:lpstr>
      <vt:lpstr>Questions de recherche</vt:lpstr>
      <vt:lpstr>Analytical Framework</vt:lpstr>
      <vt:lpstr>Interprétation des recommandations</vt:lpstr>
      <vt:lpstr>Comparaison: ligne directrice du GÉCSSP vs les autres recommandations </vt:lpstr>
      <vt:lpstr>Valeurs et préférences</vt:lpstr>
      <vt:lpstr>Références </vt:lpstr>
    </vt:vector>
  </TitlesOfParts>
  <Company>St. Michael's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Fatiah De Matas</dc:creator>
  <cp:lastModifiedBy>Marie-Eve Caplette</cp:lastModifiedBy>
  <cp:revision>132</cp:revision>
  <dcterms:created xsi:type="dcterms:W3CDTF">2018-02-09T18:15:55Z</dcterms:created>
  <dcterms:modified xsi:type="dcterms:W3CDTF">2018-06-03T12:41:28Z</dcterms:modified>
</cp:coreProperties>
</file>