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01" r:id="rId3"/>
    <p:sldId id="257" r:id="rId4"/>
    <p:sldId id="259" r:id="rId5"/>
    <p:sldId id="312" r:id="rId6"/>
    <p:sldId id="260" r:id="rId7"/>
    <p:sldId id="314" r:id="rId8"/>
    <p:sldId id="262" r:id="rId9"/>
    <p:sldId id="311" r:id="rId10"/>
    <p:sldId id="266" r:id="rId11"/>
    <p:sldId id="315" r:id="rId12"/>
    <p:sldId id="302" r:id="rId13"/>
    <p:sldId id="268" r:id="rId14"/>
    <p:sldId id="285" r:id="rId15"/>
    <p:sldId id="313" r:id="rId16"/>
    <p:sldId id="304" r:id="rId17"/>
    <p:sldId id="308" r:id="rId18"/>
    <p:sldId id="309" r:id="rId19"/>
    <p:sldId id="274" r:id="rId20"/>
    <p:sldId id="275" r:id="rId21"/>
    <p:sldId id="276" r:id="rId22"/>
    <p:sldId id="277" r:id="rId23"/>
    <p:sldId id="295" r:id="rId24"/>
    <p:sldId id="279" r:id="rId25"/>
    <p:sldId id="282" r:id="rId26"/>
    <p:sldId id="316" r:id="rId27"/>
    <p:sldId id="283"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Birtwhistle" initials="RB" lastIdx="4" clrIdx="0">
    <p:extLst>
      <p:ext uri="{19B8F6BF-5375-455C-9EA6-DF929625EA0E}">
        <p15:presenceInfo xmlns:p15="http://schemas.microsoft.com/office/powerpoint/2012/main" userId="S::birtwhis@queensu.ca::ce090e3b-5f44-48ef-bdcc-cfdd882dd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68137" autoAdjust="0"/>
  </p:normalViewPr>
  <p:slideViewPr>
    <p:cSldViewPr>
      <p:cViewPr varScale="1">
        <p:scale>
          <a:sx n="24" d="100"/>
          <a:sy n="24" d="100"/>
        </p:scale>
        <p:origin x="816" y="43"/>
      </p:cViewPr>
      <p:guideLst>
        <p:guide orient="horz" pos="2160"/>
        <p:guide pos="2880"/>
      </p:guideLst>
    </p:cSldViewPr>
  </p:slideViewPr>
  <p:notesTextViewPr>
    <p:cViewPr>
      <p:scale>
        <a:sx n="1" d="1"/>
        <a:sy n="1" d="1"/>
      </p:scale>
      <p:origin x="0" y="0"/>
    </p:cViewPr>
  </p:notesTextViewPr>
  <p:sorterViewPr>
    <p:cViewPr>
      <p:scale>
        <a:sx n="100" d="100"/>
        <a:sy n="100" d="100"/>
      </p:scale>
      <p:origin x="0" y="-4531"/>
    </p:cViewPr>
  </p:sorterViewPr>
  <p:notesViewPr>
    <p:cSldViewPr>
      <p:cViewPr varScale="1">
        <p:scale>
          <a:sx n="71" d="100"/>
          <a:sy n="71" d="100"/>
        </p:scale>
        <p:origin x="-3077" y="-82"/>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Birtwhistle" userId="ce090e3b-5f44-48ef-bdcc-cfdd882dd307" providerId="ADAL" clId="{FD42A77D-903B-A647-A408-EC6F2AFF1104}"/>
    <pc:docChg chg="">
      <pc:chgData name="Richard Birtwhistle" userId="ce090e3b-5f44-48ef-bdcc-cfdd882dd307" providerId="ADAL" clId="{FD42A77D-903B-A647-A408-EC6F2AFF1104}" dt="2019-10-21T14:16:46.696" v="4" actId="1589"/>
      <pc:docMkLst>
        <pc:docMk/>
      </pc:docMkLst>
      <pc:sldChg chg="addCm modCm">
        <pc:chgData name="Richard Birtwhistle" userId="ce090e3b-5f44-48ef-bdcc-cfdd882dd307" providerId="ADAL" clId="{FD42A77D-903B-A647-A408-EC6F2AFF1104}" dt="2019-10-21T14:02:51.592" v="2"/>
        <pc:sldMkLst>
          <pc:docMk/>
          <pc:sldMk cId="433830607" sldId="264"/>
        </pc:sldMkLst>
      </pc:sldChg>
      <pc:sldChg chg="addCm">
        <pc:chgData name="Richard Birtwhistle" userId="ce090e3b-5f44-48ef-bdcc-cfdd882dd307" providerId="ADAL" clId="{FD42A77D-903B-A647-A408-EC6F2AFF1104}" dt="2019-10-21T14:13:50.673" v="3" actId="1589"/>
        <pc:sldMkLst>
          <pc:docMk/>
          <pc:sldMk cId="0" sldId="280"/>
        </pc:sldMkLst>
      </pc:sldChg>
      <pc:sldChg chg="addCm">
        <pc:chgData name="Richard Birtwhistle" userId="ce090e3b-5f44-48ef-bdcc-cfdd882dd307" providerId="ADAL" clId="{FD42A77D-903B-A647-A408-EC6F2AFF1104}" dt="2019-10-21T14:16:46.696" v="4" actId="1589"/>
        <pc:sldMkLst>
          <pc:docMk/>
          <pc:sldMk cId="2625212733" sldId="309"/>
        </pc:sldMkLst>
      </pc:sldChg>
      <pc:sldChg chg="addCm">
        <pc:chgData name="Richard Birtwhistle" userId="ce090e3b-5f44-48ef-bdcc-cfdd882dd307" providerId="ADAL" clId="{FD42A77D-903B-A647-A408-EC6F2AFF1104}" dt="2019-10-21T13:56:33.893" v="0" actId="1589"/>
        <pc:sldMkLst>
          <pc:docMk/>
          <pc:sldMk cId="2729473571" sldId="31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7C44B96-90E9-45B1-9714-8E11CD7C1110}" type="datetimeFigureOut">
              <a:rPr lang="en-CA" smtClean="0"/>
              <a:t>2019-11-07</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1A8DEBB-E8E1-499E-9DA2-E6903445031A}" type="slidenum">
              <a:rPr lang="en-CA" smtClean="0"/>
              <a:t>‹#›</a:t>
            </a:fld>
            <a:endParaRPr lang="en-CA" dirty="0"/>
          </a:p>
        </p:txBody>
      </p:sp>
    </p:spTree>
    <p:extLst>
      <p:ext uri="{BB962C8B-B14F-4D97-AF65-F5344CB8AC3E}">
        <p14:creationId xmlns:p14="http://schemas.microsoft.com/office/powerpoint/2010/main" val="2121512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9438252-4DDB-4386-A666-8FAB5C0E9891}" type="datetimeFigureOut">
              <a:rPr lang="en-US" smtClean="0"/>
              <a:t>11/7/2019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44FC17-8036-4C17-99E3-36847C815777}" type="slidenum">
              <a:rPr lang="en-US" smtClean="0"/>
              <a:t>‹#›</a:t>
            </a:fld>
            <a:endParaRPr lang="en-US" dirty="0"/>
          </a:p>
        </p:txBody>
      </p:sp>
    </p:spTree>
    <p:extLst>
      <p:ext uri="{BB962C8B-B14F-4D97-AF65-F5344CB8AC3E}">
        <p14:creationId xmlns:p14="http://schemas.microsoft.com/office/powerpoint/2010/main" val="21793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5</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1211563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5F17823-8613-40B1-88CE-3AD6FEB4D769}" type="slidenum">
              <a:rPr lang="en-CA" altLang="en-US" smtClean="0">
                <a:latin typeface="Arial" pitchFamily="34" charset="0"/>
              </a:rPr>
              <a:pPr>
                <a:spcBef>
                  <a:spcPct val="0"/>
                </a:spcBef>
              </a:pPr>
              <a:t>17</a:t>
            </a:fld>
            <a:endParaRPr lang="en-CA" altLang="en-US" dirty="0">
              <a:latin typeface="Arial" pitchFamily="34" charset="0"/>
            </a:endParaRPr>
          </a:p>
        </p:txBody>
      </p:sp>
    </p:spTree>
    <p:extLst>
      <p:ext uri="{BB962C8B-B14F-4D97-AF65-F5344CB8AC3E}">
        <p14:creationId xmlns:p14="http://schemas.microsoft.com/office/powerpoint/2010/main" val="3878253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18</a:t>
            </a:fld>
            <a:endParaRPr lang="en-CA" dirty="0"/>
          </a:p>
        </p:txBody>
      </p:sp>
    </p:spTree>
    <p:extLst>
      <p:ext uri="{BB962C8B-B14F-4D97-AF65-F5344CB8AC3E}">
        <p14:creationId xmlns:p14="http://schemas.microsoft.com/office/powerpoint/2010/main" val="1484342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19</a:t>
            </a:fld>
            <a:endParaRPr lang="en-CA" altLang="en-US" dirty="0"/>
          </a:p>
        </p:txBody>
      </p:sp>
    </p:spTree>
    <p:extLst>
      <p:ext uri="{BB962C8B-B14F-4D97-AF65-F5344CB8AC3E}">
        <p14:creationId xmlns:p14="http://schemas.microsoft.com/office/powerpoint/2010/main" val="483362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eaLnBrk="0" fontAlgn="base" hangingPunct="0">
              <a:spcBef>
                <a:spcPct val="30000"/>
              </a:spcBef>
              <a:spcAft>
                <a:spcPct val="0"/>
              </a:spcAft>
              <a:defRPr/>
            </a:pPr>
            <a:endParaRPr lang="en-US" altLang="en-US" dirty="0">
              <a:ea typeface="ヒラギノ角ゴ Pro W3" charset="-128"/>
            </a:endParaRPr>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1B3B1111-8481-473C-90DE-2B5A9E2BB956}" type="slidenum">
              <a:rPr lang="en-CA" altLang="en-US" smtClean="0">
                <a:latin typeface="Arial" pitchFamily="34" charset="0"/>
              </a:rPr>
              <a:pPr>
                <a:spcBef>
                  <a:spcPct val="0"/>
                </a:spcBef>
              </a:pPr>
              <a:t>20</a:t>
            </a:fld>
            <a:endParaRPr lang="en-CA" altLang="en-US" dirty="0">
              <a:latin typeface="Arial" pitchFamily="34" charset="0"/>
            </a:endParaRPr>
          </a:p>
        </p:txBody>
      </p:sp>
    </p:spTree>
    <p:extLst>
      <p:ext uri="{BB962C8B-B14F-4D97-AF65-F5344CB8AC3E}">
        <p14:creationId xmlns:p14="http://schemas.microsoft.com/office/powerpoint/2010/main" val="2073251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905CC-B16E-4137-B456-465B50406AC9}" type="slidenum">
              <a:rPr lang="en-CA" altLang="en-US" smtClean="0"/>
              <a:pPr>
                <a:defRPr/>
              </a:pPr>
              <a:t>21</a:t>
            </a:fld>
            <a:endParaRPr lang="en-CA" altLang="en-US" dirty="0"/>
          </a:p>
        </p:txBody>
      </p:sp>
    </p:spTree>
    <p:extLst>
      <p:ext uri="{BB962C8B-B14F-4D97-AF65-F5344CB8AC3E}">
        <p14:creationId xmlns:p14="http://schemas.microsoft.com/office/powerpoint/2010/main" val="1552510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22</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1999069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31C5EF-ED64-47F4-8DF2-15EBFB4BC66C}" type="slidenum">
              <a:rPr lang="en-CA" smtClean="0"/>
              <a:pPr>
                <a:defRPr/>
              </a:pPr>
              <a:t>24</a:t>
            </a:fld>
            <a:endParaRPr lang="en-CA" dirty="0"/>
          </a:p>
        </p:txBody>
      </p:sp>
    </p:spTree>
    <p:extLst>
      <p:ext uri="{BB962C8B-B14F-4D97-AF65-F5344CB8AC3E}">
        <p14:creationId xmlns:p14="http://schemas.microsoft.com/office/powerpoint/2010/main" val="47524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6</a:t>
            </a:fld>
            <a:endParaRPr lang="en-US" dirty="0"/>
          </a:p>
        </p:txBody>
      </p:sp>
    </p:spTree>
    <p:extLst>
      <p:ext uri="{BB962C8B-B14F-4D97-AF65-F5344CB8AC3E}">
        <p14:creationId xmlns:p14="http://schemas.microsoft.com/office/powerpoint/2010/main" val="75867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344FC17-8036-4C17-99E3-36847C815777}" type="slidenum">
              <a:rPr lang="en-US" smtClean="0"/>
              <a:t>7</a:t>
            </a:fld>
            <a:endParaRPr lang="en-US" dirty="0"/>
          </a:p>
        </p:txBody>
      </p:sp>
    </p:spTree>
    <p:extLst>
      <p:ext uri="{BB962C8B-B14F-4D97-AF65-F5344CB8AC3E}">
        <p14:creationId xmlns:p14="http://schemas.microsoft.com/office/powerpoint/2010/main" val="288184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44FC17-8036-4C17-99E3-36847C815777}" type="slidenum">
              <a:rPr lang="en-US" smtClean="0"/>
              <a:t>8</a:t>
            </a:fld>
            <a:endParaRPr lang="en-US" dirty="0"/>
          </a:p>
        </p:txBody>
      </p:sp>
    </p:spTree>
    <p:extLst>
      <p:ext uri="{BB962C8B-B14F-4D97-AF65-F5344CB8AC3E}">
        <p14:creationId xmlns:p14="http://schemas.microsoft.com/office/powerpoint/2010/main" val="770571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9</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1614779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44FC17-8036-4C17-99E3-36847C81577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8514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CA" sz="1200" kern="1200" dirty="0">
                <a:solidFill>
                  <a:schemeClr val="tx1"/>
                </a:solidFill>
                <a:effectLst/>
                <a:latin typeface="+mn-lt"/>
                <a:ea typeface="+mn-ea"/>
                <a:cs typeface="+mn-cs"/>
              </a:rPr>
              <a:t>The CTFPHC utilizes the GRADE system for providing clinical practice guideline recommendations based on a systematic review of the available evidence. The </a:t>
            </a:r>
            <a:r>
              <a:rPr lang="en-CA" sz="1200" b="1" kern="1200" dirty="0">
                <a:solidFill>
                  <a:schemeClr val="tx1"/>
                </a:solidFill>
                <a:effectLst/>
                <a:latin typeface="+mn-lt"/>
                <a:ea typeface="+mn-ea"/>
                <a:cs typeface="+mn-cs"/>
              </a:rPr>
              <a:t>GRADE </a:t>
            </a:r>
            <a:r>
              <a:rPr lang="en-CA" sz="1200" kern="1200" dirty="0">
                <a:solidFill>
                  <a:schemeClr val="tx1"/>
                </a:solidFill>
                <a:effectLst/>
                <a:latin typeface="+mn-lt"/>
                <a:ea typeface="+mn-ea"/>
                <a:cs typeface="+mn-cs"/>
              </a:rPr>
              <a:t>acronym stands for: </a:t>
            </a:r>
            <a:r>
              <a:rPr lang="en-CA" sz="1200" b="1" kern="1200" dirty="0">
                <a:solidFill>
                  <a:schemeClr val="tx1"/>
                </a:solidFill>
                <a:effectLst/>
                <a:latin typeface="+mn-lt"/>
                <a:ea typeface="+mn-ea"/>
                <a:cs typeface="+mn-cs"/>
              </a:rPr>
              <a:t>G</a:t>
            </a:r>
            <a:r>
              <a:rPr lang="en-CA" sz="1200" kern="1200" dirty="0">
                <a:solidFill>
                  <a:schemeClr val="tx1"/>
                </a:solidFill>
                <a:effectLst/>
                <a:latin typeface="+mn-lt"/>
                <a:ea typeface="+mn-ea"/>
                <a:cs typeface="+mn-cs"/>
              </a:rPr>
              <a:t>rading of </a:t>
            </a:r>
            <a:r>
              <a:rPr lang="en-CA" sz="1200" b="1" kern="1200" dirty="0">
                <a:solidFill>
                  <a:schemeClr val="tx1"/>
                </a:solidFill>
                <a:effectLst/>
                <a:latin typeface="+mn-lt"/>
                <a:ea typeface="+mn-ea"/>
                <a:cs typeface="+mn-cs"/>
              </a:rPr>
              <a:t>R</a:t>
            </a:r>
            <a:r>
              <a:rPr lang="en-CA" sz="1200" kern="1200" dirty="0">
                <a:solidFill>
                  <a:schemeClr val="tx1"/>
                </a:solidFill>
                <a:effectLst/>
                <a:latin typeface="+mn-lt"/>
                <a:ea typeface="+mn-ea"/>
                <a:cs typeface="+mn-cs"/>
              </a:rPr>
              <a:t>ecommendations, </a:t>
            </a:r>
            <a:r>
              <a:rPr lang="en-CA" sz="1200" b="1" kern="1200" dirty="0">
                <a:solidFill>
                  <a:schemeClr val="tx1"/>
                </a:solidFill>
                <a:effectLst/>
                <a:latin typeface="+mn-lt"/>
                <a:ea typeface="+mn-ea"/>
                <a:cs typeface="+mn-cs"/>
              </a:rPr>
              <a:t>A</a:t>
            </a:r>
            <a:r>
              <a:rPr lang="en-CA" sz="1200" kern="1200" dirty="0">
                <a:solidFill>
                  <a:schemeClr val="tx1"/>
                </a:solidFill>
                <a:effectLst/>
                <a:latin typeface="+mn-lt"/>
                <a:ea typeface="+mn-ea"/>
                <a:cs typeface="+mn-cs"/>
              </a:rPr>
              <a:t>ssessment, </a:t>
            </a:r>
            <a:r>
              <a:rPr lang="en-CA" sz="1200" b="1" kern="1200" dirty="0">
                <a:solidFill>
                  <a:schemeClr val="tx1"/>
                </a:solidFill>
                <a:effectLst/>
                <a:latin typeface="+mn-lt"/>
                <a:ea typeface="+mn-ea"/>
                <a:cs typeface="+mn-cs"/>
              </a:rPr>
              <a:t>D</a:t>
            </a:r>
            <a:r>
              <a:rPr lang="en-CA" sz="1200" kern="1200" dirty="0">
                <a:solidFill>
                  <a:schemeClr val="tx1"/>
                </a:solidFill>
                <a:effectLst/>
                <a:latin typeface="+mn-lt"/>
                <a:ea typeface="+mn-ea"/>
                <a:cs typeface="+mn-cs"/>
              </a:rPr>
              <a:t>evelopment and </a:t>
            </a:r>
            <a:r>
              <a:rPr lang="en-CA" sz="1200" b="1" kern="1200" dirty="0">
                <a:solidFill>
                  <a:schemeClr val="tx1"/>
                </a:solidFill>
                <a:effectLst/>
                <a:latin typeface="+mn-lt"/>
                <a:ea typeface="+mn-ea"/>
                <a:cs typeface="+mn-cs"/>
              </a:rPr>
              <a:t>E</a:t>
            </a:r>
            <a:r>
              <a:rPr lang="en-CA" sz="1200" kern="1200" dirty="0">
                <a:solidFill>
                  <a:schemeClr val="tx1"/>
                </a:solidFill>
                <a:effectLst/>
                <a:latin typeface="+mn-lt"/>
                <a:ea typeface="+mn-ea"/>
                <a:cs typeface="+mn-cs"/>
              </a:rPr>
              <a:t>valuation. </a:t>
            </a:r>
          </a:p>
          <a:p>
            <a:r>
              <a:rPr lang="en-CA" sz="1200" kern="1200" dirty="0">
                <a:solidFill>
                  <a:schemeClr val="tx1"/>
                </a:solidFill>
                <a:effectLst/>
                <a:latin typeface="+mn-lt"/>
                <a:ea typeface="+mn-ea"/>
                <a:cs typeface="+mn-cs"/>
              </a:rPr>
              <a:t> </a:t>
            </a:r>
          </a:p>
          <a:p>
            <a:r>
              <a:rPr lang="en-CA" sz="1200" kern="1200" dirty="0">
                <a:solidFill>
                  <a:schemeClr val="tx1"/>
                </a:solidFill>
                <a:effectLst/>
                <a:latin typeface="+mn-lt"/>
                <a:ea typeface="+mn-ea"/>
                <a:cs typeface="+mn-cs"/>
              </a:rPr>
              <a:t>The GRADE system is composed of two main components: </a:t>
            </a:r>
          </a:p>
          <a:p>
            <a:r>
              <a:rPr lang="en-CA" sz="1200" kern="1200" dirty="0">
                <a:solidFill>
                  <a:schemeClr val="tx1"/>
                </a:solidFill>
                <a:effectLst/>
                <a:latin typeface="+mn-lt"/>
                <a:ea typeface="+mn-ea"/>
                <a:cs typeface="+mn-cs"/>
              </a:rPr>
              <a:t>1. </a:t>
            </a:r>
            <a:r>
              <a:rPr lang="en-CA" sz="1200" b="1" kern="1200" dirty="0">
                <a:solidFill>
                  <a:schemeClr val="tx1"/>
                </a:solidFill>
                <a:effectLst/>
                <a:latin typeface="+mn-lt"/>
                <a:ea typeface="+mn-ea"/>
                <a:cs typeface="+mn-cs"/>
              </a:rPr>
              <a:t>The </a:t>
            </a:r>
            <a:r>
              <a:rPr lang="en-CA" sz="1200" b="1" kern="1200" dirty="0" smtClean="0">
                <a:solidFill>
                  <a:schemeClr val="tx1"/>
                </a:solidFill>
                <a:effectLst/>
                <a:latin typeface="+mn-lt"/>
                <a:ea typeface="+mn-ea"/>
                <a:cs typeface="+mn-cs"/>
              </a:rPr>
              <a:t>certainty </a:t>
            </a:r>
            <a:r>
              <a:rPr lang="en-CA" sz="1200" b="1" kern="1200" dirty="0">
                <a:solidFill>
                  <a:schemeClr val="tx1"/>
                </a:solidFill>
                <a:effectLst/>
                <a:latin typeface="+mn-lt"/>
                <a:ea typeface="+mn-ea"/>
                <a:cs typeface="+mn-cs"/>
              </a:rPr>
              <a:t>of the evidence</a:t>
            </a:r>
            <a:r>
              <a:rPr lang="en-CA" sz="1200" kern="1200" dirty="0">
                <a:solidFill>
                  <a:schemeClr val="tx1"/>
                </a:solidFill>
                <a:effectLst/>
                <a:latin typeface="+mn-lt"/>
                <a:ea typeface="+mn-ea"/>
                <a:cs typeface="+mn-cs"/>
              </a:rPr>
              <a:t>: The </a:t>
            </a:r>
            <a:r>
              <a:rPr lang="en-CA" sz="1200" kern="1200" dirty="0" smtClean="0">
                <a:solidFill>
                  <a:schemeClr val="tx1"/>
                </a:solidFill>
                <a:effectLst/>
                <a:latin typeface="+mn-lt"/>
                <a:ea typeface="+mn-ea"/>
                <a:cs typeface="+mn-cs"/>
              </a:rPr>
              <a:t>certainty </a:t>
            </a:r>
            <a:r>
              <a:rPr lang="en-CA" sz="1200" kern="1200" dirty="0">
                <a:solidFill>
                  <a:schemeClr val="tx1"/>
                </a:solidFill>
                <a:effectLst/>
                <a:latin typeface="+mn-lt"/>
                <a:ea typeface="+mn-ea"/>
                <a:cs typeface="+mn-cs"/>
              </a:rPr>
              <a:t>of the evidence measures the degree of confidence that the available evidence correctly reflects the theoretical true effect of the intervention or service. It is graded as high, moderate, low or very low based on how likely further research is to change our confidence in the estimate of effect. </a:t>
            </a:r>
          </a:p>
          <a:p>
            <a:r>
              <a:rPr lang="en-CA" sz="1200" kern="1200" dirty="0">
                <a:solidFill>
                  <a:schemeClr val="tx1"/>
                </a:solidFill>
                <a:effectLst/>
                <a:latin typeface="+mn-lt"/>
                <a:ea typeface="+mn-ea"/>
                <a:cs typeface="+mn-cs"/>
              </a:rPr>
              <a:t>2. </a:t>
            </a:r>
            <a:r>
              <a:rPr lang="en-CA" sz="1200" b="1" kern="1200" dirty="0">
                <a:solidFill>
                  <a:schemeClr val="tx1"/>
                </a:solidFill>
                <a:effectLst/>
                <a:latin typeface="+mn-lt"/>
                <a:ea typeface="+mn-ea"/>
                <a:cs typeface="+mn-cs"/>
              </a:rPr>
              <a:t>The strength of recommendation: </a:t>
            </a:r>
            <a:r>
              <a:rPr lang="en-CA" sz="1200" kern="1200" dirty="0">
                <a:solidFill>
                  <a:schemeClr val="tx1"/>
                </a:solidFill>
                <a:effectLst/>
                <a:latin typeface="+mn-lt"/>
                <a:ea typeface="+mn-ea"/>
                <a:cs typeface="+mn-cs"/>
              </a:rPr>
              <a:t>The strength of the recommendation (</a:t>
            </a:r>
            <a:r>
              <a:rPr lang="en-CA" sz="1200" kern="1200" dirty="0" smtClean="0">
                <a:solidFill>
                  <a:schemeClr val="tx1"/>
                </a:solidFill>
                <a:effectLst/>
                <a:latin typeface="+mn-lt"/>
                <a:ea typeface="+mn-ea"/>
                <a:cs typeface="+mn-cs"/>
              </a:rPr>
              <a:t>strong/conditional) </a:t>
            </a:r>
            <a:r>
              <a:rPr lang="en-CA" sz="1200" kern="1200" dirty="0">
                <a:solidFill>
                  <a:schemeClr val="tx1"/>
                </a:solidFill>
                <a:effectLst/>
                <a:latin typeface="+mn-lt"/>
                <a:ea typeface="+mn-ea"/>
                <a:cs typeface="+mn-cs"/>
              </a:rPr>
              <a:t>is based on the quality of supporting evidence, the degree of uncertainty about the balance between desirable and undesirable effects, the degree of uncertainty or variability in values and preferences, and the degree of uncertainty about whether an intervention represents a </a:t>
            </a:r>
            <a:r>
              <a:rPr lang="en-CA" sz="1200" kern="1200" dirty="0" smtClean="0">
                <a:solidFill>
                  <a:schemeClr val="tx1"/>
                </a:solidFill>
                <a:effectLst/>
                <a:latin typeface="+mn-lt"/>
                <a:ea typeface="+mn-ea"/>
                <a:cs typeface="+mn-cs"/>
              </a:rPr>
              <a:t>wise </a:t>
            </a:r>
            <a:r>
              <a:rPr lang="en-CA" sz="1200" kern="1200" dirty="0">
                <a:solidFill>
                  <a:schemeClr val="tx1"/>
                </a:solidFill>
                <a:effectLst/>
                <a:latin typeface="+mn-lt"/>
                <a:ea typeface="+mn-ea"/>
                <a:cs typeface="+mn-cs"/>
              </a:rPr>
              <a:t>use of resources. </a:t>
            </a:r>
          </a:p>
          <a:p>
            <a:r>
              <a:rPr lang="en-CA" sz="1200" kern="1200" dirty="0">
                <a:solidFill>
                  <a:schemeClr val="tx1"/>
                </a:solidFill>
                <a:effectLst/>
                <a:latin typeface="+mn-lt"/>
                <a:ea typeface="+mn-ea"/>
                <a:cs typeface="+mn-cs"/>
              </a:rPr>
              <a:t> </a:t>
            </a:r>
          </a:p>
          <a:p>
            <a:r>
              <a:rPr lang="en-CA" sz="1200" kern="1200" dirty="0">
                <a:solidFill>
                  <a:schemeClr val="tx1"/>
                </a:solidFill>
                <a:effectLst/>
                <a:latin typeface="+mn-lt"/>
                <a:ea typeface="+mn-ea"/>
                <a:cs typeface="+mn-cs"/>
              </a:rPr>
              <a:t>How is the Strength of Recommendations Determined? </a:t>
            </a:r>
          </a:p>
          <a:p>
            <a:r>
              <a:rPr lang="en-CA" sz="1200" kern="1200" dirty="0">
                <a:solidFill>
                  <a:schemeClr val="tx1"/>
                </a:solidFill>
                <a:effectLst/>
                <a:latin typeface="+mn-lt"/>
                <a:ea typeface="+mn-ea"/>
                <a:cs typeface="+mn-cs"/>
              </a:rPr>
              <a:t>The strength of the recommendations (strong or weak) is based on four factors: </a:t>
            </a:r>
          </a:p>
          <a:p>
            <a:r>
              <a:rPr lang="en-CA" sz="1200" kern="1200" dirty="0">
                <a:solidFill>
                  <a:schemeClr val="tx1"/>
                </a:solidFill>
                <a:effectLst/>
                <a:latin typeface="+mn-lt"/>
                <a:ea typeface="+mn-ea"/>
                <a:cs typeface="+mn-cs"/>
              </a:rPr>
              <a:t>1. The </a:t>
            </a:r>
            <a:r>
              <a:rPr lang="en-CA" sz="1200" kern="1200" dirty="0" smtClean="0">
                <a:solidFill>
                  <a:schemeClr val="tx1"/>
                </a:solidFill>
                <a:effectLst/>
                <a:latin typeface="+mn-lt"/>
                <a:ea typeface="+mn-ea"/>
                <a:cs typeface="+mn-cs"/>
              </a:rPr>
              <a:t>certainty </a:t>
            </a:r>
            <a:r>
              <a:rPr lang="en-CA" sz="1200" kern="1200" dirty="0">
                <a:solidFill>
                  <a:schemeClr val="tx1"/>
                </a:solidFill>
                <a:effectLst/>
                <a:latin typeface="+mn-lt"/>
                <a:ea typeface="+mn-ea"/>
                <a:cs typeface="+mn-cs"/>
              </a:rPr>
              <a:t>of the supporting evidence </a:t>
            </a:r>
          </a:p>
          <a:p>
            <a:r>
              <a:rPr lang="en-CA" sz="1200" kern="1200" dirty="0">
                <a:solidFill>
                  <a:schemeClr val="tx1"/>
                </a:solidFill>
                <a:effectLst/>
                <a:latin typeface="+mn-lt"/>
                <a:ea typeface="+mn-ea"/>
                <a:cs typeface="+mn-cs"/>
              </a:rPr>
              <a:t>2. The certainty about the balance between desirable and undesirable effects </a:t>
            </a:r>
          </a:p>
          <a:p>
            <a:r>
              <a:rPr lang="en-CA" sz="1200" kern="1200" dirty="0">
                <a:solidFill>
                  <a:schemeClr val="tx1"/>
                </a:solidFill>
                <a:effectLst/>
                <a:latin typeface="+mn-lt"/>
                <a:ea typeface="+mn-ea"/>
                <a:cs typeface="+mn-cs"/>
              </a:rPr>
              <a:t>3. The certainty or variability in the values and preferences of individuals </a:t>
            </a:r>
          </a:p>
          <a:p>
            <a:r>
              <a:rPr lang="en-CA" sz="1200" kern="1200" dirty="0">
                <a:solidFill>
                  <a:schemeClr val="tx1"/>
                </a:solidFill>
                <a:effectLst/>
                <a:latin typeface="+mn-lt"/>
                <a:ea typeface="+mn-ea"/>
                <a:cs typeface="+mn-cs"/>
              </a:rPr>
              <a:t>4. The certainty about whether the intervention represents a wise use of resources </a:t>
            </a:r>
          </a:p>
          <a:p>
            <a:endParaRPr lang="en-US" altLang="en-US" dirty="0">
              <a:ea typeface="ヒラギノ角ゴ Pro W3" charset="-128"/>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B4BE846F-E7DA-479F-BA3E-07B1CFA83399}" type="slidenum">
              <a:rPr lang="en-CA" altLang="en-US" smtClean="0">
                <a:latin typeface="Arial" pitchFamily="34" charset="0"/>
              </a:rPr>
              <a:pPr>
                <a:spcBef>
                  <a:spcPct val="0"/>
                </a:spcBef>
              </a:pPr>
              <a:t>13</a:t>
            </a:fld>
            <a:endParaRPr lang="en-CA" altLang="en-US" dirty="0">
              <a:latin typeface="Arial" pitchFamily="34" charset="0"/>
            </a:endParaRPr>
          </a:p>
        </p:txBody>
      </p:sp>
    </p:spTree>
    <p:extLst>
      <p:ext uri="{BB962C8B-B14F-4D97-AF65-F5344CB8AC3E}">
        <p14:creationId xmlns:p14="http://schemas.microsoft.com/office/powerpoint/2010/main" val="2019600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a:ea typeface="ヒラギノ角ゴ Pro W3" charset="-128"/>
            </a:endParaRP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4241910-A692-4792-9CB8-CBF95155E056}" type="slidenum">
              <a:rPr lang="en-CA" altLang="en-US" smtClean="0">
                <a:latin typeface="Arial" pitchFamily="34" charset="0"/>
                <a:cs typeface="Arial" pitchFamily="34" charset="0"/>
              </a:rPr>
              <a:pPr>
                <a:spcBef>
                  <a:spcPct val="0"/>
                </a:spcBef>
              </a:pPr>
              <a:t>15</a:t>
            </a:fld>
            <a:endParaRPr lang="en-CA" altLang="en-US" dirty="0">
              <a:latin typeface="Arial" pitchFamily="34" charset="0"/>
              <a:cs typeface="Arial" pitchFamily="34" charset="0"/>
            </a:endParaRPr>
          </a:p>
        </p:txBody>
      </p:sp>
    </p:spTree>
    <p:extLst>
      <p:ext uri="{BB962C8B-B14F-4D97-AF65-F5344CB8AC3E}">
        <p14:creationId xmlns:p14="http://schemas.microsoft.com/office/powerpoint/2010/main" val="179341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endParaRPr lang="en-US" altLang="en-US" dirty="0">
              <a:ea typeface="ヒラギノ角ゴ Pro W3" charset="-128"/>
            </a:endParaRP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ヒラギノ角ゴ Pro W3" charset="-128"/>
              </a:defRPr>
            </a:lvl1pPr>
            <a:lvl2pPr marL="757066" indent="-291179" eaLnBrk="0" hangingPunct="0">
              <a:spcBef>
                <a:spcPct val="30000"/>
              </a:spcBef>
              <a:defRPr sz="1200">
                <a:solidFill>
                  <a:schemeClr val="tx1"/>
                </a:solidFill>
                <a:latin typeface="Calibri" pitchFamily="34" charset="0"/>
                <a:ea typeface="ヒラギノ角ゴ Pro W3" charset="-128"/>
              </a:defRPr>
            </a:lvl2pPr>
            <a:lvl3pPr marL="1164717" indent="-232943" eaLnBrk="0" hangingPunct="0">
              <a:spcBef>
                <a:spcPct val="30000"/>
              </a:spcBef>
              <a:defRPr sz="1200">
                <a:solidFill>
                  <a:schemeClr val="tx1"/>
                </a:solidFill>
                <a:latin typeface="Calibri" pitchFamily="34" charset="0"/>
                <a:ea typeface="ヒラギノ角ゴ Pro W3" charset="-128"/>
              </a:defRPr>
            </a:lvl3pPr>
            <a:lvl4pPr marL="1630604" indent="-232943" eaLnBrk="0" hangingPunct="0">
              <a:spcBef>
                <a:spcPct val="30000"/>
              </a:spcBef>
              <a:defRPr sz="1200">
                <a:solidFill>
                  <a:schemeClr val="tx1"/>
                </a:solidFill>
                <a:latin typeface="Calibri" pitchFamily="34" charset="0"/>
                <a:ea typeface="ヒラギノ角ゴ Pro W3" charset="-128"/>
              </a:defRPr>
            </a:lvl4pPr>
            <a:lvl5pPr marL="2096491" indent="-232943" eaLnBrk="0" hangingPunct="0">
              <a:spcBef>
                <a:spcPct val="30000"/>
              </a:spcBef>
              <a:defRPr sz="1200">
                <a:solidFill>
                  <a:schemeClr val="tx1"/>
                </a:solidFill>
                <a:latin typeface="Calibri" pitchFamily="34" charset="0"/>
                <a:ea typeface="ヒラギノ角ゴ Pro W3" charset="-128"/>
              </a:defRPr>
            </a:lvl5pPr>
            <a:lvl6pPr marL="2562377" indent="-232943" eaLnBrk="0" fontAlgn="base" hangingPunct="0">
              <a:spcBef>
                <a:spcPct val="30000"/>
              </a:spcBef>
              <a:spcAft>
                <a:spcPct val="0"/>
              </a:spcAft>
              <a:defRPr sz="1200">
                <a:solidFill>
                  <a:schemeClr val="tx1"/>
                </a:solidFill>
                <a:latin typeface="Calibri" pitchFamily="34" charset="0"/>
                <a:ea typeface="ヒラギノ角ゴ Pro W3" charset="-128"/>
              </a:defRPr>
            </a:lvl6pPr>
            <a:lvl7pPr marL="3028264" indent="-232943" eaLnBrk="0" fontAlgn="base" hangingPunct="0">
              <a:spcBef>
                <a:spcPct val="30000"/>
              </a:spcBef>
              <a:spcAft>
                <a:spcPct val="0"/>
              </a:spcAft>
              <a:defRPr sz="1200">
                <a:solidFill>
                  <a:schemeClr val="tx1"/>
                </a:solidFill>
                <a:latin typeface="Calibri" pitchFamily="34" charset="0"/>
                <a:ea typeface="ヒラギノ角ゴ Pro W3" charset="-128"/>
              </a:defRPr>
            </a:lvl7pPr>
            <a:lvl8pPr marL="3494151" indent="-232943" eaLnBrk="0" fontAlgn="base" hangingPunct="0">
              <a:spcBef>
                <a:spcPct val="30000"/>
              </a:spcBef>
              <a:spcAft>
                <a:spcPct val="0"/>
              </a:spcAft>
              <a:defRPr sz="1200">
                <a:solidFill>
                  <a:schemeClr val="tx1"/>
                </a:solidFill>
                <a:latin typeface="Calibri" pitchFamily="34" charset="0"/>
                <a:ea typeface="ヒラギノ角ゴ Pro W3" charset="-128"/>
              </a:defRPr>
            </a:lvl8pPr>
            <a:lvl9pPr marL="3960038" indent="-232943" eaLnBrk="0" fontAlgn="base" hangingPunct="0">
              <a:spcBef>
                <a:spcPct val="30000"/>
              </a:spcBef>
              <a:spcAft>
                <a:spcPct val="0"/>
              </a:spcAft>
              <a:defRPr sz="1200">
                <a:solidFill>
                  <a:schemeClr val="tx1"/>
                </a:solidFill>
                <a:latin typeface="Calibri" pitchFamily="34" charset="0"/>
                <a:ea typeface="ヒラギノ角ゴ Pro W3" charset="-128"/>
              </a:defRPr>
            </a:lvl9pPr>
          </a:lstStyle>
          <a:p>
            <a:pPr>
              <a:spcBef>
                <a:spcPct val="0"/>
              </a:spcBef>
            </a:pPr>
            <a:fld id="{05F17823-8613-40B1-88CE-3AD6FEB4D769}" type="slidenum">
              <a:rPr lang="en-CA" altLang="en-US" smtClean="0">
                <a:latin typeface="Arial" pitchFamily="34" charset="0"/>
              </a:rPr>
              <a:pPr>
                <a:spcBef>
                  <a:spcPct val="0"/>
                </a:spcBef>
              </a:pPr>
              <a:t>16</a:t>
            </a:fld>
            <a:endParaRPr lang="en-CA" altLang="en-US" dirty="0">
              <a:latin typeface="Arial" pitchFamily="34" charset="0"/>
            </a:endParaRPr>
          </a:p>
        </p:txBody>
      </p:sp>
    </p:spTree>
    <p:extLst>
      <p:ext uri="{BB962C8B-B14F-4D97-AF65-F5344CB8AC3E}">
        <p14:creationId xmlns:p14="http://schemas.microsoft.com/office/powerpoint/2010/main" val="29414645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3138" y="990600"/>
            <a:ext cx="9157138" cy="5867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685800" y="2130425"/>
            <a:ext cx="7772400" cy="1470025"/>
          </a:xfrm>
        </p:spPr>
        <p:txBody>
          <a:bodyPr>
            <a:normAutofit/>
          </a:bodyPr>
          <a:lstStyle>
            <a:lvl1pPr algn="l">
              <a:defRPr sz="36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685800" y="3733800"/>
            <a:ext cx="6400800" cy="609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5" name="TextBox 4"/>
          <p:cNvSpPr txBox="1"/>
          <p:nvPr userDrawn="1"/>
        </p:nvSpPr>
        <p:spPr>
          <a:xfrm>
            <a:off x="762000" y="5943600"/>
            <a:ext cx="4648200" cy="381000"/>
          </a:xfrm>
          <a:prstGeom prst="rect">
            <a:avLst/>
          </a:prstGeom>
          <a:noFill/>
        </p:spPr>
        <p:txBody>
          <a:bodyPr wrap="square" rtlCol="0">
            <a:spAutoFit/>
          </a:bodyPr>
          <a:lstStyle/>
          <a:p>
            <a:r>
              <a:rPr lang="en-US" i="1" dirty="0">
                <a:solidFill>
                  <a:schemeClr val="bg1"/>
                </a:solidFill>
                <a:latin typeface="Arial" panose="020B0604020202020204" pitchFamily="34" charset="0"/>
                <a:cs typeface="Arial" panose="020B0604020202020204" pitchFamily="34" charset="0"/>
              </a:rPr>
              <a:t>Putting Prevention into Practice</a:t>
            </a:r>
          </a:p>
        </p:txBody>
      </p:sp>
      <p:pic>
        <p:nvPicPr>
          <p:cNvPr id="9" name="Picture 8"/>
          <p:cNvPicPr>
            <a:picLocks noChangeAspect="1"/>
          </p:cNvPicPr>
          <p:nvPr userDrawn="1"/>
        </p:nvPicPr>
        <p:blipFill rotWithShape="1">
          <a:blip r:embed="rId3">
            <a:extLst>
              <a:ext uri="{28A0092B-C50C-407E-A947-70E740481C1C}">
                <a14:useLocalDpi xmlns:a14="http://schemas.microsoft.com/office/drawing/2010/main" val="0"/>
              </a:ext>
            </a:extLst>
          </a:blip>
          <a:srcRect r="15427" b="5550"/>
          <a:stretch/>
        </p:blipFill>
        <p:spPr>
          <a:xfrm>
            <a:off x="3713503" y="2133600"/>
            <a:ext cx="5430497" cy="4724400"/>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718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73744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15685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287845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13138" y="990600"/>
            <a:ext cx="9157138" cy="5867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281737"/>
            <a:ext cx="2819400" cy="518770"/>
          </a:xfrm>
          <a:prstGeom prst="rect">
            <a:avLst/>
          </a:prstGeom>
        </p:spPr>
      </p:pic>
      <p:sp>
        <p:nvSpPr>
          <p:cNvPr id="2" name="Title 1"/>
          <p:cNvSpPr>
            <a:spLocks noGrp="1"/>
          </p:cNvSpPr>
          <p:nvPr>
            <p:ph type="title"/>
          </p:nvPr>
        </p:nvSpPr>
        <p:spPr>
          <a:xfrm>
            <a:off x="685800" y="3733800"/>
            <a:ext cx="6400800" cy="612648"/>
          </a:xfrm>
        </p:spPr>
        <p:txBody>
          <a:bodyPr anchor="t">
            <a:normAutofit/>
          </a:bodyPr>
          <a:lstStyle>
            <a:lvl1pPr algn="l">
              <a:defRPr sz="2400" b="0" cap="none"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85800" y="2130552"/>
            <a:ext cx="7772400" cy="1472184"/>
          </a:xfrm>
        </p:spPr>
        <p:txBody>
          <a:bodyPr anchor="ctr">
            <a:normAutofit/>
          </a:bodyPr>
          <a:lstStyle>
            <a:lvl1pPr marL="0" indent="0">
              <a:buNone/>
              <a:defRPr sz="36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3D5E142-BA66-4577-AABD-3D3B043058E5}"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r="15150" b="5073"/>
          <a:stretch/>
        </p:blipFill>
        <p:spPr>
          <a:xfrm>
            <a:off x="3723076" y="2133599"/>
            <a:ext cx="5420924" cy="4724401"/>
          </a:xfrm>
          <a:prstGeom prst="rect">
            <a:avLst/>
          </a:prstGeom>
          <a:noFill/>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32054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38661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46206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74565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299814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t"/>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09600"/>
            <a:ext cx="5111750" cy="551656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403056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3D5E142-BA66-4577-AABD-3D3B043058E5}" type="slidenum">
              <a:rPr lang="en-US" smtClean="0"/>
              <a:t>‹#›</a:t>
            </a:fld>
            <a:endParaRPr lang="en-US" dirty="0"/>
          </a:p>
        </p:txBody>
      </p:sp>
    </p:spTree>
    <p:extLst>
      <p:ext uri="{BB962C8B-B14F-4D97-AF65-F5344CB8AC3E}">
        <p14:creationId xmlns:p14="http://schemas.microsoft.com/office/powerpoint/2010/main" val="14423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762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524000"/>
            <a:ext cx="8229600" cy="460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264275"/>
            <a:ext cx="2133600" cy="365125"/>
          </a:xfrm>
          <a:prstGeom prst="rect">
            <a:avLst/>
          </a:prstGeom>
        </p:spPr>
        <p:txBody>
          <a:bodyPr vert="horz" lIns="91440" tIns="45720" rIns="91440" bIns="45720" rtlCol="0" anchor="ctr"/>
          <a:lstStyle>
            <a:lvl1pPr algn="r">
              <a:defRPr sz="1200" b="1">
                <a:solidFill>
                  <a:schemeClr val="tx1"/>
                </a:solidFill>
                <a:latin typeface="Arial" panose="020B0604020202020204" pitchFamily="34" charset="0"/>
                <a:cs typeface="Arial" panose="020B0604020202020204" pitchFamily="34" charset="0"/>
              </a:defRPr>
            </a:lvl1pPr>
          </a:lstStyle>
          <a:p>
            <a:fld id="{E3D5E142-BA66-4577-AABD-3D3B043058E5}"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57200" y="6225336"/>
            <a:ext cx="2610129" cy="480264"/>
          </a:xfrm>
          <a:prstGeom prst="rect">
            <a:avLst/>
          </a:prstGeom>
        </p:spPr>
      </p:pic>
      <p:sp>
        <p:nvSpPr>
          <p:cNvPr id="8" name="Rectangle 7"/>
          <p:cNvSpPr/>
          <p:nvPr userDrawn="1"/>
        </p:nvSpPr>
        <p:spPr>
          <a:xfrm>
            <a:off x="0" y="0"/>
            <a:ext cx="9144000" cy="304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06452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anadiantaskforce.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3" Type="http://schemas.openxmlformats.org/officeDocument/2006/relationships/hyperlink" Target="mailto:media@canadiantaskforce.ca" TargetMode="External"/><Relationship Id="rId2" Type="http://schemas.openxmlformats.org/officeDocument/2006/relationships/hyperlink" Target="http://canadiantaskforce.c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altLang="en-US" dirty="0"/>
              <a:t>Recommendation on screening adults for asymptomatic thyroid dysfunction in primary care (</a:t>
            </a:r>
            <a:r>
              <a:rPr lang="en-US" altLang="en-US" dirty="0"/>
              <a:t>2019)</a:t>
            </a:r>
            <a:endParaRPr lang="en-US" dirty="0"/>
          </a:p>
        </p:txBody>
      </p:sp>
      <p:sp>
        <p:nvSpPr>
          <p:cNvPr id="3" name="Subtitle 2"/>
          <p:cNvSpPr>
            <a:spLocks noGrp="1"/>
          </p:cNvSpPr>
          <p:nvPr>
            <p:ph type="subTitle" idx="1"/>
          </p:nvPr>
        </p:nvSpPr>
        <p:spPr>
          <a:xfrm>
            <a:off x="685800" y="4343400"/>
            <a:ext cx="6400800" cy="685800"/>
          </a:xfrm>
        </p:spPr>
        <p:txBody>
          <a:bodyPr>
            <a:normAutofit fontScale="70000" lnSpcReduction="20000"/>
          </a:bodyPr>
          <a:lstStyle/>
          <a:p>
            <a:r>
              <a:rPr lang="en-US" altLang="en-US" dirty="0"/>
              <a:t>Canadian Task Force on Preventive Health Care (CTFPHC)</a:t>
            </a:r>
            <a:br>
              <a:rPr lang="en-US" altLang="en-US" dirty="0"/>
            </a:br>
            <a:endParaRPr lang="en-US" dirty="0"/>
          </a:p>
        </p:txBody>
      </p:sp>
    </p:spTree>
    <p:extLst>
      <p:ext uri="{BB962C8B-B14F-4D97-AF65-F5344CB8AC3E}">
        <p14:creationId xmlns:p14="http://schemas.microsoft.com/office/powerpoint/2010/main" val="287230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Methods</a:t>
            </a:r>
            <a:endParaRPr lang="en-CA" dirty="0"/>
          </a:p>
        </p:txBody>
      </p:sp>
      <p:sp>
        <p:nvSpPr>
          <p:cNvPr id="3" name="Text Placeholder 2"/>
          <p:cNvSpPr>
            <a:spLocks noGrp="1"/>
          </p:cNvSpPr>
          <p:nvPr>
            <p:ph type="body" idx="1"/>
          </p:nvPr>
        </p:nvSpPr>
        <p:spPr>
          <a:xfrm>
            <a:off x="457200" y="1535112"/>
            <a:ext cx="8229600" cy="1741488"/>
          </a:xfrm>
        </p:spPr>
        <p:txBody>
          <a:bodyPr>
            <a:normAutofit fontScale="92500" lnSpcReduction="20000"/>
          </a:bodyPr>
          <a:lstStyle/>
          <a:p>
            <a:pPr marL="0" lvl="1"/>
            <a:endParaRPr lang="en-CA" sz="2600" dirty="0"/>
          </a:p>
          <a:p>
            <a:pPr lvl="1" indent="-457200">
              <a:buFont typeface="Arial" panose="020B0604020202020204" pitchFamily="34" charset="0"/>
              <a:buChar char="•"/>
            </a:pPr>
            <a:r>
              <a:rPr lang="en-CA" sz="2600" dirty="0"/>
              <a:t>Task Force is an independent panel of:</a:t>
            </a:r>
          </a:p>
          <a:p>
            <a:pPr lvl="2" indent="-457200">
              <a:buFont typeface="Arial" panose="020B0604020202020204" pitchFamily="34" charset="0"/>
              <a:buChar char="•"/>
            </a:pPr>
            <a:r>
              <a:rPr lang="en-CA" b="0" dirty="0"/>
              <a:t>Clinicians and methodologists </a:t>
            </a:r>
          </a:p>
          <a:p>
            <a:pPr lvl="2" indent="-457200">
              <a:buFont typeface="Arial" panose="020B0604020202020204" pitchFamily="34" charset="0"/>
              <a:buChar char="•"/>
            </a:pPr>
            <a:r>
              <a:rPr lang="en-CA" b="0" dirty="0"/>
              <a:t>Expertise in prevention, primary care, literature synthesis, and critical appraisal</a:t>
            </a:r>
          </a:p>
          <a:p>
            <a:pPr lvl="2" indent="-457200">
              <a:buFont typeface="Arial" panose="020B0604020202020204" pitchFamily="34" charset="0"/>
              <a:buChar char="•"/>
            </a:pPr>
            <a:r>
              <a:rPr lang="en-CA" b="0" dirty="0"/>
              <a:t>Application of evidence to practice and policy</a:t>
            </a:r>
          </a:p>
          <a:p>
            <a:endParaRPr lang="en-CA" dirty="0"/>
          </a:p>
        </p:txBody>
      </p:sp>
      <p:sp>
        <p:nvSpPr>
          <p:cNvPr id="4" name="Content Placeholder 3"/>
          <p:cNvSpPr>
            <a:spLocks noGrp="1"/>
          </p:cNvSpPr>
          <p:nvPr>
            <p:ph sz="half" idx="2"/>
          </p:nvPr>
        </p:nvSpPr>
        <p:spPr>
          <a:xfrm>
            <a:off x="457200" y="3494541"/>
            <a:ext cx="4040188" cy="2544762"/>
          </a:xfrm>
        </p:spPr>
        <p:txBody>
          <a:bodyPr/>
          <a:lstStyle/>
          <a:p>
            <a:pPr marL="0" indent="0">
              <a:buNone/>
            </a:pPr>
            <a:r>
              <a:rPr lang="en-US" altLang="en-US" b="1" dirty="0"/>
              <a:t>Working Group</a:t>
            </a:r>
          </a:p>
          <a:p>
            <a:pPr marL="800100" lvl="1" indent="-342900">
              <a:buFont typeface="Arial" panose="020B0604020202020204" pitchFamily="34" charset="0"/>
              <a:buChar char="•"/>
            </a:pPr>
            <a:r>
              <a:rPr lang="en-US" altLang="en-US" sz="2000" dirty="0"/>
              <a:t>4 Task Force members </a:t>
            </a:r>
          </a:p>
          <a:p>
            <a:pPr marL="800100" lvl="1" indent="-342900">
              <a:buFont typeface="Arial" panose="020B0604020202020204" pitchFamily="34" charset="0"/>
              <a:buChar char="•"/>
            </a:pPr>
            <a:r>
              <a:rPr lang="en-US" altLang="en-US" sz="2000" dirty="0"/>
              <a:t>Established research questions and analytical framework</a:t>
            </a:r>
          </a:p>
          <a:p>
            <a:endParaRPr lang="en-CA" dirty="0"/>
          </a:p>
          <a:p>
            <a:endParaRPr lang="en-CA" dirty="0"/>
          </a:p>
        </p:txBody>
      </p:sp>
      <p:sp>
        <p:nvSpPr>
          <p:cNvPr id="6" name="Content Placeholder 5"/>
          <p:cNvSpPr>
            <a:spLocks noGrp="1"/>
          </p:cNvSpPr>
          <p:nvPr>
            <p:ph sz="quarter" idx="4"/>
          </p:nvPr>
        </p:nvSpPr>
        <p:spPr>
          <a:xfrm>
            <a:off x="4267201" y="3581400"/>
            <a:ext cx="4419600" cy="2544762"/>
          </a:xfrm>
        </p:spPr>
        <p:txBody>
          <a:bodyPr>
            <a:normAutofit fontScale="85000" lnSpcReduction="20000"/>
          </a:bodyPr>
          <a:lstStyle/>
          <a:p>
            <a:pPr marL="0" indent="0">
              <a:buNone/>
            </a:pPr>
            <a:r>
              <a:rPr lang="en-US" altLang="en-US" b="1" dirty="0"/>
              <a:t>Public Health Agency of Canada</a:t>
            </a:r>
          </a:p>
          <a:p>
            <a:pPr marL="800100" lvl="1" indent="-342900">
              <a:buFont typeface="Arial" panose="020B0604020202020204" pitchFamily="34" charset="0"/>
              <a:buChar char="•"/>
            </a:pPr>
            <a:r>
              <a:rPr lang="en-US" altLang="en-US" sz="2000" dirty="0"/>
              <a:t>Conducted systematic reviews of the literature based on the analytical framework and </a:t>
            </a:r>
            <a:r>
              <a:rPr lang="en-US" altLang="en-US" sz="2000"/>
              <a:t>GRADE methodology</a:t>
            </a:r>
            <a:endParaRPr lang="en-US" altLang="en-US" sz="2000" dirty="0"/>
          </a:p>
          <a:p>
            <a:pPr marL="800100" lvl="1" indent="-342900">
              <a:buFont typeface="Arial" panose="020B0604020202020204" pitchFamily="34" charset="0"/>
              <a:buChar char="•"/>
            </a:pPr>
            <a:r>
              <a:rPr lang="en-US" altLang="en-US" sz="2000" dirty="0"/>
              <a:t>Systematic reviews addressed: benefits and harms of screening; benefits and harms of treating screen-detected thyroid dysfunction; and patient values and preferences.</a:t>
            </a:r>
          </a:p>
          <a:p>
            <a:pPr marL="0" indent="0">
              <a:buNone/>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10</a:t>
            </a:fld>
            <a:endParaRPr lang="en-US" dirty="0"/>
          </a:p>
        </p:txBody>
      </p:sp>
    </p:spTree>
    <p:extLst>
      <p:ext uri="{BB962C8B-B14F-4D97-AF65-F5344CB8AC3E}">
        <p14:creationId xmlns:p14="http://schemas.microsoft.com/office/powerpoint/2010/main" val="391096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Research Questions </a:t>
            </a:r>
            <a:endParaRPr lang="en-CA" dirty="0"/>
          </a:p>
        </p:txBody>
      </p:sp>
      <p:sp>
        <p:nvSpPr>
          <p:cNvPr id="3" name="Content Placeholder 2"/>
          <p:cNvSpPr>
            <a:spLocks noGrp="1"/>
          </p:cNvSpPr>
          <p:nvPr>
            <p:ph idx="1"/>
          </p:nvPr>
        </p:nvSpPr>
        <p:spPr/>
        <p:txBody>
          <a:bodyPr>
            <a:normAutofit fontScale="92500" lnSpcReduction="10000"/>
          </a:bodyPr>
          <a:lstStyle/>
          <a:p>
            <a:pPr>
              <a:defRPr/>
            </a:pPr>
            <a:r>
              <a:rPr lang="en-US" dirty="0"/>
              <a:t>The key questions for the systematic reviews were:</a:t>
            </a:r>
          </a:p>
          <a:p>
            <a:pPr lvl="1">
              <a:defRPr/>
            </a:pPr>
            <a:r>
              <a:rPr lang="en-CA" sz="1800" dirty="0"/>
              <a:t>KQ1: Does screening asymptomatic, </a:t>
            </a:r>
            <a:r>
              <a:rPr lang="en-CA" sz="1800" dirty="0" err="1" smtClean="0"/>
              <a:t>nonpregnant</a:t>
            </a:r>
            <a:r>
              <a:rPr lang="en-CA" sz="1800" dirty="0" smtClean="0"/>
              <a:t> </a:t>
            </a:r>
            <a:r>
              <a:rPr lang="en-CA" sz="1800" dirty="0"/>
              <a:t>adults for </a:t>
            </a:r>
            <a:r>
              <a:rPr lang="en-CA" sz="1800" dirty="0" smtClean="0"/>
              <a:t>Thyroid Dysfunction (TD) </a:t>
            </a:r>
            <a:r>
              <a:rPr lang="en-CA" sz="1800" dirty="0"/>
              <a:t>reduce morbidity and mortality?</a:t>
            </a:r>
          </a:p>
          <a:p>
            <a:pPr lvl="1">
              <a:defRPr/>
            </a:pPr>
            <a:r>
              <a:rPr lang="en-CA" sz="1800" dirty="0"/>
              <a:t>KQ2: What are the harms of screening asymptomatic, </a:t>
            </a:r>
            <a:r>
              <a:rPr lang="en-CA" sz="1800" dirty="0" err="1" smtClean="0"/>
              <a:t>nonpregnant</a:t>
            </a:r>
            <a:r>
              <a:rPr lang="en-CA" sz="1800" dirty="0" smtClean="0"/>
              <a:t> </a:t>
            </a:r>
            <a:r>
              <a:rPr lang="en-CA" sz="1800" dirty="0"/>
              <a:t>adults for TD?</a:t>
            </a:r>
          </a:p>
          <a:p>
            <a:pPr lvl="1">
              <a:defRPr/>
            </a:pPr>
            <a:r>
              <a:rPr lang="en-CA" sz="1800" dirty="0"/>
              <a:t>KQ3: Does treatment of screen-detected overt or subclinical TD improve (a) morbidity or mortality or (b) intermediate outcomes?</a:t>
            </a:r>
          </a:p>
          <a:p>
            <a:pPr lvl="1">
              <a:defRPr/>
            </a:pPr>
            <a:r>
              <a:rPr lang="en-CA" sz="1800" dirty="0"/>
              <a:t>KQ4: What are the harms of treating screen-detected TD in asymptomatic, </a:t>
            </a:r>
            <a:r>
              <a:rPr lang="en-CA" sz="1800" dirty="0" err="1" smtClean="0"/>
              <a:t>nonpregnant</a:t>
            </a:r>
            <a:r>
              <a:rPr lang="en-CA" sz="1800" dirty="0" smtClean="0"/>
              <a:t> </a:t>
            </a:r>
            <a:r>
              <a:rPr lang="en-CA" sz="1800" dirty="0"/>
              <a:t>adults?</a:t>
            </a:r>
          </a:p>
          <a:p>
            <a:pPr lvl="1">
              <a:defRPr/>
            </a:pPr>
            <a:r>
              <a:rPr lang="en-CA" sz="1800" dirty="0"/>
              <a:t>KQ5: What are asymptomatic, </a:t>
            </a:r>
            <a:r>
              <a:rPr lang="en-CA" sz="1800" dirty="0" err="1" smtClean="0"/>
              <a:t>nonpregnant</a:t>
            </a:r>
            <a:r>
              <a:rPr lang="en-CA" sz="1800" dirty="0" smtClean="0"/>
              <a:t> </a:t>
            </a:r>
            <a:r>
              <a:rPr lang="en-CA" sz="1800" dirty="0"/>
              <a:t>adults’ preferences and values concerning screening for TD?</a:t>
            </a:r>
          </a:p>
          <a:p>
            <a:pPr lvl="1">
              <a:defRPr/>
            </a:pPr>
            <a:r>
              <a:rPr lang="en-CA" sz="1800" dirty="0"/>
              <a:t>KQ6: If screening asymptomatic, </a:t>
            </a:r>
            <a:r>
              <a:rPr lang="en-CA" sz="1800" dirty="0" err="1" smtClean="0"/>
              <a:t>nonpregnant</a:t>
            </a:r>
            <a:r>
              <a:rPr lang="en-CA" sz="1800" dirty="0" smtClean="0"/>
              <a:t> </a:t>
            </a:r>
            <a:r>
              <a:rPr lang="en-CA" sz="1800" dirty="0"/>
              <a:t>adults for TD is clinically effective, then what is the cost effectiveness and associated resource use</a:t>
            </a:r>
            <a:r>
              <a:rPr lang="en-CA" sz="1800" dirty="0" smtClean="0"/>
              <a:t>? </a:t>
            </a:r>
            <a:r>
              <a:rPr lang="en-US" sz="1800" dirty="0" smtClean="0"/>
              <a:t>(</a:t>
            </a:r>
            <a:r>
              <a:rPr lang="en-US" sz="1800" dirty="0"/>
              <a:t>this was not completed as there was no evidence of benefits)</a:t>
            </a:r>
            <a:endParaRPr lang="en-CA" sz="1800" dirty="0"/>
          </a:p>
          <a:p>
            <a:pPr marL="457200" lvl="1" indent="0">
              <a:buNone/>
              <a:defRPr/>
            </a:pPr>
            <a:endParaRPr lang="en-CA" sz="1100" dirty="0"/>
          </a:p>
          <a:p>
            <a:pPr>
              <a:defRPr/>
            </a:pPr>
            <a:r>
              <a:rPr lang="en-US" dirty="0"/>
              <a:t>For more detailed information, please access the systematic review </a:t>
            </a:r>
            <a:r>
              <a:rPr lang="en-US" dirty="0">
                <a:hlinkClick r:id="rId3"/>
              </a:rPr>
              <a:t>www.canadiantaskforce.ca</a:t>
            </a:r>
            <a:endParaRPr lang="en-US" dirty="0"/>
          </a:p>
          <a:p>
            <a:endParaRPr lang="en-CA"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5E142-BA66-4577-AABD-3D3B043058E5}" type="slidenum">
              <a:rPr kumimoji="0" lang="en-US" sz="12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7696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Study Eligibility Criteria</a:t>
            </a:r>
          </a:p>
        </p:txBody>
      </p:sp>
      <p:sp>
        <p:nvSpPr>
          <p:cNvPr id="3" name="Content Placeholder 2"/>
          <p:cNvSpPr>
            <a:spLocks noGrp="1"/>
          </p:cNvSpPr>
          <p:nvPr>
            <p:ph idx="1"/>
          </p:nvPr>
        </p:nvSpPr>
        <p:spPr>
          <a:xfrm>
            <a:off x="457200" y="1205345"/>
            <a:ext cx="8229600" cy="4754563"/>
          </a:xfrm>
        </p:spPr>
        <p:txBody>
          <a:bodyPr/>
          <a:lstStyle/>
          <a:p>
            <a:pPr marL="0" indent="0">
              <a:buNone/>
              <a:defRPr/>
            </a:pPr>
            <a:r>
              <a:rPr lang="en-CA" sz="1800" b="1" dirty="0"/>
              <a:t>Population</a:t>
            </a:r>
            <a:r>
              <a:rPr lang="en-CA" sz="1800" dirty="0"/>
              <a:t>: </a:t>
            </a:r>
            <a:r>
              <a:rPr lang="en-CA" sz="1800" dirty="0" err="1"/>
              <a:t>nonpregnant</a:t>
            </a:r>
            <a:r>
              <a:rPr lang="en-CA" sz="1800" dirty="0"/>
              <a:t> adults 18 years and older with no clear symptoms of thyroid dysfunction </a:t>
            </a:r>
            <a:endParaRPr lang="en-US" sz="1800" dirty="0"/>
          </a:p>
          <a:p>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516360079"/>
              </p:ext>
            </p:extLst>
          </p:nvPr>
        </p:nvGraphicFramePr>
        <p:xfrm>
          <a:off x="533400" y="1967345"/>
          <a:ext cx="8305800" cy="4250575"/>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406378">
                <a:tc>
                  <a:txBody>
                    <a:bodyPr/>
                    <a:lstStyle/>
                    <a:p>
                      <a:pPr algn="ctr"/>
                      <a:endParaRPr lang="en-CA" dirty="0"/>
                    </a:p>
                  </a:txBody>
                  <a:tcPr/>
                </a:tc>
                <a:tc>
                  <a:txBody>
                    <a:bodyPr/>
                    <a:lstStyle/>
                    <a:p>
                      <a:pPr algn="ctr"/>
                      <a:r>
                        <a:rPr lang="en-CA" dirty="0"/>
                        <a:t>KQ1-4</a:t>
                      </a:r>
                    </a:p>
                  </a:txBody>
                  <a:tcPr/>
                </a:tc>
                <a:extLst>
                  <a:ext uri="{0D108BD9-81ED-4DB2-BD59-A6C34878D82A}">
                    <a16:rowId xmlns:a16="http://schemas.microsoft.com/office/drawing/2014/main" val="10000"/>
                  </a:ext>
                </a:extLst>
              </a:tr>
              <a:tr h="369477">
                <a:tc>
                  <a:txBody>
                    <a:bodyPr/>
                    <a:lstStyle/>
                    <a:p>
                      <a:r>
                        <a:rPr lang="en-CA" sz="1800" b="1" dirty="0"/>
                        <a:t>Study Type</a:t>
                      </a:r>
                      <a:endParaRPr lang="en-CA" sz="1800" dirty="0"/>
                    </a:p>
                  </a:txBody>
                  <a:tcPr/>
                </a:tc>
                <a:tc>
                  <a:txBody>
                    <a:bodyPr/>
                    <a:lstStyle/>
                    <a:p>
                      <a:r>
                        <a:rPr lang="en-CA" sz="1800" dirty="0"/>
                        <a:t>Randomized</a:t>
                      </a:r>
                      <a:r>
                        <a:rPr lang="en-CA" sz="1800" baseline="0" dirty="0"/>
                        <a:t> controlled trials, or controlled observational studies</a:t>
                      </a:r>
                      <a:endParaRPr lang="en-CA" sz="1800" dirty="0"/>
                    </a:p>
                  </a:txBody>
                  <a:tcPr/>
                </a:tc>
                <a:extLst>
                  <a:ext uri="{0D108BD9-81ED-4DB2-BD59-A6C34878D82A}">
                    <a16:rowId xmlns:a16="http://schemas.microsoft.com/office/drawing/2014/main" val="10001"/>
                  </a:ext>
                </a:extLst>
              </a:tr>
              <a:tr h="896168">
                <a:tc>
                  <a:txBody>
                    <a:bodyPr/>
                    <a:lstStyle/>
                    <a:p>
                      <a:r>
                        <a:rPr lang="en-CA" sz="1800" b="1" dirty="0"/>
                        <a:t>Intervention</a:t>
                      </a:r>
                    </a:p>
                  </a:txBody>
                  <a:tcPr/>
                </a:tc>
                <a:tc>
                  <a:txBody>
                    <a:bodyPr/>
                    <a:lstStyle/>
                    <a:p>
                      <a:r>
                        <a:rPr lang="en-CA" sz="1800" dirty="0"/>
                        <a:t>KQ1-2:</a:t>
                      </a:r>
                      <a:r>
                        <a:rPr lang="en-CA" sz="1800" baseline="0" dirty="0"/>
                        <a:t> Screening</a:t>
                      </a:r>
                    </a:p>
                    <a:p>
                      <a:r>
                        <a:rPr lang="en-CA" sz="1800" baseline="0" dirty="0"/>
                        <a:t>KQ3-4: Treatment including thyroid hormone replacement therapy, </a:t>
                      </a:r>
                      <a:r>
                        <a:rPr lang="en-CA" sz="1800" baseline="0" dirty="0" err="1"/>
                        <a:t>antithyroid</a:t>
                      </a:r>
                      <a:r>
                        <a:rPr lang="en-CA" sz="1800" baseline="0" dirty="0"/>
                        <a:t> medications, surgery, and ablation therapy</a:t>
                      </a:r>
                      <a:endParaRPr lang="en-CA" sz="1800" dirty="0"/>
                    </a:p>
                  </a:txBody>
                  <a:tcPr/>
                </a:tc>
                <a:extLst>
                  <a:ext uri="{0D108BD9-81ED-4DB2-BD59-A6C34878D82A}">
                    <a16:rowId xmlns:a16="http://schemas.microsoft.com/office/drawing/2014/main" val="10003"/>
                  </a:ext>
                </a:extLst>
              </a:tr>
              <a:tr h="1523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t>Outcomes</a:t>
                      </a:r>
                    </a:p>
                    <a:p>
                      <a:endParaRPr lang="en-CA" sz="1800" dirty="0"/>
                    </a:p>
                  </a:txBody>
                  <a:tcPr/>
                </a:tc>
                <a:tc>
                  <a:txBody>
                    <a:bodyPr/>
                    <a:lstStyle/>
                    <a:p>
                      <a:r>
                        <a:rPr lang="en-CA" sz="1800" dirty="0"/>
                        <a:t>KQ1:</a:t>
                      </a:r>
                      <a:r>
                        <a:rPr lang="en-CA" sz="1800" baseline="0" dirty="0"/>
                        <a:t> clinical outcomes (mortality (all-cause and cardiovascular), fatal and non-fatal cardiovascular events, atrial fibrillation, fractures, quality of life, and cognitive function)</a:t>
                      </a:r>
                    </a:p>
                    <a:p>
                      <a:r>
                        <a:rPr lang="en-CA" sz="1800" baseline="0" dirty="0"/>
                        <a:t>KQ2: psychological effects, harms of workup, </a:t>
                      </a:r>
                      <a:r>
                        <a:rPr lang="en-CA" sz="1800" baseline="0" dirty="0" err="1"/>
                        <a:t>overdiagnosis</a:t>
                      </a:r>
                      <a:r>
                        <a:rPr lang="en-CA" sz="1800" baseline="0" dirty="0"/>
                        <a:t>, overtreatment</a:t>
                      </a:r>
                    </a:p>
                    <a:p>
                      <a:r>
                        <a:rPr lang="en-CA" sz="1800" baseline="0" dirty="0"/>
                        <a:t>KQ3: clinical outcomes in KQ1 + intermediate outcomes (cholesterol, blood pressure, weight change, bone density)</a:t>
                      </a:r>
                    </a:p>
                    <a:p>
                      <a:r>
                        <a:rPr lang="en-CA" sz="1800" baseline="0" dirty="0"/>
                        <a:t>KQ4: harms of treatment </a:t>
                      </a:r>
                    </a:p>
                    <a:p>
                      <a:endParaRPr lang="en-CA" sz="1800" dirty="0"/>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E3D5E142-BA66-4577-AABD-3D3B043058E5}" type="slidenum">
              <a:rPr lang="en-US" smtClean="0"/>
              <a:t>12</a:t>
            </a:fld>
            <a:endParaRPr lang="en-US" dirty="0"/>
          </a:p>
        </p:txBody>
      </p:sp>
    </p:spTree>
    <p:extLst>
      <p:ext uri="{BB962C8B-B14F-4D97-AF65-F5344CB8AC3E}">
        <p14:creationId xmlns:p14="http://schemas.microsoft.com/office/powerpoint/2010/main" val="1583504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79512" y="188640"/>
            <a:ext cx="8856984" cy="1106760"/>
          </a:xfrm>
        </p:spPr>
        <p:txBody>
          <a:bodyPr>
            <a:normAutofit fontScale="90000"/>
          </a:bodyPr>
          <a:lstStyle/>
          <a:p>
            <a:r>
              <a:rPr lang="en-US" altLang="en-US" sz="2800" dirty="0"/>
              <a:t/>
            </a:r>
            <a:br>
              <a:rPr lang="en-US" altLang="en-US" sz="2800" dirty="0"/>
            </a:br>
            <a:r>
              <a:rPr lang="en-US" altLang="en-US" sz="2700" dirty="0"/>
              <a:t>How does the Task Force “GRADE” Evidence? </a:t>
            </a:r>
            <a:r>
              <a:rPr lang="en-US" altLang="en-US" sz="3600" dirty="0"/>
              <a:t/>
            </a:r>
            <a:br>
              <a:rPr lang="en-US" altLang="en-US" sz="3600" dirty="0"/>
            </a:br>
            <a:endParaRPr lang="en-US" altLang="en-US" dirty="0"/>
          </a:p>
        </p:txBody>
      </p:sp>
      <p:sp>
        <p:nvSpPr>
          <p:cNvPr id="3891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F667316-3D4E-4659-9887-499657F22095}" type="slidenum">
              <a:rPr lang="en-US" altLang="en-US" sz="1400" smtClean="0"/>
              <a:pPr>
                <a:spcBef>
                  <a:spcPct val="0"/>
                </a:spcBef>
                <a:buFontTx/>
                <a:buNone/>
              </a:pPr>
              <a:t>13</a:t>
            </a:fld>
            <a:endParaRPr lang="en-US" altLang="en-US" sz="1400" dirty="0"/>
          </a:p>
        </p:txBody>
      </p:sp>
      <p:sp>
        <p:nvSpPr>
          <p:cNvPr id="12" name="Content Placeholder 11"/>
          <p:cNvSpPr>
            <a:spLocks noGrp="1"/>
          </p:cNvSpPr>
          <p:nvPr>
            <p:ph idx="1"/>
          </p:nvPr>
        </p:nvSpPr>
        <p:spPr>
          <a:xfrm>
            <a:off x="179512" y="1219200"/>
            <a:ext cx="8784976" cy="1066800"/>
          </a:xfrm>
        </p:spPr>
        <p:txBody>
          <a:bodyPr>
            <a:normAutofit fontScale="92500" lnSpcReduction="10000"/>
          </a:bodyPr>
          <a:lstStyle/>
          <a:p>
            <a:pPr>
              <a:buFontTx/>
              <a:buNone/>
              <a:defRPr/>
            </a:pPr>
            <a:r>
              <a:rPr lang="en-US" sz="2200" dirty="0"/>
              <a:t>The “</a:t>
            </a:r>
            <a:r>
              <a:rPr lang="en-US" sz="2200" b="1" dirty="0">
                <a:solidFill>
                  <a:srgbClr val="AE285B"/>
                </a:solidFill>
              </a:rPr>
              <a:t>GRADE</a:t>
            </a:r>
            <a:r>
              <a:rPr lang="en-US" sz="2200" dirty="0"/>
              <a:t>” System:</a:t>
            </a:r>
          </a:p>
          <a:p>
            <a:pPr>
              <a:buFont typeface="Arial" charset="0"/>
              <a:buChar char="•"/>
              <a:defRPr/>
            </a:pPr>
            <a:r>
              <a:rPr lang="en-US" b="1" dirty="0">
                <a:solidFill>
                  <a:srgbClr val="AE285B"/>
                </a:solidFill>
                <a:cs typeface="Arial" pitchFamily="34" charset="0"/>
              </a:rPr>
              <a:t>G</a:t>
            </a:r>
            <a:r>
              <a:rPr lang="en-US" dirty="0">
                <a:cs typeface="Arial" pitchFamily="34" charset="0"/>
              </a:rPr>
              <a:t>rading</a:t>
            </a:r>
            <a:r>
              <a:rPr lang="en-US" dirty="0">
                <a:solidFill>
                  <a:srgbClr val="AE285B"/>
                </a:solidFill>
                <a:cs typeface="Arial" pitchFamily="34" charset="0"/>
              </a:rPr>
              <a:t> </a:t>
            </a:r>
            <a:r>
              <a:rPr lang="en-US" dirty="0">
                <a:cs typeface="Arial" pitchFamily="34" charset="0"/>
              </a:rPr>
              <a:t>of </a:t>
            </a:r>
            <a:r>
              <a:rPr lang="en-US" b="1" dirty="0">
                <a:solidFill>
                  <a:srgbClr val="AE285B"/>
                </a:solidFill>
                <a:cs typeface="Arial" pitchFamily="34" charset="0"/>
              </a:rPr>
              <a:t>R</a:t>
            </a:r>
            <a:r>
              <a:rPr lang="en-US" dirty="0">
                <a:cs typeface="Arial" pitchFamily="34" charset="0"/>
              </a:rPr>
              <a:t>ecommendations, </a:t>
            </a:r>
            <a:r>
              <a:rPr lang="en-US" b="1" dirty="0">
                <a:solidFill>
                  <a:srgbClr val="AE285B"/>
                </a:solidFill>
                <a:cs typeface="Arial" pitchFamily="34" charset="0"/>
              </a:rPr>
              <a:t>A</a:t>
            </a:r>
            <a:r>
              <a:rPr lang="en-US" dirty="0">
                <a:cs typeface="Arial" pitchFamily="34" charset="0"/>
              </a:rPr>
              <a:t>ssessment, </a:t>
            </a:r>
            <a:r>
              <a:rPr lang="en-US" b="1" dirty="0">
                <a:solidFill>
                  <a:srgbClr val="AE285B"/>
                </a:solidFill>
                <a:cs typeface="Arial" pitchFamily="34" charset="0"/>
              </a:rPr>
              <a:t>D</a:t>
            </a:r>
            <a:r>
              <a:rPr lang="en-US" dirty="0">
                <a:cs typeface="Arial" pitchFamily="34" charset="0"/>
              </a:rPr>
              <a:t>evelopment &amp; </a:t>
            </a:r>
            <a:r>
              <a:rPr lang="en-US" b="1" dirty="0">
                <a:solidFill>
                  <a:srgbClr val="AE285B"/>
                </a:solidFill>
                <a:cs typeface="Arial" pitchFamily="34" charset="0"/>
              </a:rPr>
              <a:t>E</a:t>
            </a:r>
            <a:r>
              <a:rPr lang="en-US" dirty="0">
                <a:cs typeface="Arial" pitchFamily="34" charset="0"/>
              </a:rPr>
              <a:t>valuation</a:t>
            </a:r>
          </a:p>
          <a:p>
            <a:endParaRPr lang="en-US" dirty="0"/>
          </a:p>
        </p:txBody>
      </p:sp>
      <p:sp>
        <p:nvSpPr>
          <p:cNvPr id="13" name="Down Arrow Callout 12"/>
          <p:cNvSpPr/>
          <p:nvPr/>
        </p:nvSpPr>
        <p:spPr bwMode="auto">
          <a:xfrm>
            <a:off x="395536" y="2362200"/>
            <a:ext cx="3600400" cy="1013675"/>
          </a:xfrm>
          <a:prstGeom prst="downArrowCallout">
            <a:avLst/>
          </a:prstGeom>
          <a:solidFill>
            <a:srgbClr val="AE285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0" u="none" strike="noStrike" cap="none" normalizeH="0" baseline="0" dirty="0">
                <a:ln>
                  <a:noFill/>
                </a:ln>
                <a:solidFill>
                  <a:schemeClr val="bg1"/>
                </a:solidFill>
                <a:effectLst/>
                <a:latin typeface="Arial" charset="0"/>
                <a:ea typeface="ヒラギノ角ゴ Pro W3" pitchFamily="-128" charset="-128"/>
              </a:rPr>
              <a:t>1. </a:t>
            </a:r>
            <a:r>
              <a:rPr lang="en-US" sz="2300" b="1" dirty="0">
                <a:solidFill>
                  <a:schemeClr val="bg1"/>
                </a:solidFill>
                <a:latin typeface="Arial" charset="0"/>
                <a:ea typeface="ヒラギノ角ゴ Pro W3" pitchFamily="-128" charset="-128"/>
              </a:rPr>
              <a:t>Certaint</a:t>
            </a:r>
            <a:r>
              <a:rPr kumimoji="0" lang="en-US" sz="2300" b="1" i="0" u="none" strike="noStrike" cap="none" normalizeH="0" baseline="0" dirty="0">
                <a:ln>
                  <a:noFill/>
                </a:ln>
                <a:solidFill>
                  <a:schemeClr val="bg1"/>
                </a:solidFill>
                <a:effectLst/>
                <a:latin typeface="Arial" charset="0"/>
                <a:ea typeface="ヒラギノ角ゴ Pro W3" pitchFamily="-128" charset="-128"/>
              </a:rPr>
              <a:t>y of Evidence</a:t>
            </a:r>
          </a:p>
        </p:txBody>
      </p:sp>
      <p:sp>
        <p:nvSpPr>
          <p:cNvPr id="17" name="Down Arrow Callout 16"/>
          <p:cNvSpPr/>
          <p:nvPr/>
        </p:nvSpPr>
        <p:spPr bwMode="auto">
          <a:xfrm>
            <a:off x="4266155" y="2392098"/>
            <a:ext cx="4608512" cy="1013674"/>
          </a:xfrm>
          <a:prstGeom prst="downArrowCallout">
            <a:avLst/>
          </a:prstGeom>
          <a:solidFill>
            <a:srgbClr val="AE285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500" b="1" i="0"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0" u="none" strike="noStrike" cap="none" normalizeH="0" baseline="0" dirty="0">
                <a:ln>
                  <a:noFill/>
                </a:ln>
                <a:solidFill>
                  <a:schemeClr val="bg1"/>
                </a:solidFill>
                <a:effectLst/>
                <a:latin typeface="Arial" charset="0"/>
                <a:ea typeface="ヒラギノ角ゴ Pro W3" pitchFamily="-128" charset="-128"/>
              </a:rPr>
              <a:t>2. Strength</a:t>
            </a:r>
            <a:r>
              <a:rPr kumimoji="0" lang="en-US" sz="2300" b="1" i="0" u="none" strike="noStrike" cap="none" normalizeH="0" dirty="0">
                <a:ln>
                  <a:noFill/>
                </a:ln>
                <a:solidFill>
                  <a:schemeClr val="bg1"/>
                </a:solidFill>
                <a:effectLst/>
                <a:latin typeface="Arial" charset="0"/>
                <a:ea typeface="ヒラギノ角ゴ Pro W3" pitchFamily="-128" charset="-128"/>
              </a:rPr>
              <a:t> of Recommendation</a:t>
            </a:r>
            <a:endParaRPr kumimoji="0" lang="en-US" sz="2300" b="1" i="0" u="none" strike="noStrike" cap="none" normalizeH="0" baseline="0" dirty="0">
              <a:ln>
                <a:noFill/>
              </a:ln>
              <a:solidFill>
                <a:schemeClr val="bg1"/>
              </a:solidFill>
              <a:effectLst/>
              <a:latin typeface="Arial" charset="0"/>
              <a:ea typeface="ヒラギノ角ゴ Pro W3" pitchFamily="-128" charset="-128"/>
            </a:endParaRPr>
          </a:p>
        </p:txBody>
      </p:sp>
      <p:sp>
        <p:nvSpPr>
          <p:cNvPr id="14" name="Rectangle 13"/>
          <p:cNvSpPr/>
          <p:nvPr/>
        </p:nvSpPr>
        <p:spPr bwMode="auto">
          <a:xfrm>
            <a:off x="512833" y="3405772"/>
            <a:ext cx="3456384" cy="1368152"/>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en-CA" sz="2200" dirty="0">
                <a:solidFill>
                  <a:prstClr val="black"/>
                </a:solidFill>
                <a:cs typeface="Arial" pitchFamily="34" charset="0"/>
              </a:rPr>
              <a:t>Confidence that the available evidence </a:t>
            </a:r>
            <a:r>
              <a:rPr lang="en-CA" sz="2200" b="1" dirty="0">
                <a:solidFill>
                  <a:prstClr val="black"/>
                </a:solidFill>
                <a:cs typeface="Arial" pitchFamily="34" charset="0"/>
              </a:rPr>
              <a:t>correctly reflects the theoretical true effect</a:t>
            </a:r>
            <a:r>
              <a:rPr lang="en-CA" sz="2200" dirty="0">
                <a:solidFill>
                  <a:prstClr val="black"/>
                </a:solidFill>
                <a:cs typeface="Arial" pitchFamily="34" charset="0"/>
              </a:rPr>
              <a:t> </a:t>
            </a:r>
            <a:endParaRPr kumimoji="0" lang="en-US" sz="2200" b="0" i="0" u="none" strike="noStrike" cap="none" normalizeH="0" baseline="0" dirty="0">
              <a:ln>
                <a:noFill/>
              </a:ln>
              <a:solidFill>
                <a:schemeClr val="tx1"/>
              </a:solidFill>
              <a:effectLst/>
              <a:latin typeface="Arial" charset="0"/>
              <a:ea typeface="ヒラギノ角ゴ Pro W3" pitchFamily="-128" charset="-128"/>
            </a:endParaRPr>
          </a:p>
        </p:txBody>
      </p:sp>
      <p:sp>
        <p:nvSpPr>
          <p:cNvPr id="19" name="Rectangle 18"/>
          <p:cNvSpPr/>
          <p:nvPr/>
        </p:nvSpPr>
        <p:spPr bwMode="auto">
          <a:xfrm>
            <a:off x="4319972" y="3429530"/>
            <a:ext cx="4536504" cy="1344394"/>
          </a:xfrm>
          <a:prstGeom prst="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hangingPunct="0">
              <a:buFont typeface="Arial" panose="020B0604020202020204" pitchFamily="34" charset="0"/>
              <a:buChar char="•"/>
            </a:pPr>
            <a:r>
              <a:rPr lang="en-US" sz="1950" dirty="0" smtClean="0">
                <a:latin typeface="Arial" charset="0"/>
                <a:ea typeface="ヒラギノ角ゴ Pro W3" pitchFamily="-128" charset="-128"/>
              </a:rPr>
              <a:t>Certainty </a:t>
            </a:r>
            <a:r>
              <a:rPr lang="en-US" sz="1950" dirty="0">
                <a:latin typeface="Arial" charset="0"/>
                <a:ea typeface="ヒラギノ角ゴ Pro W3" pitchFamily="-128" charset="-128"/>
              </a:rPr>
              <a:t>of </a:t>
            </a:r>
            <a:r>
              <a:rPr lang="en-US" sz="1950" b="1" dirty="0">
                <a:latin typeface="Arial" charset="0"/>
                <a:ea typeface="ヒラギノ角ゴ Pro W3" pitchFamily="-128" charset="-128"/>
              </a:rPr>
              <a:t>supporting evidence</a:t>
            </a:r>
          </a:p>
          <a:p>
            <a:pPr marL="342900" indent="-342900" eaLnBrk="0" hangingPunct="0">
              <a:buFont typeface="Arial" panose="020B0604020202020204" pitchFamily="34" charset="0"/>
              <a:buChar char="•"/>
            </a:pPr>
            <a:r>
              <a:rPr kumimoji="0" lang="en-US" sz="1950" b="1" i="0" u="none" strike="noStrike" cap="none" normalizeH="0" baseline="0" dirty="0">
                <a:ln>
                  <a:noFill/>
                </a:ln>
                <a:solidFill>
                  <a:schemeClr val="tx1"/>
                </a:solidFill>
                <a:effectLst/>
                <a:latin typeface="Arial" charset="0"/>
                <a:ea typeface="ヒラギノ角ゴ Pro W3" pitchFamily="-128" charset="-128"/>
              </a:rPr>
              <a:t>Desirabl</a:t>
            </a:r>
            <a:r>
              <a:rPr lang="en-US" sz="1950" b="1" dirty="0">
                <a:latin typeface="Arial" charset="0"/>
                <a:ea typeface="ヒラギノ角ゴ Pro W3" pitchFamily="-128" charset="-128"/>
              </a:rPr>
              <a:t>e </a:t>
            </a:r>
            <a:r>
              <a:rPr kumimoji="0" lang="en-US" sz="1950" b="1" i="0" u="none" strike="noStrike" cap="none" normalizeH="0" dirty="0">
                <a:ln>
                  <a:noFill/>
                </a:ln>
                <a:solidFill>
                  <a:schemeClr val="tx1"/>
                </a:solidFill>
                <a:effectLst/>
                <a:latin typeface="Arial" charset="0"/>
                <a:ea typeface="ヒラギノ角ゴ Pro W3" pitchFamily="-128" charset="-128"/>
              </a:rPr>
              <a:t>and undesirable effects</a:t>
            </a:r>
          </a:p>
          <a:p>
            <a:pPr marL="342900" indent="-342900" eaLnBrk="0" hangingPunct="0">
              <a:buFont typeface="Arial" panose="020B0604020202020204" pitchFamily="34" charset="0"/>
              <a:buChar char="•"/>
            </a:pPr>
            <a:r>
              <a:rPr lang="en-US" sz="1950" b="1" baseline="0" dirty="0">
                <a:latin typeface="Arial" charset="0"/>
                <a:ea typeface="ヒラギノ角ゴ Pro W3" pitchFamily="-128" charset="-128"/>
              </a:rPr>
              <a:t>Values</a:t>
            </a:r>
            <a:r>
              <a:rPr lang="en-US" sz="1950" b="1" dirty="0">
                <a:latin typeface="Arial" charset="0"/>
                <a:ea typeface="ヒラギノ角ゴ Pro W3" pitchFamily="-128" charset="-128"/>
              </a:rPr>
              <a:t> and preferences</a:t>
            </a:r>
          </a:p>
          <a:p>
            <a:pPr marL="342900" indent="-342900" eaLnBrk="0" hangingPunct="0">
              <a:buFont typeface="Arial" panose="020B0604020202020204" pitchFamily="34" charset="0"/>
              <a:buChar char="•"/>
            </a:pPr>
            <a:r>
              <a:rPr lang="en-US" sz="1950" b="1" dirty="0">
                <a:latin typeface="Arial" charset="0"/>
                <a:ea typeface="ヒラギノ角ゴ Pro W3" pitchFamily="-128" charset="-128"/>
              </a:rPr>
              <a:t>Resource use</a:t>
            </a:r>
          </a:p>
          <a:p>
            <a:pPr marL="342900" indent="-342900" eaLnBrk="0" hangingPunct="0">
              <a:buFont typeface="Arial" panose="020B0604020202020204" pitchFamily="34" charset="0"/>
              <a:buChar char="•"/>
            </a:pPr>
            <a:endParaRPr kumimoji="0" lang="en-US" sz="2200" b="0" i="0" u="none" strike="noStrike" cap="none" normalizeH="0" baseline="0" dirty="0">
              <a:ln>
                <a:noFill/>
              </a:ln>
              <a:solidFill>
                <a:schemeClr val="tx1"/>
              </a:solidFill>
              <a:effectLst/>
              <a:latin typeface="Arial" charset="0"/>
              <a:ea typeface="ヒラギノ角ゴ Pro W3" pitchFamily="-128" charset="-128"/>
            </a:endParaRPr>
          </a:p>
        </p:txBody>
      </p:sp>
      <p:sp>
        <p:nvSpPr>
          <p:cNvPr id="15" name="Up Arrow Callout 14"/>
          <p:cNvSpPr/>
          <p:nvPr/>
        </p:nvSpPr>
        <p:spPr bwMode="auto">
          <a:xfrm>
            <a:off x="512833" y="4773924"/>
            <a:ext cx="3312368" cy="1423025"/>
          </a:xfrm>
          <a:prstGeom prst="upArrowCallout">
            <a:avLst/>
          </a:prstGeom>
          <a:solidFill>
            <a:schemeClr val="accent2">
              <a:lumMod val="75000"/>
              <a:alpha val="74000"/>
            </a:schemeClr>
          </a:solidFill>
          <a:ln w="9525" cap="flat" cmpd="sng" algn="ctr">
            <a:solidFill>
              <a:srgbClr val="90214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700" b="1" i="1"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300" b="1" i="1" u="none" strike="noStrike" cap="none" normalizeH="0" baseline="0" dirty="0">
                <a:ln>
                  <a:noFill/>
                </a:ln>
                <a:solidFill>
                  <a:schemeClr val="bg1"/>
                </a:solidFill>
                <a:effectLst/>
                <a:latin typeface="Arial" charset="0"/>
                <a:ea typeface="ヒラギノ角ゴ Pro W3" pitchFamily="-128" charset="-128"/>
              </a:rPr>
              <a:t>High, Moderate, Low, Very Low</a:t>
            </a:r>
          </a:p>
        </p:txBody>
      </p:sp>
      <p:sp>
        <p:nvSpPr>
          <p:cNvPr id="21" name="Up Arrow Callout 20"/>
          <p:cNvSpPr/>
          <p:nvPr/>
        </p:nvSpPr>
        <p:spPr bwMode="auto">
          <a:xfrm>
            <a:off x="4319972" y="4773924"/>
            <a:ext cx="4608512" cy="1432743"/>
          </a:xfrm>
          <a:prstGeom prst="upArrowCallout">
            <a:avLst/>
          </a:prstGeom>
          <a:solidFill>
            <a:schemeClr val="accent2">
              <a:lumMod val="75000"/>
              <a:alpha val="74000"/>
            </a:schemeClr>
          </a:solidFill>
          <a:ln w="9525" cap="flat" cmpd="sng" algn="ctr">
            <a:solidFill>
              <a:srgbClr val="90214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100" b="1" i="1" u="none" strike="noStrike" cap="none" normalizeH="0" baseline="0" dirty="0">
              <a:ln>
                <a:noFill/>
              </a:ln>
              <a:solidFill>
                <a:schemeClr val="bg1"/>
              </a:solidFill>
              <a:effectLst/>
              <a:latin typeface="Arial" charset="0"/>
              <a:ea typeface="ヒラギノ角ゴ Pro W3" pitchFamily="-128"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dirty="0">
                <a:ln>
                  <a:noFill/>
                </a:ln>
                <a:solidFill>
                  <a:schemeClr val="bg1"/>
                </a:solidFill>
                <a:effectLst/>
                <a:latin typeface="Arial" charset="0"/>
                <a:ea typeface="ヒラギノ角ゴ Pro W3" pitchFamily="-128" charset="-128"/>
              </a:rPr>
              <a:t>Strong, </a:t>
            </a:r>
            <a:r>
              <a:rPr lang="en-US" sz="2400" b="1" i="1" dirty="0">
                <a:solidFill>
                  <a:schemeClr val="bg1"/>
                </a:solidFill>
                <a:latin typeface="Arial" charset="0"/>
                <a:ea typeface="ヒラギノ角ゴ Pro W3" pitchFamily="-128" charset="-128"/>
              </a:rPr>
              <a:t>Conditional</a:t>
            </a:r>
            <a:endParaRPr kumimoji="0" lang="en-US" sz="2400" b="1" i="1" u="none" strike="noStrike" cap="none" normalizeH="0" baseline="0" dirty="0">
              <a:ln>
                <a:noFill/>
              </a:ln>
              <a:solidFill>
                <a:schemeClr val="bg1"/>
              </a:solidFill>
              <a:effectLst/>
              <a:latin typeface="Arial" charset="0"/>
              <a:ea typeface="ヒラギノ角ゴ Pro W3" pitchFamily="-128" charset="-128"/>
            </a:endParaRPr>
          </a:p>
        </p:txBody>
      </p:sp>
    </p:spTree>
    <p:extLst>
      <p:ext uri="{BB962C8B-B14F-4D97-AF65-F5344CB8AC3E}">
        <p14:creationId xmlns:p14="http://schemas.microsoft.com/office/powerpoint/2010/main" val="235590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r>
              <a:rPr lang="en-US" altLang="en-US" dirty="0"/>
              <a:t>Internal and External Review Processes</a:t>
            </a:r>
          </a:p>
        </p:txBody>
      </p:sp>
      <p:sp>
        <p:nvSpPr>
          <p:cNvPr id="3" name="Content Placeholder 2"/>
          <p:cNvSpPr>
            <a:spLocks noGrp="1"/>
          </p:cNvSpPr>
          <p:nvPr>
            <p:ph idx="1"/>
          </p:nvPr>
        </p:nvSpPr>
        <p:spPr>
          <a:xfrm>
            <a:off x="876300" y="1447800"/>
            <a:ext cx="7391400" cy="4114800"/>
          </a:xfrm>
        </p:spPr>
        <p:txBody>
          <a:bodyPr>
            <a:normAutofit fontScale="92500" lnSpcReduction="10000"/>
          </a:bodyPr>
          <a:lstStyle/>
          <a:p>
            <a:pPr algn="just">
              <a:defRPr/>
            </a:pPr>
            <a:r>
              <a:rPr lang="en-US" sz="2400" dirty="0"/>
              <a:t>Internal review process:</a:t>
            </a:r>
          </a:p>
          <a:p>
            <a:pPr lvl="1" algn="just">
              <a:defRPr/>
            </a:pPr>
            <a:r>
              <a:rPr lang="en-US" sz="2000" dirty="0"/>
              <a:t>Guideline working group, full Task Force, scientific officers</a:t>
            </a:r>
            <a:endParaRPr lang="en-CA" dirty="0"/>
          </a:p>
          <a:p>
            <a:pPr marL="0" indent="0" algn="just">
              <a:buFontTx/>
              <a:buNone/>
              <a:defRPr/>
            </a:pPr>
            <a:endParaRPr lang="en-US" sz="1100" dirty="0"/>
          </a:p>
          <a:p>
            <a:pPr algn="just">
              <a:defRPr/>
            </a:pPr>
            <a:r>
              <a:rPr lang="en-US" sz="2400" dirty="0"/>
              <a:t>External review process:</a:t>
            </a:r>
          </a:p>
          <a:p>
            <a:pPr lvl="1" algn="just">
              <a:defRPr/>
            </a:pPr>
            <a:r>
              <a:rPr lang="en-CA" dirty="0"/>
              <a:t>External review is undertaken at key stages:</a:t>
            </a:r>
          </a:p>
          <a:p>
            <a:pPr lvl="2" algn="just">
              <a:defRPr/>
            </a:pPr>
            <a:r>
              <a:rPr lang="en-CA" sz="2100" dirty="0"/>
              <a:t>Protocol, systematic review, and draft guideline</a:t>
            </a:r>
          </a:p>
          <a:p>
            <a:pPr lvl="1" algn="just">
              <a:defRPr/>
            </a:pPr>
            <a:r>
              <a:rPr lang="en-CA" sz="2100" dirty="0"/>
              <a:t>Reviewers include:</a:t>
            </a:r>
          </a:p>
          <a:p>
            <a:pPr lvl="2" algn="just">
              <a:defRPr/>
            </a:pPr>
            <a:r>
              <a:rPr lang="en-US" sz="2100" dirty="0"/>
              <a:t>Generalist and disease-specific stakeholders</a:t>
            </a:r>
          </a:p>
          <a:p>
            <a:pPr lvl="2" algn="just">
              <a:defRPr/>
            </a:pPr>
            <a:r>
              <a:rPr lang="en-US" sz="2100" dirty="0"/>
              <a:t>Federal and Provincial/Territorial stakeholders </a:t>
            </a:r>
          </a:p>
          <a:p>
            <a:pPr lvl="2" algn="just">
              <a:defRPr/>
            </a:pPr>
            <a:r>
              <a:rPr lang="en-US" sz="2100" dirty="0"/>
              <a:t>Academic peer reviewers</a:t>
            </a:r>
          </a:p>
          <a:p>
            <a:pPr marL="457200" lvl="1" indent="0" algn="just">
              <a:buFontTx/>
              <a:buNone/>
              <a:defRPr/>
            </a:pPr>
            <a:endParaRPr lang="en-US" sz="1100" dirty="0"/>
          </a:p>
          <a:p>
            <a:pPr marL="342900" lvl="1" indent="-342900" algn="just">
              <a:buFontTx/>
              <a:buChar char="•"/>
              <a:defRPr/>
            </a:pPr>
            <a:r>
              <a:rPr lang="en-US" sz="2400" dirty="0"/>
              <a:t>CMAJ conducts an independent peer review process to review guidelines prior to publication.</a:t>
            </a:r>
          </a:p>
          <a:p>
            <a:pPr marL="342900" lvl="1" indent="-342900" algn="just">
              <a:buFontTx/>
              <a:buChar char="•"/>
              <a:defRPr/>
            </a:pPr>
            <a:endParaRPr lang="en-US" sz="2400" dirty="0"/>
          </a:p>
          <a:p>
            <a:pPr marL="0" indent="0">
              <a:buNone/>
              <a:defRPr/>
            </a:pPr>
            <a:endParaRPr lang="en-US" dirty="0"/>
          </a:p>
        </p:txBody>
      </p:sp>
      <p:sp>
        <p:nvSpPr>
          <p:cNvPr id="2867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FD2B7F57-0338-45D5-90D3-EEF60DF92F54}" type="slidenum">
              <a:rPr lang="en-US" altLang="en-US" sz="1400" smtClean="0">
                <a:cs typeface="Arial" pitchFamily="34" charset="0"/>
              </a:rPr>
              <a:pPr>
                <a:spcBef>
                  <a:spcPct val="0"/>
                </a:spcBef>
                <a:buFontTx/>
                <a:buNone/>
              </a:pPr>
              <a:t>14</a:t>
            </a:fld>
            <a:endParaRPr lang="en-US" altLang="en-US" sz="1400" dirty="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none" dirty="0"/>
              <a:t>FINDINGS</a:t>
            </a:r>
            <a:endParaRPr lang="en-US" altLang="en-US" cap="none"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15</a:t>
            </a:fld>
            <a:endParaRPr lang="en-US" altLang="en-US" sz="1400" dirty="0">
              <a:solidFill>
                <a:schemeClr val="bg1"/>
              </a:solidFill>
              <a:cs typeface="Arial" pitchFamily="34" charset="0"/>
            </a:endParaRPr>
          </a:p>
        </p:txBody>
      </p:sp>
      <p:sp>
        <p:nvSpPr>
          <p:cNvPr id="6" name="Text Placeholder 5"/>
          <p:cNvSpPr>
            <a:spLocks noGrp="1"/>
          </p:cNvSpPr>
          <p:nvPr>
            <p:ph type="body" idx="1"/>
          </p:nvPr>
        </p:nvSpPr>
        <p:spPr>
          <a:xfrm>
            <a:off x="914400" y="1628775"/>
            <a:ext cx="7473950" cy="1500188"/>
          </a:xfrm>
        </p:spPr>
        <p:txBody>
          <a:bodyPr/>
          <a:lstStyle/>
          <a:p>
            <a:r>
              <a:rPr lang="en-CA" altLang="en-US" sz="2400" dirty="0"/>
              <a:t>Recommendation on screening adults for asymptomatic thyroid dysfunction in primary care </a:t>
            </a:r>
            <a:endParaRPr lang="en-US" altLang="en-US" sz="2400" dirty="0"/>
          </a:p>
        </p:txBody>
      </p:sp>
    </p:spTree>
    <p:extLst>
      <p:ext uri="{BB962C8B-B14F-4D97-AF65-F5344CB8AC3E}">
        <p14:creationId xmlns:p14="http://schemas.microsoft.com/office/powerpoint/2010/main" val="1538201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a:bodyPr>
          <a:lstStyle/>
          <a:p>
            <a:r>
              <a:rPr lang="en-US" altLang="en-US" sz="3600" dirty="0"/>
              <a:t>Key Findings</a:t>
            </a:r>
          </a:p>
        </p:txBody>
      </p:sp>
      <p:sp>
        <p:nvSpPr>
          <p:cNvPr id="3" name="Content Placeholder 2"/>
          <p:cNvSpPr>
            <a:spLocks noGrp="1"/>
          </p:cNvSpPr>
          <p:nvPr>
            <p:ph sz="half" idx="2"/>
          </p:nvPr>
        </p:nvSpPr>
        <p:spPr>
          <a:xfrm>
            <a:off x="533400" y="1302327"/>
            <a:ext cx="7239000" cy="4560888"/>
          </a:xfrm>
        </p:spPr>
        <p:txBody>
          <a:bodyPr>
            <a:normAutofit/>
          </a:bodyPr>
          <a:lstStyle/>
          <a:p>
            <a:pPr marL="0" lvl="1" indent="0">
              <a:buNone/>
            </a:pPr>
            <a:endParaRPr lang="en-US" altLang="en-US" sz="2400" dirty="0">
              <a:solidFill>
                <a:srgbClr val="FF0000"/>
              </a:solidFill>
            </a:endParaRPr>
          </a:p>
          <a:p>
            <a:pPr marL="742950" lvl="2" indent="-342900">
              <a:buFontTx/>
              <a:buChar char="•"/>
            </a:pPr>
            <a:r>
              <a:rPr lang="en-CA" sz="1900" dirty="0"/>
              <a:t>No studies were found on screening for thyroid dysfunction</a:t>
            </a:r>
          </a:p>
          <a:p>
            <a:pPr marL="742950" lvl="2" indent="-342900">
              <a:buFontTx/>
              <a:buChar char="•"/>
            </a:pPr>
            <a:r>
              <a:rPr lang="en-CA" sz="1900" dirty="0"/>
              <a:t>The effectiveness of treating asymptomatic adults for screen-detected hypothyroidism results in little to no difference in clinical outcomes.</a:t>
            </a:r>
          </a:p>
          <a:p>
            <a:pPr marL="742950" lvl="2" indent="-342900">
              <a:buFontTx/>
              <a:buChar char="•"/>
            </a:pPr>
            <a:r>
              <a:rPr lang="en-CA" sz="1900" dirty="0"/>
              <a:t>No studies on treating screen-detected hyperthyroidism were found. </a:t>
            </a:r>
          </a:p>
          <a:p>
            <a:pPr marL="742950" lvl="2" indent="-342900">
              <a:buFontTx/>
              <a:buChar char="•"/>
            </a:pPr>
            <a:r>
              <a:rPr lang="en-CA" sz="1900" dirty="0"/>
              <a:t>No studies on patient values and preferences were found.</a:t>
            </a:r>
            <a:endParaRPr lang="en-CA" sz="1600" dirty="0"/>
          </a:p>
          <a:p>
            <a:pPr marL="342900" lvl="1" indent="-342900">
              <a:buFontTx/>
              <a:buChar char="•"/>
            </a:pPr>
            <a:endParaRPr lang="en-US" sz="1600" dirty="0"/>
          </a:p>
        </p:txBody>
      </p:sp>
      <p:sp>
        <p:nvSpPr>
          <p:cNvPr id="4301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337063A-8FF8-4F9E-B2C0-F2F54BAF958A}" type="slidenum">
              <a:rPr lang="en-US" altLang="en-US" sz="1400" smtClean="0"/>
              <a:pPr>
                <a:spcBef>
                  <a:spcPct val="0"/>
                </a:spcBef>
                <a:buFontTx/>
                <a:buNone/>
              </a:pPr>
              <a:t>16</a:t>
            </a:fld>
            <a:endParaRPr lang="en-US" altLang="en-US" sz="1400" dirty="0"/>
          </a:p>
        </p:txBody>
      </p:sp>
    </p:spTree>
    <p:extLst>
      <p:ext uri="{BB962C8B-B14F-4D97-AF65-F5344CB8AC3E}">
        <p14:creationId xmlns:p14="http://schemas.microsoft.com/office/powerpoint/2010/main" val="6670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a:bodyPr>
          <a:lstStyle/>
          <a:p>
            <a:r>
              <a:rPr lang="en-US" altLang="en-US" sz="3600" b="1" dirty="0"/>
              <a:t>Recommendation</a:t>
            </a:r>
          </a:p>
        </p:txBody>
      </p:sp>
      <p:sp>
        <p:nvSpPr>
          <p:cNvPr id="45059" name="Content Placeholder 2"/>
          <p:cNvSpPr>
            <a:spLocks noGrp="1"/>
          </p:cNvSpPr>
          <p:nvPr>
            <p:ph idx="1"/>
          </p:nvPr>
        </p:nvSpPr>
        <p:spPr>
          <a:xfrm>
            <a:off x="678873" y="1427076"/>
            <a:ext cx="7774632" cy="4248472"/>
          </a:xfrm>
        </p:spPr>
        <p:txBody>
          <a:bodyPr>
            <a:normAutofit fontScale="92500" lnSpcReduction="10000"/>
          </a:bodyPr>
          <a:lstStyle/>
          <a:p>
            <a:pPr>
              <a:defRPr/>
            </a:pPr>
            <a:r>
              <a:rPr lang="en-CA" altLang="en-US" sz="2800" dirty="0"/>
              <a:t>For practitioners </a:t>
            </a:r>
            <a:r>
              <a:rPr lang="en-CA" sz="2800" dirty="0"/>
              <a:t>on preventive health screening in a primary care setting</a:t>
            </a:r>
          </a:p>
          <a:p>
            <a:pPr marL="0" lvl="1" indent="0">
              <a:buNone/>
            </a:pPr>
            <a:endParaRPr lang="en-CA" altLang="en-US" sz="2800" dirty="0"/>
          </a:p>
          <a:p>
            <a:pPr marL="0" indent="0">
              <a:buNone/>
            </a:pPr>
            <a:endParaRPr lang="en-CA" sz="2300" dirty="0"/>
          </a:p>
          <a:p>
            <a:endParaRPr lang="en-CA" sz="2300" dirty="0"/>
          </a:p>
          <a:p>
            <a:endParaRPr lang="en-CA" sz="2300" dirty="0"/>
          </a:p>
          <a:p>
            <a:pPr marL="0" indent="0">
              <a:buNone/>
            </a:pPr>
            <a:endParaRPr lang="en-CA" sz="1100" u="sng" dirty="0"/>
          </a:p>
          <a:p>
            <a:r>
              <a:rPr lang="en-CA" sz="2500" b="1" i="1" dirty="0"/>
              <a:t>Strong recommendation, low-certainty evidence </a:t>
            </a:r>
          </a:p>
          <a:p>
            <a:pPr>
              <a:buFont typeface="Wingdings" panose="05000000000000000000" pitchFamily="2" charset="2"/>
              <a:buChar char="v"/>
            </a:pPr>
            <a:r>
              <a:rPr lang="en-CA" sz="1900" dirty="0"/>
              <a:t>The recommendation does not apply to patients with previously diagnosed thyroid disease or thyroid surgery, exposure to medications known to affect thyroid function (e.g., lithium, amiodarone), exposure to thyroid radioiodine therapy, or radiotherapy to the head or neck, or pituitary or hypothalamic diseases.</a:t>
            </a:r>
          </a:p>
          <a:p>
            <a:endParaRPr lang="en-CA" sz="2500" b="1" i="1" dirty="0"/>
          </a:p>
        </p:txBody>
      </p:sp>
      <p:sp>
        <p:nvSpPr>
          <p:cNvPr id="4301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C337063A-8FF8-4F9E-B2C0-F2F54BAF958A}" type="slidenum">
              <a:rPr lang="en-US" altLang="en-US" sz="1400" smtClean="0"/>
              <a:pPr>
                <a:spcBef>
                  <a:spcPct val="0"/>
                </a:spcBef>
                <a:buFontTx/>
                <a:buNone/>
              </a:pPr>
              <a:t>17</a:t>
            </a:fld>
            <a:endParaRPr lang="en-US" altLang="en-US" sz="1400" dirty="0"/>
          </a:p>
        </p:txBody>
      </p:sp>
      <p:sp>
        <p:nvSpPr>
          <p:cNvPr id="2" name="Flowchart: Process 1"/>
          <p:cNvSpPr/>
          <p:nvPr/>
        </p:nvSpPr>
        <p:spPr bwMode="auto">
          <a:xfrm>
            <a:off x="678873" y="2255912"/>
            <a:ext cx="7774632" cy="1630288"/>
          </a:xfrm>
          <a:prstGeom prst="flowChartProcess">
            <a:avLst/>
          </a:prstGeom>
          <a:solidFill>
            <a:srgbClr val="90214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CA" sz="500" b="1" dirty="0">
              <a:solidFill>
                <a:schemeClr val="bg1"/>
              </a:solidFill>
            </a:endParaRPr>
          </a:p>
          <a:p>
            <a:pPr algn="ctr"/>
            <a:r>
              <a:rPr lang="en-CA" sz="3000" b="1" dirty="0">
                <a:solidFill>
                  <a:schemeClr val="bg1"/>
                </a:solidFill>
              </a:rPr>
              <a:t>We recommend against screening for thyroid dysfunction among asymptomatic </a:t>
            </a:r>
            <a:r>
              <a:rPr lang="en-CA" sz="3000" b="1" dirty="0" err="1">
                <a:solidFill>
                  <a:schemeClr val="bg1"/>
                </a:solidFill>
              </a:rPr>
              <a:t>nonpregnant</a:t>
            </a:r>
            <a:r>
              <a:rPr lang="en-CA" sz="3000" b="1" dirty="0">
                <a:solidFill>
                  <a:schemeClr val="bg1"/>
                </a:solidFill>
              </a:rPr>
              <a:t> adults aged 18 years and older</a:t>
            </a:r>
          </a:p>
        </p:txBody>
      </p:sp>
    </p:spTree>
    <p:extLst>
      <p:ext uri="{BB962C8B-B14F-4D97-AF65-F5344CB8AC3E}">
        <p14:creationId xmlns:p14="http://schemas.microsoft.com/office/powerpoint/2010/main" val="940395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Certainty of Evidence</a:t>
            </a:r>
          </a:p>
        </p:txBody>
      </p:sp>
      <p:sp>
        <p:nvSpPr>
          <p:cNvPr id="3" name="Content Placeholder 2"/>
          <p:cNvSpPr>
            <a:spLocks noGrp="1"/>
          </p:cNvSpPr>
          <p:nvPr>
            <p:ph idx="1"/>
          </p:nvPr>
        </p:nvSpPr>
        <p:spPr>
          <a:xfrm>
            <a:off x="304800" y="1447800"/>
            <a:ext cx="8062664" cy="4114800"/>
          </a:xfrm>
        </p:spPr>
        <p:txBody>
          <a:bodyPr>
            <a:normAutofit lnSpcReduction="10000"/>
          </a:bodyPr>
          <a:lstStyle/>
          <a:p>
            <a:r>
              <a:rPr lang="en-US" sz="3000" b="1" dirty="0">
                <a:solidFill>
                  <a:srgbClr val="90214A"/>
                </a:solidFill>
              </a:rPr>
              <a:t>Overall certainty of evidence </a:t>
            </a:r>
            <a:r>
              <a:rPr lang="en-US" sz="3000" dirty="0"/>
              <a:t>supporting this recommendation is considered</a:t>
            </a:r>
            <a:r>
              <a:rPr lang="en-US" sz="3000" b="1" dirty="0">
                <a:solidFill>
                  <a:srgbClr val="90214A"/>
                </a:solidFill>
              </a:rPr>
              <a:t> low</a:t>
            </a:r>
            <a:r>
              <a:rPr lang="en-US" sz="3000" dirty="0"/>
              <a:t>:</a:t>
            </a:r>
          </a:p>
          <a:p>
            <a:pPr marL="457200" lvl="1" indent="0">
              <a:buNone/>
            </a:pPr>
            <a:endParaRPr lang="en-US" sz="1100" dirty="0"/>
          </a:p>
          <a:p>
            <a:pPr lvl="1">
              <a:spcAft>
                <a:spcPts val="600"/>
              </a:spcAft>
            </a:pPr>
            <a:r>
              <a:rPr lang="en-CA" sz="2800" dirty="0"/>
              <a:t>The included studies on treating screen-detected hypothyroidism had issues with </a:t>
            </a:r>
            <a:r>
              <a:rPr lang="en-CA" sz="2800" dirty="0">
                <a:solidFill>
                  <a:srgbClr val="C00000"/>
                </a:solidFill>
              </a:rPr>
              <a:t>indirectness</a:t>
            </a:r>
            <a:r>
              <a:rPr lang="en-CA" sz="2800" dirty="0"/>
              <a:t> (some studies only included adults 65 years and older); </a:t>
            </a:r>
            <a:r>
              <a:rPr lang="en-CA" sz="2800" dirty="0">
                <a:solidFill>
                  <a:srgbClr val="C00000"/>
                </a:solidFill>
              </a:rPr>
              <a:t>imprecision</a:t>
            </a:r>
            <a:r>
              <a:rPr lang="en-CA" sz="2800" dirty="0"/>
              <a:t> </a:t>
            </a:r>
            <a:r>
              <a:rPr lang="en-CA" sz="2800" dirty="0"/>
              <a:t>(some of the estimates of effect came from studies with small sample </a:t>
            </a:r>
            <a:r>
              <a:rPr lang="en-CA" sz="2800" dirty="0" smtClean="0"/>
              <a:t>sizes</a:t>
            </a:r>
            <a:r>
              <a:rPr lang="en-CA" sz="2800" dirty="0" smtClean="0"/>
              <a:t>), </a:t>
            </a:r>
            <a:r>
              <a:rPr lang="en-CA" sz="2800" dirty="0"/>
              <a:t>and </a:t>
            </a:r>
            <a:r>
              <a:rPr lang="en-CA" sz="2800" dirty="0">
                <a:solidFill>
                  <a:srgbClr val="C00000"/>
                </a:solidFill>
              </a:rPr>
              <a:t>study design </a:t>
            </a:r>
            <a:r>
              <a:rPr lang="en-CA" sz="2800" dirty="0"/>
              <a:t>(cohort studies).</a:t>
            </a:r>
            <a:endParaRPr lang="en-US" dirty="0"/>
          </a:p>
          <a:p>
            <a:pPr marL="0" indent="0">
              <a:buNone/>
            </a:pPr>
            <a:endParaRPr lang="en-US" sz="2000"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6BD234DC-527F-42FF-B2AD-26FFDBEB7CCD}" type="slidenum">
              <a:rPr lang="en-US" smtClean="0"/>
              <a:pPr>
                <a:defRPr/>
              </a:pPr>
              <a:t>18</a:t>
            </a:fld>
            <a:endParaRPr lang="en-US" dirty="0"/>
          </a:p>
        </p:txBody>
      </p:sp>
    </p:spTree>
    <p:extLst>
      <p:ext uri="{BB962C8B-B14F-4D97-AF65-F5344CB8AC3E}">
        <p14:creationId xmlns:p14="http://schemas.microsoft.com/office/powerpoint/2010/main" val="2625212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2656"/>
            <a:ext cx="8915400" cy="1219200"/>
          </a:xfrm>
        </p:spPr>
        <p:txBody>
          <a:bodyPr>
            <a:normAutofit/>
          </a:bodyPr>
          <a:lstStyle/>
          <a:p>
            <a:r>
              <a:rPr lang="en-US" dirty="0"/>
              <a:t>Rationale for a </a:t>
            </a:r>
            <a:r>
              <a:rPr lang="en-CA" dirty="0"/>
              <a:t>Recommendation </a:t>
            </a:r>
            <a:r>
              <a:rPr lang="en-CA" u="sng" dirty="0"/>
              <a:t>Against</a:t>
            </a:r>
            <a:r>
              <a:rPr lang="en-CA" dirty="0"/>
              <a:t> Screening</a:t>
            </a:r>
            <a:endParaRPr lang="en-US" dirty="0"/>
          </a:p>
        </p:txBody>
      </p:sp>
      <p:sp>
        <p:nvSpPr>
          <p:cNvPr id="3" name="Content Placeholder 2"/>
          <p:cNvSpPr>
            <a:spLocks noGrp="1"/>
          </p:cNvSpPr>
          <p:nvPr>
            <p:ph idx="1"/>
          </p:nvPr>
        </p:nvSpPr>
        <p:spPr>
          <a:xfrm>
            <a:off x="107504" y="1219200"/>
            <a:ext cx="9036496" cy="5013176"/>
          </a:xfrm>
        </p:spPr>
        <p:txBody>
          <a:bodyPr>
            <a:normAutofit lnSpcReduction="10000"/>
          </a:bodyPr>
          <a:lstStyle/>
          <a:p>
            <a:r>
              <a:rPr lang="en-CA" b="1" dirty="0">
                <a:solidFill>
                  <a:schemeClr val="accent5">
                    <a:lumMod val="50000"/>
                  </a:schemeClr>
                </a:solidFill>
              </a:rPr>
              <a:t>Low certainty evidence was available on the effectiveness of screening (benefits and harms) among adults aged 18 years and older.</a:t>
            </a:r>
          </a:p>
          <a:p>
            <a:pPr lvl="1"/>
            <a:r>
              <a:rPr lang="en-CA" sz="2400" dirty="0"/>
              <a:t>No evidence on screening effectiveness.</a:t>
            </a:r>
          </a:p>
          <a:p>
            <a:pPr lvl="1"/>
            <a:r>
              <a:rPr lang="en-CA" sz="2400" dirty="0"/>
              <a:t>Low-certainty evidence on effectiveness of treating screen-detected hypothyroidism showed little to no benefit to patients.</a:t>
            </a:r>
          </a:p>
          <a:p>
            <a:pPr lvl="1"/>
            <a:r>
              <a:rPr lang="en-CA" sz="2400" dirty="0"/>
              <a:t>Potential harms include: diagnosis of transient thyroid dysfunction, the need for follow-up testing and long-term monitoring, increased treatment burden.</a:t>
            </a:r>
          </a:p>
          <a:p>
            <a:pPr lvl="1"/>
            <a:r>
              <a:rPr lang="en-CA" sz="2400" dirty="0"/>
              <a:t>Screening for thyroid dysfunction in asymptomatic </a:t>
            </a:r>
            <a:r>
              <a:rPr lang="en-CA" sz="2400" dirty="0" err="1"/>
              <a:t>nonpregnant</a:t>
            </a:r>
            <a:r>
              <a:rPr lang="en-CA" sz="2400" dirty="0"/>
              <a:t> adults is not likely to confer clinical benefit, but could lead to unnecessary treatment for some patients and consume resources.</a:t>
            </a:r>
          </a:p>
          <a:p>
            <a:pPr lvl="1"/>
            <a:endParaRPr lang="en-US" dirty="0"/>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19</a:t>
            </a:fld>
            <a:endParaRPr lang="en-US" altLang="en-US" dirty="0"/>
          </a:p>
        </p:txBody>
      </p:sp>
    </p:spTree>
    <p:extLst>
      <p:ext uri="{BB962C8B-B14F-4D97-AF65-F5344CB8AC3E}">
        <p14:creationId xmlns:p14="http://schemas.microsoft.com/office/powerpoint/2010/main" val="154380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of Slide Deck</a:t>
            </a:r>
          </a:p>
        </p:txBody>
      </p:sp>
      <p:sp>
        <p:nvSpPr>
          <p:cNvPr id="3" name="Content Placeholder 2"/>
          <p:cNvSpPr>
            <a:spLocks noGrp="1"/>
          </p:cNvSpPr>
          <p:nvPr>
            <p:ph idx="1"/>
          </p:nvPr>
        </p:nvSpPr>
        <p:spPr/>
        <p:txBody>
          <a:bodyPr/>
          <a:lstStyle/>
          <a:p>
            <a:r>
              <a:rPr lang="en-CA" dirty="0"/>
              <a:t>These slides are made available publicly following the guideline’s release as an educational support to assist with the dissemination, uptake and implementation of the guidelines into primary care practice </a:t>
            </a:r>
          </a:p>
          <a:p>
            <a:endParaRPr lang="en-CA" dirty="0"/>
          </a:p>
          <a:p>
            <a:r>
              <a:rPr lang="en-CA" dirty="0"/>
              <a:t>Some or all of the slides in this slide deck may be used in educational contexts </a:t>
            </a:r>
          </a:p>
        </p:txBody>
      </p:sp>
      <p:sp>
        <p:nvSpPr>
          <p:cNvPr id="4" name="Slide Number Placeholder 3"/>
          <p:cNvSpPr>
            <a:spLocks noGrp="1"/>
          </p:cNvSpPr>
          <p:nvPr>
            <p:ph type="sldNum" sz="quarter" idx="12"/>
          </p:nvPr>
        </p:nvSpPr>
        <p:spPr/>
        <p:txBody>
          <a:bodyPr/>
          <a:lstStyle/>
          <a:p>
            <a:fld id="{E3D5E142-BA66-4577-AABD-3D3B043058E5}" type="slidenum">
              <a:rPr lang="en-US" smtClean="0"/>
              <a:t>2</a:t>
            </a:fld>
            <a:endParaRPr lang="en-US" dirty="0"/>
          </a:p>
        </p:txBody>
      </p:sp>
    </p:spTree>
    <p:extLst>
      <p:ext uri="{BB962C8B-B14F-4D97-AF65-F5344CB8AC3E}">
        <p14:creationId xmlns:p14="http://schemas.microsoft.com/office/powerpoint/2010/main" val="315441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3 Marcador de número de diapositiva"/>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1B55340-8A46-43B0-8DCB-87DB4209D962}" type="slidenum">
              <a:rPr lang="en-US" altLang="en-US" sz="1400" smtClean="0"/>
              <a:pPr>
                <a:spcBef>
                  <a:spcPct val="0"/>
                </a:spcBef>
                <a:buFontTx/>
                <a:buNone/>
              </a:pPr>
              <a:t>20</a:t>
            </a:fld>
            <a:endParaRPr lang="en-US" altLang="en-US" sz="1400" dirty="0"/>
          </a:p>
        </p:txBody>
      </p:sp>
      <p:sp>
        <p:nvSpPr>
          <p:cNvPr id="55299"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eaLnBrk="1" hangingPunct="1">
              <a:spcBef>
                <a:spcPct val="0"/>
              </a:spcBef>
              <a:buFontTx/>
              <a:buNone/>
            </a:pPr>
            <a:r>
              <a:rPr lang="en-CA" altLang="en-US" sz="1800" dirty="0">
                <a:cs typeface="Arial" pitchFamily="34" charset="0"/>
              </a:rPr>
              <a:t/>
            </a:r>
            <a:br>
              <a:rPr lang="en-CA" altLang="en-US" sz="1800" dirty="0">
                <a:cs typeface="Arial" pitchFamily="34" charset="0"/>
              </a:rPr>
            </a:br>
            <a:endParaRPr lang="en-CA" altLang="en-US" sz="1800" dirty="0">
              <a:cs typeface="Arial" pitchFamily="34" charset="0"/>
            </a:endParaRPr>
          </a:p>
        </p:txBody>
      </p:sp>
      <p:sp>
        <p:nvSpPr>
          <p:cNvPr id="55300" name="Title 1"/>
          <p:cNvSpPr>
            <a:spLocks noGrp="1"/>
          </p:cNvSpPr>
          <p:nvPr>
            <p:ph type="title"/>
          </p:nvPr>
        </p:nvSpPr>
        <p:spPr>
          <a:xfrm>
            <a:off x="422564" y="381000"/>
            <a:ext cx="8229600" cy="762000"/>
          </a:xfrm>
        </p:spPr>
        <p:txBody>
          <a:bodyPr>
            <a:noAutofit/>
          </a:bodyPr>
          <a:lstStyle/>
          <a:p>
            <a:r>
              <a:rPr lang="en-US" altLang="en-US" dirty="0"/>
              <a:t>Other recommendations </a:t>
            </a:r>
            <a:endParaRPr lang="en-US" altLang="en-US" b="1"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2453028"/>
              </p:ext>
            </p:extLst>
          </p:nvPr>
        </p:nvGraphicFramePr>
        <p:xfrm>
          <a:off x="152400" y="998913"/>
          <a:ext cx="8839200" cy="5220628"/>
        </p:xfrm>
        <a:graphic>
          <a:graphicData uri="http://schemas.openxmlformats.org/drawingml/2006/table">
            <a:tbl>
              <a:tblPr firstRow="1" bandRow="1">
                <a:tableStyleId>{5C22544A-7EE6-4342-B048-85BDC9FD1C3A}</a:tableStyleId>
              </a:tblPr>
              <a:tblGrid>
                <a:gridCol w="2127954">
                  <a:extLst>
                    <a:ext uri="{9D8B030D-6E8A-4147-A177-3AD203B41FA5}">
                      <a16:colId xmlns:a16="http://schemas.microsoft.com/office/drawing/2014/main" val="574226700"/>
                    </a:ext>
                  </a:extLst>
                </a:gridCol>
                <a:gridCol w="6711246">
                  <a:extLst>
                    <a:ext uri="{9D8B030D-6E8A-4147-A177-3AD203B41FA5}">
                      <a16:colId xmlns:a16="http://schemas.microsoft.com/office/drawing/2014/main" val="175261764"/>
                    </a:ext>
                  </a:extLst>
                </a:gridCol>
              </a:tblGrid>
              <a:tr h="351277">
                <a:tc>
                  <a:txBody>
                    <a:bodyPr/>
                    <a:lstStyle/>
                    <a:p>
                      <a:r>
                        <a:rPr lang="en-CA" dirty="0"/>
                        <a:t>Organization</a:t>
                      </a:r>
                    </a:p>
                  </a:txBody>
                  <a:tcPr/>
                </a:tc>
                <a:tc>
                  <a:txBody>
                    <a:bodyPr/>
                    <a:lstStyle/>
                    <a:p>
                      <a:r>
                        <a:rPr lang="en-CA" dirty="0"/>
                        <a:t>Recommendation</a:t>
                      </a:r>
                    </a:p>
                  </a:txBody>
                  <a:tcPr/>
                </a:tc>
                <a:extLst>
                  <a:ext uri="{0D108BD9-81ED-4DB2-BD59-A6C34878D82A}">
                    <a16:rowId xmlns:a16="http://schemas.microsoft.com/office/drawing/2014/main" val="2026922588"/>
                  </a:ext>
                </a:extLst>
              </a:tr>
              <a:tr h="1988619">
                <a:tc>
                  <a:txBody>
                    <a:bodyPr/>
                    <a:lstStyle/>
                    <a:p>
                      <a:r>
                        <a:rPr lang="en-CA" sz="1600" dirty="0"/>
                        <a:t>British Columbia Ministry of Health</a:t>
                      </a:r>
                    </a:p>
                  </a:txBody>
                  <a:tcPr/>
                </a:tc>
                <a:tc>
                  <a:txBody>
                    <a:bodyPr/>
                    <a:lstStyle/>
                    <a:p>
                      <a:r>
                        <a:rPr lang="en-CA" sz="1600" dirty="0"/>
                        <a:t>Routine thyroid function testing is not recommended in asymptomatic adults. However, testing may be indicated when non-specific signs and symptoms are present in patients at risk for thyroid disease.</a:t>
                      </a:r>
                    </a:p>
                    <a:p>
                      <a:r>
                        <a:rPr lang="en-CA" sz="1600" dirty="0"/>
                        <a:t>Considering the high prevalence of thyroid disease, particularly hypothyroidism in women, and the fact that some studies have shown that affected women may benefit from early treatment, it is recommended that clinicians maintain a high index of suspicion and investigate individuals with vague symptoms that could be related to thyroid dysfunction.</a:t>
                      </a:r>
                    </a:p>
                  </a:txBody>
                  <a:tcPr/>
                </a:tc>
                <a:extLst>
                  <a:ext uri="{0D108BD9-81ED-4DB2-BD59-A6C34878D82A}">
                    <a16:rowId xmlns:a16="http://schemas.microsoft.com/office/drawing/2014/main" val="1371560617"/>
                  </a:ext>
                </a:extLst>
              </a:tr>
              <a:tr h="556189">
                <a:tc>
                  <a:txBody>
                    <a:bodyPr/>
                    <a:lstStyle/>
                    <a:p>
                      <a:r>
                        <a:rPr lang="en-CA" sz="1600" dirty="0"/>
                        <a:t>Toward Optimized Practice </a:t>
                      </a:r>
                    </a:p>
                  </a:txBody>
                  <a:tcPr/>
                </a:tc>
                <a:tc>
                  <a:txBody>
                    <a:bodyPr/>
                    <a:lstStyle/>
                    <a:p>
                      <a:r>
                        <a:rPr lang="en-CA" sz="1600" dirty="0"/>
                        <a:t>Do</a:t>
                      </a:r>
                      <a:r>
                        <a:rPr lang="en-CA" sz="1600" baseline="0" dirty="0"/>
                        <a:t> not</a:t>
                      </a:r>
                      <a:r>
                        <a:rPr lang="en-CA" sz="1600" dirty="0"/>
                        <a:t> test patients who are asymptomatic, seemingly healthy, having a periodic exam.</a:t>
                      </a:r>
                    </a:p>
                  </a:txBody>
                  <a:tcPr/>
                </a:tc>
                <a:extLst>
                  <a:ext uri="{0D108BD9-81ED-4DB2-BD59-A6C34878D82A}">
                    <a16:rowId xmlns:a16="http://schemas.microsoft.com/office/drawing/2014/main" val="131215240"/>
                  </a:ext>
                </a:extLst>
              </a:tr>
              <a:tr h="790374">
                <a:tc>
                  <a:txBody>
                    <a:bodyPr/>
                    <a:lstStyle/>
                    <a:p>
                      <a:r>
                        <a:rPr lang="en-CA" sz="1600" dirty="0"/>
                        <a:t>United States Preventive Services Task Force </a:t>
                      </a:r>
                    </a:p>
                  </a:txBody>
                  <a:tcPr/>
                </a:tc>
                <a:tc>
                  <a:txBody>
                    <a:bodyPr/>
                    <a:lstStyle/>
                    <a:p>
                      <a:r>
                        <a:rPr lang="en-CA" sz="1600" dirty="0"/>
                        <a:t>The United States Preventive Services Task Force concludes that the current evidence is insufficient to assess the balance of benefits and harms of screening for thyroid dysfunction in </a:t>
                      </a:r>
                      <a:r>
                        <a:rPr lang="en-CA" sz="1600" dirty="0" err="1"/>
                        <a:t>nonpregnant</a:t>
                      </a:r>
                      <a:r>
                        <a:rPr lang="en-CA" sz="1600" dirty="0"/>
                        <a:t>, asymptomatic adults. </a:t>
                      </a:r>
                    </a:p>
                  </a:txBody>
                  <a:tcPr/>
                </a:tc>
                <a:extLst>
                  <a:ext uri="{0D108BD9-81ED-4DB2-BD59-A6C34878D82A}">
                    <a16:rowId xmlns:a16="http://schemas.microsoft.com/office/drawing/2014/main" val="478237913"/>
                  </a:ext>
                </a:extLst>
              </a:tr>
              <a:tr h="1410628">
                <a:tc>
                  <a:txBody>
                    <a:bodyPr/>
                    <a:lstStyle/>
                    <a:p>
                      <a:r>
                        <a:rPr lang="en-CA" sz="1600" dirty="0"/>
                        <a:t>American Thyroid Association and American Association of Clinical Endocrinologists </a:t>
                      </a:r>
                    </a:p>
                  </a:txBody>
                  <a:tcPr/>
                </a:tc>
                <a:tc>
                  <a:txBody>
                    <a:bodyPr/>
                    <a:lstStyle/>
                    <a:p>
                      <a:r>
                        <a:rPr lang="en-CA" sz="1600" dirty="0"/>
                        <a:t>Screening for hypothyroidism should be considered in patients over the age of 60.</a:t>
                      </a:r>
                    </a:p>
                    <a:p>
                      <a:r>
                        <a:rPr lang="en-CA" sz="1600" dirty="0"/>
                        <a:t>This recommendation was downgraded because there is strong evidence that hypothyroidism is common in this group but insufficient evidence of benefit or cost effectiveness.</a:t>
                      </a:r>
                    </a:p>
                  </a:txBody>
                  <a:tcPr/>
                </a:tc>
                <a:extLst>
                  <a:ext uri="{0D108BD9-81ED-4DB2-BD59-A6C34878D82A}">
                    <a16:rowId xmlns:a16="http://schemas.microsoft.com/office/drawing/2014/main" val="1127942580"/>
                  </a:ext>
                </a:extLst>
              </a:tr>
            </a:tbl>
          </a:graphicData>
        </a:graphic>
      </p:graphicFrame>
    </p:spTree>
    <p:extLst>
      <p:ext uri="{BB962C8B-B14F-4D97-AF65-F5344CB8AC3E}">
        <p14:creationId xmlns:p14="http://schemas.microsoft.com/office/powerpoint/2010/main" val="2528968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Knowledge Gaps</a:t>
            </a:r>
          </a:p>
        </p:txBody>
      </p:sp>
      <p:sp>
        <p:nvSpPr>
          <p:cNvPr id="3" name="Content Placeholder 2"/>
          <p:cNvSpPr>
            <a:spLocks noGrp="1"/>
          </p:cNvSpPr>
          <p:nvPr>
            <p:ph idx="1"/>
          </p:nvPr>
        </p:nvSpPr>
        <p:spPr>
          <a:xfrm>
            <a:off x="179512" y="1524000"/>
            <a:ext cx="8587155" cy="4857328"/>
          </a:xfrm>
        </p:spPr>
        <p:txBody>
          <a:bodyPr>
            <a:normAutofit/>
          </a:bodyPr>
          <a:lstStyle/>
          <a:p>
            <a:r>
              <a:rPr lang="en-CA" dirty="0"/>
              <a:t>Future trials should evaluate:</a:t>
            </a:r>
          </a:p>
          <a:p>
            <a:pPr lvl="1"/>
            <a:r>
              <a:rPr lang="en-CA" sz="2400" dirty="0"/>
              <a:t>The effectiveness of screening versus not screening asymptomatic </a:t>
            </a:r>
            <a:r>
              <a:rPr lang="en-CA" sz="2400" dirty="0" err="1"/>
              <a:t>nonpregnant</a:t>
            </a:r>
            <a:r>
              <a:rPr lang="en-CA" sz="2400" dirty="0"/>
              <a:t> adults for thyroid dysfunction</a:t>
            </a:r>
          </a:p>
          <a:p>
            <a:pPr lvl="1"/>
            <a:r>
              <a:rPr lang="en-CA" sz="2400" dirty="0"/>
              <a:t>The effectiveness of screening versus not screening adults with other concomitant conditions (e.g., cardiovascular diseases, type 1 diabetes mellitus, or other autoimmune diseases)</a:t>
            </a:r>
          </a:p>
          <a:p>
            <a:pPr lvl="1"/>
            <a:endParaRPr lang="en-US" sz="2400" dirty="0">
              <a:solidFill>
                <a:srgbClr val="FF0000"/>
              </a:solidFill>
            </a:endParaRPr>
          </a:p>
        </p:txBody>
      </p:sp>
      <p:sp>
        <p:nvSpPr>
          <p:cNvPr id="4" name="Slide Number Placeholder 3"/>
          <p:cNvSpPr>
            <a:spLocks noGrp="1"/>
          </p:cNvSpPr>
          <p:nvPr>
            <p:ph type="sldNum" sz="quarter" idx="4294967295"/>
          </p:nvPr>
        </p:nvSpPr>
        <p:spPr>
          <a:xfrm>
            <a:off x="7010400" y="6477000"/>
            <a:ext cx="1905000" cy="304800"/>
          </a:xfrm>
          <a:prstGeom prst="rect">
            <a:avLst/>
          </a:prstGeom>
        </p:spPr>
        <p:txBody>
          <a:bodyPr/>
          <a:lstStyle/>
          <a:p>
            <a:pPr>
              <a:defRPr/>
            </a:pPr>
            <a:fld id="{2AE5D217-6C48-4445-B235-4C7280927D64}" type="slidenum">
              <a:rPr lang="en-US" altLang="en-US" smtClean="0"/>
              <a:pPr>
                <a:defRPr/>
              </a:pPr>
              <a:t>21</a:t>
            </a:fld>
            <a:endParaRPr lang="en-US" altLang="en-US" dirty="0"/>
          </a:p>
        </p:txBody>
      </p:sp>
    </p:spTree>
    <p:extLst>
      <p:ext uri="{BB962C8B-B14F-4D97-AF65-F5344CB8AC3E}">
        <p14:creationId xmlns:p14="http://schemas.microsoft.com/office/powerpoint/2010/main" val="1395386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none" dirty="0"/>
              <a:t>IMPLEMENTATION CONSIDERATIONS</a:t>
            </a:r>
            <a:endParaRPr lang="en-US" altLang="en-US" cap="none"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22</a:t>
            </a:fld>
            <a:endParaRPr lang="en-US" altLang="en-US" sz="1400" dirty="0">
              <a:solidFill>
                <a:schemeClr val="bg1"/>
              </a:solidFill>
              <a:cs typeface="Arial" pitchFamily="34" charset="0"/>
            </a:endParaRPr>
          </a:p>
        </p:txBody>
      </p:sp>
      <p:sp>
        <p:nvSpPr>
          <p:cNvPr id="6" name="Text Placeholder 5"/>
          <p:cNvSpPr>
            <a:spLocks noGrp="1"/>
          </p:cNvSpPr>
          <p:nvPr>
            <p:ph type="body" idx="1"/>
          </p:nvPr>
        </p:nvSpPr>
        <p:spPr>
          <a:xfrm>
            <a:off x="914400" y="1628775"/>
            <a:ext cx="7473950" cy="1500188"/>
          </a:xfrm>
        </p:spPr>
        <p:txBody>
          <a:bodyPr/>
          <a:lstStyle/>
          <a:p>
            <a:r>
              <a:rPr lang="en-CA" altLang="en-US" sz="2400" dirty="0"/>
              <a:t>Recommendation on screening adults for asymptomatic thyroid dysfunction in primary care </a:t>
            </a:r>
            <a:endParaRPr lang="en-US"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Implementation Considerations </a:t>
            </a:r>
          </a:p>
        </p:txBody>
      </p:sp>
      <p:sp>
        <p:nvSpPr>
          <p:cNvPr id="3" name="Content Placeholder 2"/>
          <p:cNvSpPr>
            <a:spLocks noGrp="1"/>
          </p:cNvSpPr>
          <p:nvPr>
            <p:ph idx="1"/>
          </p:nvPr>
        </p:nvSpPr>
        <p:spPr/>
        <p:txBody>
          <a:bodyPr>
            <a:normAutofit/>
          </a:bodyPr>
          <a:lstStyle/>
          <a:p>
            <a:r>
              <a:rPr lang="en-CA" dirty="0"/>
              <a:t>This recommendation only applies to screening asymptomatic </a:t>
            </a:r>
            <a:r>
              <a:rPr lang="en-CA" dirty="0" err="1"/>
              <a:t>nonpregnant</a:t>
            </a:r>
            <a:r>
              <a:rPr lang="en-CA" dirty="0"/>
              <a:t> adults aged 18 years and older. </a:t>
            </a:r>
          </a:p>
          <a:p>
            <a:r>
              <a:rPr lang="en-CA" dirty="0"/>
              <a:t>While the Task Force recommends against routinely screening for thyroid dysfunction in this population, clinicians should remain alert to signs and symptoms (e.g., </a:t>
            </a:r>
            <a:r>
              <a:rPr lang="en-CA" dirty="0" smtClean="0"/>
              <a:t>unusual fatigue</a:t>
            </a:r>
            <a:r>
              <a:rPr lang="en-CA" dirty="0"/>
              <a:t>, </a:t>
            </a:r>
            <a:r>
              <a:rPr lang="en-CA" dirty="0" smtClean="0"/>
              <a:t>unexpected weight </a:t>
            </a:r>
            <a:r>
              <a:rPr lang="en-CA" dirty="0"/>
              <a:t>gain, menstrual irregularities, goiter, etc.) or risk factors (e.g., pituitary or hypothalamic diseases) suggestive of thyroid dysfunction and investigate accordingly.</a:t>
            </a:r>
          </a:p>
        </p:txBody>
      </p:sp>
      <p:sp>
        <p:nvSpPr>
          <p:cNvPr id="4" name="Slide Number Placeholder 3"/>
          <p:cNvSpPr>
            <a:spLocks noGrp="1"/>
          </p:cNvSpPr>
          <p:nvPr>
            <p:ph type="sldNum" sz="quarter" idx="12"/>
          </p:nvPr>
        </p:nvSpPr>
        <p:spPr/>
        <p:txBody>
          <a:bodyPr/>
          <a:lstStyle/>
          <a:p>
            <a:fld id="{E3D5E142-BA66-4577-AABD-3D3B043058E5}" type="slidenum">
              <a:rPr lang="en-US" smtClean="0"/>
              <a:t>23</a:t>
            </a:fld>
            <a:endParaRPr lang="en-US" dirty="0"/>
          </a:p>
        </p:txBody>
      </p:sp>
    </p:spTree>
    <p:extLst>
      <p:ext uri="{BB962C8B-B14F-4D97-AF65-F5344CB8AC3E}">
        <p14:creationId xmlns:p14="http://schemas.microsoft.com/office/powerpoint/2010/main" val="794713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a:bodyPr>
          <a:lstStyle/>
          <a:p>
            <a:r>
              <a:rPr lang="fr-CA" altLang="en-US" dirty="0"/>
              <a:t>Knowledge Translation (KT) Tools</a:t>
            </a:r>
            <a:endParaRPr lang="en-US" altLang="en-US" dirty="0"/>
          </a:p>
        </p:txBody>
      </p:sp>
      <p:sp>
        <p:nvSpPr>
          <p:cNvPr id="58371" name="Content Placeholder 2"/>
          <p:cNvSpPr>
            <a:spLocks noGrp="1"/>
          </p:cNvSpPr>
          <p:nvPr>
            <p:ph idx="1"/>
          </p:nvPr>
        </p:nvSpPr>
        <p:spPr>
          <a:xfrm>
            <a:off x="251520" y="1700808"/>
            <a:ext cx="4968552" cy="4114800"/>
          </a:xfrm>
        </p:spPr>
        <p:txBody>
          <a:bodyPr>
            <a:normAutofit/>
          </a:bodyPr>
          <a:lstStyle/>
          <a:p>
            <a:pPr>
              <a:defRPr/>
            </a:pPr>
            <a:r>
              <a:rPr lang="en-US" altLang="en-US" sz="2500" dirty="0"/>
              <a:t>The Task Force has created a Q&amp;A KT tool to support the implementation of the guideline into </a:t>
            </a:r>
            <a:r>
              <a:rPr lang="en-US" altLang="en-US" sz="2500" b="1" dirty="0"/>
              <a:t>clinical practice</a:t>
            </a:r>
          </a:p>
          <a:p>
            <a:pPr marL="457200" lvl="1" indent="0">
              <a:buNone/>
            </a:pPr>
            <a:endParaRPr lang="en-US" altLang="en-US" sz="1500" dirty="0"/>
          </a:p>
          <a:p>
            <a:r>
              <a:rPr lang="en-US" altLang="en-US" sz="2500" dirty="0"/>
              <a:t>After the public release, this tool will be </a:t>
            </a:r>
            <a:r>
              <a:rPr lang="en-US" altLang="en-US" sz="2500" b="1" dirty="0"/>
              <a:t>freely available </a:t>
            </a:r>
            <a:r>
              <a:rPr lang="en-US" altLang="en-US" sz="2500" dirty="0"/>
              <a:t>for download in </a:t>
            </a:r>
            <a:r>
              <a:rPr lang="en-US" altLang="en-US" sz="2500" dirty="0">
                <a:solidFill>
                  <a:schemeClr val="tx2"/>
                </a:solidFill>
              </a:rPr>
              <a:t>both </a:t>
            </a:r>
            <a:r>
              <a:rPr lang="en-US" altLang="en-US" sz="2500" b="1" dirty="0">
                <a:solidFill>
                  <a:schemeClr val="tx2"/>
                </a:solidFill>
              </a:rPr>
              <a:t>French </a:t>
            </a:r>
            <a:r>
              <a:rPr lang="en-US" altLang="en-US" sz="2500" dirty="0">
                <a:solidFill>
                  <a:schemeClr val="tx2"/>
                </a:solidFill>
              </a:rPr>
              <a:t>and</a:t>
            </a:r>
            <a:r>
              <a:rPr lang="en-US" altLang="en-US" sz="2500" b="1" dirty="0">
                <a:solidFill>
                  <a:schemeClr val="tx2"/>
                </a:solidFill>
              </a:rPr>
              <a:t> English</a:t>
            </a:r>
            <a:r>
              <a:rPr lang="en-US" altLang="en-US" sz="2500" dirty="0">
                <a:solidFill>
                  <a:schemeClr val="tx2"/>
                </a:solidFill>
              </a:rPr>
              <a:t> </a:t>
            </a:r>
            <a:r>
              <a:rPr lang="en-US" altLang="en-US" sz="2500" dirty="0"/>
              <a:t>on the website: </a:t>
            </a:r>
            <a:r>
              <a:rPr lang="en-US" altLang="en-US" sz="2500" dirty="0">
                <a:hlinkClick r:id="rId3"/>
              </a:rPr>
              <a:t>www.canadiantaskforce.ca</a:t>
            </a:r>
            <a:r>
              <a:rPr lang="en-US" altLang="en-US" sz="2500" dirty="0"/>
              <a:t> </a:t>
            </a:r>
          </a:p>
        </p:txBody>
      </p:sp>
      <p:sp>
        <p:nvSpPr>
          <p:cNvPr id="58372"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29C42D54-E22C-4BBE-A9B6-1EFF30C38B4D}" type="slidenum">
              <a:rPr lang="en-US" altLang="en-US" sz="1400" smtClean="0"/>
              <a:pPr>
                <a:spcBef>
                  <a:spcPct val="0"/>
                </a:spcBef>
                <a:buFontTx/>
                <a:buNone/>
              </a:pPr>
              <a:t>24</a:t>
            </a:fld>
            <a:endParaRPr lang="en-US" altLang="en-US" sz="1400" dirty="0"/>
          </a:p>
        </p:txBody>
      </p:sp>
      <p:pic>
        <p:nvPicPr>
          <p:cNvPr id="2" name="Picture 1"/>
          <p:cNvPicPr>
            <a:picLocks noChangeAspect="1"/>
          </p:cNvPicPr>
          <p:nvPr/>
        </p:nvPicPr>
        <p:blipFill>
          <a:blip r:embed="rId4"/>
          <a:stretch>
            <a:fillRect/>
          </a:stretch>
        </p:blipFill>
        <p:spPr>
          <a:xfrm>
            <a:off x="5388355" y="1370608"/>
            <a:ext cx="3565145" cy="4775200"/>
          </a:xfrm>
          <a:prstGeom prst="rect">
            <a:avLst/>
          </a:prstGeom>
        </p:spPr>
      </p:pic>
    </p:spTree>
    <p:extLst>
      <p:ext uri="{BB962C8B-B14F-4D97-AF65-F5344CB8AC3E}">
        <p14:creationId xmlns:p14="http://schemas.microsoft.com/office/powerpoint/2010/main" val="3355727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altLang="en-US" dirty="0"/>
              <a:t>More Information</a:t>
            </a:r>
          </a:p>
        </p:txBody>
      </p:sp>
      <p:sp>
        <p:nvSpPr>
          <p:cNvPr id="3" name="Content Placeholder 2"/>
          <p:cNvSpPr>
            <a:spLocks noGrp="1"/>
          </p:cNvSpPr>
          <p:nvPr>
            <p:ph idx="1"/>
          </p:nvPr>
        </p:nvSpPr>
        <p:spPr/>
        <p:txBody>
          <a:bodyPr/>
          <a:lstStyle/>
          <a:p>
            <a:pPr marL="0" indent="0">
              <a:buFontTx/>
              <a:buNone/>
              <a:defRPr/>
            </a:pPr>
            <a:r>
              <a:rPr lang="en-US" sz="2400" dirty="0"/>
              <a:t>For more information on the details of this guideline please see:</a:t>
            </a:r>
          </a:p>
          <a:p>
            <a:pPr marL="0" indent="0">
              <a:buFontTx/>
              <a:buNone/>
              <a:defRPr/>
            </a:pPr>
            <a:endParaRPr lang="en-US" sz="2400" dirty="0"/>
          </a:p>
          <a:p>
            <a:pPr>
              <a:spcAft>
                <a:spcPts val="0"/>
              </a:spcAft>
              <a:defRPr/>
            </a:pPr>
            <a:r>
              <a:rPr lang="en-CA" sz="2400" dirty="0">
                <a:ea typeface="Cambria"/>
                <a:cs typeface="Times New Roman"/>
              </a:rPr>
              <a:t>Canadian Task Force </a:t>
            </a:r>
            <a:r>
              <a:rPr lang="en-CA" dirty="0">
                <a:ea typeface="Cambria"/>
                <a:cs typeface="Times New Roman"/>
              </a:rPr>
              <a:t>on</a:t>
            </a:r>
            <a:r>
              <a:rPr lang="en-CA" sz="2400" dirty="0">
                <a:ea typeface="Cambria"/>
                <a:cs typeface="Times New Roman"/>
              </a:rPr>
              <a:t> Preventive Health Care website: </a:t>
            </a:r>
            <a:r>
              <a:rPr lang="en-CA" sz="2400" dirty="0">
                <a:ea typeface="Cambria"/>
                <a:cs typeface="Times New Roman"/>
                <a:hlinkClick r:id="rId2"/>
              </a:rPr>
              <a:t>www.canadiantaskforce.ca</a:t>
            </a:r>
            <a:r>
              <a:rPr lang="en-CA" sz="2400" dirty="0">
                <a:ea typeface="Cambria"/>
                <a:cs typeface="Times New Roman"/>
              </a:rPr>
              <a:t> </a:t>
            </a:r>
          </a:p>
          <a:p>
            <a:pPr>
              <a:spcAft>
                <a:spcPts val="0"/>
              </a:spcAft>
              <a:defRPr/>
            </a:pPr>
            <a:r>
              <a:rPr lang="en-CA" dirty="0">
                <a:ea typeface="Cambria"/>
                <a:cs typeface="Times New Roman"/>
              </a:rPr>
              <a:t>Email: </a:t>
            </a:r>
            <a:r>
              <a:rPr lang="en-CA" dirty="0">
                <a:ea typeface="Cambria"/>
                <a:cs typeface="Times New Roman"/>
                <a:hlinkClick r:id="rId3"/>
              </a:rPr>
              <a:t>info@canadiantaskforce.ca</a:t>
            </a:r>
            <a:r>
              <a:rPr lang="en-CA" dirty="0">
                <a:ea typeface="Cambria"/>
                <a:cs typeface="Times New Roman"/>
              </a:rPr>
              <a:t> </a:t>
            </a:r>
          </a:p>
        </p:txBody>
      </p:sp>
      <p:sp>
        <p:nvSpPr>
          <p:cNvPr id="5939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6D4550A-7143-4294-A476-E501A45D8FBB}" type="slidenum">
              <a:rPr lang="en-US" altLang="en-US" sz="1400" smtClean="0">
                <a:cs typeface="Arial" pitchFamily="34" charset="0"/>
              </a:rPr>
              <a:pPr>
                <a:spcBef>
                  <a:spcPct val="0"/>
                </a:spcBef>
                <a:buFontTx/>
                <a:buNone/>
              </a:pPr>
              <a:t>25</a:t>
            </a:fld>
            <a:endParaRPr lang="en-US" altLang="en-US" sz="1400" dirty="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a:bodyPr>
          <a:lstStyle/>
          <a:p>
            <a:r>
              <a:rPr lang="en-US" altLang="en-US" dirty="0" smtClean="0"/>
              <a:t>Endorsements</a:t>
            </a:r>
            <a:endParaRPr lang="en-US" altLang="en-US" dirty="0"/>
          </a:p>
        </p:txBody>
      </p:sp>
      <p:sp>
        <p:nvSpPr>
          <p:cNvPr id="3" name="Content Placeholder 2"/>
          <p:cNvSpPr>
            <a:spLocks noGrp="1"/>
          </p:cNvSpPr>
          <p:nvPr>
            <p:ph idx="1"/>
          </p:nvPr>
        </p:nvSpPr>
        <p:spPr/>
        <p:txBody>
          <a:bodyPr/>
          <a:lstStyle/>
          <a:p>
            <a:pPr marL="0" indent="0">
              <a:buFontTx/>
              <a:buNone/>
              <a:defRPr/>
            </a:pPr>
            <a:r>
              <a:rPr lang="en-CA" sz="2400" dirty="0" smtClean="0"/>
              <a:t>The following organizations have endorsed the guideline:</a:t>
            </a:r>
          </a:p>
          <a:p>
            <a:pPr>
              <a:buFontTx/>
              <a:buChar char="-"/>
              <a:defRPr/>
            </a:pPr>
            <a:r>
              <a:rPr lang="en-CA" dirty="0" smtClean="0">
                <a:ea typeface="Cambria"/>
                <a:cs typeface="Times New Roman"/>
              </a:rPr>
              <a:t>Canadian Society of Endocrinology and Metabolism</a:t>
            </a:r>
          </a:p>
          <a:p>
            <a:pPr>
              <a:buFontTx/>
              <a:buChar char="-"/>
              <a:defRPr/>
            </a:pPr>
            <a:r>
              <a:rPr lang="en-CA" dirty="0" smtClean="0">
                <a:ea typeface="Cambria"/>
                <a:cs typeface="Times New Roman"/>
              </a:rPr>
              <a:t>Nurse Practitioner Association of Canada</a:t>
            </a:r>
          </a:p>
          <a:p>
            <a:pPr>
              <a:buFontTx/>
              <a:buChar char="-"/>
              <a:defRPr/>
            </a:pPr>
            <a:r>
              <a:rPr lang="en-CA" dirty="0" smtClean="0">
                <a:ea typeface="Cambria"/>
                <a:cs typeface="Times New Roman"/>
              </a:rPr>
              <a:t>College of Family Physicians of Canada</a:t>
            </a:r>
            <a:endParaRPr lang="en-CA" dirty="0">
              <a:ea typeface="Cambria"/>
              <a:cs typeface="Times New Roman"/>
            </a:endParaRPr>
          </a:p>
        </p:txBody>
      </p:sp>
      <p:sp>
        <p:nvSpPr>
          <p:cNvPr id="59396"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06D4550A-7143-4294-A476-E501A45D8FBB}" type="slidenum">
              <a:rPr lang="en-US" altLang="en-US" sz="1400" smtClean="0">
                <a:cs typeface="Arial" pitchFamily="34" charset="0"/>
              </a:rPr>
              <a:pPr>
                <a:spcBef>
                  <a:spcPct val="0"/>
                </a:spcBef>
                <a:buFontTx/>
                <a:buNone/>
              </a:pPr>
              <a:t>26</a:t>
            </a:fld>
            <a:endParaRPr lang="en-US" altLang="en-US" sz="1400" dirty="0">
              <a:cs typeface="Arial" pitchFamily="34" charset="0"/>
            </a:endParaRPr>
          </a:p>
        </p:txBody>
      </p:sp>
    </p:spTree>
    <p:extLst>
      <p:ext uri="{BB962C8B-B14F-4D97-AF65-F5344CB8AC3E}">
        <p14:creationId xmlns:p14="http://schemas.microsoft.com/office/powerpoint/2010/main" val="1735528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pPr>
              <a:defRPr/>
            </a:pPr>
            <a:r>
              <a:rPr lang="en-CA" dirty="0">
                <a:cs typeface="+mj-cs"/>
              </a:rPr>
              <a:t>Questions &amp; Answers</a:t>
            </a:r>
            <a:endParaRPr lang="en-CA" dirty="0"/>
          </a:p>
        </p:txBody>
      </p:sp>
      <p:sp>
        <p:nvSpPr>
          <p:cNvPr id="3" name="Content Placeholder 2"/>
          <p:cNvSpPr>
            <a:spLocks noGrp="1"/>
          </p:cNvSpPr>
          <p:nvPr>
            <p:ph idx="1"/>
          </p:nvPr>
        </p:nvSpPr>
        <p:spPr>
          <a:xfrm>
            <a:off x="468313" y="2060575"/>
            <a:ext cx="7772400" cy="4114800"/>
          </a:xfrm>
        </p:spPr>
        <p:txBody>
          <a:bodyPr/>
          <a:lstStyle/>
          <a:p>
            <a:pPr algn="ctr">
              <a:buFontTx/>
              <a:buNone/>
              <a:defRPr/>
            </a:pPr>
            <a:endParaRPr lang="en-CA" sz="3600" b="1" dirty="0">
              <a:solidFill>
                <a:srgbClr val="90214A"/>
              </a:solidFill>
              <a:ea typeface="+mj-ea"/>
              <a:cs typeface="+mj-cs"/>
            </a:endParaRPr>
          </a:p>
          <a:p>
            <a:pPr algn="ctr">
              <a:buFontTx/>
              <a:buNone/>
              <a:defRPr/>
            </a:pPr>
            <a:r>
              <a:rPr lang="en-CA" sz="5500" b="1" dirty="0">
                <a:solidFill>
                  <a:srgbClr val="90214A"/>
                </a:solidFill>
                <a:ea typeface="+mj-ea"/>
                <a:cs typeface="+mj-cs"/>
              </a:rPr>
              <a:t>Thank you</a:t>
            </a:r>
          </a:p>
        </p:txBody>
      </p:sp>
      <p:sp>
        <p:nvSpPr>
          <p:cNvPr id="60420"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A86D41E7-E470-47FC-95E3-24F5E2F8A2C9}" type="slidenum">
              <a:rPr lang="en-US" altLang="en-US" sz="1400" smtClean="0">
                <a:cs typeface="Arial" pitchFamily="34" charset="0"/>
              </a:rPr>
              <a:pPr>
                <a:spcBef>
                  <a:spcPct val="0"/>
                </a:spcBef>
                <a:buFontTx/>
                <a:buNone/>
              </a:pPr>
              <a:t>27</a:t>
            </a:fld>
            <a:endParaRPr lang="en-US" altLang="en-US" sz="1400" dirty="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95F2-20E3-4CAA-B2FE-028150E82550}"/>
              </a:ext>
            </a:extLst>
          </p:cNvPr>
          <p:cNvSpPr>
            <a:spLocks noGrp="1"/>
          </p:cNvSpPr>
          <p:nvPr>
            <p:ph type="title"/>
          </p:nvPr>
        </p:nvSpPr>
        <p:spPr/>
        <p:txBody>
          <a:bodyPr/>
          <a:lstStyle/>
          <a:p>
            <a:r>
              <a:rPr lang="en-US" altLang="en-US" dirty="0"/>
              <a:t>Overview of Webinar</a:t>
            </a:r>
            <a:endParaRPr lang="en-CA" dirty="0"/>
          </a:p>
        </p:txBody>
      </p:sp>
      <p:sp>
        <p:nvSpPr>
          <p:cNvPr id="3" name="Content Placeholder 2">
            <a:extLst>
              <a:ext uri="{FF2B5EF4-FFF2-40B4-BE49-F238E27FC236}">
                <a16:creationId xmlns:a16="http://schemas.microsoft.com/office/drawing/2014/main" id="{E5089970-FC28-4E8F-B416-C7F6BC47377A}"/>
              </a:ext>
            </a:extLst>
          </p:cNvPr>
          <p:cNvSpPr>
            <a:spLocks noGrp="1"/>
          </p:cNvSpPr>
          <p:nvPr>
            <p:ph idx="1"/>
          </p:nvPr>
        </p:nvSpPr>
        <p:spPr/>
        <p:txBody>
          <a:bodyPr>
            <a:normAutofit/>
          </a:bodyPr>
          <a:lstStyle/>
          <a:p>
            <a:pPr>
              <a:defRPr/>
            </a:pPr>
            <a:r>
              <a:rPr lang="en-US" b="1" dirty="0"/>
              <a:t>Presentation</a:t>
            </a:r>
          </a:p>
          <a:p>
            <a:pPr lvl="1">
              <a:buFont typeface="Arial" panose="020B0604020202020204" pitchFamily="34" charset="0"/>
              <a:buChar char="•"/>
              <a:defRPr/>
            </a:pPr>
            <a:r>
              <a:rPr lang="en-US" dirty="0"/>
              <a:t>Background on s</a:t>
            </a:r>
            <a:r>
              <a:rPr lang="en-CA" dirty="0" err="1"/>
              <a:t>creening</a:t>
            </a:r>
            <a:r>
              <a:rPr lang="en-CA" dirty="0"/>
              <a:t> adults for asymptomatic thyroid dysfunction in primary care</a:t>
            </a:r>
          </a:p>
          <a:p>
            <a:pPr lvl="1">
              <a:buFont typeface="Arial" panose="020B0604020202020204" pitchFamily="34" charset="0"/>
              <a:buChar char="•"/>
              <a:defRPr/>
            </a:pPr>
            <a:r>
              <a:rPr lang="en-US" dirty="0"/>
              <a:t>Methods of the Task Force</a:t>
            </a:r>
            <a:endParaRPr lang="en-US" sz="600" dirty="0"/>
          </a:p>
          <a:p>
            <a:pPr lvl="1">
              <a:buFont typeface="Arial" panose="020B0604020202020204" pitchFamily="34" charset="0"/>
              <a:buChar char="•"/>
              <a:defRPr/>
            </a:pPr>
            <a:r>
              <a:rPr lang="en-US" dirty="0"/>
              <a:t>Key Findings</a:t>
            </a:r>
          </a:p>
          <a:p>
            <a:pPr lvl="1">
              <a:buFont typeface="Arial" panose="020B0604020202020204" pitchFamily="34" charset="0"/>
              <a:buChar char="•"/>
              <a:defRPr/>
            </a:pPr>
            <a:r>
              <a:rPr lang="en-US" dirty="0"/>
              <a:t>Recommendations</a:t>
            </a:r>
            <a:endParaRPr lang="en-US" sz="600" dirty="0"/>
          </a:p>
          <a:p>
            <a:pPr lvl="1">
              <a:buFont typeface="Arial" panose="020B0604020202020204" pitchFamily="34" charset="0"/>
              <a:buChar char="•"/>
              <a:defRPr/>
            </a:pPr>
            <a:r>
              <a:rPr lang="en-US" dirty="0"/>
              <a:t>Implementation Considerations</a:t>
            </a:r>
            <a:endParaRPr lang="en-US" sz="600" dirty="0"/>
          </a:p>
          <a:p>
            <a:pPr lvl="1">
              <a:buFont typeface="Arial" panose="020B0604020202020204" pitchFamily="34" charset="0"/>
              <a:buChar char="•"/>
              <a:defRPr/>
            </a:pPr>
            <a:r>
              <a:rPr lang="en-US" dirty="0"/>
              <a:t>Conclusions </a:t>
            </a:r>
          </a:p>
          <a:p>
            <a:pPr marL="0" indent="0">
              <a:buFontTx/>
              <a:buNone/>
              <a:defRPr/>
            </a:pPr>
            <a:endParaRPr lang="en-US" sz="1000" dirty="0"/>
          </a:p>
          <a:p>
            <a:pPr>
              <a:defRPr/>
            </a:pPr>
            <a:r>
              <a:rPr lang="en-US" b="1" dirty="0"/>
              <a:t>Questions and Answers</a:t>
            </a:r>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3</a:t>
            </a:fld>
            <a:endParaRPr lang="en-US" dirty="0"/>
          </a:p>
        </p:txBody>
      </p:sp>
    </p:spTree>
    <p:extLst>
      <p:ext uri="{BB962C8B-B14F-4D97-AF65-F5344CB8AC3E}">
        <p14:creationId xmlns:p14="http://schemas.microsoft.com/office/powerpoint/2010/main" val="165655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Canadian Task Force on Preventive Health Care (CTFPHC)</a:t>
            </a:r>
            <a:br>
              <a:rPr lang="en-US" altLang="en-US" dirty="0"/>
            </a:br>
            <a:endParaRPr lang="en-CA" dirty="0"/>
          </a:p>
        </p:txBody>
      </p:sp>
      <p:sp>
        <p:nvSpPr>
          <p:cNvPr id="3" name="Content Placeholder 2"/>
          <p:cNvSpPr>
            <a:spLocks noGrp="1"/>
          </p:cNvSpPr>
          <p:nvPr>
            <p:ph sz="half" idx="1"/>
          </p:nvPr>
        </p:nvSpPr>
        <p:spPr/>
        <p:txBody>
          <a:bodyPr>
            <a:normAutofit fontScale="92500" lnSpcReduction="10000"/>
          </a:bodyPr>
          <a:lstStyle/>
          <a:p>
            <a:pPr marL="0" indent="0">
              <a:buFontTx/>
              <a:buNone/>
              <a:defRPr/>
            </a:pPr>
            <a:r>
              <a:rPr lang="en-CA" b="1" dirty="0"/>
              <a:t>Task Force Members:</a:t>
            </a:r>
          </a:p>
          <a:p>
            <a:pPr>
              <a:defRPr/>
            </a:pPr>
            <a:r>
              <a:rPr lang="en-CA" dirty="0"/>
              <a:t>Richard Birtwhistle</a:t>
            </a:r>
          </a:p>
          <a:p>
            <a:pPr>
              <a:defRPr/>
            </a:pPr>
            <a:r>
              <a:rPr lang="en-CA" dirty="0"/>
              <a:t>James A Dickinson </a:t>
            </a:r>
          </a:p>
          <a:p>
            <a:pPr>
              <a:defRPr/>
            </a:pPr>
            <a:r>
              <a:rPr lang="en-CA" dirty="0"/>
              <a:t>Donna L. Reynolds</a:t>
            </a:r>
          </a:p>
          <a:p>
            <a:pPr>
              <a:defRPr/>
            </a:pPr>
            <a:r>
              <a:rPr lang="en-CA" dirty="0"/>
              <a:t>Brett D. Thombs</a:t>
            </a:r>
            <a:endParaRPr lang="en-CA" sz="1000" dirty="0"/>
          </a:p>
          <a:p>
            <a:pPr marL="0" indent="0">
              <a:buFontTx/>
              <a:buNone/>
              <a:defRPr/>
            </a:pPr>
            <a:endParaRPr lang="en-CA" b="1" dirty="0"/>
          </a:p>
          <a:p>
            <a:pPr marL="0" indent="0">
              <a:buFontTx/>
              <a:buNone/>
              <a:defRPr/>
            </a:pPr>
            <a:r>
              <a:rPr lang="en-CA" b="1" dirty="0">
                <a:solidFill>
                  <a:schemeClr val="tx2"/>
                </a:solidFill>
              </a:rPr>
              <a:t>Public Health Agency of Canada:</a:t>
            </a:r>
          </a:p>
          <a:p>
            <a:pPr>
              <a:defRPr/>
            </a:pPr>
            <a:r>
              <a:rPr lang="en-CA" dirty="0"/>
              <a:t>Kate Morissette*</a:t>
            </a:r>
          </a:p>
          <a:p>
            <a:pPr>
              <a:defRPr/>
            </a:pPr>
            <a:r>
              <a:rPr lang="en-CA" dirty="0"/>
              <a:t>Francesca Reyes Domingo*</a:t>
            </a:r>
          </a:p>
          <a:p>
            <a:pPr>
              <a:defRPr/>
            </a:pPr>
            <a:r>
              <a:rPr lang="en-CA" dirty="0"/>
              <a:t>Marc T. Avey*</a:t>
            </a:r>
          </a:p>
          <a:p>
            <a:pPr>
              <a:defRPr/>
            </a:pPr>
            <a:r>
              <a:rPr lang="en-CA" dirty="0"/>
              <a:t>Rachel Rodin*	</a:t>
            </a:r>
          </a:p>
          <a:p>
            <a:pPr>
              <a:defRPr/>
            </a:pPr>
            <a:endParaRPr lang="en-US" sz="1000" dirty="0"/>
          </a:p>
          <a:p>
            <a:endParaRPr lang="en-CA" dirty="0"/>
          </a:p>
        </p:txBody>
      </p:sp>
      <p:sp>
        <p:nvSpPr>
          <p:cNvPr id="4" name="Content Placeholder 3"/>
          <p:cNvSpPr>
            <a:spLocks noGrp="1"/>
          </p:cNvSpPr>
          <p:nvPr>
            <p:ph sz="half" idx="2"/>
          </p:nvPr>
        </p:nvSpPr>
        <p:spPr/>
        <p:txBody>
          <a:bodyPr>
            <a:normAutofit fontScale="92500" lnSpcReduction="10000"/>
          </a:bodyPr>
          <a:lstStyle/>
          <a:p>
            <a:pPr marL="0" indent="0">
              <a:buNone/>
              <a:defRPr/>
            </a:pPr>
            <a:r>
              <a:rPr lang="en-CA" b="1" dirty="0"/>
              <a:t>Knowledge Translation Program, Li Ka Shing Knowledge Institute, St. Michael’s Hospital</a:t>
            </a:r>
          </a:p>
          <a:p>
            <a:pPr marL="0" indent="0">
              <a:buNone/>
              <a:defRPr/>
            </a:pPr>
            <a:endParaRPr lang="en-CA" dirty="0"/>
          </a:p>
          <a:p>
            <a:pPr marL="0" indent="0">
              <a:buNone/>
              <a:defRPr/>
            </a:pPr>
            <a:r>
              <a:rPr lang="en-CA" altLang="en-US" i="1" dirty="0"/>
              <a:t>*non-voting member</a:t>
            </a:r>
          </a:p>
          <a:p>
            <a:pPr marL="0" indent="0">
              <a:buNone/>
              <a:defRPr/>
            </a:pPr>
            <a:endParaRPr lang="en-CA" dirty="0"/>
          </a:p>
        </p:txBody>
      </p:sp>
      <p:sp>
        <p:nvSpPr>
          <p:cNvPr id="5" name="Slide Number Placeholder 4"/>
          <p:cNvSpPr>
            <a:spLocks noGrp="1"/>
          </p:cNvSpPr>
          <p:nvPr>
            <p:ph type="sldNum" sz="quarter" idx="12"/>
          </p:nvPr>
        </p:nvSpPr>
        <p:spPr/>
        <p:txBody>
          <a:bodyPr/>
          <a:lstStyle/>
          <a:p>
            <a:fld id="{E3D5E142-BA66-4577-AABD-3D3B043058E5}" type="slidenum">
              <a:rPr lang="en-US" smtClean="0"/>
              <a:t>4</a:t>
            </a:fld>
            <a:endParaRPr lang="en-US" dirty="0"/>
          </a:p>
        </p:txBody>
      </p:sp>
    </p:spTree>
    <p:extLst>
      <p:ext uri="{BB962C8B-B14F-4D97-AF65-F5344CB8AC3E}">
        <p14:creationId xmlns:p14="http://schemas.microsoft.com/office/powerpoint/2010/main" val="40208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none" dirty="0"/>
              <a:t>BACKGROUND</a:t>
            </a:r>
            <a:endParaRPr lang="en-US" altLang="en-US" cap="none"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5</a:t>
            </a:fld>
            <a:endParaRPr lang="en-US" altLang="en-US" sz="1400" dirty="0">
              <a:solidFill>
                <a:schemeClr val="bg1"/>
              </a:solidFill>
              <a:cs typeface="Arial" pitchFamily="34" charset="0"/>
            </a:endParaRPr>
          </a:p>
        </p:txBody>
      </p:sp>
      <p:sp>
        <p:nvSpPr>
          <p:cNvPr id="6" name="Text Placeholder 5"/>
          <p:cNvSpPr>
            <a:spLocks noGrp="1"/>
          </p:cNvSpPr>
          <p:nvPr>
            <p:ph type="body" idx="1"/>
          </p:nvPr>
        </p:nvSpPr>
        <p:spPr>
          <a:xfrm>
            <a:off x="914400" y="1628775"/>
            <a:ext cx="7473950" cy="1500188"/>
          </a:xfrm>
        </p:spPr>
        <p:txBody>
          <a:bodyPr/>
          <a:lstStyle/>
          <a:p>
            <a:r>
              <a:rPr lang="en-CA" altLang="en-US" sz="2400" dirty="0"/>
              <a:t>Recommendation on screening adults for asymptomatic thyroid dysfunction in primary care </a:t>
            </a:r>
            <a:endParaRPr lang="en-US" altLang="en-US" sz="2400" dirty="0"/>
          </a:p>
        </p:txBody>
      </p:sp>
    </p:spTree>
    <p:extLst>
      <p:ext uri="{BB962C8B-B14F-4D97-AF65-F5344CB8AC3E}">
        <p14:creationId xmlns:p14="http://schemas.microsoft.com/office/powerpoint/2010/main" val="2079996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Background</a:t>
            </a:r>
            <a:endParaRPr lang="en-CA" dirty="0"/>
          </a:p>
        </p:txBody>
      </p:sp>
      <p:sp>
        <p:nvSpPr>
          <p:cNvPr id="3" name="Content Placeholder 2"/>
          <p:cNvSpPr>
            <a:spLocks noGrp="1"/>
          </p:cNvSpPr>
          <p:nvPr>
            <p:ph idx="1"/>
          </p:nvPr>
        </p:nvSpPr>
        <p:spPr/>
        <p:txBody>
          <a:bodyPr>
            <a:normAutofit/>
          </a:bodyPr>
          <a:lstStyle/>
          <a:p>
            <a:pPr>
              <a:defRPr/>
            </a:pPr>
            <a:r>
              <a:rPr lang="en-CA" dirty="0"/>
              <a:t>Thyroid dysfunction (i.e., hyperthyroidism or hypothyroidism) is a disorder affecting the thyroid gland</a:t>
            </a:r>
          </a:p>
          <a:p>
            <a:pPr lvl="1">
              <a:defRPr/>
            </a:pPr>
            <a:r>
              <a:rPr lang="en-CA" i="1" dirty="0"/>
              <a:t>Hyper</a:t>
            </a:r>
            <a:r>
              <a:rPr lang="en-CA" dirty="0"/>
              <a:t>thyroidism: when the thyroid gland produces too much thyroid hormone</a:t>
            </a:r>
          </a:p>
          <a:p>
            <a:pPr lvl="1">
              <a:defRPr/>
            </a:pPr>
            <a:r>
              <a:rPr lang="en-CA" i="1" dirty="0"/>
              <a:t>Hypo</a:t>
            </a:r>
            <a:r>
              <a:rPr lang="en-CA" dirty="0"/>
              <a:t>thyroidism: when the thyroid gland produces insufficient thyroid hormone</a:t>
            </a:r>
          </a:p>
          <a:p>
            <a:pPr>
              <a:defRPr/>
            </a:pPr>
            <a:r>
              <a:rPr lang="en-CA" dirty="0"/>
              <a:t>About 10% of Canadians aged 45 years and older have thyroid dysfunction</a:t>
            </a:r>
          </a:p>
          <a:p>
            <a:pPr lvl="1">
              <a:defRPr/>
            </a:pPr>
            <a:r>
              <a:rPr lang="en-CA" dirty="0"/>
              <a:t> Higher prevalence in women (16%) than men (4%)</a:t>
            </a:r>
          </a:p>
          <a:p>
            <a:pPr>
              <a:defRPr/>
            </a:pPr>
            <a:endParaRPr lang="en-CA" dirty="0"/>
          </a:p>
          <a:p>
            <a:pPr>
              <a:defRPr/>
            </a:pPr>
            <a:endParaRPr lang="en-CA"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6</a:t>
            </a:fld>
            <a:endParaRPr lang="en-US" dirty="0"/>
          </a:p>
        </p:txBody>
      </p:sp>
    </p:spTree>
    <p:extLst>
      <p:ext uri="{BB962C8B-B14F-4D97-AF65-F5344CB8AC3E}">
        <p14:creationId xmlns:p14="http://schemas.microsoft.com/office/powerpoint/2010/main" val="3857450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Background</a:t>
            </a:r>
            <a:endParaRPr lang="en-CA" dirty="0"/>
          </a:p>
        </p:txBody>
      </p:sp>
      <p:sp>
        <p:nvSpPr>
          <p:cNvPr id="3" name="Content Placeholder 2"/>
          <p:cNvSpPr>
            <a:spLocks noGrp="1"/>
          </p:cNvSpPr>
          <p:nvPr>
            <p:ph idx="1"/>
          </p:nvPr>
        </p:nvSpPr>
        <p:spPr/>
        <p:txBody>
          <a:bodyPr>
            <a:normAutofit/>
          </a:bodyPr>
          <a:lstStyle/>
          <a:p>
            <a:pPr>
              <a:defRPr/>
            </a:pPr>
            <a:r>
              <a:rPr lang="en-CA" dirty="0"/>
              <a:t>Signs and symptoms are often non-specific, and some people are asymptomatic </a:t>
            </a:r>
          </a:p>
          <a:p>
            <a:pPr lvl="1">
              <a:defRPr/>
            </a:pPr>
            <a:r>
              <a:rPr lang="en-CA" dirty="0"/>
              <a:t>Hypothyroidism: tiredness, sensitivity to cold, dry skin, hair loss, weight gain and slowed movements and thoughts</a:t>
            </a:r>
          </a:p>
          <a:p>
            <a:pPr lvl="1">
              <a:defRPr/>
            </a:pPr>
            <a:r>
              <a:rPr lang="en-CA" dirty="0"/>
              <a:t>Hyperthyroidism: increased heart rate, atrial fibrillation, hyperactivity or irritability, intolerance to heat, tremor and weight loss</a:t>
            </a:r>
          </a:p>
          <a:p>
            <a:pPr>
              <a:defRPr/>
            </a:pPr>
            <a:r>
              <a:rPr lang="en-CA" dirty="0"/>
              <a:t>Screening for thyroid dysfunction involves a blood test to measure serum thyroid-stimulating hormone (TSH).</a:t>
            </a:r>
          </a:p>
          <a:p>
            <a:pPr>
              <a:defRPr/>
            </a:pPr>
            <a:endParaRPr lang="en-CA" dirty="0"/>
          </a:p>
          <a:p>
            <a:pPr>
              <a:defRPr/>
            </a:pPr>
            <a:endParaRPr lang="en-CA" dirty="0"/>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7</a:t>
            </a:fld>
            <a:endParaRPr lang="en-US" dirty="0"/>
          </a:p>
        </p:txBody>
      </p:sp>
    </p:spTree>
    <p:extLst>
      <p:ext uri="{BB962C8B-B14F-4D97-AF65-F5344CB8AC3E}">
        <p14:creationId xmlns:p14="http://schemas.microsoft.com/office/powerpoint/2010/main" val="2729473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Guideline Scope</a:t>
            </a:r>
            <a:endParaRPr lang="en-CA" dirty="0"/>
          </a:p>
        </p:txBody>
      </p:sp>
      <p:sp>
        <p:nvSpPr>
          <p:cNvPr id="3" name="Content Placeholder 2"/>
          <p:cNvSpPr>
            <a:spLocks noGrp="1"/>
          </p:cNvSpPr>
          <p:nvPr>
            <p:ph idx="1"/>
          </p:nvPr>
        </p:nvSpPr>
        <p:spPr/>
        <p:txBody>
          <a:bodyPr/>
          <a:lstStyle/>
          <a:p>
            <a:r>
              <a:rPr lang="en-CA" dirty="0"/>
              <a:t>This guideline presents an evidence-based recommendation on screening asymptomatic </a:t>
            </a:r>
            <a:r>
              <a:rPr lang="en-CA" dirty="0" err="1"/>
              <a:t>nonpregnant</a:t>
            </a:r>
            <a:r>
              <a:rPr lang="en-CA" dirty="0"/>
              <a:t> adults aged 18 years and older for thyroid dysfunction </a:t>
            </a:r>
          </a:p>
          <a:p>
            <a:r>
              <a:rPr lang="en-CA" dirty="0"/>
              <a:t>The recommendation does </a:t>
            </a:r>
            <a:r>
              <a:rPr lang="en-CA" u="sng" dirty="0"/>
              <a:t>not</a:t>
            </a:r>
            <a:r>
              <a:rPr lang="en-CA" dirty="0"/>
              <a:t> apply to patients with previously diagnosed thyroid disease or thyroid surgery, exposure to medications known to affect thyroid function (e.g., lithium, amiodarone), exposure to thyroid radioiodine therapy, or radiotherapy to the head or neck, or pituitary or hypothalamic diseases.</a:t>
            </a:r>
          </a:p>
          <a:p>
            <a:endParaRPr lang="en-CA" dirty="0"/>
          </a:p>
        </p:txBody>
      </p:sp>
      <p:sp>
        <p:nvSpPr>
          <p:cNvPr id="4" name="Slide Number Placeholder 3"/>
          <p:cNvSpPr>
            <a:spLocks noGrp="1"/>
          </p:cNvSpPr>
          <p:nvPr>
            <p:ph type="sldNum" sz="quarter" idx="12"/>
          </p:nvPr>
        </p:nvSpPr>
        <p:spPr/>
        <p:txBody>
          <a:bodyPr/>
          <a:lstStyle/>
          <a:p>
            <a:fld id="{E3D5E142-BA66-4577-AABD-3D3B043058E5}" type="slidenum">
              <a:rPr lang="en-US" smtClean="0"/>
              <a:t>8</a:t>
            </a:fld>
            <a:endParaRPr lang="en-US" dirty="0"/>
          </a:p>
        </p:txBody>
      </p:sp>
    </p:spTree>
    <p:extLst>
      <p:ext uri="{BB962C8B-B14F-4D97-AF65-F5344CB8AC3E}">
        <p14:creationId xmlns:p14="http://schemas.microsoft.com/office/powerpoint/2010/main" val="525357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title"/>
          </p:nvPr>
        </p:nvSpPr>
        <p:spPr>
          <a:xfrm>
            <a:off x="1187450" y="3213100"/>
            <a:ext cx="6769100" cy="1362075"/>
          </a:xfrm>
        </p:spPr>
        <p:txBody>
          <a:bodyPr/>
          <a:lstStyle/>
          <a:p>
            <a:r>
              <a:rPr lang="fr-CA" altLang="en-US" cap="none" dirty="0"/>
              <a:t>METHODS</a:t>
            </a:r>
            <a:endParaRPr lang="en-US" altLang="en-US" cap="none" dirty="0"/>
          </a:p>
        </p:txBody>
      </p:sp>
      <p:sp>
        <p:nvSpPr>
          <p:cNvPr id="51204" name="Slide Number Placeholder 3"/>
          <p:cNvSpPr>
            <a:spLocks noGrp="1"/>
          </p:cNvSpPr>
          <p:nvPr>
            <p:ph type="sldNum" sz="quarter" idx="4294967295"/>
          </p:nvPr>
        </p:nvSpPr>
        <p:spPr>
          <a:xfrm>
            <a:off x="7010400" y="6477000"/>
            <a:ext cx="1905000" cy="30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000">
                <a:solidFill>
                  <a:schemeClr val="tx1"/>
                </a:solidFill>
                <a:latin typeface="Arial" pitchFamily="34" charset="0"/>
                <a:ea typeface="ヒラギノ角ゴ Pro W3" charset="-128"/>
              </a:defRPr>
            </a:lvl1pPr>
            <a:lvl2pPr marL="742950" indent="-285750" eaLnBrk="0" hangingPunct="0">
              <a:spcBef>
                <a:spcPct val="20000"/>
              </a:spcBef>
              <a:buChar char="–"/>
              <a:defRPr sz="1600">
                <a:solidFill>
                  <a:schemeClr val="tx1"/>
                </a:solidFill>
                <a:latin typeface="Arial" pitchFamily="34" charset="0"/>
                <a:ea typeface="ヒラギノ角ゴ Pro W3" charset="-128"/>
              </a:defRPr>
            </a:lvl2pPr>
            <a:lvl3pPr marL="1143000" indent="-228600" eaLnBrk="0" hangingPunct="0">
              <a:spcBef>
                <a:spcPct val="20000"/>
              </a:spcBef>
              <a:buChar char="•"/>
              <a:defRPr sz="1400">
                <a:solidFill>
                  <a:schemeClr val="tx1"/>
                </a:solidFill>
                <a:latin typeface="Arial" pitchFamily="34" charset="0"/>
                <a:ea typeface="ヒラギノ角ゴ Pro W3" charset="-128"/>
              </a:defRPr>
            </a:lvl3pPr>
            <a:lvl4pPr marL="1600200" indent="-228600" eaLnBrk="0" hangingPunct="0">
              <a:spcBef>
                <a:spcPct val="20000"/>
              </a:spcBef>
              <a:buChar char="–"/>
              <a:defRPr sz="1400">
                <a:solidFill>
                  <a:schemeClr val="tx1"/>
                </a:solidFill>
                <a:latin typeface="Arial" pitchFamily="34" charset="0"/>
                <a:ea typeface="ヒラギノ角ゴ Pro W3" charset="-128"/>
              </a:defRPr>
            </a:lvl4pPr>
            <a:lvl5pPr marL="2057400" indent="-228600" eaLnBrk="0" hangingPunct="0">
              <a:spcBef>
                <a:spcPct val="20000"/>
              </a:spcBef>
              <a:buChar char="»"/>
              <a:defRPr sz="1400">
                <a:solidFill>
                  <a:schemeClr val="tx1"/>
                </a:solidFill>
                <a:latin typeface="Arial" pitchFamily="34" charset="0"/>
                <a:ea typeface="ヒラギノ角ゴ Pro W3" charset="-128"/>
              </a:defRPr>
            </a:lvl5pPr>
            <a:lvl6pPr marL="25146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6pPr>
            <a:lvl7pPr marL="29718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7pPr>
            <a:lvl8pPr marL="34290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8pPr>
            <a:lvl9pPr marL="3886200" indent="-228600" eaLnBrk="0" fontAlgn="base" hangingPunct="0">
              <a:spcBef>
                <a:spcPct val="20000"/>
              </a:spcBef>
              <a:spcAft>
                <a:spcPct val="0"/>
              </a:spcAft>
              <a:buChar char="»"/>
              <a:defRPr sz="1400">
                <a:solidFill>
                  <a:schemeClr val="tx1"/>
                </a:solidFill>
                <a:latin typeface="Arial" pitchFamily="34" charset="0"/>
                <a:ea typeface="ヒラギノ角ゴ Pro W3" charset="-128"/>
              </a:defRPr>
            </a:lvl9pPr>
          </a:lstStyle>
          <a:p>
            <a:pPr>
              <a:spcBef>
                <a:spcPct val="0"/>
              </a:spcBef>
              <a:buFontTx/>
              <a:buNone/>
            </a:pPr>
            <a:fld id="{31CC73DC-A917-4DE6-8B24-F1EE689D7A0B}" type="slidenum">
              <a:rPr lang="en-US" altLang="en-US" sz="1400" smtClean="0">
                <a:solidFill>
                  <a:schemeClr val="bg1"/>
                </a:solidFill>
                <a:cs typeface="Arial" pitchFamily="34" charset="0"/>
              </a:rPr>
              <a:pPr>
                <a:spcBef>
                  <a:spcPct val="0"/>
                </a:spcBef>
                <a:buFontTx/>
                <a:buNone/>
              </a:pPr>
              <a:t>9</a:t>
            </a:fld>
            <a:endParaRPr lang="en-US" altLang="en-US" sz="1400" dirty="0">
              <a:solidFill>
                <a:schemeClr val="bg1"/>
              </a:solidFill>
              <a:cs typeface="Arial" pitchFamily="34" charset="0"/>
            </a:endParaRPr>
          </a:p>
        </p:txBody>
      </p:sp>
      <p:sp>
        <p:nvSpPr>
          <p:cNvPr id="6" name="Text Placeholder 5"/>
          <p:cNvSpPr>
            <a:spLocks noGrp="1"/>
          </p:cNvSpPr>
          <p:nvPr>
            <p:ph type="body" idx="1"/>
          </p:nvPr>
        </p:nvSpPr>
        <p:spPr>
          <a:xfrm>
            <a:off x="914400" y="1628775"/>
            <a:ext cx="7473950" cy="1500188"/>
          </a:xfrm>
        </p:spPr>
        <p:txBody>
          <a:bodyPr/>
          <a:lstStyle/>
          <a:p>
            <a:r>
              <a:rPr lang="en-CA" altLang="en-US" sz="2400" dirty="0"/>
              <a:t>Recommendation on screening adults for asymptomatic thyroid dysfunction in primary care </a:t>
            </a:r>
            <a:endParaRPr lang="en-US" altLang="en-US" sz="2400" dirty="0"/>
          </a:p>
        </p:txBody>
      </p:sp>
    </p:spTree>
    <p:extLst>
      <p:ext uri="{BB962C8B-B14F-4D97-AF65-F5344CB8AC3E}">
        <p14:creationId xmlns:p14="http://schemas.microsoft.com/office/powerpoint/2010/main" val="1779317900"/>
      </p:ext>
    </p:extLst>
  </p:cSld>
  <p:clrMapOvr>
    <a:masterClrMapping/>
  </p:clrMapOvr>
</p:sld>
</file>

<file path=ppt/theme/theme1.xml><?xml version="1.0" encoding="utf-8"?>
<a:theme xmlns:a="http://schemas.openxmlformats.org/drawingml/2006/main" name="Office Theme">
  <a:themeElements>
    <a:clrScheme name="CTFPHC">
      <a:dk1>
        <a:srgbClr val="000000"/>
      </a:dk1>
      <a:lt1>
        <a:srgbClr val="FFFFFF"/>
      </a:lt1>
      <a:dk2>
        <a:srgbClr val="000000"/>
      </a:dk2>
      <a:lt2>
        <a:srgbClr val="FFFFFF"/>
      </a:lt2>
      <a:accent1>
        <a:srgbClr val="C60651"/>
      </a:accent1>
      <a:accent2>
        <a:srgbClr val="007BC3"/>
      </a:accent2>
      <a:accent3>
        <a:srgbClr val="14B24B"/>
      </a:accent3>
      <a:accent4>
        <a:srgbClr val="560F27"/>
      </a:accent4>
      <a:accent5>
        <a:srgbClr val="0A5077"/>
      </a:accent5>
      <a:accent6>
        <a:srgbClr val="FDB83E"/>
      </a:accent6>
      <a:hlink>
        <a:srgbClr val="007BC3"/>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1717</Words>
  <Application>Microsoft Office PowerPoint</Application>
  <PresentationFormat>On-screen Show (4:3)</PresentationFormat>
  <Paragraphs>238</Paragraphs>
  <Slides>27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Cambria</vt:lpstr>
      <vt:lpstr>Times New Roman</vt:lpstr>
      <vt:lpstr>Wingdings</vt:lpstr>
      <vt:lpstr>ヒラギノ角ゴ Pro W3</vt:lpstr>
      <vt:lpstr>Office Theme</vt:lpstr>
      <vt:lpstr>Recommendation on screening adults for asymptomatic thyroid dysfunction in primary care (2019)</vt:lpstr>
      <vt:lpstr>Use of Slide Deck</vt:lpstr>
      <vt:lpstr>Overview of Webinar</vt:lpstr>
      <vt:lpstr>Canadian Task Force on Preventive Health Care (CTFPHC) </vt:lpstr>
      <vt:lpstr>BACKGROUND</vt:lpstr>
      <vt:lpstr>Background</vt:lpstr>
      <vt:lpstr>Background</vt:lpstr>
      <vt:lpstr>Guideline Scope</vt:lpstr>
      <vt:lpstr>METHODS</vt:lpstr>
      <vt:lpstr>Methods</vt:lpstr>
      <vt:lpstr>Research Questions </vt:lpstr>
      <vt:lpstr>Study Eligibility Criteria</vt:lpstr>
      <vt:lpstr> How does the Task Force “GRADE” Evidence?  </vt:lpstr>
      <vt:lpstr>Internal and External Review Processes</vt:lpstr>
      <vt:lpstr>FINDINGS</vt:lpstr>
      <vt:lpstr>Key Findings</vt:lpstr>
      <vt:lpstr>Recommendation</vt:lpstr>
      <vt:lpstr>Certainty of Evidence</vt:lpstr>
      <vt:lpstr>Rationale for a Recommendation Against Screening</vt:lpstr>
      <vt:lpstr>Other recommendations </vt:lpstr>
      <vt:lpstr>Knowledge Gaps</vt:lpstr>
      <vt:lpstr>IMPLEMENTATION CONSIDERATIONS</vt:lpstr>
      <vt:lpstr>Implementation Considerations </vt:lpstr>
      <vt:lpstr>Knowledge Translation (KT) Tools</vt:lpstr>
      <vt:lpstr>More Information</vt:lpstr>
      <vt:lpstr>Endorsements</vt:lpstr>
      <vt:lpstr>Questions &amp; Answers</vt:lpstr>
    </vt:vector>
  </TitlesOfParts>
  <Company>St. Michael's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Fatiah De Matas</dc:creator>
  <cp:lastModifiedBy>Kate Morissette</cp:lastModifiedBy>
  <cp:revision>127</cp:revision>
  <cp:lastPrinted>2018-04-27T16:16:32Z</cp:lastPrinted>
  <dcterms:created xsi:type="dcterms:W3CDTF">2018-02-09T18:15:55Z</dcterms:created>
  <dcterms:modified xsi:type="dcterms:W3CDTF">2019-11-07T15:04:36Z</dcterms:modified>
</cp:coreProperties>
</file>