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7"/>
  </p:notesMasterIdLst>
  <p:sldIdLst>
    <p:sldId id="345" r:id="rId5"/>
    <p:sldId id="378" r:id="rId6"/>
    <p:sldId id="379" r:id="rId7"/>
    <p:sldId id="380" r:id="rId8"/>
    <p:sldId id="347" r:id="rId9"/>
    <p:sldId id="402" r:id="rId10"/>
    <p:sldId id="499" r:id="rId11"/>
    <p:sldId id="474" r:id="rId12"/>
    <p:sldId id="475" r:id="rId13"/>
    <p:sldId id="500" r:id="rId14"/>
    <p:sldId id="505" r:id="rId15"/>
    <p:sldId id="381" r:id="rId16"/>
    <p:sldId id="346" r:id="rId17"/>
    <p:sldId id="384" r:id="rId18"/>
    <p:sldId id="506" r:id="rId19"/>
    <p:sldId id="383" r:id="rId20"/>
    <p:sldId id="519" r:id="rId21"/>
    <p:sldId id="403" r:id="rId22"/>
    <p:sldId id="404" r:id="rId23"/>
    <p:sldId id="461" r:id="rId24"/>
    <p:sldId id="390" r:id="rId25"/>
    <p:sldId id="360" r:id="rId26"/>
    <p:sldId id="498" r:id="rId27"/>
    <p:sldId id="476" r:id="rId28"/>
    <p:sldId id="467" r:id="rId29"/>
    <p:sldId id="430" r:id="rId30"/>
    <p:sldId id="477" r:id="rId31"/>
    <p:sldId id="478" r:id="rId32"/>
    <p:sldId id="479" r:id="rId33"/>
    <p:sldId id="441" r:id="rId34"/>
    <p:sldId id="487" r:id="rId35"/>
    <p:sldId id="495" r:id="rId36"/>
    <p:sldId id="432" r:id="rId37"/>
    <p:sldId id="489" r:id="rId38"/>
    <p:sldId id="486" r:id="rId39"/>
    <p:sldId id="488" r:id="rId40"/>
    <p:sldId id="490" r:id="rId41"/>
    <p:sldId id="504" r:id="rId42"/>
    <p:sldId id="392" r:id="rId43"/>
    <p:sldId id="436" r:id="rId44"/>
    <p:sldId id="507" r:id="rId45"/>
    <p:sldId id="508" r:id="rId46"/>
    <p:sldId id="438" r:id="rId47"/>
    <p:sldId id="424" r:id="rId48"/>
    <p:sldId id="359" r:id="rId49"/>
    <p:sldId id="394" r:id="rId50"/>
    <p:sldId id="456" r:id="rId51"/>
    <p:sldId id="472" r:id="rId52"/>
    <p:sldId id="395" r:id="rId53"/>
    <p:sldId id="497" r:id="rId54"/>
    <p:sldId id="396" r:id="rId55"/>
    <p:sldId id="397" r:id="rId56"/>
    <p:sldId id="398" r:id="rId57"/>
    <p:sldId id="399" r:id="rId58"/>
    <p:sldId id="333" r:id="rId59"/>
    <p:sldId id="473" r:id="rId60"/>
    <p:sldId id="439" r:id="rId61"/>
    <p:sldId id="429" r:id="rId62"/>
    <p:sldId id="435" r:id="rId63"/>
    <p:sldId id="462" r:id="rId64"/>
    <p:sldId id="512" r:id="rId65"/>
    <p:sldId id="513" r:id="rId66"/>
    <p:sldId id="514" r:id="rId67"/>
    <p:sldId id="515" r:id="rId68"/>
    <p:sldId id="516" r:id="rId69"/>
    <p:sldId id="517" r:id="rId70"/>
    <p:sldId id="518" r:id="rId71"/>
    <p:sldId id="471" r:id="rId72"/>
    <p:sldId id="366" r:id="rId73"/>
    <p:sldId id="492" r:id="rId74"/>
    <p:sldId id="493" r:id="rId75"/>
    <p:sldId id="494" r:id="rId7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lizabeth Harris" initials="EH" lastIdx="28" clrIdx="6">
    <p:extLst>
      <p:ext uri="{19B8F6BF-5375-455C-9EA6-DF929625EA0E}">
        <p15:presenceInfo xmlns:p15="http://schemas.microsoft.com/office/powerpoint/2012/main" userId="Elizabeth Harris" providerId="None"/>
      </p:ext>
    </p:extLst>
  </p:cmAuthor>
  <p:cmAuthor id="1" name="sharon straus" initials="ss" lastIdx="9" clrIdx="0"/>
  <p:cmAuthor id="8" name="Heather Limburg" initials="HL" lastIdx="25" clrIdx="7">
    <p:extLst>
      <p:ext uri="{19B8F6BF-5375-455C-9EA6-DF929625EA0E}">
        <p15:presenceInfo xmlns:p15="http://schemas.microsoft.com/office/powerpoint/2012/main" userId="S-1-5-21-3874007654-1566841883-3423792957-3643" providerId="AD"/>
      </p:ext>
    </p:extLst>
  </p:cmAuthor>
  <p:cmAuthor id="2" name="Kate Einarson" initials="KME" lastIdx="1" clrIdx="1"/>
  <p:cmAuthor id="9" name="Kim Barnhardt" initials="KB" lastIdx="22" clrIdx="8">
    <p:extLst>
      <p:ext uri="{19B8F6BF-5375-455C-9EA6-DF929625EA0E}">
        <p15:presenceInfo xmlns:p15="http://schemas.microsoft.com/office/powerpoint/2012/main" userId="S::kbarnhardt@CTFPHC.onmicrosoft.com::22548bd2-3d05-41e5-b660-63a460e4cc8f" providerId="AD"/>
      </p:ext>
    </p:extLst>
  </p:cmAuthor>
  <p:cmAuthor id="3" name="S Klarenbach" initials="swk" lastIdx="19" clrIdx="2"/>
  <p:cmAuthor id="10" name="ainsley moore" initials="am" lastIdx="3" clrIdx="9">
    <p:extLst>
      <p:ext uri="{19B8F6BF-5375-455C-9EA6-DF929625EA0E}">
        <p15:presenceInfo xmlns:p15="http://schemas.microsoft.com/office/powerpoint/2012/main" userId="52b6fb78119ab9b8" providerId="Windows Live"/>
      </p:ext>
    </p:extLst>
  </p:cmAuthor>
  <p:cmAuthor id="4" name="Nicola Sims-Jones" initials="NS" lastIdx="4" clrIdx="3"/>
  <p:cmAuthor id="5" name="Scott Klarenbach" initials="SWK" lastIdx="2" clrIdx="4"/>
  <p:cmAuthor id="6" name="Ainsley Moore" initials=""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C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EAA26-0678-C4F6-8B8F-4EC9575DDD05}" v="8" dt="2021-04-06T22:59:43.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1185" autoAdjust="0"/>
  </p:normalViewPr>
  <p:slideViewPr>
    <p:cSldViewPr>
      <p:cViewPr varScale="1">
        <p:scale>
          <a:sx n="42" d="100"/>
          <a:sy n="42" d="100"/>
        </p:scale>
        <p:origin x="1963" y="43"/>
      </p:cViewPr>
      <p:guideLst>
        <p:guide orient="horz" pos="2160"/>
        <p:guide pos="2880"/>
      </p:guideLst>
    </p:cSldViewPr>
  </p:slideViewPr>
  <p:outlineViewPr>
    <p:cViewPr>
      <p:scale>
        <a:sx n="33" d="100"/>
        <a:sy n="33" d="100"/>
      </p:scale>
      <p:origin x="18" y="11100"/>
    </p:cViewPr>
  </p:outlineViewPr>
  <p:notesTextViewPr>
    <p:cViewPr>
      <p:scale>
        <a:sx n="1" d="1"/>
        <a:sy n="1" d="1"/>
      </p:scale>
      <p:origin x="0" y="0"/>
    </p:cViewPr>
  </p:notesTextViewPr>
  <p:sorterViewPr>
    <p:cViewPr>
      <p:scale>
        <a:sx n="100" d="100"/>
        <a:sy n="100" d="100"/>
      </p:scale>
      <p:origin x="0" y="1888"/>
    </p:cViewPr>
  </p:sorterViewPr>
  <p:notesViewPr>
    <p:cSldViewPr>
      <p:cViewPr varScale="1">
        <p:scale>
          <a:sx n="55" d="100"/>
          <a:sy n="55" d="100"/>
        </p:scale>
        <p:origin x="-2832"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9438252-4DDB-4386-A666-8FAB5C0E9891}" type="datetimeFigureOut">
              <a:rPr lang="en-US" smtClean="0"/>
              <a:t>4/7/2021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344FC17-8036-4C17-99E3-36847C815777}" type="slidenum">
              <a:rPr lang="en-US" smtClean="0"/>
              <a:t>‹#›</a:t>
            </a:fld>
            <a:endParaRPr lang="en-US" dirty="0"/>
          </a:p>
        </p:txBody>
      </p:sp>
    </p:spTree>
    <p:extLst>
      <p:ext uri="{BB962C8B-B14F-4D97-AF65-F5344CB8AC3E}">
        <p14:creationId xmlns:p14="http://schemas.microsoft.com/office/powerpoint/2010/main" val="217937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canadiantaskforce.ca/"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canadiantaskforce.ca/"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canadiantaskforce.ca/"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The Canadian Task Force on Preventive Health Care </a:t>
            </a:r>
          </a:p>
          <a:p>
            <a:pPr marL="171450" indent="-171450">
              <a:buFontTx/>
              <a:buChar char="-"/>
            </a:pPr>
            <a:r>
              <a:rPr lang="en-CA" dirty="0"/>
              <a:t>Guideline on screening for chlamydia and gonorrhea in primary care for individuals not known to be at high risk</a:t>
            </a:r>
          </a:p>
        </p:txBody>
      </p:sp>
      <p:sp>
        <p:nvSpPr>
          <p:cNvPr id="4" name="Slide Number Placeholder 3"/>
          <p:cNvSpPr>
            <a:spLocks noGrp="1"/>
          </p:cNvSpPr>
          <p:nvPr>
            <p:ph type="sldNum" sz="quarter" idx="10"/>
          </p:nvPr>
        </p:nvSpPr>
        <p:spPr/>
        <p:txBody>
          <a:bodyPr/>
          <a:lstStyle/>
          <a:p>
            <a:fld id="{9344FC17-8036-4C17-99E3-36847C815777}" type="slidenum">
              <a:rPr lang="en-US" smtClean="0"/>
              <a:t>1</a:t>
            </a:fld>
            <a:endParaRPr lang="en-US" dirty="0"/>
          </a:p>
        </p:txBody>
      </p:sp>
    </p:spTree>
    <p:extLst>
      <p:ext uri="{BB962C8B-B14F-4D97-AF65-F5344CB8AC3E}">
        <p14:creationId xmlns:p14="http://schemas.microsoft.com/office/powerpoint/2010/main" val="3313360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dirty="0"/>
              <a:t>National guidance exists from the Public Health Agency of Canada, but was last updated in 2010 for screening recommendations, and does not include recommendations on screening for gonorrhea. The Task Force identified a need for updated national guidance in this area based on a rigorous systematic review of potential harms, benefits, and patient values and preferences.</a:t>
            </a:r>
          </a:p>
        </p:txBody>
      </p:sp>
      <p:sp>
        <p:nvSpPr>
          <p:cNvPr id="4" name="Slide Number Placeholder 3"/>
          <p:cNvSpPr>
            <a:spLocks noGrp="1"/>
          </p:cNvSpPr>
          <p:nvPr>
            <p:ph type="sldNum" sz="quarter" idx="10"/>
          </p:nvPr>
        </p:nvSpPr>
        <p:spPr/>
        <p:txBody>
          <a:bodyPr/>
          <a:lstStyle/>
          <a:p>
            <a:fld id="{9344FC17-8036-4C17-99E3-36847C815777}" type="slidenum">
              <a:rPr lang="en-US" smtClean="0"/>
              <a:t>10</a:t>
            </a:fld>
            <a:endParaRPr lang="en-US" dirty="0"/>
          </a:p>
        </p:txBody>
      </p:sp>
    </p:spTree>
    <p:extLst>
      <p:ext uri="{BB962C8B-B14F-4D97-AF65-F5344CB8AC3E}">
        <p14:creationId xmlns:p14="http://schemas.microsoft.com/office/powerpoint/2010/main" val="3811389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The</a:t>
            </a:r>
            <a:r>
              <a:rPr lang="en-CA" baseline="0" dirty="0"/>
              <a:t> population of interest is all sexually active individuals under 30 not KNOWN by the healthcare provider to be at high risk. </a:t>
            </a:r>
            <a:r>
              <a:rPr lang="en-CA" sz="1200" kern="1200" dirty="0">
                <a:solidFill>
                  <a:schemeClr val="tx1"/>
                </a:solidFill>
                <a:effectLst/>
                <a:latin typeface="+mn-lt"/>
                <a:ea typeface="+mn-ea"/>
                <a:cs typeface="+mn-cs"/>
              </a:rPr>
              <a:t>Readers should refer to relevant national, provincial, or local guidance for the screening of individuals known to have specific high-risk behaviours (e.g., having multiple sexual partners, previous STIs, sex without condoms, although this will vary by jurisdiction), testing of individuals seeking care for symptoms, pregnant individuals, and for selection of appropriate antibiotic treatment, partner notification, re-testing, and forensic testing strategies. </a:t>
            </a: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11</a:t>
            </a:fld>
            <a:endParaRPr lang="en-US" dirty="0"/>
          </a:p>
        </p:txBody>
      </p:sp>
    </p:spTree>
    <p:extLst>
      <p:ext uri="{BB962C8B-B14F-4D97-AF65-F5344CB8AC3E}">
        <p14:creationId xmlns:p14="http://schemas.microsoft.com/office/powerpoint/2010/main" val="318110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ea typeface="ヒラギノ角ゴ Pro W3" charset="-128"/>
              </a:rPr>
              <a:t>- Methods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DC1BA8BC-1136-4EAB-96EE-D46BE4C6073B}" type="slidenum">
              <a:rPr lang="en-CA" altLang="en-US" smtClean="0">
                <a:latin typeface="Arial" pitchFamily="34" charset="0"/>
              </a:rPr>
              <a:pPr>
                <a:spcBef>
                  <a:spcPct val="0"/>
                </a:spcBef>
              </a:pPr>
              <a:t>12</a:t>
            </a:fld>
            <a:endParaRPr lang="en-CA" altLang="en-US" dirty="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The </a:t>
            </a:r>
            <a:r>
              <a:rPr lang="en-CA" sz="1200" dirty="0"/>
              <a:t>Canadian Task Force on Preventive Health Care is an i</a:t>
            </a:r>
            <a:r>
              <a:rPr lang="en-CA" sz="3200" dirty="0"/>
              <a:t>ndependent body of up to 15 clinicians and methodologists.</a:t>
            </a:r>
          </a:p>
          <a:p>
            <a:pPr marL="171450" indent="-171450">
              <a:buFontTx/>
              <a:buChar char="-"/>
            </a:pPr>
            <a:r>
              <a:rPr lang="en-CA" sz="3200" dirty="0"/>
              <a:t>The</a:t>
            </a:r>
            <a:r>
              <a:rPr lang="en-CA" sz="3200" baseline="0" dirty="0"/>
              <a:t> m</a:t>
            </a:r>
            <a:r>
              <a:rPr lang="en-CA" sz="3200" dirty="0"/>
              <a:t>andate</a:t>
            </a:r>
            <a:r>
              <a:rPr lang="en-CA" sz="3200" baseline="0" dirty="0"/>
              <a:t> is to </a:t>
            </a:r>
            <a:r>
              <a:rPr lang="en-CA" sz="3200" dirty="0"/>
              <a:t>develop evidence-based clinical practice guidelines that support primary care providers in the delivery of preventive healthcare.</a:t>
            </a:r>
          </a:p>
          <a:p>
            <a:pPr marL="171450" indent="-171450">
              <a:buFontTx/>
              <a:buChar char="-"/>
            </a:pPr>
            <a:r>
              <a:rPr lang="en-CA" dirty="0"/>
              <a:t>Ultimately the goal of</a:t>
            </a:r>
            <a:r>
              <a:rPr lang="en-CA" baseline="0" dirty="0"/>
              <a:t> the Task Force is to improve the health of Canadians by making sure that primary care providers have access to clinical prevention guidelines that are based on the best available evidence. </a:t>
            </a: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13</a:t>
            </a:fld>
            <a:endParaRPr lang="en-US" dirty="0"/>
          </a:p>
        </p:txBody>
      </p:sp>
    </p:spTree>
    <p:extLst>
      <p:ext uri="{BB962C8B-B14F-4D97-AF65-F5344CB8AC3E}">
        <p14:creationId xmlns:p14="http://schemas.microsoft.com/office/powerpoint/2010/main" val="75325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u="none" dirty="0">
                <a:ea typeface="ヒラギノ角ゴ Pro W3" charset="-128"/>
              </a:rPr>
              <a:t>-</a:t>
            </a:r>
            <a:r>
              <a:rPr lang="en-CA" altLang="en-US" u="none" baseline="0" dirty="0">
                <a:ea typeface="ヒラギノ角ゴ Pro W3" charset="-128"/>
              </a:rPr>
              <a:t> The Task Force works with Evidence Re</a:t>
            </a:r>
            <a:r>
              <a:rPr lang="en-US" altLang="en-US" sz="1200" dirty="0">
                <a:cs typeface="Arial" pitchFamily="34" charset="0"/>
              </a:rPr>
              <a:t>view and Synthesis Centres (ERSCs) who independently review the evidence.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Arial" pitchFamily="34" charset="0"/>
              </a:rPr>
              <a:t>- The ERSCs un</a:t>
            </a:r>
            <a:r>
              <a:rPr lang="en-US" altLang="en-US" sz="1200" dirty="0"/>
              <a:t>dertake a systematic review of the literature based on the analytical framework and prepare the final report and GRADE tables. GRADE: Grading of Recommendation, Assessment, Development and Evaluation.</a:t>
            </a:r>
          </a:p>
          <a:p>
            <a:r>
              <a:rPr lang="en-US" altLang="en-US" sz="1200" dirty="0"/>
              <a:t>- They also</a:t>
            </a:r>
            <a:r>
              <a:rPr lang="en-US" altLang="en-US" sz="1200" baseline="0" dirty="0"/>
              <a:t> p</a:t>
            </a:r>
            <a:r>
              <a:rPr lang="en-US" altLang="en-US" sz="1200" dirty="0"/>
              <a:t>articipate in working group and Task Force meetings (non-voting).</a:t>
            </a:r>
          </a:p>
          <a:p>
            <a:endParaRPr lang="en-CA" altLang="en-US" u="none" dirty="0">
              <a:ea typeface="ヒラギノ角ゴ Pro W3"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0B062750-57EC-4304-8E4B-3AF3A1C2BFBD}" type="slidenum">
              <a:rPr lang="en-CA" altLang="en-US" smtClean="0">
                <a:latin typeface="Arial" pitchFamily="34" charset="0"/>
                <a:cs typeface="Arial" pitchFamily="34" charset="0"/>
              </a:rPr>
              <a:pPr>
                <a:spcBef>
                  <a:spcPct val="0"/>
                </a:spcBef>
              </a:pPr>
              <a:t>14</a:t>
            </a:fld>
            <a:endParaRPr lang="en-CA" altLang="en-US" dirty="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dirty="0">
                <a:ea typeface="ヒラギノ角ゴ Pro W3" charset="-128"/>
              </a:rPr>
              <a:t>This infographic provides</a:t>
            </a:r>
            <a:r>
              <a:rPr lang="en-CA" altLang="en-US" baseline="0" dirty="0">
                <a:ea typeface="ヒラギノ角ゴ Pro W3" charset="-128"/>
              </a:rPr>
              <a:t> an overview of the TF guideline process and who provides critical input at the topic selection, evidence synthesis, guideline, and dissemination stages. This includes a variety of internal and external stakeholder (more detail on next slide).</a:t>
            </a:r>
          </a:p>
          <a:p>
            <a:pPr marL="171450" indent="-171450">
              <a:buFontTx/>
              <a:buChar char="-"/>
            </a:pPr>
            <a:endParaRPr lang="en-CA" altLang="en-US" baseline="0" dirty="0">
              <a:ea typeface="ヒラギノ角ゴ Pro W3" charset="-128"/>
            </a:endParaRPr>
          </a:p>
          <a:p>
            <a:pPr marL="0" indent="0">
              <a:buFontTx/>
              <a:buNone/>
            </a:pPr>
            <a:endParaRPr lang="en-CA" altLang="en-US" b="0" dirty="0">
              <a:ea typeface="ヒラギノ角ゴ Pro W3"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E2C95D3C-9B4C-46E5-985A-ED3B4211F7EC}" type="slidenum">
              <a:rPr lang="en-CA" altLang="en-US" smtClean="0">
                <a:latin typeface="Arial" pitchFamily="34" charset="0"/>
              </a:rPr>
              <a:pPr>
                <a:spcBef>
                  <a:spcPct val="0"/>
                </a:spcBef>
              </a:pPr>
              <a:t>15</a:t>
            </a:fld>
            <a:endParaRPr lang="en-CA" altLang="en-US" dirty="0">
              <a:latin typeface="Arial" pitchFamily="34" charset="0"/>
            </a:endParaRPr>
          </a:p>
        </p:txBody>
      </p:sp>
    </p:spTree>
    <p:extLst>
      <p:ext uri="{BB962C8B-B14F-4D97-AF65-F5344CB8AC3E}">
        <p14:creationId xmlns:p14="http://schemas.microsoft.com/office/powerpoint/2010/main" val="3524112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dirty="0">
                <a:ea typeface="ヒラギノ角ゴ Pro W3" charset="-128"/>
              </a:rPr>
              <a:t>The TF </a:t>
            </a:r>
            <a:r>
              <a:rPr lang="en-CA" altLang="en-US" b="0" dirty="0">
                <a:ea typeface="ヒラギノ角ゴ Pro W3" charset="-128"/>
              </a:rPr>
              <a:t>review process includes:</a:t>
            </a:r>
          </a:p>
          <a:p>
            <a:pPr marL="457200" lvl="1" indent="0">
              <a:buFontTx/>
              <a:buNone/>
            </a:pPr>
            <a:r>
              <a:rPr lang="en-US" sz="2800" b="0" dirty="0"/>
              <a:t>Internal review by the g</a:t>
            </a:r>
            <a:r>
              <a:rPr lang="en-US" sz="2400" b="0" dirty="0"/>
              <a:t>uideline working group and all other Task Force members</a:t>
            </a:r>
            <a:endParaRPr lang="en-US" sz="2800" b="0" dirty="0"/>
          </a:p>
          <a:p>
            <a:pPr>
              <a:defRPr/>
            </a:pPr>
            <a:r>
              <a:rPr lang="en-US" sz="2800" b="0" dirty="0"/>
              <a:t>- External review is undertaken at 3</a:t>
            </a:r>
            <a:r>
              <a:rPr lang="en-US" sz="2800" b="0" baseline="0" dirty="0"/>
              <a:t> </a:t>
            </a:r>
            <a:r>
              <a:rPr lang="en-US" sz="2800" b="0" dirty="0"/>
              <a:t>key stages</a:t>
            </a:r>
            <a:r>
              <a:rPr lang="en-US" sz="3200" b="0" dirty="0"/>
              <a:t>:</a:t>
            </a:r>
          </a:p>
          <a:p>
            <a:pPr lvl="1">
              <a:defRPr/>
            </a:pPr>
            <a:r>
              <a:rPr lang="en-US" sz="2400" b="0" dirty="0"/>
              <a:t>Protocol, systematic review(s) and guideline</a:t>
            </a:r>
          </a:p>
          <a:p>
            <a:pPr>
              <a:defRPr/>
            </a:pPr>
            <a:r>
              <a:rPr lang="en-US" sz="2800" b="0" dirty="0"/>
              <a:t>- External stakeholder reviewer groups include:</a:t>
            </a:r>
            <a:endParaRPr lang="en-US" sz="2800" b="0" strike="sngStrike" dirty="0"/>
          </a:p>
          <a:p>
            <a:pPr lvl="1">
              <a:defRPr/>
            </a:pPr>
            <a:r>
              <a:rPr lang="en-US" sz="2400" b="0" dirty="0"/>
              <a:t>Generalist and disease specific stakeholders </a:t>
            </a:r>
          </a:p>
          <a:p>
            <a:pPr lvl="1">
              <a:defRPr/>
            </a:pPr>
            <a:r>
              <a:rPr lang="en-US" sz="2400" b="0" dirty="0"/>
              <a:t>Academic peer reviewers</a:t>
            </a:r>
          </a:p>
          <a:p>
            <a:pPr marL="0" lvl="1" indent="0">
              <a:buFontTx/>
              <a:buNone/>
              <a:defRPr/>
            </a:pPr>
            <a:r>
              <a:rPr lang="en-US" sz="2800" b="0" dirty="0"/>
              <a:t>- CMAJ </a:t>
            </a:r>
            <a:r>
              <a:rPr lang="en-US" sz="2200" b="0" dirty="0"/>
              <a:t>undertakes an independent peer review process to review guidelines before accepting for publication</a:t>
            </a:r>
          </a:p>
          <a:p>
            <a:pPr marL="171450" indent="-171450">
              <a:buFontTx/>
              <a:buChar char="-"/>
            </a:pPr>
            <a:endParaRPr lang="en-CA" altLang="en-US" b="0" dirty="0">
              <a:ea typeface="ヒラギノ角ゴ Pro W3"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E2C95D3C-9B4C-46E5-985A-ED3B4211F7EC}" type="slidenum">
              <a:rPr lang="en-CA" altLang="en-US" smtClean="0">
                <a:latin typeface="Arial" pitchFamily="34" charset="0"/>
              </a:rPr>
              <a:pPr>
                <a:spcBef>
                  <a:spcPct val="0"/>
                </a:spcBef>
              </a:pPr>
              <a:t>16</a:t>
            </a:fld>
            <a:endParaRPr lang="en-CA" altLang="en-US" dirty="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buFontTx/>
              <a:buNone/>
              <a:defRPr/>
            </a:pPr>
            <a:r>
              <a:rPr lang="en-CA" sz="1800" i="1" dirty="0"/>
              <a:t>What are we grading?</a:t>
            </a:r>
          </a:p>
          <a:p>
            <a:pPr marL="0" indent="0">
              <a:buFontTx/>
              <a:buNone/>
              <a:defRPr/>
            </a:pPr>
            <a:r>
              <a:rPr lang="en-US" sz="2200" b="1" dirty="0">
                <a:solidFill>
                  <a:srgbClr val="90214A"/>
                </a:solidFill>
              </a:rPr>
              <a:t>1. Certainty of Evidence </a:t>
            </a:r>
          </a:p>
          <a:p>
            <a:pPr lvl="1">
              <a:defRPr/>
            </a:pPr>
            <a:r>
              <a:rPr lang="en-CA" sz="1800" dirty="0">
                <a:solidFill>
                  <a:prstClr val="black"/>
                </a:solidFill>
                <a:cs typeface="Arial" pitchFamily="34" charset="0"/>
              </a:rPr>
              <a:t>Degree of confidence that the available evidence </a:t>
            </a:r>
            <a:r>
              <a:rPr lang="en-CA" sz="1800" b="1" dirty="0">
                <a:solidFill>
                  <a:prstClr val="black"/>
                </a:solidFill>
                <a:cs typeface="Arial" pitchFamily="34" charset="0"/>
              </a:rPr>
              <a:t>correctly reflects the theoretical true effect</a:t>
            </a:r>
            <a:r>
              <a:rPr lang="en-CA" sz="1800" dirty="0">
                <a:solidFill>
                  <a:prstClr val="black"/>
                </a:solidFill>
                <a:cs typeface="Arial" pitchFamily="34" charset="0"/>
              </a:rPr>
              <a:t> of the intervention or service</a:t>
            </a:r>
            <a:endParaRPr lang="en-CA" sz="1800" dirty="0">
              <a:solidFill>
                <a:prstClr val="black"/>
              </a:solidFill>
            </a:endParaRPr>
          </a:p>
          <a:p>
            <a:pPr lvl="1">
              <a:defRPr/>
            </a:pPr>
            <a:r>
              <a:rPr lang="en-US" sz="1800" i="1" dirty="0"/>
              <a:t>High, moderate, low, very low</a:t>
            </a:r>
          </a:p>
          <a:p>
            <a:pPr lvl="1">
              <a:lnSpc>
                <a:spcPct val="40000"/>
              </a:lnSpc>
              <a:defRPr/>
            </a:pPr>
            <a:endParaRPr lang="en-US" sz="1800" dirty="0"/>
          </a:p>
          <a:p>
            <a:pPr marL="0" indent="0">
              <a:buFontTx/>
              <a:buNone/>
              <a:defRPr/>
            </a:pPr>
            <a:r>
              <a:rPr lang="en-US" sz="2200" b="1" dirty="0">
                <a:solidFill>
                  <a:srgbClr val="90214A"/>
                </a:solidFill>
              </a:rPr>
              <a:t>2. Strength of Recommendation</a:t>
            </a:r>
            <a:r>
              <a:rPr lang="en-US" sz="1800" b="1" dirty="0">
                <a:solidFill>
                  <a:srgbClr val="90214A"/>
                </a:solidFill>
              </a:rPr>
              <a:t>	</a:t>
            </a:r>
          </a:p>
          <a:p>
            <a:pPr lvl="1">
              <a:defRPr/>
            </a:pPr>
            <a:r>
              <a:rPr lang="en-CA" sz="1800" dirty="0">
                <a:solidFill>
                  <a:prstClr val="black"/>
                </a:solidFill>
                <a:cs typeface="Arial" pitchFamily="34" charset="0"/>
              </a:rPr>
              <a:t>The balance between the </a:t>
            </a:r>
            <a:r>
              <a:rPr lang="en-CA" sz="1800" b="1" dirty="0">
                <a:solidFill>
                  <a:prstClr val="black"/>
                </a:solidFill>
                <a:cs typeface="Arial" pitchFamily="34" charset="0"/>
              </a:rPr>
              <a:t>certainty</a:t>
            </a:r>
            <a:r>
              <a:rPr lang="en-CA" sz="1800" b="1" baseline="0" dirty="0">
                <a:solidFill>
                  <a:prstClr val="black"/>
                </a:solidFill>
                <a:cs typeface="Arial" pitchFamily="34" charset="0"/>
              </a:rPr>
              <a:t> </a:t>
            </a:r>
            <a:r>
              <a:rPr lang="en-CA" sz="1800" b="1" dirty="0">
                <a:solidFill>
                  <a:prstClr val="black"/>
                </a:solidFill>
                <a:cs typeface="Arial" pitchFamily="34" charset="0"/>
              </a:rPr>
              <a:t>of supporting evidence</a:t>
            </a:r>
            <a:r>
              <a:rPr lang="en-CA" sz="1800" dirty="0">
                <a:solidFill>
                  <a:prstClr val="black"/>
                </a:solidFill>
                <a:cs typeface="Arial" pitchFamily="34" charset="0"/>
              </a:rPr>
              <a:t>; the certainty about the </a:t>
            </a:r>
            <a:r>
              <a:rPr lang="en-CA" sz="1800" b="1" dirty="0">
                <a:solidFill>
                  <a:prstClr val="black"/>
                </a:solidFill>
                <a:cs typeface="Arial" pitchFamily="34" charset="0"/>
              </a:rPr>
              <a:t>balance between desirable and undesirable </a:t>
            </a:r>
            <a:r>
              <a:rPr lang="en-CA" sz="1800" dirty="0">
                <a:solidFill>
                  <a:prstClr val="black"/>
                </a:solidFill>
                <a:cs typeface="Arial" pitchFamily="34" charset="0"/>
              </a:rPr>
              <a:t>effects; the certainty/variability in </a:t>
            </a:r>
            <a:r>
              <a:rPr lang="en-CA" sz="1800" b="1" dirty="0">
                <a:solidFill>
                  <a:prstClr val="black"/>
                </a:solidFill>
                <a:cs typeface="Arial" pitchFamily="34" charset="0"/>
              </a:rPr>
              <a:t>values and preferences </a:t>
            </a:r>
            <a:r>
              <a:rPr lang="en-CA" sz="1800" dirty="0">
                <a:solidFill>
                  <a:prstClr val="black"/>
                </a:solidFill>
                <a:cs typeface="Arial" pitchFamily="34" charset="0"/>
              </a:rPr>
              <a:t>of individuals; and the certainty about whether the intervention represents a </a:t>
            </a:r>
            <a:r>
              <a:rPr lang="en-CA" sz="1800" b="1" dirty="0">
                <a:solidFill>
                  <a:prstClr val="black"/>
                </a:solidFill>
                <a:cs typeface="Arial" pitchFamily="34" charset="0"/>
              </a:rPr>
              <a:t>wise use of resources  </a:t>
            </a:r>
          </a:p>
          <a:p>
            <a:pPr lvl="1">
              <a:defRPr/>
            </a:pPr>
            <a:r>
              <a:rPr lang="en-US" sz="1800" i="1" dirty="0"/>
              <a:t>strong and conditional</a:t>
            </a:r>
          </a:p>
          <a:p>
            <a:endParaRPr lang="en-US" altLang="en-US" dirty="0">
              <a:ea typeface="ヒラギノ角ゴ Pro W3" charset="-128"/>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B4BE846F-E7DA-479F-BA3E-07B1CFA83399}" type="slidenum">
              <a:rPr lang="en-CA" altLang="en-US" smtClean="0">
                <a:latin typeface="Arial" pitchFamily="34" charset="0"/>
              </a:rPr>
              <a:pPr>
                <a:spcBef>
                  <a:spcPct val="0"/>
                </a:spcBef>
              </a:pPr>
              <a:t>17</a:t>
            </a:fld>
            <a:endParaRPr lang="en-CA" altLang="en-US" dirty="0">
              <a:latin typeface="Arial" pitchFamily="34" charset="0"/>
            </a:endParaRPr>
          </a:p>
        </p:txBody>
      </p:sp>
    </p:spTree>
    <p:extLst>
      <p:ext uri="{BB962C8B-B14F-4D97-AF65-F5344CB8AC3E}">
        <p14:creationId xmlns:p14="http://schemas.microsoft.com/office/powerpoint/2010/main" val="2500700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b="0" i="0" dirty="0"/>
              <a:t>The systematic review that informed this guideline will be published</a:t>
            </a:r>
            <a:r>
              <a:rPr lang="en-CA" altLang="en-US" b="0" i="0" baseline="0" dirty="0"/>
              <a:t> in the journal Systematic Reviews at the same time that the guideline is published.</a:t>
            </a:r>
          </a:p>
          <a:p>
            <a:pPr marL="171450" indent="-171450">
              <a:buFontTx/>
              <a:buChar char="-"/>
            </a:pPr>
            <a:endParaRPr lang="en-CA" altLang="en-US" b="0" i="0" baseline="0" dirty="0"/>
          </a:p>
          <a:p>
            <a:pPr marL="171450" indent="-171450">
              <a:buFontTx/>
              <a:buChar char="-"/>
            </a:pPr>
            <a:r>
              <a:rPr lang="en-CA" altLang="en-US" b="0" i="0" baseline="0" dirty="0"/>
              <a:t>Reviews that inform Task Force guidelines can be found on the Task Force website, or through the journal’s Task Force collection.</a:t>
            </a:r>
            <a:endParaRPr lang="en-CA" altLang="en-US" b="0" i="0"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84" charset="-128"/>
              </a:defRPr>
            </a:lvl1pPr>
            <a:lvl2pPr marL="758255" indent="-291636">
              <a:defRPr>
                <a:solidFill>
                  <a:schemeClr val="tx1"/>
                </a:solidFill>
                <a:latin typeface="Arial" pitchFamily="34" charset="0"/>
                <a:ea typeface="ヒラギノ角ゴ Pro W3" pitchFamily="-84" charset="-128"/>
              </a:defRPr>
            </a:lvl2pPr>
            <a:lvl3pPr marL="1166546" indent="-233309">
              <a:defRPr>
                <a:solidFill>
                  <a:schemeClr val="tx1"/>
                </a:solidFill>
                <a:latin typeface="Arial" pitchFamily="34" charset="0"/>
                <a:ea typeface="ヒラギノ角ゴ Pro W3" pitchFamily="-84" charset="-128"/>
              </a:defRPr>
            </a:lvl3pPr>
            <a:lvl4pPr marL="1633164" indent="-233309">
              <a:defRPr>
                <a:solidFill>
                  <a:schemeClr val="tx1"/>
                </a:solidFill>
                <a:latin typeface="Arial" pitchFamily="34" charset="0"/>
                <a:ea typeface="ヒラギノ角ゴ Pro W3" pitchFamily="-84" charset="-128"/>
              </a:defRPr>
            </a:lvl4pPr>
            <a:lvl5pPr marL="2099782" indent="-233309">
              <a:defRPr>
                <a:solidFill>
                  <a:schemeClr val="tx1"/>
                </a:solidFill>
                <a:latin typeface="Arial" pitchFamily="34" charset="0"/>
                <a:ea typeface="ヒラギノ角ゴ Pro W3" pitchFamily="-84" charset="-128"/>
              </a:defRPr>
            </a:lvl5pPr>
            <a:lvl6pPr marL="2566401" indent="-233309"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3033019" indent="-233309"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99637" indent="-233309"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966256" indent="-233309"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fld id="{9FE5C841-7D68-4E4F-8F71-B632E8900BE2}" type="slidenum">
              <a:rPr lang="en-US" altLang="en-US" smtClean="0">
                <a:latin typeface="Calibri" pitchFamily="34" charset="0"/>
              </a:rPr>
              <a:pPr/>
              <a:t>18</a:t>
            </a:fld>
            <a:endParaRPr lang="en-US" altLang="en-US"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KQ1: What is the effectiveness of screening compared with no screening for chlamydia and/or gonorrhea in non-pregnant sexually active individuals?</a:t>
            </a:r>
          </a:p>
          <a:p>
            <a:r>
              <a:rPr lang="en-CA" sz="1200" kern="1200" dirty="0">
                <a:solidFill>
                  <a:schemeClr val="tx1"/>
                </a:solidFill>
                <a:effectLst/>
                <a:latin typeface="+mn-lt"/>
                <a:ea typeface="+mn-ea"/>
                <a:cs typeface="+mn-cs"/>
              </a:rPr>
              <a:t>KQ2: What is the comparative effectiveness of different screening approaches for chlamydia and/or gonorrhea in non-pregnant sexually active individuals?</a:t>
            </a:r>
          </a:p>
          <a:p>
            <a:r>
              <a:rPr lang="en-CA" sz="1200" kern="1200" dirty="0">
                <a:solidFill>
                  <a:schemeClr val="tx1"/>
                </a:solidFill>
                <a:effectLst/>
                <a:latin typeface="+mn-lt"/>
                <a:ea typeface="+mn-ea"/>
                <a:cs typeface="+mn-cs"/>
              </a:rPr>
              <a:t>KQ3: What is the relative importance that people place on the potential outcomes from screening for chlamydia and/or gonorrhea?</a:t>
            </a:r>
          </a:p>
          <a:p>
            <a:pPr marL="0" indent="0">
              <a:buFontTx/>
              <a:buNone/>
            </a:pPr>
            <a:endParaRPr lang="en-CA" dirty="0"/>
          </a:p>
          <a:p>
            <a:pPr marL="0" indent="0">
              <a:buFontTx/>
              <a:buNone/>
            </a:pPr>
            <a:r>
              <a:rPr lang="en-CA" sz="1200" b="1" i="0" kern="1200" dirty="0">
                <a:solidFill>
                  <a:schemeClr val="tx1"/>
                </a:solidFill>
                <a:effectLst/>
                <a:latin typeface="+mn-lt"/>
                <a:ea typeface="+mn-ea"/>
                <a:cs typeface="+mn-cs"/>
              </a:rPr>
              <a:t>KQ 1 and 2</a:t>
            </a:r>
            <a:r>
              <a:rPr lang="en-CA" sz="1200" b="1" i="0" kern="1200" baseline="0" dirty="0">
                <a:solidFill>
                  <a:schemeClr val="tx1"/>
                </a:solidFill>
                <a:effectLst/>
                <a:latin typeface="+mn-lt"/>
                <a:ea typeface="+mn-ea"/>
                <a:cs typeface="+mn-cs"/>
              </a:rPr>
              <a:t> outcomes</a:t>
            </a:r>
            <a:br>
              <a:rPr lang="en-CA" dirty="0"/>
            </a:br>
            <a:r>
              <a:rPr lang="en-CA" sz="1200" b="0" i="0" kern="1200" dirty="0">
                <a:solidFill>
                  <a:schemeClr val="tx1"/>
                </a:solidFill>
                <a:effectLst/>
                <a:latin typeface="+mn-lt"/>
                <a:ea typeface="+mn-ea"/>
                <a:cs typeface="+mn-cs"/>
              </a:rPr>
              <a:t>a. Chlamydia/gonorrhea infection transmission: hierarchy using (</a:t>
            </a:r>
            <a:r>
              <a:rPr lang="en-CA" sz="1200" b="0" i="0" kern="1200" dirty="0" err="1">
                <a:solidFill>
                  <a:schemeClr val="tx1"/>
                </a:solidFill>
                <a:effectLst/>
                <a:latin typeface="+mn-lt"/>
                <a:ea typeface="+mn-ea"/>
                <a:cs typeface="+mn-cs"/>
              </a:rPr>
              <a:t>i</a:t>
            </a:r>
            <a:r>
              <a:rPr lang="en-CA" sz="1200" b="0" i="0" kern="1200" dirty="0">
                <a:solidFill>
                  <a:schemeClr val="tx1"/>
                </a:solidFill>
                <a:effectLst/>
                <a:latin typeface="+mn-lt"/>
                <a:ea typeface="+mn-ea"/>
                <a:cs typeface="+mn-cs"/>
              </a:rPr>
              <a:t>) incidence [# new cases during follow up/#population or person-years], (ii) prevalence [# positive tests/# in population at follow up time point], then (iii) index case management (as reported; could include # cases receiving treatment/# cases or also include partner notification and/or retesting/# cases) [females and males]</a:t>
            </a:r>
            <a:br>
              <a:rPr lang="en-CA" dirty="0"/>
            </a:br>
            <a:r>
              <a:rPr lang="en-CA" sz="1200" b="0" i="0" kern="1200" dirty="0">
                <a:solidFill>
                  <a:schemeClr val="tx1"/>
                </a:solidFill>
                <a:effectLst/>
                <a:latin typeface="+mn-lt"/>
                <a:ea typeface="+mn-ea"/>
                <a:cs typeface="+mn-cs"/>
              </a:rPr>
              <a:t>b. Cervicitis [females]</a:t>
            </a:r>
            <a:br>
              <a:rPr lang="en-CA" dirty="0"/>
            </a:br>
            <a:r>
              <a:rPr lang="en-CA" sz="1200" b="0" i="0" kern="1200" dirty="0">
                <a:solidFill>
                  <a:schemeClr val="tx1"/>
                </a:solidFill>
                <a:effectLst/>
                <a:latin typeface="+mn-lt"/>
                <a:ea typeface="+mn-ea"/>
                <a:cs typeface="+mn-cs"/>
              </a:rPr>
              <a:t>c. Pelvic inflammatory disease [PID; females]</a:t>
            </a:r>
            <a:br>
              <a:rPr lang="en-CA" dirty="0"/>
            </a:br>
            <a:r>
              <a:rPr lang="en-CA" sz="1200" b="0" i="0" kern="1200" dirty="0">
                <a:solidFill>
                  <a:schemeClr val="tx1"/>
                </a:solidFill>
                <a:effectLst/>
                <a:latin typeface="+mn-lt"/>
                <a:ea typeface="+mn-ea"/>
                <a:cs typeface="+mn-cs"/>
              </a:rPr>
              <a:t>d. Ectopic pregnancy [females]</a:t>
            </a:r>
            <a:br>
              <a:rPr lang="en-CA" dirty="0"/>
            </a:br>
            <a:r>
              <a:rPr lang="en-CA" sz="1200" b="0" i="0" kern="1200" dirty="0">
                <a:solidFill>
                  <a:schemeClr val="tx1"/>
                </a:solidFill>
                <a:effectLst/>
                <a:latin typeface="+mn-lt"/>
                <a:ea typeface="+mn-ea"/>
                <a:cs typeface="+mn-cs"/>
              </a:rPr>
              <a:t>e. Chronic pelvic pain (≥6 months duration) [females]</a:t>
            </a:r>
            <a:br>
              <a:rPr lang="en-CA" dirty="0"/>
            </a:br>
            <a:r>
              <a:rPr lang="en-CA" sz="1200" b="0" i="0" kern="1200" dirty="0">
                <a:solidFill>
                  <a:schemeClr val="tx1"/>
                </a:solidFill>
                <a:effectLst/>
                <a:latin typeface="+mn-lt"/>
                <a:ea typeface="+mn-ea"/>
                <a:cs typeface="+mn-cs"/>
              </a:rPr>
              <a:t>f. Infertility: unable to conceive with unprotected sex for 12 months or longer [females and males]</a:t>
            </a:r>
            <a:br>
              <a:rPr lang="en-CA" dirty="0"/>
            </a:br>
            <a:r>
              <a:rPr lang="en-CA" sz="1200" b="0" i="0" kern="1200" dirty="0">
                <a:solidFill>
                  <a:schemeClr val="tx1"/>
                </a:solidFill>
                <a:effectLst/>
                <a:latin typeface="+mn-lt"/>
                <a:ea typeface="+mn-ea"/>
                <a:cs typeface="+mn-cs"/>
              </a:rPr>
              <a:t>g. KQ2 only: Repeat infection/reinfection (proportion having positive test ≥3 months after the index infection; measurement may not distinguish between infection due to new exposure following treatment, treatment failure/</a:t>
            </a:r>
            <a:r>
              <a:rPr lang="en-CA" sz="1200" b="0" i="0" kern="1200" dirty="0" err="1">
                <a:solidFill>
                  <a:schemeClr val="tx1"/>
                </a:solidFill>
                <a:effectLst/>
                <a:latin typeface="+mn-lt"/>
                <a:ea typeface="+mn-ea"/>
                <a:cs typeface="+mn-cs"/>
              </a:rPr>
              <a:t>nonadherence</a:t>
            </a:r>
            <a:r>
              <a:rPr lang="en-CA" sz="1200" b="0" i="0" kern="1200" dirty="0">
                <a:solidFill>
                  <a:schemeClr val="tx1"/>
                </a:solidFill>
                <a:effectLst/>
                <a:latin typeface="+mn-lt"/>
                <a:ea typeface="+mn-ea"/>
                <a:cs typeface="+mn-cs"/>
              </a:rPr>
              <a:t>, false positives, or lack of initial treatment)</a:t>
            </a:r>
            <a:br>
              <a:rPr lang="en-CA" dirty="0"/>
            </a:br>
            <a:r>
              <a:rPr lang="en-CA" sz="1200" b="0" i="0" kern="1200" dirty="0">
                <a:solidFill>
                  <a:schemeClr val="tx1"/>
                </a:solidFill>
                <a:effectLst/>
                <a:latin typeface="+mn-lt"/>
                <a:ea typeface="+mn-ea"/>
                <a:cs typeface="+mn-cs"/>
              </a:rPr>
              <a:t>h. Negative psychosocial impact (i.e., anxiety, sexual relationship distress including partner violence, stigmatization, blame) from screening procedure, or based on results a positive diagnostic test or presumptive diagnosis (i.e., regardless of test results in those with symptoms or considered at very high risk due to partner diagnosis)</a:t>
            </a:r>
            <a:br>
              <a:rPr lang="en-CA" dirty="0"/>
            </a:br>
            <a:r>
              <a:rPr lang="en-CA" sz="1200" b="0" i="0" kern="1200" dirty="0" err="1">
                <a:solidFill>
                  <a:schemeClr val="tx1"/>
                </a:solidFill>
                <a:effectLst/>
                <a:latin typeface="+mn-lt"/>
                <a:ea typeface="+mn-ea"/>
                <a:cs typeface="+mn-cs"/>
              </a:rPr>
              <a:t>i</a:t>
            </a:r>
            <a:r>
              <a:rPr lang="en-CA" sz="1200" b="0" i="0" kern="1200" dirty="0">
                <a:solidFill>
                  <a:schemeClr val="tx1"/>
                </a:solidFill>
                <a:effectLst/>
                <a:latin typeface="+mn-lt"/>
                <a:ea typeface="+mn-ea"/>
                <a:cs typeface="+mn-cs"/>
              </a:rPr>
              <a:t>. Serious** adverse drug reaction from antibiotic treatment (e.g., anaphylaxis, </a:t>
            </a:r>
            <a:r>
              <a:rPr lang="en-CA" sz="1200" b="0" i="0" kern="1200" dirty="0" err="1">
                <a:solidFill>
                  <a:schemeClr val="tx1"/>
                </a:solidFill>
                <a:effectLst/>
                <a:latin typeface="+mn-lt"/>
                <a:ea typeface="+mn-ea"/>
                <a:cs typeface="+mn-cs"/>
              </a:rPr>
              <a:t>QTc</a:t>
            </a:r>
            <a:r>
              <a:rPr lang="en-CA" sz="1200" b="0" i="0" kern="1200" dirty="0">
                <a:solidFill>
                  <a:schemeClr val="tx1"/>
                </a:solidFill>
                <a:effectLst/>
                <a:latin typeface="+mn-lt"/>
                <a:ea typeface="+mn-ea"/>
                <a:cs typeface="+mn-cs"/>
              </a:rPr>
              <a:t> interval prolongation/cardiac arrhythmias, severe colitis from Clostridium Difficile, hepatic toxicity, thrombocytopenia, hemolytic anemia; requiring hospitalization)</a:t>
            </a:r>
            <a:endParaRPr lang="en-CA" sz="1200" kern="1200" dirty="0">
              <a:solidFill>
                <a:schemeClr val="tx1"/>
              </a:solidFill>
              <a:effectLst/>
              <a:latin typeface="+mn-lt"/>
              <a:ea typeface="+mn-ea"/>
              <a:cs typeface="+mn-cs"/>
            </a:endParaRPr>
          </a:p>
          <a:p>
            <a:pPr marL="0" indent="0">
              <a:buFontTx/>
              <a:buNone/>
            </a:pPr>
            <a:endParaRPr lang="en-CA" dirty="0"/>
          </a:p>
          <a:p>
            <a:pPr marL="0" indent="0">
              <a:buFontTx/>
              <a:buNone/>
            </a:pPr>
            <a:r>
              <a:rPr lang="en-CA" b="1" dirty="0"/>
              <a:t>KQ3 outcomes:</a:t>
            </a:r>
            <a:br>
              <a:rPr lang="en-CA" b="1" dirty="0">
                <a:effectLst/>
              </a:rPr>
            </a:br>
            <a:r>
              <a:rPr lang="en-CA" dirty="0">
                <a:effectLst/>
              </a:rPr>
              <a:t>• Utilities/health state valuations</a:t>
            </a:r>
            <a:br>
              <a:rPr lang="en-CA" dirty="0">
                <a:effectLst/>
              </a:rPr>
            </a:br>
            <a:r>
              <a:rPr lang="en-CA" dirty="0">
                <a:effectLst/>
              </a:rPr>
              <a:t>• Non-utility, quantitative information on relative importance of benefits and harms (e.g., willingness to be screened, screening uptake, relative ratings/rankings, preference weights, willingness to pay, probability trade-offs)</a:t>
            </a:r>
            <a:br>
              <a:rPr lang="en-CA" dirty="0">
                <a:effectLst/>
              </a:rPr>
            </a:br>
            <a:r>
              <a:rPr lang="en-CA" dirty="0">
                <a:effectLst/>
              </a:rPr>
              <a:t>• Qualitative information indicating relative importance between benefits and harms</a:t>
            </a:r>
            <a:br>
              <a:rPr lang="en-CA" dirty="0">
                <a:effectLst/>
              </a:rPr>
            </a:br>
            <a:r>
              <a:rPr lang="en-CA" dirty="0">
                <a:effectLst/>
              </a:rPr>
              <a:t>All outcomes will only be in relation to the primary outcomes for KQ 1 and 2.</a:t>
            </a: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19</a:t>
            </a:fld>
            <a:endParaRPr lang="en-US" dirty="0"/>
          </a:p>
        </p:txBody>
      </p:sp>
    </p:spTree>
    <p:extLst>
      <p:ext uri="{BB962C8B-B14F-4D97-AF65-F5344CB8AC3E}">
        <p14:creationId xmlns:p14="http://schemas.microsoft.com/office/powerpoint/2010/main" val="110278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CA" altLang="en-US" sz="1200" dirty="0"/>
              <a:t>- </a:t>
            </a:r>
            <a:r>
              <a:rPr lang="en-US" dirty="0"/>
              <a:t>These slides are made </a:t>
            </a:r>
            <a:r>
              <a:rPr lang="en-US" b="1" dirty="0"/>
              <a:t>available publicly </a:t>
            </a:r>
            <a:r>
              <a:rPr lang="en-US" dirty="0"/>
              <a:t>following the guideline’s release as an educational support to assist with the dissemination, uptake and implementation of the guidelines into primary care practice. </a:t>
            </a:r>
          </a:p>
          <a:p>
            <a:pPr>
              <a:defRPr/>
            </a:pPr>
            <a:endParaRPr lang="en-US" sz="800" dirty="0"/>
          </a:p>
          <a:p>
            <a:pPr>
              <a:defRPr/>
            </a:pPr>
            <a:r>
              <a:rPr lang="en-US" dirty="0"/>
              <a:t>- Some or all of the slides in this slide deck may be used in educational contexts.   </a:t>
            </a:r>
          </a:p>
          <a:p>
            <a:endParaRPr lang="en-US" altLang="en-US" dirty="0">
              <a:ea typeface="ヒラギノ角ゴ Pro W3"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EDBC28DC-DAAE-46F2-A018-39355D5B85A0}" type="slidenum">
              <a:rPr lang="en-CA" altLang="en-US" smtClean="0">
                <a:latin typeface="Arial" pitchFamily="34" charset="0"/>
              </a:rPr>
              <a:pPr>
                <a:spcBef>
                  <a:spcPct val="0"/>
                </a:spcBef>
              </a:pPr>
              <a:t>2</a:t>
            </a:fld>
            <a:endParaRPr lang="en-CA" altLang="en-US" dirty="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ea typeface="ヒラギノ角ゴ Pro W3" charset="-128"/>
              </a:rPr>
              <a:t>Recommendation</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DC1BA8BC-1136-4EAB-96EE-D46BE4C6073B}" type="slidenum">
              <a:rPr lang="en-CA" altLang="en-US" smtClean="0">
                <a:latin typeface="Arial" pitchFamily="34" charset="0"/>
              </a:rPr>
              <a:pPr>
                <a:spcBef>
                  <a:spcPct val="0"/>
                </a:spcBef>
              </a:pPr>
              <a:t>20</a:t>
            </a:fld>
            <a:endParaRPr lang="en-CA" altLang="en-US" dirty="0">
              <a:latin typeface="Arial" pitchFamily="34" charset="0"/>
            </a:endParaRPr>
          </a:p>
        </p:txBody>
      </p:sp>
    </p:spTree>
    <p:extLst>
      <p:ext uri="{BB962C8B-B14F-4D97-AF65-F5344CB8AC3E}">
        <p14:creationId xmlns:p14="http://schemas.microsoft.com/office/powerpoint/2010/main" val="2602774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Task Force </a:t>
            </a:r>
            <a:r>
              <a:rPr lang="en-CA" sz="1200" kern="1200" dirty="0">
                <a:solidFill>
                  <a:schemeClr val="tx1"/>
                </a:solidFill>
                <a:effectLst/>
                <a:latin typeface="+mn-lt"/>
                <a:ea typeface="+mn-ea"/>
                <a:cs typeface="+mn-cs"/>
              </a:rPr>
              <a:t>recommends opportunistic screening of sexually active individuals under 30 years of age who are not known to belong to a high-risk group, annually, for chlamydia and gonorrhea at primary care visits, using a self- or clinician-collected sample (Conditional recommendation; very low-certainty evidence).</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Providers should refer to relevant national, provincial, or local guidance for screening of individuals known to belong to specific high-risk groups (i.e., exhibit high-risk</a:t>
            </a:r>
            <a:r>
              <a:rPr lang="en-CA" sz="1200" kern="1200" baseline="0" dirty="0">
                <a:solidFill>
                  <a:schemeClr val="tx1"/>
                </a:solidFill>
                <a:effectLst/>
                <a:latin typeface="+mn-lt"/>
                <a:ea typeface="+mn-ea"/>
                <a:cs typeface="+mn-cs"/>
              </a:rPr>
              <a:t> behaviours)</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21</a:t>
            </a:fld>
            <a:endParaRPr lang="en-US" dirty="0"/>
          </a:p>
        </p:txBody>
      </p:sp>
    </p:spTree>
    <p:extLst>
      <p:ext uri="{BB962C8B-B14F-4D97-AF65-F5344CB8AC3E}">
        <p14:creationId xmlns:p14="http://schemas.microsoft.com/office/powerpoint/2010/main" val="2744734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To implement this screening recommendation, clinicians in primary care settings are advised to identify individuals who are eligible for screening (sexually active individuals under 30 years of age), not seeking care for a possible STI, and to offer chlamydia and gonorrhea screening opportunistically (i.e., without requiring a separate screening visit, and not only during sexual health visits). Results from one RCT identified in our review suggest that patient acceptance of screening is high when offered. </a:t>
            </a:r>
          </a:p>
        </p:txBody>
      </p:sp>
      <p:sp>
        <p:nvSpPr>
          <p:cNvPr id="4" name="Slide Number Placeholder 3"/>
          <p:cNvSpPr>
            <a:spLocks noGrp="1"/>
          </p:cNvSpPr>
          <p:nvPr>
            <p:ph type="sldNum" sz="quarter" idx="10"/>
          </p:nvPr>
        </p:nvSpPr>
        <p:spPr/>
        <p:txBody>
          <a:bodyPr/>
          <a:lstStyle/>
          <a:p>
            <a:fld id="{9344FC17-8036-4C17-99E3-36847C815777}" type="slidenum">
              <a:rPr lang="en-US" smtClean="0"/>
              <a:t>22</a:t>
            </a:fld>
            <a:endParaRPr lang="en-US" dirty="0"/>
          </a:p>
        </p:txBody>
      </p:sp>
    </p:spTree>
    <p:extLst>
      <p:ext uri="{BB962C8B-B14F-4D97-AF65-F5344CB8AC3E}">
        <p14:creationId xmlns:p14="http://schemas.microsoft.com/office/powerpoint/2010/main" val="2715062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sz="1200" kern="1200" dirty="0">
                <a:solidFill>
                  <a:schemeClr val="tx1"/>
                </a:solidFill>
                <a:effectLst/>
                <a:latin typeface="+mn-lt"/>
                <a:ea typeface="+mn-ea"/>
                <a:cs typeface="+mn-cs"/>
              </a:rPr>
              <a:t>As individuals at high risk of chlamydia and gonorrhea infection may not always readily self-identify or be easily identified by clinicians, this routine offer of screening applies to all sexually active individuals without clinician knowledge of their membership of a high-risk group. </a:t>
            </a:r>
          </a:p>
          <a:p>
            <a:pPr marL="171450" indent="-171450">
              <a:buFontTx/>
              <a:buChar char="-"/>
            </a:pPr>
            <a:r>
              <a:rPr lang="en-CA" sz="1200" kern="1200" dirty="0">
                <a:solidFill>
                  <a:schemeClr val="tx1"/>
                </a:solidFill>
                <a:effectLst/>
                <a:latin typeface="+mn-lt"/>
                <a:ea typeface="+mn-ea"/>
                <a:cs typeface="+mn-cs"/>
              </a:rPr>
              <a:t>STIs are associated with shame, embarrassment and significant stigma, which could prevent patients from seeking screening and treatment. Routinely offering screening to all sexually active individuals has been suggested as one way to reduce stigma associated with STI testing. </a:t>
            </a:r>
          </a:p>
          <a:p>
            <a:pPr marL="171450" indent="-171450">
              <a:buFontTx/>
              <a:buChar char="-"/>
            </a:pPr>
            <a:r>
              <a:rPr lang="en-CA" sz="1200" kern="1200" dirty="0">
                <a:solidFill>
                  <a:schemeClr val="tx1"/>
                </a:solidFill>
                <a:effectLst/>
                <a:latin typeface="+mn-lt"/>
                <a:ea typeface="+mn-ea"/>
                <a:cs typeface="+mn-cs"/>
              </a:rPr>
              <a:t>Those seeking testing or who are known to belong to a high-risk group should be managed following relevant national, provincial, or local guidance applicable to those populations. Sexual activity can be generally defined as </a:t>
            </a:r>
            <a:r>
              <a:rPr lang="en-US" sz="1200" kern="1200" dirty="0">
                <a:solidFill>
                  <a:schemeClr val="tx1"/>
                </a:solidFill>
                <a:effectLst/>
                <a:latin typeface="+mn-lt"/>
                <a:ea typeface="+mn-ea"/>
                <a:cs typeface="+mn-cs"/>
              </a:rPr>
              <a:t>ever having oral, vaginal or anal intercourse.</a:t>
            </a:r>
            <a:endParaRPr lang="en-CA" sz="1200" kern="1200" dirty="0">
              <a:solidFill>
                <a:schemeClr val="tx1"/>
              </a:solidFill>
              <a:effectLst/>
              <a:latin typeface="+mn-lt"/>
              <a:ea typeface="+mn-ea"/>
              <a:cs typeface="+mn-cs"/>
            </a:endParaRPr>
          </a:p>
          <a:p>
            <a:pPr marL="171450" indent="-171450">
              <a:buFontTx/>
              <a:buChar char="-"/>
            </a:pPr>
            <a:r>
              <a:rPr lang="en-CA" sz="1200" kern="1200" dirty="0">
                <a:solidFill>
                  <a:schemeClr val="tx1"/>
                </a:solidFill>
                <a:effectLst/>
                <a:latin typeface="+mn-lt"/>
                <a:ea typeface="+mn-ea"/>
                <a:cs typeface="+mn-cs"/>
              </a:rPr>
              <a:t>Informed consent, which is required for STI testing, is an additional implementation consideration. The main issues to address are those of privacy, reporting of positive test results to local public health offices, and potential partner notification. </a:t>
            </a:r>
          </a:p>
          <a:p>
            <a:pPr marL="171450" indent="-171450">
              <a:buFontTx/>
              <a:buChar char="-"/>
            </a:pPr>
            <a:r>
              <a:rPr lang="en-CA" sz="1200" kern="1200" dirty="0">
                <a:solidFill>
                  <a:schemeClr val="tx1"/>
                </a:solidFill>
                <a:effectLst/>
                <a:latin typeface="+mn-lt"/>
                <a:ea typeface="+mn-ea"/>
                <a:cs typeface="+mn-cs"/>
              </a:rPr>
              <a:t>Screening for sexually transmitted infection may cause feelings of embarrassment and anxiety for some patients. Offering screening requires sensitivity to stigmatization and fear of social disapproval, especially regarding gender, culture, behaviour and other vulnerabilities. </a:t>
            </a: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23</a:t>
            </a:fld>
            <a:endParaRPr lang="en-US" dirty="0"/>
          </a:p>
        </p:txBody>
      </p:sp>
    </p:spTree>
    <p:extLst>
      <p:ext uri="{BB962C8B-B14F-4D97-AF65-F5344CB8AC3E}">
        <p14:creationId xmlns:p14="http://schemas.microsoft.com/office/powerpoint/2010/main" val="540438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sz="1200" dirty="0"/>
              <a:t>There was very little evidence on the</a:t>
            </a:r>
            <a:r>
              <a:rPr lang="en-CA" sz="1200" baseline="0" dirty="0"/>
              <a:t> most appropriate screening interval. </a:t>
            </a:r>
            <a:r>
              <a:rPr lang="en-CA" sz="1200" kern="1200" dirty="0">
                <a:solidFill>
                  <a:schemeClr val="tx1"/>
                </a:solidFill>
                <a:effectLst/>
                <a:latin typeface="+mn-lt"/>
                <a:ea typeface="+mn-ea"/>
                <a:cs typeface="+mn-cs"/>
              </a:rPr>
              <a:t>The body of evidence in KQ1 (screening versus no screening) suggests that a reduction in PID may be attainable for females interested and/or accepting one screening test with 1-year follow-up.</a:t>
            </a:r>
            <a:r>
              <a:rPr lang="en-CA" sz="1200" kern="1200" baseline="0" dirty="0">
                <a:solidFill>
                  <a:schemeClr val="tx1"/>
                </a:solidFill>
                <a:effectLst/>
                <a:latin typeface="+mn-lt"/>
                <a:ea typeface="+mn-ea"/>
                <a:cs typeface="+mn-cs"/>
              </a:rPr>
              <a:t> Also, t</a:t>
            </a:r>
            <a:r>
              <a:rPr lang="en-CA" sz="1200" kern="1200" dirty="0">
                <a:solidFill>
                  <a:schemeClr val="tx1"/>
                </a:solidFill>
                <a:effectLst/>
                <a:latin typeface="+mn-lt"/>
                <a:ea typeface="+mn-ea"/>
                <a:cs typeface="+mn-cs"/>
              </a:rPr>
              <a:t>he one trial in KQ1 that tested for CT at baseline in both study arms (freezing the samples in the control arm until study completion) found that while fewer females had PID in the screening versus control arm at 1-year follow-up, most episodes of PID (79%) in the study population occurred in females who tested negative for CT at baseline (i.e., within the one-year window).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a:solidFill>
                  <a:schemeClr val="tx1"/>
                </a:solidFill>
                <a:effectLst/>
                <a:latin typeface="+mn-lt"/>
                <a:ea typeface="+mn-ea"/>
                <a:cs typeface="+mn-cs"/>
              </a:rPr>
              <a:t>While we did not identify evidence that would allow recommendation of specific screening strategies, acceptability and uptake of screening may be improved by minimally invasive sample collection methods, of which self-collected vaginal swabs from females and urine samples from males are the most accurate (NAAT). Clinician-collected swabs are likely acceptable and feasible during certain encounters (e.g. Pap testing). Ultimately patient preference and clinical scenario will likely dictate the preferred sampling method. Clinicians are reminded to consider pharyngeal and rectal swabs if clinically warranted, although we did not identify any evidence to evaluate screening at these sampling sites.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a:solidFill>
                  <a:schemeClr val="tx1"/>
                </a:solidFill>
                <a:effectLst/>
                <a:latin typeface="+mn-lt"/>
                <a:ea typeface="+mn-ea"/>
                <a:cs typeface="+mn-cs"/>
              </a:rPr>
              <a:t>We did not have sufficient evidence to make recommendations on one type of test or sampling</a:t>
            </a:r>
            <a:r>
              <a:rPr lang="en-CA" sz="1200" kern="1200" baseline="0" dirty="0">
                <a:solidFill>
                  <a:schemeClr val="tx1"/>
                </a:solidFill>
                <a:effectLst/>
                <a:latin typeface="+mn-lt"/>
                <a:ea typeface="+mn-ea"/>
                <a:cs typeface="+mn-cs"/>
              </a:rPr>
              <a:t> site versus another.</a:t>
            </a: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a:solidFill>
                  <a:schemeClr val="tx1"/>
                </a:solidFill>
                <a:effectLst/>
                <a:latin typeface="+mn-lt"/>
                <a:ea typeface="+mn-ea"/>
                <a:cs typeface="+mn-cs"/>
              </a:rPr>
              <a:t>In cases of actual or suspected child abuse, clinicians are directed to their local, provincial and territorial authorities (public health offices, child protection services, pediatricians and clinical experts), for STI testing, treatment, reporting and management. </a:t>
            </a:r>
          </a:p>
          <a:p>
            <a:pPr marL="171450" indent="-171450">
              <a:buFontTx/>
              <a:buChar cha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24</a:t>
            </a:fld>
            <a:endParaRPr lang="en-US" dirty="0"/>
          </a:p>
        </p:txBody>
      </p:sp>
    </p:spTree>
    <p:extLst>
      <p:ext uri="{BB962C8B-B14F-4D97-AF65-F5344CB8AC3E}">
        <p14:creationId xmlns:p14="http://schemas.microsoft.com/office/powerpoint/2010/main" val="3447578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ea typeface="ヒラギノ角ゴ Pro W3" charset="-128"/>
              </a:rPr>
              <a:t>- Results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DC1BA8BC-1136-4EAB-96EE-D46BE4C6073B}" type="slidenum">
              <a:rPr lang="en-CA" altLang="en-US" smtClean="0">
                <a:latin typeface="Arial" pitchFamily="34" charset="0"/>
              </a:rPr>
              <a:pPr>
                <a:spcBef>
                  <a:spcPct val="0"/>
                </a:spcBef>
              </a:pPr>
              <a:t>25</a:t>
            </a:fld>
            <a:endParaRPr lang="en-CA" altLang="en-US" dirty="0">
              <a:latin typeface="Arial" pitchFamily="34" charset="0"/>
            </a:endParaRPr>
          </a:p>
        </p:txBody>
      </p:sp>
    </p:spTree>
    <p:extLst>
      <p:ext uri="{BB962C8B-B14F-4D97-AF65-F5344CB8AC3E}">
        <p14:creationId xmlns:p14="http://schemas.microsoft.com/office/powerpoint/2010/main" val="3018037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There</a:t>
            </a:r>
            <a:r>
              <a:rPr lang="en-CA" baseline="0" dirty="0"/>
              <a:t> were no studies that matched exactly how screening is done in primary care in Canada (an opportunistic offer of screening by clinicians directly to patients during clinic visits). </a:t>
            </a:r>
          </a:p>
          <a:p>
            <a:pPr marL="171450" indent="-171450">
              <a:buFontTx/>
              <a:buChar char="-"/>
            </a:pPr>
            <a:r>
              <a:rPr lang="en-CA" baseline="0" dirty="0"/>
              <a:t>Generally there were three categories of studies, those that examined an offer to screen regardless of uptake (via mailed invite, public education and screening encouragement, or clinic-level packages to influence physician screening), those that only examined the outcomes in those who underwent screening (acceptors), and one study that used an offer to screen in a population that was pre-selected </a:t>
            </a:r>
            <a:r>
              <a:rPr lang="en-CA" sz="1200" kern="1200" baseline="0" dirty="0">
                <a:solidFill>
                  <a:schemeClr val="tx1"/>
                </a:solidFill>
                <a:effectLst/>
                <a:latin typeface="+mn-lt"/>
                <a:ea typeface="+mn-ea"/>
                <a:cs typeface="+mn-cs"/>
              </a:rPr>
              <a:t>by having them</a:t>
            </a:r>
            <a:r>
              <a:rPr lang="en-CA" sz="1200" kern="1200" dirty="0">
                <a:solidFill>
                  <a:schemeClr val="tx1"/>
                </a:solidFill>
                <a:effectLst/>
                <a:latin typeface="+mn-lt"/>
                <a:ea typeface="+mn-ea"/>
                <a:cs typeface="+mn-cs"/>
              </a:rPr>
              <a:t> complete a pre-screening questionnaire on chlamydia risk and then accepted a primary care appointment offer, which would select for those individuals interested</a:t>
            </a:r>
            <a:r>
              <a:rPr lang="en-CA" sz="1200" kern="1200" baseline="0" dirty="0">
                <a:solidFill>
                  <a:schemeClr val="tx1"/>
                </a:solidFill>
                <a:effectLst/>
                <a:latin typeface="+mn-lt"/>
                <a:ea typeface="+mn-ea"/>
                <a:cs typeface="+mn-cs"/>
              </a:rPr>
              <a:t> in screening</a:t>
            </a:r>
            <a:r>
              <a:rPr lang="en-CA" baseline="0" dirty="0"/>
              <a:t>. </a:t>
            </a:r>
          </a:p>
        </p:txBody>
      </p:sp>
      <p:sp>
        <p:nvSpPr>
          <p:cNvPr id="4" name="Slide Number Placeholder 3"/>
          <p:cNvSpPr>
            <a:spLocks noGrp="1"/>
          </p:cNvSpPr>
          <p:nvPr>
            <p:ph type="sldNum" sz="quarter" idx="10"/>
          </p:nvPr>
        </p:nvSpPr>
        <p:spPr/>
        <p:txBody>
          <a:bodyPr/>
          <a:lstStyle/>
          <a:p>
            <a:fld id="{9344FC17-8036-4C17-99E3-36847C815777}" type="slidenum">
              <a:rPr lang="en-US" smtClean="0"/>
              <a:t>26</a:t>
            </a:fld>
            <a:endParaRPr lang="en-US" dirty="0"/>
          </a:p>
        </p:txBody>
      </p:sp>
    </p:spTree>
    <p:extLst>
      <p:ext uri="{BB962C8B-B14F-4D97-AF65-F5344CB8AC3E}">
        <p14:creationId xmlns:p14="http://schemas.microsoft.com/office/powerpoint/2010/main" val="3824788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a:solidFill>
                  <a:schemeClr val="tx1"/>
                </a:solidFill>
                <a:effectLst/>
                <a:latin typeface="+mn-lt"/>
                <a:ea typeface="+mn-ea"/>
                <a:cs typeface="+mn-cs"/>
              </a:rPr>
              <a:t>Offer to screen, regardless of uptake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Meta-analysis of 2 RCTs (n = 141,362) found very low-certainty evidence for little to no difference in PID rate among females aged 16-29 over 1 to 3 years using an annual offer of chlamydia screening via self-collected vaginal samples (0.3 more in 1000 [95% confidence interval [CI] 7.6 fewer to 11 more]). </a:t>
            </a:r>
          </a:p>
          <a:p>
            <a:r>
              <a:rPr lang="en-CA" sz="1200" kern="1200" dirty="0">
                <a:solidFill>
                  <a:schemeClr val="tx1"/>
                </a:solidFill>
                <a:effectLst/>
                <a:latin typeface="+mn-lt"/>
                <a:ea typeface="+mn-ea"/>
                <a:cs typeface="+mn-cs"/>
              </a:rPr>
              <a:t>  </a:t>
            </a:r>
          </a:p>
          <a:p>
            <a:r>
              <a:rPr lang="en-CA" sz="1200" i="1" kern="1200" dirty="0">
                <a:solidFill>
                  <a:schemeClr val="tx1"/>
                </a:solidFill>
                <a:effectLst/>
                <a:latin typeface="+mn-lt"/>
                <a:ea typeface="+mn-ea"/>
                <a:cs typeface="+mn-cs"/>
              </a:rPr>
              <a:t>Offer to screen, pre-selected individuals interested in screening</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One RCT (n= 2,607) among females aged 18-34 (81% under age 24) pre-selected based on completing a pre-screening questionnaire on chlamydia risk and then accepting a primary care appointment offer (suggesting an interest in being screened), found low-certainty evidence that offering a single chlamydia screening via clinician-collected cervical swabs may reduce PID (15.4 fewer per 1,000 [95% CI 3.0 to 21.3 fewer], NNS= 65 [95% CI 47 to 333]). </a:t>
            </a:r>
          </a:p>
          <a:p>
            <a:r>
              <a:rPr lang="en-CA" sz="1200" i="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Acceptors of screening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Two RCTs and one CCT (n = 30,652) found low-certainty evidence that females aged 15-29 who complete a single chlamydia screen over 12-18 months via self-collected vaginal or urine samples may have a reduced risk for PID over 1 year (5.7 fewer per 1000 [95% CI 10.8 fewer to 1.1 more].</a:t>
            </a:r>
          </a:p>
          <a:p>
            <a:pPr marL="0" indent="0">
              <a:buFontTx/>
              <a:buNone/>
            </a:pP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27</a:t>
            </a:fld>
            <a:endParaRPr lang="en-US" dirty="0"/>
          </a:p>
        </p:txBody>
      </p:sp>
    </p:spTree>
    <p:extLst>
      <p:ext uri="{BB962C8B-B14F-4D97-AF65-F5344CB8AC3E}">
        <p14:creationId xmlns:p14="http://schemas.microsoft.com/office/powerpoint/2010/main" val="4069822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a:solidFill>
                  <a:schemeClr val="tx1"/>
                </a:solidFill>
                <a:effectLst/>
                <a:latin typeface="+mn-lt"/>
                <a:ea typeface="+mn-ea"/>
                <a:cs typeface="+mn-cs"/>
              </a:rPr>
              <a:t>Offer to screen, regardless of uptake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One RCT (n = 15,459) found very uncertain effects on infertility and very low-certainty evidence for little to no difference in ectopic pregnancy rates for females aged 21 to 24 over 9 years from a single offer of chlamydia screening via self-collected vaginal samples (0.2 more in 1000 [95% CI 2.2 fewer to 3.9 more]).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Note that here we differentiate</a:t>
            </a:r>
            <a:r>
              <a:rPr lang="en-CA" sz="1200" kern="1200" baseline="0" dirty="0">
                <a:solidFill>
                  <a:schemeClr val="tx1"/>
                </a:solidFill>
                <a:effectLst/>
                <a:latin typeface="+mn-lt"/>
                <a:ea typeface="+mn-ea"/>
                <a:cs typeface="+mn-cs"/>
              </a:rPr>
              <a:t> between ‘very low-certainty evidence’ and ‘very uncertain effects.’ In some cases, evidence was of such low certainty that we were not able to draw any conclusions on the outcome. In these cases (here and in remaining slides) we have used the wording ‘very uncertain.’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Meta-analysis of 3 RCTs (n = 41,709) found low-certainty evidence for little to no difference in chlamydia transmission for individuals aged 15-29 years over 1 to 3 years from a single offer of chlamydia screening via self-collected vaginal or urine samples (5.4 fewer per 1000 [95% CI 21.0 fewer to 12.6 more).</a:t>
            </a:r>
          </a:p>
        </p:txBody>
      </p:sp>
      <p:sp>
        <p:nvSpPr>
          <p:cNvPr id="4" name="Slide Number Placeholder 3"/>
          <p:cNvSpPr>
            <a:spLocks noGrp="1"/>
          </p:cNvSpPr>
          <p:nvPr>
            <p:ph type="sldNum" sz="quarter" idx="10"/>
          </p:nvPr>
        </p:nvSpPr>
        <p:spPr/>
        <p:txBody>
          <a:bodyPr/>
          <a:lstStyle/>
          <a:p>
            <a:fld id="{9344FC17-8036-4C17-99E3-36847C815777}" type="slidenum">
              <a:rPr lang="en-US" smtClean="0"/>
              <a:t>28</a:t>
            </a:fld>
            <a:endParaRPr lang="en-US" dirty="0"/>
          </a:p>
        </p:txBody>
      </p:sp>
    </p:spTree>
    <p:extLst>
      <p:ext uri="{BB962C8B-B14F-4D97-AF65-F5344CB8AC3E}">
        <p14:creationId xmlns:p14="http://schemas.microsoft.com/office/powerpoint/2010/main" val="1541572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dirty="0"/>
              <a:t>No studies on the effects of chlamydia screening on </a:t>
            </a:r>
            <a:r>
              <a:rPr lang="en-CA" i="1" dirty="0"/>
              <a:t>cervicitis</a:t>
            </a:r>
            <a:r>
              <a:rPr lang="en-CA" dirty="0"/>
              <a:t>, </a:t>
            </a:r>
            <a:r>
              <a:rPr lang="en-CA" i="1" dirty="0"/>
              <a:t>chronic</a:t>
            </a:r>
            <a:r>
              <a:rPr lang="en-CA" i="1" baseline="0" dirty="0"/>
              <a:t> pelvic pain</a:t>
            </a:r>
            <a:r>
              <a:rPr lang="en-CA" baseline="0" dirty="0"/>
              <a:t>, or </a:t>
            </a:r>
            <a:r>
              <a:rPr lang="en-CA" i="1" baseline="0" dirty="0"/>
              <a:t>male infertility</a:t>
            </a:r>
            <a:r>
              <a:rPr lang="en-CA" baseline="0" dirty="0"/>
              <a:t> were identified.</a:t>
            </a:r>
          </a:p>
          <a:p>
            <a:pPr marL="0" indent="0">
              <a:buFontTx/>
              <a:buNone/>
            </a:pPr>
            <a:endParaRPr lang="en-CA" baseline="0" dirty="0"/>
          </a:p>
          <a:p>
            <a:pPr marL="0" indent="0">
              <a:buFontTx/>
              <a:buNone/>
            </a:pPr>
            <a:r>
              <a:rPr lang="en-CA" baseline="0" dirty="0"/>
              <a:t>No studies were identified on the effects of gonorrhea screening on any of the outcomes of interest in a general risk population.</a:t>
            </a: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29</a:t>
            </a:fld>
            <a:endParaRPr lang="en-US" dirty="0"/>
          </a:p>
        </p:txBody>
      </p:sp>
    </p:spTree>
    <p:extLst>
      <p:ext uri="{BB962C8B-B14F-4D97-AF65-F5344CB8AC3E}">
        <p14:creationId xmlns:p14="http://schemas.microsoft.com/office/powerpoint/2010/main" val="55552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sz="1200" dirty="0"/>
              <a:t>Task Force members</a:t>
            </a:r>
            <a:r>
              <a:rPr lang="en-US" altLang="en-US" sz="1200" baseline="0" dirty="0"/>
              <a:t> who made up the working group for this guideline are: Ainsley Moore, Brenda Wilson, Donna Reynolds, Guylène Thériault, Brett Thombs, John Riva.</a:t>
            </a:r>
          </a:p>
          <a:p>
            <a:pPr marL="171450" indent="-171450" eaLnBrk="1" hangingPunct="1">
              <a:buFontTx/>
              <a:buChar char="-"/>
            </a:pPr>
            <a:r>
              <a:rPr lang="en-US" altLang="en-US" sz="1200" dirty="0"/>
              <a:t>Task Force spokespersons are: </a:t>
            </a:r>
            <a:r>
              <a:rPr lang="en-US" altLang="en-US" sz="1200" baseline="0" dirty="0"/>
              <a:t>Ainsley Moore, Brenda Wilson, Donna Reynolds, Guylène Thériault</a:t>
            </a:r>
            <a:endParaRPr lang="en-US" altLang="en-US" sz="1200" b="0" baseline="0" dirty="0"/>
          </a:p>
          <a:p>
            <a:pPr marL="171450" indent="-171450" eaLnBrk="1" hangingPunct="1">
              <a:buFontTx/>
              <a:buChar char="-"/>
            </a:pPr>
            <a:r>
              <a:rPr lang="en-US" altLang="en-US" sz="1200" b="0" dirty="0"/>
              <a:t>Content experts were </a:t>
            </a:r>
            <a:r>
              <a:rPr lang="en-CA" altLang="en-US" sz="1200" dirty="0"/>
              <a:t>Jo-Anne Dillon, </a:t>
            </a:r>
            <a:r>
              <a:rPr lang="en-CA" altLang="en-US" sz="1200" dirty="0" err="1"/>
              <a:t>Ameeta</a:t>
            </a:r>
            <a:r>
              <a:rPr lang="en-CA" altLang="en-US" sz="1200" dirty="0"/>
              <a:t> Singh, Tom Wong, Anne</a:t>
            </a:r>
            <a:r>
              <a:rPr lang="en-CA" altLang="en-US" sz="1200" baseline="0" dirty="0"/>
              <a:t> </a:t>
            </a:r>
            <a:r>
              <a:rPr lang="en-CA" altLang="en-US" sz="1200" baseline="0" dirty="0" err="1"/>
              <a:t>Burchell</a:t>
            </a:r>
            <a:r>
              <a:rPr lang="en-CA" altLang="en-US" sz="1200" dirty="0"/>
              <a:t>. Content</a:t>
            </a:r>
            <a:r>
              <a:rPr lang="en-CA" altLang="en-US" sz="1200" baseline="0" dirty="0"/>
              <a:t> experts are external advisors to the working group and do not vote or have input on the direction or strength of recommendations.</a:t>
            </a:r>
            <a:endParaRPr lang="en-US" altLang="en-US" sz="1200"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84" charset="-128"/>
              </a:defRPr>
            </a:lvl1pPr>
            <a:lvl2pPr marL="758255" indent="-291636">
              <a:defRPr>
                <a:solidFill>
                  <a:schemeClr val="tx1"/>
                </a:solidFill>
                <a:latin typeface="Arial" pitchFamily="34" charset="0"/>
                <a:ea typeface="ヒラギノ角ゴ Pro W3" pitchFamily="-84" charset="-128"/>
              </a:defRPr>
            </a:lvl2pPr>
            <a:lvl3pPr marL="1166546" indent="-233309">
              <a:defRPr>
                <a:solidFill>
                  <a:schemeClr val="tx1"/>
                </a:solidFill>
                <a:latin typeface="Arial" pitchFamily="34" charset="0"/>
                <a:ea typeface="ヒラギノ角ゴ Pro W3" pitchFamily="-84" charset="-128"/>
              </a:defRPr>
            </a:lvl3pPr>
            <a:lvl4pPr marL="1633164" indent="-233309">
              <a:defRPr>
                <a:solidFill>
                  <a:schemeClr val="tx1"/>
                </a:solidFill>
                <a:latin typeface="Arial" pitchFamily="34" charset="0"/>
                <a:ea typeface="ヒラギノ角ゴ Pro W3" pitchFamily="-84" charset="-128"/>
              </a:defRPr>
            </a:lvl4pPr>
            <a:lvl5pPr marL="2099782" indent="-233309">
              <a:defRPr>
                <a:solidFill>
                  <a:schemeClr val="tx1"/>
                </a:solidFill>
                <a:latin typeface="Arial" pitchFamily="34" charset="0"/>
                <a:ea typeface="ヒラギノ角ゴ Pro W3" pitchFamily="-84" charset="-128"/>
              </a:defRPr>
            </a:lvl5pPr>
            <a:lvl6pPr marL="2566401" indent="-233309"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3033019" indent="-233309"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99637" indent="-233309"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966256" indent="-233309"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fld id="{3AFA6070-09E2-41F4-8410-AF1E71FE44A8}" type="slidenum">
              <a:rPr lang="en-US" altLang="en-US" smtClean="0">
                <a:latin typeface="Calibri" pitchFamily="34" charset="0"/>
              </a:rPr>
              <a:pPr/>
              <a:t>3</a:t>
            </a:fld>
            <a:endParaRPr lang="en-US" altLang="en-US" dirty="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solidFill>
                  <a:srgbClr val="FF0000"/>
                </a:solidFill>
              </a:rPr>
              <a:t>One RCT reported on adverse events from antibiotics resulting</a:t>
            </a:r>
            <a:r>
              <a:rPr lang="en-CA" baseline="0" dirty="0">
                <a:solidFill>
                  <a:srgbClr val="FF0000"/>
                </a:solidFill>
              </a:rPr>
              <a:t> from chlamydia screening.</a:t>
            </a:r>
            <a:endParaRPr lang="en-CA"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solidFill>
                  <a:srgbClr val="FF0000"/>
                </a:solidFill>
              </a:rPr>
              <a:t>Ten uncontrolled cohort studies reported</a:t>
            </a:r>
            <a:r>
              <a:rPr lang="en-CA" baseline="0" dirty="0">
                <a:solidFill>
                  <a:srgbClr val="FF0000"/>
                </a:solidFill>
              </a:rPr>
              <a:t> on psychosocial harms from chlamydia screening.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aseline="0" dirty="0">
                <a:solidFill>
                  <a:srgbClr val="FF0000"/>
                </a:solidFill>
              </a:rPr>
              <a:t>No studies examined harms of screening for gonorrhea.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solidFill>
                  <a:srgbClr val="FF0000"/>
                </a:solidFill>
              </a:rPr>
              <a:t>The single RCT that reported on adverse events from antibiotics</a:t>
            </a:r>
            <a:r>
              <a:rPr lang="en-CA" baseline="0" dirty="0">
                <a:solidFill>
                  <a:srgbClr val="FF0000"/>
                </a:solidFill>
              </a:rPr>
              <a:t> did not report any adverse events </a:t>
            </a:r>
            <a:r>
              <a:rPr lang="en-CA" dirty="0"/>
              <a:t>(n = 37,543 tested; n = 4,574 diagnosed with chlamydia; number treated not reported; very</a:t>
            </a:r>
            <a:r>
              <a:rPr lang="en-CA" baseline="0" dirty="0"/>
              <a:t> low-certainty evidence</a:t>
            </a:r>
            <a:r>
              <a:rPr lang="en-CA" dirty="0"/>
              <a:t>). </a:t>
            </a:r>
            <a:endParaRPr lang="en-CA" dirty="0">
              <a:solidFill>
                <a:srgbClr val="FF0000"/>
              </a:solidFill>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30</a:t>
            </a:fld>
            <a:endParaRPr lang="en-US" dirty="0"/>
          </a:p>
        </p:txBody>
      </p:sp>
    </p:spTree>
    <p:extLst>
      <p:ext uri="{BB962C8B-B14F-4D97-AF65-F5344CB8AC3E}">
        <p14:creationId xmlns:p14="http://schemas.microsoft.com/office/powerpoint/2010/main" val="296733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Cohort</a:t>
            </a:r>
            <a:r>
              <a:rPr lang="en-CA" baseline="0" dirty="0"/>
              <a:t> studies on the harms of screening were synthesized narratively, and provided low or very low-certainty evidence. </a:t>
            </a:r>
          </a:p>
          <a:p>
            <a:pPr marL="171450" indent="-171450">
              <a:buFontTx/>
              <a:buChar char="-"/>
            </a:pPr>
            <a:r>
              <a:rPr lang="en-CA" dirty="0"/>
              <a:t>low- or very low-certainty evidence indicated that undergoing screening may lead to feelings of stigmatization (e.g., guilt, embarrassment, social disapproval) or anxiety about future infertility, sexuality, or risk of infection in a small to moderate proportion of individuals (50-400 per 1,000 individuals screened). This data relates</a:t>
            </a:r>
            <a:r>
              <a:rPr lang="en-CA" baseline="0" dirty="0"/>
              <a:t> to individuals undergoing screening, so the number of individuals affected in the entire eligible population is likely smaller. </a:t>
            </a:r>
          </a:p>
          <a:p>
            <a:pPr marL="171450" indent="-171450">
              <a:buFontTx/>
              <a:buChar char="-"/>
            </a:pPr>
            <a:r>
              <a:rPr lang="en-CA" baseline="0" dirty="0"/>
              <a:t>We did not identify data that described the exact duration or severity of these symptoms.</a:t>
            </a: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31</a:t>
            </a:fld>
            <a:endParaRPr lang="en-US" dirty="0"/>
          </a:p>
        </p:txBody>
      </p:sp>
    </p:spTree>
    <p:extLst>
      <p:ext uri="{BB962C8B-B14F-4D97-AF65-F5344CB8AC3E}">
        <p14:creationId xmlns:p14="http://schemas.microsoft.com/office/powerpoint/2010/main" val="1616472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Some data was identified</a:t>
            </a:r>
            <a:r>
              <a:rPr lang="en-CA" baseline="0" dirty="0"/>
              <a:t> for KQ2, looking at home versus clinic sampling strategies. However the evidence was of very low certainty, and studies were carried out in a way that makes them of limited applicability to primary care.</a:t>
            </a:r>
            <a:r>
              <a:rPr lang="en-US" dirty="0"/>
              <a:t> No other comparisons of different screening strategies were identified.</a:t>
            </a:r>
            <a:endParaRPr lang="en-CA" dirty="0"/>
          </a:p>
          <a:p>
            <a:endParaRPr lang="en-CA" dirty="0"/>
          </a:p>
          <a:p>
            <a:r>
              <a:rPr lang="en-CA" dirty="0"/>
              <a:t>- The one</a:t>
            </a:r>
            <a:r>
              <a:rPr lang="en-CA" baseline="0" dirty="0"/>
              <a:t> RCT that provided a more direct estimate of transmission (incidence) was carried out via outreach settings in a high prevalence population. The evidence of effect on incidence was of very low certainty.</a:t>
            </a:r>
          </a:p>
          <a:p>
            <a:endParaRPr lang="en-CA" baseline="0" dirty="0"/>
          </a:p>
          <a:p>
            <a:r>
              <a:rPr lang="en-CA" baseline="0" dirty="0"/>
              <a:t>Three RCTs measured treatment rates, which we accepted as a surrogate of transmission. These also used methods that are less applicable to primary care such as outreach or mail invitations. This evidence was also of very low certainty.</a:t>
            </a:r>
          </a:p>
          <a:p>
            <a:endParaRPr lang="en-CA" dirty="0"/>
          </a:p>
          <a:p>
            <a:endParaRPr lang="en-CA" dirty="0"/>
          </a:p>
          <a:p>
            <a:r>
              <a:rPr lang="en-CA" dirty="0"/>
              <a:t>Eligible comparisons in the systematic</a:t>
            </a:r>
            <a:r>
              <a:rPr lang="en-CA" baseline="0" dirty="0"/>
              <a:t> review were:</a:t>
            </a:r>
          </a:p>
          <a:p>
            <a:r>
              <a:rPr lang="en-CA" sz="1200" b="1" i="0" kern="1200" dirty="0">
                <a:solidFill>
                  <a:schemeClr val="tx1"/>
                </a:solidFill>
                <a:effectLst/>
                <a:latin typeface="+mn-lt"/>
                <a:ea typeface="+mn-ea"/>
                <a:cs typeface="+mn-cs"/>
              </a:rPr>
              <a:t>KQ2:</a:t>
            </a:r>
            <a:r>
              <a:rPr lang="en-CA" sz="1200" b="0" i="0" kern="1200" dirty="0">
                <a:solidFill>
                  <a:schemeClr val="tx1"/>
                </a:solidFill>
                <a:effectLst/>
                <a:latin typeface="+mn-lt"/>
                <a:ea typeface="+mn-ea"/>
                <a:cs typeface="+mn-cs"/>
              </a:rPr>
              <a:t> Any screening comparison differing from the intervention by the following factors:</a:t>
            </a:r>
            <a:br>
              <a:rPr lang="en-CA" dirty="0"/>
            </a:br>
            <a:r>
              <a:rPr lang="en-CA" sz="1200" b="0" i="0" kern="1200" dirty="0">
                <a:solidFill>
                  <a:schemeClr val="tx1"/>
                </a:solidFill>
                <a:effectLst/>
                <a:latin typeface="+mn-lt"/>
                <a:ea typeface="+mn-ea"/>
                <a:cs typeface="+mn-cs"/>
              </a:rPr>
              <a:t>a. Universal vs. risk-based testing</a:t>
            </a:r>
            <a:br>
              <a:rPr lang="en-CA" dirty="0"/>
            </a:br>
            <a:r>
              <a:rPr lang="en-CA" sz="1200" b="0" i="0" kern="1200" dirty="0">
                <a:solidFill>
                  <a:schemeClr val="tx1"/>
                </a:solidFill>
                <a:effectLst/>
                <a:latin typeface="+mn-lt"/>
                <a:ea typeface="+mn-ea"/>
                <a:cs typeface="+mn-cs"/>
              </a:rPr>
              <a:t>b. Health care setting only: sample collection location (i.e., clinic/health care setting vs. home)</a:t>
            </a:r>
            <a:br>
              <a:rPr lang="en-CA" dirty="0"/>
            </a:br>
            <a:r>
              <a:rPr lang="en-CA" sz="1200" b="0" i="0" kern="1200" dirty="0">
                <a:solidFill>
                  <a:schemeClr val="tx1"/>
                </a:solidFill>
                <a:effectLst/>
                <a:latin typeface="+mn-lt"/>
                <a:ea typeface="+mn-ea"/>
                <a:cs typeface="+mn-cs"/>
              </a:rPr>
              <a:t>c. Outreach screening only: offered through street-based (e.g. mobile van) vs. other venues (e.g. bars, community services, bath houses, sporting events)</a:t>
            </a:r>
            <a:br>
              <a:rPr lang="en-CA" dirty="0"/>
            </a:br>
            <a:r>
              <a:rPr lang="en-CA" sz="1200" b="0" i="0" kern="1200" dirty="0">
                <a:solidFill>
                  <a:schemeClr val="tx1"/>
                </a:solidFill>
                <a:effectLst/>
                <a:latin typeface="+mn-lt"/>
                <a:ea typeface="+mn-ea"/>
                <a:cs typeface="+mn-cs"/>
              </a:rPr>
              <a:t>d. Sample collection method (i.e., NAAT vs culture; invasive [urethral or cervical swab] vs non-invasive [urine or self-collected vaginal swab]; genital vs. genital and </a:t>
            </a:r>
            <a:r>
              <a:rPr lang="en-CA" sz="1200" b="0" i="0" kern="1200" dirty="0" err="1">
                <a:solidFill>
                  <a:schemeClr val="tx1"/>
                </a:solidFill>
                <a:effectLst/>
                <a:latin typeface="+mn-lt"/>
                <a:ea typeface="+mn-ea"/>
                <a:cs typeface="+mn-cs"/>
              </a:rPr>
              <a:t>extragenital</a:t>
            </a:r>
            <a:r>
              <a:rPr lang="en-CA" sz="1200" b="0" i="0" kern="1200" dirty="0">
                <a:solidFill>
                  <a:schemeClr val="tx1"/>
                </a:solidFill>
                <a:effectLst/>
                <a:latin typeface="+mn-lt"/>
                <a:ea typeface="+mn-ea"/>
                <a:cs typeface="+mn-cs"/>
              </a:rPr>
              <a:t> [e.g., as determined suitable])</a:t>
            </a:r>
            <a:br>
              <a:rPr lang="en-CA" dirty="0"/>
            </a:br>
            <a:r>
              <a:rPr lang="en-CA" sz="1200" b="0" i="0" kern="1200" dirty="0">
                <a:solidFill>
                  <a:schemeClr val="tx1"/>
                </a:solidFill>
                <a:effectLst/>
                <a:latin typeface="+mn-lt"/>
                <a:ea typeface="+mn-ea"/>
                <a:cs typeface="+mn-cs"/>
              </a:rPr>
              <a:t>e. Sample collection personnel (i.e., self vs. health care provider)</a:t>
            </a:r>
            <a:br>
              <a:rPr lang="en-CA" dirty="0"/>
            </a:br>
            <a:r>
              <a:rPr lang="en-CA" sz="1200" b="0" i="0" kern="1200" dirty="0">
                <a:solidFill>
                  <a:schemeClr val="tx1"/>
                </a:solidFill>
                <a:effectLst/>
                <a:latin typeface="+mn-lt"/>
                <a:ea typeface="+mn-ea"/>
                <a:cs typeface="+mn-cs"/>
              </a:rPr>
              <a:t>f. Screening interval (i.e., one-time vs. annual vs. other)</a:t>
            </a:r>
            <a:br>
              <a:rPr lang="en-CA" dirty="0"/>
            </a:br>
            <a:r>
              <a:rPr lang="en-CA" sz="1200" b="0" i="0" kern="1200" dirty="0">
                <a:solidFill>
                  <a:schemeClr val="tx1"/>
                </a:solidFill>
                <a:effectLst/>
                <a:latin typeface="+mn-lt"/>
                <a:ea typeface="+mn-ea"/>
                <a:cs typeface="+mn-cs"/>
              </a:rPr>
              <a:t>g. Case management approaches (i.e., retesting cases, method for partner notification/treatment)</a:t>
            </a:r>
            <a:br>
              <a:rPr lang="en-CA" dirty="0"/>
            </a:br>
            <a:r>
              <a:rPr lang="en-CA" sz="1200" b="0" i="0" kern="1200" dirty="0">
                <a:solidFill>
                  <a:schemeClr val="tx1"/>
                </a:solidFill>
                <a:effectLst/>
                <a:latin typeface="+mn-lt"/>
                <a:ea typeface="+mn-ea"/>
                <a:cs typeface="+mn-cs"/>
              </a:rPr>
              <a:t>Studies from KQ1 may be used to help answer (indirectly) KQ2, for example when effectiveness appears to differ between different studies using different screening interventions compared with no screening.</a:t>
            </a: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32</a:t>
            </a:fld>
            <a:endParaRPr lang="en-US" dirty="0"/>
          </a:p>
        </p:txBody>
      </p:sp>
    </p:spTree>
    <p:extLst>
      <p:ext uri="{BB962C8B-B14F-4D97-AF65-F5344CB8AC3E}">
        <p14:creationId xmlns:p14="http://schemas.microsoft.com/office/powerpoint/2010/main" val="2970850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Patient values and preferences</a:t>
            </a:r>
          </a:p>
        </p:txBody>
      </p:sp>
      <p:sp>
        <p:nvSpPr>
          <p:cNvPr id="4" name="Slide Number Placeholder 3"/>
          <p:cNvSpPr>
            <a:spLocks noGrp="1"/>
          </p:cNvSpPr>
          <p:nvPr>
            <p:ph type="sldNum" sz="quarter" idx="10"/>
          </p:nvPr>
        </p:nvSpPr>
        <p:spPr/>
        <p:txBody>
          <a:bodyPr/>
          <a:lstStyle/>
          <a:p>
            <a:fld id="{9344FC17-8036-4C17-99E3-36847C815777}" type="slidenum">
              <a:rPr lang="en-US" smtClean="0"/>
              <a:t>33</a:t>
            </a:fld>
            <a:endParaRPr lang="en-US" dirty="0"/>
          </a:p>
        </p:txBody>
      </p:sp>
    </p:spTree>
    <p:extLst>
      <p:ext uri="{BB962C8B-B14F-4D97-AF65-F5344CB8AC3E}">
        <p14:creationId xmlns:p14="http://schemas.microsoft.com/office/powerpoint/2010/main" val="1625576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dirty="0"/>
              <a:t>The systematic review by Pillay et</a:t>
            </a:r>
            <a:r>
              <a:rPr lang="en-CA" sz="1200" baseline="0" dirty="0"/>
              <a:t> al., a</a:t>
            </a:r>
            <a:r>
              <a:rPr lang="en-CA" sz="1200" dirty="0"/>
              <a:t>ssessed studies that</a:t>
            </a:r>
            <a:r>
              <a:rPr lang="en-CA" sz="1200" baseline="0" dirty="0"/>
              <a:t> looked at the relative importance of benefits and harms to patients. This included studies of health utilities (a measure of preference for being in a particular state of health; four studies), as well as survey or qualitative studies where patients provided their preferences (ten studies).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solidFill>
                  <a:srgbClr val="FF0000"/>
                </a:solidFill>
              </a:rPr>
              <a:t>Studies of health state</a:t>
            </a:r>
            <a:r>
              <a:rPr lang="en-CA" baseline="0" dirty="0">
                <a:solidFill>
                  <a:srgbClr val="FF0000"/>
                </a:solidFill>
              </a:rPr>
              <a:t> utilities suggested that utility values were similar across the various benefits of screening. These do not take into account the duration of the health state, and once we did that, it appeared that </a:t>
            </a:r>
            <a:r>
              <a:rPr lang="en-CA" sz="1200" dirty="0"/>
              <a:t>the avoidance of infertility and chronic pelvic pain may be more important to females than ectopic pregnancy, PID, or cervicitis (low-to-moderate certainty).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dirty="0"/>
              <a:t>Note that studies of health utilities did</a:t>
            </a:r>
            <a:r>
              <a:rPr lang="en-CA" sz="1200" baseline="0" dirty="0"/>
              <a:t> not provide any information about harms of screening (i.e., only touch upon relative importance of potential benefits of screening).</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rgbClr val="FF0000"/>
              </a:solidFill>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34</a:t>
            </a:fld>
            <a:endParaRPr lang="en-US" dirty="0"/>
          </a:p>
        </p:txBody>
      </p:sp>
    </p:spTree>
    <p:extLst>
      <p:ext uri="{BB962C8B-B14F-4D97-AF65-F5344CB8AC3E}">
        <p14:creationId xmlns:p14="http://schemas.microsoft.com/office/powerpoint/2010/main" val="4114839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dirty="0"/>
              <a:t>When considering benefits relative to harms, surveys and qualitative studies found that individuals considering screening (7 studies; n = 777) or undergoing screening (3 studies; n = 77) placed greater relative importance on potential reproductive health and transmission benefits compared to anxiety or stigma of screening (very low-certainty evidence).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dirty="0"/>
              <a:t>No studies considered patient values related to adverse events from medication.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rgbClr val="FF0000"/>
              </a:solidFill>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35</a:t>
            </a:fld>
            <a:endParaRPr lang="en-US" dirty="0"/>
          </a:p>
        </p:txBody>
      </p:sp>
    </p:spTree>
    <p:extLst>
      <p:ext uri="{BB962C8B-B14F-4D97-AF65-F5344CB8AC3E}">
        <p14:creationId xmlns:p14="http://schemas.microsoft.com/office/powerpoint/2010/main" val="2868083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The Task Force patient engagement process</a:t>
            </a:r>
            <a:r>
              <a:rPr lang="en-CA" baseline="0" dirty="0"/>
              <a:t>, carried </a:t>
            </a:r>
            <a:r>
              <a:rPr lang="en-CA" sz="1200" dirty="0"/>
              <a:t>by our Knowledge Translation team at St. Michael’s Hospital, </a:t>
            </a:r>
            <a:r>
              <a:rPr lang="en-CA" baseline="0" dirty="0"/>
              <a:t>involves two phases of surveys and focus groups with members of the public.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At the protocol stage, 16 sexually active participants (9 identified as female, and 7 identified as male) aged 24 to 38 years rated the importance of screening outcomes via online survey and participated in a focus group to share their rationale for their ratings.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After the evidence review was completed, 17 different sexually active participants aged 24 to 38 years (13 participants identified as male, 3 identified as female, one identified as non-binary) rated the importance of screening outcomes via online survey, this time after being provided with a summary of systematic review results.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The patient engagement study indicated that patients likely prioritize potential benefits of screening (all rated critical or important) over harms (all rated important) and have a strong preference to be screened; this was the case even when participants were presented with the evidence and its uncertainty.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36</a:t>
            </a:fld>
            <a:endParaRPr lang="en-US" dirty="0"/>
          </a:p>
        </p:txBody>
      </p:sp>
    </p:spTree>
    <p:extLst>
      <p:ext uri="{BB962C8B-B14F-4D97-AF65-F5344CB8AC3E}">
        <p14:creationId xmlns:p14="http://schemas.microsoft.com/office/powerpoint/2010/main" val="1644515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The Tas</a:t>
            </a:r>
            <a:r>
              <a:rPr lang="en-CA" baseline="0" dirty="0"/>
              <a:t>k Force also considered whether the recommendation for screening would be feasible and acceptable to a variety of stakeholders, as well as whether the recommendation might impact health equity. </a:t>
            </a:r>
          </a:p>
          <a:p>
            <a:pPr marL="171450" indent="-171450">
              <a:buFontTx/>
              <a:buChar char="-"/>
            </a:pPr>
            <a:r>
              <a:rPr lang="en-CA" dirty="0"/>
              <a:t>The Task Force judged that a recommendation to screen for chlamydia and gonorrhea would likely be feasible and acceptable for a wide range of stakeholders, given: </a:t>
            </a:r>
          </a:p>
          <a:p>
            <a:pPr marL="628650" lvl="1" indent="-171450">
              <a:buFontTx/>
              <a:buChar char="-"/>
            </a:pPr>
            <a:r>
              <a:rPr lang="en-CA" dirty="0"/>
              <a:t>Screening is currently part of usual primary care practice</a:t>
            </a:r>
          </a:p>
          <a:p>
            <a:pPr marL="628650" lvl="1" indent="-171450">
              <a:buFontTx/>
              <a:buChar char="-"/>
            </a:pPr>
            <a:r>
              <a:rPr lang="en-CA" dirty="0"/>
              <a:t>Non-invasive sampling and effective treatments exist</a:t>
            </a:r>
          </a:p>
          <a:p>
            <a:pPr marL="628650" lvl="1" indent="-171450">
              <a:buFontTx/>
              <a:buChar char="-"/>
            </a:pPr>
            <a:r>
              <a:rPr lang="en-CA" dirty="0"/>
              <a:t>Current Canadian clinical and laboratory practice is to combine testing for CT and NG using a single sample</a:t>
            </a:r>
          </a:p>
          <a:p>
            <a:pPr marL="628650" lvl="1" indent="-171450">
              <a:buFontTx/>
              <a:buChar char="-"/>
            </a:pPr>
            <a:r>
              <a:rPr lang="en-CA" dirty="0"/>
              <a:t>One RCT in the systematic review reported screening was accepted 80% of the time that it was offered </a:t>
            </a:r>
          </a:p>
          <a:p>
            <a:pPr marL="628650" lvl="1" indent="-171450">
              <a:buFontTx/>
              <a:buChar char="-"/>
            </a:pPr>
            <a:endParaRPr lang="en-CA" dirty="0"/>
          </a:p>
          <a:p>
            <a:pPr marL="171450" indent="-171450">
              <a:buFontTx/>
              <a:buChar char="-"/>
            </a:pPr>
            <a:endParaRPr lang="en-CA" dirty="0"/>
          </a:p>
          <a:p>
            <a:pPr marL="0" indent="0">
              <a:buFontTx/>
              <a:buNone/>
            </a:pP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37</a:t>
            </a:fld>
            <a:endParaRPr lang="en-US" dirty="0"/>
          </a:p>
        </p:txBody>
      </p:sp>
    </p:spTree>
    <p:extLst>
      <p:ext uri="{BB962C8B-B14F-4D97-AF65-F5344CB8AC3E}">
        <p14:creationId xmlns:p14="http://schemas.microsoft.com/office/powerpoint/2010/main" val="3166662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CA" dirty="0"/>
              <a:t>Routinely offering screening to all sexually active individuals could improve health equity by reducing important barriers to screening, such as fear of disapproval or discrimination and feelings of stigmatization, through normalization. </a:t>
            </a:r>
          </a:p>
          <a:p>
            <a:pPr marL="171450" lvl="0" indent="-171450">
              <a:buFontTx/>
              <a:buChar char="-"/>
            </a:pPr>
            <a:r>
              <a:rPr lang="en-CA" dirty="0"/>
              <a:t>Additionally, since females carry most of the burden of clinical consequences of infection, screening of males (a reservoir of infection for females) may improve health equity for females. </a:t>
            </a:r>
          </a:p>
          <a:p>
            <a:pPr marL="171450" indent="-171450">
              <a:buFontTx/>
              <a:buChar char="-"/>
            </a:pPr>
            <a:endParaRPr lang="en-CA" dirty="0"/>
          </a:p>
          <a:p>
            <a:pPr marL="0" indent="0">
              <a:buFontTx/>
              <a:buNone/>
            </a:pP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38</a:t>
            </a:fld>
            <a:endParaRPr lang="en-US" dirty="0"/>
          </a:p>
        </p:txBody>
      </p:sp>
    </p:spTree>
    <p:extLst>
      <p:ext uri="{BB962C8B-B14F-4D97-AF65-F5344CB8AC3E}">
        <p14:creationId xmlns:p14="http://schemas.microsoft.com/office/powerpoint/2010/main" val="2939924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sz="1200" cap="none" dirty="0"/>
              <a:t>Rationale for recommendation</a:t>
            </a:r>
            <a:endParaRPr lang="en-CA" altLang="en-US" dirty="0">
              <a:ea typeface="ヒラギノ角ゴ Pro W3" charset="-128"/>
            </a:endParaRP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C8952470-3734-46B6-AFCE-927B8750BFBC}" type="slidenum">
              <a:rPr lang="en-CA" altLang="en-US" smtClean="0">
                <a:latin typeface="Arial" pitchFamily="34" charset="0"/>
              </a:rPr>
              <a:pPr>
                <a:spcBef>
                  <a:spcPct val="0"/>
                </a:spcBef>
              </a:pPr>
              <a:t>39</a:t>
            </a:fld>
            <a:endParaRPr lang="en-CA" alt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ヒラギノ角ゴ Pro W3" charset="-128"/>
              </a:rPr>
              <a:t>- Overview of the Webinar</a:t>
            </a:r>
          </a:p>
          <a:p>
            <a:pPr>
              <a:defRPr/>
            </a:pPr>
            <a:r>
              <a:rPr lang="en-US" sz="2600" b="1" dirty="0"/>
              <a:t>-</a:t>
            </a:r>
            <a:r>
              <a:rPr lang="en-US" sz="2600" b="1" baseline="0" dirty="0"/>
              <a:t> </a:t>
            </a:r>
            <a:r>
              <a:rPr lang="en-US" sz="2600" b="1" dirty="0"/>
              <a:t>Presentation</a:t>
            </a:r>
          </a:p>
          <a:p>
            <a:pPr lvl="1">
              <a:buFont typeface="Arial" panose="020B0604020202020204" pitchFamily="34" charset="0"/>
              <a:buChar char="•"/>
              <a:defRPr/>
            </a:pPr>
            <a:r>
              <a:rPr lang="en-US" sz="2300" dirty="0"/>
              <a:t>Background on chlamydia and gonorrhea</a:t>
            </a:r>
          </a:p>
          <a:p>
            <a:pPr lvl="1">
              <a:buFont typeface="Arial" panose="020B0604020202020204" pitchFamily="34" charset="0"/>
              <a:buChar char="•"/>
              <a:defRPr/>
            </a:pPr>
            <a:r>
              <a:rPr lang="en-US" sz="2300" dirty="0"/>
              <a:t>Methods of the CTFPHC</a:t>
            </a:r>
          </a:p>
          <a:p>
            <a:pPr lvl="1">
              <a:buFont typeface="Arial" panose="020B0604020202020204" pitchFamily="34" charset="0"/>
              <a:buChar char="•"/>
              <a:defRPr/>
            </a:pPr>
            <a:r>
              <a:rPr lang="en-US" sz="2300" dirty="0"/>
              <a:t>Recommendation</a:t>
            </a:r>
          </a:p>
          <a:p>
            <a:pPr lvl="1">
              <a:buFont typeface="Arial" panose="020B0604020202020204" pitchFamily="34" charset="0"/>
              <a:buChar char="•"/>
              <a:defRPr/>
            </a:pPr>
            <a:r>
              <a:rPr lang="en-US" sz="2300" dirty="0"/>
              <a:t>Results</a:t>
            </a:r>
          </a:p>
          <a:p>
            <a:pPr lvl="1">
              <a:buFont typeface="Arial" panose="020B0604020202020204" pitchFamily="34" charset="0"/>
              <a:buChar char="•"/>
              <a:defRPr/>
            </a:pPr>
            <a:r>
              <a:rPr lang="en-US" sz="2300" dirty="0"/>
              <a:t>Rationale for recommendations</a:t>
            </a:r>
          </a:p>
          <a:p>
            <a:pPr lvl="1">
              <a:buFont typeface="Arial" panose="020B0604020202020204" pitchFamily="34" charset="0"/>
              <a:buChar char="•"/>
              <a:defRPr/>
            </a:pPr>
            <a:r>
              <a:rPr lang="en-US" sz="2300" dirty="0"/>
              <a:t>Knowledge gaps and next steps</a:t>
            </a:r>
          </a:p>
          <a:p>
            <a:pPr lvl="1">
              <a:buFont typeface="Arial" panose="020B0604020202020204" pitchFamily="34" charset="0"/>
              <a:buChar char="•"/>
              <a:defRPr/>
            </a:pPr>
            <a:r>
              <a:rPr lang="en-US" sz="2300" dirty="0"/>
              <a:t>Conclusions </a:t>
            </a:r>
          </a:p>
          <a:p>
            <a:pPr>
              <a:defRPr/>
            </a:pPr>
            <a:r>
              <a:rPr lang="en-US" sz="2600" b="1" dirty="0"/>
              <a:t>- Questions and Answers</a:t>
            </a:r>
          </a:p>
          <a:p>
            <a:endParaRPr lang="en-US" altLang="en-US" dirty="0">
              <a:ea typeface="ヒラギノ角ゴ Pro W3"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7BD3B0A1-D1E1-4AC0-9AD8-D09626FA2A01}" type="slidenum">
              <a:rPr lang="en-CA" altLang="en-US" smtClean="0">
                <a:latin typeface="Arial" pitchFamily="34" charset="0"/>
              </a:rPr>
              <a:pPr>
                <a:spcBef>
                  <a:spcPct val="0"/>
                </a:spcBef>
              </a:pPr>
              <a:t>4</a:t>
            </a:fld>
            <a:endParaRPr lang="en-CA" altLang="en-US" dirty="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CA" sz="1200" dirty="0"/>
              <a:t>The indirectness (low applicability) of available evidence to inform opportunistic screening in Canada represents a major source of uncertainty.</a:t>
            </a:r>
          </a:p>
          <a:p>
            <a:pPr marL="171450" lvl="0" indent="-171450">
              <a:buFontTx/>
              <a:buChar char="-"/>
            </a:pPr>
            <a:r>
              <a:rPr lang="en-CA" sz="1200" dirty="0"/>
              <a:t>PID may be reduced for those accepting and undergoing chlamydia screening and for those interested in being screened who are offered it (low certainty), however it may not when chlamydia screening is offered via mailed invitation or clinic-level packages encouraging screening (very low certainty).</a:t>
            </a:r>
            <a:r>
              <a:rPr lang="en-CA" sz="1200" baseline="0" dirty="0"/>
              <a:t> </a:t>
            </a:r>
          </a:p>
          <a:p>
            <a:pPr marL="171450" lvl="0" indent="-171450">
              <a:buFontTx/>
              <a:buChar char="-"/>
            </a:pPr>
            <a:r>
              <a:rPr lang="en-CA" sz="1200" dirty="0"/>
              <a:t>The Task Force judged that the true benefit of chlamydia screening when offered directly by Canadian primary care practitioners, who are positioned to identify those eligible and to offer screening opportunistically, would likely lie within this observed range of screening effectiveness.</a:t>
            </a:r>
            <a:endParaRPr lang="en-US" sz="1200" dirty="0"/>
          </a:p>
          <a:p>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40</a:t>
            </a:fld>
            <a:endParaRPr lang="en-US" dirty="0"/>
          </a:p>
        </p:txBody>
      </p:sp>
    </p:spTree>
    <p:extLst>
      <p:ext uri="{BB962C8B-B14F-4D97-AF65-F5344CB8AC3E}">
        <p14:creationId xmlns:p14="http://schemas.microsoft.com/office/powerpoint/2010/main" val="3119338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dirty="0"/>
              <a:t>The Task Force placed a lower priority on the very uncertain evidence of no serious adverse effects of antibiotic treatment for chlamydia and gonorrhea and uncertain evidence for psychosocial harms of screening (anxiety, shame and stigma) that are likely to be experienced by a small proportion of those eligible for screening.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41</a:t>
            </a:fld>
            <a:endParaRPr lang="en-US" dirty="0"/>
          </a:p>
        </p:txBody>
      </p:sp>
    </p:spTree>
    <p:extLst>
      <p:ext uri="{BB962C8B-B14F-4D97-AF65-F5344CB8AC3E}">
        <p14:creationId xmlns:p14="http://schemas.microsoft.com/office/powerpoint/2010/main" val="41416350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Overall, the potential benefits of screening for chlamydia and gonorrhea to reduce PID in females, albeit very uncertain, were judged to outweigh possible harms. Evidence suggests that most Canadian patients also prioritize the benefits over the harms of screening for chlamydia and gonorrhea, even when provided with the evidence and its uncertainty. Therefore, considering the balance of benefits and harms as well as evidence uncertainty, the task force provides a conditional recommendation in favour of opportunistic screening for chlamydia and gonorrhea in primary care for individuals under 30 years of age.  </a:t>
            </a:r>
          </a:p>
          <a:p>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42</a:t>
            </a:fld>
            <a:endParaRPr lang="en-US" dirty="0"/>
          </a:p>
        </p:txBody>
      </p:sp>
    </p:spTree>
    <p:extLst>
      <p:ext uri="{BB962C8B-B14F-4D97-AF65-F5344CB8AC3E}">
        <p14:creationId xmlns:p14="http://schemas.microsoft.com/office/powerpoint/2010/main" val="14381713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sz="1200" kern="1200" dirty="0">
                <a:solidFill>
                  <a:schemeClr val="tx1"/>
                </a:solidFill>
                <a:effectLst/>
                <a:latin typeface="+mn-lt"/>
                <a:ea typeface="+mn-ea"/>
                <a:cs typeface="+mn-cs"/>
              </a:rPr>
              <a:t>The recommendation to screen individuals under 30 years of age is based on almost all of the underlying evidence coming from studies of individuals under 30 years of age. Further, the rates of chlamydia and gonorrhea are increasing among those aged 25-29 years in Canada, with rates and total cases similar to those aged 15-19 years. Conversely, rates of chlamydia for those aged 30-39 are less than half those for individuals 15-19 and 24-29, and less than one quarter of those for individuals aged 20-24. Similarly, rates in those 40-59 are less than a quarter of those in individuals aged 30-39.</a:t>
            </a:r>
          </a:p>
          <a:p>
            <a:pPr marL="171450" indent="-171450">
              <a:buFontTx/>
              <a:buChar char="-"/>
            </a:pPr>
            <a:r>
              <a:rPr lang="en-CA" sz="1200" kern="1200" dirty="0">
                <a:solidFill>
                  <a:schemeClr val="tx1"/>
                </a:solidFill>
                <a:effectLst/>
                <a:latin typeface="+mn-lt"/>
                <a:ea typeface="+mn-ea"/>
                <a:cs typeface="+mn-cs"/>
              </a:rPr>
              <a:t>Considering the properties of sexual networks, this recommendation to also screen sexually active males is intended to reduce chlamydia and gonorrhea infection and its negative consequences in females, through their role in the transmission of these infections (although there were no available studies informing this rationale). </a:t>
            </a:r>
          </a:p>
          <a:p>
            <a:pPr marL="171450" indent="-171450">
              <a:buFontTx/>
              <a:buChar char="-"/>
            </a:pPr>
            <a:r>
              <a:rPr lang="en-CA" sz="1200" kern="1200" dirty="0">
                <a:solidFill>
                  <a:schemeClr val="tx1"/>
                </a:solidFill>
                <a:effectLst/>
                <a:latin typeface="+mn-lt"/>
                <a:ea typeface="+mn-ea"/>
                <a:cs typeface="+mn-cs"/>
              </a:rPr>
              <a:t>The recommendation to also screen for gonorrhea was made (despite the lack of available evidence) given that many gonorrhea cases are asymptomatic, up to 40% of those with gonorrhea may have concurrent chlamydia and current Canadian clinical and laboratory practice is to combine testing for gonorrhea with chlamydia using a single sample (most commercial nucleic acid amplification test (NAAT) assays test for both organisms simultaneously with a single specimen). The incremental costs of screening for both chlamydia and gonorrhea (versus, for example, chlamydia alone) is uncertain but likely minimal, as many provincial schedules already include NAAT for chlamydia and gonorrhea together under a single price.</a:t>
            </a:r>
          </a:p>
          <a:p>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43</a:t>
            </a:fld>
            <a:endParaRPr lang="en-US" dirty="0"/>
          </a:p>
        </p:txBody>
      </p:sp>
    </p:spTree>
    <p:extLst>
      <p:ext uri="{BB962C8B-B14F-4D97-AF65-F5344CB8AC3E}">
        <p14:creationId xmlns:p14="http://schemas.microsoft.com/office/powerpoint/2010/main" val="3023023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u="sng" dirty="0"/>
              <a:t>A conditional</a:t>
            </a:r>
            <a:r>
              <a:rPr lang="en-CA" sz="1200" dirty="0"/>
              <a:t> recommendation is used when:</a:t>
            </a:r>
            <a:r>
              <a:rPr lang="en-CA" sz="1200" baseline="0" dirty="0"/>
              <a:t> </a:t>
            </a:r>
          </a:p>
          <a:p>
            <a:pPr lvl="1"/>
            <a:r>
              <a:rPr lang="en-CA" sz="2400" dirty="0"/>
              <a:t>The desirable effects probably outweigh the undesirable effects (conditional recommendation in favour of an intervention) or undesirable effects probably outweigh the desirable effects (conditional recommendation against an intervention) but appreciable uncertainty exists.</a:t>
            </a:r>
          </a:p>
          <a:p>
            <a:r>
              <a:rPr lang="en-CA" sz="2800" dirty="0"/>
              <a:t>This recommendation is conditional due to the low certainty of the available evidence.</a:t>
            </a:r>
            <a:endParaRPr lang="en-CA" altLang="en-US" sz="2800" dirty="0"/>
          </a:p>
        </p:txBody>
      </p:sp>
      <p:sp>
        <p:nvSpPr>
          <p:cNvPr id="4" name="Slide Number Placeholder 3"/>
          <p:cNvSpPr>
            <a:spLocks noGrp="1"/>
          </p:cNvSpPr>
          <p:nvPr>
            <p:ph type="sldNum" sz="quarter" idx="10"/>
          </p:nvPr>
        </p:nvSpPr>
        <p:spPr/>
        <p:txBody>
          <a:bodyPr/>
          <a:lstStyle/>
          <a:p>
            <a:fld id="{9344FC17-8036-4C17-99E3-36847C815777}" type="slidenum">
              <a:rPr lang="en-US" smtClean="0"/>
              <a:t>44</a:t>
            </a:fld>
            <a:endParaRPr lang="en-US" dirty="0"/>
          </a:p>
        </p:txBody>
      </p:sp>
    </p:spTree>
    <p:extLst>
      <p:ext uri="{BB962C8B-B14F-4D97-AF65-F5344CB8AC3E}">
        <p14:creationId xmlns:p14="http://schemas.microsoft.com/office/powerpoint/2010/main" val="49468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dirty="0"/>
              <a:t>Knowledge gaps and next steps</a:t>
            </a:r>
            <a:endParaRPr lang="en-CA" altLang="en-US" dirty="0">
              <a:ea typeface="ヒラギノ角ゴ Pro W3"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720A814A-2CC2-452E-9AA7-E258024DE3DA}" type="slidenum">
              <a:rPr lang="en-CA" altLang="en-US" smtClean="0">
                <a:latin typeface="Arial" pitchFamily="34" charset="0"/>
                <a:cs typeface="Arial" pitchFamily="34" charset="0"/>
              </a:rPr>
              <a:pPr>
                <a:spcBef>
                  <a:spcPct val="0"/>
                </a:spcBef>
              </a:pPr>
              <a:t>45</a:t>
            </a:fld>
            <a:endParaRPr lang="en-CA" altLang="en-US" dirty="0">
              <a:latin typeface="Arial" pitchFamily="34" charset="0"/>
              <a:cs typeface="Arial" pitchFamily="34" charset="0"/>
            </a:endParaRPr>
          </a:p>
        </p:txBody>
      </p:sp>
    </p:spTree>
    <p:extLst>
      <p:ext uri="{BB962C8B-B14F-4D97-AF65-F5344CB8AC3E}">
        <p14:creationId xmlns:p14="http://schemas.microsoft.com/office/powerpoint/2010/main" val="3039026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We did not identify any trials that carried out screening for chlamydia or gonorrhea in a manner consistent with how screening is offered directly to patients, opportunistically, in Canadian primary care. There was also limited evidence on health outcomes of screening for chlamydia or gonorrhea in men or their specific female partners (considering sexual networks). </a:t>
            </a:r>
            <a:endParaRPr lang="en-CA" dirty="0"/>
          </a:p>
        </p:txBody>
      </p:sp>
      <p:sp>
        <p:nvSpPr>
          <p:cNvPr id="4" name="Slide Number Placeholder 3"/>
          <p:cNvSpPr>
            <a:spLocks noGrp="1"/>
          </p:cNvSpPr>
          <p:nvPr>
            <p:ph type="sldNum" sz="quarter" idx="10"/>
          </p:nvPr>
        </p:nvSpPr>
        <p:spPr/>
        <p:txBody>
          <a:bodyPr/>
          <a:lstStyle/>
          <a:p>
            <a:pPr>
              <a:defRPr/>
            </a:pPr>
            <a:fld id="{A231C5EF-ED64-47F4-8DF2-15EBFB4BC66C}" type="slidenum">
              <a:rPr lang="en-CA" smtClean="0"/>
              <a:pPr>
                <a:defRPr/>
              </a:pPr>
              <a:t>46</a:t>
            </a:fld>
            <a:endParaRPr lang="en-CA" dirty="0"/>
          </a:p>
        </p:txBody>
      </p:sp>
    </p:spTree>
    <p:extLst>
      <p:ext uri="{BB962C8B-B14F-4D97-AF65-F5344CB8AC3E}">
        <p14:creationId xmlns:p14="http://schemas.microsoft.com/office/powerpoint/2010/main" val="2304827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400" kern="1200" dirty="0">
                <a:solidFill>
                  <a:schemeClr val="tx1"/>
                </a:solidFill>
                <a:effectLst/>
                <a:latin typeface="+mn-lt"/>
                <a:ea typeface="+mn-ea"/>
                <a:cs typeface="+mn-cs"/>
              </a:rPr>
              <a:t>Almost no studies included participants over the age of 30 (which may be due to the low prevalence in this population). Studies comparing the impacts of different screening intervals or different screening strategies in primary care settings on health outcomes are required.</a:t>
            </a:r>
          </a:p>
          <a:p>
            <a:r>
              <a:rPr lang="en-CA" sz="2400" kern="1200" dirty="0">
                <a:solidFill>
                  <a:schemeClr val="tx1"/>
                </a:solidFill>
                <a:effectLst/>
                <a:latin typeface="+mn-lt"/>
                <a:ea typeface="+mn-ea"/>
                <a:cs typeface="+mn-cs"/>
              </a:rPr>
              <a:t> </a:t>
            </a:r>
          </a:p>
          <a:p>
            <a:endParaRPr lang="en-CA" sz="2400" dirty="0"/>
          </a:p>
        </p:txBody>
      </p:sp>
      <p:sp>
        <p:nvSpPr>
          <p:cNvPr id="4" name="Slide Number Placeholder 3"/>
          <p:cNvSpPr>
            <a:spLocks noGrp="1"/>
          </p:cNvSpPr>
          <p:nvPr>
            <p:ph type="sldNum" sz="quarter" idx="10"/>
          </p:nvPr>
        </p:nvSpPr>
        <p:spPr/>
        <p:txBody>
          <a:bodyPr/>
          <a:lstStyle/>
          <a:p>
            <a:fld id="{9344FC17-8036-4C17-99E3-36847C815777}" type="slidenum">
              <a:rPr lang="en-US" smtClean="0"/>
              <a:t>47</a:t>
            </a:fld>
            <a:endParaRPr lang="en-US" dirty="0"/>
          </a:p>
        </p:txBody>
      </p:sp>
    </p:spTree>
    <p:extLst>
      <p:ext uri="{BB962C8B-B14F-4D97-AF65-F5344CB8AC3E}">
        <p14:creationId xmlns:p14="http://schemas.microsoft.com/office/powerpoint/2010/main" val="29695218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dirty="0"/>
              <a:t>Knowledge translation (KT) tools</a:t>
            </a: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48</a:t>
            </a:fld>
            <a:endParaRPr lang="en-US" dirty="0"/>
          </a:p>
        </p:txBody>
      </p:sp>
    </p:spTree>
    <p:extLst>
      <p:ext uri="{BB962C8B-B14F-4D97-AF65-F5344CB8AC3E}">
        <p14:creationId xmlns:p14="http://schemas.microsoft.com/office/powerpoint/2010/main" val="25220028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CA"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Knowledge Translation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CA"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CA"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KT tool has been developed to </a:t>
            </a:r>
            <a:r>
              <a:rPr kumimoji="0" lang="en-CA"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help clinicians and individuals understand </a:t>
            </a:r>
            <a:r>
              <a:rPr kumimoji="0" lang="en-CA"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chlamydia and gonorrhea screening guideline.</a:t>
            </a:r>
            <a:endParaRPr kumimoji="0" lang="en-CA"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After the public release, this tool will be </a:t>
            </a:r>
            <a:r>
              <a:rPr kumimoji="0" lang="en-US"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freely available </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download in both </a:t>
            </a:r>
            <a:r>
              <a:rPr kumimoji="0" lang="en-US"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French </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a:t>
            </a:r>
            <a:r>
              <a:rPr kumimoji="0" lang="en-US"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English</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on the website: </a:t>
            </a:r>
            <a:r>
              <a:rPr kumimoji="0" lang="en-CA" sz="2100" b="0" i="0" u="none" strike="noStrike" kern="1200" cap="none" spc="0" normalizeH="0" baseline="0" noProof="0" dirty="0">
                <a:ln>
                  <a:noFill/>
                </a:ln>
                <a:solidFill>
                  <a:srgbClr val="000000"/>
                </a:solidFill>
                <a:effectLst/>
                <a:uLnTx/>
                <a:uFillTx/>
                <a:latin typeface="Arial" panose="020B0604020202020204" pitchFamily="34" charset="0"/>
                <a:ea typeface="Cambria"/>
                <a:cs typeface="Times New Roman"/>
                <a:hlinkClick r:id="rId3"/>
              </a:rPr>
              <a:t>http://canadiantaskforce.ca</a:t>
            </a:r>
            <a:r>
              <a:rPr kumimoji="0" lang="en-CA" sz="2100" b="0" i="0" u="none" strike="noStrike" kern="1200" cap="none" spc="0" normalizeH="0" baseline="0" noProof="0" dirty="0">
                <a:ln>
                  <a:noFill/>
                </a:ln>
                <a:solidFill>
                  <a:srgbClr val="000000"/>
                </a:solidFill>
                <a:effectLst/>
                <a:uLnTx/>
                <a:uFillTx/>
                <a:latin typeface="Arial" panose="020B0604020202020204" pitchFamily="34" charset="0"/>
                <a:ea typeface="Cambria"/>
                <a:cs typeface="Times New Roman"/>
              </a:rPr>
              <a:t>.</a:t>
            </a:r>
          </a:p>
        </p:txBody>
      </p:sp>
      <p:sp>
        <p:nvSpPr>
          <p:cNvPr id="4" name="Slide Number Placeholder 3"/>
          <p:cNvSpPr>
            <a:spLocks noGrp="1"/>
          </p:cNvSpPr>
          <p:nvPr>
            <p:ph type="sldNum" sz="quarter" idx="10"/>
          </p:nvPr>
        </p:nvSpPr>
        <p:spPr/>
        <p:txBody>
          <a:bodyPr/>
          <a:lstStyle/>
          <a:p>
            <a:pPr>
              <a:defRPr/>
            </a:pPr>
            <a:fld id="{A231C5EF-ED64-47F4-8DF2-15EBFB4BC66C}" type="slidenum">
              <a:rPr lang="en-CA" smtClean="0"/>
              <a:pPr>
                <a:defRPr/>
              </a:pPr>
              <a:t>49</a:t>
            </a:fld>
            <a:endParaRPr lang="en-CA" dirty="0"/>
          </a:p>
        </p:txBody>
      </p:sp>
    </p:spTree>
    <p:extLst>
      <p:ext uri="{BB962C8B-B14F-4D97-AF65-F5344CB8AC3E}">
        <p14:creationId xmlns:p14="http://schemas.microsoft.com/office/powerpoint/2010/main" val="47524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t>- Background</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a:cs typeface="ヒラギノ角ゴ Pro W3"/>
              </a:defRPr>
            </a:lvl1pPr>
            <a:lvl2pPr marL="758255" indent="-291636">
              <a:defRPr>
                <a:solidFill>
                  <a:schemeClr val="tx1"/>
                </a:solidFill>
                <a:latin typeface="Arial" pitchFamily="34" charset="0"/>
                <a:ea typeface="ヒラギノ角ゴ Pro W3"/>
                <a:cs typeface="ヒラギノ角ゴ Pro W3"/>
              </a:defRPr>
            </a:lvl2pPr>
            <a:lvl3pPr marL="1166546" indent="-233309">
              <a:defRPr>
                <a:solidFill>
                  <a:schemeClr val="tx1"/>
                </a:solidFill>
                <a:latin typeface="Arial" pitchFamily="34" charset="0"/>
                <a:ea typeface="ヒラギノ角ゴ Pro W3"/>
                <a:cs typeface="ヒラギノ角ゴ Pro W3"/>
              </a:defRPr>
            </a:lvl3pPr>
            <a:lvl4pPr marL="1633164" indent="-233309">
              <a:defRPr>
                <a:solidFill>
                  <a:schemeClr val="tx1"/>
                </a:solidFill>
                <a:latin typeface="Arial" pitchFamily="34" charset="0"/>
                <a:ea typeface="ヒラギノ角ゴ Pro W3"/>
                <a:cs typeface="ヒラギノ角ゴ Pro W3"/>
              </a:defRPr>
            </a:lvl4pPr>
            <a:lvl5pPr marL="2099782" indent="-233309">
              <a:defRPr>
                <a:solidFill>
                  <a:schemeClr val="tx1"/>
                </a:solidFill>
                <a:latin typeface="Arial" pitchFamily="34" charset="0"/>
                <a:ea typeface="ヒラギノ角ゴ Pro W3"/>
                <a:cs typeface="ヒラギノ角ゴ Pro W3"/>
              </a:defRPr>
            </a:lvl5pPr>
            <a:lvl6pPr marL="2566401" indent="-233309"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3033019" indent="-233309"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99637" indent="-233309"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966256" indent="-233309"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fld id="{1E2B61FF-877C-4709-9BEA-0B3F99F7C90B}" type="slidenum">
              <a:rPr lang="en-US" altLang="en-US" smtClean="0">
                <a:latin typeface="Calibri" pitchFamily="34" charset="0"/>
              </a:rPr>
              <a:pPr/>
              <a:t>5</a:t>
            </a:fld>
            <a:endParaRPr lang="en-US" altLang="en-US" dirty="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lang="en-CA" sz="2100" dirty="0"/>
              <a:t>We have also developed an infographic to help patients better understand the processes involved in screening for chlamydia and gonorrhea.</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After the public release, this tool will also be </a:t>
            </a:r>
            <a:r>
              <a:rPr kumimoji="0" lang="en-US"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freely available </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download in both </a:t>
            </a:r>
            <a:r>
              <a:rPr kumimoji="0" lang="en-US"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French </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a:t>
            </a:r>
            <a:r>
              <a:rPr kumimoji="0" lang="en-US"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English</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on the website: </a:t>
            </a:r>
            <a:r>
              <a:rPr kumimoji="0" lang="en-CA" sz="2100" b="0" i="0" u="none" strike="noStrike" kern="1200" cap="none" spc="0" normalizeH="0" baseline="0" noProof="0" dirty="0">
                <a:ln>
                  <a:noFill/>
                </a:ln>
                <a:solidFill>
                  <a:srgbClr val="000000"/>
                </a:solidFill>
                <a:effectLst/>
                <a:uLnTx/>
                <a:uFillTx/>
                <a:latin typeface="Arial" panose="020B0604020202020204" pitchFamily="34" charset="0"/>
                <a:ea typeface="Cambria"/>
                <a:cs typeface="Times New Roman"/>
                <a:hlinkClick r:id="rId3"/>
              </a:rPr>
              <a:t>http://canadiantaskforce.ca</a:t>
            </a:r>
            <a:r>
              <a:rPr kumimoji="0" lang="en-CA" sz="2100" b="0" i="0" u="none" strike="noStrike" kern="1200" cap="none" spc="0" normalizeH="0" baseline="0" noProof="0" dirty="0">
                <a:ln>
                  <a:noFill/>
                </a:ln>
                <a:solidFill>
                  <a:srgbClr val="000000"/>
                </a:solidFill>
                <a:effectLst/>
                <a:uLnTx/>
                <a:uFillTx/>
                <a:latin typeface="Arial" panose="020B0604020202020204" pitchFamily="34" charset="0"/>
                <a:ea typeface="Cambria"/>
                <a:cs typeface="Times New Roman"/>
              </a:rPr>
              <a:t>. </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CA" sz="2000" b="0" i="0" u="none" strike="noStrike" kern="1200" cap="none" spc="0" normalizeH="0" baseline="0" noProof="0" dirty="0">
                <a:ln>
                  <a:noFill/>
                </a:ln>
                <a:solidFill>
                  <a:srgbClr val="000000"/>
                </a:solidFill>
                <a:effectLst/>
                <a:uLnTx/>
                <a:uFillTx/>
                <a:latin typeface="Arial" panose="020B0604020202020204" pitchFamily="34" charset="0"/>
                <a:ea typeface="Cambria"/>
                <a:cs typeface="Times New Roman"/>
              </a:rPr>
              <a:t>We also have a social media campaign with images and videos that can shared on platforms used by those under 30 such as Instagram.</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lang="en-US" sz="2000" kern="1200" dirty="0">
                <a:solidFill>
                  <a:schemeClr val="tx1"/>
                </a:solidFill>
                <a:effectLst/>
                <a:latin typeface="+mn-lt"/>
                <a:ea typeface="+mn-ea"/>
                <a:cs typeface="+mn-cs"/>
              </a:rPr>
              <a:t>Partner communications</a:t>
            </a:r>
            <a:r>
              <a:rPr lang="en-US" sz="2000" kern="1200" baseline="0" dirty="0">
                <a:solidFill>
                  <a:schemeClr val="tx1"/>
                </a:solidFill>
                <a:effectLst/>
                <a:latin typeface="+mn-lt"/>
                <a:ea typeface="+mn-ea"/>
                <a:cs typeface="+mn-cs"/>
              </a:rPr>
              <a:t> w</a:t>
            </a:r>
            <a:r>
              <a:rPr lang="en-US" sz="2000" kern="1200" dirty="0">
                <a:solidFill>
                  <a:schemeClr val="tx1"/>
                </a:solidFill>
                <a:effectLst/>
                <a:latin typeface="+mn-lt"/>
                <a:ea typeface="+mn-ea"/>
                <a:cs typeface="+mn-cs"/>
              </a:rPr>
              <a:t>ith spokespeople institutions (e.g. McMaster) to share on social media, do website article etc. to highlight faculty involvement. Also with endorsers who may want to communicate their endorsement and GL info to their stakeholders.</a:t>
            </a:r>
            <a:endParaRPr lang="en-CA" sz="2000"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en-CA" sz="2100" b="0" i="0" u="none" strike="noStrike" kern="1200" cap="none" spc="0" normalizeH="0" baseline="0" noProof="0" dirty="0">
              <a:ln>
                <a:noFill/>
              </a:ln>
              <a:solidFill>
                <a:srgbClr val="000000"/>
              </a:solidFill>
              <a:effectLst/>
              <a:uLnTx/>
              <a:uFillTx/>
              <a:latin typeface="Arial" panose="020B0604020202020204" pitchFamily="34" charset="0"/>
              <a:ea typeface="Cambria"/>
              <a:cs typeface="Times New Roman"/>
            </a:endParaRPr>
          </a:p>
        </p:txBody>
      </p:sp>
      <p:sp>
        <p:nvSpPr>
          <p:cNvPr id="4" name="Slide Number Placeholder 3"/>
          <p:cNvSpPr>
            <a:spLocks noGrp="1"/>
          </p:cNvSpPr>
          <p:nvPr>
            <p:ph type="sldNum" sz="quarter" idx="10"/>
          </p:nvPr>
        </p:nvSpPr>
        <p:spPr/>
        <p:txBody>
          <a:bodyPr/>
          <a:lstStyle/>
          <a:p>
            <a:pPr>
              <a:defRPr/>
            </a:pPr>
            <a:fld id="{A231C5EF-ED64-47F4-8DF2-15EBFB4BC66C}" type="slidenum">
              <a:rPr lang="en-CA" smtClean="0"/>
              <a:pPr>
                <a:defRPr/>
              </a:pPr>
              <a:t>50</a:t>
            </a:fld>
            <a:endParaRPr lang="en-CA" dirty="0"/>
          </a:p>
        </p:txBody>
      </p:sp>
    </p:spTree>
    <p:extLst>
      <p:ext uri="{BB962C8B-B14F-4D97-AF65-F5344CB8AC3E}">
        <p14:creationId xmlns:p14="http://schemas.microsoft.com/office/powerpoint/2010/main" val="25033466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ea typeface="ヒラギノ角ゴ Pro W3" charset="-128"/>
              </a:rPr>
              <a:t>Conclusions</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C46F5400-C18D-47D9-8BFA-C0733130E742}" type="slidenum">
              <a:rPr lang="en-CA" altLang="en-US" smtClean="0">
                <a:solidFill>
                  <a:srgbClr val="000000"/>
                </a:solidFill>
                <a:latin typeface="Arial" pitchFamily="34" charset="0"/>
              </a:rPr>
              <a:pPr>
                <a:spcBef>
                  <a:spcPct val="0"/>
                </a:spcBef>
              </a:pPr>
              <a:t>51</a:t>
            </a:fld>
            <a:endParaRPr lang="en-CA" altLang="en-US" dirty="0">
              <a:solidFill>
                <a:srgbClr val="000000"/>
              </a:solidFill>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a:solidFill>
                  <a:schemeClr val="tx1"/>
                </a:solidFill>
                <a:effectLst/>
                <a:latin typeface="+mn-lt"/>
                <a:ea typeface="+mn-ea"/>
                <a:cs typeface="+mn-cs"/>
              </a:rPr>
              <a:t>Opportunistic screening for chlamydia and gonorrhea among sexually active individuals under 30 years of age confers uncertain but potentially important benefits, particularly for PID in females.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a:solidFill>
                  <a:schemeClr val="tx1"/>
                </a:solidFill>
                <a:effectLst/>
                <a:latin typeface="+mn-lt"/>
                <a:ea typeface="+mn-ea"/>
                <a:cs typeface="+mn-cs"/>
              </a:rPr>
              <a:t>Psychosocial harms of screening are anticipated to be relatively mild, and patients likely prioritize potential screening benefits over harms.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a:solidFill>
                  <a:schemeClr val="tx1"/>
                </a:solidFill>
                <a:effectLst/>
                <a:latin typeface="+mn-lt"/>
                <a:ea typeface="+mn-ea"/>
                <a:cs typeface="+mn-cs"/>
              </a:rPr>
              <a:t>The Task Force conditionally recommends in favor of screening sexually active individuals under 30 years of age not known to belong to a high risk group for chlamydia and gonorrhea at primary care visits. Informed consent is required for screening. </a:t>
            </a:r>
          </a:p>
          <a:p>
            <a:endParaRPr lang="en-CA" dirty="0"/>
          </a:p>
        </p:txBody>
      </p:sp>
      <p:sp>
        <p:nvSpPr>
          <p:cNvPr id="4" name="Slide Number Placeholder 3"/>
          <p:cNvSpPr>
            <a:spLocks noGrp="1"/>
          </p:cNvSpPr>
          <p:nvPr>
            <p:ph type="sldNum" sz="quarter" idx="10"/>
          </p:nvPr>
        </p:nvSpPr>
        <p:spPr/>
        <p:txBody>
          <a:bodyPr/>
          <a:lstStyle/>
          <a:p>
            <a:pPr>
              <a:defRPr/>
            </a:pPr>
            <a:fld id="{A231C5EF-ED64-47F4-8DF2-15EBFB4BC66C}" type="slidenum">
              <a:rPr lang="en-CA" smtClean="0"/>
              <a:pPr>
                <a:defRPr/>
              </a:pPr>
              <a:t>52</a:t>
            </a:fld>
            <a:endParaRPr lang="en-CA" dirty="0"/>
          </a:p>
        </p:txBody>
      </p:sp>
    </p:spTree>
    <p:extLst>
      <p:ext uri="{BB962C8B-B14F-4D97-AF65-F5344CB8AC3E}">
        <p14:creationId xmlns:p14="http://schemas.microsoft.com/office/powerpoint/2010/main" val="25493803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US" sz="1200" dirty="0"/>
              <a:t>For more information on the details of this guideline please see:</a:t>
            </a:r>
          </a:p>
          <a:p>
            <a:pPr marL="0" indent="0">
              <a:buFontTx/>
              <a:buNone/>
              <a:defRPr/>
            </a:pPr>
            <a:endParaRPr lang="en-US" sz="1200" dirty="0"/>
          </a:p>
          <a:p>
            <a:pPr>
              <a:spcAft>
                <a:spcPts val="0"/>
              </a:spcAft>
              <a:defRPr/>
            </a:pPr>
            <a:r>
              <a:rPr lang="en-CA" sz="1200" dirty="0">
                <a:ea typeface="Cambria"/>
                <a:cs typeface="Times New Roman"/>
              </a:rPr>
              <a:t>Canadian Task Force for Preventive Health Care website: </a:t>
            </a:r>
            <a:r>
              <a:rPr lang="en-CA" sz="1200" dirty="0">
                <a:ea typeface="Cambria"/>
                <a:cs typeface="Times New Roman"/>
                <a:hlinkClick r:id="rId3"/>
              </a:rPr>
              <a:t>http://canadiantaskforce.ca</a:t>
            </a:r>
            <a:r>
              <a:rPr lang="en-CA" sz="1200" dirty="0">
                <a:ea typeface="Cambria"/>
                <a:cs typeface="Times New Roman"/>
              </a:rPr>
              <a:t> </a:t>
            </a:r>
            <a:endParaRPr lang="en-CA" dirty="0">
              <a:ea typeface="Cambria"/>
              <a:cs typeface="Times New Roman"/>
            </a:endParaRPr>
          </a:p>
          <a:p>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53</a:t>
            </a:fld>
            <a:endParaRPr lang="en-US" dirty="0"/>
          </a:p>
        </p:txBody>
      </p:sp>
    </p:spTree>
    <p:extLst>
      <p:ext uri="{BB962C8B-B14F-4D97-AF65-F5344CB8AC3E}">
        <p14:creationId xmlns:p14="http://schemas.microsoft.com/office/powerpoint/2010/main" val="11107825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mn-lt"/>
                <a:ea typeface="+mn-ea"/>
                <a:cs typeface="+mn-cs"/>
              </a:rPr>
              <a:t>Questions &amp; Answers</a:t>
            </a:r>
          </a:p>
          <a:p>
            <a:r>
              <a:rPr lang="en-CA" sz="1200" kern="1200" dirty="0">
                <a:solidFill>
                  <a:schemeClr val="tx1"/>
                </a:solidFill>
                <a:latin typeface="+mn-lt"/>
                <a:ea typeface="+mn-ea"/>
                <a:cs typeface="+mn-cs"/>
              </a:rPr>
              <a:t>Thank you</a:t>
            </a: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54</a:t>
            </a:fld>
            <a:endParaRPr lang="en-US" dirty="0"/>
          </a:p>
        </p:txBody>
      </p:sp>
    </p:spTree>
    <p:extLst>
      <p:ext uri="{BB962C8B-B14F-4D97-AF65-F5344CB8AC3E}">
        <p14:creationId xmlns:p14="http://schemas.microsoft.com/office/powerpoint/2010/main" val="40727387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baseline="0" dirty="0">
                <a:solidFill>
                  <a:schemeClr val="tx1"/>
                </a:solidFill>
                <a:effectLst/>
                <a:latin typeface="+mn-lt"/>
                <a:ea typeface="+mn-ea"/>
                <a:cs typeface="+mn-cs"/>
              </a:rPr>
              <a:t>Reported rates of chlamydia in Canada over time for different age groups. Increases over time may be due to better detection methods (e.g., nucleic acid amplification testing introduction, easier collection methods such as urine) or due to true increases in transmission.</a:t>
            </a:r>
          </a:p>
          <a:p>
            <a:pPr marL="171450" indent="-171450">
              <a:buFontTx/>
              <a:buChar char="-"/>
            </a:pPr>
            <a:endParaRPr lang="en-CA"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1" dirty="0"/>
              <a:t>Data source:</a:t>
            </a:r>
            <a:r>
              <a:rPr lang="en-CA" sz="1200" dirty="0"/>
              <a:t> Downloaded from Canadian Notifiable Disease Surveillance System (CNDSS). </a:t>
            </a:r>
            <a:r>
              <a:rPr lang="en-CA" sz="1200" kern="1200" dirty="0">
                <a:solidFill>
                  <a:schemeClr val="tx1"/>
                </a:solidFill>
                <a:effectLst/>
                <a:latin typeface="+mn-lt"/>
                <a:ea typeface="+mn-ea"/>
                <a:cs typeface="+mn-cs"/>
              </a:rPr>
              <a:t>Available at: </a:t>
            </a:r>
            <a:r>
              <a:rPr lang="en-CA" sz="1200" u="sng" kern="1200" dirty="0">
                <a:solidFill>
                  <a:schemeClr val="tx1"/>
                </a:solidFill>
                <a:effectLst/>
                <a:latin typeface="+mn-lt"/>
                <a:ea typeface="+mn-ea"/>
                <a:cs typeface="+mn-cs"/>
              </a:rPr>
              <a:t>https://diseases.canada.ca/notifiable/charts</a:t>
            </a:r>
            <a:r>
              <a:rPr lang="en-CA" sz="1200" kern="1200" dirty="0">
                <a:solidFill>
                  <a:schemeClr val="tx1"/>
                </a:solidFill>
                <a:effectLst/>
                <a:latin typeface="+mn-lt"/>
                <a:ea typeface="+mn-ea"/>
                <a:cs typeface="+mn-cs"/>
              </a:rPr>
              <a:t>. Accessed July 7, 2020</a:t>
            </a:r>
            <a:endParaRPr lang="en-CA" sz="1200" dirty="0"/>
          </a:p>
          <a:p>
            <a:pPr marL="171450" indent="-171450">
              <a:buFontTx/>
              <a:buChar char="-"/>
            </a:pPr>
            <a:endParaRPr lang="en-CA" sz="1200" kern="1200" baseline="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a:cs typeface="ヒラギノ角ゴ Pro W3"/>
              </a:defRPr>
            </a:lvl1pPr>
            <a:lvl2pPr marL="758255" indent="-291636">
              <a:defRPr>
                <a:solidFill>
                  <a:schemeClr val="tx1"/>
                </a:solidFill>
                <a:latin typeface="Arial" pitchFamily="34" charset="0"/>
                <a:ea typeface="ヒラギノ角ゴ Pro W3"/>
                <a:cs typeface="ヒラギノ角ゴ Pro W3"/>
              </a:defRPr>
            </a:lvl2pPr>
            <a:lvl3pPr marL="1166546" indent="-233309">
              <a:defRPr>
                <a:solidFill>
                  <a:schemeClr val="tx1"/>
                </a:solidFill>
                <a:latin typeface="Arial" pitchFamily="34" charset="0"/>
                <a:ea typeface="ヒラギノ角ゴ Pro W3"/>
                <a:cs typeface="ヒラギノ角ゴ Pro W3"/>
              </a:defRPr>
            </a:lvl3pPr>
            <a:lvl4pPr marL="1633164" indent="-233309">
              <a:defRPr>
                <a:solidFill>
                  <a:schemeClr val="tx1"/>
                </a:solidFill>
                <a:latin typeface="Arial" pitchFamily="34" charset="0"/>
                <a:ea typeface="ヒラギノ角ゴ Pro W3"/>
                <a:cs typeface="ヒラギノ角ゴ Pro W3"/>
              </a:defRPr>
            </a:lvl4pPr>
            <a:lvl5pPr marL="2099782" indent="-233309">
              <a:defRPr>
                <a:solidFill>
                  <a:schemeClr val="tx1"/>
                </a:solidFill>
                <a:latin typeface="Arial" pitchFamily="34" charset="0"/>
                <a:ea typeface="ヒラギノ角ゴ Pro W3"/>
                <a:cs typeface="ヒラギノ角ゴ Pro W3"/>
              </a:defRPr>
            </a:lvl5pPr>
            <a:lvl6pPr marL="2566401" indent="-233309"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3033019" indent="-233309"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99637" indent="-233309"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966256" indent="-233309"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fld id="{61FAFB53-4C5C-4183-9255-787D15D77CAD}" type="slidenum">
              <a:rPr lang="en-US" altLang="en-US" smtClean="0">
                <a:latin typeface="Calibri" pitchFamily="34" charset="0"/>
              </a:rPr>
              <a:pPr/>
              <a:t>55</a:t>
            </a:fld>
            <a:endParaRPr lang="en-US" altLang="en-US" dirty="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sz="1200" kern="1200" baseline="0" dirty="0">
                <a:solidFill>
                  <a:schemeClr val="tx1"/>
                </a:solidFill>
                <a:effectLst/>
                <a:latin typeface="+mn-lt"/>
                <a:ea typeface="+mn-ea"/>
                <a:cs typeface="+mn-cs"/>
              </a:rPr>
              <a:t>Reported rates of gonorrhea in Canada over time for different age groups. Increases over time may be due to better detection methods (e.g., nucleic acid amplification testing introduction, easier collection methods such as urine) or due to true increases in transmission.</a:t>
            </a:r>
          </a:p>
          <a:p>
            <a:pPr marL="171450" indent="-171450">
              <a:buFontTx/>
              <a:buChar char="-"/>
            </a:pPr>
            <a:endParaRPr lang="en-CA"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1" dirty="0"/>
              <a:t>Data source:</a:t>
            </a:r>
            <a:r>
              <a:rPr lang="en-CA" sz="1200" dirty="0"/>
              <a:t> Downloaded from Canadian Notifiable Disease Surveillance System (CNDSS). </a:t>
            </a:r>
            <a:r>
              <a:rPr lang="en-CA" sz="1200" kern="1200" dirty="0">
                <a:solidFill>
                  <a:schemeClr val="tx1"/>
                </a:solidFill>
                <a:effectLst/>
                <a:latin typeface="+mn-lt"/>
                <a:ea typeface="+mn-ea"/>
                <a:cs typeface="+mn-cs"/>
              </a:rPr>
              <a:t>Available at: </a:t>
            </a:r>
            <a:r>
              <a:rPr lang="en-CA" sz="1200" u="sng" kern="1200" dirty="0">
                <a:solidFill>
                  <a:schemeClr val="tx1"/>
                </a:solidFill>
                <a:effectLst/>
                <a:latin typeface="+mn-lt"/>
                <a:ea typeface="+mn-ea"/>
                <a:cs typeface="+mn-cs"/>
              </a:rPr>
              <a:t>https://diseases.canada.ca/notifiable/charts</a:t>
            </a:r>
            <a:r>
              <a:rPr lang="en-CA" sz="1200" kern="1200" dirty="0">
                <a:solidFill>
                  <a:schemeClr val="tx1"/>
                </a:solidFill>
                <a:effectLst/>
                <a:latin typeface="+mn-lt"/>
                <a:ea typeface="+mn-ea"/>
                <a:cs typeface="+mn-cs"/>
              </a:rPr>
              <a:t>. Accessed July 7, 2020</a:t>
            </a:r>
            <a:endParaRPr lang="en-CA" sz="1200" dirty="0"/>
          </a:p>
          <a:p>
            <a:pPr marL="171450" indent="-171450">
              <a:buFontTx/>
              <a:buChar char="-"/>
            </a:pPr>
            <a:endParaRPr lang="en-CA" sz="1200" kern="1200" baseline="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a:cs typeface="ヒラギノ角ゴ Pro W3"/>
              </a:defRPr>
            </a:lvl1pPr>
            <a:lvl2pPr marL="758255" indent="-291636">
              <a:defRPr>
                <a:solidFill>
                  <a:schemeClr val="tx1"/>
                </a:solidFill>
                <a:latin typeface="Arial" pitchFamily="34" charset="0"/>
                <a:ea typeface="ヒラギノ角ゴ Pro W3"/>
                <a:cs typeface="ヒラギノ角ゴ Pro W3"/>
              </a:defRPr>
            </a:lvl2pPr>
            <a:lvl3pPr marL="1166546" indent="-233309">
              <a:defRPr>
                <a:solidFill>
                  <a:schemeClr val="tx1"/>
                </a:solidFill>
                <a:latin typeface="Arial" pitchFamily="34" charset="0"/>
                <a:ea typeface="ヒラギノ角ゴ Pro W3"/>
                <a:cs typeface="ヒラギノ角ゴ Pro W3"/>
              </a:defRPr>
            </a:lvl3pPr>
            <a:lvl4pPr marL="1633164" indent="-233309">
              <a:defRPr>
                <a:solidFill>
                  <a:schemeClr val="tx1"/>
                </a:solidFill>
                <a:latin typeface="Arial" pitchFamily="34" charset="0"/>
                <a:ea typeface="ヒラギノ角ゴ Pro W3"/>
                <a:cs typeface="ヒラギノ角ゴ Pro W3"/>
              </a:defRPr>
            </a:lvl4pPr>
            <a:lvl5pPr marL="2099782" indent="-233309">
              <a:defRPr>
                <a:solidFill>
                  <a:schemeClr val="tx1"/>
                </a:solidFill>
                <a:latin typeface="Arial" pitchFamily="34" charset="0"/>
                <a:ea typeface="ヒラギノ角ゴ Pro W3"/>
                <a:cs typeface="ヒラギノ角ゴ Pro W3"/>
              </a:defRPr>
            </a:lvl5pPr>
            <a:lvl6pPr marL="2566401" indent="-233309"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3033019" indent="-233309"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99637" indent="-233309"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966256" indent="-233309"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fld id="{61FAFB53-4C5C-4183-9255-787D15D77CAD}" type="slidenum">
              <a:rPr lang="en-US" altLang="en-US" smtClean="0">
                <a:latin typeface="Calibri" pitchFamily="34" charset="0"/>
              </a:rPr>
              <a:pPr/>
              <a:t>56</a:t>
            </a:fld>
            <a:endParaRPr lang="en-US" altLang="en-US" dirty="0">
              <a:latin typeface="Calibri" pitchFamily="34" charset="0"/>
            </a:endParaRPr>
          </a:p>
        </p:txBody>
      </p:sp>
    </p:spTree>
    <p:extLst>
      <p:ext uri="{BB962C8B-B14F-4D97-AF65-F5344CB8AC3E}">
        <p14:creationId xmlns:p14="http://schemas.microsoft.com/office/powerpoint/2010/main" val="19707178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Task</a:t>
            </a:r>
            <a:r>
              <a:rPr lang="en-CA" baseline="0" dirty="0"/>
              <a:t> Force uses GRADE to develop recommendations. </a:t>
            </a: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57</a:t>
            </a:fld>
            <a:endParaRPr lang="en-US" dirty="0"/>
          </a:p>
        </p:txBody>
      </p:sp>
    </p:spTree>
    <p:extLst>
      <p:ext uri="{BB962C8B-B14F-4D97-AF65-F5344CB8AC3E}">
        <p14:creationId xmlns:p14="http://schemas.microsoft.com/office/powerpoint/2010/main" val="10991887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dirty="0"/>
              <a:t>The GRADE process involves:</a:t>
            </a:r>
          </a:p>
          <a:p>
            <a:pPr marL="0" indent="0">
              <a:buFontTx/>
              <a:buNone/>
            </a:pPr>
            <a:r>
              <a:rPr lang="en-CA" dirty="0"/>
              <a:t>- Defining questions in terms of populations, alternative management strategies and patient-important outcomes.</a:t>
            </a:r>
          </a:p>
          <a:p>
            <a:r>
              <a:rPr lang="en-CA" dirty="0"/>
              <a:t>- Characterising outcomes as critical or important to developing recommendations. </a:t>
            </a:r>
          </a:p>
          <a:p>
            <a:r>
              <a:rPr lang="en-CA" dirty="0"/>
              <a:t>- Completing a systematic search for relevant studies. </a:t>
            </a:r>
          </a:p>
          <a:p>
            <a:r>
              <a:rPr lang="en-CA"/>
              <a:t>- Developing pre-defined criteria for eligible studies generate best estimate of the effect of the intervention on each critical and important </a:t>
            </a:r>
            <a:r>
              <a:rPr lang="en-CA" u="sng" dirty="0"/>
              <a:t>outcome.</a:t>
            </a:r>
          </a:p>
          <a:p>
            <a:r>
              <a:rPr lang="en-CA" dirty="0"/>
              <a:t>- Assessing the certainty of evidence associated with the effect estimate. </a:t>
            </a:r>
          </a:p>
        </p:txBody>
      </p:sp>
      <p:sp>
        <p:nvSpPr>
          <p:cNvPr id="4" name="Slide Number Placeholder 3"/>
          <p:cNvSpPr>
            <a:spLocks noGrp="1"/>
          </p:cNvSpPr>
          <p:nvPr>
            <p:ph type="sldNum" sz="quarter" idx="10"/>
          </p:nvPr>
        </p:nvSpPr>
        <p:spPr/>
        <p:txBody>
          <a:bodyPr/>
          <a:lstStyle/>
          <a:p>
            <a:fld id="{9344FC17-8036-4C17-99E3-36847C815777}" type="slidenum">
              <a:rPr lang="en-US" smtClean="0"/>
              <a:t>58</a:t>
            </a:fld>
            <a:endParaRPr lang="en-US" dirty="0"/>
          </a:p>
        </p:txBody>
      </p:sp>
    </p:spTree>
    <p:extLst>
      <p:ext uri="{BB962C8B-B14F-4D97-AF65-F5344CB8AC3E}">
        <p14:creationId xmlns:p14="http://schemas.microsoft.com/office/powerpoint/2010/main" val="9704458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a:t>The</a:t>
            </a:r>
            <a:r>
              <a:rPr lang="en-CA" baseline="0" dirty="0"/>
              <a:t> </a:t>
            </a:r>
            <a:r>
              <a:rPr lang="en-CA" dirty="0"/>
              <a:t>GRADE Approach:</a:t>
            </a:r>
          </a:p>
          <a:p>
            <a:r>
              <a:rPr lang="en-CA" dirty="0"/>
              <a:t>- RCTs start as high-certainty evidence and observational studies as low-certainty evidence.</a:t>
            </a:r>
          </a:p>
          <a:p>
            <a:r>
              <a:rPr lang="en-CA" dirty="0"/>
              <a:t>- RCT data is prioritized over observational.</a:t>
            </a:r>
          </a:p>
          <a:p>
            <a:r>
              <a:rPr lang="en-CA" dirty="0"/>
              <a:t>- Rating of certainty is modified downward for each </a:t>
            </a:r>
            <a:r>
              <a:rPr lang="en-CA" u="sng" dirty="0"/>
              <a:t>outcome</a:t>
            </a:r>
            <a:r>
              <a:rPr lang="en-CA" dirty="0"/>
              <a:t> across studies in relation to:</a:t>
            </a:r>
          </a:p>
          <a:p>
            <a:pPr lvl="1"/>
            <a:r>
              <a:rPr lang="en-CA" dirty="0"/>
              <a:t>Study limitations (Risk of Bias)</a:t>
            </a:r>
          </a:p>
          <a:p>
            <a:pPr lvl="1"/>
            <a:r>
              <a:rPr lang="en-CA" dirty="0"/>
              <a:t>Imprecision</a:t>
            </a:r>
          </a:p>
          <a:p>
            <a:pPr lvl="1"/>
            <a:r>
              <a:rPr lang="en-CA" dirty="0"/>
              <a:t>Inconsistency of results</a:t>
            </a:r>
          </a:p>
          <a:p>
            <a:pPr lvl="1"/>
            <a:r>
              <a:rPr lang="en-CA" dirty="0"/>
              <a:t>Indirectness of evidence</a:t>
            </a:r>
          </a:p>
          <a:p>
            <a:pPr lvl="1"/>
            <a:r>
              <a:rPr lang="en-CA" dirty="0"/>
              <a:t>Publication bias likely </a:t>
            </a:r>
          </a:p>
          <a:p>
            <a:pPr lvl="0"/>
            <a:r>
              <a:rPr lang="en-CA" dirty="0"/>
              <a:t>- Rating of certainty can also be modified upward for each </a:t>
            </a:r>
            <a:r>
              <a:rPr lang="en-CA" u="sng" dirty="0"/>
              <a:t>outcome</a:t>
            </a:r>
            <a:r>
              <a:rPr lang="en-CA" dirty="0"/>
              <a:t> across studies based on certain</a:t>
            </a:r>
            <a:r>
              <a:rPr lang="en-CA" baseline="0" dirty="0"/>
              <a:t> factors, although these did not apply to any of the data for this topic. </a:t>
            </a: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59</a:t>
            </a:fld>
            <a:endParaRPr lang="en-US" dirty="0"/>
          </a:p>
        </p:txBody>
      </p:sp>
    </p:spTree>
    <p:extLst>
      <p:ext uri="{BB962C8B-B14F-4D97-AF65-F5344CB8AC3E}">
        <p14:creationId xmlns:p14="http://schemas.microsoft.com/office/powerpoint/2010/main" val="311383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a:solidFill>
                  <a:schemeClr val="tx1"/>
                </a:solidFill>
                <a:effectLst/>
                <a:latin typeface="+mn-lt"/>
                <a:ea typeface="+mn-ea"/>
                <a:cs typeface="+mn-cs"/>
              </a:rPr>
              <a:t>Chlamydia</a:t>
            </a:r>
            <a:r>
              <a:rPr lang="en-CA" sz="1200" kern="1200" baseline="0" dirty="0">
                <a:solidFill>
                  <a:schemeClr val="tx1"/>
                </a:solidFill>
                <a:effectLst/>
                <a:latin typeface="+mn-lt"/>
                <a:ea typeface="+mn-ea"/>
                <a:cs typeface="+mn-cs"/>
              </a:rPr>
              <a:t> and gonorrhea are the most common sexually transmitted infection in Canada. Rates have steadily increased since 2000.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baseline="0" dirty="0">
                <a:solidFill>
                  <a:schemeClr val="tx1"/>
                </a:solidFill>
                <a:effectLst/>
                <a:latin typeface="+mn-lt"/>
                <a:ea typeface="+mn-ea"/>
                <a:cs typeface="+mn-cs"/>
              </a:rPr>
              <a:t>True prevalence is unknown, but reported rates</a:t>
            </a:r>
            <a:r>
              <a:rPr lang="en-CA" dirty="0"/>
              <a:t> in 15-29 year-olds were 1.0-1.9% for chlamydia and 0.2-0.3% for gonorrhea; rates among individuals over 30 years old were</a:t>
            </a:r>
            <a:r>
              <a:rPr lang="en-CA" baseline="0" dirty="0"/>
              <a:t> much lower, at</a:t>
            </a:r>
            <a:r>
              <a:rPr lang="en-CA" dirty="0"/>
              <a:t> &lt;0.5% for chlamydia and &lt;0.2% for gonorrhea.</a:t>
            </a:r>
          </a:p>
        </p:txBody>
      </p:sp>
      <p:sp>
        <p:nvSpPr>
          <p:cNvPr id="4" name="Slide Number Placeholder 3"/>
          <p:cNvSpPr>
            <a:spLocks noGrp="1"/>
          </p:cNvSpPr>
          <p:nvPr>
            <p:ph type="sldNum" sz="quarter" idx="10"/>
          </p:nvPr>
        </p:nvSpPr>
        <p:spPr/>
        <p:txBody>
          <a:bodyPr/>
          <a:lstStyle/>
          <a:p>
            <a:fld id="{9344FC17-8036-4C17-99E3-36847C815777}" type="slidenum">
              <a:rPr lang="en-US" smtClean="0"/>
              <a:t>6</a:t>
            </a:fld>
            <a:endParaRPr lang="en-US" dirty="0"/>
          </a:p>
        </p:txBody>
      </p:sp>
    </p:spTree>
    <p:extLst>
      <p:ext uri="{BB962C8B-B14F-4D97-AF65-F5344CB8AC3E}">
        <p14:creationId xmlns:p14="http://schemas.microsoft.com/office/powerpoint/2010/main" val="406115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Ideally, </a:t>
            </a:r>
            <a:r>
              <a:rPr lang="en-CA" b="1" dirty="0"/>
              <a:t>direct evidence </a:t>
            </a:r>
            <a:r>
              <a:rPr lang="en-CA" dirty="0"/>
              <a:t>should be examined which consists of studies examining the effects of </a:t>
            </a:r>
            <a:r>
              <a:rPr lang="en-CA" b="1" dirty="0"/>
              <a:t>screening versus no screening</a:t>
            </a:r>
            <a:r>
              <a:rPr lang="en-CA" dirty="0"/>
              <a:t> sexually active individuals. </a:t>
            </a:r>
          </a:p>
          <a:p>
            <a:endParaRPr lang="en-CA" dirty="0"/>
          </a:p>
          <a:p>
            <a:r>
              <a:rPr lang="en-CA" dirty="0"/>
              <a:t>When direct evidence is unavailable the task force may also examine indirect evidence. </a:t>
            </a:r>
          </a:p>
          <a:p>
            <a:endParaRPr lang="en-CA" b="1" dirty="0"/>
          </a:p>
          <a:p>
            <a:r>
              <a:rPr lang="en-CA" b="1" dirty="0"/>
              <a:t>Indirect evidence </a:t>
            </a:r>
            <a:r>
              <a:rPr lang="en-CA" dirty="0"/>
              <a:t>is either </a:t>
            </a:r>
            <a:r>
              <a:rPr lang="en-CA" b="1" dirty="0"/>
              <a:t>linked</a:t>
            </a:r>
            <a:r>
              <a:rPr lang="en-CA" dirty="0"/>
              <a:t> to the outcome (e.g. treatment) or </a:t>
            </a:r>
            <a:r>
              <a:rPr lang="en-CA" b="1" dirty="0"/>
              <a:t>related</a:t>
            </a:r>
            <a:r>
              <a:rPr lang="en-CA" dirty="0"/>
              <a:t> to the intervention (e.g. different screening interventions) but this indirectness </a:t>
            </a:r>
            <a:r>
              <a:rPr lang="en-CA" b="1" dirty="0"/>
              <a:t>decreases the certainty of evidence.</a:t>
            </a:r>
          </a:p>
          <a:p>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60</a:t>
            </a:fld>
            <a:endParaRPr lang="en-US" dirty="0"/>
          </a:p>
        </p:txBody>
      </p:sp>
    </p:spTree>
    <p:extLst>
      <p:ext uri="{BB962C8B-B14F-4D97-AF65-F5344CB8AC3E}">
        <p14:creationId xmlns:p14="http://schemas.microsoft.com/office/powerpoint/2010/main" val="5019996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ea typeface="ヒラギノ角ゴ Pro W3" charset="-128"/>
              </a:rPr>
              <a:t>Evidence</a:t>
            </a:r>
            <a:r>
              <a:rPr lang="en-CA" altLang="en-US" baseline="0" dirty="0">
                <a:ea typeface="ヒラギノ角ゴ Pro W3" charset="-128"/>
              </a:rPr>
              <a:t> tables</a:t>
            </a:r>
            <a:endParaRPr lang="en-CA" altLang="en-US" dirty="0">
              <a:ea typeface="ヒラギノ角ゴ Pro W3"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DC1BA8BC-1136-4EAB-96EE-D46BE4C6073B}" type="slidenum">
              <a:rPr lang="en-CA" altLang="en-US" smtClean="0">
                <a:latin typeface="Arial" pitchFamily="34" charset="0"/>
              </a:rPr>
              <a:pPr>
                <a:spcBef>
                  <a:spcPct val="0"/>
                </a:spcBef>
              </a:pPr>
              <a:t>61</a:t>
            </a:fld>
            <a:endParaRPr lang="en-CA" altLang="en-US" dirty="0">
              <a:latin typeface="Arial" pitchFamily="34" charset="0"/>
            </a:endParaRPr>
          </a:p>
        </p:txBody>
      </p:sp>
    </p:spTree>
    <p:extLst>
      <p:ext uri="{BB962C8B-B14F-4D97-AF65-F5344CB8AC3E}">
        <p14:creationId xmlns:p14="http://schemas.microsoft.com/office/powerpoint/2010/main" val="12003410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u="none" kern="1200" dirty="0">
                <a:solidFill>
                  <a:schemeClr val="tx1"/>
                </a:solidFill>
                <a:effectLst/>
                <a:latin typeface="+mn-lt"/>
                <a:ea typeface="+mn-ea"/>
                <a:cs typeface="+mn-cs"/>
              </a:rPr>
              <a:t>Evidence</a:t>
            </a:r>
            <a:r>
              <a:rPr lang="en-CA" sz="1200" u="none" kern="1200" baseline="0" dirty="0">
                <a:solidFill>
                  <a:schemeClr val="tx1"/>
                </a:solidFill>
                <a:effectLst/>
                <a:latin typeface="+mn-lt"/>
                <a:ea typeface="+mn-ea"/>
                <a:cs typeface="+mn-cs"/>
              </a:rPr>
              <a:t> table with GRADE certainty for the effect of chlamydia screening on pelvic inflammatory disease for an offer to screen, regardless of uptake.</a:t>
            </a:r>
            <a:endParaRPr lang="en-CA" sz="1200" u="none" kern="1200" dirty="0">
              <a:solidFill>
                <a:schemeClr val="tx1"/>
              </a:solidFill>
              <a:effectLst/>
              <a:latin typeface="+mn-lt"/>
              <a:ea typeface="+mn-ea"/>
              <a:cs typeface="+mn-cs"/>
            </a:endParaRPr>
          </a:p>
          <a:p>
            <a:endParaRPr lang="en-CA" sz="1200" u="sng" kern="1200" dirty="0">
              <a:solidFill>
                <a:schemeClr val="tx1"/>
              </a:solidFill>
              <a:effectLst/>
              <a:latin typeface="+mn-lt"/>
              <a:ea typeface="+mn-ea"/>
              <a:cs typeface="+mn-cs"/>
            </a:endParaRPr>
          </a:p>
          <a:p>
            <a:r>
              <a:rPr lang="en-CA" sz="1200" u="sng" kern="1200" dirty="0">
                <a:solidFill>
                  <a:schemeClr val="tx1"/>
                </a:solidFill>
                <a:effectLst/>
                <a:latin typeface="+mn-lt"/>
                <a:ea typeface="+mn-ea"/>
                <a:cs typeface="+mn-cs"/>
              </a:rPr>
              <a:t>Table footnotes:</a:t>
            </a:r>
          </a:p>
          <a:p>
            <a:r>
              <a:rPr lang="en-CA" sz="1200" kern="1200" dirty="0">
                <a:solidFill>
                  <a:schemeClr val="tx1"/>
                </a:solidFill>
                <a:effectLst/>
                <a:latin typeface="+mn-lt"/>
                <a:ea typeface="+mn-ea"/>
                <a:cs typeface="+mn-cs"/>
              </a:rPr>
              <a:t>*The absolute effect (and its 95% CI) without screening (i.e. baseline rate) is based on the estimated risk in the comparison group; the effect with a single screen is based on applying the relative effect of the intervention (and its 95% CI) to the effect without screening.</a:t>
            </a:r>
          </a:p>
          <a:p>
            <a:r>
              <a:rPr lang="en-CA" sz="1200" kern="1200" dirty="0">
                <a:solidFill>
                  <a:schemeClr val="tx1"/>
                </a:solidFill>
                <a:effectLst/>
                <a:latin typeface="+mn-lt"/>
                <a:ea typeface="+mn-ea"/>
                <a:cs typeface="+mn-cs"/>
              </a:rPr>
              <a:t>†The effects without screening for the general-risk population assumed that approximately 6% of the female population would have CT (prevalence), and that about 13% of these females would develop PID (0.78%), and that approximately 25-30% of all-cause PID is attributed to CT (all cause PID = 3.5 times PID from CT); 0.78% x 3.5 = 2.7%. </a:t>
            </a:r>
          </a:p>
          <a:p>
            <a:r>
              <a:rPr lang="en-CA" sz="1200" kern="1200" dirty="0">
                <a:solidFill>
                  <a:schemeClr val="tx1"/>
                </a:solidFill>
                <a:effectLst/>
                <a:latin typeface="+mn-lt"/>
                <a:ea typeface="+mn-ea"/>
                <a:cs typeface="+mn-cs"/>
              </a:rPr>
              <a:t>‡The absolute effects for the high-risk population assumed a higher (12%) CT prevalence and slightly higher (33%) attribution to CT (1.56% x 3 =4.7%). The certainty in this estimate is low because of the need to apply both the baseline rates of PID (from natural history parameters) and the effectiveness of screening from data on largely general-risk populations to high-risk populations where other factors (e.g., immunocompromised, re-infection rates, higher STI co-infection) may be important.  </a:t>
            </a:r>
          </a:p>
          <a:p>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62</a:t>
            </a:fld>
            <a:endParaRPr lang="en-US" dirty="0"/>
          </a:p>
        </p:txBody>
      </p:sp>
    </p:spTree>
    <p:extLst>
      <p:ext uri="{BB962C8B-B14F-4D97-AF65-F5344CB8AC3E}">
        <p14:creationId xmlns:p14="http://schemas.microsoft.com/office/powerpoint/2010/main" val="31485195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dirty="0">
                <a:solidFill>
                  <a:schemeClr val="tx1"/>
                </a:solidFill>
                <a:effectLst/>
                <a:latin typeface="+mn-lt"/>
                <a:ea typeface="+mn-ea"/>
                <a:cs typeface="+mn-cs"/>
              </a:rPr>
              <a:t>Evidence</a:t>
            </a:r>
            <a:r>
              <a:rPr lang="en-CA" sz="1200" u="none" kern="1200" baseline="0" dirty="0">
                <a:solidFill>
                  <a:schemeClr val="tx1"/>
                </a:solidFill>
                <a:effectLst/>
                <a:latin typeface="+mn-lt"/>
                <a:ea typeface="+mn-ea"/>
                <a:cs typeface="+mn-cs"/>
              </a:rPr>
              <a:t> table with GRADE certainty for the effect of chlamydia screening on pelvic inflammatory disease for an offer to screen among pre-selected individuals interested in screening.</a:t>
            </a:r>
            <a:endParaRPr lang="en-CA" sz="1200" u="sng" kern="1200" dirty="0">
              <a:solidFill>
                <a:schemeClr val="tx1"/>
              </a:solidFill>
              <a:effectLst/>
              <a:latin typeface="+mn-lt"/>
              <a:ea typeface="+mn-ea"/>
              <a:cs typeface="+mn-cs"/>
            </a:endParaRPr>
          </a:p>
          <a:p>
            <a:endParaRPr lang="en-CA" sz="1200" u="sng" kern="1200" dirty="0">
              <a:solidFill>
                <a:schemeClr val="tx1"/>
              </a:solidFill>
              <a:effectLst/>
              <a:latin typeface="+mn-lt"/>
              <a:ea typeface="+mn-ea"/>
              <a:cs typeface="+mn-cs"/>
            </a:endParaRPr>
          </a:p>
          <a:p>
            <a:r>
              <a:rPr lang="en-CA" sz="1200" u="sng" kern="1200" dirty="0">
                <a:solidFill>
                  <a:schemeClr val="tx1"/>
                </a:solidFill>
                <a:effectLst/>
                <a:latin typeface="+mn-lt"/>
                <a:ea typeface="+mn-ea"/>
                <a:cs typeface="+mn-cs"/>
              </a:rPr>
              <a:t>Table footnotes: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absolute effect (and its 95% CI) without screening (i.e. baseline rate) is based on the estimated risk in the comparison group; the effect with a single screen is based on applying the relative effect of the intervention (and its 95% CI) to the effect without screening.</a:t>
            </a:r>
          </a:p>
          <a:p>
            <a:r>
              <a:rPr lang="en-CA" sz="1200" kern="1200" dirty="0">
                <a:solidFill>
                  <a:schemeClr val="tx1"/>
                </a:solidFill>
                <a:effectLst/>
                <a:latin typeface="+mn-lt"/>
                <a:ea typeface="+mn-ea"/>
                <a:cs typeface="+mn-cs"/>
              </a:rPr>
              <a:t>†The effects without screening for the general-risk population assumed that approximately 6% of the female population would have CT (prevalence), and that about 13% of these females would develop PID (0.78%), and that approximately 25-30% of all-cause PID is attributed to CT (all cause PID = 3.5 times PID from CT); 0.78% x 3.5 = 2.7%. </a:t>
            </a:r>
          </a:p>
          <a:p>
            <a:r>
              <a:rPr lang="en-CA" sz="1200" kern="1200" dirty="0">
                <a:solidFill>
                  <a:schemeClr val="tx1"/>
                </a:solidFill>
                <a:effectLst/>
                <a:latin typeface="+mn-lt"/>
                <a:ea typeface="+mn-ea"/>
                <a:cs typeface="+mn-cs"/>
              </a:rPr>
              <a:t>‡The absolute effects for the high-risk population assumed a higher (12%) CT prevalence and slightly higher (33%) attribution to CT (1.56% x 3 =4.7%). The certainty in this estimate is low because of the need to apply both the baseline rates of PID (from natural history parameters) and the effectiveness of screening from data on largely general-risk populations to high-risk populations where other factors (e.g., immunocompromised, re-infection rates, higher STI co-infection) may be important.  </a:t>
            </a:r>
          </a:p>
          <a:p>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63</a:t>
            </a:fld>
            <a:endParaRPr lang="en-US" dirty="0"/>
          </a:p>
        </p:txBody>
      </p:sp>
    </p:spTree>
    <p:extLst>
      <p:ext uri="{BB962C8B-B14F-4D97-AF65-F5344CB8AC3E}">
        <p14:creationId xmlns:p14="http://schemas.microsoft.com/office/powerpoint/2010/main" val="41579723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dirty="0">
                <a:solidFill>
                  <a:schemeClr val="tx1"/>
                </a:solidFill>
                <a:effectLst/>
                <a:latin typeface="+mn-lt"/>
                <a:ea typeface="+mn-ea"/>
                <a:cs typeface="+mn-cs"/>
              </a:rPr>
              <a:t>Evidence</a:t>
            </a:r>
            <a:r>
              <a:rPr lang="en-CA" sz="1200" u="none" kern="1200" baseline="0" dirty="0">
                <a:solidFill>
                  <a:schemeClr val="tx1"/>
                </a:solidFill>
                <a:effectLst/>
                <a:latin typeface="+mn-lt"/>
                <a:ea typeface="+mn-ea"/>
                <a:cs typeface="+mn-cs"/>
              </a:rPr>
              <a:t> table with GRADE certainty for the effect of chlamydia screening on pelvic inflammatory disease for acceptors of screening.</a:t>
            </a:r>
            <a:endParaRPr lang="en-CA" sz="1200" u="sng" kern="1200" dirty="0">
              <a:solidFill>
                <a:schemeClr val="tx1"/>
              </a:solidFill>
              <a:effectLst/>
              <a:latin typeface="+mn-lt"/>
              <a:ea typeface="+mn-ea"/>
              <a:cs typeface="+mn-cs"/>
            </a:endParaRPr>
          </a:p>
          <a:p>
            <a:endParaRPr lang="en-CA" u="sng" dirty="0"/>
          </a:p>
          <a:p>
            <a:endParaRPr lang="en-CA" u="sng" dirty="0"/>
          </a:p>
          <a:p>
            <a:r>
              <a:rPr lang="en-CA" u="sng" dirty="0"/>
              <a:t>Table footnotes:</a:t>
            </a:r>
          </a:p>
          <a:p>
            <a:r>
              <a:rPr lang="en-US" sz="1200" kern="1200" dirty="0">
                <a:solidFill>
                  <a:schemeClr val="tx1"/>
                </a:solidFill>
                <a:effectLst/>
                <a:latin typeface="+mn-lt"/>
                <a:ea typeface="+mn-ea"/>
                <a:cs typeface="+mn-cs"/>
              </a:rPr>
              <a:t>*The absolute effect (and its 95% CI) without screening (i.e. baseline rate) is based on the estimated risk in the comparison group; the effect with a single screen is based on applying the relative effect of the intervention (and its 95% CI) to the effect without screening.</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effects without screening for the general-risk population assumed that approximately 6% of the female population would have CT (prevalence), and that about 13% of these females would develop PID (0.78%), and that approximately 25-30% of all-cause PID is attributed to CT (all cause PID = 3.5 times PID from CT); 0.78% x 3.5 = 2.7%.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absolute effects for the high-risk population assumed a higher (12%) CT prevalence and slightly higher (33%) attribution to CT (1.56% x 3 =4.7%). </a:t>
            </a:r>
            <a:endParaRPr lang="en-CA" sz="1200" kern="1200" dirty="0">
              <a:solidFill>
                <a:schemeClr val="tx1"/>
              </a:solidFill>
              <a:effectLst/>
              <a:latin typeface="+mn-lt"/>
              <a:ea typeface="+mn-ea"/>
              <a:cs typeface="+mn-cs"/>
            </a:endParaRPr>
          </a:p>
          <a:p>
            <a:endParaRPr lang="en-CA" u="sng" dirty="0"/>
          </a:p>
        </p:txBody>
      </p:sp>
      <p:sp>
        <p:nvSpPr>
          <p:cNvPr id="4" name="Slide Number Placeholder 3"/>
          <p:cNvSpPr>
            <a:spLocks noGrp="1"/>
          </p:cNvSpPr>
          <p:nvPr>
            <p:ph type="sldNum" sz="quarter" idx="10"/>
          </p:nvPr>
        </p:nvSpPr>
        <p:spPr/>
        <p:txBody>
          <a:bodyPr/>
          <a:lstStyle/>
          <a:p>
            <a:fld id="{9344FC17-8036-4C17-99E3-36847C815777}" type="slidenum">
              <a:rPr lang="en-US" smtClean="0"/>
              <a:t>64</a:t>
            </a:fld>
            <a:endParaRPr lang="en-US" dirty="0"/>
          </a:p>
        </p:txBody>
      </p:sp>
    </p:spTree>
    <p:extLst>
      <p:ext uri="{BB962C8B-B14F-4D97-AF65-F5344CB8AC3E}">
        <p14:creationId xmlns:p14="http://schemas.microsoft.com/office/powerpoint/2010/main" val="7633033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dirty="0">
                <a:solidFill>
                  <a:schemeClr val="tx1"/>
                </a:solidFill>
                <a:effectLst/>
                <a:latin typeface="+mn-lt"/>
                <a:ea typeface="+mn-ea"/>
                <a:cs typeface="+mn-cs"/>
              </a:rPr>
              <a:t>Evidence</a:t>
            </a:r>
            <a:r>
              <a:rPr lang="en-CA" sz="1200" u="none" kern="1200" baseline="0" dirty="0">
                <a:solidFill>
                  <a:schemeClr val="tx1"/>
                </a:solidFill>
                <a:effectLst/>
                <a:latin typeface="+mn-lt"/>
                <a:ea typeface="+mn-ea"/>
                <a:cs typeface="+mn-cs"/>
              </a:rPr>
              <a:t> table with GRADE certainty for the effect of chlamydia screening on ectopic pregnancy for an offer to screen, regardless of uptake.</a:t>
            </a:r>
            <a:endParaRPr lang="en-CA" sz="1200" u="none"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65</a:t>
            </a:fld>
            <a:endParaRPr lang="en-US" dirty="0"/>
          </a:p>
        </p:txBody>
      </p:sp>
    </p:spTree>
    <p:extLst>
      <p:ext uri="{BB962C8B-B14F-4D97-AF65-F5344CB8AC3E}">
        <p14:creationId xmlns:p14="http://schemas.microsoft.com/office/powerpoint/2010/main" val="16177497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dirty="0">
                <a:solidFill>
                  <a:schemeClr val="tx1"/>
                </a:solidFill>
                <a:effectLst/>
                <a:latin typeface="+mn-lt"/>
                <a:ea typeface="+mn-ea"/>
                <a:cs typeface="+mn-cs"/>
              </a:rPr>
              <a:t>Evidence</a:t>
            </a:r>
            <a:r>
              <a:rPr lang="en-CA" sz="1200" u="none" kern="1200" baseline="0" dirty="0">
                <a:solidFill>
                  <a:schemeClr val="tx1"/>
                </a:solidFill>
                <a:effectLst/>
                <a:latin typeface="+mn-lt"/>
                <a:ea typeface="+mn-ea"/>
                <a:cs typeface="+mn-cs"/>
              </a:rPr>
              <a:t> table with GRADE certainty for the effect of chlamydia screening on female infertility for an offer to screen, regardless of uptake.</a:t>
            </a:r>
            <a:endParaRPr lang="en-CA" sz="1200" u="none"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66</a:t>
            </a:fld>
            <a:endParaRPr lang="en-US" dirty="0"/>
          </a:p>
        </p:txBody>
      </p:sp>
    </p:spTree>
    <p:extLst>
      <p:ext uri="{BB962C8B-B14F-4D97-AF65-F5344CB8AC3E}">
        <p14:creationId xmlns:p14="http://schemas.microsoft.com/office/powerpoint/2010/main" val="7077109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dirty="0">
                <a:solidFill>
                  <a:schemeClr val="tx1"/>
                </a:solidFill>
                <a:effectLst/>
                <a:latin typeface="+mn-lt"/>
                <a:ea typeface="+mn-ea"/>
                <a:cs typeface="+mn-cs"/>
              </a:rPr>
              <a:t>Evidence</a:t>
            </a:r>
            <a:r>
              <a:rPr lang="en-CA" sz="1200" u="none" kern="1200" baseline="0" dirty="0">
                <a:solidFill>
                  <a:schemeClr val="tx1"/>
                </a:solidFill>
                <a:effectLst/>
                <a:latin typeface="+mn-lt"/>
                <a:ea typeface="+mn-ea"/>
                <a:cs typeface="+mn-cs"/>
              </a:rPr>
              <a:t> table with GRADE certainty for the effect of chlamydia screening on transmission (i.e., change in population prevalence) for an offer to screen, regardless of uptake.</a:t>
            </a:r>
            <a:endParaRPr lang="en-CA" sz="1200" u="none" kern="1200" dirty="0">
              <a:solidFill>
                <a:schemeClr val="tx1"/>
              </a:solidFill>
              <a:effectLst/>
              <a:latin typeface="+mn-lt"/>
              <a:ea typeface="+mn-ea"/>
              <a:cs typeface="+mn-cs"/>
            </a:endParaRPr>
          </a:p>
          <a:p>
            <a:endParaRPr lang="en-CA" dirty="0"/>
          </a:p>
          <a:p>
            <a:r>
              <a:rPr lang="en-CA" dirty="0"/>
              <a:t>In this case the Task Force considered</a:t>
            </a:r>
            <a:r>
              <a:rPr lang="en-CA" baseline="0" dirty="0"/>
              <a:t> two potential thresholds for a minimally important difference (MID) in the outcome (0.5% and 1.0%). Our certainty was slightly higher that there was not an important change when using a 1% threshold.</a:t>
            </a: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67</a:t>
            </a:fld>
            <a:endParaRPr lang="en-US" dirty="0"/>
          </a:p>
        </p:txBody>
      </p:sp>
    </p:spTree>
    <p:extLst>
      <p:ext uri="{BB962C8B-B14F-4D97-AF65-F5344CB8AC3E}">
        <p14:creationId xmlns:p14="http://schemas.microsoft.com/office/powerpoint/2010/main" val="35215831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dirty="0"/>
              <a:t>Other chlamydia and gonorrhea screening recommendations</a:t>
            </a:r>
            <a:endParaRPr lang="en-CA" altLang="en-US" dirty="0">
              <a:ea typeface="ヒラギノ角ゴ Pro W3"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720A814A-2CC2-452E-9AA7-E258024DE3DA}" type="slidenum">
              <a:rPr lang="en-CA" altLang="en-US" smtClean="0">
                <a:latin typeface="Arial" pitchFamily="34" charset="0"/>
                <a:cs typeface="Arial" pitchFamily="34" charset="0"/>
              </a:rPr>
              <a:pPr>
                <a:spcBef>
                  <a:spcPct val="0"/>
                </a:spcBef>
              </a:pPr>
              <a:t>68</a:t>
            </a:fld>
            <a:endParaRPr lang="en-CA" altLang="en-US" dirty="0">
              <a:latin typeface="Arial" pitchFamily="34" charset="0"/>
              <a:cs typeface="Arial" pitchFamily="34" charset="0"/>
            </a:endParaRPr>
          </a:p>
        </p:txBody>
      </p:sp>
    </p:spTree>
    <p:extLst>
      <p:ext uri="{BB962C8B-B14F-4D97-AF65-F5344CB8AC3E}">
        <p14:creationId xmlns:p14="http://schemas.microsoft.com/office/powerpoint/2010/main" val="37941831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Public Health Agency of Canada (2010) </a:t>
            </a:r>
          </a:p>
          <a:p>
            <a:r>
              <a:rPr lang="en-CA" sz="1200" b="1" kern="1200" dirty="0">
                <a:solidFill>
                  <a:schemeClr val="tx1"/>
                </a:solidFill>
                <a:effectLst/>
                <a:latin typeface="+mn-lt"/>
                <a:ea typeface="+mn-ea"/>
                <a:cs typeface="+mn-cs"/>
              </a:rPr>
              <a:t>Chlamydia</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Screening for C. trachomatis is recommended for anyone with risk factors for infection.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Screening recommendations for the detection of C. trachomatis:</a:t>
            </a:r>
          </a:p>
          <a:p>
            <a:r>
              <a:rPr lang="en-CA" sz="1200" kern="1200" dirty="0">
                <a:solidFill>
                  <a:schemeClr val="tx1"/>
                </a:solidFill>
                <a:effectLst/>
                <a:latin typeface="+mn-lt"/>
                <a:ea typeface="+mn-ea"/>
                <a:cs typeface="+mn-cs"/>
              </a:rPr>
              <a:t>Annual screening:</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&lt;25 years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Gay, bisexual, and other men who have sex with men and transgender populations</a:t>
            </a:r>
          </a:p>
          <a:p>
            <a:r>
              <a:rPr lang="en-CA" sz="1200" kern="1200" dirty="0">
                <a:solidFill>
                  <a:schemeClr val="tx1"/>
                </a:solidFill>
                <a:effectLst/>
                <a:latin typeface="+mn-lt"/>
                <a:ea typeface="+mn-ea"/>
                <a:cs typeface="+mn-cs"/>
              </a:rPr>
              <a:t>Targeted screening:</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Offer screening and repeat screening based on risk factors in those ≥ 25 years old</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Public Health Ontario (2018) </a:t>
            </a:r>
          </a:p>
          <a:p>
            <a:r>
              <a:rPr lang="en-CA" sz="1200" b="1" kern="1200" dirty="0">
                <a:solidFill>
                  <a:schemeClr val="tx1"/>
                </a:solidFill>
                <a:effectLst/>
                <a:latin typeface="+mn-lt"/>
                <a:ea typeface="+mn-ea"/>
                <a:cs typeface="+mn-cs"/>
              </a:rPr>
              <a:t>Gonorrhea</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Offer screening to asymptomatic sexually active individuals with risk factors for gonorrhea. In Ontario, risk factors for gonorrhea of particular importance among those with unprotected sexual exposure include: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Sexually active women under 25 years of age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Sexually active men who have sex with men</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Other risk factors as listed in the Canadian Guidelines on Sexually Transmitted Infections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When performing concurrent testing for gonorrhea and chlamydia, use: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Urine NAAT for males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Vaginal NAAT (first-line) or urine NAAT (second-line) for females when a pelvic exam is not being conducted</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Cervical NAAT or vaginal NAAT (first-line) or urine NAAT (second-line) for females when a pelvic exam is being conducted</a:t>
            </a:r>
          </a:p>
          <a:p>
            <a:pPr marL="0" indent="0">
              <a:buFontTx/>
              <a:buNone/>
            </a:pP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69</a:t>
            </a:fld>
            <a:endParaRPr lang="en-US" dirty="0"/>
          </a:p>
        </p:txBody>
      </p:sp>
    </p:spTree>
    <p:extLst>
      <p:ext uri="{BB962C8B-B14F-4D97-AF65-F5344CB8AC3E}">
        <p14:creationId xmlns:p14="http://schemas.microsoft.com/office/powerpoint/2010/main" val="74071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baseline="0" dirty="0">
                <a:solidFill>
                  <a:schemeClr val="tx1"/>
                </a:solidFill>
                <a:effectLst/>
                <a:latin typeface="+mn-lt"/>
                <a:ea typeface="+mn-ea"/>
                <a:cs typeface="+mn-cs"/>
              </a:rPr>
              <a:t>Since these infections are commonly asymptomatic, underreporting is estimated at </a:t>
            </a:r>
            <a:r>
              <a:rPr lang="en-CA" sz="1200" kern="1200" baseline="0" dirty="0" err="1">
                <a:solidFill>
                  <a:schemeClr val="tx1"/>
                </a:solidFill>
                <a:effectLst/>
                <a:latin typeface="+mn-lt"/>
                <a:ea typeface="+mn-ea"/>
                <a:cs typeface="+mn-cs"/>
              </a:rPr>
              <a:t>at</a:t>
            </a:r>
            <a:r>
              <a:rPr lang="en-CA" sz="1200" kern="1200" baseline="0" dirty="0">
                <a:solidFill>
                  <a:schemeClr val="tx1"/>
                </a:solidFill>
                <a:effectLst/>
                <a:latin typeface="+mn-lt"/>
                <a:ea typeface="+mn-ea"/>
                <a:cs typeface="+mn-cs"/>
              </a:rPr>
              <a:t> least 70%, which means that the true rates for chlamydia are likely in the range of 5-7% in the 15-29 year age group.</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7</a:t>
            </a:fld>
            <a:endParaRPr lang="en-US" dirty="0"/>
          </a:p>
        </p:txBody>
      </p:sp>
    </p:spTree>
    <p:extLst>
      <p:ext uri="{BB962C8B-B14F-4D97-AF65-F5344CB8AC3E}">
        <p14:creationId xmlns:p14="http://schemas.microsoft.com/office/powerpoint/2010/main" val="36422541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Ministère de la santé et des services sociaux du Québec (2019)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Chlamydia</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At least annual screening is recommended for:</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Men and women under aged 25 and under who are sexually active with no other risk factors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Men and women with new sexual partners or with more than one concurrent partner since their last test</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Individuals who have had an anonymous partner or more than three sexual partners in the last year</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Men who have sex with men</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Sex workers or their clients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 some cases) Individuals originating from a region where sexually transmitted and blood-borne infections are endemic</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Gonorrhea</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At least annual screening is recommended for:</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Men (depending on region) and all women aged 25 and under who are sexually active with no other risk factors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Women with new sexual partners or with more than one concurrent partner since their last test</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Individuals who have had an anonymous partner or more than three sexual partners in the last year</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Men who have sex with men</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Sex workers or their clients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 some cases) Individuals originating from a region where sexually transmitted and blood-borne infections are endemic</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marL="0" indent="0">
              <a:buFontTx/>
              <a:buNone/>
            </a:pP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70</a:t>
            </a:fld>
            <a:endParaRPr lang="en-US" dirty="0"/>
          </a:p>
        </p:txBody>
      </p:sp>
    </p:spTree>
    <p:extLst>
      <p:ext uri="{BB962C8B-B14F-4D97-AF65-F5344CB8AC3E}">
        <p14:creationId xmlns:p14="http://schemas.microsoft.com/office/powerpoint/2010/main" val="12635505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US Preventive Services</a:t>
            </a:r>
          </a:p>
          <a:p>
            <a:r>
              <a:rPr lang="en-CA" sz="1200" kern="1200" dirty="0">
                <a:solidFill>
                  <a:schemeClr val="tx1"/>
                </a:solidFill>
                <a:effectLst/>
                <a:latin typeface="+mn-lt"/>
                <a:ea typeface="+mn-ea"/>
                <a:cs typeface="+mn-cs"/>
              </a:rPr>
              <a:t>Task Force (2014) </a:t>
            </a:r>
          </a:p>
          <a:p>
            <a:r>
              <a:rPr lang="en-CA" sz="1200" b="1" kern="1200" dirty="0">
                <a:solidFill>
                  <a:schemeClr val="tx1"/>
                </a:solidFill>
                <a:effectLst/>
                <a:latin typeface="+mn-lt"/>
                <a:ea typeface="+mn-ea"/>
                <a:cs typeface="+mn-cs"/>
              </a:rPr>
              <a:t>Sexually active women</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USPSTF recommends screening for chlamydia in sexually active women age 24 years and younger and in older women who are at increased risk for infection (</a:t>
            </a:r>
            <a:r>
              <a:rPr lang="en-CA" sz="1200" i="1" kern="1200" dirty="0">
                <a:solidFill>
                  <a:schemeClr val="tx1"/>
                </a:solidFill>
                <a:effectLst/>
                <a:latin typeface="+mn-lt"/>
                <a:ea typeface="+mn-ea"/>
                <a:cs typeface="+mn-cs"/>
              </a:rPr>
              <a:t>Grade B recommendation</a:t>
            </a:r>
            <a:r>
              <a:rPr lang="en-CA" sz="1200" kern="1200" dirty="0">
                <a:solidFill>
                  <a:schemeClr val="tx1"/>
                </a:solidFill>
                <a:effectLst/>
                <a:latin typeface="+mn-lt"/>
                <a:ea typeface="+mn-ea"/>
                <a:cs typeface="+mn-cs"/>
              </a:rPr>
              <a:t>).</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The USPSTF recommends screening for gonorrhea in sexually active women age 24 years and younger and in older women who are at increased risk for infection (</a:t>
            </a:r>
            <a:r>
              <a:rPr lang="en-CA" sz="1200" i="1" kern="1200" dirty="0">
                <a:solidFill>
                  <a:schemeClr val="tx1"/>
                </a:solidFill>
                <a:effectLst/>
                <a:latin typeface="+mn-lt"/>
                <a:ea typeface="+mn-ea"/>
                <a:cs typeface="+mn-cs"/>
              </a:rPr>
              <a:t>Grade B recommendation</a:t>
            </a:r>
            <a:r>
              <a:rPr lang="en-CA" sz="1200" kern="1200" dirty="0">
                <a:solidFill>
                  <a:schemeClr val="tx1"/>
                </a:solidFill>
                <a:effectLst/>
                <a:latin typeface="+mn-lt"/>
                <a:ea typeface="+mn-ea"/>
                <a:cs typeface="+mn-cs"/>
              </a:rPr>
              <a:t>).</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Sexually active men</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USPSTF concludes that the current evidence is insufficient to assess the balance of benefits and harms of screening for chlamydia and gonorrhea in men (</a:t>
            </a:r>
            <a:r>
              <a:rPr lang="en-CA" sz="1200" i="1" kern="1200" dirty="0">
                <a:solidFill>
                  <a:schemeClr val="tx1"/>
                </a:solidFill>
                <a:effectLst/>
                <a:latin typeface="+mn-lt"/>
                <a:ea typeface="+mn-ea"/>
                <a:cs typeface="+mn-cs"/>
              </a:rPr>
              <a:t>I statement</a:t>
            </a:r>
            <a:r>
              <a:rPr lang="en-CA" sz="1200" kern="1200" dirty="0">
                <a:solidFill>
                  <a:schemeClr val="tx1"/>
                </a:solidFill>
                <a:effectLst/>
                <a:latin typeface="+mn-lt"/>
                <a:ea typeface="+mn-ea"/>
                <a:cs typeface="+mn-cs"/>
              </a:rPr>
              <a:t>).</a:t>
            </a:r>
          </a:p>
          <a:p>
            <a:pPr marL="0" indent="0">
              <a:buFontTx/>
              <a:buNone/>
            </a:pP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71</a:t>
            </a:fld>
            <a:endParaRPr lang="en-US" dirty="0"/>
          </a:p>
        </p:txBody>
      </p:sp>
    </p:spTree>
    <p:extLst>
      <p:ext uri="{BB962C8B-B14F-4D97-AF65-F5344CB8AC3E}">
        <p14:creationId xmlns:p14="http://schemas.microsoft.com/office/powerpoint/2010/main" val="4822494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Public Health England (2018) </a:t>
            </a:r>
          </a:p>
          <a:p>
            <a:r>
              <a:rPr lang="en-CA" sz="1200" b="1" kern="1200" dirty="0">
                <a:solidFill>
                  <a:schemeClr val="tx1"/>
                </a:solidFill>
                <a:effectLst/>
                <a:latin typeface="+mn-lt"/>
                <a:ea typeface="+mn-ea"/>
                <a:cs typeface="+mn-cs"/>
              </a:rPr>
              <a:t>Chlamydia</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Tests should be offered to men and women under 25 who have ever been sexually active, annually or on change of sexual partner.</a:t>
            </a:r>
          </a:p>
          <a:p>
            <a:r>
              <a:rPr lang="en-CA" sz="1200" kern="1200" dirty="0">
                <a:solidFill>
                  <a:schemeClr val="tx1"/>
                </a:solidFill>
                <a:effectLst/>
                <a:latin typeface="+mn-lt"/>
                <a:ea typeface="+mn-ea"/>
                <a:cs typeface="+mn-cs"/>
              </a:rPr>
              <a:t>Providers should use every opportunity to offer chlamydia screening across primary care, sexual and reproductive health and genitourinary medicine services.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Australasian Sexual Health Alliance (2018) </a:t>
            </a:r>
          </a:p>
          <a:p>
            <a:r>
              <a:rPr lang="en-CA" sz="1200" b="1" kern="1200" dirty="0">
                <a:solidFill>
                  <a:schemeClr val="tx1"/>
                </a:solidFill>
                <a:effectLst/>
                <a:latin typeface="+mn-lt"/>
                <a:ea typeface="+mn-ea"/>
                <a:cs typeface="+mn-cs"/>
              </a:rPr>
              <a:t>Test for chlamydia in the following situations: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&lt;30 years and sexually active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Partner change in the last 12 months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Have had an STI in past 12 months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Have had a sexual partner with an STI</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At increased risk of complications of an STI e.g. termination of pregnancy (TOP) or intrauterine device (IUD) insertion</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Signs or symptoms suggestive of chlamydia</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Patient requests a sexual health check</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72</a:t>
            </a:fld>
            <a:endParaRPr lang="en-US" dirty="0"/>
          </a:p>
        </p:txBody>
      </p:sp>
    </p:spTree>
    <p:extLst>
      <p:ext uri="{BB962C8B-B14F-4D97-AF65-F5344CB8AC3E}">
        <p14:creationId xmlns:p14="http://schemas.microsoft.com/office/powerpoint/2010/main" val="149580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This table </a:t>
            </a:r>
            <a:r>
              <a:rPr lang="fr-CA" dirty="0" err="1"/>
              <a:t>outlines</a:t>
            </a:r>
            <a:r>
              <a:rPr lang="fr-CA" dirty="0"/>
              <a:t> </a:t>
            </a:r>
            <a:r>
              <a:rPr lang="fr-CA" dirty="0" err="1"/>
              <a:t>some</a:t>
            </a:r>
            <a:r>
              <a:rPr lang="fr-CA" dirty="0"/>
              <a:t> of the main </a:t>
            </a:r>
            <a:r>
              <a:rPr lang="fr-CA" dirty="0" err="1"/>
              <a:t>consequences</a:t>
            </a:r>
            <a:r>
              <a:rPr lang="fr-CA" baseline="0" dirty="0"/>
              <a:t> of </a:t>
            </a:r>
            <a:r>
              <a:rPr lang="fr-CA" baseline="0" dirty="0" err="1"/>
              <a:t>untreated</a:t>
            </a:r>
            <a:r>
              <a:rPr lang="fr-CA" baseline="0" dirty="0"/>
              <a:t> chlamydia and </a:t>
            </a:r>
            <a:r>
              <a:rPr lang="fr-CA" baseline="0" dirty="0" err="1"/>
              <a:t>gonorrhea</a:t>
            </a:r>
            <a:r>
              <a:rPr lang="fr-CA" baseline="0" dirty="0"/>
              <a:t>, </a:t>
            </a:r>
            <a:r>
              <a:rPr lang="fr-CA" baseline="0" dirty="0" err="1"/>
              <a:t>with</a:t>
            </a:r>
            <a:r>
              <a:rPr lang="fr-CA" baseline="0" dirty="0"/>
              <a:t> the </a:t>
            </a:r>
            <a:r>
              <a:rPr lang="fr-CA" baseline="0" dirty="0" err="1"/>
              <a:t>estimated</a:t>
            </a:r>
            <a:r>
              <a:rPr lang="fr-CA" baseline="0" dirty="0"/>
              <a:t> </a:t>
            </a:r>
            <a:r>
              <a:rPr lang="fr-CA" baseline="0" dirty="0" err="1"/>
              <a:t>likelihood</a:t>
            </a:r>
            <a:r>
              <a:rPr lang="fr-CA" baseline="0" dirty="0"/>
              <a:t> of occurrence. </a:t>
            </a:r>
            <a:r>
              <a:rPr lang="fr-CA" dirty="0"/>
              <a:t>Most</a:t>
            </a:r>
            <a:r>
              <a:rPr lang="fr-CA" baseline="0" dirty="0"/>
              <a:t> of </a:t>
            </a:r>
            <a:r>
              <a:rPr lang="fr-CA" baseline="0" dirty="0" err="1"/>
              <a:t>these</a:t>
            </a:r>
            <a:r>
              <a:rPr lang="fr-CA" baseline="0" dirty="0"/>
              <a:t> data come </a:t>
            </a:r>
            <a:r>
              <a:rPr lang="fr-CA" baseline="0" dirty="0" err="1"/>
              <a:t>from</a:t>
            </a:r>
            <a:r>
              <a:rPr lang="fr-CA" baseline="0" dirty="0"/>
              <a:t> </a:t>
            </a:r>
            <a:r>
              <a:rPr lang="fr-CA" baseline="0" dirty="0" err="1"/>
              <a:t>studies</a:t>
            </a:r>
            <a:r>
              <a:rPr lang="fr-CA" baseline="0" dirty="0"/>
              <a:t> on </a:t>
            </a:r>
            <a:r>
              <a:rPr lang="fr-CA" baseline="0" dirty="0" err="1"/>
              <a:t>untreated</a:t>
            </a:r>
            <a:r>
              <a:rPr lang="fr-CA" baseline="0" dirty="0"/>
              <a:t> chlamydia, but </a:t>
            </a:r>
            <a:r>
              <a:rPr lang="fr-CA" baseline="0" dirty="0" err="1"/>
              <a:t>studies</a:t>
            </a:r>
            <a:r>
              <a:rPr lang="fr-CA" baseline="0" dirty="0"/>
              <a:t> on </a:t>
            </a:r>
            <a:r>
              <a:rPr lang="fr-CA" baseline="0" dirty="0" err="1"/>
              <a:t>gonorrhea</a:t>
            </a:r>
            <a:r>
              <a:rPr lang="fr-CA" baseline="0" dirty="0"/>
              <a:t> have </a:t>
            </a:r>
            <a:r>
              <a:rPr lang="fr-CA" baseline="0" dirty="0" err="1"/>
              <a:t>shown</a:t>
            </a:r>
            <a:r>
              <a:rPr lang="fr-CA" baseline="0" dirty="0"/>
              <a:t>, for </a:t>
            </a:r>
            <a:r>
              <a:rPr lang="fr-CA" baseline="0" dirty="0" err="1"/>
              <a:t>example</a:t>
            </a:r>
            <a:r>
              <a:rPr lang="fr-CA" baseline="0" dirty="0"/>
              <a:t>, </a:t>
            </a:r>
            <a:r>
              <a:rPr lang="fr-CA" baseline="0" dirty="0" err="1"/>
              <a:t>that</a:t>
            </a:r>
            <a:r>
              <a:rPr lang="fr-CA" baseline="0" dirty="0"/>
              <a:t> PID </a:t>
            </a:r>
            <a:r>
              <a:rPr lang="fr-CA" baseline="0" dirty="0" err="1"/>
              <a:t>might</a:t>
            </a:r>
            <a:r>
              <a:rPr lang="fr-CA" baseline="0" dirty="0"/>
              <a:t> </a:t>
            </a:r>
            <a:r>
              <a:rPr lang="fr-CA" baseline="0" dirty="0" err="1"/>
              <a:t>be</a:t>
            </a:r>
            <a:r>
              <a:rPr lang="fr-CA" baseline="0" dirty="0"/>
              <a:t> more </a:t>
            </a:r>
            <a:r>
              <a:rPr lang="fr-CA" baseline="0" dirty="0" err="1"/>
              <a:t>likely</a:t>
            </a:r>
            <a:r>
              <a:rPr lang="fr-CA" baseline="0" dirty="0"/>
              <a:t>. </a:t>
            </a:r>
            <a:endParaRPr lang="fr-CA" dirty="0"/>
          </a:p>
          <a:p>
            <a:endParaRPr lang="fr-CA" dirty="0"/>
          </a:p>
          <a:p>
            <a:r>
              <a:rPr lang="fr-CA" dirty="0" err="1"/>
              <a:t>Chronic</a:t>
            </a:r>
            <a:r>
              <a:rPr lang="fr-CA" dirty="0"/>
              <a:t> </a:t>
            </a:r>
            <a:r>
              <a:rPr lang="fr-CA" dirty="0" err="1"/>
              <a:t>pelvic</a:t>
            </a:r>
            <a:r>
              <a:rPr lang="fr-CA" dirty="0"/>
              <a:t> pain </a:t>
            </a:r>
            <a:r>
              <a:rPr lang="fr-CA" dirty="0" err="1"/>
              <a:t>is</a:t>
            </a:r>
            <a:r>
              <a:rPr lang="fr-CA" dirty="0"/>
              <a:t> </a:t>
            </a:r>
            <a:r>
              <a:rPr lang="fr-CA" dirty="0" err="1"/>
              <a:t>defined</a:t>
            </a:r>
            <a:r>
              <a:rPr lang="fr-CA" dirty="0"/>
              <a:t> as lasting</a:t>
            </a:r>
            <a:r>
              <a:rPr lang="fr-CA" baseline="0" dirty="0"/>
              <a:t> longer </a:t>
            </a:r>
            <a:r>
              <a:rPr lang="fr-CA" baseline="0" dirty="0" err="1"/>
              <a:t>than</a:t>
            </a:r>
            <a:r>
              <a:rPr lang="fr-CA" baseline="0" dirty="0"/>
              <a:t> 6 </a:t>
            </a:r>
            <a:r>
              <a:rPr lang="fr-CA" baseline="0" dirty="0" err="1"/>
              <a:t>months</a:t>
            </a:r>
            <a:r>
              <a:rPr lang="fr-CA" baseline="0" dirty="0"/>
              <a:t>.</a:t>
            </a:r>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8</a:t>
            </a:fld>
            <a:endParaRPr lang="en-US" dirty="0"/>
          </a:p>
        </p:txBody>
      </p:sp>
    </p:spTree>
    <p:extLst>
      <p:ext uri="{BB962C8B-B14F-4D97-AF65-F5344CB8AC3E}">
        <p14:creationId xmlns:p14="http://schemas.microsoft.com/office/powerpoint/2010/main" val="220205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Screening</a:t>
            </a:r>
            <a:r>
              <a:rPr lang="en-CA" baseline="0" dirty="0"/>
              <a:t> could help reduce clinical complications by identifying those with chlamydia and gonorrhea and treating the infections. Given the high rate of asymptomatic infection (most infections are asymptomatic), they will only be identified through screening, and not through testing of those with symptoms.</a:t>
            </a:r>
          </a:p>
          <a:p>
            <a:pPr marL="0" indent="0">
              <a:buFontTx/>
              <a:buNone/>
            </a:pPr>
            <a:endParaRPr lang="en-CA" baseline="0" dirty="0"/>
          </a:p>
        </p:txBody>
      </p:sp>
      <p:sp>
        <p:nvSpPr>
          <p:cNvPr id="4" name="Slide Number Placeholder 3"/>
          <p:cNvSpPr>
            <a:spLocks noGrp="1"/>
          </p:cNvSpPr>
          <p:nvPr>
            <p:ph type="sldNum" sz="quarter" idx="10"/>
          </p:nvPr>
        </p:nvSpPr>
        <p:spPr/>
        <p:txBody>
          <a:bodyPr/>
          <a:lstStyle/>
          <a:p>
            <a:fld id="{9344FC17-8036-4C17-99E3-36847C815777}" type="slidenum">
              <a:rPr lang="en-US" smtClean="0"/>
              <a:t>9</a:t>
            </a:fld>
            <a:endParaRPr lang="en-US" dirty="0"/>
          </a:p>
        </p:txBody>
      </p:sp>
    </p:spTree>
    <p:extLst>
      <p:ext uri="{BB962C8B-B14F-4D97-AF65-F5344CB8AC3E}">
        <p14:creationId xmlns:p14="http://schemas.microsoft.com/office/powerpoint/2010/main" val="3676435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3138" y="990600"/>
            <a:ext cx="9157138" cy="5867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2130425"/>
            <a:ext cx="7772400" cy="1470025"/>
          </a:xfrm>
        </p:spPr>
        <p:txBody>
          <a:bodyPr>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3733800"/>
            <a:ext cx="6400800" cy="609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81737"/>
            <a:ext cx="2819400" cy="518770"/>
          </a:xfrm>
          <a:prstGeom prst="rect">
            <a:avLst/>
          </a:prstGeom>
        </p:spPr>
      </p:pic>
      <p:sp>
        <p:nvSpPr>
          <p:cNvPr id="5" name="TextBox 4"/>
          <p:cNvSpPr txBox="1"/>
          <p:nvPr userDrawn="1"/>
        </p:nvSpPr>
        <p:spPr>
          <a:xfrm>
            <a:off x="762000" y="5943600"/>
            <a:ext cx="4648200" cy="381000"/>
          </a:xfrm>
          <a:prstGeom prst="rect">
            <a:avLst/>
          </a:prstGeom>
          <a:noFill/>
        </p:spPr>
        <p:txBody>
          <a:bodyPr wrap="square" rtlCol="0">
            <a:spAutoFit/>
          </a:bodyPr>
          <a:lstStyle/>
          <a:p>
            <a:r>
              <a:rPr lang="en-US" i="1" dirty="0">
                <a:solidFill>
                  <a:schemeClr val="bg1"/>
                </a:solidFill>
                <a:latin typeface="Arial" panose="020B0604020202020204" pitchFamily="34" charset="0"/>
                <a:cs typeface="Arial" panose="020B0604020202020204" pitchFamily="34" charset="0"/>
              </a:rPr>
              <a:t>Putting Prevention into Practice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r="15427" b="5550"/>
          <a:stretch/>
        </p:blipFill>
        <p:spPr>
          <a:xfrm>
            <a:off x="3713503" y="2133600"/>
            <a:ext cx="5430497" cy="4724400"/>
          </a:xfrm>
          <a:prstGeom prst="rect">
            <a:avLst/>
          </a:prstGeom>
          <a:no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3718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3D5E142-BA66-4577-AABD-3D3B043058E5}" type="slidenum">
              <a:rPr lang="en-US" smtClean="0"/>
              <a:t>‹#›</a:t>
            </a:fld>
            <a:endParaRPr lang="en-US" dirty="0"/>
          </a:p>
        </p:txBody>
      </p:sp>
    </p:spTree>
    <p:extLst>
      <p:ext uri="{BB962C8B-B14F-4D97-AF65-F5344CB8AC3E}">
        <p14:creationId xmlns:p14="http://schemas.microsoft.com/office/powerpoint/2010/main" val="73744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3D5E142-BA66-4577-AABD-3D3B043058E5}" type="slidenum">
              <a:rPr lang="en-US" smtClean="0"/>
              <a:t>‹#›</a:t>
            </a:fld>
            <a:endParaRPr lang="en-US" dirty="0"/>
          </a:p>
        </p:txBody>
      </p:sp>
    </p:spTree>
    <p:extLst>
      <p:ext uri="{BB962C8B-B14F-4D97-AF65-F5344CB8AC3E}">
        <p14:creationId xmlns:p14="http://schemas.microsoft.com/office/powerpoint/2010/main" val="115685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3D5E142-BA66-4577-AABD-3D3B043058E5}" type="slidenum">
              <a:rPr lang="en-US" smtClean="0"/>
              <a:pPr/>
              <a:t>‹#›</a:t>
            </a:fld>
            <a:endParaRPr lang="en-US" dirty="0"/>
          </a:p>
        </p:txBody>
      </p:sp>
    </p:spTree>
    <p:extLst>
      <p:ext uri="{BB962C8B-B14F-4D97-AF65-F5344CB8AC3E}">
        <p14:creationId xmlns:p14="http://schemas.microsoft.com/office/powerpoint/2010/main" val="128784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13138" y="990600"/>
            <a:ext cx="9157138" cy="5867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81737"/>
            <a:ext cx="2819400" cy="518770"/>
          </a:xfrm>
          <a:prstGeom prst="rect">
            <a:avLst/>
          </a:prstGeom>
        </p:spPr>
      </p:pic>
      <p:sp>
        <p:nvSpPr>
          <p:cNvPr id="2" name="Title 1"/>
          <p:cNvSpPr>
            <a:spLocks noGrp="1"/>
          </p:cNvSpPr>
          <p:nvPr>
            <p:ph type="title"/>
          </p:nvPr>
        </p:nvSpPr>
        <p:spPr>
          <a:xfrm>
            <a:off x="685800" y="3733800"/>
            <a:ext cx="6400800" cy="612648"/>
          </a:xfrm>
        </p:spPr>
        <p:txBody>
          <a:bodyPr anchor="t">
            <a:normAutofit/>
          </a:bodyPr>
          <a:lstStyle>
            <a:lvl1pPr algn="l">
              <a:defRPr sz="2400" b="0" cap="none"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85800" y="2130552"/>
            <a:ext cx="7772400" cy="1472184"/>
          </a:xfrm>
        </p:spPr>
        <p:txBody>
          <a:bodyPr anchor="ctr">
            <a:normAutofit/>
          </a:bodyPr>
          <a:lstStyle>
            <a:lvl1pPr marL="0" indent="0">
              <a:buNone/>
              <a:defRPr sz="36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D5E142-BA66-4577-AABD-3D3B043058E5}" type="slidenum">
              <a:rPr lang="en-US" smtClean="0"/>
              <a:pPr/>
              <a:t>‹#›</a:t>
            </a:fld>
            <a:endParaRPr lang="en-US"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r="15150" b="5073"/>
          <a:stretch/>
        </p:blipFill>
        <p:spPr>
          <a:xfrm>
            <a:off x="3723076" y="2133599"/>
            <a:ext cx="5420924" cy="4724401"/>
          </a:xfrm>
          <a:prstGeom prst="rect">
            <a:avLst/>
          </a:prstGeom>
          <a:no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32054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E3D5E142-BA66-4577-AABD-3D3B043058E5}" type="slidenum">
              <a:rPr lang="en-US" smtClean="0"/>
              <a:t>‹#›</a:t>
            </a:fld>
            <a:endParaRPr lang="en-US" dirty="0"/>
          </a:p>
        </p:txBody>
      </p:sp>
    </p:spTree>
    <p:extLst>
      <p:ext uri="{BB962C8B-B14F-4D97-AF65-F5344CB8AC3E}">
        <p14:creationId xmlns:p14="http://schemas.microsoft.com/office/powerpoint/2010/main" val="138661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E3D5E142-BA66-4577-AABD-3D3B043058E5}" type="slidenum">
              <a:rPr lang="en-US" smtClean="0"/>
              <a:t>‹#›</a:t>
            </a:fld>
            <a:endParaRPr lang="en-US" dirty="0"/>
          </a:p>
        </p:txBody>
      </p:sp>
    </p:spTree>
    <p:extLst>
      <p:ext uri="{BB962C8B-B14F-4D97-AF65-F5344CB8AC3E}">
        <p14:creationId xmlns:p14="http://schemas.microsoft.com/office/powerpoint/2010/main" val="46206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3D5E142-BA66-4577-AABD-3D3B043058E5}" type="slidenum">
              <a:rPr lang="en-US" smtClean="0"/>
              <a:t>‹#›</a:t>
            </a:fld>
            <a:endParaRPr lang="en-US" dirty="0"/>
          </a:p>
        </p:txBody>
      </p:sp>
    </p:spTree>
    <p:extLst>
      <p:ext uri="{BB962C8B-B14F-4D97-AF65-F5344CB8AC3E}">
        <p14:creationId xmlns:p14="http://schemas.microsoft.com/office/powerpoint/2010/main" val="74565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D5E142-BA66-4577-AABD-3D3B043058E5}" type="slidenum">
              <a:rPr lang="en-US" smtClean="0"/>
              <a:t>‹#›</a:t>
            </a:fld>
            <a:endParaRPr lang="en-US" dirty="0"/>
          </a:p>
        </p:txBody>
      </p:sp>
    </p:spTree>
    <p:extLst>
      <p:ext uri="{BB962C8B-B14F-4D97-AF65-F5344CB8AC3E}">
        <p14:creationId xmlns:p14="http://schemas.microsoft.com/office/powerpoint/2010/main" val="299814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t"/>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3D5E142-BA66-4577-AABD-3D3B043058E5}" type="slidenum">
              <a:rPr lang="en-US" smtClean="0"/>
              <a:t>‹#›</a:t>
            </a:fld>
            <a:endParaRPr lang="en-US" dirty="0"/>
          </a:p>
        </p:txBody>
      </p:sp>
    </p:spTree>
    <p:extLst>
      <p:ext uri="{BB962C8B-B14F-4D97-AF65-F5344CB8AC3E}">
        <p14:creationId xmlns:p14="http://schemas.microsoft.com/office/powerpoint/2010/main" val="4030560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3D5E142-BA66-4577-AABD-3D3B043058E5}" type="slidenum">
              <a:rPr lang="en-US" smtClean="0"/>
              <a:t>‹#›</a:t>
            </a:fld>
            <a:endParaRPr lang="en-US" dirty="0"/>
          </a:p>
        </p:txBody>
      </p:sp>
    </p:spTree>
    <p:extLst>
      <p:ext uri="{BB962C8B-B14F-4D97-AF65-F5344CB8AC3E}">
        <p14:creationId xmlns:p14="http://schemas.microsoft.com/office/powerpoint/2010/main" val="14423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24000"/>
            <a:ext cx="8229600" cy="4602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264275"/>
            <a:ext cx="213360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E3D5E142-BA66-4577-AABD-3D3B043058E5}"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200" y="6225336"/>
            <a:ext cx="2610129" cy="480264"/>
          </a:xfrm>
          <a:prstGeom prst="rect">
            <a:avLst/>
          </a:prstGeom>
        </p:spPr>
      </p:pic>
      <p:sp>
        <p:nvSpPr>
          <p:cNvPr id="8" name="Rectangle 7"/>
          <p:cNvSpPr/>
          <p:nvPr userDrawn="1"/>
        </p:nvSpPr>
        <p:spPr>
          <a:xfrm>
            <a:off x="0" y="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70645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omedcentral.com/collections/Canadian-task-force-preventive-healthcare-evidence-review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canadiantaskforce.c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canadiantaskforce.c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canadiantaskforce.ca/"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364" y="2725366"/>
            <a:ext cx="8034556" cy="1470025"/>
          </a:xfrm>
        </p:spPr>
        <p:txBody>
          <a:bodyPr>
            <a:normAutofit fontScale="90000"/>
          </a:bodyPr>
          <a:lstStyle/>
          <a:p>
            <a:r>
              <a:rPr lang="en-CA" dirty="0"/>
              <a:t>Guideline on screening for chlamydia and gonorrhea in primary care for individuals not known to be at high risk</a:t>
            </a:r>
            <a:endParaRPr lang="en-US" dirty="0"/>
          </a:p>
        </p:txBody>
      </p:sp>
    </p:spTree>
    <p:extLst>
      <p:ext uri="{BB962C8B-B14F-4D97-AF65-F5344CB8AC3E}">
        <p14:creationId xmlns:p14="http://schemas.microsoft.com/office/powerpoint/2010/main" val="344867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latin typeface="Arial"/>
                <a:cs typeface="Arial"/>
              </a:rPr>
              <a:t>Guideline rationale – updated guidance </a:t>
            </a:r>
            <a:endParaRPr lang="en-CA" sz="3200" dirty="0"/>
          </a:p>
        </p:txBody>
      </p:sp>
      <p:sp>
        <p:nvSpPr>
          <p:cNvPr id="3" name="Content Placeholder 2"/>
          <p:cNvSpPr>
            <a:spLocks noGrp="1"/>
          </p:cNvSpPr>
          <p:nvPr>
            <p:ph idx="1"/>
          </p:nvPr>
        </p:nvSpPr>
        <p:spPr>
          <a:xfrm>
            <a:off x="3955660" y="1407528"/>
            <a:ext cx="4725932" cy="4957388"/>
          </a:xfrm>
        </p:spPr>
        <p:txBody>
          <a:bodyPr vert="horz" lIns="91440" tIns="45720" rIns="91440" bIns="45720" rtlCol="0" anchor="t">
            <a:normAutofit/>
          </a:bodyPr>
          <a:lstStyle/>
          <a:p>
            <a:r>
              <a:rPr lang="en-US" sz="2600" dirty="0"/>
              <a:t>New Canadian guidance needed</a:t>
            </a:r>
          </a:p>
          <a:p>
            <a:pPr lvl="1"/>
            <a:r>
              <a:rPr lang="en-US" sz="2400" dirty="0"/>
              <a:t>Current evidence on the potential harms, benefits</a:t>
            </a:r>
          </a:p>
          <a:p>
            <a:pPr lvl="1"/>
            <a:r>
              <a:rPr lang="en-US" sz="2400" dirty="0"/>
              <a:t>Patient values and preferences of screening for CT and NG</a:t>
            </a:r>
          </a:p>
          <a:p>
            <a:pPr lvl="1"/>
            <a:endParaRPr lang="en-CA" b="1" dirty="0"/>
          </a:p>
          <a:p>
            <a:r>
              <a:rPr lang="en-CA" b="1" dirty="0"/>
              <a:t>2010</a:t>
            </a:r>
            <a:r>
              <a:rPr lang="en-CA" dirty="0"/>
              <a:t> - Public Health Agency of Canada last formal update</a:t>
            </a:r>
          </a:p>
        </p:txBody>
      </p:sp>
      <p:sp>
        <p:nvSpPr>
          <p:cNvPr id="4" name="Slide Number Placeholder 3"/>
          <p:cNvSpPr>
            <a:spLocks noGrp="1"/>
          </p:cNvSpPr>
          <p:nvPr>
            <p:ph type="sldNum" sz="quarter" idx="12"/>
          </p:nvPr>
        </p:nvSpPr>
        <p:spPr/>
        <p:txBody>
          <a:bodyPr/>
          <a:lstStyle/>
          <a:p>
            <a:fld id="{E3D5E142-BA66-4577-AABD-3D3B043058E5}" type="slidenum">
              <a:rPr lang="en-US" smtClean="0"/>
              <a:pPr/>
              <a:t>10</a:t>
            </a:fld>
            <a:endParaRPr lang="en-US" dirty="0"/>
          </a:p>
        </p:txBody>
      </p:sp>
      <p:pic>
        <p:nvPicPr>
          <p:cNvPr id="5" name="Picture 5" descr="Graphical user interface, application&#10;&#10;Description automatically generated">
            <a:extLst>
              <a:ext uri="{FF2B5EF4-FFF2-40B4-BE49-F238E27FC236}">
                <a16:creationId xmlns:a16="http://schemas.microsoft.com/office/drawing/2014/main" id="{1DF048D3-67B7-4963-8D7B-FE0FA68F2C48}"/>
              </a:ext>
            </a:extLst>
          </p:cNvPr>
          <p:cNvPicPr>
            <a:picLocks noChangeAspect="1"/>
          </p:cNvPicPr>
          <p:nvPr/>
        </p:nvPicPr>
        <p:blipFill>
          <a:blip r:embed="rId3"/>
          <a:stretch>
            <a:fillRect/>
          </a:stretch>
        </p:blipFill>
        <p:spPr>
          <a:xfrm>
            <a:off x="457504" y="1407891"/>
            <a:ext cx="3443933" cy="3466908"/>
          </a:xfrm>
          <a:prstGeom prst="rect">
            <a:avLst/>
          </a:prstGeom>
        </p:spPr>
      </p:pic>
    </p:spTree>
    <p:extLst>
      <p:ext uri="{BB962C8B-B14F-4D97-AF65-F5344CB8AC3E}">
        <p14:creationId xmlns:p14="http://schemas.microsoft.com/office/powerpoint/2010/main" val="173354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Pentagon 18">
            <a:extLst>
              <a:ext uri="{FF2B5EF4-FFF2-40B4-BE49-F238E27FC236}">
                <a16:creationId xmlns:a16="http://schemas.microsoft.com/office/drawing/2014/main" id="{923A20D7-25F0-4267-9EF4-D1120BA49B43}"/>
              </a:ext>
            </a:extLst>
          </p:cNvPr>
          <p:cNvSpPr/>
          <p:nvPr/>
        </p:nvSpPr>
        <p:spPr>
          <a:xfrm>
            <a:off x="3298018" y="3716081"/>
            <a:ext cx="5395799" cy="1577934"/>
          </a:xfrm>
          <a:prstGeom prst="homePlate">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Pentagon 17">
            <a:extLst>
              <a:ext uri="{FF2B5EF4-FFF2-40B4-BE49-F238E27FC236}">
                <a16:creationId xmlns:a16="http://schemas.microsoft.com/office/drawing/2014/main" id="{1CF63F72-0E3A-4887-B7A7-CAE79F2FF8F7}"/>
              </a:ext>
            </a:extLst>
          </p:cNvPr>
          <p:cNvSpPr/>
          <p:nvPr/>
        </p:nvSpPr>
        <p:spPr>
          <a:xfrm>
            <a:off x="3298018" y="1728255"/>
            <a:ext cx="5395799" cy="1577934"/>
          </a:xfrm>
          <a:prstGeom prst="homePlate">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CA" sz="3200" dirty="0">
                <a:latin typeface="Arial"/>
                <a:cs typeface="Arial"/>
              </a:rPr>
              <a:t>Guideline scope</a:t>
            </a:r>
          </a:p>
        </p:txBody>
      </p:sp>
      <p:sp>
        <p:nvSpPr>
          <p:cNvPr id="4" name="Slide Number Placeholder 3"/>
          <p:cNvSpPr>
            <a:spLocks noGrp="1"/>
          </p:cNvSpPr>
          <p:nvPr>
            <p:ph type="sldNum" sz="quarter" idx="12"/>
          </p:nvPr>
        </p:nvSpPr>
        <p:spPr/>
        <p:txBody>
          <a:bodyPr/>
          <a:lstStyle/>
          <a:p>
            <a:fld id="{E3D5E142-BA66-4577-AABD-3D3B043058E5}" type="slidenum">
              <a:rPr lang="en-US" smtClean="0"/>
              <a:t>11</a:t>
            </a:fld>
            <a:endParaRPr lang="en-US" dirty="0"/>
          </a:p>
        </p:txBody>
      </p:sp>
      <p:sp>
        <p:nvSpPr>
          <p:cNvPr id="12" name="Rectangle: Rounded Corners 11">
            <a:extLst>
              <a:ext uri="{FF2B5EF4-FFF2-40B4-BE49-F238E27FC236}">
                <a16:creationId xmlns:a16="http://schemas.microsoft.com/office/drawing/2014/main" id="{FABB5C39-5580-4837-B46B-1F90CA028AFC}"/>
              </a:ext>
            </a:extLst>
          </p:cNvPr>
          <p:cNvSpPr/>
          <p:nvPr/>
        </p:nvSpPr>
        <p:spPr>
          <a:xfrm>
            <a:off x="480663" y="1724304"/>
            <a:ext cx="3171645" cy="15742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a:cs typeface="Calibri"/>
              </a:rPr>
              <a:t>Target Population</a:t>
            </a:r>
          </a:p>
        </p:txBody>
      </p:sp>
      <p:sp>
        <p:nvSpPr>
          <p:cNvPr id="13" name="Rectangle: Rounded Corners 12">
            <a:extLst>
              <a:ext uri="{FF2B5EF4-FFF2-40B4-BE49-F238E27FC236}">
                <a16:creationId xmlns:a16="http://schemas.microsoft.com/office/drawing/2014/main" id="{0D479085-7CF6-4BE3-9B4E-1F47D2A32B50}"/>
              </a:ext>
            </a:extLst>
          </p:cNvPr>
          <p:cNvSpPr/>
          <p:nvPr/>
        </p:nvSpPr>
        <p:spPr>
          <a:xfrm>
            <a:off x="480662" y="3721297"/>
            <a:ext cx="3171645" cy="15743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latin typeface="Arial"/>
                <a:cs typeface="Calibri"/>
              </a:rPr>
              <a:t>Not covered by this guideline </a:t>
            </a:r>
          </a:p>
        </p:txBody>
      </p:sp>
      <p:sp>
        <p:nvSpPr>
          <p:cNvPr id="15" name="TextBox 14">
            <a:extLst>
              <a:ext uri="{FF2B5EF4-FFF2-40B4-BE49-F238E27FC236}">
                <a16:creationId xmlns:a16="http://schemas.microsoft.com/office/drawing/2014/main" id="{3D94C3B5-C240-4FBE-88A3-9D002598D480}"/>
              </a:ext>
            </a:extLst>
          </p:cNvPr>
          <p:cNvSpPr txBox="1"/>
          <p:nvPr/>
        </p:nvSpPr>
        <p:spPr>
          <a:xfrm>
            <a:off x="3232841" y="1918666"/>
            <a:ext cx="481937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a:buChar char="•"/>
            </a:pPr>
            <a:r>
              <a:rPr lang="en-CA" dirty="0">
                <a:latin typeface="Arial"/>
                <a:ea typeface="+mn-lt"/>
                <a:cs typeface="+mn-lt"/>
              </a:rPr>
              <a:t>Sexually active individuals under 30 not seeking care for a possible STI</a:t>
            </a:r>
            <a:endParaRPr lang="en-US" dirty="0">
              <a:latin typeface="Arial"/>
              <a:ea typeface="+mn-lt"/>
              <a:cs typeface="+mn-lt"/>
            </a:endParaRPr>
          </a:p>
          <a:p>
            <a:pPr marL="1200150" lvl="2" indent="-285750">
              <a:buFont typeface="Courier New"/>
              <a:buChar char="o"/>
            </a:pPr>
            <a:r>
              <a:rPr lang="en-CA" dirty="0">
                <a:latin typeface="Arial"/>
                <a:ea typeface="+mn-lt"/>
                <a:cs typeface="+mn-lt"/>
              </a:rPr>
              <a:t>not known to belong to a high-risk group</a:t>
            </a:r>
            <a:endParaRPr lang="en-US" dirty="0">
              <a:latin typeface="Arial"/>
              <a:cs typeface="Arial"/>
            </a:endParaRPr>
          </a:p>
        </p:txBody>
      </p:sp>
      <p:sp>
        <p:nvSpPr>
          <p:cNvPr id="17" name="TextBox 16">
            <a:extLst>
              <a:ext uri="{FF2B5EF4-FFF2-40B4-BE49-F238E27FC236}">
                <a16:creationId xmlns:a16="http://schemas.microsoft.com/office/drawing/2014/main" id="{2810DA06-A149-4D86-B0B1-3D41372A727C}"/>
              </a:ext>
            </a:extLst>
          </p:cNvPr>
          <p:cNvSpPr txBox="1"/>
          <p:nvPr/>
        </p:nvSpPr>
        <p:spPr>
          <a:xfrm>
            <a:off x="3299791" y="3907181"/>
            <a:ext cx="487459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a:buChar char="•"/>
            </a:pPr>
            <a:r>
              <a:rPr lang="en-CA" dirty="0">
                <a:latin typeface="Arial"/>
                <a:ea typeface="+mn-lt"/>
                <a:cs typeface="+mn-lt"/>
              </a:rPr>
              <a:t>Individuals KNOWN by the HCP to have high-risk behaviours</a:t>
            </a:r>
            <a:endParaRPr lang="en-US" dirty="0">
              <a:latin typeface="Arial"/>
              <a:ea typeface="+mn-lt"/>
              <a:cs typeface="+mn-lt"/>
            </a:endParaRPr>
          </a:p>
          <a:p>
            <a:pPr marL="742950" lvl="1" indent="-285750">
              <a:buFont typeface="Arial"/>
              <a:buChar char="•"/>
            </a:pPr>
            <a:r>
              <a:rPr lang="en-US" dirty="0">
                <a:latin typeface="Arial"/>
                <a:ea typeface="+mn-lt"/>
                <a:cs typeface="+mn-lt"/>
              </a:rPr>
              <a:t>Those seeking care for STI symptoms</a:t>
            </a:r>
          </a:p>
          <a:p>
            <a:pPr marL="742950" lvl="1" indent="-285750">
              <a:buFont typeface="Arial"/>
              <a:buChar char="•"/>
            </a:pPr>
            <a:r>
              <a:rPr lang="en-US" dirty="0">
                <a:latin typeface="Arial"/>
                <a:ea typeface="+mn-lt"/>
                <a:cs typeface="+mn-lt"/>
              </a:rPr>
              <a:t>Pregnant individuals</a:t>
            </a:r>
            <a:endParaRPr lang="en-US" dirty="0">
              <a:latin typeface="Arial"/>
              <a:cs typeface="Arial"/>
            </a:endParaRPr>
          </a:p>
        </p:txBody>
      </p:sp>
    </p:spTree>
    <p:extLst>
      <p:ext uri="{BB962C8B-B14F-4D97-AF65-F5344CB8AC3E}">
        <p14:creationId xmlns:p14="http://schemas.microsoft.com/office/powerpoint/2010/main" val="60661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589030" y="4604026"/>
            <a:ext cx="7541731" cy="1362075"/>
          </a:xfrm>
        </p:spPr>
        <p:txBody>
          <a:bodyPr/>
          <a:lstStyle/>
          <a:p>
            <a:r>
              <a:rPr lang="fr-CA" altLang="en-US" sz="2800" cap="none" dirty="0" err="1"/>
              <a:t>Methods</a:t>
            </a:r>
            <a:endParaRPr lang="en-US" altLang="en-US" cap="none" dirty="0"/>
          </a:p>
        </p:txBody>
      </p:sp>
      <p:sp>
        <p:nvSpPr>
          <p:cNvPr id="27651" name="Text Placeholder 5"/>
          <p:cNvSpPr>
            <a:spLocks noGrp="1"/>
          </p:cNvSpPr>
          <p:nvPr>
            <p:ph type="body" idx="1"/>
          </p:nvPr>
        </p:nvSpPr>
        <p:spPr>
          <a:xfrm>
            <a:off x="589029" y="3051654"/>
            <a:ext cx="8553658" cy="1522274"/>
          </a:xfrm>
        </p:spPr>
        <p:txBody>
          <a:bodyPr>
            <a:normAutofit lnSpcReduction="10000"/>
          </a:bodyPr>
          <a:lstStyle/>
          <a:p>
            <a:r>
              <a:rPr lang="en-US" sz="3200" dirty="0">
                <a:latin typeface="Arial"/>
                <a:cs typeface="Arial"/>
              </a:rPr>
              <a:t>Screening </a:t>
            </a:r>
            <a:r>
              <a:rPr lang="en-CA" sz="3200" dirty="0">
                <a:latin typeface="Arial"/>
                <a:cs typeface="Arial"/>
              </a:rPr>
              <a:t>for chlamydia and gonorrhea </a:t>
            </a:r>
            <a:br>
              <a:rPr lang="en-CA" sz="3200" dirty="0">
                <a:latin typeface="Arial"/>
                <a:cs typeface="Arial"/>
              </a:rPr>
            </a:br>
            <a:r>
              <a:rPr lang="en-CA" sz="3200" dirty="0">
                <a:latin typeface="Arial"/>
                <a:cs typeface="Arial"/>
              </a:rPr>
              <a:t>in primary care for individuals not known </a:t>
            </a:r>
            <a:br>
              <a:rPr lang="en-CA" sz="3200" dirty="0">
                <a:latin typeface="Arial"/>
                <a:cs typeface="Arial"/>
              </a:rPr>
            </a:br>
            <a:r>
              <a:rPr lang="en-CA" sz="3200" dirty="0">
                <a:latin typeface="Arial"/>
                <a:cs typeface="Arial"/>
              </a:rPr>
              <a:t>to be at high risk</a:t>
            </a:r>
            <a:endParaRPr lang="en-CA" sz="3200" b="0" dirty="0">
              <a:latin typeface="Arial"/>
              <a:cs typeface="Arial"/>
            </a:endParaRPr>
          </a:p>
          <a:p>
            <a:endParaRPr lang="en-CA" sz="3200" b="1" dirty="0"/>
          </a:p>
        </p:txBody>
      </p:sp>
      <p:sp>
        <p:nvSpPr>
          <p:cNvPr id="27652"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94CCA977-7DCD-4D74-B84E-1E3A15D19189}" type="slidenum">
              <a:rPr lang="en-US" altLang="en-US" sz="1400" smtClean="0">
                <a:solidFill>
                  <a:schemeClr val="bg1"/>
                </a:solidFill>
              </a:rPr>
              <a:pPr>
                <a:spcBef>
                  <a:spcPct val="0"/>
                </a:spcBef>
                <a:buFontTx/>
                <a:buNone/>
              </a:pPr>
              <a:t>12</a:t>
            </a:fld>
            <a:endParaRPr lang="en-US" altLang="en-US" sz="1400" dirty="0">
              <a:solidFill>
                <a:schemeClr val="bg1"/>
              </a:solidFill>
            </a:endParaRPr>
          </a:p>
        </p:txBody>
      </p:sp>
    </p:spTree>
    <p:extLst>
      <p:ext uri="{BB962C8B-B14F-4D97-AF65-F5344CB8AC3E}">
        <p14:creationId xmlns:p14="http://schemas.microsoft.com/office/powerpoint/2010/main" val="4243366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noAutofit/>
          </a:bodyPr>
          <a:lstStyle/>
          <a:p>
            <a:r>
              <a:rPr lang="en-CA" sz="3200" dirty="0">
                <a:latin typeface="Arial"/>
                <a:cs typeface="Arial"/>
              </a:rPr>
              <a:t>Canadian Task Force on Preventive</a:t>
            </a:r>
            <a:br>
              <a:rPr lang="en-CA" sz="3200" dirty="0">
                <a:latin typeface="Arial"/>
                <a:cs typeface="Arial"/>
              </a:rPr>
            </a:br>
            <a:r>
              <a:rPr lang="en-CA" sz="3200" dirty="0">
                <a:latin typeface="Arial"/>
                <a:cs typeface="Arial"/>
              </a:rPr>
              <a:t>Health Care</a:t>
            </a:r>
          </a:p>
        </p:txBody>
      </p:sp>
      <p:sp>
        <p:nvSpPr>
          <p:cNvPr id="3" name="Content Placeholder 2"/>
          <p:cNvSpPr>
            <a:spLocks noGrp="1"/>
          </p:cNvSpPr>
          <p:nvPr>
            <p:ph idx="1"/>
          </p:nvPr>
        </p:nvSpPr>
        <p:spPr>
          <a:xfrm>
            <a:off x="457200" y="1676400"/>
            <a:ext cx="4794857" cy="4579189"/>
          </a:xfrm>
        </p:spPr>
        <p:txBody>
          <a:bodyPr vert="horz" lIns="91440" tIns="45720" rIns="91440" bIns="45720" rtlCol="0" anchor="t">
            <a:normAutofit fontScale="77500" lnSpcReduction="20000"/>
          </a:bodyPr>
          <a:lstStyle/>
          <a:p>
            <a:r>
              <a:rPr lang="en-CA" sz="3200" dirty="0"/>
              <a:t>Independent body of 15 clinicians and methodologists</a:t>
            </a:r>
          </a:p>
          <a:p>
            <a:pPr marL="0" indent="0">
              <a:buNone/>
            </a:pPr>
            <a:r>
              <a:rPr lang="en-CA" sz="3200" dirty="0"/>
              <a:t> </a:t>
            </a:r>
          </a:p>
          <a:p>
            <a:r>
              <a:rPr lang="en-CA" sz="3200" b="1" dirty="0"/>
              <a:t>Mandate</a:t>
            </a:r>
            <a:r>
              <a:rPr lang="en-CA" sz="3200" dirty="0"/>
              <a:t>:</a:t>
            </a:r>
          </a:p>
          <a:p>
            <a:pPr lvl="1">
              <a:buFont typeface="Courier New" panose="020B0604020202020204" pitchFamily="34" charset="0"/>
              <a:buChar char="o"/>
            </a:pPr>
            <a:r>
              <a:rPr lang="en-CA" sz="3200" dirty="0"/>
              <a:t>Develop evidence-based clinical practice guidelines to support primary care providers in the delivery preventive healthcare</a:t>
            </a:r>
          </a:p>
          <a:p>
            <a:pPr lvl="1">
              <a:buFont typeface="Courier New" panose="020B0604020202020204" pitchFamily="34" charset="0"/>
              <a:buChar char="o"/>
            </a:pPr>
            <a:r>
              <a:rPr lang="en-CA" sz="3200" dirty="0"/>
              <a:t>Ensure dissemination, uptake and implementation of guidelines</a:t>
            </a:r>
          </a:p>
          <a:p>
            <a:pPr lvl="1"/>
            <a:endParaRPr lang="en-CA" dirty="0"/>
          </a:p>
        </p:txBody>
      </p:sp>
      <p:sp>
        <p:nvSpPr>
          <p:cNvPr id="4" name="Slide Number Placeholder 3"/>
          <p:cNvSpPr>
            <a:spLocks noGrp="1"/>
          </p:cNvSpPr>
          <p:nvPr>
            <p:ph type="sldNum" sz="quarter" idx="12"/>
          </p:nvPr>
        </p:nvSpPr>
        <p:spPr/>
        <p:txBody>
          <a:bodyPr/>
          <a:lstStyle/>
          <a:p>
            <a:fld id="{E3D5E142-BA66-4577-AABD-3D3B043058E5}" type="slidenum">
              <a:rPr lang="en-US" smtClean="0"/>
              <a:t>13</a:t>
            </a:fld>
            <a:endParaRPr lang="en-US" dirty="0"/>
          </a:p>
        </p:txBody>
      </p:sp>
      <p:pic>
        <p:nvPicPr>
          <p:cNvPr id="5" name="Picture 5" descr="A picture containing text, gauge&#10;&#10;Description automatically generated">
            <a:extLst>
              <a:ext uri="{FF2B5EF4-FFF2-40B4-BE49-F238E27FC236}">
                <a16:creationId xmlns:a16="http://schemas.microsoft.com/office/drawing/2014/main" id="{D1978754-B81F-4271-925C-67D5CD6DB53B}"/>
              </a:ext>
            </a:extLst>
          </p:cNvPr>
          <p:cNvPicPr>
            <a:picLocks noChangeAspect="1"/>
          </p:cNvPicPr>
          <p:nvPr/>
        </p:nvPicPr>
        <p:blipFill>
          <a:blip r:embed="rId3"/>
          <a:stretch>
            <a:fillRect/>
          </a:stretch>
        </p:blipFill>
        <p:spPr>
          <a:xfrm>
            <a:off x="5649689" y="2352628"/>
            <a:ext cx="2979506" cy="2244645"/>
          </a:xfrm>
          <a:prstGeom prst="rect">
            <a:avLst/>
          </a:prstGeom>
        </p:spPr>
      </p:pic>
    </p:spTree>
    <p:extLst>
      <p:ext uri="{BB962C8B-B14F-4D97-AF65-F5344CB8AC3E}">
        <p14:creationId xmlns:p14="http://schemas.microsoft.com/office/powerpoint/2010/main" val="3262189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25112" y="587367"/>
            <a:ext cx="8502769" cy="762000"/>
          </a:xfrm>
        </p:spPr>
        <p:txBody>
          <a:bodyPr vert="horz" lIns="91440" tIns="45720" rIns="91440" bIns="45720" rtlCol="0" anchor="ctr">
            <a:noAutofit/>
          </a:bodyPr>
          <a:lstStyle/>
          <a:p>
            <a:r>
              <a:rPr lang="en-US" altLang="en-US" sz="3200" dirty="0">
                <a:latin typeface="Arial"/>
                <a:cs typeface="Arial"/>
              </a:rPr>
              <a:t>Evidence Review and Synthesis </a:t>
            </a:r>
            <a:r>
              <a:rPr lang="en-US" altLang="en-US" sz="3200" dirty="0" err="1">
                <a:latin typeface="Arial"/>
                <a:cs typeface="Arial"/>
              </a:rPr>
              <a:t>Centres</a:t>
            </a:r>
            <a:r>
              <a:rPr lang="en-US" altLang="en-US" sz="3200" dirty="0">
                <a:latin typeface="Arial"/>
                <a:cs typeface="Arial"/>
              </a:rPr>
              <a:t> (ERSC)</a:t>
            </a:r>
            <a:endParaRPr lang="en-CA" altLang="en-US" sz="3200">
              <a:latin typeface="Arial"/>
              <a:cs typeface="Arial"/>
            </a:endParaRPr>
          </a:p>
        </p:txBody>
      </p:sp>
      <p:sp>
        <p:nvSpPr>
          <p:cNvPr id="27651" name="Content Placeholder 2"/>
          <p:cNvSpPr>
            <a:spLocks noGrp="1"/>
          </p:cNvSpPr>
          <p:nvPr>
            <p:ph idx="1"/>
          </p:nvPr>
        </p:nvSpPr>
        <p:spPr>
          <a:xfrm>
            <a:off x="424132" y="3923581"/>
            <a:ext cx="8292407" cy="2196398"/>
          </a:xfrm>
        </p:spPr>
        <p:txBody>
          <a:bodyPr>
            <a:normAutofit fontScale="85000" lnSpcReduction="20000"/>
          </a:bodyPr>
          <a:lstStyle/>
          <a:p>
            <a:r>
              <a:rPr lang="en-US" altLang="en-US" sz="2800" dirty="0"/>
              <a:t>Independent systematic review (SR) of the literature based on the working group’s analytical framework</a:t>
            </a:r>
          </a:p>
          <a:p>
            <a:r>
              <a:rPr lang="en-US" altLang="en-US" sz="2800" dirty="0"/>
              <a:t>Present evidence with GRADE tables to inform Task Force guidelines</a:t>
            </a:r>
          </a:p>
          <a:p>
            <a:r>
              <a:rPr lang="en-US" altLang="en-US" sz="2800" dirty="0"/>
              <a:t>Participate in working group and Task Force meetings (non-voting) </a:t>
            </a:r>
          </a:p>
          <a:p>
            <a:pPr marL="457200" lvl="1" indent="0" algn="just">
              <a:buNone/>
            </a:pPr>
            <a:endParaRPr lang="en-US" altLang="en-US" sz="1000" dirty="0"/>
          </a:p>
        </p:txBody>
      </p:sp>
      <p:sp>
        <p:nvSpPr>
          <p:cNvPr id="27652"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DD545C49-BF10-49F5-984F-6AF71B4566B1}" type="slidenum">
              <a:rPr lang="en-US" altLang="en-US" sz="1400" smtClean="0">
                <a:cs typeface="Arial" pitchFamily="34" charset="0"/>
              </a:rPr>
              <a:pPr>
                <a:spcBef>
                  <a:spcPct val="0"/>
                </a:spcBef>
                <a:buFontTx/>
                <a:buNone/>
              </a:pPr>
              <a:t>14</a:t>
            </a:fld>
            <a:endParaRPr lang="en-US" altLang="en-US" sz="1400" dirty="0">
              <a:cs typeface="Arial" pitchFamily="34" charset="0"/>
            </a:endParaRPr>
          </a:p>
        </p:txBody>
      </p:sp>
      <p:pic>
        <p:nvPicPr>
          <p:cNvPr id="2" name="Picture 2" descr="Graphical user interface&#10;&#10;Description automatically generated">
            <a:extLst>
              <a:ext uri="{FF2B5EF4-FFF2-40B4-BE49-F238E27FC236}">
                <a16:creationId xmlns:a16="http://schemas.microsoft.com/office/drawing/2014/main" id="{4083F3D3-8C5E-457D-859A-AD34D62A3324}"/>
              </a:ext>
            </a:extLst>
          </p:cNvPr>
          <p:cNvPicPr>
            <a:picLocks noChangeAspect="1"/>
          </p:cNvPicPr>
          <p:nvPr/>
        </p:nvPicPr>
        <p:blipFill>
          <a:blip r:embed="rId3"/>
          <a:stretch>
            <a:fillRect/>
          </a:stretch>
        </p:blipFill>
        <p:spPr>
          <a:xfrm>
            <a:off x="1977169" y="1046094"/>
            <a:ext cx="5388634" cy="2694317"/>
          </a:xfrm>
          <a:prstGeom prst="rect">
            <a:avLst/>
          </a:prstGeom>
        </p:spPr>
      </p:pic>
    </p:spTree>
    <p:extLst>
      <p:ext uri="{BB962C8B-B14F-4D97-AF65-F5344CB8AC3E}">
        <p14:creationId xmlns:p14="http://schemas.microsoft.com/office/powerpoint/2010/main" val="4220822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1E215434-31F9-43B8-B68D-2B8DDC0FE676}" type="slidenum">
              <a:rPr lang="en-US" altLang="en-US" sz="1400" smtClean="0"/>
              <a:pPr>
                <a:spcBef>
                  <a:spcPct val="0"/>
                </a:spcBef>
                <a:buFontTx/>
                <a:buNone/>
              </a:pPr>
              <a:t>15</a:t>
            </a:fld>
            <a:endParaRPr lang="en-US" altLang="en-US" sz="1400" dirty="0"/>
          </a:p>
        </p:txBody>
      </p:sp>
      <p:pic>
        <p:nvPicPr>
          <p:cNvPr id="2" name="Picture 1"/>
          <p:cNvPicPr>
            <a:picLocks noChangeAspect="1"/>
          </p:cNvPicPr>
          <p:nvPr/>
        </p:nvPicPr>
        <p:blipFill>
          <a:blip r:embed="rId3"/>
          <a:stretch>
            <a:fillRect/>
          </a:stretch>
        </p:blipFill>
        <p:spPr>
          <a:xfrm>
            <a:off x="76200" y="6096"/>
            <a:ext cx="8909304" cy="6816514"/>
          </a:xfrm>
          <a:prstGeom prst="rect">
            <a:avLst/>
          </a:prstGeom>
        </p:spPr>
      </p:pic>
    </p:spTree>
    <p:extLst>
      <p:ext uri="{BB962C8B-B14F-4D97-AF65-F5344CB8AC3E}">
        <p14:creationId xmlns:p14="http://schemas.microsoft.com/office/powerpoint/2010/main" val="999137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go&#10;&#10;Description automatically generated">
            <a:extLst>
              <a:ext uri="{FF2B5EF4-FFF2-40B4-BE49-F238E27FC236}">
                <a16:creationId xmlns:a16="http://schemas.microsoft.com/office/drawing/2014/main" id="{DB77C02B-602A-45EF-AFA0-1077AE2271B8}"/>
              </a:ext>
            </a:extLst>
          </p:cNvPr>
          <p:cNvPicPr>
            <a:picLocks noChangeAspect="1"/>
          </p:cNvPicPr>
          <p:nvPr/>
        </p:nvPicPr>
        <p:blipFill>
          <a:blip r:embed="rId3"/>
          <a:stretch>
            <a:fillRect/>
          </a:stretch>
        </p:blipFill>
        <p:spPr>
          <a:xfrm>
            <a:off x="5489030" y="609600"/>
            <a:ext cx="3418934" cy="4442463"/>
          </a:xfrm>
          <a:prstGeom prst="rect">
            <a:avLst/>
          </a:prstGeom>
        </p:spPr>
      </p:pic>
      <p:sp>
        <p:nvSpPr>
          <p:cNvPr id="28674" name="Title 1"/>
          <p:cNvSpPr>
            <a:spLocks noGrp="1"/>
          </p:cNvSpPr>
          <p:nvPr>
            <p:ph type="title"/>
          </p:nvPr>
        </p:nvSpPr>
        <p:spPr>
          <a:xfrm>
            <a:off x="228600" y="0"/>
            <a:ext cx="8915400" cy="1219200"/>
          </a:xfrm>
        </p:spPr>
        <p:txBody>
          <a:bodyPr>
            <a:normAutofit/>
          </a:bodyPr>
          <a:lstStyle/>
          <a:p>
            <a:r>
              <a:rPr lang="en-US" altLang="en-US" sz="3200" dirty="0"/>
              <a:t>Task Force external review process</a:t>
            </a:r>
            <a:endParaRPr lang="en-US" altLang="en-US" sz="3200" dirty="0">
              <a:solidFill>
                <a:srgbClr val="FF0000"/>
              </a:solidFill>
            </a:endParaRPr>
          </a:p>
        </p:txBody>
      </p:sp>
      <p:sp>
        <p:nvSpPr>
          <p:cNvPr id="28675" name="Content Placeholder 2"/>
          <p:cNvSpPr>
            <a:spLocks noGrp="1"/>
          </p:cNvSpPr>
          <p:nvPr>
            <p:ph idx="1"/>
          </p:nvPr>
        </p:nvSpPr>
        <p:spPr>
          <a:xfrm>
            <a:off x="381000" y="990600"/>
            <a:ext cx="5638800" cy="2729392"/>
          </a:xfrm>
        </p:spPr>
        <p:txBody>
          <a:bodyPr vert="horz" lIns="91440" tIns="45720" rIns="91440" bIns="45720" rtlCol="0" anchor="t">
            <a:noAutofit/>
          </a:bodyPr>
          <a:lstStyle/>
          <a:p>
            <a:pPr>
              <a:defRPr/>
            </a:pPr>
            <a:r>
              <a:rPr lang="en-US" sz="2000" b="1" dirty="0">
                <a:latin typeface="Arial"/>
                <a:cs typeface="Arial"/>
              </a:rPr>
              <a:t>Internal review process involving</a:t>
            </a:r>
            <a:r>
              <a:rPr lang="en-US" sz="2000" dirty="0">
                <a:latin typeface="Arial"/>
                <a:cs typeface="Arial"/>
              </a:rPr>
              <a:t>:</a:t>
            </a:r>
          </a:p>
          <a:p>
            <a:pPr lvl="1">
              <a:buFont typeface="Wingdings" panose="020B0604020202020204" pitchFamily="34" charset="0"/>
              <a:buChar char="ü"/>
              <a:defRPr/>
            </a:pPr>
            <a:r>
              <a:rPr lang="en-US" dirty="0">
                <a:latin typeface="Arial"/>
                <a:cs typeface="Arial"/>
              </a:rPr>
              <a:t>Guideline working group and other Task Force members</a:t>
            </a:r>
          </a:p>
          <a:p>
            <a:pPr>
              <a:defRPr/>
            </a:pPr>
            <a:r>
              <a:rPr lang="en-US" sz="2000" b="1" dirty="0">
                <a:latin typeface="Arial"/>
                <a:cs typeface="Arial"/>
              </a:rPr>
              <a:t>External stakeholder review undertaken at key stages</a:t>
            </a:r>
            <a:r>
              <a:rPr lang="en-US" sz="2000" dirty="0">
                <a:latin typeface="Arial"/>
                <a:cs typeface="Arial"/>
              </a:rPr>
              <a:t>:</a:t>
            </a:r>
          </a:p>
          <a:p>
            <a:pPr lvl="1">
              <a:buFont typeface="Wingdings" panose="020B0604020202020204" pitchFamily="34" charset="0"/>
              <a:buChar char="ü"/>
              <a:defRPr/>
            </a:pPr>
            <a:r>
              <a:rPr lang="en-US" dirty="0">
                <a:latin typeface="Arial"/>
                <a:cs typeface="Arial"/>
              </a:rPr>
              <a:t>Protocol, systematic review(s) and guideline</a:t>
            </a:r>
          </a:p>
          <a:p>
            <a:pPr>
              <a:defRPr/>
            </a:pPr>
            <a:r>
              <a:rPr lang="en-US" sz="2000" b="1" dirty="0">
                <a:latin typeface="Arial"/>
                <a:cs typeface="Arial"/>
              </a:rPr>
              <a:t>External stakeholder reviewer groups:</a:t>
            </a:r>
            <a:endParaRPr lang="en-US" sz="2000" b="1" strike="sngStrike" dirty="0">
              <a:latin typeface="Arial"/>
              <a:cs typeface="Arial"/>
            </a:endParaRPr>
          </a:p>
          <a:p>
            <a:pPr lvl="1">
              <a:buFont typeface="Wingdings" panose="020B0604020202020204" pitchFamily="34" charset="0"/>
              <a:buChar char="ü"/>
              <a:defRPr/>
            </a:pPr>
            <a:r>
              <a:rPr lang="en-US" dirty="0">
                <a:latin typeface="Arial"/>
                <a:cs typeface="Arial"/>
              </a:rPr>
              <a:t>Generalist and disease-specific stakeholders </a:t>
            </a:r>
            <a:endParaRPr lang="en-US" dirty="0"/>
          </a:p>
          <a:p>
            <a:pPr lvl="1">
              <a:buFont typeface="Wingdings" panose="020B0604020202020204" pitchFamily="34" charset="0"/>
              <a:buChar char="ü"/>
              <a:defRPr/>
            </a:pPr>
            <a:r>
              <a:rPr lang="en-US" dirty="0">
                <a:latin typeface="Arial"/>
                <a:cs typeface="Arial"/>
              </a:rPr>
              <a:t>Academic peer reviewers</a:t>
            </a:r>
          </a:p>
          <a:p>
            <a:pPr marL="342900" lvl="1" indent="-342900">
              <a:buFontTx/>
              <a:buChar char="•"/>
              <a:defRPr/>
            </a:pPr>
            <a:r>
              <a:rPr lang="en-US" b="1" dirty="0">
                <a:latin typeface="Arial"/>
                <a:cs typeface="Arial"/>
              </a:rPr>
              <a:t>CMAJ </a:t>
            </a:r>
            <a:r>
              <a:rPr lang="en-US" dirty="0">
                <a:latin typeface="Arial"/>
                <a:cs typeface="Arial"/>
              </a:rPr>
              <a:t>undertakes an independent peer review process to review guidelines before accepting for publication</a:t>
            </a:r>
          </a:p>
        </p:txBody>
      </p:sp>
      <p:sp>
        <p:nvSpPr>
          <p:cNvPr id="28676"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1E215434-31F9-43B8-B68D-2B8DDC0FE676}" type="slidenum">
              <a:rPr lang="en-US" altLang="en-US" sz="1400" smtClean="0"/>
              <a:pPr>
                <a:spcBef>
                  <a:spcPct val="0"/>
                </a:spcBef>
                <a:buFontTx/>
                <a:buNone/>
              </a:pPr>
              <a:t>16</a:t>
            </a:fld>
            <a:endParaRPr lang="en-US" altLang="en-US" sz="1400" dirty="0"/>
          </a:p>
        </p:txBody>
      </p:sp>
    </p:spTree>
    <p:extLst>
      <p:ext uri="{BB962C8B-B14F-4D97-AF65-F5344CB8AC3E}">
        <p14:creationId xmlns:p14="http://schemas.microsoft.com/office/powerpoint/2010/main" val="2743587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57199" y="152400"/>
            <a:ext cx="8856984" cy="1219200"/>
          </a:xfrm>
        </p:spPr>
        <p:txBody>
          <a:bodyPr vert="horz" lIns="91440" tIns="45720" rIns="91440" bIns="45720" rtlCol="0" anchor="ctr">
            <a:noAutofit/>
          </a:bodyPr>
          <a:lstStyle/>
          <a:p>
            <a:br>
              <a:rPr lang="en-US" altLang="en-US" sz="3200" dirty="0"/>
            </a:br>
            <a:r>
              <a:rPr lang="en-US" altLang="en-US" sz="3200" dirty="0">
                <a:latin typeface="Arial"/>
                <a:cs typeface="Arial"/>
              </a:rPr>
              <a:t>GRADE - rating evidence and grading recommendations</a:t>
            </a:r>
          </a:p>
        </p:txBody>
      </p:sp>
      <p:sp>
        <p:nvSpPr>
          <p:cNvPr id="38916"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CF667316-3D4E-4659-9887-499657F22095}" type="slidenum">
              <a:rPr lang="en-US" altLang="en-US" sz="1400" smtClean="0"/>
              <a:pPr>
                <a:spcBef>
                  <a:spcPct val="0"/>
                </a:spcBef>
                <a:buFontTx/>
                <a:buNone/>
              </a:pPr>
              <a:t>17</a:t>
            </a:fld>
            <a:endParaRPr lang="en-US" altLang="en-US" sz="1400" dirty="0"/>
          </a:p>
        </p:txBody>
      </p:sp>
      <p:sp>
        <p:nvSpPr>
          <p:cNvPr id="13" name="Down Arrow Callout 12"/>
          <p:cNvSpPr/>
          <p:nvPr/>
        </p:nvSpPr>
        <p:spPr bwMode="auto">
          <a:xfrm>
            <a:off x="395536" y="1843840"/>
            <a:ext cx="3600400" cy="1013675"/>
          </a:xfrm>
          <a:prstGeom prst="downArrowCallout">
            <a:avLst/>
          </a:prstGeom>
          <a:solidFill>
            <a:srgbClr val="AE285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a:ln>
                  <a:noFill/>
                </a:ln>
                <a:solidFill>
                  <a:schemeClr val="bg1"/>
                </a:solidFill>
                <a:effectLst/>
                <a:latin typeface="Arial"/>
                <a:ea typeface="ヒラギノ角ゴ Pro W3"/>
                <a:cs typeface="Arial"/>
              </a:rPr>
              <a:t>1. Certainty of Evidence</a:t>
            </a:r>
            <a:endParaRPr lang="en-US" sz="2100" b="1" i="0" u="none" strike="noStrike" cap="none" normalizeH="0" baseline="0">
              <a:ln>
                <a:noFill/>
              </a:ln>
              <a:solidFill>
                <a:schemeClr val="bg1"/>
              </a:solidFill>
              <a:effectLst/>
              <a:latin typeface="Arial" charset="0"/>
              <a:ea typeface="ヒラギノ角ゴ Pro W3" pitchFamily="-128" charset="-128"/>
              <a:cs typeface="Arial"/>
            </a:endParaRPr>
          </a:p>
        </p:txBody>
      </p:sp>
      <p:sp>
        <p:nvSpPr>
          <p:cNvPr id="17" name="Down Arrow Callout 16"/>
          <p:cNvSpPr/>
          <p:nvPr/>
        </p:nvSpPr>
        <p:spPr bwMode="auto">
          <a:xfrm>
            <a:off x="4283968" y="1843840"/>
            <a:ext cx="4608512" cy="1013674"/>
          </a:xfrm>
          <a:prstGeom prst="downArrowCallout">
            <a:avLst/>
          </a:prstGeom>
          <a:solidFill>
            <a:srgbClr val="AE285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dirty="0">
                <a:ln>
                  <a:noFill/>
                </a:ln>
                <a:solidFill>
                  <a:schemeClr val="bg1"/>
                </a:solidFill>
                <a:effectLst/>
                <a:latin typeface="Arial"/>
                <a:ea typeface="ヒラギノ角ゴ Pro W3"/>
                <a:cs typeface="Arial"/>
              </a:rPr>
              <a:t>2. Strength</a:t>
            </a:r>
            <a:r>
              <a:rPr kumimoji="0" lang="en-US" sz="2100" b="1" i="0" u="none" strike="noStrike" cap="none" normalizeH="0" dirty="0">
                <a:ln>
                  <a:noFill/>
                </a:ln>
                <a:solidFill>
                  <a:schemeClr val="bg1"/>
                </a:solidFill>
                <a:effectLst/>
                <a:latin typeface="Arial"/>
                <a:ea typeface="ヒラギノ角ゴ Pro W3"/>
                <a:cs typeface="Arial"/>
              </a:rPr>
              <a:t> of Recommendation</a:t>
            </a:r>
            <a:endParaRPr lang="en-US" sz="2100" b="1" i="0" u="none" strike="noStrike" cap="none" normalizeH="0" baseline="0" dirty="0">
              <a:ln>
                <a:noFill/>
              </a:ln>
              <a:solidFill>
                <a:schemeClr val="bg1"/>
              </a:solidFill>
              <a:effectLst/>
              <a:latin typeface="Arial" charset="0"/>
              <a:ea typeface="ヒラギノ角ゴ Pro W3" pitchFamily="-128" charset="-128"/>
              <a:cs typeface="Arial"/>
            </a:endParaRPr>
          </a:p>
        </p:txBody>
      </p:sp>
      <p:sp>
        <p:nvSpPr>
          <p:cNvPr id="14" name="Rectangle 13"/>
          <p:cNvSpPr/>
          <p:nvPr/>
        </p:nvSpPr>
        <p:spPr bwMode="auto">
          <a:xfrm>
            <a:off x="379648" y="2941415"/>
            <a:ext cx="3605245" cy="1865108"/>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CA" sz="2000" b="1" dirty="0">
                <a:solidFill>
                  <a:schemeClr val="bg1"/>
                </a:solidFill>
                <a:latin typeface="Arial"/>
                <a:cs typeface="Arial"/>
              </a:rPr>
              <a:t>Certainty</a:t>
            </a:r>
            <a:r>
              <a:rPr lang="en-CA" sz="2000" dirty="0">
                <a:latin typeface="Arial"/>
                <a:cs typeface="Arial"/>
              </a:rPr>
              <a:t> that the available evidence </a:t>
            </a:r>
            <a:r>
              <a:rPr lang="en-CA" sz="2000" b="1" dirty="0">
                <a:latin typeface="Arial"/>
                <a:cs typeface="Arial"/>
              </a:rPr>
              <a:t>correctly reflects the true effect</a:t>
            </a:r>
            <a:r>
              <a:rPr lang="en-CA" sz="2000" dirty="0">
                <a:latin typeface="Arial"/>
                <a:cs typeface="Arial"/>
              </a:rPr>
              <a:t> </a:t>
            </a:r>
            <a:endParaRPr lang="en-US" sz="2000" b="0" i="0" u="none" strike="noStrike" cap="none" normalizeH="0" baseline="0">
              <a:ln>
                <a:noFill/>
              </a:ln>
              <a:effectLst/>
              <a:latin typeface="Arial" charset="0"/>
              <a:ea typeface="ヒラギノ角ゴ Pro W3" pitchFamily="-128" charset="-128"/>
              <a:cs typeface="Arial"/>
            </a:endParaRPr>
          </a:p>
        </p:txBody>
      </p:sp>
      <p:sp>
        <p:nvSpPr>
          <p:cNvPr id="19" name="Rectangle 18"/>
          <p:cNvSpPr/>
          <p:nvPr/>
        </p:nvSpPr>
        <p:spPr bwMode="auto">
          <a:xfrm>
            <a:off x="4319972" y="2943086"/>
            <a:ext cx="4536504" cy="1860825"/>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2000" b="1" dirty="0">
                <a:solidFill>
                  <a:schemeClr val="bg1"/>
                </a:solidFill>
                <a:latin typeface="Arial"/>
                <a:ea typeface="ヒラギノ角ゴ Pro W3"/>
                <a:cs typeface="Arial"/>
              </a:rPr>
              <a:t>Certainty</a:t>
            </a:r>
            <a:r>
              <a:rPr lang="en-US" sz="2000" b="1" dirty="0">
                <a:latin typeface="Arial"/>
                <a:ea typeface="ヒラギノ角ゴ Pro W3"/>
                <a:cs typeface="Arial"/>
              </a:rPr>
              <a:t> </a:t>
            </a:r>
            <a:r>
              <a:rPr lang="en-US" sz="2000" dirty="0">
                <a:latin typeface="Arial"/>
                <a:ea typeface="ヒラギノ角ゴ Pro W3"/>
                <a:cs typeface="Arial"/>
              </a:rPr>
              <a:t>of </a:t>
            </a:r>
            <a:r>
              <a:rPr lang="en-US" sz="2000" b="1" dirty="0">
                <a:latin typeface="Arial"/>
                <a:ea typeface="ヒラギノ角ゴ Pro W3"/>
                <a:cs typeface="Arial"/>
              </a:rPr>
              <a:t>supporting evidence</a:t>
            </a:r>
            <a:endParaRPr lang="en-US" sz="2000">
              <a:cs typeface="Calibri"/>
            </a:endParaRPr>
          </a:p>
          <a:p>
            <a:pPr marL="342900" indent="-342900" eaLnBrk="0" hangingPunct="0">
              <a:buFont typeface="Arial" panose="020B0604020202020204" pitchFamily="34" charset="0"/>
              <a:buChar char="•"/>
            </a:pPr>
            <a:r>
              <a:rPr kumimoji="0" lang="en-US" sz="2000" i="0" u="none" strike="noStrike" cap="none" normalizeH="0" baseline="0" dirty="0">
                <a:ln>
                  <a:noFill/>
                </a:ln>
                <a:effectLst/>
                <a:latin typeface="Arial"/>
                <a:ea typeface="ヒラギノ角ゴ Pro W3"/>
                <a:cs typeface="Arial"/>
              </a:rPr>
              <a:t>Balance between </a:t>
            </a:r>
            <a:r>
              <a:rPr kumimoji="0" lang="en-US" sz="2000" b="1" i="0" u="none" strike="noStrike" cap="none" normalizeH="0" baseline="0" dirty="0">
                <a:ln>
                  <a:noFill/>
                </a:ln>
                <a:effectLst/>
                <a:latin typeface="Arial"/>
                <a:ea typeface="ヒラギノ角ゴ Pro W3"/>
                <a:cs typeface="Arial"/>
              </a:rPr>
              <a:t>desirabl</a:t>
            </a:r>
            <a:r>
              <a:rPr lang="en-US" sz="2000" b="1" dirty="0">
                <a:latin typeface="Arial"/>
                <a:ea typeface="ヒラギノ角ゴ Pro W3"/>
                <a:cs typeface="Arial"/>
              </a:rPr>
              <a:t>e</a:t>
            </a:r>
            <a:r>
              <a:rPr lang="en-US" sz="2000" dirty="0">
                <a:latin typeface="Arial"/>
                <a:ea typeface="ヒラギノ角ゴ Pro W3"/>
                <a:cs typeface="Arial"/>
              </a:rPr>
              <a:t> </a:t>
            </a:r>
            <a:r>
              <a:rPr kumimoji="0" lang="en-US" sz="2000" i="0" u="none" strike="noStrike" cap="none" normalizeH="0" dirty="0">
                <a:ln>
                  <a:noFill/>
                </a:ln>
                <a:effectLst/>
                <a:latin typeface="Arial"/>
                <a:ea typeface="ヒラギノ角ゴ Pro W3"/>
                <a:cs typeface="Arial"/>
              </a:rPr>
              <a:t>and </a:t>
            </a:r>
            <a:r>
              <a:rPr kumimoji="0" lang="en-US" sz="2000" b="1" i="0" u="none" strike="noStrike" cap="none" normalizeH="0" dirty="0">
                <a:ln>
                  <a:noFill/>
                </a:ln>
                <a:effectLst/>
                <a:latin typeface="Arial"/>
                <a:ea typeface="ヒラギノ角ゴ Pro W3"/>
                <a:cs typeface="Arial"/>
              </a:rPr>
              <a:t>undesirable</a:t>
            </a:r>
            <a:r>
              <a:rPr lang="en-US" sz="2000" b="1" dirty="0">
                <a:latin typeface="Arial"/>
                <a:ea typeface="ヒラギノ角ゴ Pro W3"/>
                <a:cs typeface="Arial"/>
              </a:rPr>
              <a:t> </a:t>
            </a:r>
            <a:endParaRPr lang="en-US" sz="2000" b="1" i="0" u="none" strike="noStrike" cap="none" normalizeH="0" dirty="0">
              <a:ln>
                <a:noFill/>
              </a:ln>
              <a:effectLst/>
              <a:latin typeface="Arial"/>
              <a:ea typeface="ヒラギノ角ゴ Pro W3"/>
              <a:cs typeface="Arial"/>
            </a:endParaRPr>
          </a:p>
          <a:p>
            <a:pPr marL="342900" indent="-342900" eaLnBrk="0" hangingPunct="0">
              <a:buFont typeface="Arial" panose="020B0604020202020204" pitchFamily="34" charset="0"/>
              <a:buChar char="•"/>
            </a:pPr>
            <a:r>
              <a:rPr lang="en-US" sz="2000" dirty="0">
                <a:latin typeface="Arial"/>
                <a:ea typeface="ヒラギノ角ゴ Pro W3"/>
                <a:cs typeface="Arial"/>
              </a:rPr>
              <a:t>Patient</a:t>
            </a:r>
            <a:r>
              <a:rPr lang="en-US" sz="2000" b="1" dirty="0">
                <a:latin typeface="Arial"/>
                <a:ea typeface="ヒラギノ角ゴ Pro W3"/>
                <a:cs typeface="Arial"/>
              </a:rPr>
              <a:t> v</a:t>
            </a:r>
            <a:r>
              <a:rPr lang="en-US" sz="2000" b="1" baseline="0" dirty="0">
                <a:latin typeface="Arial"/>
                <a:ea typeface="ヒラギノ角ゴ Pro W3"/>
                <a:cs typeface="Arial"/>
              </a:rPr>
              <a:t>alues</a:t>
            </a:r>
            <a:r>
              <a:rPr lang="en-US" sz="2000" b="1" dirty="0">
                <a:latin typeface="Arial"/>
                <a:ea typeface="ヒラギノ角ゴ Pro W3"/>
                <a:cs typeface="Arial"/>
              </a:rPr>
              <a:t> </a:t>
            </a:r>
            <a:r>
              <a:rPr lang="en-US" sz="2000" dirty="0">
                <a:latin typeface="Arial"/>
                <a:ea typeface="ヒラギノ角ゴ Pro W3"/>
                <a:cs typeface="Arial"/>
              </a:rPr>
              <a:t>and </a:t>
            </a:r>
            <a:r>
              <a:rPr lang="en-US" sz="2000" b="1" dirty="0">
                <a:latin typeface="Arial"/>
                <a:ea typeface="ヒラギノ角ゴ Pro W3"/>
                <a:cs typeface="Arial"/>
              </a:rPr>
              <a:t>preferences</a:t>
            </a:r>
          </a:p>
          <a:p>
            <a:pPr marL="342900" indent="-342900" eaLnBrk="0" hangingPunct="0">
              <a:buFont typeface="Arial" panose="020B0604020202020204" pitchFamily="34" charset="0"/>
              <a:buChar char="•"/>
            </a:pPr>
            <a:r>
              <a:rPr lang="en-US" sz="2000" b="1" dirty="0">
                <a:latin typeface="Arial"/>
                <a:ea typeface="ヒラギノ角ゴ Pro W3"/>
                <a:cs typeface="Arial"/>
              </a:rPr>
              <a:t>Wise use of Resources</a:t>
            </a:r>
            <a:endParaRPr lang="en-US" sz="2000" b="0" i="0" u="none" strike="noStrike" cap="none" normalizeH="0" baseline="0" dirty="0">
              <a:ln>
                <a:noFill/>
              </a:ln>
              <a:effectLst/>
              <a:latin typeface="Arial"/>
              <a:ea typeface="ヒラギノ角ゴ Pro W3"/>
              <a:cs typeface="Arial"/>
            </a:endParaRPr>
          </a:p>
        </p:txBody>
      </p:sp>
      <p:sp>
        <p:nvSpPr>
          <p:cNvPr id="15" name="Up Arrow Callout 14"/>
          <p:cNvSpPr/>
          <p:nvPr/>
        </p:nvSpPr>
        <p:spPr bwMode="auto">
          <a:xfrm>
            <a:off x="396438" y="4879891"/>
            <a:ext cx="3599498" cy="1091721"/>
          </a:xfrm>
          <a:prstGeom prst="upArrowCallout">
            <a:avLst/>
          </a:prstGeom>
          <a:solidFill>
            <a:schemeClr val="tx1">
              <a:alpha val="7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a:ln>
                  <a:noFill/>
                </a:ln>
                <a:solidFill>
                  <a:schemeClr val="bg1"/>
                </a:solidFill>
                <a:effectLst/>
                <a:latin typeface="Arial"/>
                <a:ea typeface="ヒラギノ角ゴ Pro W3"/>
                <a:cs typeface="Arial"/>
              </a:rPr>
              <a:t>High, Moderate, Low, Very Low</a:t>
            </a:r>
            <a:endParaRPr lang="en-US" b="1" i="1" u="none" strike="noStrike" cap="none" normalizeH="0" baseline="0" dirty="0">
              <a:ln>
                <a:noFill/>
              </a:ln>
              <a:solidFill>
                <a:schemeClr val="bg1"/>
              </a:solidFill>
              <a:effectLst/>
              <a:latin typeface="Arial" charset="0"/>
              <a:ea typeface="ヒラギノ角ゴ Pro W3" pitchFamily="-128" charset="-128"/>
              <a:cs typeface="Arial"/>
            </a:endParaRPr>
          </a:p>
        </p:txBody>
      </p:sp>
      <p:sp>
        <p:nvSpPr>
          <p:cNvPr id="21" name="Up Arrow Callout 20"/>
          <p:cNvSpPr/>
          <p:nvPr/>
        </p:nvSpPr>
        <p:spPr bwMode="auto">
          <a:xfrm>
            <a:off x="4319972" y="4881217"/>
            <a:ext cx="4597469" cy="1090396"/>
          </a:xfrm>
          <a:prstGeom prst="upArrowCallout">
            <a:avLst/>
          </a:prstGeom>
          <a:solidFill>
            <a:schemeClr val="tx1">
              <a:alpha val="7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a:ln>
                  <a:noFill/>
                </a:ln>
                <a:solidFill>
                  <a:schemeClr val="bg1"/>
                </a:solidFill>
                <a:effectLst/>
                <a:latin typeface="Arial"/>
                <a:ea typeface="ヒラギノ角ゴ Pro W3"/>
                <a:cs typeface="Arial"/>
              </a:rPr>
              <a:t>Strong, Conditional</a:t>
            </a:r>
            <a:endParaRPr lang="en-US" b="1" i="1" u="none" strike="noStrike" cap="none" normalizeH="0" baseline="0" dirty="0">
              <a:ln>
                <a:noFill/>
              </a:ln>
              <a:solidFill>
                <a:schemeClr val="bg1"/>
              </a:solidFill>
              <a:effectLst/>
              <a:latin typeface="Arial" charset="0"/>
              <a:ea typeface="ヒラギノ角ゴ Pro W3" pitchFamily="-128" charset="-128"/>
              <a:cs typeface="Arial"/>
            </a:endParaRPr>
          </a:p>
        </p:txBody>
      </p:sp>
    </p:spTree>
    <p:extLst>
      <p:ext uri="{BB962C8B-B14F-4D97-AF65-F5344CB8AC3E}">
        <p14:creationId xmlns:p14="http://schemas.microsoft.com/office/powerpoint/2010/main" val="3241090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2773" y="689113"/>
            <a:ext cx="8155127" cy="762000"/>
          </a:xfrm>
        </p:spPr>
        <p:txBody>
          <a:bodyPr>
            <a:noAutofit/>
          </a:bodyPr>
          <a:lstStyle/>
          <a:p>
            <a:pPr>
              <a:defRPr/>
            </a:pPr>
            <a:r>
              <a:rPr lang="en-CA" sz="3200" dirty="0">
                <a:latin typeface="Arial"/>
                <a:cs typeface="Arial"/>
              </a:rPr>
              <a:t>Screening effectiveness systematic review</a:t>
            </a:r>
          </a:p>
        </p:txBody>
      </p:sp>
      <p:sp>
        <p:nvSpPr>
          <p:cNvPr id="13315" name="Content Placeholder 5"/>
          <p:cNvSpPr>
            <a:spLocks noGrp="1"/>
          </p:cNvSpPr>
          <p:nvPr>
            <p:ph idx="1"/>
          </p:nvPr>
        </p:nvSpPr>
        <p:spPr>
          <a:xfrm>
            <a:off x="439529" y="1978991"/>
            <a:ext cx="7636567" cy="4498009"/>
          </a:xfrm>
        </p:spPr>
        <p:txBody>
          <a:bodyPr vert="horz" lIns="91440" tIns="45720" rIns="91440" bIns="45720" rtlCol="0" anchor="t">
            <a:noAutofit/>
          </a:bodyPr>
          <a:lstStyle/>
          <a:p>
            <a:pPr marL="0" indent="0">
              <a:spcBef>
                <a:spcPts val="1200"/>
              </a:spcBef>
              <a:buNone/>
            </a:pPr>
            <a:r>
              <a:rPr lang="en-CA" altLang="en-US" sz="2000" b="1" u="sng" dirty="0"/>
              <a:t>1</a:t>
            </a:r>
            <a:r>
              <a:rPr lang="en-CA" altLang="en-US" sz="2000" b="1" dirty="0"/>
              <a:t>: </a:t>
            </a:r>
            <a:r>
              <a:rPr lang="en-US" sz="2000" b="1" dirty="0"/>
              <a:t>Screening for Chlamydia and/or Gonorrhea in Primary Health Care: Systematic Reviews on Effectiveness and Patient Preferences.</a:t>
            </a:r>
          </a:p>
          <a:p>
            <a:pPr marL="0" indent="0">
              <a:spcBef>
                <a:spcPts val="1200"/>
              </a:spcBef>
              <a:buNone/>
            </a:pPr>
            <a:r>
              <a:rPr lang="en-US" sz="1800" i="1" dirty="0">
                <a:latin typeface="Arial"/>
                <a:cs typeface="Arial"/>
              </a:rPr>
              <a:t>Pillay J, Wingert A, MacGregor T, Gates M, Vandermeer B, Hartling L. </a:t>
            </a:r>
            <a:r>
              <a:rPr lang="en-CA" sz="1800" i="1" dirty="0">
                <a:latin typeface="Arial"/>
                <a:cs typeface="Arial"/>
              </a:rPr>
              <a:t>Systematic Reviews. Accepted for publication</a:t>
            </a:r>
            <a:r>
              <a:rPr lang="en-CA" altLang="en-US" sz="1800" i="1" dirty="0">
                <a:latin typeface="Arial"/>
                <a:cs typeface="Arial"/>
              </a:rPr>
              <a:t>.</a:t>
            </a:r>
          </a:p>
          <a:p>
            <a:pPr>
              <a:spcBef>
                <a:spcPts val="1200"/>
              </a:spcBef>
            </a:pPr>
            <a:r>
              <a:rPr lang="en-CA" altLang="en-US" sz="1800" dirty="0"/>
              <a:t>Review will be published in </a:t>
            </a:r>
            <a:r>
              <a:rPr lang="en-CA" altLang="en-US" sz="1800" i="1" dirty="0"/>
              <a:t>Systematic Reviews </a:t>
            </a:r>
            <a:r>
              <a:rPr lang="en-CA" altLang="en-US" sz="1800" dirty="0">
                <a:hlinkClick r:id="rId3"/>
              </a:rPr>
              <a:t>https://www.biomedcentral.com/collections/Canadian-task-force-preventive-healthcare-evidence-reviews</a:t>
            </a:r>
            <a:r>
              <a:rPr lang="en-CA" altLang="en-US" sz="1800" dirty="0"/>
              <a:t> </a:t>
            </a:r>
          </a:p>
          <a:p>
            <a:pPr marL="0" indent="0">
              <a:spcBef>
                <a:spcPts val="1200"/>
              </a:spcBef>
              <a:buNone/>
            </a:pPr>
            <a:endParaRPr lang="en-CA" altLang="en-US" sz="1800" dirty="0"/>
          </a:p>
          <a:p>
            <a:pPr>
              <a:spcBef>
                <a:spcPts val="1200"/>
              </a:spcBef>
            </a:pPr>
            <a:r>
              <a:rPr lang="en-CA" altLang="en-US" sz="1800" dirty="0"/>
              <a:t>All reviews available on the Task Force website: </a:t>
            </a:r>
            <a:r>
              <a:rPr lang="en-US" sz="1800" dirty="0">
                <a:hlinkClick r:id="rId4"/>
              </a:rPr>
              <a:t>www.canadiantaskforce.ca</a:t>
            </a:r>
            <a:endParaRPr lang="en-US" sz="1800" dirty="0"/>
          </a:p>
        </p:txBody>
      </p:sp>
      <p:sp>
        <p:nvSpPr>
          <p:cNvPr id="13316"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ea typeface="ヒラギノ角ゴ Pro W3" pitchFamily="-84" charset="-128"/>
              </a:defRPr>
            </a:lvl1pPr>
            <a:lvl2pPr marL="742950" indent="-285750">
              <a:spcBef>
                <a:spcPct val="20000"/>
              </a:spcBef>
              <a:buChar char="–"/>
              <a:defRPr sz="1600">
                <a:solidFill>
                  <a:schemeClr val="tx1"/>
                </a:solidFill>
                <a:latin typeface="Arial" pitchFamily="34" charset="0"/>
                <a:ea typeface="ヒラギノ角ゴ Pro W3" pitchFamily="-84" charset="-128"/>
              </a:defRPr>
            </a:lvl2pPr>
            <a:lvl3pPr marL="1143000" indent="-228600">
              <a:spcBef>
                <a:spcPct val="20000"/>
              </a:spcBef>
              <a:buChar char="•"/>
              <a:defRPr sz="1400">
                <a:solidFill>
                  <a:schemeClr val="tx1"/>
                </a:solidFill>
                <a:latin typeface="Arial" pitchFamily="34" charset="0"/>
                <a:ea typeface="ヒラギノ角ゴ Pro W3" pitchFamily="-84" charset="-128"/>
              </a:defRPr>
            </a:lvl3pPr>
            <a:lvl4pPr marL="1600200" indent="-228600">
              <a:spcBef>
                <a:spcPct val="20000"/>
              </a:spcBef>
              <a:buChar char="–"/>
              <a:defRPr sz="1400">
                <a:solidFill>
                  <a:schemeClr val="tx1"/>
                </a:solidFill>
                <a:latin typeface="Arial" pitchFamily="34" charset="0"/>
                <a:ea typeface="ヒラギノ角ゴ Pro W3" pitchFamily="-84" charset="-128"/>
              </a:defRPr>
            </a:lvl4pPr>
            <a:lvl5pPr marL="2057400" indent="-228600">
              <a:spcBef>
                <a:spcPct val="20000"/>
              </a:spcBef>
              <a:buChar char="»"/>
              <a:defRPr sz="1400">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9pPr>
          </a:lstStyle>
          <a:p>
            <a:pPr>
              <a:spcBef>
                <a:spcPct val="0"/>
              </a:spcBef>
              <a:buFontTx/>
              <a:buNone/>
            </a:pPr>
            <a:fld id="{713F16F6-C8D4-42C0-B990-F77EB9368371}" type="slidenum">
              <a:rPr lang="en-CA" altLang="en-US" sz="1400" smtClean="0"/>
              <a:pPr>
                <a:spcBef>
                  <a:spcPct val="0"/>
                </a:spcBef>
                <a:buFontTx/>
                <a:buNone/>
              </a:pPr>
              <a:t>18</a:t>
            </a:fld>
            <a:endParaRPr lang="en-CA" altLang="en-US" sz="1400" dirty="0"/>
          </a:p>
        </p:txBody>
      </p:sp>
      <p:pic>
        <p:nvPicPr>
          <p:cNvPr id="2" name="Picture 2" descr="A picture containing text&#10;&#10;Description automatically generated">
            <a:extLst>
              <a:ext uri="{FF2B5EF4-FFF2-40B4-BE49-F238E27FC236}">
                <a16:creationId xmlns:a16="http://schemas.microsoft.com/office/drawing/2014/main" id="{7EBE63AE-DCC6-4AEE-8D40-FAB677837644}"/>
              </a:ext>
            </a:extLst>
          </p:cNvPr>
          <p:cNvPicPr>
            <a:picLocks noChangeAspect="1"/>
          </p:cNvPicPr>
          <p:nvPr/>
        </p:nvPicPr>
        <p:blipFill>
          <a:blip r:embed="rId5"/>
          <a:stretch>
            <a:fillRect/>
          </a:stretch>
        </p:blipFill>
        <p:spPr>
          <a:xfrm>
            <a:off x="6411314" y="3032814"/>
            <a:ext cx="2733675" cy="3552825"/>
          </a:xfrm>
          <a:prstGeom prst="rect">
            <a:avLst/>
          </a:prstGeom>
        </p:spPr>
      </p:pic>
    </p:spTree>
    <p:extLst>
      <p:ext uri="{BB962C8B-B14F-4D97-AF65-F5344CB8AC3E}">
        <p14:creationId xmlns:p14="http://schemas.microsoft.com/office/powerpoint/2010/main" val="157222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CA" sz="3200" dirty="0"/>
              <a:t>Analytical framework</a:t>
            </a:r>
          </a:p>
        </p:txBody>
      </p:sp>
      <p:sp>
        <p:nvSpPr>
          <p:cNvPr id="10244" name="Slide Number Placeholder 2"/>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ea typeface="ヒラギノ角ゴ Pro W3" pitchFamily="-84" charset="-128"/>
              </a:defRPr>
            </a:lvl1pPr>
            <a:lvl2pPr marL="742950" indent="-285750">
              <a:spcBef>
                <a:spcPct val="20000"/>
              </a:spcBef>
              <a:buChar char="–"/>
              <a:defRPr sz="1600">
                <a:solidFill>
                  <a:schemeClr val="tx1"/>
                </a:solidFill>
                <a:latin typeface="Arial" pitchFamily="34" charset="0"/>
                <a:ea typeface="ヒラギノ角ゴ Pro W3" pitchFamily="-84" charset="-128"/>
              </a:defRPr>
            </a:lvl2pPr>
            <a:lvl3pPr marL="1143000" indent="-228600">
              <a:spcBef>
                <a:spcPct val="20000"/>
              </a:spcBef>
              <a:buChar char="•"/>
              <a:defRPr sz="1400">
                <a:solidFill>
                  <a:schemeClr val="tx1"/>
                </a:solidFill>
                <a:latin typeface="Arial" pitchFamily="34" charset="0"/>
                <a:ea typeface="ヒラギノ角ゴ Pro W3" pitchFamily="-84" charset="-128"/>
              </a:defRPr>
            </a:lvl3pPr>
            <a:lvl4pPr marL="1600200" indent="-228600">
              <a:spcBef>
                <a:spcPct val="20000"/>
              </a:spcBef>
              <a:buChar char="–"/>
              <a:defRPr sz="1400">
                <a:solidFill>
                  <a:schemeClr val="tx1"/>
                </a:solidFill>
                <a:latin typeface="Arial" pitchFamily="34" charset="0"/>
                <a:ea typeface="ヒラギノ角ゴ Pro W3" pitchFamily="-84" charset="-128"/>
              </a:defRPr>
            </a:lvl4pPr>
            <a:lvl5pPr marL="2057400" indent="-228600">
              <a:spcBef>
                <a:spcPct val="20000"/>
              </a:spcBef>
              <a:buChar char="»"/>
              <a:defRPr sz="1400">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9pPr>
          </a:lstStyle>
          <a:p>
            <a:pPr>
              <a:spcBef>
                <a:spcPct val="0"/>
              </a:spcBef>
              <a:buFontTx/>
              <a:buNone/>
            </a:pPr>
            <a:fld id="{0AC1A42A-F6A8-4A8E-A4E1-FE0CC61ED548}" type="slidenum">
              <a:rPr lang="en-CA" altLang="en-US" sz="1400" smtClean="0"/>
              <a:pPr>
                <a:spcBef>
                  <a:spcPct val="0"/>
                </a:spcBef>
                <a:buFontTx/>
                <a:buNone/>
              </a:pPr>
              <a:t>19</a:t>
            </a:fld>
            <a:endParaRPr lang="en-CA" altLang="en-US" sz="14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52400" y="1447800"/>
            <a:ext cx="8763000" cy="4495800"/>
          </a:xfrm>
          <a:prstGeom prst="rect">
            <a:avLst/>
          </a:prstGeom>
        </p:spPr>
      </p:pic>
    </p:spTree>
    <p:extLst>
      <p:ext uri="{BB962C8B-B14F-4D97-AF65-F5344CB8AC3E}">
        <p14:creationId xmlns:p14="http://schemas.microsoft.com/office/powerpoint/2010/main" val="310069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CA" altLang="en-US" sz="3200" dirty="0">
                <a:latin typeface="Arial"/>
                <a:cs typeface="Arial"/>
              </a:rPr>
              <a:t>Use of slide deck</a:t>
            </a:r>
          </a:p>
        </p:txBody>
      </p:sp>
      <p:sp>
        <p:nvSpPr>
          <p:cNvPr id="18436"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FB0E405F-B2C1-4492-B961-4F57339DA6A5}" type="slidenum">
              <a:rPr lang="en-US" altLang="en-US" sz="1400" smtClean="0"/>
              <a:pPr>
                <a:spcBef>
                  <a:spcPct val="0"/>
                </a:spcBef>
                <a:buFontTx/>
                <a:buNone/>
              </a:pPr>
              <a:t>2</a:t>
            </a:fld>
            <a:endParaRPr lang="en-US" altLang="en-US" sz="1400" dirty="0"/>
          </a:p>
        </p:txBody>
      </p:sp>
      <p:pic>
        <p:nvPicPr>
          <p:cNvPr id="4" name="Picture 4" descr="Graphical user interface, application, icon&#10;&#10;Description automatically generated">
            <a:extLst>
              <a:ext uri="{FF2B5EF4-FFF2-40B4-BE49-F238E27FC236}">
                <a16:creationId xmlns:a16="http://schemas.microsoft.com/office/drawing/2014/main" id="{92DD0BBA-9F42-4E76-A937-2EA9A7194FD2}"/>
              </a:ext>
            </a:extLst>
          </p:cNvPr>
          <p:cNvPicPr>
            <a:picLocks noChangeAspect="1"/>
          </p:cNvPicPr>
          <p:nvPr/>
        </p:nvPicPr>
        <p:blipFill rotWithShape="1">
          <a:blip r:embed="rId3"/>
          <a:srcRect t="30147" r="2106" b="-1471"/>
          <a:stretch/>
        </p:blipFill>
        <p:spPr>
          <a:xfrm>
            <a:off x="4249947" y="1472004"/>
            <a:ext cx="4435063" cy="4188193"/>
          </a:xfrm>
          <a:prstGeom prst="rect">
            <a:avLst/>
          </a:prstGeom>
        </p:spPr>
      </p:pic>
      <p:sp>
        <p:nvSpPr>
          <p:cNvPr id="3" name="Content Placeholder 2"/>
          <p:cNvSpPr>
            <a:spLocks noGrp="1"/>
          </p:cNvSpPr>
          <p:nvPr>
            <p:ph idx="1"/>
          </p:nvPr>
        </p:nvSpPr>
        <p:spPr>
          <a:xfrm>
            <a:off x="395288" y="1514685"/>
            <a:ext cx="4729564" cy="4175544"/>
          </a:xfrm>
        </p:spPr>
        <p:txBody>
          <a:bodyPr>
            <a:normAutofit/>
          </a:bodyPr>
          <a:lstStyle/>
          <a:p>
            <a:pPr>
              <a:defRPr/>
            </a:pPr>
            <a:r>
              <a:rPr lang="en-US" dirty="0"/>
              <a:t>These slides are </a:t>
            </a:r>
            <a:r>
              <a:rPr lang="en-US" b="1" dirty="0"/>
              <a:t>public </a:t>
            </a:r>
            <a:r>
              <a:rPr lang="en-US" dirty="0"/>
              <a:t>after guideline release to help with dissemination, uptake and implementation into primary care practice</a:t>
            </a:r>
          </a:p>
          <a:p>
            <a:pPr>
              <a:defRPr/>
            </a:pPr>
            <a:endParaRPr lang="en-US" sz="1000" dirty="0"/>
          </a:p>
          <a:p>
            <a:pPr>
              <a:defRPr/>
            </a:pPr>
            <a:r>
              <a:rPr lang="en-US" dirty="0"/>
              <a:t>Some or all of the slides may be used in educational contexts   </a:t>
            </a:r>
          </a:p>
          <a:p>
            <a:pPr marL="0" indent="0">
              <a:buNone/>
              <a:defRPr/>
            </a:pPr>
            <a:endParaRPr lang="en-CA" dirty="0"/>
          </a:p>
          <a:p>
            <a:pPr>
              <a:defRPr/>
            </a:pPr>
            <a:endParaRPr lang="en-US" b="1" dirty="0"/>
          </a:p>
          <a:p>
            <a:pPr marL="457200" lvl="1" indent="0" algn="just">
              <a:buFontTx/>
              <a:buNone/>
              <a:defRPr/>
            </a:pPr>
            <a:endParaRPr lang="en-CA" sz="2000" dirty="0"/>
          </a:p>
        </p:txBody>
      </p:sp>
    </p:spTree>
    <p:extLst>
      <p:ext uri="{BB962C8B-B14F-4D97-AF65-F5344CB8AC3E}">
        <p14:creationId xmlns:p14="http://schemas.microsoft.com/office/powerpoint/2010/main" val="878064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589029" y="4681331"/>
            <a:ext cx="7486514" cy="1362075"/>
          </a:xfrm>
        </p:spPr>
        <p:txBody>
          <a:bodyPr/>
          <a:lstStyle/>
          <a:p>
            <a:r>
              <a:rPr lang="fr-CA" altLang="en-US" sz="2800" dirty="0" err="1"/>
              <a:t>Recommendation</a:t>
            </a:r>
            <a:endParaRPr lang="en-US" altLang="en-US" cap="none" dirty="0">
              <a:solidFill>
                <a:srgbClr val="FF0000"/>
              </a:solidFill>
            </a:endParaRPr>
          </a:p>
        </p:txBody>
      </p:sp>
      <p:sp>
        <p:nvSpPr>
          <p:cNvPr id="27651" name="Text Placeholder 5"/>
          <p:cNvSpPr>
            <a:spLocks noGrp="1"/>
          </p:cNvSpPr>
          <p:nvPr>
            <p:ph type="body" idx="1"/>
          </p:nvPr>
        </p:nvSpPr>
        <p:spPr>
          <a:xfrm>
            <a:off x="589029" y="2820504"/>
            <a:ext cx="8122963" cy="1500188"/>
          </a:xfrm>
        </p:spPr>
        <p:txBody>
          <a:bodyPr vert="horz" lIns="91440" tIns="45720" rIns="91440" bIns="45720" rtlCol="0" anchor="ctr">
            <a:noAutofit/>
          </a:bodyPr>
          <a:lstStyle/>
          <a:p>
            <a:r>
              <a:rPr lang="en-US" altLang="en-US" sz="3200" b="1" dirty="0">
                <a:latin typeface="Arial"/>
                <a:cs typeface="Arial"/>
              </a:rPr>
              <a:t>Screening </a:t>
            </a:r>
            <a:r>
              <a:rPr lang="en-CA" sz="3200" dirty="0">
                <a:latin typeface="Arial"/>
                <a:cs typeface="Arial"/>
              </a:rPr>
              <a:t>for chlamydia and gonorrhea in primary care for individuals not known to be at high risk</a:t>
            </a:r>
            <a:endParaRPr lang="en-US" altLang="en-US" sz="3200" dirty="0">
              <a:latin typeface="Arial"/>
              <a:cs typeface="Arial"/>
            </a:endParaRPr>
          </a:p>
        </p:txBody>
      </p:sp>
      <p:sp>
        <p:nvSpPr>
          <p:cNvPr id="27652"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94CCA977-7DCD-4D74-B84E-1E3A15D19189}" type="slidenum">
              <a:rPr lang="en-US" altLang="en-US" sz="1400" smtClean="0">
                <a:solidFill>
                  <a:schemeClr val="bg1"/>
                </a:solidFill>
              </a:rPr>
              <a:pPr>
                <a:spcBef>
                  <a:spcPct val="0"/>
                </a:spcBef>
                <a:buFontTx/>
                <a:buNone/>
              </a:pPr>
              <a:t>20</a:t>
            </a:fld>
            <a:endParaRPr lang="en-US" altLang="en-US" sz="1400" dirty="0">
              <a:solidFill>
                <a:schemeClr val="bg1"/>
              </a:solidFill>
            </a:endParaRPr>
          </a:p>
        </p:txBody>
      </p:sp>
    </p:spTree>
    <p:extLst>
      <p:ext uri="{BB962C8B-B14F-4D97-AF65-F5344CB8AC3E}">
        <p14:creationId xmlns:p14="http://schemas.microsoft.com/office/powerpoint/2010/main" val="1269866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747" y="533400"/>
            <a:ext cx="8420653" cy="762000"/>
          </a:xfrm>
        </p:spPr>
        <p:txBody>
          <a:bodyPr>
            <a:noAutofit/>
          </a:bodyPr>
          <a:lstStyle/>
          <a:p>
            <a:r>
              <a:rPr lang="en-CA" sz="3200" dirty="0">
                <a:latin typeface="Arial"/>
                <a:cs typeface="Arial"/>
              </a:rPr>
              <a:t>Recommendation</a:t>
            </a:r>
          </a:p>
        </p:txBody>
      </p:sp>
      <p:sp>
        <p:nvSpPr>
          <p:cNvPr id="5" name="Rectangle 4"/>
          <p:cNvSpPr/>
          <p:nvPr/>
        </p:nvSpPr>
        <p:spPr>
          <a:xfrm>
            <a:off x="304800" y="1295400"/>
            <a:ext cx="8393043" cy="2558773"/>
          </a:xfrm>
          <a:prstGeom prst="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Slide Number Placeholder 3"/>
          <p:cNvSpPr>
            <a:spLocks noGrp="1"/>
          </p:cNvSpPr>
          <p:nvPr>
            <p:ph type="sldNum" sz="quarter" idx="12"/>
          </p:nvPr>
        </p:nvSpPr>
        <p:spPr/>
        <p:txBody>
          <a:bodyPr/>
          <a:lstStyle/>
          <a:p>
            <a:fld id="{E3D5E142-BA66-4577-AABD-3D3B043058E5}" type="slidenum">
              <a:rPr lang="en-US" smtClean="0"/>
              <a:t>21</a:t>
            </a:fld>
            <a:endParaRPr lang="en-US" dirty="0"/>
          </a:p>
        </p:txBody>
      </p:sp>
      <p:sp>
        <p:nvSpPr>
          <p:cNvPr id="3" name="Content Placeholder 2"/>
          <p:cNvSpPr>
            <a:spLocks noGrp="1"/>
          </p:cNvSpPr>
          <p:nvPr>
            <p:ph idx="1"/>
          </p:nvPr>
        </p:nvSpPr>
        <p:spPr>
          <a:xfrm>
            <a:off x="493643" y="1078534"/>
            <a:ext cx="7973391" cy="2630557"/>
          </a:xfrm>
        </p:spPr>
        <p:txBody>
          <a:bodyPr vert="horz" lIns="91440" tIns="45720" rIns="91440" bIns="45720" rtlCol="0" anchor="t">
            <a:noAutofit/>
          </a:bodyPr>
          <a:lstStyle/>
          <a:p>
            <a:pPr marL="0" indent="0">
              <a:buNone/>
            </a:pPr>
            <a:endParaRPr lang="en-CA" sz="2200" b="1" dirty="0"/>
          </a:p>
          <a:p>
            <a:r>
              <a:rPr lang="en-CA" sz="2200" dirty="0">
                <a:latin typeface="Arial"/>
                <a:cs typeface="Arial"/>
              </a:rPr>
              <a:t>We </a:t>
            </a:r>
            <a:r>
              <a:rPr lang="en-CA" sz="2200" b="1" dirty="0">
                <a:latin typeface="Arial"/>
                <a:cs typeface="Arial"/>
              </a:rPr>
              <a:t>recommend opportunistic screening </a:t>
            </a:r>
            <a:r>
              <a:rPr lang="en-CA" sz="2200" dirty="0">
                <a:latin typeface="Arial"/>
                <a:cs typeface="Arial"/>
              </a:rPr>
              <a:t>of sexually active individuals under 30 years of age who are not known to belong to a high-risk group, annually, for chlamydia and gonorrhea at primary care visits, using a self- or clinician-collected sample </a:t>
            </a:r>
            <a:endParaRPr lang="en-CA" sz="2200" dirty="0"/>
          </a:p>
          <a:p>
            <a:pPr marL="0" indent="0">
              <a:buNone/>
            </a:pPr>
            <a:r>
              <a:rPr lang="en-CA" sz="2200" dirty="0">
                <a:latin typeface="Arial"/>
                <a:cs typeface="Arial"/>
              </a:rPr>
              <a:t>    (</a:t>
            </a:r>
            <a:r>
              <a:rPr lang="en-CA" sz="2200" i="1" dirty="0">
                <a:latin typeface="Arial"/>
                <a:cs typeface="Arial"/>
              </a:rPr>
              <a:t>Conditional recommendation; very low-certainty evidence)  </a:t>
            </a:r>
          </a:p>
          <a:p>
            <a:endParaRPr lang="en-CA" sz="2200" dirty="0"/>
          </a:p>
          <a:p>
            <a:pPr>
              <a:buFont typeface="Wingdings" panose="05000000000000000000" pitchFamily="2" charset="2"/>
              <a:buChar char="ü"/>
            </a:pPr>
            <a:r>
              <a:rPr lang="en-CA" sz="2200" dirty="0"/>
              <a:t>Providers are advised to refer to relevant national, provincial, or local guidance for screening of individuals known to belong to </a:t>
            </a:r>
            <a:r>
              <a:rPr lang="en-CA" sz="2200" b="1" dirty="0"/>
              <a:t>specific high-risk groups </a:t>
            </a:r>
          </a:p>
          <a:p>
            <a:pPr marL="0" indent="0">
              <a:buNone/>
            </a:pPr>
            <a:endParaRPr lang="en-CA" sz="2200" i="1" dirty="0"/>
          </a:p>
        </p:txBody>
      </p:sp>
    </p:spTree>
    <p:extLst>
      <p:ext uri="{BB962C8B-B14F-4D97-AF65-F5344CB8AC3E}">
        <p14:creationId xmlns:p14="http://schemas.microsoft.com/office/powerpoint/2010/main" val="1743100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75" y="703797"/>
            <a:ext cx="8229600" cy="762000"/>
          </a:xfrm>
        </p:spPr>
        <p:txBody>
          <a:bodyPr vert="horz" lIns="91440" tIns="45720" rIns="91440" bIns="45720" rtlCol="0" anchor="ctr">
            <a:noAutofit/>
          </a:bodyPr>
          <a:lstStyle/>
          <a:p>
            <a:r>
              <a:rPr lang="en-CA" sz="3200" dirty="0">
                <a:latin typeface="Arial"/>
                <a:cs typeface="Arial"/>
              </a:rPr>
              <a:t>Implementation:	</a:t>
            </a:r>
          </a:p>
        </p:txBody>
      </p:sp>
      <p:sp>
        <p:nvSpPr>
          <p:cNvPr id="3" name="Content Placeholder 2"/>
          <p:cNvSpPr>
            <a:spLocks noGrp="1"/>
          </p:cNvSpPr>
          <p:nvPr>
            <p:ph idx="1"/>
          </p:nvPr>
        </p:nvSpPr>
        <p:spPr>
          <a:xfrm>
            <a:off x="480174" y="1764470"/>
            <a:ext cx="8336052" cy="4360631"/>
          </a:xfrm>
        </p:spPr>
        <p:txBody>
          <a:bodyPr vert="horz" lIns="91440" tIns="45720" rIns="91440" bIns="45720" rtlCol="0" anchor="t">
            <a:normAutofit/>
          </a:bodyPr>
          <a:lstStyle/>
          <a:p>
            <a:r>
              <a:rPr lang="en-CA" dirty="0">
                <a:latin typeface="Arial"/>
                <a:cs typeface="Arial"/>
              </a:rPr>
              <a:t>Clinicians in primary care settings are advised to:</a:t>
            </a:r>
          </a:p>
          <a:p>
            <a:pPr lvl="1">
              <a:buFont typeface="Wingdings" panose="020B0604020202020204" pitchFamily="34" charset="0"/>
              <a:buChar char="ü"/>
            </a:pPr>
            <a:r>
              <a:rPr lang="en-CA" sz="2400" b="1" dirty="0">
                <a:latin typeface="Arial"/>
                <a:cs typeface="Arial"/>
              </a:rPr>
              <a:t>Identify</a:t>
            </a:r>
            <a:r>
              <a:rPr lang="en-CA" sz="2400" dirty="0">
                <a:latin typeface="Arial"/>
                <a:cs typeface="Arial"/>
              </a:rPr>
              <a:t> individuals eligible for screening (sexually active individuals under 30 years of age), not seeking care for a possible STI</a:t>
            </a:r>
          </a:p>
          <a:p>
            <a:pPr lvl="1">
              <a:buFont typeface="Wingdings" panose="020B0604020202020204" pitchFamily="34" charset="0"/>
              <a:buChar char="ü"/>
            </a:pPr>
            <a:r>
              <a:rPr lang="en-CA" sz="2400" b="1" dirty="0">
                <a:latin typeface="Arial"/>
                <a:cs typeface="Arial"/>
              </a:rPr>
              <a:t>Offer</a:t>
            </a:r>
            <a:r>
              <a:rPr lang="en-CA" sz="2400" dirty="0">
                <a:latin typeface="Arial"/>
                <a:cs typeface="Arial"/>
              </a:rPr>
              <a:t> CT and NG screening opportunistically</a:t>
            </a:r>
          </a:p>
          <a:p>
            <a:pPr lvl="1">
              <a:buFont typeface="Wingdings" panose="020B0604020202020204" pitchFamily="34" charset="0"/>
              <a:buChar char="ü"/>
            </a:pPr>
            <a:r>
              <a:rPr lang="en-CA" sz="2400" b="1" dirty="0">
                <a:latin typeface="Arial"/>
                <a:cs typeface="Arial"/>
              </a:rPr>
              <a:t>Carry out </a:t>
            </a:r>
            <a:r>
              <a:rPr lang="en-CA" sz="2400" dirty="0">
                <a:latin typeface="Arial"/>
                <a:cs typeface="Arial"/>
              </a:rPr>
              <a:t>informed consent, address privacy, reporting of positive test results to  </a:t>
            </a:r>
            <a:br>
              <a:rPr lang="en-CA" sz="2400" dirty="0">
                <a:latin typeface="Arial"/>
                <a:cs typeface="Arial"/>
              </a:rPr>
            </a:br>
            <a:r>
              <a:rPr lang="en-CA" sz="2400" dirty="0">
                <a:latin typeface="Arial"/>
                <a:cs typeface="Arial"/>
              </a:rPr>
              <a:t>local public health offices </a:t>
            </a:r>
            <a:br>
              <a:rPr lang="en-CA" sz="2400" dirty="0">
                <a:latin typeface="Arial"/>
                <a:cs typeface="Arial"/>
              </a:rPr>
            </a:br>
            <a:r>
              <a:rPr lang="en-CA" sz="2400" dirty="0">
                <a:latin typeface="Arial"/>
                <a:cs typeface="Arial"/>
              </a:rPr>
              <a:t>and potential partner notification</a:t>
            </a:r>
          </a:p>
        </p:txBody>
      </p:sp>
      <p:sp>
        <p:nvSpPr>
          <p:cNvPr id="4" name="Slide Number Placeholder 3"/>
          <p:cNvSpPr>
            <a:spLocks noGrp="1"/>
          </p:cNvSpPr>
          <p:nvPr>
            <p:ph type="sldNum" sz="quarter" idx="12"/>
          </p:nvPr>
        </p:nvSpPr>
        <p:spPr/>
        <p:txBody>
          <a:bodyPr/>
          <a:lstStyle/>
          <a:p>
            <a:fld id="{E3D5E142-BA66-4577-AABD-3D3B043058E5}" type="slidenum">
              <a:rPr lang="en-US" smtClean="0"/>
              <a:t>22</a:t>
            </a:fld>
            <a:endParaRPr lang="en-US" dirty="0"/>
          </a:p>
        </p:txBody>
      </p:sp>
      <p:pic>
        <p:nvPicPr>
          <p:cNvPr id="6" name="Picture 6" descr="Icon&#10;&#10;Description automatically generated">
            <a:extLst>
              <a:ext uri="{FF2B5EF4-FFF2-40B4-BE49-F238E27FC236}">
                <a16:creationId xmlns:a16="http://schemas.microsoft.com/office/drawing/2014/main" id="{FC19682E-F759-437D-9224-65C646DCC9C2}"/>
              </a:ext>
            </a:extLst>
          </p:cNvPr>
          <p:cNvPicPr>
            <a:picLocks noChangeAspect="1"/>
          </p:cNvPicPr>
          <p:nvPr/>
        </p:nvPicPr>
        <p:blipFill>
          <a:blip r:embed="rId3"/>
          <a:stretch>
            <a:fillRect/>
          </a:stretch>
        </p:blipFill>
        <p:spPr>
          <a:xfrm>
            <a:off x="5348551" y="4442494"/>
            <a:ext cx="3041873" cy="2418651"/>
          </a:xfrm>
          <a:prstGeom prst="rect">
            <a:avLst/>
          </a:prstGeom>
        </p:spPr>
      </p:pic>
    </p:spTree>
    <p:extLst>
      <p:ext uri="{BB962C8B-B14F-4D97-AF65-F5344CB8AC3E}">
        <p14:creationId xmlns:p14="http://schemas.microsoft.com/office/powerpoint/2010/main" val="2565806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10D734F3-0DDB-4F88-A44D-36645CBA3CE5}"/>
              </a:ext>
            </a:extLst>
          </p:cNvPr>
          <p:cNvPicPr>
            <a:picLocks noChangeAspect="1"/>
          </p:cNvPicPr>
          <p:nvPr/>
        </p:nvPicPr>
        <p:blipFill>
          <a:blip r:embed="rId3"/>
          <a:stretch>
            <a:fillRect/>
          </a:stretch>
        </p:blipFill>
        <p:spPr>
          <a:xfrm>
            <a:off x="4767531" y="1667844"/>
            <a:ext cx="4008407" cy="5190086"/>
          </a:xfrm>
          <a:prstGeom prst="rect">
            <a:avLst/>
          </a:prstGeom>
        </p:spPr>
      </p:pic>
      <p:sp>
        <p:nvSpPr>
          <p:cNvPr id="2" name="Title 1"/>
          <p:cNvSpPr>
            <a:spLocks noGrp="1"/>
          </p:cNvSpPr>
          <p:nvPr>
            <p:ph type="title"/>
          </p:nvPr>
        </p:nvSpPr>
        <p:spPr>
          <a:xfrm>
            <a:off x="457200" y="228600"/>
            <a:ext cx="8229600" cy="762000"/>
          </a:xfrm>
        </p:spPr>
        <p:txBody>
          <a:bodyPr>
            <a:normAutofit/>
          </a:bodyPr>
          <a:lstStyle/>
          <a:p>
            <a:r>
              <a:rPr lang="en-CA" sz="3200" dirty="0">
                <a:latin typeface="Arial"/>
                <a:cs typeface="Arial"/>
              </a:rPr>
              <a:t>Implementation:	</a:t>
            </a:r>
          </a:p>
        </p:txBody>
      </p:sp>
      <p:sp>
        <p:nvSpPr>
          <p:cNvPr id="3" name="Content Placeholder 2"/>
          <p:cNvSpPr>
            <a:spLocks noGrp="1"/>
          </p:cNvSpPr>
          <p:nvPr>
            <p:ph idx="1"/>
          </p:nvPr>
        </p:nvSpPr>
        <p:spPr>
          <a:xfrm>
            <a:off x="457200" y="1066800"/>
            <a:ext cx="8497019" cy="5486400"/>
          </a:xfrm>
        </p:spPr>
        <p:txBody>
          <a:bodyPr vert="horz" lIns="91440" tIns="45720" rIns="91440" bIns="45720" rtlCol="0" anchor="t">
            <a:normAutofit/>
          </a:bodyPr>
          <a:lstStyle/>
          <a:p>
            <a:r>
              <a:rPr lang="en-CA" sz="2200" dirty="0">
                <a:latin typeface="Arial"/>
                <a:cs typeface="Arial"/>
              </a:rPr>
              <a:t>Those at high risk of CT and NG infection may not always self-identify or be easily identified.</a:t>
            </a:r>
          </a:p>
          <a:p>
            <a:r>
              <a:rPr lang="en-CA" sz="2200" dirty="0">
                <a:latin typeface="Arial"/>
                <a:cs typeface="Arial"/>
              </a:rPr>
              <a:t>This routine offer of screening applies to </a:t>
            </a:r>
            <a:r>
              <a:rPr lang="en-CA" sz="2200" b="1" dirty="0">
                <a:latin typeface="Arial"/>
                <a:cs typeface="Arial"/>
              </a:rPr>
              <a:t>all sexually active individuals </a:t>
            </a:r>
            <a:r>
              <a:rPr lang="en-CA" sz="2200" dirty="0">
                <a:latin typeface="Arial"/>
                <a:cs typeface="Arial"/>
              </a:rPr>
              <a:t>without clinician knowledge of high risk behaviours. </a:t>
            </a:r>
          </a:p>
          <a:p>
            <a:r>
              <a:rPr lang="en-CA" sz="2200" b="1" dirty="0">
                <a:latin typeface="Arial"/>
                <a:cs typeface="Arial"/>
              </a:rPr>
              <a:t>Shame, embarrassment and stigma </a:t>
            </a:r>
            <a:r>
              <a:rPr lang="en-CA" sz="2200" dirty="0">
                <a:latin typeface="Arial"/>
                <a:cs typeface="Arial"/>
              </a:rPr>
              <a:t>could prevent patients from seeking screening and treatment. Routinely offering screening may be a way to reduce STI testing stigma.</a:t>
            </a:r>
          </a:p>
          <a:p>
            <a:r>
              <a:rPr lang="en-CA" sz="2200" dirty="0">
                <a:latin typeface="Arial"/>
                <a:cs typeface="Arial"/>
              </a:rPr>
              <a:t>It also </a:t>
            </a:r>
            <a:r>
              <a:rPr lang="en-CA" sz="2200" b="1" dirty="0">
                <a:latin typeface="Arial"/>
                <a:cs typeface="Arial"/>
              </a:rPr>
              <a:t>requires sensitivity to stigmatization </a:t>
            </a:r>
            <a:br>
              <a:rPr lang="en-CA" sz="2200" b="1" dirty="0">
                <a:latin typeface="Arial"/>
                <a:cs typeface="Arial"/>
              </a:rPr>
            </a:br>
            <a:r>
              <a:rPr lang="en-CA" sz="2200" dirty="0">
                <a:latin typeface="Arial"/>
                <a:cs typeface="Arial"/>
              </a:rPr>
              <a:t>and fear of social disapproval, </a:t>
            </a:r>
            <a:br>
              <a:rPr lang="en-CA" sz="2200" dirty="0">
                <a:latin typeface="Arial"/>
                <a:cs typeface="Arial"/>
              </a:rPr>
            </a:br>
            <a:r>
              <a:rPr lang="en-CA" sz="2200" dirty="0">
                <a:latin typeface="Arial"/>
                <a:cs typeface="Arial"/>
              </a:rPr>
              <a:t>especially regarding gender, </a:t>
            </a:r>
            <a:br>
              <a:rPr lang="en-CA" sz="2200" dirty="0">
                <a:latin typeface="Arial"/>
                <a:cs typeface="Arial"/>
              </a:rPr>
            </a:br>
            <a:r>
              <a:rPr lang="en-CA" sz="2200" dirty="0">
                <a:latin typeface="Arial"/>
                <a:cs typeface="Arial"/>
              </a:rPr>
              <a:t>culture, behaviour and other </a:t>
            </a:r>
            <a:br>
              <a:rPr lang="en-CA" sz="2200" dirty="0">
                <a:latin typeface="Arial"/>
                <a:cs typeface="Arial"/>
              </a:rPr>
            </a:br>
            <a:r>
              <a:rPr lang="en-CA" sz="2200" dirty="0">
                <a:latin typeface="Arial"/>
                <a:cs typeface="Arial"/>
              </a:rPr>
              <a:t>vulnerabilities.</a:t>
            </a:r>
            <a:endParaRPr lang="en-CA" dirty="0"/>
          </a:p>
        </p:txBody>
      </p:sp>
      <p:sp>
        <p:nvSpPr>
          <p:cNvPr id="4" name="Slide Number Placeholder 3"/>
          <p:cNvSpPr>
            <a:spLocks noGrp="1"/>
          </p:cNvSpPr>
          <p:nvPr>
            <p:ph type="sldNum" sz="quarter" idx="12"/>
          </p:nvPr>
        </p:nvSpPr>
        <p:spPr/>
        <p:txBody>
          <a:bodyPr/>
          <a:lstStyle/>
          <a:p>
            <a:fld id="{E3D5E142-BA66-4577-AABD-3D3B043058E5}" type="slidenum">
              <a:rPr lang="en-US" smtClean="0"/>
              <a:t>23</a:t>
            </a:fld>
            <a:endParaRPr lang="en-US" dirty="0"/>
          </a:p>
        </p:txBody>
      </p:sp>
    </p:spTree>
    <p:extLst>
      <p:ext uri="{BB962C8B-B14F-4D97-AF65-F5344CB8AC3E}">
        <p14:creationId xmlns:p14="http://schemas.microsoft.com/office/powerpoint/2010/main" val="910085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id="{1727C723-7CB7-4E9C-9C55-80EC16846DCA}"/>
              </a:ext>
            </a:extLst>
          </p:cNvPr>
          <p:cNvPicPr>
            <a:picLocks noChangeAspect="1"/>
          </p:cNvPicPr>
          <p:nvPr/>
        </p:nvPicPr>
        <p:blipFill>
          <a:blip r:embed="rId3"/>
          <a:stretch>
            <a:fillRect/>
          </a:stretch>
        </p:blipFill>
        <p:spPr>
          <a:xfrm>
            <a:off x="6719675" y="1672342"/>
            <a:ext cx="2460901" cy="3198313"/>
          </a:xfrm>
          <a:prstGeom prst="rect">
            <a:avLst/>
          </a:prstGeom>
        </p:spPr>
      </p:pic>
      <p:sp>
        <p:nvSpPr>
          <p:cNvPr id="2" name="Title 1"/>
          <p:cNvSpPr>
            <a:spLocks noGrp="1"/>
          </p:cNvSpPr>
          <p:nvPr>
            <p:ph type="title"/>
          </p:nvPr>
        </p:nvSpPr>
        <p:spPr>
          <a:xfrm>
            <a:off x="457200" y="381000"/>
            <a:ext cx="8229600" cy="762000"/>
          </a:xfrm>
        </p:spPr>
        <p:txBody>
          <a:bodyPr>
            <a:normAutofit/>
          </a:bodyPr>
          <a:lstStyle/>
          <a:p>
            <a:r>
              <a:rPr lang="en-CA" sz="3200" dirty="0">
                <a:latin typeface="Arial"/>
                <a:cs typeface="Arial"/>
              </a:rPr>
              <a:t>Implementation:	</a:t>
            </a:r>
          </a:p>
        </p:txBody>
      </p:sp>
      <p:sp>
        <p:nvSpPr>
          <p:cNvPr id="3" name="Content Placeholder 2"/>
          <p:cNvSpPr>
            <a:spLocks noGrp="1"/>
          </p:cNvSpPr>
          <p:nvPr>
            <p:ph idx="1"/>
          </p:nvPr>
        </p:nvSpPr>
        <p:spPr>
          <a:xfrm>
            <a:off x="330156" y="1143000"/>
            <a:ext cx="6832644" cy="5167223"/>
          </a:xfrm>
        </p:spPr>
        <p:txBody>
          <a:bodyPr vert="horz" lIns="91440" tIns="45720" rIns="91440" bIns="45720" rtlCol="0" anchor="t">
            <a:noAutofit/>
          </a:bodyPr>
          <a:lstStyle/>
          <a:p>
            <a:r>
              <a:rPr lang="en-CA" sz="2100" dirty="0">
                <a:latin typeface="Arial"/>
                <a:cs typeface="Arial"/>
              </a:rPr>
              <a:t>Annual screening may be appropriate for </a:t>
            </a:r>
            <a:r>
              <a:rPr lang="en-CA" sz="2100" b="1" dirty="0">
                <a:latin typeface="Arial"/>
                <a:cs typeface="Arial"/>
              </a:rPr>
              <a:t>general risk </a:t>
            </a:r>
            <a:r>
              <a:rPr lang="en-CA" sz="2100" dirty="0">
                <a:latin typeface="Arial"/>
                <a:cs typeface="Arial"/>
              </a:rPr>
              <a:t>individuals (optimal interval unknown)</a:t>
            </a:r>
          </a:p>
          <a:p>
            <a:r>
              <a:rPr lang="en-CA" sz="2100" dirty="0">
                <a:latin typeface="Arial"/>
                <a:cs typeface="Arial"/>
              </a:rPr>
              <a:t>Minimally invasive sample collection methods may improve acceptability and uptake</a:t>
            </a:r>
          </a:p>
          <a:p>
            <a:r>
              <a:rPr lang="en-CA" sz="2100" dirty="0">
                <a:latin typeface="Arial"/>
                <a:cs typeface="Arial"/>
              </a:rPr>
              <a:t>Clinician-collected swabs are likely acceptable and feasible during certain encounters (e.g. Pap testing)</a:t>
            </a:r>
          </a:p>
          <a:p>
            <a:r>
              <a:rPr lang="en-CA" sz="2100" dirty="0">
                <a:latin typeface="Arial"/>
                <a:cs typeface="Arial"/>
              </a:rPr>
              <a:t>Consider pharyngeal and rectal swabs as clinically warranted</a:t>
            </a:r>
          </a:p>
          <a:p>
            <a:r>
              <a:rPr lang="en-CA" sz="2100" dirty="0">
                <a:latin typeface="Arial"/>
                <a:cs typeface="Arial"/>
              </a:rPr>
              <a:t>For STI testing, treatment, reporting and management of actual or suspected child sexual abuse, consult local, provincial/territorial authorities (public health offices, child protection, pediatricians and clinical experts) as available and appropriate </a:t>
            </a:r>
          </a:p>
        </p:txBody>
      </p:sp>
      <p:sp>
        <p:nvSpPr>
          <p:cNvPr id="4" name="Slide Number Placeholder 3"/>
          <p:cNvSpPr>
            <a:spLocks noGrp="1"/>
          </p:cNvSpPr>
          <p:nvPr>
            <p:ph type="sldNum" sz="quarter" idx="12"/>
          </p:nvPr>
        </p:nvSpPr>
        <p:spPr/>
        <p:txBody>
          <a:bodyPr/>
          <a:lstStyle/>
          <a:p>
            <a:fld id="{E3D5E142-BA66-4577-AABD-3D3B043058E5}" type="slidenum">
              <a:rPr lang="en-US" smtClean="0"/>
              <a:t>24</a:t>
            </a:fld>
            <a:endParaRPr lang="en-US" dirty="0"/>
          </a:p>
        </p:txBody>
      </p:sp>
    </p:spTree>
    <p:extLst>
      <p:ext uri="{BB962C8B-B14F-4D97-AF65-F5344CB8AC3E}">
        <p14:creationId xmlns:p14="http://schemas.microsoft.com/office/powerpoint/2010/main" val="18483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595606" y="4703418"/>
            <a:ext cx="7413676" cy="1362075"/>
          </a:xfrm>
        </p:spPr>
        <p:txBody>
          <a:bodyPr/>
          <a:lstStyle/>
          <a:p>
            <a:r>
              <a:rPr lang="fr-CA" altLang="en-US" sz="2800" dirty="0" err="1"/>
              <a:t>Results</a:t>
            </a:r>
            <a:endParaRPr lang="en-US" altLang="en-US" cap="none" dirty="0">
              <a:solidFill>
                <a:srgbClr val="FF0000"/>
              </a:solidFill>
            </a:endParaRPr>
          </a:p>
        </p:txBody>
      </p:sp>
      <p:sp>
        <p:nvSpPr>
          <p:cNvPr id="27651" name="Text Placeholder 5"/>
          <p:cNvSpPr>
            <a:spLocks noGrp="1"/>
          </p:cNvSpPr>
          <p:nvPr>
            <p:ph type="body" idx="1"/>
          </p:nvPr>
        </p:nvSpPr>
        <p:spPr>
          <a:xfrm>
            <a:off x="589029" y="2820504"/>
            <a:ext cx="8189224" cy="1500188"/>
          </a:xfrm>
        </p:spPr>
        <p:txBody>
          <a:bodyPr vert="horz" lIns="91440" tIns="45720" rIns="91440" bIns="45720" rtlCol="0" anchor="ctr">
            <a:noAutofit/>
          </a:bodyPr>
          <a:lstStyle/>
          <a:p>
            <a:r>
              <a:rPr lang="en-US" altLang="en-US" sz="3200" b="1" dirty="0">
                <a:latin typeface="Arial"/>
                <a:cs typeface="Arial"/>
              </a:rPr>
              <a:t>Screening </a:t>
            </a:r>
            <a:r>
              <a:rPr lang="en-CA" sz="3200" dirty="0">
                <a:latin typeface="Arial"/>
                <a:cs typeface="Arial"/>
              </a:rPr>
              <a:t>for chlamydia and gonorrhea in primary care for individuals not known to be at high risk</a:t>
            </a:r>
            <a:endParaRPr lang="en-US" altLang="en-US" sz="3200" dirty="0">
              <a:latin typeface="Arial"/>
              <a:cs typeface="Arial"/>
            </a:endParaRPr>
          </a:p>
        </p:txBody>
      </p:sp>
      <p:sp>
        <p:nvSpPr>
          <p:cNvPr id="27652"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94CCA977-7DCD-4D74-B84E-1E3A15D19189}" type="slidenum">
              <a:rPr lang="en-US" altLang="en-US" sz="1400" smtClean="0">
                <a:solidFill>
                  <a:schemeClr val="bg1"/>
                </a:solidFill>
              </a:rPr>
              <a:pPr>
                <a:spcBef>
                  <a:spcPct val="0"/>
                </a:spcBef>
                <a:buFontTx/>
                <a:buNone/>
              </a:pPr>
              <a:t>25</a:t>
            </a:fld>
            <a:endParaRPr lang="en-US" altLang="en-US" sz="1400" dirty="0">
              <a:solidFill>
                <a:schemeClr val="bg1"/>
              </a:solidFill>
            </a:endParaRPr>
          </a:p>
        </p:txBody>
      </p:sp>
    </p:spTree>
    <p:extLst>
      <p:ext uri="{BB962C8B-B14F-4D97-AF65-F5344CB8AC3E}">
        <p14:creationId xmlns:p14="http://schemas.microsoft.com/office/powerpoint/2010/main" val="2677254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688"/>
            <a:ext cx="8534400" cy="762000"/>
          </a:xfrm>
        </p:spPr>
        <p:txBody>
          <a:bodyPr>
            <a:normAutofit fontScale="90000"/>
          </a:bodyPr>
          <a:lstStyle/>
          <a:p>
            <a:r>
              <a:rPr lang="en-CA" sz="3200" dirty="0">
                <a:latin typeface="Arial"/>
                <a:cs typeface="Arial"/>
              </a:rPr>
              <a:t>Available Evidence: CT/NG screening benefits </a:t>
            </a:r>
          </a:p>
        </p:txBody>
      </p:sp>
      <p:sp>
        <p:nvSpPr>
          <p:cNvPr id="3" name="Content Placeholder 2"/>
          <p:cNvSpPr>
            <a:spLocks noGrp="1"/>
          </p:cNvSpPr>
          <p:nvPr>
            <p:ph idx="1"/>
          </p:nvPr>
        </p:nvSpPr>
        <p:spPr>
          <a:xfrm>
            <a:off x="466725" y="928688"/>
            <a:ext cx="8229600" cy="4602163"/>
          </a:xfrm>
        </p:spPr>
        <p:txBody>
          <a:bodyPr>
            <a:noAutofit/>
          </a:bodyPr>
          <a:lstStyle/>
          <a:p>
            <a:r>
              <a:rPr lang="en-CA" dirty="0"/>
              <a:t>All studies on benefits of screening provided indirect evidence (i.e., low applicability) on how and to whom screening would be offered in Canadian primary care </a:t>
            </a:r>
          </a:p>
          <a:p>
            <a:pPr lvl="1"/>
            <a:r>
              <a:rPr lang="en-CA" i="1" dirty="0"/>
              <a:t>Offer to screen, regardless of uptake </a:t>
            </a:r>
            <a:endParaRPr lang="en-CA" dirty="0"/>
          </a:p>
          <a:p>
            <a:pPr lvl="2"/>
            <a:r>
              <a:rPr lang="en-CA" dirty="0"/>
              <a:t>4 RCTs offered screening by mailed invitation or public education and screening encouragement rather than via in-person discussion, and </a:t>
            </a:r>
          </a:p>
          <a:p>
            <a:pPr lvl="2"/>
            <a:r>
              <a:rPr lang="en-CA" dirty="0"/>
              <a:t>1 cluster RCT provided clinic-level interventions (packages) rather than direct clinician engagement, yielding low participation and offers of screening </a:t>
            </a:r>
          </a:p>
          <a:p>
            <a:pPr lvl="1"/>
            <a:r>
              <a:rPr lang="en-CA" i="1" dirty="0"/>
              <a:t>Acceptors of screening </a:t>
            </a:r>
            <a:endParaRPr lang="en-CA" dirty="0"/>
          </a:p>
          <a:p>
            <a:pPr lvl="2"/>
            <a:r>
              <a:rPr lang="en-CA" dirty="0"/>
              <a:t>2 RCTs and 1 CCT evaluated only those accepting of screening (acceptors of screening)</a:t>
            </a:r>
          </a:p>
          <a:p>
            <a:pPr lvl="1"/>
            <a:r>
              <a:rPr lang="en-CA" i="1" dirty="0"/>
              <a:t>Offer to screen, pre-selected individuals interested in screening </a:t>
            </a:r>
          </a:p>
          <a:p>
            <a:pPr lvl="2"/>
            <a:r>
              <a:rPr lang="en-CA" dirty="0"/>
              <a:t>1 trial evaluated an offer to screen among those pre-selected for an interest in screening (offer to screen, pre-selected)</a:t>
            </a:r>
          </a:p>
          <a:p>
            <a:pPr marL="457200" lvl="1" indent="0">
              <a:spcBef>
                <a:spcPts val="0"/>
              </a:spcBef>
              <a:buNone/>
            </a:pPr>
            <a:endParaRPr lang="en-CA" dirty="0"/>
          </a:p>
          <a:p>
            <a:pPr>
              <a:spcBef>
                <a:spcPts val="200"/>
              </a:spcBef>
            </a:pPr>
            <a:endParaRPr lang="en-CA" b="1" dirty="0"/>
          </a:p>
        </p:txBody>
      </p:sp>
      <p:sp>
        <p:nvSpPr>
          <p:cNvPr id="4" name="Slide Number Placeholder 3"/>
          <p:cNvSpPr>
            <a:spLocks noGrp="1"/>
          </p:cNvSpPr>
          <p:nvPr>
            <p:ph type="sldNum" sz="quarter" idx="12"/>
          </p:nvPr>
        </p:nvSpPr>
        <p:spPr/>
        <p:txBody>
          <a:bodyPr/>
          <a:lstStyle/>
          <a:p>
            <a:fld id="{E3D5E142-BA66-4577-AABD-3D3B043058E5}" type="slidenum">
              <a:rPr lang="en-US" smtClean="0"/>
              <a:pPr/>
              <a:t>26</a:t>
            </a:fld>
            <a:endParaRPr lang="en-US" dirty="0"/>
          </a:p>
        </p:txBody>
      </p:sp>
    </p:spTree>
    <p:extLst>
      <p:ext uri="{BB962C8B-B14F-4D97-AF65-F5344CB8AC3E}">
        <p14:creationId xmlns:p14="http://schemas.microsoft.com/office/powerpoint/2010/main" val="3032018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688"/>
            <a:ext cx="8229600" cy="762000"/>
          </a:xfrm>
        </p:spPr>
        <p:txBody>
          <a:bodyPr>
            <a:normAutofit/>
          </a:bodyPr>
          <a:lstStyle/>
          <a:p>
            <a:r>
              <a:rPr lang="en-CA" sz="3200" dirty="0">
                <a:latin typeface="Arial"/>
                <a:cs typeface="Arial"/>
              </a:rPr>
              <a:t>Benefits of screening</a:t>
            </a:r>
          </a:p>
        </p:txBody>
      </p:sp>
      <p:sp>
        <p:nvSpPr>
          <p:cNvPr id="3" name="Content Placeholder 2"/>
          <p:cNvSpPr>
            <a:spLocks noGrp="1"/>
          </p:cNvSpPr>
          <p:nvPr>
            <p:ph idx="1"/>
          </p:nvPr>
        </p:nvSpPr>
        <p:spPr>
          <a:xfrm>
            <a:off x="152400" y="914400"/>
            <a:ext cx="8534400" cy="5277898"/>
          </a:xfrm>
        </p:spPr>
        <p:txBody>
          <a:bodyPr>
            <a:noAutofit/>
          </a:bodyPr>
          <a:lstStyle/>
          <a:p>
            <a:r>
              <a:rPr lang="en-CA" sz="2000" b="1" dirty="0"/>
              <a:t>Pelvic inflammatory disease </a:t>
            </a:r>
            <a:r>
              <a:rPr lang="en-CA" sz="2000" i="1" dirty="0"/>
              <a:t>(PID) </a:t>
            </a:r>
          </a:p>
          <a:p>
            <a:pPr lvl="1"/>
            <a:r>
              <a:rPr lang="en-CA" sz="1800" i="1" dirty="0"/>
              <a:t>Offer to screen, regardless of uptake </a:t>
            </a:r>
            <a:endParaRPr lang="en-CA" sz="1800" dirty="0"/>
          </a:p>
          <a:p>
            <a:pPr lvl="2"/>
            <a:r>
              <a:rPr lang="en-CA" dirty="0"/>
              <a:t>2 RCTs (n = 141,362)  very low-certainty evidence for little to no difference in PID rate among females aged 16-29 over 1 to 3 years using an annual offer of CT screening via self-collected vaginal samples (0.3 more in 1000 [95% CI 7.6 fewer to 11 more])</a:t>
            </a:r>
          </a:p>
          <a:p>
            <a:pPr lvl="1"/>
            <a:r>
              <a:rPr lang="en-CA" sz="1800" i="1" dirty="0"/>
              <a:t>Offer to screen, pre-selected individuals interested in screening</a:t>
            </a:r>
            <a:endParaRPr lang="en-CA" sz="1800" dirty="0"/>
          </a:p>
          <a:p>
            <a:pPr lvl="2"/>
            <a:r>
              <a:rPr lang="en-CA" dirty="0"/>
              <a:t>1 RCT (n= 2,607) among females aged 18-34 (81% under age 24) found low-certainty evidence that offering a single CT screening via clinician-collected cervical swabs may reduce PID (15.4 fewer per 1,000 [95% CI 3.0 to 21.3 fewer], NNS= 65 [95% CI 47 to 333]) </a:t>
            </a:r>
          </a:p>
          <a:p>
            <a:pPr lvl="1"/>
            <a:r>
              <a:rPr lang="en-CA" sz="1800" i="1" dirty="0"/>
              <a:t>Acceptors of screening </a:t>
            </a:r>
            <a:endParaRPr lang="en-CA" sz="1800" dirty="0"/>
          </a:p>
          <a:p>
            <a:pPr lvl="2"/>
            <a:r>
              <a:rPr lang="en-CA" dirty="0"/>
              <a:t>2 RCTs and 1 CCT (n = 30,652) found low-certainty evidence that females aged 15-29 who complete a single CT screen over 12-18 months via self-collected vaginal or urine samples may have a reduced risk for PID over 1 year (5.7 fewer per 1000 [95% CI 10.8 fewer to 1.1 more])</a:t>
            </a:r>
            <a:endParaRPr lang="en-CA" b="1" dirty="0"/>
          </a:p>
        </p:txBody>
      </p:sp>
      <p:sp>
        <p:nvSpPr>
          <p:cNvPr id="4" name="Slide Number Placeholder 3"/>
          <p:cNvSpPr>
            <a:spLocks noGrp="1"/>
          </p:cNvSpPr>
          <p:nvPr>
            <p:ph type="sldNum" sz="quarter" idx="12"/>
          </p:nvPr>
        </p:nvSpPr>
        <p:spPr/>
        <p:txBody>
          <a:bodyPr/>
          <a:lstStyle/>
          <a:p>
            <a:fld id="{E3D5E142-BA66-4577-AABD-3D3B043058E5}" type="slidenum">
              <a:rPr lang="en-US" smtClean="0"/>
              <a:pPr/>
              <a:t>27</a:t>
            </a:fld>
            <a:endParaRPr lang="en-US" dirty="0"/>
          </a:p>
        </p:txBody>
      </p:sp>
      <p:pic>
        <p:nvPicPr>
          <p:cNvPr id="5" name="Picture 5" descr="A picture containing text, vector graphics, clipart&#10;&#10;Description automatically generated">
            <a:extLst>
              <a:ext uri="{FF2B5EF4-FFF2-40B4-BE49-F238E27FC236}">
                <a16:creationId xmlns:a16="http://schemas.microsoft.com/office/drawing/2014/main" id="{54BD2953-2C31-43F7-88A9-0F8BD4F9F762}"/>
              </a:ext>
            </a:extLst>
          </p:cNvPr>
          <p:cNvPicPr>
            <a:picLocks noChangeAspect="1"/>
          </p:cNvPicPr>
          <p:nvPr/>
        </p:nvPicPr>
        <p:blipFill>
          <a:blip r:embed="rId3"/>
          <a:stretch>
            <a:fillRect/>
          </a:stretch>
        </p:blipFill>
        <p:spPr>
          <a:xfrm>
            <a:off x="6641352" y="-1371600"/>
            <a:ext cx="2733675" cy="3552825"/>
          </a:xfrm>
          <a:prstGeom prst="rect">
            <a:avLst/>
          </a:prstGeom>
        </p:spPr>
      </p:pic>
    </p:spTree>
    <p:extLst>
      <p:ext uri="{BB962C8B-B14F-4D97-AF65-F5344CB8AC3E}">
        <p14:creationId xmlns:p14="http://schemas.microsoft.com/office/powerpoint/2010/main" val="1022331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688"/>
            <a:ext cx="8229600" cy="762000"/>
          </a:xfrm>
        </p:spPr>
        <p:txBody>
          <a:bodyPr>
            <a:normAutofit/>
          </a:bodyPr>
          <a:lstStyle/>
          <a:p>
            <a:r>
              <a:rPr lang="en-CA" sz="3200" dirty="0">
                <a:latin typeface="Arial"/>
                <a:cs typeface="Arial"/>
              </a:rPr>
              <a:t>Benefits of screening</a:t>
            </a:r>
          </a:p>
        </p:txBody>
      </p:sp>
      <p:sp>
        <p:nvSpPr>
          <p:cNvPr id="3" name="Content Placeholder 2"/>
          <p:cNvSpPr>
            <a:spLocks noGrp="1"/>
          </p:cNvSpPr>
          <p:nvPr>
            <p:ph idx="1"/>
          </p:nvPr>
        </p:nvSpPr>
        <p:spPr>
          <a:xfrm>
            <a:off x="457200" y="381000"/>
            <a:ext cx="8458200" cy="5715000"/>
          </a:xfrm>
        </p:spPr>
        <p:txBody>
          <a:bodyPr>
            <a:noAutofit/>
          </a:bodyPr>
          <a:lstStyle/>
          <a:p>
            <a:pPr marL="0" indent="0">
              <a:buNone/>
            </a:pPr>
            <a:endParaRPr lang="en-CA" b="1" dirty="0"/>
          </a:p>
          <a:p>
            <a:r>
              <a:rPr lang="en-CA" b="1" dirty="0"/>
              <a:t>Ectopic pregnancy </a:t>
            </a:r>
          </a:p>
          <a:p>
            <a:pPr lvl="1"/>
            <a:r>
              <a:rPr lang="en-CA" i="1" dirty="0"/>
              <a:t>Offer to screen, regardless of uptake </a:t>
            </a:r>
            <a:r>
              <a:rPr lang="en-CA" dirty="0"/>
              <a:t> </a:t>
            </a:r>
          </a:p>
          <a:p>
            <a:pPr lvl="2"/>
            <a:r>
              <a:rPr lang="en-CA" dirty="0"/>
              <a:t>1 RCT (n = 15,459), very low-certainty evidence for little to no difference in ectopic pregnancy rates for females aged 21 to 24 over 9 years from a single offer of CT screening via self-collected vaginal samples (0.2 more in 1000 [95% CI 2.2 fewer to 3.9 more])  </a:t>
            </a:r>
          </a:p>
          <a:p>
            <a:r>
              <a:rPr lang="en-CA" b="1" dirty="0"/>
              <a:t>Infertility</a:t>
            </a:r>
          </a:p>
          <a:p>
            <a:pPr lvl="1"/>
            <a:r>
              <a:rPr lang="en-CA" i="1" dirty="0"/>
              <a:t>Offer to screen, regardless of uptake</a:t>
            </a:r>
          </a:p>
          <a:p>
            <a:pPr lvl="2"/>
            <a:r>
              <a:rPr lang="en-CA" dirty="0"/>
              <a:t>1 RCT (n = 15,459), very uncertain effects on infertility from CT screening</a:t>
            </a:r>
            <a:endParaRPr lang="en-CA" i="1" dirty="0"/>
          </a:p>
          <a:p>
            <a:r>
              <a:rPr lang="en-CA" b="1" dirty="0"/>
              <a:t>Transmission</a:t>
            </a:r>
            <a:r>
              <a:rPr lang="en-CA" dirty="0"/>
              <a:t> </a:t>
            </a:r>
          </a:p>
          <a:p>
            <a:pPr lvl="1"/>
            <a:r>
              <a:rPr lang="en-CA" i="1" dirty="0"/>
              <a:t>Offer to screen, regardless of uptake </a:t>
            </a:r>
          </a:p>
          <a:p>
            <a:pPr lvl="2"/>
            <a:r>
              <a:rPr lang="en-CA" dirty="0"/>
              <a:t>3 RCTs (n = 41,709), low-certainty evidence for little to no difference in CT transmission for individuals aged 15-29 years over 1 to 3 years from a single offer of CT screening via self-collected vaginal or urine samples (5.4 fewer per 1000 [95% CI 21.0 fewer to 12.6 more) </a:t>
            </a:r>
          </a:p>
          <a:p>
            <a:pPr lvl="2"/>
            <a:endParaRPr lang="en-CA" dirty="0"/>
          </a:p>
        </p:txBody>
      </p:sp>
      <p:sp>
        <p:nvSpPr>
          <p:cNvPr id="4" name="Slide Number Placeholder 3"/>
          <p:cNvSpPr>
            <a:spLocks noGrp="1"/>
          </p:cNvSpPr>
          <p:nvPr>
            <p:ph type="sldNum" sz="quarter" idx="12"/>
          </p:nvPr>
        </p:nvSpPr>
        <p:spPr/>
        <p:txBody>
          <a:bodyPr/>
          <a:lstStyle/>
          <a:p>
            <a:fld id="{E3D5E142-BA66-4577-AABD-3D3B043058E5}" type="slidenum">
              <a:rPr lang="en-US" smtClean="0"/>
              <a:pPr/>
              <a:t>28</a:t>
            </a:fld>
            <a:endParaRPr lang="en-US" dirty="0"/>
          </a:p>
        </p:txBody>
      </p:sp>
    </p:spTree>
    <p:extLst>
      <p:ext uri="{BB962C8B-B14F-4D97-AF65-F5344CB8AC3E}">
        <p14:creationId xmlns:p14="http://schemas.microsoft.com/office/powerpoint/2010/main" val="2322381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A group of people on a stage&#10;&#10;Description automatically generated">
            <a:extLst>
              <a:ext uri="{FF2B5EF4-FFF2-40B4-BE49-F238E27FC236}">
                <a16:creationId xmlns:a16="http://schemas.microsoft.com/office/drawing/2014/main" id="{E236729B-B910-45A3-B7A3-6DCAD51E03FB}"/>
              </a:ext>
            </a:extLst>
          </p:cNvPr>
          <p:cNvPicPr>
            <a:picLocks noChangeAspect="1"/>
          </p:cNvPicPr>
          <p:nvPr/>
        </p:nvPicPr>
        <p:blipFill>
          <a:blip r:embed="rId3"/>
          <a:stretch>
            <a:fillRect/>
          </a:stretch>
        </p:blipFill>
        <p:spPr>
          <a:xfrm>
            <a:off x="3211903" y="762000"/>
            <a:ext cx="5474897" cy="7102274"/>
          </a:xfrm>
          <a:prstGeom prst="rect">
            <a:avLst/>
          </a:prstGeom>
        </p:spPr>
      </p:pic>
      <p:sp>
        <p:nvSpPr>
          <p:cNvPr id="2" name="Title 1"/>
          <p:cNvSpPr>
            <a:spLocks noGrp="1"/>
          </p:cNvSpPr>
          <p:nvPr>
            <p:ph type="title"/>
          </p:nvPr>
        </p:nvSpPr>
        <p:spPr>
          <a:xfrm>
            <a:off x="457200" y="641141"/>
            <a:ext cx="8229600" cy="762000"/>
          </a:xfrm>
        </p:spPr>
        <p:txBody>
          <a:bodyPr>
            <a:normAutofit/>
          </a:bodyPr>
          <a:lstStyle/>
          <a:p>
            <a:r>
              <a:rPr lang="en-CA" sz="3200" dirty="0">
                <a:latin typeface="Arial"/>
                <a:cs typeface="Arial"/>
              </a:rPr>
              <a:t>Benefits of screening</a:t>
            </a:r>
          </a:p>
        </p:txBody>
      </p:sp>
      <p:sp>
        <p:nvSpPr>
          <p:cNvPr id="3" name="Content Placeholder 2"/>
          <p:cNvSpPr>
            <a:spLocks noGrp="1"/>
          </p:cNvSpPr>
          <p:nvPr>
            <p:ph idx="1"/>
          </p:nvPr>
        </p:nvSpPr>
        <p:spPr>
          <a:xfrm>
            <a:off x="452348" y="1762575"/>
            <a:ext cx="8589034" cy="4012691"/>
          </a:xfrm>
        </p:spPr>
        <p:txBody>
          <a:bodyPr vert="horz" lIns="91440" tIns="45720" rIns="91440" bIns="45720" rtlCol="0" anchor="t">
            <a:noAutofit/>
          </a:bodyPr>
          <a:lstStyle/>
          <a:p>
            <a:r>
              <a:rPr lang="en-CA" b="1" dirty="0"/>
              <a:t>Cervicitis, chronic pelvic pain, male infertility</a:t>
            </a:r>
          </a:p>
          <a:p>
            <a:pPr lvl="1"/>
            <a:r>
              <a:rPr lang="en-CA" dirty="0"/>
              <a:t>No data available for CT screening</a:t>
            </a:r>
          </a:p>
          <a:p>
            <a:pPr lvl="1"/>
            <a:endParaRPr lang="en-CA" dirty="0"/>
          </a:p>
          <a:p>
            <a:r>
              <a:rPr lang="en-CA" dirty="0"/>
              <a:t>No studies available effects of NG screening for outcomes of interest general risk populations</a:t>
            </a:r>
          </a:p>
        </p:txBody>
      </p:sp>
      <p:sp>
        <p:nvSpPr>
          <p:cNvPr id="4" name="Slide Number Placeholder 3"/>
          <p:cNvSpPr>
            <a:spLocks noGrp="1"/>
          </p:cNvSpPr>
          <p:nvPr>
            <p:ph type="sldNum" sz="quarter" idx="12"/>
          </p:nvPr>
        </p:nvSpPr>
        <p:spPr/>
        <p:txBody>
          <a:bodyPr/>
          <a:lstStyle/>
          <a:p>
            <a:fld id="{E3D5E142-BA66-4577-AABD-3D3B043058E5}" type="slidenum">
              <a:rPr lang="en-US" smtClean="0"/>
              <a:pPr/>
              <a:t>29</a:t>
            </a:fld>
            <a:endParaRPr lang="en-US" dirty="0"/>
          </a:p>
        </p:txBody>
      </p:sp>
    </p:spTree>
    <p:extLst>
      <p:ext uri="{BB962C8B-B14F-4D97-AF65-F5344CB8AC3E}">
        <p14:creationId xmlns:p14="http://schemas.microsoft.com/office/powerpoint/2010/main" val="417210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492868"/>
            <a:ext cx="7772400" cy="1219200"/>
          </a:xfrm>
        </p:spPr>
        <p:txBody>
          <a:bodyPr vert="horz" lIns="91440" tIns="45720" rIns="91440" bIns="45720" rtlCol="0" anchor="ctr">
            <a:noAutofit/>
          </a:bodyPr>
          <a:lstStyle/>
          <a:p>
            <a:r>
              <a:rPr lang="en-CA" altLang="en-US" sz="3200" dirty="0">
                <a:latin typeface="Arial"/>
                <a:cs typeface="Arial"/>
              </a:rPr>
              <a:t>Chlamydia and gonorrhea </a:t>
            </a:r>
            <a:br>
              <a:rPr lang="en-CA" altLang="en-US" sz="3200" dirty="0">
                <a:latin typeface="Arial"/>
                <a:cs typeface="Arial"/>
              </a:rPr>
            </a:br>
            <a:r>
              <a:rPr lang="en-CA" altLang="en-US" sz="3200">
                <a:latin typeface="Arial"/>
                <a:cs typeface="Arial"/>
              </a:rPr>
              <a:t>screening </a:t>
            </a:r>
            <a:r>
              <a:rPr lang="en-CA" altLang="en-US" sz="3200" dirty="0">
                <a:latin typeface="Arial"/>
                <a:cs typeface="Arial"/>
              </a:rPr>
              <a:t>working group </a:t>
            </a:r>
            <a:endParaRPr lang="en-CA" altLang="en-US" sz="3200">
              <a:latin typeface="Arial" pitchFamily="34" charset="0"/>
            </a:endParaRPr>
          </a:p>
        </p:txBody>
      </p:sp>
      <p:sp>
        <p:nvSpPr>
          <p:cNvPr id="3075" name="Content Placeholder 2"/>
          <p:cNvSpPr>
            <a:spLocks noGrp="1"/>
          </p:cNvSpPr>
          <p:nvPr>
            <p:ph sz="half" idx="1"/>
          </p:nvPr>
        </p:nvSpPr>
        <p:spPr>
          <a:xfrm>
            <a:off x="455106" y="2046860"/>
            <a:ext cx="4062919" cy="4125338"/>
          </a:xfrm>
        </p:spPr>
        <p:txBody>
          <a:bodyPr>
            <a:normAutofit fontScale="70000" lnSpcReduction="20000"/>
          </a:bodyPr>
          <a:lstStyle/>
          <a:p>
            <a:pPr marL="0" indent="0" eaLnBrk="1" hangingPunct="1">
              <a:buFontTx/>
              <a:buNone/>
            </a:pPr>
            <a:r>
              <a:rPr lang="en-US" altLang="en-US" sz="2000" b="1" u="sng" dirty="0"/>
              <a:t>Task Force members</a:t>
            </a:r>
          </a:p>
          <a:p>
            <a:r>
              <a:rPr lang="en-CA" altLang="en-US" sz="2100" dirty="0"/>
              <a:t>Ainsley Moore</a:t>
            </a:r>
          </a:p>
          <a:p>
            <a:r>
              <a:rPr lang="en-CA" altLang="en-US" sz="2100" dirty="0"/>
              <a:t>Brenda Wilson</a:t>
            </a:r>
          </a:p>
          <a:p>
            <a:r>
              <a:rPr lang="fr-CA" altLang="en-US" sz="2100" dirty="0"/>
              <a:t>Donna Reynolds</a:t>
            </a:r>
            <a:endParaRPr lang="en-CA" altLang="en-US" sz="2100" dirty="0"/>
          </a:p>
          <a:p>
            <a:r>
              <a:rPr lang="en-CA" altLang="en-US" sz="2100" dirty="0" err="1"/>
              <a:t>Guyl</a:t>
            </a:r>
            <a:r>
              <a:rPr lang="fr-CA" altLang="en-US" sz="2100" dirty="0" err="1"/>
              <a:t>ène</a:t>
            </a:r>
            <a:r>
              <a:rPr lang="fr-CA" altLang="en-US" sz="2100" dirty="0"/>
              <a:t> Thériault</a:t>
            </a:r>
            <a:endParaRPr lang="en-US" altLang="en-US" sz="2100" dirty="0"/>
          </a:p>
          <a:p>
            <a:r>
              <a:rPr lang="en-US" altLang="en-US" sz="2100" dirty="0"/>
              <a:t>Brett Thombs</a:t>
            </a:r>
          </a:p>
          <a:p>
            <a:r>
              <a:rPr lang="en-US" altLang="en-US" sz="2100" dirty="0"/>
              <a:t>John Riva</a:t>
            </a:r>
          </a:p>
          <a:p>
            <a:pPr marL="0" indent="0" eaLnBrk="1" hangingPunct="1">
              <a:buNone/>
            </a:pPr>
            <a:endParaRPr lang="en-US" altLang="en-US" sz="2000" dirty="0"/>
          </a:p>
          <a:p>
            <a:pPr marL="0" indent="0" eaLnBrk="1" hangingPunct="1">
              <a:buNone/>
            </a:pPr>
            <a:r>
              <a:rPr lang="en-US" altLang="en-US" sz="2000" b="1" u="sng" dirty="0"/>
              <a:t>Task Force spokespersons</a:t>
            </a:r>
            <a:endParaRPr lang="en-US" altLang="en-US" sz="2000" dirty="0"/>
          </a:p>
          <a:p>
            <a:r>
              <a:rPr lang="en-CA" altLang="en-US" sz="2100" dirty="0"/>
              <a:t>Ainsley Moore</a:t>
            </a:r>
          </a:p>
          <a:p>
            <a:r>
              <a:rPr lang="en-CA" altLang="en-US" sz="2100" dirty="0"/>
              <a:t>Brenda Wilson</a:t>
            </a:r>
          </a:p>
          <a:p>
            <a:r>
              <a:rPr lang="fr-CA" altLang="en-US" sz="2100" dirty="0"/>
              <a:t>Donna Reynolds</a:t>
            </a:r>
            <a:endParaRPr lang="en-CA" altLang="en-US" sz="2100" dirty="0"/>
          </a:p>
          <a:p>
            <a:r>
              <a:rPr lang="en-CA" altLang="en-US" sz="2100" dirty="0" err="1"/>
              <a:t>Guyl</a:t>
            </a:r>
            <a:r>
              <a:rPr lang="fr-CA" altLang="en-US" sz="2100" dirty="0" err="1"/>
              <a:t>ène</a:t>
            </a:r>
            <a:r>
              <a:rPr lang="fr-CA" altLang="en-US" sz="2100" dirty="0"/>
              <a:t> Thériault</a:t>
            </a:r>
            <a:endParaRPr lang="en-US" altLang="en-US" sz="2100" dirty="0"/>
          </a:p>
          <a:p>
            <a:pPr marL="0" indent="0" eaLnBrk="1" hangingPunct="1"/>
            <a:endParaRPr lang="en-CA" altLang="en-US" sz="2000" dirty="0"/>
          </a:p>
        </p:txBody>
      </p:sp>
      <p:sp>
        <p:nvSpPr>
          <p:cNvPr id="3076" name="Content Placeholder 3"/>
          <p:cNvSpPr>
            <a:spLocks noGrp="1"/>
          </p:cNvSpPr>
          <p:nvPr>
            <p:ph sz="half" idx="2"/>
          </p:nvPr>
        </p:nvSpPr>
        <p:spPr>
          <a:xfrm>
            <a:off x="4524554" y="2046861"/>
            <a:ext cx="4247073" cy="3636508"/>
          </a:xfrm>
        </p:spPr>
        <p:txBody>
          <a:bodyPr>
            <a:normAutofit fontScale="70000" lnSpcReduction="20000"/>
          </a:bodyPr>
          <a:lstStyle/>
          <a:p>
            <a:pPr marL="0" indent="0" eaLnBrk="1" hangingPunct="1">
              <a:buFontTx/>
              <a:buNone/>
            </a:pPr>
            <a:r>
              <a:rPr lang="en-CA" altLang="en-US" sz="2000" b="1" u="sng" dirty="0"/>
              <a:t>External Support</a:t>
            </a:r>
          </a:p>
          <a:p>
            <a:pPr marL="0" indent="0" eaLnBrk="1" hangingPunct="1">
              <a:spcBef>
                <a:spcPct val="0"/>
              </a:spcBef>
              <a:buFontTx/>
              <a:buNone/>
            </a:pPr>
            <a:endParaRPr lang="en-US" altLang="en-US" sz="2000" dirty="0"/>
          </a:p>
          <a:p>
            <a:pPr marL="0" indent="0" eaLnBrk="1" hangingPunct="1">
              <a:spcBef>
                <a:spcPct val="0"/>
              </a:spcBef>
              <a:buFontTx/>
              <a:buNone/>
            </a:pPr>
            <a:r>
              <a:rPr lang="en-US" altLang="en-US" sz="2000" u="sng" dirty="0"/>
              <a:t>Public Health Agency of Canada</a:t>
            </a:r>
          </a:p>
          <a:p>
            <a:r>
              <a:rPr lang="en-CA" altLang="en-US" sz="2000" dirty="0"/>
              <a:t>Greg Traversy</a:t>
            </a:r>
          </a:p>
          <a:p>
            <a:r>
              <a:rPr lang="en-CA" altLang="en-US" sz="2000" dirty="0"/>
              <a:t>Melissa Subnath</a:t>
            </a:r>
          </a:p>
          <a:p>
            <a:r>
              <a:rPr lang="en-CA" altLang="en-US" sz="2000" dirty="0"/>
              <a:t>Elizabeth Rolland-Harris</a:t>
            </a:r>
          </a:p>
          <a:p>
            <a:pPr marL="0" indent="0" eaLnBrk="1" hangingPunct="1">
              <a:buFontTx/>
              <a:buNone/>
            </a:pPr>
            <a:endParaRPr lang="en-US" altLang="en-US" sz="2000" b="1" u="sng" dirty="0"/>
          </a:p>
          <a:p>
            <a:pPr marL="0" indent="0" eaLnBrk="1" hangingPunct="1">
              <a:buFontTx/>
              <a:buNone/>
            </a:pPr>
            <a:r>
              <a:rPr lang="en-US" altLang="en-US" sz="2000" u="sng" dirty="0"/>
              <a:t>Evidence Review and Synthesis Centre</a:t>
            </a:r>
          </a:p>
          <a:p>
            <a:r>
              <a:rPr lang="en-CA" altLang="en-US" sz="2000" dirty="0"/>
              <a:t>Alberta Research Centre for Health Evidence (ARCHE)  </a:t>
            </a:r>
            <a:r>
              <a:rPr lang="en-US" altLang="en-US" sz="2000" dirty="0"/>
              <a:t>(Jennifer Pillay, Aireen Wingert, Tara MacGregor, Michelle Gates, Ben </a:t>
            </a:r>
            <a:r>
              <a:rPr lang="en-US" altLang="en-US" sz="2000" dirty="0" err="1"/>
              <a:t>Vandermeer</a:t>
            </a:r>
            <a:r>
              <a:rPr lang="en-US" altLang="en-US" sz="2000" dirty="0"/>
              <a:t>, Lisa </a:t>
            </a:r>
            <a:r>
              <a:rPr lang="en-US" altLang="en-US" sz="2000" dirty="0" err="1"/>
              <a:t>Hartling</a:t>
            </a:r>
            <a:r>
              <a:rPr lang="en-US" altLang="en-US" sz="2000" dirty="0"/>
              <a:t>)</a:t>
            </a:r>
          </a:p>
          <a:p>
            <a:endParaRPr lang="en-US" altLang="en-US" sz="1900" dirty="0"/>
          </a:p>
          <a:p>
            <a:pPr marL="0" indent="0">
              <a:buNone/>
            </a:pPr>
            <a:r>
              <a:rPr lang="en-US" altLang="en-US" sz="1900" u="sng" dirty="0"/>
              <a:t>Content experts</a:t>
            </a:r>
          </a:p>
          <a:p>
            <a:r>
              <a:rPr lang="en-CA" altLang="en-US" sz="1900" dirty="0"/>
              <a:t>Jo-Anne Dillon</a:t>
            </a:r>
          </a:p>
          <a:p>
            <a:r>
              <a:rPr lang="en-CA" altLang="en-US" sz="1900" dirty="0" err="1"/>
              <a:t>Ameeta</a:t>
            </a:r>
            <a:r>
              <a:rPr lang="en-CA" altLang="en-US" sz="1900" dirty="0"/>
              <a:t> Singh</a:t>
            </a:r>
          </a:p>
          <a:p>
            <a:r>
              <a:rPr lang="en-CA" altLang="en-US" sz="1900" dirty="0"/>
              <a:t>Tom Wong</a:t>
            </a:r>
          </a:p>
          <a:p>
            <a:r>
              <a:rPr lang="en-US" altLang="en-US" sz="1900" dirty="0"/>
              <a:t>Anne </a:t>
            </a:r>
            <a:r>
              <a:rPr lang="en-US" altLang="en-US" sz="1900" dirty="0" err="1"/>
              <a:t>Burchell</a:t>
            </a:r>
            <a:endParaRPr lang="en-US" altLang="en-US" sz="1900" dirty="0"/>
          </a:p>
        </p:txBody>
      </p:sp>
      <p:sp>
        <p:nvSpPr>
          <p:cNvPr id="3077" name="Slide Number Placeholder 4"/>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ea typeface="ヒラギノ角ゴ Pro W3" pitchFamily="-84" charset="-128"/>
              </a:defRPr>
            </a:lvl1pPr>
            <a:lvl2pPr marL="742950" indent="-285750">
              <a:spcBef>
                <a:spcPct val="20000"/>
              </a:spcBef>
              <a:buChar char="–"/>
              <a:defRPr sz="1600">
                <a:solidFill>
                  <a:schemeClr val="tx1"/>
                </a:solidFill>
                <a:latin typeface="Arial" pitchFamily="34" charset="0"/>
                <a:ea typeface="ヒラギノ角ゴ Pro W3" pitchFamily="-84" charset="-128"/>
              </a:defRPr>
            </a:lvl2pPr>
            <a:lvl3pPr marL="1143000" indent="-228600">
              <a:spcBef>
                <a:spcPct val="20000"/>
              </a:spcBef>
              <a:buChar char="•"/>
              <a:defRPr sz="1400">
                <a:solidFill>
                  <a:schemeClr val="tx1"/>
                </a:solidFill>
                <a:latin typeface="Arial" pitchFamily="34" charset="0"/>
                <a:ea typeface="ヒラギノ角ゴ Pro W3" pitchFamily="-84" charset="-128"/>
              </a:defRPr>
            </a:lvl3pPr>
            <a:lvl4pPr marL="1600200" indent="-228600">
              <a:spcBef>
                <a:spcPct val="20000"/>
              </a:spcBef>
              <a:buChar char="–"/>
              <a:defRPr sz="1400">
                <a:solidFill>
                  <a:schemeClr val="tx1"/>
                </a:solidFill>
                <a:latin typeface="Arial" pitchFamily="34" charset="0"/>
                <a:ea typeface="ヒラギノ角ゴ Pro W3" pitchFamily="-84" charset="-128"/>
              </a:defRPr>
            </a:lvl4pPr>
            <a:lvl5pPr marL="2057400" indent="-228600">
              <a:spcBef>
                <a:spcPct val="20000"/>
              </a:spcBef>
              <a:buChar char="»"/>
              <a:defRPr sz="1400">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9pPr>
          </a:lstStyle>
          <a:p>
            <a:pPr>
              <a:spcBef>
                <a:spcPct val="0"/>
              </a:spcBef>
              <a:buFontTx/>
              <a:buNone/>
            </a:pPr>
            <a:fld id="{5C57BD4A-D2CB-4D39-96B2-31B21B46ED20}" type="slidenum">
              <a:rPr lang="en-CA" altLang="en-US" sz="1400" smtClean="0"/>
              <a:pPr>
                <a:spcBef>
                  <a:spcPct val="0"/>
                </a:spcBef>
                <a:buFontTx/>
                <a:buNone/>
              </a:pPr>
              <a:t>3</a:t>
            </a:fld>
            <a:endParaRPr lang="en-CA" altLang="en-US" sz="1400" dirty="0"/>
          </a:p>
        </p:txBody>
      </p:sp>
    </p:spTree>
    <p:extLst>
      <p:ext uri="{BB962C8B-B14F-4D97-AF65-F5344CB8AC3E}">
        <p14:creationId xmlns:p14="http://schemas.microsoft.com/office/powerpoint/2010/main" val="355694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343" y="2590800"/>
            <a:ext cx="5825707" cy="3505200"/>
          </a:xfrm>
        </p:spPr>
        <p:txBody>
          <a:bodyPr vert="horz" lIns="91440" tIns="45720" rIns="91440" bIns="45720" rtlCol="0" anchor="t">
            <a:noAutofit/>
          </a:bodyPr>
          <a:lstStyle/>
          <a:p>
            <a:pPr marL="0" indent="0">
              <a:buNone/>
            </a:pPr>
            <a:endParaRPr lang="en-CA" sz="2200" dirty="0">
              <a:latin typeface="Arial"/>
              <a:cs typeface="Arial"/>
            </a:endParaRPr>
          </a:p>
          <a:p>
            <a:r>
              <a:rPr lang="en-CA" dirty="0">
                <a:latin typeface="Arial"/>
                <a:cs typeface="Arial"/>
              </a:rPr>
              <a:t>1 RCT (n = 37,543 tested; n = 4,574 diagnosed, n= ?? treated)</a:t>
            </a:r>
          </a:p>
          <a:p>
            <a:endParaRPr lang="en-CA" dirty="0">
              <a:latin typeface="Arial"/>
              <a:cs typeface="Arial"/>
            </a:endParaRPr>
          </a:p>
          <a:p>
            <a:r>
              <a:rPr lang="en-CA" dirty="0">
                <a:latin typeface="Arial"/>
                <a:cs typeface="Arial"/>
              </a:rPr>
              <a:t>Reported no adverse events from antibiotic treatment for chlamydia (very low-certainty evidence).</a:t>
            </a:r>
          </a:p>
          <a:p>
            <a:pPr marL="457200" lvl="1" indent="0">
              <a:spcBef>
                <a:spcPts val="200"/>
              </a:spcBef>
              <a:buNone/>
            </a:pPr>
            <a:endParaRPr lang="en-CA" sz="2200" dirty="0">
              <a:solidFill>
                <a:srgbClr val="FF0000"/>
              </a:solidFill>
            </a:endParaRPr>
          </a:p>
        </p:txBody>
      </p:sp>
      <p:sp>
        <p:nvSpPr>
          <p:cNvPr id="4" name="Slide Number Placeholder 3"/>
          <p:cNvSpPr>
            <a:spLocks noGrp="1"/>
          </p:cNvSpPr>
          <p:nvPr>
            <p:ph type="sldNum" sz="quarter" idx="12"/>
          </p:nvPr>
        </p:nvSpPr>
        <p:spPr/>
        <p:txBody>
          <a:bodyPr/>
          <a:lstStyle/>
          <a:p>
            <a:fld id="{E3D5E142-BA66-4577-AABD-3D3B043058E5}" type="slidenum">
              <a:rPr lang="en-US" smtClean="0"/>
              <a:pPr/>
              <a:t>30</a:t>
            </a:fld>
            <a:endParaRPr lang="en-US" dirty="0"/>
          </a:p>
        </p:txBody>
      </p:sp>
      <p:sp>
        <p:nvSpPr>
          <p:cNvPr id="6" name="Title 1"/>
          <p:cNvSpPr txBox="1">
            <a:spLocks/>
          </p:cNvSpPr>
          <p:nvPr/>
        </p:nvSpPr>
        <p:spPr>
          <a:xfrm>
            <a:off x="457200" y="365125"/>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dirty="0">
                <a:latin typeface="Arial"/>
                <a:cs typeface="Arial"/>
              </a:rPr>
              <a:t>Harms of screening </a:t>
            </a:r>
          </a:p>
        </p:txBody>
      </p:sp>
      <p:pic>
        <p:nvPicPr>
          <p:cNvPr id="2" name="Picture 4" descr="A picture containing vector graphics&#10;&#10;Description automatically generated">
            <a:extLst>
              <a:ext uri="{FF2B5EF4-FFF2-40B4-BE49-F238E27FC236}">
                <a16:creationId xmlns:a16="http://schemas.microsoft.com/office/drawing/2014/main" id="{827009A0-CB26-4092-9F81-2D1D1E763E5F}"/>
              </a:ext>
            </a:extLst>
          </p:cNvPr>
          <p:cNvPicPr>
            <a:picLocks noChangeAspect="1"/>
          </p:cNvPicPr>
          <p:nvPr/>
        </p:nvPicPr>
        <p:blipFill>
          <a:blip r:embed="rId3"/>
          <a:stretch>
            <a:fillRect/>
          </a:stretch>
        </p:blipFill>
        <p:spPr>
          <a:xfrm>
            <a:off x="5678069" y="1005607"/>
            <a:ext cx="3625071" cy="4717391"/>
          </a:xfrm>
          <a:prstGeom prst="rect">
            <a:avLst/>
          </a:prstGeom>
        </p:spPr>
      </p:pic>
      <p:sp>
        <p:nvSpPr>
          <p:cNvPr id="5" name="TextBox 4"/>
          <p:cNvSpPr txBox="1"/>
          <p:nvPr/>
        </p:nvSpPr>
        <p:spPr>
          <a:xfrm>
            <a:off x="569343" y="1740227"/>
            <a:ext cx="6096000" cy="830997"/>
          </a:xfrm>
          <a:prstGeom prst="rect">
            <a:avLst/>
          </a:prstGeom>
          <a:noFill/>
        </p:spPr>
        <p:txBody>
          <a:bodyPr wrap="square" rtlCol="0">
            <a:spAutoFit/>
          </a:bodyPr>
          <a:lstStyle/>
          <a:p>
            <a:r>
              <a:rPr lang="en-CA" sz="2400" dirty="0">
                <a:latin typeface="Arial"/>
                <a:cs typeface="Arial"/>
              </a:rPr>
              <a:t>11 studies identified on harms of screening</a:t>
            </a:r>
          </a:p>
          <a:p>
            <a:endParaRPr lang="en-CA" sz="2400" dirty="0"/>
          </a:p>
        </p:txBody>
      </p:sp>
    </p:spTree>
    <p:extLst>
      <p:ext uri="{BB962C8B-B14F-4D97-AF65-F5344CB8AC3E}">
        <p14:creationId xmlns:p14="http://schemas.microsoft.com/office/powerpoint/2010/main" val="3622853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6777487" cy="4953000"/>
          </a:xfrm>
        </p:spPr>
        <p:txBody>
          <a:bodyPr>
            <a:normAutofit/>
          </a:bodyPr>
          <a:lstStyle/>
          <a:p>
            <a:r>
              <a:rPr lang="en-CA" dirty="0"/>
              <a:t>10 cohort studies reported on a variety of psychosocial harms of screening: </a:t>
            </a:r>
          </a:p>
          <a:p>
            <a:pPr lvl="1"/>
            <a:r>
              <a:rPr lang="en-CA" dirty="0"/>
              <a:t>Small to moderate proportion of individuals screened impacted (50-400 per 1,000) </a:t>
            </a:r>
          </a:p>
          <a:p>
            <a:pPr lvl="1"/>
            <a:r>
              <a:rPr lang="en-CA" dirty="0"/>
              <a:t>May cause feelings of stigmatization (e.g., guilt, embarrassment, social disapproval) or anxiety about future infertility, sexuality, or risk of infection</a:t>
            </a:r>
          </a:p>
          <a:p>
            <a:pPr lvl="1"/>
            <a:r>
              <a:rPr lang="en-CA" dirty="0"/>
              <a:t>Low- or very low-certainty evidence </a:t>
            </a:r>
          </a:p>
          <a:p>
            <a:r>
              <a:rPr lang="en-CA" dirty="0"/>
              <a:t>The number of individuals affected in the entire eligible screening population is likely smaller </a:t>
            </a:r>
          </a:p>
          <a:p>
            <a:r>
              <a:rPr lang="en-CA" dirty="0"/>
              <a:t>The exact duration and severity of these symptoms is unknown</a:t>
            </a:r>
          </a:p>
        </p:txBody>
      </p:sp>
      <p:sp>
        <p:nvSpPr>
          <p:cNvPr id="4" name="Slide Number Placeholder 3"/>
          <p:cNvSpPr>
            <a:spLocks noGrp="1"/>
          </p:cNvSpPr>
          <p:nvPr>
            <p:ph type="sldNum" sz="quarter" idx="12"/>
          </p:nvPr>
        </p:nvSpPr>
        <p:spPr/>
        <p:txBody>
          <a:bodyPr/>
          <a:lstStyle/>
          <a:p>
            <a:fld id="{E3D5E142-BA66-4577-AABD-3D3B043058E5}" type="slidenum">
              <a:rPr lang="en-US" smtClean="0"/>
              <a:pPr/>
              <a:t>31</a:t>
            </a:fld>
            <a:endParaRPr lang="en-US" dirty="0"/>
          </a:p>
        </p:txBody>
      </p:sp>
      <p:sp>
        <p:nvSpPr>
          <p:cNvPr id="5" name="Title 1"/>
          <p:cNvSpPr txBox="1">
            <a:spLocks/>
          </p:cNvSpPr>
          <p:nvPr/>
        </p:nvSpPr>
        <p:spPr>
          <a:xfrm>
            <a:off x="457200" y="3810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dirty="0">
                <a:latin typeface="Arial"/>
                <a:cs typeface="Arial"/>
              </a:rPr>
              <a:t>Harms of screening</a:t>
            </a:r>
          </a:p>
        </p:txBody>
      </p:sp>
      <p:pic>
        <p:nvPicPr>
          <p:cNvPr id="2" name="Picture 5" descr="A picture containing text&#10;&#10;Description automatically generated">
            <a:extLst>
              <a:ext uri="{FF2B5EF4-FFF2-40B4-BE49-F238E27FC236}">
                <a16:creationId xmlns:a16="http://schemas.microsoft.com/office/drawing/2014/main" id="{DCADB90C-7759-465E-A099-F32591417197}"/>
              </a:ext>
            </a:extLst>
          </p:cNvPr>
          <p:cNvPicPr>
            <a:picLocks noChangeAspect="1"/>
          </p:cNvPicPr>
          <p:nvPr/>
        </p:nvPicPr>
        <p:blipFill>
          <a:blip r:embed="rId3"/>
          <a:stretch>
            <a:fillRect/>
          </a:stretch>
        </p:blipFill>
        <p:spPr>
          <a:xfrm>
            <a:off x="5893729" y="2127041"/>
            <a:ext cx="3395033" cy="4415466"/>
          </a:xfrm>
          <a:prstGeom prst="rect">
            <a:avLst/>
          </a:prstGeom>
        </p:spPr>
      </p:pic>
    </p:spTree>
    <p:extLst>
      <p:ext uri="{BB962C8B-B14F-4D97-AF65-F5344CB8AC3E}">
        <p14:creationId xmlns:p14="http://schemas.microsoft.com/office/powerpoint/2010/main" val="548163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fontScale="90000"/>
          </a:bodyPr>
          <a:lstStyle/>
          <a:p>
            <a:r>
              <a:rPr lang="en-CA" sz="3200" dirty="0">
                <a:latin typeface="Arial"/>
                <a:cs typeface="Arial"/>
              </a:rPr>
              <a:t>Effectiveness of different screening </a:t>
            </a:r>
            <a:br>
              <a:rPr lang="en-CA" sz="3200" dirty="0">
                <a:latin typeface="Arial"/>
                <a:cs typeface="Arial"/>
              </a:rPr>
            </a:br>
            <a:r>
              <a:rPr lang="en-CA" sz="3200" dirty="0">
                <a:latin typeface="Arial"/>
                <a:cs typeface="Arial"/>
              </a:rPr>
              <a:t>strategies 	</a:t>
            </a:r>
          </a:p>
        </p:txBody>
      </p:sp>
      <p:sp>
        <p:nvSpPr>
          <p:cNvPr id="3" name="Content Placeholder 2"/>
          <p:cNvSpPr>
            <a:spLocks noGrp="1"/>
          </p:cNvSpPr>
          <p:nvPr>
            <p:ph idx="1"/>
          </p:nvPr>
        </p:nvSpPr>
        <p:spPr>
          <a:xfrm>
            <a:off x="457200" y="1045370"/>
            <a:ext cx="8229600" cy="5431630"/>
          </a:xfrm>
        </p:spPr>
        <p:txBody>
          <a:bodyPr>
            <a:normAutofit/>
          </a:bodyPr>
          <a:lstStyle/>
          <a:p>
            <a:endParaRPr lang="en-CA" dirty="0"/>
          </a:p>
          <a:p>
            <a:r>
              <a:rPr lang="en-CA" dirty="0"/>
              <a:t>Home </a:t>
            </a:r>
            <a:r>
              <a:rPr lang="en-US" dirty="0"/>
              <a:t>vs. clinic sampling studies with limited applicability to primary care</a:t>
            </a:r>
          </a:p>
          <a:p>
            <a:pPr marL="0" indent="0">
              <a:buNone/>
            </a:pPr>
            <a:endParaRPr lang="en-US" dirty="0"/>
          </a:p>
          <a:p>
            <a:r>
              <a:rPr lang="en-US" dirty="0"/>
              <a:t>One RCT in outreach setting with mail or pick-up home testing kit vs. an invitation for clinic testing found very uncertain effect on transmission (1 RCT; n= 205)</a:t>
            </a:r>
          </a:p>
          <a:p>
            <a:pPr marL="0" indent="0">
              <a:buNone/>
            </a:pPr>
            <a:endParaRPr lang="en-US" sz="1800" i="1" dirty="0"/>
          </a:p>
          <a:p>
            <a:r>
              <a:rPr lang="en-CA" dirty="0"/>
              <a:t>Treatment rates (surrogate for transmission) examined in studies of outreach via community promotion and websites, health clinic and community promotion, and postal invitations from GP clinics were also very uncertain (3 RCTs; n=200 to n=2036)</a:t>
            </a:r>
          </a:p>
        </p:txBody>
      </p:sp>
      <p:sp>
        <p:nvSpPr>
          <p:cNvPr id="4" name="Slide Number Placeholder 3"/>
          <p:cNvSpPr>
            <a:spLocks noGrp="1"/>
          </p:cNvSpPr>
          <p:nvPr>
            <p:ph type="sldNum" sz="quarter" idx="12"/>
          </p:nvPr>
        </p:nvSpPr>
        <p:spPr/>
        <p:txBody>
          <a:bodyPr/>
          <a:lstStyle/>
          <a:p>
            <a:fld id="{E3D5E142-BA66-4577-AABD-3D3B043058E5}" type="slidenum">
              <a:rPr lang="en-US" smtClean="0"/>
              <a:pPr/>
              <a:t>32</a:t>
            </a:fld>
            <a:endParaRPr lang="en-US" dirty="0"/>
          </a:p>
        </p:txBody>
      </p:sp>
    </p:spTree>
    <p:extLst>
      <p:ext uri="{BB962C8B-B14F-4D97-AF65-F5344CB8AC3E}">
        <p14:creationId xmlns:p14="http://schemas.microsoft.com/office/powerpoint/2010/main" val="1870913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4497238"/>
            <a:ext cx="8534400" cy="989162"/>
          </a:xfrm>
        </p:spPr>
        <p:txBody>
          <a:bodyPr>
            <a:noAutofit/>
          </a:bodyPr>
          <a:lstStyle/>
          <a:p>
            <a:pPr algn="ctr"/>
            <a:r>
              <a:rPr lang="en-CA" sz="3200" dirty="0"/>
              <a:t>Patient values and preferences: </a:t>
            </a:r>
            <a:br>
              <a:rPr lang="en-CA" sz="3200" dirty="0"/>
            </a:br>
            <a:r>
              <a:rPr lang="en-CA" sz="3200" dirty="0"/>
              <a:t>Screening for chlamydia and gonorrhea</a:t>
            </a:r>
          </a:p>
        </p:txBody>
      </p:sp>
      <p:sp>
        <p:nvSpPr>
          <p:cNvPr id="4" name="Slide Number Placeholder 3"/>
          <p:cNvSpPr>
            <a:spLocks noGrp="1"/>
          </p:cNvSpPr>
          <p:nvPr>
            <p:ph type="sldNum" sz="quarter" idx="12"/>
          </p:nvPr>
        </p:nvSpPr>
        <p:spPr/>
        <p:txBody>
          <a:bodyPr/>
          <a:lstStyle/>
          <a:p>
            <a:fld id="{E3D5E142-BA66-4577-AABD-3D3B043058E5}" type="slidenum">
              <a:rPr lang="en-US" smtClean="0"/>
              <a:pPr/>
              <a:t>33</a:t>
            </a:fld>
            <a:endParaRPr lang="en-US" dirty="0"/>
          </a:p>
        </p:txBody>
      </p:sp>
      <p:pic>
        <p:nvPicPr>
          <p:cNvPr id="3" name="Picture 5">
            <a:extLst>
              <a:ext uri="{FF2B5EF4-FFF2-40B4-BE49-F238E27FC236}">
                <a16:creationId xmlns:a16="http://schemas.microsoft.com/office/drawing/2014/main" id="{A94201CD-B7AB-4604-BA80-35EA2B9AF903}"/>
              </a:ext>
            </a:extLst>
          </p:cNvPr>
          <p:cNvPicPr>
            <a:picLocks noChangeAspect="1"/>
          </p:cNvPicPr>
          <p:nvPr/>
        </p:nvPicPr>
        <p:blipFill rotWithShape="1">
          <a:blip r:embed="rId3"/>
          <a:srcRect t="35366" r="524" b="-3659"/>
          <a:stretch/>
        </p:blipFill>
        <p:spPr>
          <a:xfrm>
            <a:off x="1719533" y="632674"/>
            <a:ext cx="5244877" cy="4667991"/>
          </a:xfrm>
          <a:prstGeom prst="rect">
            <a:avLst/>
          </a:prstGeom>
        </p:spPr>
      </p:pic>
    </p:spTree>
    <p:extLst>
      <p:ext uri="{BB962C8B-B14F-4D97-AF65-F5344CB8AC3E}">
        <p14:creationId xmlns:p14="http://schemas.microsoft.com/office/powerpoint/2010/main" val="3102748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2782"/>
            <a:ext cx="8229600" cy="762000"/>
          </a:xfrm>
        </p:spPr>
        <p:txBody>
          <a:bodyPr>
            <a:noAutofit/>
          </a:bodyPr>
          <a:lstStyle/>
          <a:p>
            <a:r>
              <a:rPr lang="en-CA" sz="3200" dirty="0">
                <a:latin typeface="Arial"/>
                <a:cs typeface="Arial"/>
              </a:rPr>
              <a:t>Patient values and preferences: Systematic Review + Patient Engagement</a:t>
            </a:r>
          </a:p>
        </p:txBody>
      </p:sp>
      <p:sp>
        <p:nvSpPr>
          <p:cNvPr id="3" name="Content Placeholder 2"/>
          <p:cNvSpPr>
            <a:spLocks noGrp="1"/>
          </p:cNvSpPr>
          <p:nvPr>
            <p:ph idx="1"/>
          </p:nvPr>
        </p:nvSpPr>
        <p:spPr>
          <a:xfrm>
            <a:off x="472440" y="2231366"/>
            <a:ext cx="6558951" cy="4398034"/>
          </a:xfrm>
        </p:spPr>
        <p:txBody>
          <a:bodyPr vert="horz" lIns="91440" tIns="45720" rIns="91440" bIns="45720" rtlCol="0" anchor="t">
            <a:noAutofit/>
          </a:bodyPr>
          <a:lstStyle/>
          <a:p>
            <a:r>
              <a:rPr lang="en-CA" sz="2200" b="1" dirty="0">
                <a:latin typeface="Arial"/>
                <a:cs typeface="Arial"/>
              </a:rPr>
              <a:t>Systematic review: 14 Studies:</a:t>
            </a:r>
          </a:p>
          <a:p>
            <a:pPr lvl="1"/>
            <a:r>
              <a:rPr lang="en-CA" sz="2400" dirty="0">
                <a:latin typeface="Arial"/>
                <a:cs typeface="Arial"/>
              </a:rPr>
              <a:t>4 health utility studies, 10 surveys/ qualitative</a:t>
            </a:r>
            <a:endParaRPr lang="en-CA" sz="2200" b="1" dirty="0">
              <a:latin typeface="Arial"/>
              <a:cs typeface="Arial"/>
            </a:endParaRPr>
          </a:p>
          <a:p>
            <a:r>
              <a:rPr lang="en-CA" sz="2200" b="1" dirty="0">
                <a:latin typeface="Arial"/>
                <a:cs typeface="Arial"/>
              </a:rPr>
              <a:t>Health state utility value studies </a:t>
            </a:r>
            <a:endParaRPr lang="en-CA" sz="2200" dirty="0"/>
          </a:p>
          <a:p>
            <a:pPr lvl="1"/>
            <a:r>
              <a:rPr lang="en-CA" sz="2200" dirty="0">
                <a:latin typeface="Arial"/>
                <a:cs typeface="Arial"/>
              </a:rPr>
              <a:t>Avoidance of infertility and chronic pelvic pain may be more important to females than ectopic pregnancy, PID, or cervicitis (low-to-moderate certainty)</a:t>
            </a:r>
          </a:p>
          <a:p>
            <a:pPr lvl="1"/>
            <a:r>
              <a:rPr lang="en-CA" sz="2200" dirty="0">
                <a:latin typeface="Arial"/>
                <a:cs typeface="Arial"/>
              </a:rPr>
              <a:t>Studies of health utility states only considered potential benefits of screening</a:t>
            </a:r>
          </a:p>
        </p:txBody>
      </p:sp>
      <p:sp>
        <p:nvSpPr>
          <p:cNvPr id="4" name="Slide Number Placeholder 3"/>
          <p:cNvSpPr>
            <a:spLocks noGrp="1"/>
          </p:cNvSpPr>
          <p:nvPr>
            <p:ph type="sldNum" sz="quarter" idx="12"/>
          </p:nvPr>
        </p:nvSpPr>
        <p:spPr/>
        <p:txBody>
          <a:bodyPr/>
          <a:lstStyle/>
          <a:p>
            <a:fld id="{E3D5E142-BA66-4577-AABD-3D3B043058E5}" type="slidenum">
              <a:rPr lang="en-US" smtClean="0"/>
              <a:pPr/>
              <a:t>34</a:t>
            </a:fld>
            <a:endParaRPr lang="en-US" dirty="0"/>
          </a:p>
        </p:txBody>
      </p:sp>
      <p:pic>
        <p:nvPicPr>
          <p:cNvPr id="5" name="Picture 5">
            <a:extLst>
              <a:ext uri="{FF2B5EF4-FFF2-40B4-BE49-F238E27FC236}">
                <a16:creationId xmlns:a16="http://schemas.microsoft.com/office/drawing/2014/main" id="{6982B310-8514-4533-A8C4-FCF17E2FD094}"/>
              </a:ext>
            </a:extLst>
          </p:cNvPr>
          <p:cNvPicPr>
            <a:picLocks noChangeAspect="1"/>
          </p:cNvPicPr>
          <p:nvPr/>
        </p:nvPicPr>
        <p:blipFill rotWithShape="1">
          <a:blip r:embed="rId3"/>
          <a:srcRect l="16754" t="19269" r="17084" b="-403"/>
          <a:stretch/>
        </p:blipFill>
        <p:spPr>
          <a:xfrm>
            <a:off x="6866626" y="3424534"/>
            <a:ext cx="1814952" cy="2895192"/>
          </a:xfrm>
          <a:prstGeom prst="rect">
            <a:avLst/>
          </a:prstGeom>
        </p:spPr>
      </p:pic>
    </p:spTree>
    <p:extLst>
      <p:ext uri="{BB962C8B-B14F-4D97-AF65-F5344CB8AC3E}">
        <p14:creationId xmlns:p14="http://schemas.microsoft.com/office/powerpoint/2010/main" val="643549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AA3F07C9-3B0E-426B-AD22-A2186853EB04}"/>
              </a:ext>
            </a:extLst>
          </p:cNvPr>
          <p:cNvPicPr>
            <a:picLocks noChangeAspect="1"/>
          </p:cNvPicPr>
          <p:nvPr/>
        </p:nvPicPr>
        <p:blipFill>
          <a:blip r:embed="rId3"/>
          <a:stretch>
            <a:fillRect/>
          </a:stretch>
        </p:blipFill>
        <p:spPr>
          <a:xfrm>
            <a:off x="7437408" y="3514276"/>
            <a:ext cx="1371600" cy="2733675"/>
          </a:xfrm>
          <a:prstGeom prst="rect">
            <a:avLst/>
          </a:prstGeom>
        </p:spPr>
      </p:pic>
      <p:sp>
        <p:nvSpPr>
          <p:cNvPr id="2" name="Title 1"/>
          <p:cNvSpPr>
            <a:spLocks noGrp="1"/>
          </p:cNvSpPr>
          <p:nvPr>
            <p:ph type="title"/>
          </p:nvPr>
        </p:nvSpPr>
        <p:spPr>
          <a:xfrm>
            <a:off x="385313" y="575559"/>
            <a:ext cx="8423695" cy="762000"/>
          </a:xfrm>
        </p:spPr>
        <p:txBody>
          <a:bodyPr>
            <a:noAutofit/>
          </a:bodyPr>
          <a:lstStyle/>
          <a:p>
            <a:r>
              <a:rPr lang="en-CA" sz="3200" dirty="0">
                <a:latin typeface="Arial"/>
                <a:cs typeface="Arial"/>
              </a:rPr>
              <a:t>Patient values and preferences: Systematic Review findings </a:t>
            </a:r>
          </a:p>
        </p:txBody>
      </p:sp>
      <p:sp>
        <p:nvSpPr>
          <p:cNvPr id="3" name="Content Placeholder 2"/>
          <p:cNvSpPr>
            <a:spLocks noGrp="1"/>
          </p:cNvSpPr>
          <p:nvPr>
            <p:ph idx="1"/>
          </p:nvPr>
        </p:nvSpPr>
        <p:spPr>
          <a:xfrm>
            <a:off x="152400" y="1726721"/>
            <a:ext cx="6717104" cy="4800600"/>
          </a:xfrm>
        </p:spPr>
        <p:txBody>
          <a:bodyPr vert="horz" lIns="91440" tIns="45720" rIns="91440" bIns="45720" rtlCol="0" anchor="t">
            <a:noAutofit/>
          </a:bodyPr>
          <a:lstStyle/>
          <a:p>
            <a:r>
              <a:rPr lang="en-CA" b="1" dirty="0"/>
              <a:t>Survey and qualitative studies </a:t>
            </a:r>
          </a:p>
          <a:p>
            <a:pPr lvl="1"/>
            <a:r>
              <a:rPr lang="en-CA" sz="2400" dirty="0"/>
              <a:t>Individuals considering screening (7 studies; n = 777) or undergoing screening (3 studies; n = 77) placed greater importance on potential reproductive health and transmission benefits over harms: anxiety or stigma of screening (very low-certainty evidence) </a:t>
            </a:r>
          </a:p>
          <a:p>
            <a:pPr lvl="1"/>
            <a:r>
              <a:rPr lang="en-CA" sz="2400" dirty="0">
                <a:latin typeface="Arial"/>
                <a:cs typeface="Arial"/>
              </a:rPr>
              <a:t>No studies considered patient values related to adverse events from medication</a:t>
            </a:r>
          </a:p>
          <a:p>
            <a:pPr marL="0" indent="0">
              <a:buNone/>
            </a:pPr>
            <a:endParaRPr lang="en-CA" dirty="0">
              <a:solidFill>
                <a:srgbClr val="FF0000"/>
              </a:solidFill>
            </a:endParaRPr>
          </a:p>
        </p:txBody>
      </p:sp>
      <p:sp>
        <p:nvSpPr>
          <p:cNvPr id="4" name="Slide Number Placeholder 3"/>
          <p:cNvSpPr>
            <a:spLocks noGrp="1"/>
          </p:cNvSpPr>
          <p:nvPr>
            <p:ph type="sldNum" sz="quarter" idx="12"/>
          </p:nvPr>
        </p:nvSpPr>
        <p:spPr/>
        <p:txBody>
          <a:bodyPr/>
          <a:lstStyle/>
          <a:p>
            <a:fld id="{E3D5E142-BA66-4577-AABD-3D3B043058E5}" type="slidenum">
              <a:rPr lang="en-US" smtClean="0"/>
              <a:pPr/>
              <a:t>35</a:t>
            </a:fld>
            <a:endParaRPr lang="en-US" dirty="0"/>
          </a:p>
        </p:txBody>
      </p:sp>
    </p:spTree>
    <p:extLst>
      <p:ext uri="{BB962C8B-B14F-4D97-AF65-F5344CB8AC3E}">
        <p14:creationId xmlns:p14="http://schemas.microsoft.com/office/powerpoint/2010/main" val="2832590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02B04B-E32B-4CBB-A71B-F4B8455AD89A}"/>
              </a:ext>
            </a:extLst>
          </p:cNvPr>
          <p:cNvSpPr/>
          <p:nvPr/>
        </p:nvSpPr>
        <p:spPr>
          <a:xfrm>
            <a:off x="4862" y="-39312"/>
            <a:ext cx="9134272" cy="938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E3D5E142-BA66-4577-AABD-3D3B043058E5}" type="slidenum">
              <a:rPr lang="en-US" smtClean="0"/>
              <a:pPr/>
              <a:t>36</a:t>
            </a:fld>
            <a:endParaRPr lang="en-US" dirty="0"/>
          </a:p>
        </p:txBody>
      </p:sp>
      <p:sp>
        <p:nvSpPr>
          <p:cNvPr id="5" name="Title 1"/>
          <p:cNvSpPr>
            <a:spLocks noGrp="1"/>
          </p:cNvSpPr>
          <p:nvPr>
            <p:ph type="title"/>
          </p:nvPr>
        </p:nvSpPr>
        <p:spPr>
          <a:xfrm>
            <a:off x="426720" y="586303"/>
            <a:ext cx="6469258" cy="762000"/>
          </a:xfrm>
        </p:spPr>
        <p:txBody>
          <a:bodyPr>
            <a:noAutofit/>
          </a:bodyPr>
          <a:lstStyle/>
          <a:p>
            <a:r>
              <a:rPr lang="en-CA" sz="3200" dirty="0">
                <a:latin typeface="Arial"/>
                <a:cs typeface="Arial"/>
              </a:rPr>
              <a:t>Patient values and preferences:</a:t>
            </a:r>
            <a:br>
              <a:rPr lang="en-CA" sz="3200" dirty="0">
                <a:latin typeface="Arial"/>
                <a:cs typeface="Arial"/>
              </a:rPr>
            </a:br>
            <a:r>
              <a:rPr lang="en-CA" sz="3200" dirty="0">
                <a:latin typeface="Arial"/>
                <a:cs typeface="Arial"/>
              </a:rPr>
              <a:t>Patient Engagement</a:t>
            </a:r>
            <a:br>
              <a:rPr lang="en-CA" sz="3200" dirty="0">
                <a:latin typeface="Arial"/>
                <a:cs typeface="Arial"/>
              </a:rPr>
            </a:br>
            <a:r>
              <a:rPr lang="en-CA" sz="3200" dirty="0">
                <a:latin typeface="Arial"/>
                <a:cs typeface="Arial"/>
              </a:rPr>
              <a:t>(</a:t>
            </a:r>
            <a:r>
              <a:rPr lang="en-CA" dirty="0">
                <a:latin typeface="Arial"/>
                <a:cs typeface="Arial"/>
              </a:rPr>
              <a:t>Knowledge Translation Team, St Michael’s Hospital, </a:t>
            </a:r>
            <a:r>
              <a:rPr lang="en-CA" dirty="0" err="1">
                <a:latin typeface="Arial"/>
                <a:cs typeface="Arial"/>
              </a:rPr>
              <a:t>Toronto,ON</a:t>
            </a:r>
            <a:r>
              <a:rPr lang="en-CA" dirty="0">
                <a:latin typeface="Arial"/>
                <a:cs typeface="Arial"/>
              </a:rPr>
              <a:t>)</a:t>
            </a:r>
            <a:r>
              <a:rPr lang="en-CA" sz="3200" dirty="0">
                <a:latin typeface="Arial"/>
                <a:cs typeface="Arial"/>
              </a:rPr>
              <a:t> </a:t>
            </a:r>
          </a:p>
        </p:txBody>
      </p:sp>
      <p:pic>
        <p:nvPicPr>
          <p:cNvPr id="6" name="Picture 6" descr="Graphical user interface&#10;&#10;Description automatically generated">
            <a:extLst>
              <a:ext uri="{FF2B5EF4-FFF2-40B4-BE49-F238E27FC236}">
                <a16:creationId xmlns:a16="http://schemas.microsoft.com/office/drawing/2014/main" id="{77A6203F-FB95-4273-9F0D-28AC8C5D3B3B}"/>
              </a:ext>
            </a:extLst>
          </p:cNvPr>
          <p:cNvPicPr>
            <a:picLocks noChangeAspect="1"/>
          </p:cNvPicPr>
          <p:nvPr/>
        </p:nvPicPr>
        <p:blipFill>
          <a:blip r:embed="rId3"/>
          <a:stretch>
            <a:fillRect/>
          </a:stretch>
        </p:blipFill>
        <p:spPr>
          <a:xfrm>
            <a:off x="6324560" y="-1371600"/>
            <a:ext cx="3260784" cy="4272592"/>
          </a:xfrm>
          <a:prstGeom prst="rect">
            <a:avLst/>
          </a:prstGeom>
        </p:spPr>
      </p:pic>
      <p:sp>
        <p:nvSpPr>
          <p:cNvPr id="3" name="Content Placeholder 2"/>
          <p:cNvSpPr>
            <a:spLocks noGrp="1"/>
          </p:cNvSpPr>
          <p:nvPr>
            <p:ph idx="1"/>
          </p:nvPr>
        </p:nvSpPr>
        <p:spPr>
          <a:xfrm>
            <a:off x="452310" y="2119612"/>
            <a:ext cx="8071449" cy="4803984"/>
          </a:xfrm>
        </p:spPr>
        <p:txBody>
          <a:bodyPr vert="horz" lIns="91440" tIns="45720" rIns="91440" bIns="45720" rtlCol="0" anchor="t">
            <a:normAutofit/>
          </a:bodyPr>
          <a:lstStyle/>
          <a:p>
            <a:pPr marL="0" indent="0">
              <a:buNone/>
            </a:pPr>
            <a:r>
              <a:rPr lang="en-CA" sz="2000" dirty="0">
                <a:latin typeface="Arial"/>
                <a:cs typeface="Arial"/>
              </a:rPr>
              <a:t> </a:t>
            </a:r>
          </a:p>
          <a:p>
            <a:r>
              <a:rPr lang="en-CA" sz="2000" dirty="0">
                <a:latin typeface="Arial"/>
                <a:cs typeface="Arial"/>
              </a:rPr>
              <a:t>Canadians 24-38 </a:t>
            </a:r>
            <a:r>
              <a:rPr lang="en-CA" sz="2000" dirty="0" err="1">
                <a:latin typeface="Arial"/>
                <a:cs typeface="Arial"/>
              </a:rPr>
              <a:t>yrs</a:t>
            </a:r>
            <a:r>
              <a:rPr lang="en-CA" sz="2000" dirty="0">
                <a:latin typeface="Arial"/>
                <a:cs typeface="Arial"/>
              </a:rPr>
              <a:t> :</a:t>
            </a:r>
            <a:endParaRPr lang="en-CA" sz="2000" dirty="0"/>
          </a:p>
          <a:p>
            <a:pPr lvl="1"/>
            <a:r>
              <a:rPr lang="en-CA" b="1" dirty="0"/>
              <a:t>Protocol development</a:t>
            </a:r>
            <a:r>
              <a:rPr lang="en-CA" dirty="0"/>
              <a:t>: 16 sexually active participants rated importance of screening outcomes (harms/benefits) </a:t>
            </a:r>
          </a:p>
          <a:p>
            <a:pPr lvl="1"/>
            <a:r>
              <a:rPr lang="en-CA" b="1" dirty="0"/>
              <a:t>Post-evidence review of screening effectiveness</a:t>
            </a:r>
            <a:r>
              <a:rPr lang="en-CA" dirty="0"/>
              <a:t>: 17 different sexually active participants rated the importance of screening outcomes</a:t>
            </a:r>
          </a:p>
          <a:p>
            <a:r>
              <a:rPr lang="en-CA" sz="2000" b="1" dirty="0">
                <a:latin typeface="Arial"/>
                <a:cs typeface="Arial"/>
              </a:rPr>
              <a:t>Results</a:t>
            </a:r>
            <a:r>
              <a:rPr lang="en-CA" sz="2000" dirty="0">
                <a:latin typeface="Arial"/>
                <a:cs typeface="Arial"/>
              </a:rPr>
              <a:t>: Potential benefits likely prioritized (all rated critical or important) over harms (all rated important) </a:t>
            </a:r>
          </a:p>
          <a:p>
            <a:r>
              <a:rPr lang="en-CA" sz="2000" dirty="0">
                <a:latin typeface="Arial"/>
                <a:cs typeface="Arial"/>
              </a:rPr>
              <a:t>Strong preference for screening; even when presented with the effectiveness evidence and its uncertainty</a:t>
            </a:r>
          </a:p>
          <a:p>
            <a:endParaRPr lang="en-CA" sz="2000" dirty="0"/>
          </a:p>
        </p:txBody>
      </p:sp>
    </p:spTree>
    <p:extLst>
      <p:ext uri="{BB962C8B-B14F-4D97-AF65-F5344CB8AC3E}">
        <p14:creationId xmlns:p14="http://schemas.microsoft.com/office/powerpoint/2010/main" val="3566961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latin typeface="Arial"/>
                <a:cs typeface="Arial"/>
              </a:rPr>
              <a:t>Feasibility and acceptability</a:t>
            </a:r>
          </a:p>
        </p:txBody>
      </p:sp>
      <p:sp>
        <p:nvSpPr>
          <p:cNvPr id="3" name="Content Placeholder 2"/>
          <p:cNvSpPr>
            <a:spLocks noGrp="1"/>
          </p:cNvSpPr>
          <p:nvPr>
            <p:ph idx="1"/>
          </p:nvPr>
        </p:nvSpPr>
        <p:spPr>
          <a:xfrm>
            <a:off x="380712" y="1295400"/>
            <a:ext cx="7783902" cy="4830763"/>
          </a:xfrm>
        </p:spPr>
        <p:txBody>
          <a:bodyPr vert="horz" lIns="91440" tIns="45720" rIns="91440" bIns="45720" rtlCol="0" anchor="t">
            <a:normAutofit/>
          </a:bodyPr>
          <a:lstStyle/>
          <a:p>
            <a:r>
              <a:rPr lang="en-CA" dirty="0">
                <a:latin typeface="Arial"/>
                <a:cs typeface="Arial"/>
              </a:rPr>
              <a:t>The Task Force judged screening for CT/NG likely feasible and acceptable to wide range of stakeholders</a:t>
            </a:r>
          </a:p>
          <a:p>
            <a:pPr lvl="1"/>
            <a:r>
              <a:rPr lang="en-CA" sz="2400" dirty="0">
                <a:latin typeface="Arial"/>
                <a:cs typeface="Arial"/>
              </a:rPr>
              <a:t>Screening part of usual primary care practice</a:t>
            </a:r>
          </a:p>
          <a:p>
            <a:pPr lvl="1"/>
            <a:r>
              <a:rPr lang="en-CA" sz="2400" dirty="0">
                <a:latin typeface="Arial"/>
                <a:cs typeface="Arial"/>
              </a:rPr>
              <a:t>Acceptable non-invasive sampling and effective treatments available</a:t>
            </a:r>
          </a:p>
          <a:p>
            <a:pPr lvl="1"/>
            <a:r>
              <a:rPr lang="en-CA" sz="2400" dirty="0">
                <a:latin typeface="Arial"/>
                <a:cs typeface="Arial"/>
              </a:rPr>
              <a:t>Current Canadian clinical and laboratory practice combines testing for CT and NG single sample</a:t>
            </a:r>
          </a:p>
          <a:p>
            <a:pPr lvl="1"/>
            <a:r>
              <a:rPr lang="en-CA" sz="2400" dirty="0">
                <a:latin typeface="Arial"/>
                <a:cs typeface="Arial"/>
              </a:rPr>
              <a:t>One RCT (effectiveness SR) reported screening was accepted 80% of the time it was offered </a:t>
            </a:r>
            <a:endParaRPr lang="en-CA" sz="2400" dirty="0"/>
          </a:p>
          <a:p>
            <a:endParaRPr lang="en-CA" dirty="0"/>
          </a:p>
        </p:txBody>
      </p:sp>
      <p:sp>
        <p:nvSpPr>
          <p:cNvPr id="4" name="Slide Number Placeholder 3"/>
          <p:cNvSpPr>
            <a:spLocks noGrp="1"/>
          </p:cNvSpPr>
          <p:nvPr>
            <p:ph type="sldNum" sz="quarter" idx="12"/>
          </p:nvPr>
        </p:nvSpPr>
        <p:spPr/>
        <p:txBody>
          <a:bodyPr/>
          <a:lstStyle/>
          <a:p>
            <a:fld id="{E3D5E142-BA66-4577-AABD-3D3B043058E5}" type="slidenum">
              <a:rPr lang="en-US" smtClean="0"/>
              <a:pPr/>
              <a:t>37</a:t>
            </a:fld>
            <a:endParaRPr lang="en-US" dirty="0"/>
          </a:p>
        </p:txBody>
      </p:sp>
      <p:pic>
        <p:nvPicPr>
          <p:cNvPr id="6" name="Picture 14" descr="A picture containing graphical user interface&#10;&#10;Description automatically generated">
            <a:extLst>
              <a:ext uri="{FF2B5EF4-FFF2-40B4-BE49-F238E27FC236}">
                <a16:creationId xmlns:a16="http://schemas.microsoft.com/office/drawing/2014/main" id="{EA6E2F5A-D09A-43C9-8749-B682A2917556}"/>
              </a:ext>
            </a:extLst>
          </p:cNvPr>
          <p:cNvPicPr>
            <a:picLocks noChangeAspect="1"/>
          </p:cNvPicPr>
          <p:nvPr/>
        </p:nvPicPr>
        <p:blipFill>
          <a:blip r:embed="rId3"/>
          <a:stretch>
            <a:fillRect/>
          </a:stretch>
        </p:blipFill>
        <p:spPr>
          <a:xfrm>
            <a:off x="6705600" y="3429000"/>
            <a:ext cx="2743200" cy="3551068"/>
          </a:xfrm>
          <a:prstGeom prst="rect">
            <a:avLst/>
          </a:prstGeom>
        </p:spPr>
      </p:pic>
      <p:pic>
        <p:nvPicPr>
          <p:cNvPr id="8" name="Picture 15" descr="A picture containing text&#10;&#10;Description automatically generated">
            <a:extLst>
              <a:ext uri="{FF2B5EF4-FFF2-40B4-BE49-F238E27FC236}">
                <a16:creationId xmlns:a16="http://schemas.microsoft.com/office/drawing/2014/main" id="{1E07A67A-32FE-456F-929E-CF9384C8EE8D}"/>
              </a:ext>
            </a:extLst>
          </p:cNvPr>
          <p:cNvPicPr>
            <a:picLocks noChangeAspect="1"/>
          </p:cNvPicPr>
          <p:nvPr/>
        </p:nvPicPr>
        <p:blipFill>
          <a:blip r:embed="rId4"/>
          <a:stretch>
            <a:fillRect/>
          </a:stretch>
        </p:blipFill>
        <p:spPr>
          <a:xfrm rot="16200000">
            <a:off x="4482973" y="4461363"/>
            <a:ext cx="2355012" cy="3047861"/>
          </a:xfrm>
          <a:prstGeom prst="rect">
            <a:avLst/>
          </a:prstGeom>
        </p:spPr>
      </p:pic>
    </p:spTree>
    <p:extLst>
      <p:ext uri="{BB962C8B-B14F-4D97-AF65-F5344CB8AC3E}">
        <p14:creationId xmlns:p14="http://schemas.microsoft.com/office/powerpoint/2010/main" val="3875646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2E3C1AC7-1B78-44F6-931A-5C3CE43170D8}"/>
              </a:ext>
            </a:extLst>
          </p:cNvPr>
          <p:cNvPicPr>
            <a:picLocks noChangeAspect="1"/>
          </p:cNvPicPr>
          <p:nvPr/>
        </p:nvPicPr>
        <p:blipFill rotWithShape="1">
          <a:blip r:embed="rId3"/>
          <a:srcRect r="6442"/>
          <a:stretch/>
        </p:blipFill>
        <p:spPr>
          <a:xfrm>
            <a:off x="5824268" y="752403"/>
            <a:ext cx="3319732" cy="4634326"/>
          </a:xfrm>
          <a:prstGeom prst="rect">
            <a:avLst/>
          </a:prstGeom>
        </p:spPr>
      </p:pic>
      <p:sp>
        <p:nvSpPr>
          <p:cNvPr id="2" name="Title 1"/>
          <p:cNvSpPr>
            <a:spLocks noGrp="1"/>
          </p:cNvSpPr>
          <p:nvPr>
            <p:ph type="title"/>
          </p:nvPr>
        </p:nvSpPr>
        <p:spPr/>
        <p:txBody>
          <a:bodyPr>
            <a:normAutofit/>
          </a:bodyPr>
          <a:lstStyle/>
          <a:p>
            <a:r>
              <a:rPr lang="en-CA" sz="3200" dirty="0">
                <a:latin typeface="Arial"/>
                <a:cs typeface="Arial"/>
              </a:rPr>
              <a:t>Health equity</a:t>
            </a:r>
          </a:p>
        </p:txBody>
      </p:sp>
      <p:sp>
        <p:nvSpPr>
          <p:cNvPr id="3" name="Content Placeholder 2"/>
          <p:cNvSpPr>
            <a:spLocks noGrp="1"/>
          </p:cNvSpPr>
          <p:nvPr>
            <p:ph idx="1"/>
          </p:nvPr>
        </p:nvSpPr>
        <p:spPr>
          <a:xfrm>
            <a:off x="457200" y="1295400"/>
            <a:ext cx="5756694" cy="4830763"/>
          </a:xfrm>
        </p:spPr>
        <p:txBody>
          <a:bodyPr vert="horz" lIns="91440" tIns="45720" rIns="91440" bIns="45720" rtlCol="0" anchor="t">
            <a:normAutofit/>
          </a:bodyPr>
          <a:lstStyle/>
          <a:p>
            <a:r>
              <a:rPr lang="en-CA" sz="2600" dirty="0">
                <a:latin typeface="Arial"/>
                <a:cs typeface="Arial"/>
              </a:rPr>
              <a:t>Routinely offering screening to all sexually active individuals could improve health equity by:</a:t>
            </a:r>
          </a:p>
          <a:p>
            <a:pPr lvl="1"/>
            <a:r>
              <a:rPr lang="en-CA" sz="2200" dirty="0">
                <a:latin typeface="Arial"/>
                <a:cs typeface="Arial"/>
              </a:rPr>
              <a:t>Normalizing screening</a:t>
            </a:r>
          </a:p>
          <a:p>
            <a:pPr lvl="1"/>
            <a:r>
              <a:rPr lang="en-CA" sz="2200" dirty="0">
                <a:latin typeface="Arial"/>
                <a:cs typeface="Arial"/>
              </a:rPr>
              <a:t>Reducing important screening barriers: </a:t>
            </a:r>
          </a:p>
          <a:p>
            <a:pPr lvl="2"/>
            <a:r>
              <a:rPr lang="en-CA" sz="2000" dirty="0">
                <a:latin typeface="Arial"/>
                <a:cs typeface="Arial"/>
              </a:rPr>
              <a:t>Fear of disapproval or discrimination and feelings of stigmatization</a:t>
            </a:r>
            <a:endParaRPr lang="en-CA" sz="2000" dirty="0"/>
          </a:p>
          <a:p>
            <a:r>
              <a:rPr lang="en-CA" sz="2200" dirty="0">
                <a:latin typeface="Arial"/>
                <a:cs typeface="Arial"/>
              </a:rPr>
              <a:t>Females carry most of the health burden of infection, so also screening males (a source of infection for females) may improve health equity for females </a:t>
            </a:r>
            <a:endParaRPr lang="en-CA" sz="2200" dirty="0"/>
          </a:p>
          <a:p>
            <a:endParaRPr lang="en-CA" sz="2200" dirty="0"/>
          </a:p>
        </p:txBody>
      </p:sp>
      <p:sp>
        <p:nvSpPr>
          <p:cNvPr id="4" name="Slide Number Placeholder 3"/>
          <p:cNvSpPr>
            <a:spLocks noGrp="1"/>
          </p:cNvSpPr>
          <p:nvPr>
            <p:ph type="sldNum" sz="quarter" idx="12"/>
          </p:nvPr>
        </p:nvSpPr>
        <p:spPr/>
        <p:txBody>
          <a:bodyPr/>
          <a:lstStyle/>
          <a:p>
            <a:fld id="{E3D5E142-BA66-4577-AABD-3D3B043058E5}" type="slidenum">
              <a:rPr lang="en-US" smtClean="0"/>
              <a:pPr/>
              <a:t>38</a:t>
            </a:fld>
            <a:endParaRPr lang="en-US" dirty="0"/>
          </a:p>
        </p:txBody>
      </p:sp>
    </p:spTree>
    <p:extLst>
      <p:ext uri="{BB962C8B-B14F-4D97-AF65-F5344CB8AC3E}">
        <p14:creationId xmlns:p14="http://schemas.microsoft.com/office/powerpoint/2010/main" val="298820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a:xfrm>
            <a:off x="590515" y="4675538"/>
            <a:ext cx="8128311" cy="1362075"/>
          </a:xfrm>
        </p:spPr>
        <p:txBody>
          <a:bodyPr/>
          <a:lstStyle/>
          <a:p>
            <a:r>
              <a:rPr lang="fr-CA" altLang="en-US" sz="2800" cap="none" dirty="0" err="1"/>
              <a:t>Rationale</a:t>
            </a:r>
            <a:r>
              <a:rPr lang="fr-CA" altLang="en-US" sz="2800" cap="none" dirty="0"/>
              <a:t> for </a:t>
            </a:r>
            <a:r>
              <a:rPr lang="fr-CA" altLang="en-US" sz="2800" dirty="0" err="1"/>
              <a:t>r</a:t>
            </a:r>
            <a:r>
              <a:rPr lang="fr-CA" altLang="en-US" sz="2800" cap="none" dirty="0" err="1"/>
              <a:t>ecommendation</a:t>
            </a:r>
            <a:endParaRPr lang="en-US" altLang="en-US" cap="none" dirty="0"/>
          </a:p>
        </p:txBody>
      </p:sp>
      <p:sp>
        <p:nvSpPr>
          <p:cNvPr id="56323" name="Text Placeholder 5"/>
          <p:cNvSpPr>
            <a:spLocks noGrp="1"/>
          </p:cNvSpPr>
          <p:nvPr>
            <p:ph type="body" idx="1"/>
          </p:nvPr>
        </p:nvSpPr>
        <p:spPr>
          <a:xfrm>
            <a:off x="588996" y="2821471"/>
            <a:ext cx="8185876" cy="1500188"/>
          </a:xfrm>
        </p:spPr>
        <p:txBody>
          <a:bodyPr vert="horz" lIns="91440" tIns="45720" rIns="91440" bIns="45720" rtlCol="0" anchor="ctr">
            <a:noAutofit/>
          </a:bodyPr>
          <a:lstStyle/>
          <a:p>
            <a:r>
              <a:rPr lang="en-US" altLang="en-US" sz="3200" dirty="0">
                <a:latin typeface="Arial"/>
                <a:cs typeface="Arial"/>
              </a:rPr>
              <a:t>Screening </a:t>
            </a:r>
            <a:r>
              <a:rPr lang="en-CA" sz="3200" dirty="0">
                <a:latin typeface="Arial"/>
                <a:cs typeface="Arial"/>
              </a:rPr>
              <a:t>for chlamydia and gonorrhea in primary care for individuals not known to be at high risk</a:t>
            </a:r>
            <a:endParaRPr lang="en-US" altLang="en-US" sz="3200" dirty="0">
              <a:latin typeface="Arial"/>
              <a:cs typeface="Arial"/>
            </a:endParaRPr>
          </a:p>
        </p:txBody>
      </p:sp>
      <p:sp>
        <p:nvSpPr>
          <p:cNvPr id="56324"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9F51FB7B-900C-49CD-B98C-34B4E3771128}" type="slidenum">
              <a:rPr lang="en-US" altLang="en-US" sz="1400" smtClean="0">
                <a:solidFill>
                  <a:schemeClr val="bg1"/>
                </a:solidFill>
              </a:rPr>
              <a:pPr>
                <a:spcBef>
                  <a:spcPct val="0"/>
                </a:spcBef>
                <a:buFontTx/>
                <a:buNone/>
              </a:pPr>
              <a:t>39</a:t>
            </a:fld>
            <a:endParaRPr lang="en-US" altLang="en-US" sz="1400" dirty="0">
              <a:solidFill>
                <a:schemeClr val="bg1"/>
              </a:solidFill>
            </a:endParaRPr>
          </a:p>
        </p:txBody>
      </p:sp>
    </p:spTree>
    <p:extLst>
      <p:ext uri="{BB962C8B-B14F-4D97-AF65-F5344CB8AC3E}">
        <p14:creationId xmlns:p14="http://schemas.microsoft.com/office/powerpoint/2010/main" val="46434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text, toy&#10;&#10;Description automatically generated">
            <a:extLst>
              <a:ext uri="{FF2B5EF4-FFF2-40B4-BE49-F238E27FC236}">
                <a16:creationId xmlns:a16="http://schemas.microsoft.com/office/drawing/2014/main" id="{C8E668A8-8FCD-40FB-8851-1EE7FCA51F43}"/>
              </a:ext>
            </a:extLst>
          </p:cNvPr>
          <p:cNvPicPr>
            <a:picLocks noChangeAspect="1"/>
          </p:cNvPicPr>
          <p:nvPr/>
        </p:nvPicPr>
        <p:blipFill>
          <a:blip r:embed="rId3"/>
          <a:stretch>
            <a:fillRect/>
          </a:stretch>
        </p:blipFill>
        <p:spPr>
          <a:xfrm>
            <a:off x="4957979" y="507909"/>
            <a:ext cx="4190616" cy="2993298"/>
          </a:xfrm>
          <a:prstGeom prst="rect">
            <a:avLst/>
          </a:prstGeom>
        </p:spPr>
      </p:pic>
      <p:sp>
        <p:nvSpPr>
          <p:cNvPr id="21506" name="Title 1"/>
          <p:cNvSpPr>
            <a:spLocks noGrp="1"/>
          </p:cNvSpPr>
          <p:nvPr>
            <p:ph type="title"/>
          </p:nvPr>
        </p:nvSpPr>
        <p:spPr>
          <a:xfrm>
            <a:off x="228600" y="188913"/>
            <a:ext cx="8915400" cy="1219200"/>
          </a:xfrm>
        </p:spPr>
        <p:txBody>
          <a:bodyPr>
            <a:normAutofit/>
          </a:bodyPr>
          <a:lstStyle/>
          <a:p>
            <a:r>
              <a:rPr lang="en-US" altLang="en-US" sz="3200" dirty="0">
                <a:latin typeface="Arial"/>
                <a:cs typeface="Arial"/>
              </a:rPr>
              <a:t>Overview of webinar</a:t>
            </a:r>
          </a:p>
        </p:txBody>
      </p:sp>
      <p:sp>
        <p:nvSpPr>
          <p:cNvPr id="3" name="Content Placeholder 2"/>
          <p:cNvSpPr>
            <a:spLocks noGrp="1"/>
          </p:cNvSpPr>
          <p:nvPr>
            <p:ph idx="1"/>
          </p:nvPr>
        </p:nvSpPr>
        <p:spPr>
          <a:xfrm>
            <a:off x="457200" y="1524000"/>
            <a:ext cx="6058949" cy="4602163"/>
          </a:xfrm>
        </p:spPr>
        <p:txBody>
          <a:bodyPr>
            <a:normAutofit/>
          </a:bodyPr>
          <a:lstStyle/>
          <a:p>
            <a:pPr>
              <a:defRPr/>
            </a:pPr>
            <a:r>
              <a:rPr lang="en-US" sz="2600" b="1" dirty="0"/>
              <a:t>Presentation</a:t>
            </a:r>
          </a:p>
          <a:p>
            <a:pPr marL="0" indent="0">
              <a:buNone/>
              <a:defRPr/>
            </a:pPr>
            <a:endParaRPr lang="en-US" sz="600" dirty="0"/>
          </a:p>
          <a:p>
            <a:pPr lvl="1">
              <a:buFont typeface="Arial" panose="020B0604020202020204" pitchFamily="34" charset="0"/>
              <a:buChar char="•"/>
              <a:defRPr/>
            </a:pPr>
            <a:r>
              <a:rPr lang="en-US" sz="2300" dirty="0"/>
              <a:t>Background </a:t>
            </a:r>
          </a:p>
          <a:p>
            <a:pPr lvl="1">
              <a:buFont typeface="Arial" panose="020B0604020202020204" pitchFamily="34" charset="0"/>
              <a:buChar char="•"/>
              <a:defRPr/>
            </a:pPr>
            <a:r>
              <a:rPr lang="en-US" sz="2300" dirty="0"/>
              <a:t>Methods </a:t>
            </a:r>
          </a:p>
          <a:p>
            <a:pPr lvl="1">
              <a:buFont typeface="Arial" panose="020B0604020202020204" pitchFamily="34" charset="0"/>
              <a:buChar char="•"/>
              <a:defRPr/>
            </a:pPr>
            <a:r>
              <a:rPr lang="en-US" sz="2300" dirty="0"/>
              <a:t>Recommendation</a:t>
            </a:r>
          </a:p>
          <a:p>
            <a:pPr lvl="1">
              <a:buFont typeface="Arial" panose="020B0604020202020204" pitchFamily="34" charset="0"/>
              <a:buChar char="•"/>
              <a:defRPr/>
            </a:pPr>
            <a:r>
              <a:rPr lang="en-US" sz="2300" dirty="0"/>
              <a:t>Results</a:t>
            </a:r>
          </a:p>
          <a:p>
            <a:pPr lvl="1">
              <a:buFont typeface="Arial" panose="020B0604020202020204" pitchFamily="34" charset="0"/>
              <a:buChar char="•"/>
              <a:defRPr/>
            </a:pPr>
            <a:r>
              <a:rPr lang="en-US" sz="2300" dirty="0"/>
              <a:t>Rationale for recommendation</a:t>
            </a:r>
          </a:p>
          <a:p>
            <a:pPr lvl="1">
              <a:buFont typeface="Arial" panose="020B0604020202020204" pitchFamily="34" charset="0"/>
              <a:buChar char="•"/>
              <a:defRPr/>
            </a:pPr>
            <a:r>
              <a:rPr lang="en-US" sz="2300" dirty="0"/>
              <a:t>Knowledge gaps and next steps</a:t>
            </a:r>
          </a:p>
          <a:p>
            <a:pPr lvl="1">
              <a:buFont typeface="Arial" panose="020B0604020202020204" pitchFamily="34" charset="0"/>
              <a:buChar char="•"/>
              <a:defRPr/>
            </a:pPr>
            <a:r>
              <a:rPr lang="en-US" sz="2300" dirty="0"/>
              <a:t>Conclusions </a:t>
            </a:r>
          </a:p>
          <a:p>
            <a:pPr marL="0" indent="0">
              <a:buFontTx/>
              <a:buNone/>
              <a:defRPr/>
            </a:pPr>
            <a:endParaRPr lang="en-US" sz="1000" dirty="0"/>
          </a:p>
          <a:p>
            <a:pPr>
              <a:defRPr/>
            </a:pPr>
            <a:r>
              <a:rPr lang="en-US" sz="2600" b="1" dirty="0"/>
              <a:t>Questions and answers</a:t>
            </a:r>
          </a:p>
        </p:txBody>
      </p:sp>
      <p:sp>
        <p:nvSpPr>
          <p:cNvPr id="21508"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E566B349-6916-4104-847B-4F20B1F41CEF}" type="slidenum">
              <a:rPr lang="en-US" altLang="en-US" sz="1400" smtClean="0"/>
              <a:pPr>
                <a:spcBef>
                  <a:spcPct val="0"/>
                </a:spcBef>
                <a:buFontTx/>
                <a:buNone/>
              </a:pPr>
              <a:t>4</a:t>
            </a:fld>
            <a:endParaRPr lang="en-US" altLang="en-US" sz="1400" dirty="0"/>
          </a:p>
        </p:txBody>
      </p:sp>
    </p:spTree>
    <p:extLst>
      <p:ext uri="{BB962C8B-B14F-4D97-AF65-F5344CB8AC3E}">
        <p14:creationId xmlns:p14="http://schemas.microsoft.com/office/powerpoint/2010/main" val="928160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62000"/>
          </a:xfrm>
        </p:spPr>
        <p:txBody>
          <a:bodyPr>
            <a:normAutofit/>
          </a:bodyPr>
          <a:lstStyle/>
          <a:p>
            <a:r>
              <a:rPr lang="en-CA" sz="3200" dirty="0">
                <a:latin typeface="Arial"/>
                <a:cs typeface="Arial"/>
              </a:rPr>
              <a:t>Rationale (Benefits)</a:t>
            </a:r>
          </a:p>
        </p:txBody>
      </p:sp>
      <p:sp>
        <p:nvSpPr>
          <p:cNvPr id="3" name="Content Placeholder 2"/>
          <p:cNvSpPr>
            <a:spLocks noGrp="1"/>
          </p:cNvSpPr>
          <p:nvPr>
            <p:ph idx="1"/>
          </p:nvPr>
        </p:nvSpPr>
        <p:spPr>
          <a:xfrm>
            <a:off x="228600" y="1181676"/>
            <a:ext cx="8610600" cy="5211763"/>
          </a:xfrm>
        </p:spPr>
        <p:txBody>
          <a:bodyPr>
            <a:noAutofit/>
          </a:bodyPr>
          <a:lstStyle/>
          <a:p>
            <a:pPr lvl="0">
              <a:spcBef>
                <a:spcPts val="0"/>
              </a:spcBef>
              <a:spcAft>
                <a:spcPts val="1200"/>
              </a:spcAft>
            </a:pPr>
            <a:r>
              <a:rPr lang="en-CA" sz="2200" b="1" dirty="0"/>
              <a:t>Major uncertainty: </a:t>
            </a:r>
            <a:r>
              <a:rPr lang="en-CA" sz="2200" dirty="0"/>
              <a:t>Indirectness of available evidence (low applicability) to Canadian opportunistic screening offered by primary care practitioners</a:t>
            </a:r>
          </a:p>
          <a:p>
            <a:pPr lvl="0">
              <a:spcBef>
                <a:spcPts val="0"/>
              </a:spcBef>
              <a:spcAft>
                <a:spcPts val="1200"/>
              </a:spcAft>
            </a:pPr>
            <a:r>
              <a:rPr lang="en-CA" sz="2200" b="1" dirty="0"/>
              <a:t>PID may be reduced </a:t>
            </a:r>
            <a:r>
              <a:rPr lang="en-CA" sz="2200" dirty="0"/>
              <a:t>for those interested (when offered) and for those accepting and undergoing CT screening (low certainty)</a:t>
            </a:r>
          </a:p>
          <a:p>
            <a:pPr lvl="0">
              <a:spcBef>
                <a:spcPts val="0"/>
              </a:spcBef>
              <a:spcAft>
                <a:spcPts val="1200"/>
              </a:spcAft>
            </a:pPr>
            <a:r>
              <a:rPr lang="en-CA" sz="2200" b="1" dirty="0"/>
              <a:t>PID may not be reduced</a:t>
            </a:r>
            <a:r>
              <a:rPr lang="en-CA" sz="2200" dirty="0"/>
              <a:t> when CT screening is offered via mailed invitation or clinic-level packages encouraging clinician screening (very low certainty)</a:t>
            </a:r>
          </a:p>
          <a:p>
            <a:pPr lvl="0"/>
            <a:r>
              <a:rPr lang="en-CA" sz="2200" b="1" dirty="0"/>
              <a:t>True benefit of chlamydia screening </a:t>
            </a:r>
            <a:r>
              <a:rPr lang="en-CA" sz="2200" dirty="0"/>
              <a:t>for Canadian primary care practitioners likely lies within this observed range of screening effectiveness (Task Fore Judgment)</a:t>
            </a:r>
            <a:endParaRPr lang="en-US" sz="2200" dirty="0"/>
          </a:p>
        </p:txBody>
      </p:sp>
      <p:sp>
        <p:nvSpPr>
          <p:cNvPr id="4" name="Slide Number Placeholder 3"/>
          <p:cNvSpPr>
            <a:spLocks noGrp="1"/>
          </p:cNvSpPr>
          <p:nvPr>
            <p:ph type="sldNum" sz="quarter" idx="12"/>
          </p:nvPr>
        </p:nvSpPr>
        <p:spPr/>
        <p:txBody>
          <a:bodyPr/>
          <a:lstStyle/>
          <a:p>
            <a:fld id="{E3D5E142-BA66-4577-AABD-3D3B043058E5}" type="slidenum">
              <a:rPr lang="en-US" smtClean="0"/>
              <a:pPr/>
              <a:t>40</a:t>
            </a:fld>
            <a:endParaRPr lang="en-US" dirty="0"/>
          </a:p>
        </p:txBody>
      </p:sp>
    </p:spTree>
    <p:extLst>
      <p:ext uri="{BB962C8B-B14F-4D97-AF65-F5344CB8AC3E}">
        <p14:creationId xmlns:p14="http://schemas.microsoft.com/office/powerpoint/2010/main" val="1129028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812AB8-DBCA-A44C-9CDA-30495646A5CA}"/>
              </a:ext>
            </a:extLst>
          </p:cNvPr>
          <p:cNvSpPr>
            <a:spLocks noGrp="1"/>
          </p:cNvSpPr>
          <p:nvPr>
            <p:ph idx="1"/>
          </p:nvPr>
        </p:nvSpPr>
        <p:spPr/>
        <p:txBody>
          <a:bodyPr/>
          <a:lstStyle/>
          <a:p>
            <a:r>
              <a:rPr lang="en-CA" sz="2800" dirty="0"/>
              <a:t>The Task Force placed a lower priority on:</a:t>
            </a:r>
          </a:p>
          <a:p>
            <a:pPr lvl="1"/>
            <a:r>
              <a:rPr lang="en-CA" sz="2800" dirty="0"/>
              <a:t>Very uncertain evidence of no serious adverse effects of antibiotic treatment for chlamydia and gonorrhea </a:t>
            </a:r>
          </a:p>
          <a:p>
            <a:pPr lvl="1"/>
            <a:r>
              <a:rPr lang="en-CA" sz="2800" dirty="0"/>
              <a:t>Uncertain evidence for psychosocial harms of screening (anxiety, shame and stigma) likely experienced by a small proportion of those eligible for screening</a:t>
            </a:r>
          </a:p>
          <a:p>
            <a:endParaRPr lang="en-US" dirty="0"/>
          </a:p>
        </p:txBody>
      </p:sp>
      <p:sp>
        <p:nvSpPr>
          <p:cNvPr id="4" name="Slide Number Placeholder 3">
            <a:extLst>
              <a:ext uri="{FF2B5EF4-FFF2-40B4-BE49-F238E27FC236}">
                <a16:creationId xmlns:a16="http://schemas.microsoft.com/office/drawing/2014/main" id="{2687ABB5-306E-B642-AF01-E11E1F81E1F7}"/>
              </a:ext>
            </a:extLst>
          </p:cNvPr>
          <p:cNvSpPr>
            <a:spLocks noGrp="1"/>
          </p:cNvSpPr>
          <p:nvPr>
            <p:ph type="sldNum" sz="quarter" idx="12"/>
          </p:nvPr>
        </p:nvSpPr>
        <p:spPr/>
        <p:txBody>
          <a:bodyPr/>
          <a:lstStyle/>
          <a:p>
            <a:fld id="{E3D5E142-BA66-4577-AABD-3D3B043058E5}" type="slidenum">
              <a:rPr lang="en-US" smtClean="0"/>
              <a:pPr/>
              <a:t>41</a:t>
            </a:fld>
            <a:endParaRPr lang="en-US" dirty="0"/>
          </a:p>
        </p:txBody>
      </p:sp>
      <p:sp>
        <p:nvSpPr>
          <p:cNvPr id="7" name="Title 1">
            <a:extLst>
              <a:ext uri="{FF2B5EF4-FFF2-40B4-BE49-F238E27FC236}">
                <a16:creationId xmlns:a16="http://schemas.microsoft.com/office/drawing/2014/main" id="{BA7CA553-9FB3-4444-9647-95299337863A}"/>
              </a:ext>
            </a:extLst>
          </p:cNvPr>
          <p:cNvSpPr>
            <a:spLocks noGrp="1"/>
          </p:cNvSpPr>
          <p:nvPr>
            <p:ph type="title"/>
          </p:nvPr>
        </p:nvSpPr>
        <p:spPr/>
        <p:txBody>
          <a:bodyPr>
            <a:normAutofit/>
          </a:bodyPr>
          <a:lstStyle/>
          <a:p>
            <a:r>
              <a:rPr lang="en-CA" sz="3200" dirty="0">
                <a:latin typeface="Arial"/>
                <a:cs typeface="Arial"/>
              </a:rPr>
              <a:t>Rationale (Harms)</a:t>
            </a:r>
          </a:p>
        </p:txBody>
      </p:sp>
    </p:spTree>
    <p:extLst>
      <p:ext uri="{BB962C8B-B14F-4D97-AF65-F5344CB8AC3E}">
        <p14:creationId xmlns:p14="http://schemas.microsoft.com/office/powerpoint/2010/main" val="1308265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73BD67-6A14-6B48-922E-96F3943AB94D}"/>
              </a:ext>
            </a:extLst>
          </p:cNvPr>
          <p:cNvSpPr>
            <a:spLocks noGrp="1"/>
          </p:cNvSpPr>
          <p:nvPr>
            <p:ph idx="1"/>
          </p:nvPr>
        </p:nvSpPr>
        <p:spPr/>
        <p:txBody>
          <a:bodyPr>
            <a:normAutofit/>
          </a:bodyPr>
          <a:lstStyle/>
          <a:p>
            <a:r>
              <a:rPr lang="en-CA" sz="2800" dirty="0"/>
              <a:t>Evidence suggests most Canadians also prioritize benefits over the harms of screening for chlamydia and gonorrhea</a:t>
            </a:r>
          </a:p>
          <a:p>
            <a:endParaRPr lang="en-CA" sz="2800" dirty="0"/>
          </a:p>
          <a:p>
            <a:r>
              <a:rPr lang="en-CA" sz="2800" dirty="0"/>
              <a:t>Even when provided with evidence of effectiveness and its uncertainty</a:t>
            </a:r>
          </a:p>
        </p:txBody>
      </p:sp>
      <p:sp>
        <p:nvSpPr>
          <p:cNvPr id="4" name="Slide Number Placeholder 3">
            <a:extLst>
              <a:ext uri="{FF2B5EF4-FFF2-40B4-BE49-F238E27FC236}">
                <a16:creationId xmlns:a16="http://schemas.microsoft.com/office/drawing/2014/main" id="{9E372676-E92B-8541-9792-3B3C749E5E5A}"/>
              </a:ext>
            </a:extLst>
          </p:cNvPr>
          <p:cNvSpPr>
            <a:spLocks noGrp="1"/>
          </p:cNvSpPr>
          <p:nvPr>
            <p:ph type="sldNum" sz="quarter" idx="12"/>
          </p:nvPr>
        </p:nvSpPr>
        <p:spPr/>
        <p:txBody>
          <a:bodyPr/>
          <a:lstStyle/>
          <a:p>
            <a:fld id="{E3D5E142-BA66-4577-AABD-3D3B043058E5}" type="slidenum">
              <a:rPr lang="en-US" smtClean="0"/>
              <a:pPr/>
              <a:t>42</a:t>
            </a:fld>
            <a:endParaRPr lang="en-US" dirty="0"/>
          </a:p>
        </p:txBody>
      </p:sp>
      <p:sp>
        <p:nvSpPr>
          <p:cNvPr id="8" name="Title 1">
            <a:extLst>
              <a:ext uri="{FF2B5EF4-FFF2-40B4-BE49-F238E27FC236}">
                <a16:creationId xmlns:a16="http://schemas.microsoft.com/office/drawing/2014/main" id="{774EB17C-85CC-914C-85AF-253357F5D818}"/>
              </a:ext>
            </a:extLst>
          </p:cNvPr>
          <p:cNvSpPr>
            <a:spLocks noGrp="1"/>
          </p:cNvSpPr>
          <p:nvPr>
            <p:ph type="title"/>
          </p:nvPr>
        </p:nvSpPr>
        <p:spPr/>
        <p:txBody>
          <a:bodyPr>
            <a:normAutofit fontScale="90000"/>
          </a:bodyPr>
          <a:lstStyle/>
          <a:p>
            <a:r>
              <a:rPr lang="en-CA" sz="3200" dirty="0">
                <a:latin typeface="Arial"/>
                <a:cs typeface="Arial"/>
              </a:rPr>
              <a:t>Rationale (Patient Values and Preferences)</a:t>
            </a:r>
          </a:p>
        </p:txBody>
      </p:sp>
    </p:spTree>
    <p:extLst>
      <p:ext uri="{BB962C8B-B14F-4D97-AF65-F5344CB8AC3E}">
        <p14:creationId xmlns:p14="http://schemas.microsoft.com/office/powerpoint/2010/main" val="2451893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339"/>
            <a:ext cx="8229600" cy="762000"/>
          </a:xfrm>
        </p:spPr>
        <p:txBody>
          <a:bodyPr>
            <a:normAutofit/>
          </a:bodyPr>
          <a:lstStyle/>
          <a:p>
            <a:r>
              <a:rPr lang="en-CA" sz="3200" dirty="0">
                <a:latin typeface="Arial"/>
                <a:cs typeface="Arial"/>
              </a:rPr>
              <a:t>Rationale for: </a:t>
            </a:r>
          </a:p>
        </p:txBody>
      </p:sp>
      <p:sp>
        <p:nvSpPr>
          <p:cNvPr id="3" name="Content Placeholder 2"/>
          <p:cNvSpPr>
            <a:spLocks noGrp="1"/>
          </p:cNvSpPr>
          <p:nvPr>
            <p:ph idx="1"/>
          </p:nvPr>
        </p:nvSpPr>
        <p:spPr>
          <a:xfrm>
            <a:off x="432262" y="1345296"/>
            <a:ext cx="8406938" cy="5436504"/>
          </a:xfrm>
        </p:spPr>
        <p:txBody>
          <a:bodyPr vert="horz" lIns="91440" tIns="45720" rIns="91440" bIns="45720" rtlCol="0" anchor="t">
            <a:noAutofit/>
          </a:bodyPr>
          <a:lstStyle/>
          <a:p>
            <a:r>
              <a:rPr lang="en-CA" sz="2000" b="1" dirty="0">
                <a:latin typeface="Arial"/>
                <a:cs typeface="Arial"/>
              </a:rPr>
              <a:t>&lt; 30 years of age</a:t>
            </a:r>
            <a:endParaRPr lang="en-CA" sz="2000" dirty="0">
              <a:latin typeface="Arial"/>
              <a:cs typeface="Arial"/>
            </a:endParaRPr>
          </a:p>
          <a:p>
            <a:pPr lvl="1"/>
            <a:r>
              <a:rPr lang="en-CA" sz="1900" dirty="0">
                <a:latin typeface="Arial"/>
                <a:cs typeface="Arial"/>
              </a:rPr>
              <a:t>Most evidence  &lt;30 years </a:t>
            </a:r>
          </a:p>
          <a:p>
            <a:pPr lvl="1"/>
            <a:r>
              <a:rPr lang="en-CA" sz="1900" dirty="0">
                <a:latin typeface="Arial"/>
                <a:cs typeface="Arial"/>
              </a:rPr>
              <a:t>Canadian rates CT/NG increasing 25-29 years </a:t>
            </a:r>
          </a:p>
          <a:p>
            <a:pPr marL="457200" lvl="1" indent="0">
              <a:buNone/>
            </a:pPr>
            <a:r>
              <a:rPr lang="en-CA" sz="1900" dirty="0">
                <a:latin typeface="Arial"/>
                <a:cs typeface="Arial"/>
              </a:rPr>
              <a:t>     (similar to those 15-19 years) </a:t>
            </a:r>
          </a:p>
          <a:p>
            <a:pPr lvl="1"/>
            <a:r>
              <a:rPr lang="en-CA" sz="1900" dirty="0">
                <a:latin typeface="Arial"/>
                <a:cs typeface="Arial"/>
              </a:rPr>
              <a:t>Rates 30-39 </a:t>
            </a:r>
            <a:r>
              <a:rPr lang="en-CA" sz="1900" dirty="0" err="1">
                <a:latin typeface="Arial"/>
                <a:cs typeface="Arial"/>
              </a:rPr>
              <a:t>yrs</a:t>
            </a:r>
            <a:r>
              <a:rPr lang="en-CA" sz="1900" dirty="0">
                <a:latin typeface="Arial"/>
                <a:cs typeface="Arial"/>
              </a:rPr>
              <a:t> less than half 15-19 and 24-29 years </a:t>
            </a:r>
          </a:p>
          <a:p>
            <a:r>
              <a:rPr lang="en-CA" sz="2000" b="1" dirty="0">
                <a:latin typeface="Arial"/>
                <a:cs typeface="Arial"/>
              </a:rPr>
              <a:t>To also screen sexually active males (sexual network)</a:t>
            </a:r>
          </a:p>
          <a:p>
            <a:pPr lvl="1"/>
            <a:r>
              <a:rPr lang="en-CA" sz="1900" dirty="0">
                <a:latin typeface="Arial"/>
                <a:cs typeface="Arial"/>
              </a:rPr>
              <a:t>Aim: reduce CT/NG infection and negative consequences in females, (although no available studies to inform)</a:t>
            </a:r>
          </a:p>
          <a:p>
            <a:r>
              <a:rPr lang="en-CA" sz="2000" b="1" dirty="0">
                <a:latin typeface="Arial"/>
                <a:cs typeface="Arial"/>
              </a:rPr>
              <a:t>To also screen for gonorrhea</a:t>
            </a:r>
            <a:endParaRPr lang="en-CA" sz="2000" dirty="0">
              <a:latin typeface="Arial"/>
              <a:cs typeface="Arial"/>
            </a:endParaRPr>
          </a:p>
          <a:p>
            <a:pPr lvl="1"/>
            <a:r>
              <a:rPr lang="en-CA" sz="1900" dirty="0">
                <a:latin typeface="Arial"/>
                <a:cs typeface="Arial"/>
              </a:rPr>
              <a:t>Many cases asymptomatic</a:t>
            </a:r>
          </a:p>
          <a:p>
            <a:pPr lvl="1"/>
            <a:r>
              <a:rPr lang="en-CA" sz="1900" dirty="0">
                <a:latin typeface="Arial"/>
                <a:cs typeface="Arial"/>
              </a:rPr>
              <a:t>Up to 40% of those with gonorrhea may have chlamydia (concurrent)</a:t>
            </a:r>
            <a:endParaRPr lang="en-CA" sz="1900" dirty="0"/>
          </a:p>
          <a:p>
            <a:pPr lvl="1"/>
            <a:r>
              <a:rPr lang="en-CA" sz="1900" dirty="0">
                <a:latin typeface="Arial"/>
                <a:cs typeface="Arial"/>
              </a:rPr>
              <a:t>Current Canadian clinical and laboratory practice combines  gonorrhea with chlamydia single sample</a:t>
            </a:r>
          </a:p>
        </p:txBody>
      </p:sp>
      <p:sp>
        <p:nvSpPr>
          <p:cNvPr id="4" name="Slide Number Placeholder 3"/>
          <p:cNvSpPr>
            <a:spLocks noGrp="1"/>
          </p:cNvSpPr>
          <p:nvPr>
            <p:ph type="sldNum" sz="quarter" idx="12"/>
          </p:nvPr>
        </p:nvSpPr>
        <p:spPr/>
        <p:txBody>
          <a:bodyPr/>
          <a:lstStyle/>
          <a:p>
            <a:fld id="{E3D5E142-BA66-4577-AABD-3D3B043058E5}" type="slidenum">
              <a:rPr lang="en-US" smtClean="0"/>
              <a:pPr/>
              <a:t>43</a:t>
            </a:fld>
            <a:endParaRPr lang="en-US" dirty="0"/>
          </a:p>
        </p:txBody>
      </p:sp>
      <p:pic>
        <p:nvPicPr>
          <p:cNvPr id="5" name="Picture 5" descr="A picture containing text, gauge&#10;&#10;Description automatically generated">
            <a:extLst>
              <a:ext uri="{FF2B5EF4-FFF2-40B4-BE49-F238E27FC236}">
                <a16:creationId xmlns:a16="http://schemas.microsoft.com/office/drawing/2014/main" id="{26DC7F2A-66A0-409E-91F1-0D80925D747B}"/>
              </a:ext>
            </a:extLst>
          </p:cNvPr>
          <p:cNvPicPr>
            <a:picLocks noChangeAspect="1"/>
          </p:cNvPicPr>
          <p:nvPr/>
        </p:nvPicPr>
        <p:blipFill>
          <a:blip r:embed="rId3"/>
          <a:stretch>
            <a:fillRect/>
          </a:stretch>
        </p:blipFill>
        <p:spPr>
          <a:xfrm rot="15480000">
            <a:off x="7235386" y="-390485"/>
            <a:ext cx="2004806" cy="2614130"/>
          </a:xfrm>
          <a:prstGeom prst="rect">
            <a:avLst/>
          </a:prstGeom>
        </p:spPr>
      </p:pic>
    </p:spTree>
    <p:extLst>
      <p:ext uri="{BB962C8B-B14F-4D97-AF65-F5344CB8AC3E}">
        <p14:creationId xmlns:p14="http://schemas.microsoft.com/office/powerpoint/2010/main" val="1492611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762000"/>
          </a:xfrm>
        </p:spPr>
        <p:txBody>
          <a:bodyPr>
            <a:normAutofit fontScale="90000"/>
          </a:bodyPr>
          <a:lstStyle/>
          <a:p>
            <a:r>
              <a:rPr lang="en-CA" sz="3200" dirty="0">
                <a:latin typeface="Arial"/>
                <a:cs typeface="Arial"/>
              </a:rPr>
              <a:t>Rationale for recommendation: </a:t>
            </a:r>
            <a:r>
              <a:rPr lang="en-CA" sz="3200" i="1" dirty="0">
                <a:latin typeface="Arial"/>
                <a:cs typeface="Arial"/>
              </a:rPr>
              <a:t>conditional in favour</a:t>
            </a:r>
          </a:p>
        </p:txBody>
      </p:sp>
      <p:sp>
        <p:nvSpPr>
          <p:cNvPr id="3" name="Content Placeholder 2"/>
          <p:cNvSpPr>
            <a:spLocks noGrp="1"/>
          </p:cNvSpPr>
          <p:nvPr>
            <p:ph idx="1"/>
          </p:nvPr>
        </p:nvSpPr>
        <p:spPr>
          <a:xfrm>
            <a:off x="9144" y="1668131"/>
            <a:ext cx="8361872" cy="3157971"/>
          </a:xfrm>
        </p:spPr>
        <p:txBody>
          <a:bodyPr vert="horz" lIns="91440" tIns="45720" rIns="91440" bIns="45720" rtlCol="0" anchor="t">
            <a:normAutofit/>
          </a:bodyPr>
          <a:lstStyle/>
          <a:p>
            <a:pPr lvl="1">
              <a:buFont typeface="Wingdings" panose="020B0604020202020204" pitchFamily="34" charset="0"/>
              <a:buChar char="ü"/>
            </a:pPr>
            <a:r>
              <a:rPr lang="en-CA" sz="2400" dirty="0">
                <a:latin typeface="Arial"/>
                <a:cs typeface="Arial"/>
              </a:rPr>
              <a:t>Recommendation is</a:t>
            </a:r>
            <a:r>
              <a:rPr lang="en-CA" sz="2400" i="1" dirty="0">
                <a:latin typeface="Arial"/>
                <a:cs typeface="Arial"/>
              </a:rPr>
              <a:t> </a:t>
            </a:r>
            <a:r>
              <a:rPr lang="en-CA" sz="2400" b="1" i="1" dirty="0">
                <a:latin typeface="Arial"/>
                <a:cs typeface="Arial"/>
              </a:rPr>
              <a:t>conditional</a:t>
            </a:r>
            <a:r>
              <a:rPr lang="en-CA" sz="2400" i="1" dirty="0">
                <a:latin typeface="Arial"/>
                <a:cs typeface="Arial"/>
              </a:rPr>
              <a:t> </a:t>
            </a:r>
            <a:r>
              <a:rPr lang="en-CA" sz="2400" dirty="0">
                <a:latin typeface="Arial"/>
                <a:cs typeface="Arial"/>
              </a:rPr>
              <a:t>due to low certainty evidence, and does not imply shared decision-making</a:t>
            </a:r>
            <a:endParaRPr lang="en-CA" sz="2400" b="1" dirty="0">
              <a:latin typeface="Arial"/>
              <a:cs typeface="Arial"/>
            </a:endParaRPr>
          </a:p>
          <a:p>
            <a:pPr lvl="1">
              <a:buFont typeface="Wingdings" panose="020B0604020202020204" pitchFamily="34" charset="0"/>
              <a:buChar char="ü"/>
            </a:pPr>
            <a:r>
              <a:rPr lang="en-CA" sz="2400" dirty="0">
                <a:latin typeface="Arial"/>
                <a:cs typeface="Arial"/>
              </a:rPr>
              <a:t>Desirable effects probably outweigh the undesirable effects </a:t>
            </a:r>
            <a:r>
              <a:rPr lang="en-CA" sz="2400" b="1" i="1" dirty="0">
                <a:latin typeface="Arial"/>
                <a:cs typeface="Arial"/>
              </a:rPr>
              <a:t>(favourable)</a:t>
            </a:r>
          </a:p>
          <a:p>
            <a:pPr lvl="1">
              <a:buFont typeface="Wingdings" panose="020B0604020202020204" pitchFamily="34" charset="0"/>
              <a:buChar char="ü"/>
            </a:pPr>
            <a:r>
              <a:rPr lang="en-CA" sz="2400" b="1" i="1" dirty="0">
                <a:latin typeface="Arial"/>
                <a:cs typeface="Arial"/>
              </a:rPr>
              <a:t>Conditional recommendation in favour of screening </a:t>
            </a:r>
          </a:p>
          <a:p>
            <a:endParaRPr lang="en-CA" sz="2200" dirty="0"/>
          </a:p>
        </p:txBody>
      </p:sp>
      <p:sp>
        <p:nvSpPr>
          <p:cNvPr id="4" name="Slide Number Placeholder 3"/>
          <p:cNvSpPr>
            <a:spLocks noGrp="1"/>
          </p:cNvSpPr>
          <p:nvPr>
            <p:ph type="sldNum" sz="quarter" idx="12"/>
          </p:nvPr>
        </p:nvSpPr>
        <p:spPr/>
        <p:txBody>
          <a:bodyPr/>
          <a:lstStyle/>
          <a:p>
            <a:fld id="{E3D5E142-BA66-4577-AABD-3D3B043058E5}" type="slidenum">
              <a:rPr lang="en-US" smtClean="0"/>
              <a:t>44</a:t>
            </a:fld>
            <a:endParaRPr lang="en-US" dirty="0"/>
          </a:p>
        </p:txBody>
      </p:sp>
      <p:pic>
        <p:nvPicPr>
          <p:cNvPr id="5" name="Picture 5" descr="A picture containing text, clock&#10;&#10;Description automatically generated">
            <a:extLst>
              <a:ext uri="{FF2B5EF4-FFF2-40B4-BE49-F238E27FC236}">
                <a16:creationId xmlns:a16="http://schemas.microsoft.com/office/drawing/2014/main" id="{97252940-E4B3-450B-A81F-229C05203C2C}"/>
              </a:ext>
            </a:extLst>
          </p:cNvPr>
          <p:cNvPicPr>
            <a:picLocks noChangeAspect="1"/>
          </p:cNvPicPr>
          <p:nvPr/>
        </p:nvPicPr>
        <p:blipFill>
          <a:blip r:embed="rId3"/>
          <a:stretch>
            <a:fillRect/>
          </a:stretch>
        </p:blipFill>
        <p:spPr>
          <a:xfrm>
            <a:off x="6462554" y="2971800"/>
            <a:ext cx="2314892" cy="3008553"/>
          </a:xfrm>
          <a:prstGeom prst="rect">
            <a:avLst/>
          </a:prstGeom>
        </p:spPr>
      </p:pic>
    </p:spTree>
    <p:extLst>
      <p:ext uri="{BB962C8B-B14F-4D97-AF65-F5344CB8AC3E}">
        <p14:creationId xmlns:p14="http://schemas.microsoft.com/office/powerpoint/2010/main" val="3101479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xfrm>
            <a:off x="588996" y="4691046"/>
            <a:ext cx="7450036" cy="1362075"/>
          </a:xfrm>
        </p:spPr>
        <p:txBody>
          <a:bodyPr>
            <a:normAutofit/>
          </a:bodyPr>
          <a:lstStyle/>
          <a:p>
            <a:r>
              <a:rPr lang="fr-CA" altLang="en-US" sz="2800" dirty="0" err="1">
                <a:latin typeface="Arial"/>
                <a:cs typeface="Arial"/>
              </a:rPr>
              <a:t>Knowledge</a:t>
            </a:r>
            <a:r>
              <a:rPr lang="fr-CA" altLang="en-US" sz="2800" dirty="0">
                <a:latin typeface="Arial"/>
                <a:cs typeface="Arial"/>
              </a:rPr>
              <a:t> gaps and </a:t>
            </a:r>
            <a:r>
              <a:rPr lang="fr-CA" altLang="en-US" sz="2800" dirty="0" err="1">
                <a:latin typeface="Arial"/>
                <a:cs typeface="Arial"/>
              </a:rPr>
              <a:t>next</a:t>
            </a:r>
            <a:r>
              <a:rPr lang="fr-CA" altLang="en-US" sz="2800" dirty="0">
                <a:latin typeface="Arial"/>
                <a:cs typeface="Arial"/>
              </a:rPr>
              <a:t> </a:t>
            </a:r>
            <a:r>
              <a:rPr lang="fr-CA" altLang="en-US" sz="2800" dirty="0" err="1">
                <a:latin typeface="Arial"/>
                <a:cs typeface="Arial"/>
              </a:rPr>
              <a:t>steps</a:t>
            </a:r>
            <a:endParaRPr lang="en-US" altLang="en-US" sz="2800" cap="none" dirty="0">
              <a:latin typeface="Arial"/>
              <a:cs typeface="Arial"/>
            </a:endParaRPr>
          </a:p>
        </p:txBody>
      </p:sp>
      <p:sp>
        <p:nvSpPr>
          <p:cNvPr id="35843" name="Text Placeholder 5"/>
          <p:cNvSpPr>
            <a:spLocks noGrp="1"/>
          </p:cNvSpPr>
          <p:nvPr>
            <p:ph type="body" idx="1"/>
          </p:nvPr>
        </p:nvSpPr>
        <p:spPr>
          <a:xfrm>
            <a:off x="588996" y="2821471"/>
            <a:ext cx="8307353" cy="1500188"/>
          </a:xfrm>
        </p:spPr>
        <p:txBody>
          <a:bodyPr vert="horz" lIns="91440" tIns="45720" rIns="91440" bIns="45720" rtlCol="0" anchor="ctr">
            <a:noAutofit/>
          </a:bodyPr>
          <a:lstStyle/>
          <a:p>
            <a:r>
              <a:rPr lang="en-US" altLang="en-US" sz="3200" dirty="0">
                <a:latin typeface="Arial"/>
                <a:cs typeface="Arial"/>
              </a:rPr>
              <a:t>Screening </a:t>
            </a:r>
            <a:r>
              <a:rPr lang="en-CA" sz="3200" dirty="0">
                <a:latin typeface="Arial"/>
                <a:cs typeface="Arial"/>
              </a:rPr>
              <a:t>for chlamydia and gonorrhea in primary care for individuals not known to be at high risk</a:t>
            </a:r>
            <a:endParaRPr lang="en-US" altLang="en-US" sz="3200" dirty="0">
              <a:latin typeface="Arial"/>
              <a:cs typeface="Arial"/>
            </a:endParaRPr>
          </a:p>
        </p:txBody>
      </p:sp>
      <p:sp>
        <p:nvSpPr>
          <p:cNvPr id="35844"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DC68B083-23ED-4940-949B-E70766303454}" type="slidenum">
              <a:rPr lang="en-US" altLang="en-US" sz="1400" smtClean="0">
                <a:solidFill>
                  <a:schemeClr val="bg1"/>
                </a:solidFill>
                <a:cs typeface="Arial" pitchFamily="34" charset="0"/>
              </a:rPr>
              <a:pPr>
                <a:spcBef>
                  <a:spcPct val="0"/>
                </a:spcBef>
                <a:buFontTx/>
                <a:buNone/>
              </a:pPr>
              <a:t>45</a:t>
            </a:fld>
            <a:endParaRPr lang="en-US" altLang="en-US" sz="1400" dirty="0">
              <a:solidFill>
                <a:schemeClr val="bg1"/>
              </a:solidFill>
              <a:cs typeface="Arial" pitchFamily="34" charset="0"/>
            </a:endParaRPr>
          </a:p>
        </p:txBody>
      </p:sp>
    </p:spTree>
    <p:extLst>
      <p:ext uri="{BB962C8B-B14F-4D97-AF65-F5344CB8AC3E}">
        <p14:creationId xmlns:p14="http://schemas.microsoft.com/office/powerpoint/2010/main" val="3074544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FE6C7C3-5ECD-42D9-AA17-C507873B3F42}"/>
              </a:ext>
            </a:extLst>
          </p:cNvPr>
          <p:cNvPicPr>
            <a:picLocks noChangeAspect="1"/>
          </p:cNvPicPr>
          <p:nvPr/>
        </p:nvPicPr>
        <p:blipFill rotWithShape="1">
          <a:blip r:embed="rId3"/>
          <a:srcRect r="11518" b="403"/>
          <a:stretch/>
        </p:blipFill>
        <p:spPr>
          <a:xfrm>
            <a:off x="6727616" y="1767607"/>
            <a:ext cx="2418803" cy="3538500"/>
          </a:xfrm>
          <a:prstGeom prst="rect">
            <a:avLst/>
          </a:prstGeom>
        </p:spPr>
      </p:pic>
      <p:sp>
        <p:nvSpPr>
          <p:cNvPr id="2" name="Title 1"/>
          <p:cNvSpPr>
            <a:spLocks noGrp="1"/>
          </p:cNvSpPr>
          <p:nvPr>
            <p:ph type="title"/>
          </p:nvPr>
        </p:nvSpPr>
        <p:spPr>
          <a:xfrm>
            <a:off x="369957" y="449470"/>
            <a:ext cx="8229600" cy="762000"/>
          </a:xfrm>
        </p:spPr>
        <p:txBody>
          <a:bodyPr>
            <a:normAutofit/>
          </a:bodyPr>
          <a:lstStyle/>
          <a:p>
            <a:r>
              <a:rPr lang="en-CA" sz="3200" dirty="0"/>
              <a:t>Knowledge gaps</a:t>
            </a:r>
          </a:p>
        </p:txBody>
      </p:sp>
      <p:sp>
        <p:nvSpPr>
          <p:cNvPr id="3" name="Content Placeholder 2"/>
          <p:cNvSpPr>
            <a:spLocks noGrp="1"/>
          </p:cNvSpPr>
          <p:nvPr>
            <p:ph idx="1"/>
          </p:nvPr>
        </p:nvSpPr>
        <p:spPr>
          <a:xfrm>
            <a:off x="304800" y="990600"/>
            <a:ext cx="6540262" cy="5410200"/>
          </a:xfrm>
        </p:spPr>
        <p:txBody>
          <a:bodyPr vert="horz" lIns="91440" tIns="45720" rIns="91440" bIns="45720" rtlCol="0" anchor="t">
            <a:normAutofit/>
          </a:bodyPr>
          <a:lstStyle/>
          <a:p>
            <a:endParaRPr lang="en-CA" dirty="0">
              <a:solidFill>
                <a:srgbClr val="FF0000"/>
              </a:solidFill>
            </a:endParaRPr>
          </a:p>
          <a:p>
            <a:r>
              <a:rPr lang="en-CA" dirty="0">
                <a:latin typeface="Arial"/>
                <a:cs typeface="Arial"/>
              </a:rPr>
              <a:t>Opportunistic screening trials</a:t>
            </a:r>
          </a:p>
          <a:p>
            <a:pPr lvl="1"/>
            <a:r>
              <a:rPr lang="en-CA" sz="2400" dirty="0"/>
              <a:t>No trials consistent with how screening for chlamydia and gonorrhea is offered opportunistically to patients in Canadian primary care </a:t>
            </a:r>
          </a:p>
          <a:p>
            <a:pPr lvl="1"/>
            <a:endParaRPr lang="en-CA" sz="2400" dirty="0"/>
          </a:p>
          <a:p>
            <a:r>
              <a:rPr lang="en-CA" dirty="0">
                <a:latin typeface="Arial"/>
                <a:cs typeface="Arial"/>
              </a:rPr>
              <a:t>Screening in men</a:t>
            </a:r>
          </a:p>
          <a:p>
            <a:pPr lvl="1"/>
            <a:r>
              <a:rPr lang="en-CA" sz="2400" dirty="0"/>
              <a:t>Limited evidence on health outcomes of screening for chlamydia or gonorrhea in men or their female partners (considering sexual networks) </a:t>
            </a:r>
          </a:p>
          <a:p>
            <a:pPr lvl="1"/>
            <a:endParaRPr lang="en-CA" sz="2400" dirty="0"/>
          </a:p>
          <a:p>
            <a:endParaRPr lang="en-CA" dirty="0"/>
          </a:p>
        </p:txBody>
      </p:sp>
      <p:sp>
        <p:nvSpPr>
          <p:cNvPr id="4" name="Slide Number Placeholder 3"/>
          <p:cNvSpPr>
            <a:spLocks noGrp="1"/>
          </p:cNvSpPr>
          <p:nvPr>
            <p:ph type="sldNum" sz="quarter" idx="4294967295"/>
          </p:nvPr>
        </p:nvSpPr>
        <p:spPr>
          <a:xfrm>
            <a:off x="7010400" y="6477000"/>
            <a:ext cx="1905000" cy="304800"/>
          </a:xfrm>
          <a:prstGeom prst="rect">
            <a:avLst/>
          </a:prstGeom>
        </p:spPr>
        <p:txBody>
          <a:bodyPr/>
          <a:lstStyle/>
          <a:p>
            <a:pPr>
              <a:defRPr/>
            </a:pPr>
            <a:fld id="{6BD234DC-527F-42FF-B2AD-26FFDBEB7CCD}" type="slidenum">
              <a:rPr lang="en-US" smtClean="0"/>
              <a:pPr>
                <a:defRPr/>
              </a:pPr>
              <a:t>46</a:t>
            </a:fld>
            <a:endParaRPr lang="en-US" dirty="0"/>
          </a:p>
        </p:txBody>
      </p:sp>
    </p:spTree>
    <p:extLst>
      <p:ext uri="{BB962C8B-B14F-4D97-AF65-F5344CB8AC3E}">
        <p14:creationId xmlns:p14="http://schemas.microsoft.com/office/powerpoint/2010/main" val="3922431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t>Knowledge gaps</a:t>
            </a:r>
          </a:p>
        </p:txBody>
      </p:sp>
      <p:sp>
        <p:nvSpPr>
          <p:cNvPr id="3" name="Content Placeholder 2"/>
          <p:cNvSpPr>
            <a:spLocks noGrp="1"/>
          </p:cNvSpPr>
          <p:nvPr>
            <p:ph idx="1"/>
          </p:nvPr>
        </p:nvSpPr>
        <p:spPr/>
        <p:txBody>
          <a:bodyPr vert="horz" lIns="91440" tIns="45720" rIns="91440" bIns="45720" rtlCol="0" anchor="t">
            <a:noAutofit/>
          </a:bodyPr>
          <a:lstStyle/>
          <a:p>
            <a:r>
              <a:rPr lang="en-CA" dirty="0">
                <a:latin typeface="Arial"/>
                <a:cs typeface="Arial"/>
              </a:rPr>
              <a:t>Screening in older age groups</a:t>
            </a:r>
          </a:p>
          <a:p>
            <a:pPr lvl="1"/>
            <a:r>
              <a:rPr lang="en-CA" sz="2400" dirty="0"/>
              <a:t>Almost no studies included participants over age 30 (may be due to low prevalence in this population) </a:t>
            </a:r>
          </a:p>
          <a:p>
            <a:pPr lvl="1"/>
            <a:endParaRPr lang="en-CA" sz="2400" dirty="0"/>
          </a:p>
          <a:p>
            <a:r>
              <a:rPr lang="en-CA" dirty="0">
                <a:latin typeface="Arial"/>
                <a:cs typeface="Arial"/>
              </a:rPr>
              <a:t>Screening strategies</a:t>
            </a:r>
          </a:p>
          <a:p>
            <a:pPr lvl="1"/>
            <a:r>
              <a:rPr lang="en-CA" sz="2400" dirty="0"/>
              <a:t>Studies comparing different screening intervals or screening strategies (e.g., self vs clinician sampling) on health outcomes</a:t>
            </a:r>
          </a:p>
          <a:p>
            <a:endParaRPr lang="en-CA" dirty="0"/>
          </a:p>
          <a:p>
            <a:pPr lvl="1"/>
            <a:endParaRPr lang="en-CA" sz="2400" dirty="0"/>
          </a:p>
          <a:p>
            <a:pPr marL="0" indent="0">
              <a:buNone/>
            </a:pPr>
            <a:endParaRPr lang="en-CA" dirty="0"/>
          </a:p>
          <a:p>
            <a:endParaRPr lang="en-CA" dirty="0"/>
          </a:p>
        </p:txBody>
      </p:sp>
      <p:sp>
        <p:nvSpPr>
          <p:cNvPr id="4" name="Slide Number Placeholder 3"/>
          <p:cNvSpPr>
            <a:spLocks noGrp="1"/>
          </p:cNvSpPr>
          <p:nvPr>
            <p:ph type="sldNum" sz="quarter" idx="12"/>
          </p:nvPr>
        </p:nvSpPr>
        <p:spPr/>
        <p:txBody>
          <a:bodyPr/>
          <a:lstStyle/>
          <a:p>
            <a:fld id="{E3D5E142-BA66-4577-AABD-3D3B043058E5}" type="slidenum">
              <a:rPr lang="en-US" smtClean="0"/>
              <a:pPr/>
              <a:t>47</a:t>
            </a:fld>
            <a:endParaRPr lang="en-US" dirty="0"/>
          </a:p>
        </p:txBody>
      </p:sp>
    </p:spTree>
    <p:extLst>
      <p:ext uri="{BB962C8B-B14F-4D97-AF65-F5344CB8AC3E}">
        <p14:creationId xmlns:p14="http://schemas.microsoft.com/office/powerpoint/2010/main" val="860183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4966" y="4310332"/>
            <a:ext cx="8534400" cy="762000"/>
          </a:xfrm>
        </p:spPr>
        <p:txBody>
          <a:bodyPr>
            <a:noAutofit/>
          </a:bodyPr>
          <a:lstStyle/>
          <a:p>
            <a:r>
              <a:rPr lang="fr-CA" altLang="en-US" sz="3600" dirty="0">
                <a:latin typeface="Arial"/>
                <a:cs typeface="Arial"/>
              </a:rPr>
              <a:t>Knowledge translation (KT) tools</a:t>
            </a:r>
            <a:endParaRPr lang="en-CA" sz="3600" dirty="0">
              <a:latin typeface="Arial"/>
              <a:cs typeface="Arial"/>
            </a:endParaRPr>
          </a:p>
        </p:txBody>
      </p:sp>
      <p:sp>
        <p:nvSpPr>
          <p:cNvPr id="4" name="Slide Number Placeholder 3"/>
          <p:cNvSpPr>
            <a:spLocks noGrp="1"/>
          </p:cNvSpPr>
          <p:nvPr>
            <p:ph type="sldNum" sz="quarter" idx="12"/>
          </p:nvPr>
        </p:nvSpPr>
        <p:spPr/>
        <p:txBody>
          <a:bodyPr/>
          <a:lstStyle/>
          <a:p>
            <a:fld id="{E3D5E142-BA66-4577-AABD-3D3B043058E5}" type="slidenum">
              <a:rPr lang="en-US" smtClean="0"/>
              <a:pPr/>
              <a:t>48</a:t>
            </a:fld>
            <a:endParaRPr lang="en-US" dirty="0"/>
          </a:p>
        </p:txBody>
      </p:sp>
      <p:pic>
        <p:nvPicPr>
          <p:cNvPr id="2" name="Picture 2" descr="A picture containing text&#10;&#10;Description automatically generated">
            <a:extLst>
              <a:ext uri="{FF2B5EF4-FFF2-40B4-BE49-F238E27FC236}">
                <a16:creationId xmlns:a16="http://schemas.microsoft.com/office/drawing/2014/main" id="{72A183A5-8495-4AF7-8449-17FF9C4171C4}"/>
              </a:ext>
            </a:extLst>
          </p:cNvPr>
          <p:cNvPicPr>
            <a:picLocks noChangeAspect="1"/>
          </p:cNvPicPr>
          <p:nvPr/>
        </p:nvPicPr>
        <p:blipFill rotWithShape="1">
          <a:blip r:embed="rId3"/>
          <a:srcRect t="12602" r="524" b="48780"/>
          <a:stretch/>
        </p:blipFill>
        <p:spPr>
          <a:xfrm>
            <a:off x="554966" y="316371"/>
            <a:ext cx="7976575" cy="4002408"/>
          </a:xfrm>
          <a:prstGeom prst="rect">
            <a:avLst/>
          </a:prstGeom>
        </p:spPr>
      </p:pic>
    </p:spTree>
    <p:extLst>
      <p:ext uri="{BB962C8B-B14F-4D97-AF65-F5344CB8AC3E}">
        <p14:creationId xmlns:p14="http://schemas.microsoft.com/office/powerpoint/2010/main" val="3569271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fr-CA" altLang="en-US" sz="3600" dirty="0">
                <a:latin typeface="Arial"/>
                <a:cs typeface="Arial"/>
              </a:rPr>
              <a:t>Knowledge translation (KT) tools</a:t>
            </a:r>
            <a:endParaRPr lang="en-US" altLang="en-US" sz="3600">
              <a:latin typeface="Arial"/>
              <a:cs typeface="Arial"/>
            </a:endParaRPr>
          </a:p>
        </p:txBody>
      </p:sp>
      <p:sp>
        <p:nvSpPr>
          <p:cNvPr id="58371" name="Content Placeholder 2"/>
          <p:cNvSpPr>
            <a:spLocks noGrp="1"/>
          </p:cNvSpPr>
          <p:nvPr>
            <p:ph idx="1"/>
          </p:nvPr>
        </p:nvSpPr>
        <p:spPr>
          <a:xfrm>
            <a:off x="251520" y="1700808"/>
            <a:ext cx="8435280" cy="4114800"/>
          </a:xfrm>
        </p:spPr>
        <p:txBody>
          <a:bodyPr vert="horz" lIns="91440" tIns="45720" rIns="91440" bIns="45720" rtlCol="0" anchor="t">
            <a:normAutofit/>
          </a:bodyPr>
          <a:lstStyle/>
          <a:p>
            <a:r>
              <a:rPr lang="en-CA" altLang="en-US" sz="2000" dirty="0">
                <a:latin typeface="Arial"/>
                <a:cs typeface="Arial"/>
              </a:rPr>
              <a:t>KT tools to </a:t>
            </a:r>
            <a:r>
              <a:rPr lang="en-CA" altLang="en-US" sz="2000" b="1" dirty="0">
                <a:latin typeface="Arial"/>
                <a:cs typeface="Arial"/>
              </a:rPr>
              <a:t>help clinicians and individuals understand </a:t>
            </a:r>
            <a:r>
              <a:rPr lang="en-CA" altLang="en-US" sz="2000" dirty="0">
                <a:latin typeface="Arial"/>
                <a:cs typeface="Arial"/>
              </a:rPr>
              <a:t>the CT/NG screening guideline</a:t>
            </a:r>
            <a:endParaRPr lang="en-CA" sz="2000" dirty="0">
              <a:latin typeface="Arial"/>
              <a:cs typeface="Arial"/>
            </a:endParaRPr>
          </a:p>
          <a:p>
            <a:pPr marL="457200" lvl="1" indent="0">
              <a:buNone/>
            </a:pPr>
            <a:endParaRPr lang="en-US" altLang="en-US" dirty="0"/>
          </a:p>
          <a:p>
            <a:r>
              <a:rPr lang="en-US" altLang="en-US" sz="2000" dirty="0">
                <a:latin typeface="Arial"/>
                <a:cs typeface="Arial"/>
              </a:rPr>
              <a:t>After public release, tools will be </a:t>
            </a:r>
            <a:r>
              <a:rPr lang="en-US" altLang="en-US" sz="2000" b="1" dirty="0">
                <a:latin typeface="Arial"/>
                <a:cs typeface="Arial"/>
              </a:rPr>
              <a:t>freely available </a:t>
            </a:r>
            <a:r>
              <a:rPr lang="en-US" altLang="en-US" sz="2000" dirty="0">
                <a:latin typeface="Arial"/>
                <a:cs typeface="Arial"/>
              </a:rPr>
              <a:t>for download in </a:t>
            </a:r>
            <a:r>
              <a:rPr lang="en-US" altLang="en-US" sz="2000" dirty="0">
                <a:solidFill>
                  <a:schemeClr val="tx2"/>
                </a:solidFill>
                <a:latin typeface="Arial"/>
                <a:cs typeface="Arial"/>
              </a:rPr>
              <a:t>both </a:t>
            </a:r>
            <a:r>
              <a:rPr lang="en-US" altLang="en-US" sz="2000" b="1" dirty="0">
                <a:solidFill>
                  <a:schemeClr val="tx2"/>
                </a:solidFill>
                <a:latin typeface="Arial"/>
                <a:cs typeface="Arial"/>
              </a:rPr>
              <a:t>French </a:t>
            </a:r>
            <a:r>
              <a:rPr lang="en-US" altLang="en-US" sz="2000" dirty="0">
                <a:solidFill>
                  <a:schemeClr val="tx2"/>
                </a:solidFill>
                <a:latin typeface="Arial"/>
                <a:cs typeface="Arial"/>
              </a:rPr>
              <a:t>and</a:t>
            </a:r>
            <a:r>
              <a:rPr lang="en-US" altLang="en-US" sz="2000" b="1" dirty="0">
                <a:solidFill>
                  <a:schemeClr val="tx2"/>
                </a:solidFill>
                <a:latin typeface="Arial"/>
                <a:cs typeface="Arial"/>
              </a:rPr>
              <a:t> English</a:t>
            </a:r>
            <a:r>
              <a:rPr lang="en-US" altLang="en-US" sz="2000" dirty="0">
                <a:solidFill>
                  <a:schemeClr val="tx2"/>
                </a:solidFill>
                <a:latin typeface="Arial"/>
                <a:cs typeface="Arial"/>
              </a:rPr>
              <a:t> </a:t>
            </a:r>
            <a:r>
              <a:rPr lang="en-US" altLang="en-US" sz="2000" dirty="0">
                <a:latin typeface="Arial"/>
                <a:cs typeface="Arial"/>
              </a:rPr>
              <a:t>at: </a:t>
            </a:r>
            <a:r>
              <a:rPr lang="en-CA" sz="2000" dirty="0">
                <a:latin typeface="Arial"/>
                <a:ea typeface="Cambria"/>
                <a:cs typeface="Times New Roman"/>
                <a:hlinkClick r:id="rId3"/>
              </a:rPr>
              <a:t>http://canadiantaskforce.ca</a:t>
            </a:r>
            <a:r>
              <a:rPr lang="en-CA" sz="2000" dirty="0">
                <a:latin typeface="Arial"/>
                <a:ea typeface="Cambria"/>
                <a:cs typeface="Times New Roman"/>
              </a:rPr>
              <a:t> </a:t>
            </a:r>
            <a:endParaRPr lang="en-CA" sz="2000" dirty="0">
              <a:ea typeface="Cambria"/>
              <a:cs typeface="Times New Roman"/>
            </a:endParaRPr>
          </a:p>
          <a:p>
            <a:endParaRPr lang="en-CA" altLang="en-US" sz="2000" dirty="0"/>
          </a:p>
        </p:txBody>
      </p:sp>
      <p:sp>
        <p:nvSpPr>
          <p:cNvPr id="58372" name="Slide Number Placeholder 3"/>
          <p:cNvSpPr>
            <a:spLocks noGrp="1"/>
          </p:cNvSpPr>
          <p:nvPr>
            <p:ph type="sldNum" sz="quarter" idx="4294967295"/>
          </p:nvPr>
        </p:nvSpPr>
        <p:spPr>
          <a:xfrm>
            <a:off x="70866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29C42D54-E22C-4BBE-A9B6-1EFF30C38B4D}" type="slidenum">
              <a:rPr lang="en-US" altLang="en-US" sz="1400" smtClean="0"/>
              <a:pPr>
                <a:spcBef>
                  <a:spcPct val="0"/>
                </a:spcBef>
                <a:buFontTx/>
                <a:buNone/>
              </a:pPr>
              <a:t>49</a:t>
            </a:fld>
            <a:endParaRPr lang="en-US" altLang="en-US" sz="1400" dirty="0"/>
          </a:p>
        </p:txBody>
      </p:sp>
      <p:pic>
        <p:nvPicPr>
          <p:cNvPr id="4" name="Picture 3"/>
          <p:cNvPicPr>
            <a:picLocks noChangeAspect="1"/>
          </p:cNvPicPr>
          <p:nvPr/>
        </p:nvPicPr>
        <p:blipFill rotWithShape="1">
          <a:blip r:embed="rId4"/>
          <a:srcRect b="14300"/>
          <a:stretch/>
        </p:blipFill>
        <p:spPr>
          <a:xfrm>
            <a:off x="162369" y="4114800"/>
            <a:ext cx="7514400" cy="2743200"/>
          </a:xfrm>
          <a:prstGeom prst="rect">
            <a:avLst/>
          </a:prstGeom>
          <a:ln>
            <a:solidFill>
              <a:schemeClr val="tx1"/>
            </a:solidFill>
          </a:ln>
          <a:effectLst>
            <a:outerShdw blurRad="50800" dist="38100" dir="8100000" algn="tr" rotWithShape="0">
              <a:prstClr val="black">
                <a:alpha val="40000"/>
              </a:prstClr>
            </a:outerShdw>
          </a:effectLst>
        </p:spPr>
      </p:pic>
      <p:pic>
        <p:nvPicPr>
          <p:cNvPr id="3" name="Picture 2"/>
          <p:cNvPicPr>
            <a:picLocks noChangeAspect="1"/>
          </p:cNvPicPr>
          <p:nvPr/>
        </p:nvPicPr>
        <p:blipFill>
          <a:blip r:embed="rId5"/>
          <a:stretch>
            <a:fillRect/>
          </a:stretch>
        </p:blipFill>
        <p:spPr>
          <a:xfrm>
            <a:off x="2295161" y="3962400"/>
            <a:ext cx="6772639" cy="2928550"/>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378605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7408" y="4568687"/>
            <a:ext cx="7892879" cy="1362075"/>
          </a:xfrm>
        </p:spPr>
        <p:txBody>
          <a:bodyPr/>
          <a:lstStyle/>
          <a:p>
            <a:pPr>
              <a:defRPr/>
            </a:pPr>
            <a:r>
              <a:rPr lang="en-CA" altLang="en-US" sz="2800" dirty="0">
                <a:latin typeface="Arial"/>
                <a:cs typeface="Arial"/>
              </a:rPr>
              <a:t>Background</a:t>
            </a:r>
            <a:endParaRPr lang="en-US" dirty="0"/>
          </a:p>
        </p:txBody>
      </p:sp>
      <p:sp>
        <p:nvSpPr>
          <p:cNvPr id="12291" name="Text Placeholder 5"/>
          <p:cNvSpPr>
            <a:spLocks noGrp="1"/>
          </p:cNvSpPr>
          <p:nvPr>
            <p:ph type="body" idx="1"/>
          </p:nvPr>
        </p:nvSpPr>
        <p:spPr>
          <a:xfrm>
            <a:off x="598451" y="2815248"/>
            <a:ext cx="8246623" cy="1447865"/>
          </a:xfrm>
        </p:spPr>
        <p:txBody>
          <a:bodyPr>
            <a:normAutofit lnSpcReduction="10000"/>
          </a:bodyPr>
          <a:lstStyle/>
          <a:p>
            <a:r>
              <a:rPr lang="en-CA" altLang="en-US" sz="3200" dirty="0">
                <a:latin typeface="Arial"/>
                <a:cs typeface="Arial"/>
              </a:rPr>
              <a:t>Screening </a:t>
            </a:r>
            <a:r>
              <a:rPr lang="en-CA" sz="3200" dirty="0">
                <a:latin typeface="Arial"/>
                <a:cs typeface="Arial"/>
              </a:rPr>
              <a:t>for chlamydia and gonorrhea in primary care for individuals not known to be at high risk</a:t>
            </a:r>
            <a:endParaRPr lang="en-CA" altLang="en-US" sz="3200" dirty="0">
              <a:latin typeface="Arial"/>
              <a:cs typeface="Arial"/>
            </a:endParaRPr>
          </a:p>
        </p:txBody>
      </p:sp>
      <p:sp>
        <p:nvSpPr>
          <p:cNvPr id="12292"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ea typeface="ヒラギノ角ゴ Pro W3"/>
                <a:cs typeface="ヒラギノ角ゴ Pro W3"/>
              </a:defRPr>
            </a:lvl1pPr>
            <a:lvl2pPr marL="742950" indent="-285750">
              <a:spcBef>
                <a:spcPct val="20000"/>
              </a:spcBef>
              <a:buChar char="–"/>
              <a:defRPr sz="1600">
                <a:solidFill>
                  <a:schemeClr val="tx1"/>
                </a:solidFill>
                <a:latin typeface="Arial" pitchFamily="34" charset="0"/>
                <a:ea typeface="ヒラギノ角ゴ Pro W3"/>
                <a:cs typeface="ヒラギノ角ゴ Pro W3"/>
              </a:defRPr>
            </a:lvl2pPr>
            <a:lvl3pPr marL="1143000" indent="-228600">
              <a:spcBef>
                <a:spcPct val="20000"/>
              </a:spcBef>
              <a:buChar char="•"/>
              <a:defRPr sz="1400">
                <a:solidFill>
                  <a:schemeClr val="tx1"/>
                </a:solidFill>
                <a:latin typeface="Arial" pitchFamily="34" charset="0"/>
                <a:ea typeface="ヒラギノ角ゴ Pro W3"/>
                <a:cs typeface="ヒラギノ角ゴ Pro W3"/>
              </a:defRPr>
            </a:lvl3pPr>
            <a:lvl4pPr marL="1600200" indent="-228600">
              <a:spcBef>
                <a:spcPct val="20000"/>
              </a:spcBef>
              <a:buChar char="–"/>
              <a:defRPr sz="1400">
                <a:solidFill>
                  <a:schemeClr val="tx1"/>
                </a:solidFill>
                <a:latin typeface="Arial" pitchFamily="34" charset="0"/>
                <a:ea typeface="ヒラギノ角ゴ Pro W3"/>
                <a:cs typeface="ヒラギノ角ゴ Pro W3"/>
              </a:defRPr>
            </a:lvl4pPr>
            <a:lvl5pPr marL="2057400" indent="-228600">
              <a:spcBef>
                <a:spcPct val="20000"/>
              </a:spcBef>
              <a:buChar char="»"/>
              <a:defRPr sz="14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9pPr>
          </a:lstStyle>
          <a:p>
            <a:pPr>
              <a:spcBef>
                <a:spcPct val="0"/>
              </a:spcBef>
              <a:buFontTx/>
              <a:buNone/>
            </a:pPr>
            <a:fld id="{8174D32D-8836-4564-AEAF-EF5F3E28603E}" type="slidenum">
              <a:rPr lang="en-CA" altLang="en-US" sz="1400" smtClean="0">
                <a:solidFill>
                  <a:schemeClr val="bg1"/>
                </a:solidFill>
              </a:rPr>
              <a:pPr>
                <a:spcBef>
                  <a:spcPct val="0"/>
                </a:spcBef>
                <a:buFontTx/>
                <a:buNone/>
              </a:pPr>
              <a:t>5</a:t>
            </a:fld>
            <a:endParaRPr lang="en-CA" altLang="en-US" sz="1400" dirty="0">
              <a:solidFill>
                <a:schemeClr val="bg1"/>
              </a:solidFill>
            </a:endParaRPr>
          </a:p>
        </p:txBody>
      </p:sp>
    </p:spTree>
    <p:extLst>
      <p:ext uri="{BB962C8B-B14F-4D97-AF65-F5344CB8AC3E}">
        <p14:creationId xmlns:p14="http://schemas.microsoft.com/office/powerpoint/2010/main" val="42588125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fr-CA" altLang="en-US" sz="3200" dirty="0">
                <a:latin typeface="Arial"/>
                <a:cs typeface="Arial"/>
              </a:rPr>
              <a:t>Communications </a:t>
            </a:r>
            <a:r>
              <a:rPr lang="fr-CA" altLang="en-US" sz="3200" dirty="0" err="1">
                <a:latin typeface="Arial"/>
                <a:cs typeface="Arial"/>
              </a:rPr>
              <a:t>strategy</a:t>
            </a:r>
            <a:endParaRPr lang="en-US" altLang="en-US" sz="3200" dirty="0">
              <a:latin typeface="Arial"/>
              <a:cs typeface="Arial"/>
            </a:endParaRPr>
          </a:p>
        </p:txBody>
      </p:sp>
      <p:sp>
        <p:nvSpPr>
          <p:cNvPr id="58371" name="Content Placeholder 2"/>
          <p:cNvSpPr>
            <a:spLocks noGrp="1"/>
          </p:cNvSpPr>
          <p:nvPr>
            <p:ph idx="1"/>
          </p:nvPr>
        </p:nvSpPr>
        <p:spPr>
          <a:xfrm>
            <a:off x="251520" y="1700808"/>
            <a:ext cx="4089806" cy="4114800"/>
          </a:xfrm>
        </p:spPr>
        <p:txBody>
          <a:bodyPr vert="horz" lIns="91440" tIns="45720" rIns="91440" bIns="45720" rtlCol="0" anchor="t">
            <a:normAutofit/>
          </a:bodyPr>
          <a:lstStyle/>
          <a:p>
            <a:pPr lvl="0"/>
            <a:r>
              <a:rPr lang="en-CA" dirty="0"/>
              <a:t>Patient infographic to help them understand the screening for CT/NG</a:t>
            </a:r>
          </a:p>
          <a:p>
            <a:pPr lvl="0"/>
            <a:r>
              <a:rPr lang="en-CA" dirty="0"/>
              <a:t>Patient facing web page, lay summaries </a:t>
            </a:r>
          </a:p>
          <a:p>
            <a:pPr lvl="0"/>
            <a:r>
              <a:rPr lang="en-CA" dirty="0"/>
              <a:t>Social media campaign: Instagram and Twitter</a:t>
            </a:r>
          </a:p>
          <a:p>
            <a:pPr lvl="0"/>
            <a:r>
              <a:rPr lang="en-CA" dirty="0"/>
              <a:t>Animated videos</a:t>
            </a:r>
          </a:p>
          <a:p>
            <a:pPr lvl="0"/>
            <a:r>
              <a:rPr lang="en-CA" dirty="0"/>
              <a:t>CMAJ press release</a:t>
            </a:r>
          </a:p>
          <a:p>
            <a:pPr lvl="0"/>
            <a:r>
              <a:rPr lang="en-CA" dirty="0"/>
              <a:t>Partner communications</a:t>
            </a:r>
          </a:p>
          <a:p>
            <a:pPr marL="457200" lvl="1" indent="0">
              <a:buNone/>
            </a:pPr>
            <a:endParaRPr lang="en-US" altLang="en-US" sz="2400" dirty="0"/>
          </a:p>
          <a:p>
            <a:endParaRPr lang="en-CA" altLang="en-US" dirty="0"/>
          </a:p>
        </p:txBody>
      </p:sp>
      <p:sp>
        <p:nvSpPr>
          <p:cNvPr id="58372" name="Slide Number Placeholder 3"/>
          <p:cNvSpPr>
            <a:spLocks noGrp="1"/>
          </p:cNvSpPr>
          <p:nvPr>
            <p:ph type="sldNum" sz="quarter" idx="4294967295"/>
          </p:nvPr>
        </p:nvSpPr>
        <p:spPr>
          <a:xfrm>
            <a:off x="70866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29C42D54-E22C-4BBE-A9B6-1EFF30C38B4D}" type="slidenum">
              <a:rPr lang="en-US" altLang="en-US" sz="1400" smtClean="0"/>
              <a:pPr>
                <a:spcBef>
                  <a:spcPct val="0"/>
                </a:spcBef>
                <a:buFontTx/>
                <a:buNone/>
              </a:pPr>
              <a:t>50</a:t>
            </a:fld>
            <a:endParaRPr lang="en-US" altLang="en-US" sz="1400" dirty="0"/>
          </a:p>
        </p:txBody>
      </p:sp>
      <p:pic>
        <p:nvPicPr>
          <p:cNvPr id="3" name="Picture 3" descr="Graphical user interface&#10;&#10;Description automatically generated">
            <a:extLst>
              <a:ext uri="{FF2B5EF4-FFF2-40B4-BE49-F238E27FC236}">
                <a16:creationId xmlns:a16="http://schemas.microsoft.com/office/drawing/2014/main" id="{56CEADAA-359B-4777-94E0-310953612373}"/>
              </a:ext>
            </a:extLst>
          </p:cNvPr>
          <p:cNvPicPr>
            <a:picLocks noChangeAspect="1"/>
          </p:cNvPicPr>
          <p:nvPr/>
        </p:nvPicPr>
        <p:blipFill>
          <a:blip r:embed="rId3"/>
          <a:stretch>
            <a:fillRect/>
          </a:stretch>
        </p:blipFill>
        <p:spPr>
          <a:xfrm>
            <a:off x="5943600" y="320569"/>
            <a:ext cx="2514600" cy="63088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7761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4"/>
          <p:cNvSpPr>
            <a:spLocks noGrp="1"/>
          </p:cNvSpPr>
          <p:nvPr>
            <p:ph type="title"/>
          </p:nvPr>
        </p:nvSpPr>
        <p:spPr>
          <a:xfrm>
            <a:off x="574743" y="4729508"/>
            <a:ext cx="7389238" cy="1362075"/>
          </a:xfrm>
        </p:spPr>
        <p:txBody>
          <a:bodyPr/>
          <a:lstStyle/>
          <a:p>
            <a:r>
              <a:rPr lang="fr-CA" altLang="en-US" sz="2800" cap="none" dirty="0">
                <a:latin typeface="Arial"/>
                <a:cs typeface="Arial"/>
              </a:rPr>
              <a:t>Conclusions</a:t>
            </a:r>
            <a:r>
              <a:rPr lang="fr-CA" altLang="en-US" sz="2800" dirty="0">
                <a:latin typeface="Arial"/>
                <a:cs typeface="Arial"/>
              </a:rPr>
              <a:t> </a:t>
            </a:r>
            <a:endParaRPr lang="en-US" altLang="en-US" cap="none" dirty="0"/>
          </a:p>
        </p:txBody>
      </p:sp>
      <p:sp>
        <p:nvSpPr>
          <p:cNvPr id="59395" name="Text Placeholder 5"/>
          <p:cNvSpPr>
            <a:spLocks noGrp="1"/>
          </p:cNvSpPr>
          <p:nvPr>
            <p:ph type="body" idx="1"/>
          </p:nvPr>
        </p:nvSpPr>
        <p:spPr>
          <a:xfrm>
            <a:off x="577952" y="2865645"/>
            <a:ext cx="7810398" cy="1500188"/>
          </a:xfrm>
        </p:spPr>
        <p:txBody>
          <a:bodyPr>
            <a:noAutofit/>
          </a:bodyPr>
          <a:lstStyle/>
          <a:p>
            <a:r>
              <a:rPr lang="en-US" altLang="en-US" sz="3200" dirty="0">
                <a:latin typeface="Arial"/>
                <a:cs typeface="Arial"/>
              </a:rPr>
              <a:t>Screening </a:t>
            </a:r>
            <a:r>
              <a:rPr lang="en-CA" sz="3200" dirty="0">
                <a:latin typeface="Arial"/>
                <a:cs typeface="Arial"/>
              </a:rPr>
              <a:t>for chlamydia and gonorrhea in primary care for individuals not known to be at high risk</a:t>
            </a:r>
            <a:endParaRPr lang="en-US" altLang="en-US" sz="3200"/>
          </a:p>
        </p:txBody>
      </p:sp>
      <p:sp>
        <p:nvSpPr>
          <p:cNvPr id="59396"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B6CD757C-0584-4C2F-885D-511274208C69}" type="slidenum">
              <a:rPr lang="en-US" altLang="en-US" sz="1400" smtClean="0">
                <a:solidFill>
                  <a:srgbClr val="FFFFFF"/>
                </a:solidFill>
              </a:rPr>
              <a:pPr>
                <a:spcBef>
                  <a:spcPct val="0"/>
                </a:spcBef>
                <a:buFontTx/>
                <a:buNone/>
              </a:pPr>
              <a:t>51</a:t>
            </a:fld>
            <a:endParaRPr lang="en-US" altLang="en-US" sz="1400" dirty="0">
              <a:solidFill>
                <a:srgbClr val="FFFFFF"/>
              </a:solidFill>
            </a:endParaRPr>
          </a:p>
        </p:txBody>
      </p:sp>
    </p:spTree>
    <p:extLst>
      <p:ext uri="{BB962C8B-B14F-4D97-AF65-F5344CB8AC3E}">
        <p14:creationId xmlns:p14="http://schemas.microsoft.com/office/powerpoint/2010/main" val="1208532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563592"/>
            <a:ext cx="8229600" cy="762000"/>
          </a:xfrm>
        </p:spPr>
        <p:txBody>
          <a:bodyPr>
            <a:normAutofit/>
          </a:bodyPr>
          <a:lstStyle/>
          <a:p>
            <a:r>
              <a:rPr lang="fr-CA" altLang="en-US" sz="3200" dirty="0">
                <a:latin typeface="Arial"/>
                <a:cs typeface="Arial"/>
              </a:rPr>
              <a:t>Conclusions</a:t>
            </a:r>
            <a:endParaRPr lang="en-US" altLang="en-US" sz="3200">
              <a:latin typeface="Arial"/>
              <a:cs typeface="Arial"/>
            </a:endParaRPr>
          </a:p>
        </p:txBody>
      </p:sp>
      <p:sp>
        <p:nvSpPr>
          <p:cNvPr id="61443" name="Content Placeholder 2"/>
          <p:cNvSpPr>
            <a:spLocks noGrp="1"/>
          </p:cNvSpPr>
          <p:nvPr>
            <p:ph idx="1"/>
          </p:nvPr>
        </p:nvSpPr>
        <p:spPr>
          <a:xfrm>
            <a:off x="304800" y="1670649"/>
            <a:ext cx="5791200" cy="4308565"/>
          </a:xfrm>
        </p:spPr>
        <p:txBody>
          <a:bodyPr vert="horz" lIns="91440" tIns="45720" rIns="91440" bIns="45720" rtlCol="0" anchor="t">
            <a:normAutofit/>
          </a:bodyPr>
          <a:lstStyle/>
          <a:p>
            <a:r>
              <a:rPr lang="en-CA" sz="2000" b="1" dirty="0">
                <a:latin typeface="Arial"/>
                <a:cs typeface="Arial"/>
              </a:rPr>
              <a:t>Opportunistic screening </a:t>
            </a:r>
            <a:r>
              <a:rPr lang="en-CA" sz="2000" dirty="0">
                <a:latin typeface="Arial"/>
                <a:cs typeface="Arial"/>
              </a:rPr>
              <a:t>for CT/NG of sexually active individuals &lt;30 years of age confers uncertain but potentially important benefits, particularly for PID in females </a:t>
            </a:r>
            <a:endParaRPr lang="en-CA" sz="2000" dirty="0"/>
          </a:p>
          <a:p>
            <a:r>
              <a:rPr lang="en-CA" sz="2000" dirty="0">
                <a:latin typeface="Arial"/>
                <a:cs typeface="Arial"/>
              </a:rPr>
              <a:t>Psychosocial harms of screening are anticipated to be relatively mild, and </a:t>
            </a:r>
            <a:r>
              <a:rPr lang="en-CA" sz="2000" b="1" dirty="0">
                <a:latin typeface="Arial"/>
                <a:cs typeface="Arial"/>
              </a:rPr>
              <a:t>patients likely prioritize potential screening benefits </a:t>
            </a:r>
            <a:r>
              <a:rPr lang="en-CA" sz="2000" dirty="0">
                <a:latin typeface="Arial"/>
                <a:cs typeface="Arial"/>
              </a:rPr>
              <a:t>over harms </a:t>
            </a:r>
            <a:endParaRPr lang="en-CA" sz="2000" dirty="0"/>
          </a:p>
          <a:p>
            <a:r>
              <a:rPr lang="en-CA" sz="2000" dirty="0">
                <a:latin typeface="Arial"/>
                <a:cs typeface="Arial"/>
              </a:rPr>
              <a:t>The Task Force </a:t>
            </a:r>
            <a:r>
              <a:rPr lang="en-CA" sz="2000" b="1" dirty="0">
                <a:latin typeface="Arial"/>
                <a:cs typeface="Arial"/>
              </a:rPr>
              <a:t>conditionally recommends in favour </a:t>
            </a:r>
            <a:r>
              <a:rPr lang="en-CA" sz="2000" dirty="0">
                <a:latin typeface="Arial"/>
                <a:cs typeface="Arial"/>
              </a:rPr>
              <a:t>of screening sexually active individuals &lt;30 not known to belong to a high risk group for chlamydia and gonorrhea at primary care visits</a:t>
            </a:r>
          </a:p>
        </p:txBody>
      </p:sp>
      <p:sp>
        <p:nvSpPr>
          <p:cNvPr id="61444"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EC59A28D-FE2D-42E1-A36E-D654AC52DB3F}" type="slidenum">
              <a:rPr lang="en-US" altLang="en-US" sz="1400" smtClean="0"/>
              <a:pPr>
                <a:spcBef>
                  <a:spcPct val="0"/>
                </a:spcBef>
                <a:buFontTx/>
                <a:buNone/>
              </a:pPr>
              <a:t>52</a:t>
            </a:fld>
            <a:endParaRPr lang="en-US" altLang="en-US" sz="1400" dirty="0"/>
          </a:p>
        </p:txBody>
      </p:sp>
      <p:pic>
        <p:nvPicPr>
          <p:cNvPr id="2" name="Picture 2">
            <a:extLst>
              <a:ext uri="{FF2B5EF4-FFF2-40B4-BE49-F238E27FC236}">
                <a16:creationId xmlns:a16="http://schemas.microsoft.com/office/drawing/2014/main" id="{6B26E1B1-D4BD-4A0B-A330-47BEF4E65211}"/>
              </a:ext>
            </a:extLst>
          </p:cNvPr>
          <p:cNvPicPr>
            <a:picLocks noChangeAspect="1"/>
          </p:cNvPicPr>
          <p:nvPr/>
        </p:nvPicPr>
        <p:blipFill>
          <a:blip r:embed="rId3"/>
          <a:stretch>
            <a:fillRect/>
          </a:stretch>
        </p:blipFill>
        <p:spPr>
          <a:xfrm>
            <a:off x="5638800" y="1325592"/>
            <a:ext cx="4290072" cy="5564536"/>
          </a:xfrm>
          <a:prstGeom prst="rect">
            <a:avLst/>
          </a:prstGeom>
        </p:spPr>
      </p:pic>
    </p:spTree>
    <p:extLst>
      <p:ext uri="{BB962C8B-B14F-4D97-AF65-F5344CB8AC3E}">
        <p14:creationId xmlns:p14="http://schemas.microsoft.com/office/powerpoint/2010/main" val="33541301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a:bodyPr>
          <a:lstStyle/>
          <a:p>
            <a:r>
              <a:rPr lang="en-US" altLang="en-US" sz="3200" dirty="0">
                <a:latin typeface="Arial"/>
                <a:cs typeface="Arial"/>
              </a:rPr>
              <a:t>More information</a:t>
            </a:r>
          </a:p>
        </p:txBody>
      </p:sp>
      <p:sp>
        <p:nvSpPr>
          <p:cNvPr id="3" name="Content Placeholder 2"/>
          <p:cNvSpPr>
            <a:spLocks noGrp="1"/>
          </p:cNvSpPr>
          <p:nvPr>
            <p:ph idx="1"/>
          </p:nvPr>
        </p:nvSpPr>
        <p:spPr/>
        <p:txBody>
          <a:bodyPr/>
          <a:lstStyle/>
          <a:p>
            <a:pPr marL="0" indent="0">
              <a:buFontTx/>
              <a:buNone/>
              <a:defRPr/>
            </a:pPr>
            <a:r>
              <a:rPr lang="en-US" sz="2400" dirty="0"/>
              <a:t>For the guideline, related clinician and patient tools, visit :</a:t>
            </a:r>
          </a:p>
          <a:p>
            <a:pPr marL="0" indent="0">
              <a:buFontTx/>
              <a:buNone/>
              <a:defRPr/>
            </a:pPr>
            <a:endParaRPr lang="en-US" sz="2400" dirty="0"/>
          </a:p>
          <a:p>
            <a:pPr>
              <a:spcAft>
                <a:spcPts val="0"/>
              </a:spcAft>
              <a:defRPr/>
            </a:pPr>
            <a:r>
              <a:rPr lang="en-CA" sz="2400" dirty="0">
                <a:ea typeface="Cambria"/>
                <a:cs typeface="Times New Roman"/>
                <a:hlinkClick r:id="rId3"/>
              </a:rPr>
              <a:t>http://canadiantaskforce.ca</a:t>
            </a:r>
            <a:r>
              <a:rPr lang="en-CA" sz="2400" dirty="0">
                <a:ea typeface="Cambria"/>
                <a:cs typeface="Times New Roman"/>
              </a:rPr>
              <a:t> </a:t>
            </a:r>
            <a:endParaRPr lang="en-CA" dirty="0">
              <a:ea typeface="Cambria"/>
              <a:cs typeface="Times New Roman"/>
            </a:endParaRPr>
          </a:p>
        </p:txBody>
      </p:sp>
      <p:sp>
        <p:nvSpPr>
          <p:cNvPr id="64516"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C5179668-FD96-4177-9117-B4ADA841293A}" type="slidenum">
              <a:rPr lang="en-US" altLang="en-US" sz="1400" smtClean="0"/>
              <a:pPr>
                <a:spcBef>
                  <a:spcPct val="0"/>
                </a:spcBef>
                <a:buFontTx/>
                <a:buNone/>
              </a:pPr>
              <a:t>53</a:t>
            </a:fld>
            <a:endParaRPr lang="en-US" altLang="en-US" sz="1400" dirty="0"/>
          </a:p>
        </p:txBody>
      </p:sp>
      <p:pic>
        <p:nvPicPr>
          <p:cNvPr id="2" name="Picture 3" descr="A picture containing tool&#10;&#10;Description automatically generated">
            <a:extLst>
              <a:ext uri="{FF2B5EF4-FFF2-40B4-BE49-F238E27FC236}">
                <a16:creationId xmlns:a16="http://schemas.microsoft.com/office/drawing/2014/main" id="{1EFA9BF8-0481-4D90-AD43-235FF3DF4925}"/>
              </a:ext>
            </a:extLst>
          </p:cNvPr>
          <p:cNvPicPr>
            <a:picLocks noChangeAspect="1"/>
          </p:cNvPicPr>
          <p:nvPr/>
        </p:nvPicPr>
        <p:blipFill>
          <a:blip r:embed="rId4"/>
          <a:stretch>
            <a:fillRect/>
          </a:stretch>
        </p:blipFill>
        <p:spPr>
          <a:xfrm>
            <a:off x="3545457" y="1120932"/>
            <a:ext cx="4885426" cy="6341419"/>
          </a:xfrm>
          <a:prstGeom prst="rect">
            <a:avLst/>
          </a:prstGeom>
        </p:spPr>
      </p:pic>
    </p:spTree>
    <p:extLst>
      <p:ext uri="{BB962C8B-B14F-4D97-AF65-F5344CB8AC3E}">
        <p14:creationId xmlns:p14="http://schemas.microsoft.com/office/powerpoint/2010/main" val="1237070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a:defRPr/>
            </a:pPr>
            <a:r>
              <a:rPr lang="en-CA" sz="3200" dirty="0">
                <a:latin typeface="Arial"/>
                <a:cs typeface="Arial"/>
              </a:rPr>
              <a:t>Questions and answers</a:t>
            </a:r>
            <a:endParaRPr lang="en-CA" sz="3200">
              <a:latin typeface="Arial"/>
              <a:cs typeface="Arial"/>
            </a:endParaRPr>
          </a:p>
        </p:txBody>
      </p:sp>
      <p:sp>
        <p:nvSpPr>
          <p:cNvPr id="3" name="Content Placeholder 2"/>
          <p:cNvSpPr>
            <a:spLocks noGrp="1"/>
          </p:cNvSpPr>
          <p:nvPr>
            <p:ph idx="1"/>
          </p:nvPr>
        </p:nvSpPr>
        <p:spPr>
          <a:xfrm>
            <a:off x="468313" y="2060575"/>
            <a:ext cx="7772400" cy="4114800"/>
          </a:xfrm>
        </p:spPr>
        <p:txBody>
          <a:bodyPr/>
          <a:lstStyle/>
          <a:p>
            <a:pPr algn="ctr">
              <a:buFontTx/>
              <a:buNone/>
              <a:defRPr/>
            </a:pPr>
            <a:endParaRPr lang="en-CA" sz="3600" b="1" dirty="0">
              <a:solidFill>
                <a:srgbClr val="90214A"/>
              </a:solidFill>
              <a:ea typeface="+mj-ea"/>
              <a:cs typeface="+mj-cs"/>
            </a:endParaRPr>
          </a:p>
          <a:p>
            <a:pPr algn="ctr">
              <a:buFontTx/>
              <a:buNone/>
              <a:defRPr/>
            </a:pPr>
            <a:endParaRPr lang="en-CA" sz="3600" b="1" dirty="0">
              <a:solidFill>
                <a:srgbClr val="90214A"/>
              </a:solidFill>
              <a:ea typeface="+mj-ea"/>
              <a:cs typeface="+mj-cs"/>
            </a:endParaRPr>
          </a:p>
          <a:p>
            <a:pPr algn="ctr">
              <a:buFontTx/>
              <a:buNone/>
              <a:defRPr/>
            </a:pPr>
            <a:r>
              <a:rPr lang="en-CA" sz="5500" b="1" dirty="0">
                <a:solidFill>
                  <a:srgbClr val="90214A"/>
                </a:solidFill>
                <a:ea typeface="+mj-ea"/>
                <a:cs typeface="+mj-cs"/>
              </a:rPr>
              <a:t>Thank you</a:t>
            </a:r>
          </a:p>
        </p:txBody>
      </p:sp>
      <p:sp>
        <p:nvSpPr>
          <p:cNvPr id="65540"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DCFA00CF-CE43-4537-828A-626B3BF74B0F}" type="slidenum">
              <a:rPr lang="en-US" altLang="en-US" sz="1400" smtClean="0"/>
              <a:pPr>
                <a:spcBef>
                  <a:spcPct val="0"/>
                </a:spcBef>
                <a:buFontTx/>
                <a:buNone/>
              </a:pPr>
              <a:t>54</a:t>
            </a:fld>
            <a:endParaRPr lang="en-US" altLang="en-US" sz="1400" dirty="0"/>
          </a:p>
        </p:txBody>
      </p:sp>
    </p:spTree>
    <p:extLst>
      <p:ext uri="{BB962C8B-B14F-4D97-AF65-F5344CB8AC3E}">
        <p14:creationId xmlns:p14="http://schemas.microsoft.com/office/powerpoint/2010/main" val="37999135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0E04E8-964A-467A-BC16-25F829D5934C}"/>
              </a:ext>
            </a:extLst>
          </p:cNvPr>
          <p:cNvSpPr/>
          <p:nvPr/>
        </p:nvSpPr>
        <p:spPr>
          <a:xfrm>
            <a:off x="4863" y="-39312"/>
            <a:ext cx="9134272" cy="938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p:cNvSpPr>
            <a:spLocks noGrp="1"/>
          </p:cNvSpPr>
          <p:nvPr>
            <p:ph type="title"/>
          </p:nvPr>
        </p:nvSpPr>
        <p:spPr>
          <a:xfrm>
            <a:off x="154607" y="-36479"/>
            <a:ext cx="8989393" cy="1540718"/>
          </a:xfrm>
          <a:solidFill>
            <a:schemeClr val="bg1"/>
          </a:solidFill>
        </p:spPr>
        <p:txBody>
          <a:bodyPr>
            <a:normAutofit/>
          </a:bodyPr>
          <a:lstStyle/>
          <a:p>
            <a:r>
              <a:rPr lang="en-CA" sz="3200" dirty="0">
                <a:latin typeface="Arial"/>
                <a:cs typeface="Arial"/>
              </a:rPr>
              <a:t>Reported CT rates for different age groups in Canada over time</a:t>
            </a:r>
          </a:p>
        </p:txBody>
      </p:sp>
      <p:sp>
        <p:nvSpPr>
          <p:cNvPr id="11268" name="Slide Number Placeholder 3"/>
          <p:cNvSpPr>
            <a:spLocks noGrp="1"/>
          </p:cNvSpPr>
          <p:nvPr>
            <p:ph type="sldNum" sz="quarter" idx="4294967295"/>
          </p:nvPr>
        </p:nvSpPr>
        <p:spPr>
          <a:xfrm>
            <a:off x="7083425" y="6429652"/>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ea typeface="ヒラギノ角ゴ Pro W3"/>
                <a:cs typeface="ヒラギノ角ゴ Pro W3"/>
              </a:defRPr>
            </a:lvl1pPr>
            <a:lvl2pPr marL="742950" indent="-285750">
              <a:spcBef>
                <a:spcPct val="20000"/>
              </a:spcBef>
              <a:buChar char="–"/>
              <a:defRPr sz="1600">
                <a:solidFill>
                  <a:schemeClr val="tx1"/>
                </a:solidFill>
                <a:latin typeface="Arial" pitchFamily="34" charset="0"/>
                <a:ea typeface="ヒラギノ角ゴ Pro W3"/>
                <a:cs typeface="ヒラギノ角ゴ Pro W3"/>
              </a:defRPr>
            </a:lvl2pPr>
            <a:lvl3pPr marL="1143000" indent="-228600">
              <a:spcBef>
                <a:spcPct val="20000"/>
              </a:spcBef>
              <a:buChar char="•"/>
              <a:defRPr sz="1400">
                <a:solidFill>
                  <a:schemeClr val="tx1"/>
                </a:solidFill>
                <a:latin typeface="Arial" pitchFamily="34" charset="0"/>
                <a:ea typeface="ヒラギノ角ゴ Pro W3"/>
                <a:cs typeface="ヒラギノ角ゴ Pro W3"/>
              </a:defRPr>
            </a:lvl3pPr>
            <a:lvl4pPr marL="1600200" indent="-228600">
              <a:spcBef>
                <a:spcPct val="20000"/>
              </a:spcBef>
              <a:buChar char="–"/>
              <a:defRPr sz="1400">
                <a:solidFill>
                  <a:schemeClr val="tx1"/>
                </a:solidFill>
                <a:latin typeface="Arial" pitchFamily="34" charset="0"/>
                <a:ea typeface="ヒラギノ角ゴ Pro W3"/>
                <a:cs typeface="ヒラギノ角ゴ Pro W3"/>
              </a:defRPr>
            </a:lvl4pPr>
            <a:lvl5pPr marL="2057400" indent="-228600">
              <a:spcBef>
                <a:spcPct val="20000"/>
              </a:spcBef>
              <a:buChar char="»"/>
              <a:defRPr sz="14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9pPr>
          </a:lstStyle>
          <a:p>
            <a:pPr>
              <a:spcBef>
                <a:spcPct val="0"/>
              </a:spcBef>
              <a:buFontTx/>
              <a:buNone/>
            </a:pPr>
            <a:fld id="{807A3028-E0F5-4501-B2DC-23BC89A3279A}" type="slidenum">
              <a:rPr lang="en-CA" altLang="en-US" sz="1400" smtClean="0"/>
              <a:pPr>
                <a:spcBef>
                  <a:spcPct val="0"/>
                </a:spcBef>
                <a:buFontTx/>
                <a:buNone/>
              </a:pPr>
              <a:t>55</a:t>
            </a:fld>
            <a:endParaRPr lang="en-CA" altLang="en-US" sz="1400" dirty="0"/>
          </a:p>
        </p:txBody>
      </p:sp>
      <p:sp>
        <p:nvSpPr>
          <p:cNvPr id="11270" name="TextBox 1"/>
          <p:cNvSpPr txBox="1">
            <a:spLocks noChangeArrowheads="1"/>
          </p:cNvSpPr>
          <p:nvPr/>
        </p:nvSpPr>
        <p:spPr bwMode="auto">
          <a:xfrm>
            <a:off x="152400" y="5756160"/>
            <a:ext cx="8610600" cy="215444"/>
          </a:xfrm>
          <a:prstGeom prst="rect">
            <a:avLst/>
          </a:prstGeom>
          <a:solidFill>
            <a:schemeClr val="bg1"/>
          </a:solidFill>
          <a:ln>
            <a:noFill/>
          </a:ln>
        </p:spPr>
        <p:txBody>
          <a:bodyPr wrap="square">
            <a:spAutoFit/>
          </a:bodyPr>
          <a:lstStyle>
            <a:lvl1pPr>
              <a:spcBef>
                <a:spcPct val="20000"/>
              </a:spcBef>
              <a:buChar char="•"/>
              <a:defRPr sz="2000">
                <a:solidFill>
                  <a:schemeClr val="tx1"/>
                </a:solidFill>
                <a:latin typeface="Arial" pitchFamily="34" charset="0"/>
                <a:ea typeface="ヒラギノ角ゴ Pro W3"/>
                <a:cs typeface="ヒラギノ角ゴ Pro W3"/>
              </a:defRPr>
            </a:lvl1pPr>
            <a:lvl2pPr marL="742950" indent="-285750">
              <a:spcBef>
                <a:spcPct val="20000"/>
              </a:spcBef>
              <a:buChar char="–"/>
              <a:defRPr sz="1600">
                <a:solidFill>
                  <a:schemeClr val="tx1"/>
                </a:solidFill>
                <a:latin typeface="Arial" pitchFamily="34" charset="0"/>
                <a:ea typeface="ヒラギノ角ゴ Pro W3"/>
                <a:cs typeface="ヒラギノ角ゴ Pro W3"/>
              </a:defRPr>
            </a:lvl2pPr>
            <a:lvl3pPr marL="1143000" indent="-228600">
              <a:spcBef>
                <a:spcPct val="20000"/>
              </a:spcBef>
              <a:buChar char="•"/>
              <a:defRPr sz="1400">
                <a:solidFill>
                  <a:schemeClr val="tx1"/>
                </a:solidFill>
                <a:latin typeface="Arial" pitchFamily="34" charset="0"/>
                <a:ea typeface="ヒラギノ角ゴ Pro W3"/>
                <a:cs typeface="ヒラギノ角ゴ Pro W3"/>
              </a:defRPr>
            </a:lvl3pPr>
            <a:lvl4pPr marL="1600200" indent="-228600">
              <a:spcBef>
                <a:spcPct val="20000"/>
              </a:spcBef>
              <a:buChar char="–"/>
              <a:defRPr sz="1400">
                <a:solidFill>
                  <a:schemeClr val="tx1"/>
                </a:solidFill>
                <a:latin typeface="Arial" pitchFamily="34" charset="0"/>
                <a:ea typeface="ヒラギノ角ゴ Pro W3"/>
                <a:cs typeface="ヒラギノ角ゴ Pro W3"/>
              </a:defRPr>
            </a:lvl4pPr>
            <a:lvl5pPr marL="2057400" indent="-228600">
              <a:spcBef>
                <a:spcPct val="20000"/>
              </a:spcBef>
              <a:buChar char="»"/>
              <a:defRPr sz="14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9pPr>
          </a:lstStyle>
          <a:p>
            <a:pPr>
              <a:buNone/>
            </a:pPr>
            <a:endParaRPr lang="en-CA" altLang="en-US" sz="800" dirty="0"/>
          </a:p>
        </p:txBody>
      </p:sp>
      <p:sp>
        <p:nvSpPr>
          <p:cNvPr id="4" name="Rectangle 3"/>
          <p:cNvSpPr/>
          <p:nvPr/>
        </p:nvSpPr>
        <p:spPr>
          <a:xfrm>
            <a:off x="3276600" y="6477000"/>
            <a:ext cx="5606975" cy="276999"/>
          </a:xfrm>
          <a:prstGeom prst="rect">
            <a:avLst/>
          </a:prstGeom>
        </p:spPr>
        <p:txBody>
          <a:bodyPr wrap="square">
            <a:spAutoFit/>
          </a:bodyPr>
          <a:lstStyle/>
          <a:p>
            <a:r>
              <a:rPr lang="en-CA" sz="1200" b="1" dirty="0"/>
              <a:t>Data source:</a:t>
            </a:r>
            <a:r>
              <a:rPr lang="en-CA" sz="1200" dirty="0"/>
              <a:t> Canadian Notifiable Disease Surveillance System (CNDSS)</a:t>
            </a:r>
          </a:p>
        </p:txBody>
      </p:sp>
      <p:pic>
        <p:nvPicPr>
          <p:cNvPr id="3" name="Picture 2"/>
          <p:cNvPicPr>
            <a:picLocks noChangeAspect="1"/>
          </p:cNvPicPr>
          <p:nvPr/>
        </p:nvPicPr>
        <p:blipFill>
          <a:blip r:embed="rId3"/>
          <a:stretch>
            <a:fillRect/>
          </a:stretch>
        </p:blipFill>
        <p:spPr>
          <a:xfrm>
            <a:off x="386008" y="1761822"/>
            <a:ext cx="8143383" cy="4257978"/>
          </a:xfrm>
          <a:prstGeom prst="rect">
            <a:avLst/>
          </a:prstGeom>
        </p:spPr>
      </p:pic>
      <p:sp>
        <p:nvSpPr>
          <p:cNvPr id="5" name="TextBox 4"/>
          <p:cNvSpPr txBox="1"/>
          <p:nvPr/>
        </p:nvSpPr>
        <p:spPr>
          <a:xfrm>
            <a:off x="1101688" y="1320922"/>
            <a:ext cx="6746912" cy="461665"/>
          </a:xfrm>
          <a:prstGeom prst="rect">
            <a:avLst/>
          </a:prstGeom>
          <a:noFill/>
        </p:spPr>
        <p:txBody>
          <a:bodyPr wrap="none" rtlCol="0">
            <a:spAutoFit/>
          </a:bodyPr>
          <a:lstStyle/>
          <a:p>
            <a:r>
              <a:rPr lang="en-CA" sz="2400" b="1" dirty="0">
                <a:latin typeface="Arial" panose="020B0604020202020204" pitchFamily="34" charset="0"/>
                <a:cs typeface="Arial" panose="020B0604020202020204" pitchFamily="34" charset="0"/>
              </a:rPr>
              <a:t>CT, all sexes (including unknown), 1998-2018</a:t>
            </a:r>
          </a:p>
        </p:txBody>
      </p:sp>
      <p:sp>
        <p:nvSpPr>
          <p:cNvPr id="10" name="TextBox 9"/>
          <p:cNvSpPr txBox="1"/>
          <p:nvPr/>
        </p:nvSpPr>
        <p:spPr>
          <a:xfrm rot="16200000">
            <a:off x="-760084" y="3731349"/>
            <a:ext cx="1917513" cy="338554"/>
          </a:xfrm>
          <a:prstGeom prst="rect">
            <a:avLst/>
          </a:prstGeom>
          <a:noFill/>
        </p:spPr>
        <p:txBody>
          <a:bodyPr wrap="none" rtlCol="0">
            <a:spAutoFit/>
          </a:bodyPr>
          <a:lstStyle/>
          <a:p>
            <a:r>
              <a:rPr lang="en-CA" sz="1600" dirty="0">
                <a:solidFill>
                  <a:schemeClr val="tx1">
                    <a:lumMod val="50000"/>
                    <a:lumOff val="50000"/>
                  </a:schemeClr>
                </a:solidFill>
                <a:latin typeface="Arial" panose="020B0604020202020204" pitchFamily="34" charset="0"/>
                <a:cs typeface="Arial" panose="020B0604020202020204" pitchFamily="34" charset="0"/>
              </a:rPr>
              <a:t>Cases per 100,000</a:t>
            </a:r>
          </a:p>
        </p:txBody>
      </p:sp>
      <p:sp>
        <p:nvSpPr>
          <p:cNvPr id="11" name="TextBox 10"/>
          <p:cNvSpPr txBox="1"/>
          <p:nvPr/>
        </p:nvSpPr>
        <p:spPr>
          <a:xfrm>
            <a:off x="4049575" y="6019800"/>
            <a:ext cx="598625" cy="338554"/>
          </a:xfrm>
          <a:prstGeom prst="rect">
            <a:avLst/>
          </a:prstGeom>
          <a:noFill/>
        </p:spPr>
        <p:txBody>
          <a:bodyPr wrap="none" rtlCol="0">
            <a:spAutoFit/>
          </a:bodyPr>
          <a:lstStyle/>
          <a:p>
            <a:r>
              <a:rPr lang="en-CA" sz="1600" dirty="0">
                <a:solidFill>
                  <a:schemeClr val="tx1">
                    <a:lumMod val="50000"/>
                    <a:lumOff val="50000"/>
                  </a:schemeClr>
                </a:solidFill>
                <a:latin typeface="Arial" panose="020B0604020202020204" pitchFamily="34" charset="0"/>
                <a:cs typeface="Arial" panose="020B0604020202020204" pitchFamily="34" charset="0"/>
              </a:rPr>
              <a:t>Year</a:t>
            </a:r>
          </a:p>
        </p:txBody>
      </p:sp>
    </p:spTree>
    <p:extLst>
      <p:ext uri="{BB962C8B-B14F-4D97-AF65-F5344CB8AC3E}">
        <p14:creationId xmlns:p14="http://schemas.microsoft.com/office/powerpoint/2010/main" val="35419518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B52288-4B33-4D7F-B70C-B342C34AE9C3}"/>
              </a:ext>
            </a:extLst>
          </p:cNvPr>
          <p:cNvSpPr/>
          <p:nvPr/>
        </p:nvSpPr>
        <p:spPr>
          <a:xfrm>
            <a:off x="4863" y="4862"/>
            <a:ext cx="9134272" cy="938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p:cNvSpPr>
            <a:spLocks noGrp="1"/>
          </p:cNvSpPr>
          <p:nvPr>
            <p:ph type="title"/>
          </p:nvPr>
        </p:nvSpPr>
        <p:spPr>
          <a:xfrm>
            <a:off x="154608" y="0"/>
            <a:ext cx="8989392" cy="1371600"/>
          </a:xfrm>
          <a:solidFill>
            <a:schemeClr val="bg1"/>
          </a:solidFill>
        </p:spPr>
        <p:txBody>
          <a:bodyPr>
            <a:normAutofit/>
          </a:bodyPr>
          <a:lstStyle/>
          <a:p>
            <a:r>
              <a:rPr lang="en-CA" sz="3200" dirty="0">
                <a:latin typeface="Arial"/>
                <a:cs typeface="Arial"/>
              </a:rPr>
              <a:t>Reported NG rates for different </a:t>
            </a:r>
            <a:br>
              <a:rPr lang="en-CA" sz="3200" dirty="0">
                <a:latin typeface="Arial"/>
                <a:cs typeface="Arial"/>
              </a:rPr>
            </a:br>
            <a:r>
              <a:rPr lang="en-CA" sz="3200" dirty="0">
                <a:latin typeface="Arial"/>
                <a:cs typeface="Arial"/>
              </a:rPr>
              <a:t>age groups in Canada over time</a:t>
            </a:r>
          </a:p>
        </p:txBody>
      </p:sp>
      <p:sp>
        <p:nvSpPr>
          <p:cNvPr id="11268" name="Slide Number Placeholder 3"/>
          <p:cNvSpPr>
            <a:spLocks noGrp="1"/>
          </p:cNvSpPr>
          <p:nvPr>
            <p:ph type="sldNum" sz="quarter" idx="4294967295"/>
          </p:nvPr>
        </p:nvSpPr>
        <p:spPr>
          <a:xfrm>
            <a:off x="7083425" y="6429652"/>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ea typeface="ヒラギノ角ゴ Pro W3"/>
                <a:cs typeface="ヒラギノ角ゴ Pro W3"/>
              </a:defRPr>
            </a:lvl1pPr>
            <a:lvl2pPr marL="742950" indent="-285750">
              <a:spcBef>
                <a:spcPct val="20000"/>
              </a:spcBef>
              <a:buChar char="–"/>
              <a:defRPr sz="1600">
                <a:solidFill>
                  <a:schemeClr val="tx1"/>
                </a:solidFill>
                <a:latin typeface="Arial" pitchFamily="34" charset="0"/>
                <a:ea typeface="ヒラギノ角ゴ Pro W3"/>
                <a:cs typeface="ヒラギノ角ゴ Pro W3"/>
              </a:defRPr>
            </a:lvl2pPr>
            <a:lvl3pPr marL="1143000" indent="-228600">
              <a:spcBef>
                <a:spcPct val="20000"/>
              </a:spcBef>
              <a:buChar char="•"/>
              <a:defRPr sz="1400">
                <a:solidFill>
                  <a:schemeClr val="tx1"/>
                </a:solidFill>
                <a:latin typeface="Arial" pitchFamily="34" charset="0"/>
                <a:ea typeface="ヒラギノ角ゴ Pro W3"/>
                <a:cs typeface="ヒラギノ角ゴ Pro W3"/>
              </a:defRPr>
            </a:lvl3pPr>
            <a:lvl4pPr marL="1600200" indent="-228600">
              <a:spcBef>
                <a:spcPct val="20000"/>
              </a:spcBef>
              <a:buChar char="–"/>
              <a:defRPr sz="1400">
                <a:solidFill>
                  <a:schemeClr val="tx1"/>
                </a:solidFill>
                <a:latin typeface="Arial" pitchFamily="34" charset="0"/>
                <a:ea typeface="ヒラギノ角ゴ Pro W3"/>
                <a:cs typeface="ヒラギノ角ゴ Pro W3"/>
              </a:defRPr>
            </a:lvl4pPr>
            <a:lvl5pPr marL="2057400" indent="-228600">
              <a:spcBef>
                <a:spcPct val="20000"/>
              </a:spcBef>
              <a:buChar char="»"/>
              <a:defRPr sz="14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9pPr>
          </a:lstStyle>
          <a:p>
            <a:pPr>
              <a:spcBef>
                <a:spcPct val="0"/>
              </a:spcBef>
              <a:buFontTx/>
              <a:buNone/>
            </a:pPr>
            <a:fld id="{807A3028-E0F5-4501-B2DC-23BC89A3279A}" type="slidenum">
              <a:rPr lang="en-CA" altLang="en-US" sz="1400" smtClean="0"/>
              <a:pPr>
                <a:spcBef>
                  <a:spcPct val="0"/>
                </a:spcBef>
                <a:buFontTx/>
                <a:buNone/>
              </a:pPr>
              <a:t>56</a:t>
            </a:fld>
            <a:endParaRPr lang="en-CA" altLang="en-US" sz="1400" dirty="0"/>
          </a:p>
        </p:txBody>
      </p:sp>
      <p:sp>
        <p:nvSpPr>
          <p:cNvPr id="11270" name="TextBox 1"/>
          <p:cNvSpPr txBox="1">
            <a:spLocks noChangeArrowheads="1"/>
          </p:cNvSpPr>
          <p:nvPr/>
        </p:nvSpPr>
        <p:spPr bwMode="auto">
          <a:xfrm>
            <a:off x="152400" y="5756160"/>
            <a:ext cx="8610600" cy="215444"/>
          </a:xfrm>
          <a:prstGeom prst="rect">
            <a:avLst/>
          </a:prstGeom>
          <a:solidFill>
            <a:schemeClr val="bg1"/>
          </a:solidFill>
          <a:ln>
            <a:noFill/>
          </a:ln>
        </p:spPr>
        <p:txBody>
          <a:bodyPr wrap="square">
            <a:spAutoFit/>
          </a:bodyPr>
          <a:lstStyle>
            <a:lvl1pPr>
              <a:spcBef>
                <a:spcPct val="20000"/>
              </a:spcBef>
              <a:buChar char="•"/>
              <a:defRPr sz="2000">
                <a:solidFill>
                  <a:schemeClr val="tx1"/>
                </a:solidFill>
                <a:latin typeface="Arial" pitchFamily="34" charset="0"/>
                <a:ea typeface="ヒラギノ角ゴ Pro W3"/>
                <a:cs typeface="ヒラギノ角ゴ Pro W3"/>
              </a:defRPr>
            </a:lvl1pPr>
            <a:lvl2pPr marL="742950" indent="-285750">
              <a:spcBef>
                <a:spcPct val="20000"/>
              </a:spcBef>
              <a:buChar char="–"/>
              <a:defRPr sz="1600">
                <a:solidFill>
                  <a:schemeClr val="tx1"/>
                </a:solidFill>
                <a:latin typeface="Arial" pitchFamily="34" charset="0"/>
                <a:ea typeface="ヒラギノ角ゴ Pro W3"/>
                <a:cs typeface="ヒラギノ角ゴ Pro W3"/>
              </a:defRPr>
            </a:lvl2pPr>
            <a:lvl3pPr marL="1143000" indent="-228600">
              <a:spcBef>
                <a:spcPct val="20000"/>
              </a:spcBef>
              <a:buChar char="•"/>
              <a:defRPr sz="1400">
                <a:solidFill>
                  <a:schemeClr val="tx1"/>
                </a:solidFill>
                <a:latin typeface="Arial" pitchFamily="34" charset="0"/>
                <a:ea typeface="ヒラギノ角ゴ Pro W3"/>
                <a:cs typeface="ヒラギノ角ゴ Pro W3"/>
              </a:defRPr>
            </a:lvl3pPr>
            <a:lvl4pPr marL="1600200" indent="-228600">
              <a:spcBef>
                <a:spcPct val="20000"/>
              </a:spcBef>
              <a:buChar char="–"/>
              <a:defRPr sz="1400">
                <a:solidFill>
                  <a:schemeClr val="tx1"/>
                </a:solidFill>
                <a:latin typeface="Arial" pitchFamily="34" charset="0"/>
                <a:ea typeface="ヒラギノ角ゴ Pro W3"/>
                <a:cs typeface="ヒラギノ角ゴ Pro W3"/>
              </a:defRPr>
            </a:lvl4pPr>
            <a:lvl5pPr marL="2057400" indent="-228600">
              <a:spcBef>
                <a:spcPct val="20000"/>
              </a:spcBef>
              <a:buChar char="»"/>
              <a:defRPr sz="14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9pPr>
          </a:lstStyle>
          <a:p>
            <a:pPr>
              <a:buNone/>
            </a:pPr>
            <a:endParaRPr lang="en-CA" altLang="en-US" sz="800" dirty="0"/>
          </a:p>
        </p:txBody>
      </p:sp>
      <p:sp>
        <p:nvSpPr>
          <p:cNvPr id="4" name="Rectangle 3"/>
          <p:cNvSpPr/>
          <p:nvPr/>
        </p:nvSpPr>
        <p:spPr>
          <a:xfrm>
            <a:off x="3276600" y="6428601"/>
            <a:ext cx="5606975" cy="276999"/>
          </a:xfrm>
          <a:prstGeom prst="rect">
            <a:avLst/>
          </a:prstGeom>
        </p:spPr>
        <p:txBody>
          <a:bodyPr wrap="square">
            <a:spAutoFit/>
          </a:bodyPr>
          <a:lstStyle/>
          <a:p>
            <a:r>
              <a:rPr lang="en-CA" sz="1200" b="1" dirty="0"/>
              <a:t>Data source:</a:t>
            </a:r>
            <a:r>
              <a:rPr lang="en-CA" sz="1200" dirty="0"/>
              <a:t> Canadian Notifiable Disease Surveillance System (CNDSS)</a:t>
            </a:r>
          </a:p>
        </p:txBody>
      </p:sp>
      <p:pic>
        <p:nvPicPr>
          <p:cNvPr id="3" name="Picture 2"/>
          <p:cNvPicPr>
            <a:picLocks noChangeAspect="1"/>
          </p:cNvPicPr>
          <p:nvPr/>
        </p:nvPicPr>
        <p:blipFill>
          <a:blip r:embed="rId3"/>
          <a:stretch>
            <a:fillRect/>
          </a:stretch>
        </p:blipFill>
        <p:spPr>
          <a:xfrm>
            <a:off x="467238" y="1828800"/>
            <a:ext cx="8209522" cy="4332161"/>
          </a:xfrm>
          <a:prstGeom prst="rect">
            <a:avLst/>
          </a:prstGeom>
        </p:spPr>
      </p:pic>
      <p:sp>
        <p:nvSpPr>
          <p:cNvPr id="5" name="TextBox 4"/>
          <p:cNvSpPr txBox="1"/>
          <p:nvPr/>
        </p:nvSpPr>
        <p:spPr>
          <a:xfrm>
            <a:off x="1092480" y="1290935"/>
            <a:ext cx="6832320" cy="461665"/>
          </a:xfrm>
          <a:prstGeom prst="rect">
            <a:avLst/>
          </a:prstGeom>
          <a:noFill/>
        </p:spPr>
        <p:txBody>
          <a:bodyPr wrap="none" rtlCol="0">
            <a:spAutoFit/>
          </a:bodyPr>
          <a:lstStyle/>
          <a:p>
            <a:r>
              <a:rPr lang="en-CA" sz="2400" b="1" dirty="0">
                <a:latin typeface="Arial" panose="020B0604020202020204" pitchFamily="34" charset="0"/>
                <a:cs typeface="Arial" panose="020B0604020202020204" pitchFamily="34" charset="0"/>
              </a:rPr>
              <a:t>NG, all sexes (including unknown), 1998-2018</a:t>
            </a:r>
          </a:p>
        </p:txBody>
      </p:sp>
      <p:sp>
        <p:nvSpPr>
          <p:cNvPr id="6" name="TextBox 5"/>
          <p:cNvSpPr txBox="1"/>
          <p:nvPr/>
        </p:nvSpPr>
        <p:spPr>
          <a:xfrm rot="16200000">
            <a:off x="-760084" y="3731349"/>
            <a:ext cx="1917513" cy="338554"/>
          </a:xfrm>
          <a:prstGeom prst="rect">
            <a:avLst/>
          </a:prstGeom>
          <a:noFill/>
        </p:spPr>
        <p:txBody>
          <a:bodyPr wrap="none" rtlCol="0">
            <a:spAutoFit/>
          </a:bodyPr>
          <a:lstStyle/>
          <a:p>
            <a:r>
              <a:rPr lang="en-CA" sz="1600" dirty="0">
                <a:solidFill>
                  <a:schemeClr val="tx1">
                    <a:lumMod val="50000"/>
                    <a:lumOff val="50000"/>
                  </a:schemeClr>
                </a:solidFill>
                <a:latin typeface="Arial" panose="020B0604020202020204" pitchFamily="34" charset="0"/>
                <a:cs typeface="Arial" panose="020B0604020202020204" pitchFamily="34" charset="0"/>
              </a:rPr>
              <a:t>Cases per 100,000</a:t>
            </a:r>
          </a:p>
        </p:txBody>
      </p:sp>
      <p:sp>
        <p:nvSpPr>
          <p:cNvPr id="12" name="TextBox 11"/>
          <p:cNvSpPr txBox="1"/>
          <p:nvPr/>
        </p:nvSpPr>
        <p:spPr>
          <a:xfrm>
            <a:off x="3973374" y="6103632"/>
            <a:ext cx="598625" cy="338554"/>
          </a:xfrm>
          <a:prstGeom prst="rect">
            <a:avLst/>
          </a:prstGeom>
          <a:noFill/>
        </p:spPr>
        <p:txBody>
          <a:bodyPr wrap="none" rtlCol="0">
            <a:spAutoFit/>
          </a:bodyPr>
          <a:lstStyle/>
          <a:p>
            <a:r>
              <a:rPr lang="en-CA" sz="1600" dirty="0">
                <a:solidFill>
                  <a:schemeClr val="tx1">
                    <a:lumMod val="50000"/>
                    <a:lumOff val="50000"/>
                  </a:schemeClr>
                </a:solidFill>
                <a:latin typeface="Arial" panose="020B0604020202020204" pitchFamily="34" charset="0"/>
                <a:cs typeface="Arial" panose="020B0604020202020204" pitchFamily="34" charset="0"/>
              </a:rPr>
              <a:t>Year</a:t>
            </a:r>
          </a:p>
        </p:txBody>
      </p:sp>
    </p:spTree>
    <p:extLst>
      <p:ext uri="{BB962C8B-B14F-4D97-AF65-F5344CB8AC3E}">
        <p14:creationId xmlns:p14="http://schemas.microsoft.com/office/powerpoint/2010/main" val="3550807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13" y="2161170"/>
            <a:ext cx="8229600" cy="762000"/>
          </a:xfrm>
        </p:spPr>
        <p:txBody>
          <a:bodyPr vert="horz" lIns="91440" tIns="45720" rIns="91440" bIns="45720" rtlCol="0" anchor="ctr">
            <a:noAutofit/>
          </a:bodyPr>
          <a:lstStyle/>
          <a:p>
            <a:r>
              <a:rPr lang="en-US" sz="3200" dirty="0">
                <a:latin typeface="Arial"/>
                <a:cs typeface="Arial"/>
              </a:rPr>
              <a:t>The “</a:t>
            </a:r>
            <a:r>
              <a:rPr lang="en-US" sz="3200" dirty="0">
                <a:solidFill>
                  <a:srgbClr val="AE285B"/>
                </a:solidFill>
                <a:latin typeface="Arial"/>
                <a:cs typeface="Arial"/>
              </a:rPr>
              <a:t>GRADE</a:t>
            </a:r>
            <a:r>
              <a:rPr lang="en-US" sz="3200" dirty="0">
                <a:latin typeface="Arial"/>
                <a:cs typeface="Arial"/>
              </a:rPr>
              <a:t>” system:</a:t>
            </a:r>
            <a:r>
              <a:rPr lang="en-US" sz="4000" dirty="0">
                <a:latin typeface="Arial"/>
                <a:cs typeface="Arial"/>
              </a:rPr>
              <a:t> </a:t>
            </a:r>
            <a:br>
              <a:rPr lang="en-US" sz="3200" dirty="0">
                <a:solidFill>
                  <a:srgbClr val="000000"/>
                </a:solidFill>
                <a:latin typeface="Arial"/>
                <a:cs typeface="Arial"/>
              </a:rPr>
            </a:br>
            <a:br>
              <a:rPr lang="en-US" sz="3200" dirty="0">
                <a:latin typeface="Arial"/>
                <a:cs typeface="Arial"/>
              </a:rPr>
            </a:br>
            <a:r>
              <a:rPr lang="en-US" sz="3200" dirty="0">
                <a:solidFill>
                  <a:srgbClr val="AE285B"/>
                </a:solidFill>
                <a:latin typeface="Arial"/>
                <a:cs typeface="Arial"/>
              </a:rPr>
              <a:t>G</a:t>
            </a:r>
            <a:r>
              <a:rPr lang="en-US" sz="3200" dirty="0">
                <a:latin typeface="Arial"/>
                <a:cs typeface="Arial"/>
              </a:rPr>
              <a:t>rading</a:t>
            </a:r>
            <a:r>
              <a:rPr lang="en-US" sz="3200" dirty="0">
                <a:solidFill>
                  <a:srgbClr val="AE285B"/>
                </a:solidFill>
                <a:latin typeface="Arial"/>
                <a:cs typeface="Arial"/>
              </a:rPr>
              <a:t> </a:t>
            </a:r>
            <a:r>
              <a:rPr lang="en-US" sz="3200" dirty="0">
                <a:latin typeface="Arial"/>
                <a:cs typeface="Arial"/>
              </a:rPr>
              <a:t>of </a:t>
            </a:r>
            <a:br>
              <a:rPr lang="en-US" sz="3200" dirty="0">
                <a:solidFill>
                  <a:srgbClr val="000000"/>
                </a:solidFill>
                <a:latin typeface="Arial"/>
                <a:cs typeface="Arial"/>
              </a:rPr>
            </a:br>
            <a:r>
              <a:rPr lang="en-US" sz="3200" dirty="0">
                <a:solidFill>
                  <a:srgbClr val="AE285B"/>
                </a:solidFill>
                <a:latin typeface="Arial"/>
                <a:cs typeface="Arial"/>
              </a:rPr>
              <a:t>R</a:t>
            </a:r>
            <a:r>
              <a:rPr lang="en-US" sz="3200" dirty="0">
                <a:latin typeface="Arial"/>
                <a:cs typeface="Arial"/>
              </a:rPr>
              <a:t>ecommendations </a:t>
            </a:r>
            <a:br>
              <a:rPr lang="en-US" sz="3200" dirty="0">
                <a:solidFill>
                  <a:srgbClr val="000000"/>
                </a:solidFill>
                <a:latin typeface="Arial"/>
                <a:cs typeface="Arial"/>
              </a:rPr>
            </a:br>
            <a:r>
              <a:rPr lang="en-US" sz="3200" dirty="0">
                <a:solidFill>
                  <a:srgbClr val="AE285B"/>
                </a:solidFill>
                <a:latin typeface="Arial"/>
                <a:cs typeface="Arial"/>
              </a:rPr>
              <a:t>A</a:t>
            </a:r>
            <a:r>
              <a:rPr lang="en-US" sz="3200" dirty="0">
                <a:latin typeface="Arial"/>
                <a:cs typeface="Arial"/>
              </a:rPr>
              <a:t>ssessment </a:t>
            </a:r>
            <a:br>
              <a:rPr lang="en-US" sz="3200" dirty="0">
                <a:solidFill>
                  <a:srgbClr val="000000"/>
                </a:solidFill>
                <a:latin typeface="Arial"/>
                <a:cs typeface="Arial"/>
              </a:rPr>
            </a:br>
            <a:r>
              <a:rPr lang="en-US" sz="3200" dirty="0">
                <a:solidFill>
                  <a:srgbClr val="AE285B"/>
                </a:solidFill>
                <a:latin typeface="Arial"/>
                <a:cs typeface="Arial"/>
              </a:rPr>
              <a:t>D</a:t>
            </a:r>
            <a:r>
              <a:rPr lang="en-US" sz="3200" dirty="0">
                <a:latin typeface="Arial"/>
                <a:cs typeface="Arial"/>
              </a:rPr>
              <a:t>evelopment &amp; </a:t>
            </a:r>
            <a:br>
              <a:rPr lang="en-US" sz="3200" dirty="0">
                <a:solidFill>
                  <a:srgbClr val="000000"/>
                </a:solidFill>
                <a:latin typeface="Arial"/>
                <a:cs typeface="Arial"/>
              </a:rPr>
            </a:br>
            <a:r>
              <a:rPr lang="en-US" sz="3200" dirty="0">
                <a:solidFill>
                  <a:srgbClr val="AE285B"/>
                </a:solidFill>
                <a:latin typeface="Arial"/>
                <a:cs typeface="Arial"/>
              </a:rPr>
              <a:t>E</a:t>
            </a:r>
            <a:r>
              <a:rPr lang="en-US" sz="3200" dirty="0">
                <a:latin typeface="Arial"/>
                <a:cs typeface="Arial"/>
              </a:rPr>
              <a:t>valuation</a:t>
            </a:r>
            <a:endParaRPr lang="en-CA" sz="3200" dirty="0">
              <a:latin typeface="Arial"/>
              <a:cs typeface="Arial"/>
            </a:endParaRPr>
          </a:p>
        </p:txBody>
      </p:sp>
      <p:sp>
        <p:nvSpPr>
          <p:cNvPr id="3" name="Slide Number Placeholder 2"/>
          <p:cNvSpPr>
            <a:spLocks noGrp="1"/>
          </p:cNvSpPr>
          <p:nvPr>
            <p:ph type="sldNum" sz="quarter" idx="12"/>
          </p:nvPr>
        </p:nvSpPr>
        <p:spPr/>
        <p:txBody>
          <a:bodyPr/>
          <a:lstStyle/>
          <a:p>
            <a:fld id="{E3D5E142-BA66-4577-AABD-3D3B043058E5}" type="slidenum">
              <a:rPr lang="en-US" smtClean="0"/>
              <a:t>57</a:t>
            </a:fld>
            <a:endParaRPr lang="en-US" dirty="0"/>
          </a:p>
        </p:txBody>
      </p:sp>
      <p:pic>
        <p:nvPicPr>
          <p:cNvPr id="5" name="Picture 5" descr="Icon&#10;&#10;Description automatically generated">
            <a:extLst>
              <a:ext uri="{FF2B5EF4-FFF2-40B4-BE49-F238E27FC236}">
                <a16:creationId xmlns:a16="http://schemas.microsoft.com/office/drawing/2014/main" id="{C48399AB-8024-46B2-8E92-19F517B9832E}"/>
              </a:ext>
            </a:extLst>
          </p:cNvPr>
          <p:cNvPicPr>
            <a:picLocks noChangeAspect="1"/>
          </p:cNvPicPr>
          <p:nvPr/>
        </p:nvPicPr>
        <p:blipFill>
          <a:blip r:embed="rId3"/>
          <a:stretch>
            <a:fillRect/>
          </a:stretch>
        </p:blipFill>
        <p:spPr>
          <a:xfrm>
            <a:off x="3131476" y="2844625"/>
            <a:ext cx="5442746" cy="4017636"/>
          </a:xfrm>
          <a:prstGeom prst="rect">
            <a:avLst/>
          </a:prstGeom>
        </p:spPr>
      </p:pic>
    </p:spTree>
    <p:extLst>
      <p:ext uri="{BB962C8B-B14F-4D97-AF65-F5344CB8AC3E}">
        <p14:creationId xmlns:p14="http://schemas.microsoft.com/office/powerpoint/2010/main" val="3747749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583"/>
            <a:ext cx="8458200" cy="762000"/>
          </a:xfrm>
        </p:spPr>
        <p:txBody>
          <a:bodyPr>
            <a:noAutofit/>
          </a:bodyPr>
          <a:lstStyle/>
          <a:p>
            <a:pPr>
              <a:defRPr/>
            </a:pPr>
            <a:r>
              <a:rPr lang="en-CA" sz="3200" dirty="0">
                <a:latin typeface="Arial"/>
                <a:cs typeface="Arial"/>
              </a:rPr>
              <a:t>GRADE process - define and collect</a:t>
            </a:r>
            <a:br>
              <a:rPr lang="en-CA" dirty="0"/>
            </a:br>
            <a:endParaRPr lang="en-US" dirty="0"/>
          </a:p>
        </p:txBody>
      </p:sp>
      <p:sp>
        <p:nvSpPr>
          <p:cNvPr id="3" name="Content Placeholder 2"/>
          <p:cNvSpPr>
            <a:spLocks noGrp="1"/>
          </p:cNvSpPr>
          <p:nvPr>
            <p:ph idx="1"/>
          </p:nvPr>
        </p:nvSpPr>
        <p:spPr>
          <a:xfrm>
            <a:off x="457200" y="2054086"/>
            <a:ext cx="6629400" cy="4072077"/>
          </a:xfrm>
        </p:spPr>
        <p:txBody>
          <a:bodyPr vert="horz" lIns="91440" tIns="45720" rIns="91440" bIns="45720" rtlCol="0" anchor="t">
            <a:normAutofit/>
          </a:bodyPr>
          <a:lstStyle/>
          <a:p>
            <a:r>
              <a:rPr lang="en-CA" sz="2100" b="1" dirty="0">
                <a:latin typeface="Arial"/>
                <a:cs typeface="Arial"/>
              </a:rPr>
              <a:t>Define</a:t>
            </a:r>
            <a:r>
              <a:rPr lang="en-CA" sz="2100" dirty="0">
                <a:latin typeface="Arial"/>
                <a:cs typeface="Arial"/>
              </a:rPr>
              <a:t> questions re: populations, alternative management strategies and patient-important outcomes</a:t>
            </a:r>
          </a:p>
          <a:p>
            <a:r>
              <a:rPr lang="en-CA" sz="2100" b="1" dirty="0">
                <a:latin typeface="Arial"/>
                <a:cs typeface="Arial"/>
              </a:rPr>
              <a:t>Characterise</a:t>
            </a:r>
            <a:r>
              <a:rPr lang="en-CA" sz="2100" dirty="0">
                <a:latin typeface="Arial"/>
                <a:cs typeface="Arial"/>
              </a:rPr>
              <a:t> outcomes as critical or important to developing recommendations </a:t>
            </a:r>
            <a:endParaRPr lang="en-CA" sz="2100" dirty="0"/>
          </a:p>
          <a:p>
            <a:r>
              <a:rPr lang="en-CA" sz="2100" dirty="0">
                <a:latin typeface="Arial"/>
                <a:cs typeface="Arial"/>
              </a:rPr>
              <a:t>Systematic </a:t>
            </a:r>
            <a:r>
              <a:rPr lang="en-CA" sz="2100" b="1" dirty="0">
                <a:latin typeface="Arial"/>
                <a:cs typeface="Arial"/>
              </a:rPr>
              <a:t>search</a:t>
            </a:r>
            <a:r>
              <a:rPr lang="en-CA" sz="2100" dirty="0">
                <a:latin typeface="Arial"/>
                <a:cs typeface="Arial"/>
              </a:rPr>
              <a:t> for relevant studies </a:t>
            </a:r>
            <a:endParaRPr lang="en-CA" sz="2100" dirty="0"/>
          </a:p>
          <a:p>
            <a:r>
              <a:rPr lang="en-CA" sz="2100" b="1" dirty="0">
                <a:latin typeface="Arial"/>
                <a:cs typeface="Arial"/>
              </a:rPr>
              <a:t>Estimate</a:t>
            </a:r>
            <a:r>
              <a:rPr lang="en-CA" sz="2100" dirty="0">
                <a:latin typeface="Arial"/>
                <a:cs typeface="Arial"/>
              </a:rPr>
              <a:t> effect of intervention on each outcome based on pre-defined criteria for eligible studies </a:t>
            </a:r>
            <a:endParaRPr lang="en-CA" sz="2100" dirty="0"/>
          </a:p>
          <a:p>
            <a:r>
              <a:rPr lang="en-CA" sz="2100" b="1" dirty="0">
                <a:latin typeface="Arial"/>
                <a:cs typeface="Arial"/>
              </a:rPr>
              <a:t>Assess</a:t>
            </a:r>
            <a:r>
              <a:rPr lang="en-CA" sz="2100" dirty="0">
                <a:latin typeface="Arial"/>
                <a:cs typeface="Arial"/>
              </a:rPr>
              <a:t> certainty of evidence associated with effect estimate</a:t>
            </a:r>
          </a:p>
          <a:p>
            <a:endParaRPr lang="en-CA" dirty="0"/>
          </a:p>
        </p:txBody>
      </p:sp>
      <p:sp>
        <p:nvSpPr>
          <p:cNvPr id="4" name="Slide Number Placeholder 3"/>
          <p:cNvSpPr>
            <a:spLocks noGrp="1"/>
          </p:cNvSpPr>
          <p:nvPr>
            <p:ph type="sldNum" sz="quarter" idx="12"/>
          </p:nvPr>
        </p:nvSpPr>
        <p:spPr/>
        <p:txBody>
          <a:bodyPr/>
          <a:lstStyle/>
          <a:p>
            <a:fld id="{E3D5E142-BA66-4577-AABD-3D3B043058E5}" type="slidenum">
              <a:rPr lang="en-US" smtClean="0"/>
              <a:t>58</a:t>
            </a:fld>
            <a:endParaRPr lang="en-US" dirty="0"/>
          </a:p>
        </p:txBody>
      </p:sp>
      <p:pic>
        <p:nvPicPr>
          <p:cNvPr id="5" name="Picture 15" descr="A picture containing light&#10;&#10;Description automatically generated">
            <a:extLst>
              <a:ext uri="{FF2B5EF4-FFF2-40B4-BE49-F238E27FC236}">
                <a16:creationId xmlns:a16="http://schemas.microsoft.com/office/drawing/2014/main" id="{B854539E-5143-49B2-B5CE-986C3F6CB6A1}"/>
              </a:ext>
            </a:extLst>
          </p:cNvPr>
          <p:cNvPicPr>
            <a:picLocks noChangeAspect="1"/>
          </p:cNvPicPr>
          <p:nvPr/>
        </p:nvPicPr>
        <p:blipFill>
          <a:blip r:embed="rId3"/>
          <a:stretch>
            <a:fillRect/>
          </a:stretch>
        </p:blipFill>
        <p:spPr>
          <a:xfrm>
            <a:off x="6705600" y="1784695"/>
            <a:ext cx="2343308" cy="3045484"/>
          </a:xfrm>
          <a:prstGeom prst="rect">
            <a:avLst/>
          </a:prstGeom>
        </p:spPr>
      </p:pic>
    </p:spTree>
    <p:extLst>
      <p:ext uri="{BB962C8B-B14F-4D97-AF65-F5344CB8AC3E}">
        <p14:creationId xmlns:p14="http://schemas.microsoft.com/office/powerpoint/2010/main" val="3628889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Autofit/>
          </a:bodyPr>
          <a:lstStyle/>
          <a:p>
            <a:r>
              <a:rPr lang="en-CA" sz="3200" dirty="0">
                <a:latin typeface="Arial"/>
                <a:cs typeface="Arial"/>
              </a:rPr>
              <a:t>GRADE – rating certainty of evidence</a:t>
            </a:r>
          </a:p>
        </p:txBody>
      </p:sp>
      <p:sp>
        <p:nvSpPr>
          <p:cNvPr id="3" name="Content Placeholder 2"/>
          <p:cNvSpPr>
            <a:spLocks noGrp="1"/>
          </p:cNvSpPr>
          <p:nvPr>
            <p:ph idx="1"/>
          </p:nvPr>
        </p:nvSpPr>
        <p:spPr>
          <a:xfrm>
            <a:off x="341722" y="1295400"/>
            <a:ext cx="8534400" cy="5181600"/>
          </a:xfrm>
        </p:spPr>
        <p:txBody>
          <a:bodyPr>
            <a:normAutofit/>
          </a:bodyPr>
          <a:lstStyle/>
          <a:p>
            <a:pPr marL="0" indent="0">
              <a:buNone/>
            </a:pPr>
            <a:r>
              <a:rPr lang="en-CA" b="1" dirty="0"/>
              <a:t>GRADE</a:t>
            </a:r>
            <a:r>
              <a:rPr lang="en-CA" dirty="0"/>
              <a:t> Approach:</a:t>
            </a:r>
          </a:p>
          <a:p>
            <a:r>
              <a:rPr lang="en-CA" dirty="0"/>
              <a:t>Hierarchy of evidence certainty: RCTs &gt; Observational studies</a:t>
            </a:r>
          </a:p>
          <a:p>
            <a:endParaRPr lang="en-CA" dirty="0"/>
          </a:p>
          <a:p>
            <a:r>
              <a:rPr lang="en-CA" dirty="0"/>
              <a:t>Rating of certainty by outcome is reduced based on:</a:t>
            </a:r>
          </a:p>
          <a:p>
            <a:pPr lvl="1"/>
            <a:r>
              <a:rPr lang="en-CA" dirty="0"/>
              <a:t>Study limitations (Risk of Bias)</a:t>
            </a:r>
          </a:p>
          <a:p>
            <a:pPr lvl="1"/>
            <a:r>
              <a:rPr lang="en-CA" dirty="0"/>
              <a:t>Imprecision</a:t>
            </a:r>
          </a:p>
          <a:p>
            <a:pPr lvl="1"/>
            <a:r>
              <a:rPr lang="en-CA" dirty="0"/>
              <a:t>Inconsistency of results</a:t>
            </a:r>
          </a:p>
          <a:p>
            <a:pPr lvl="1"/>
            <a:r>
              <a:rPr lang="en-CA" dirty="0"/>
              <a:t>Indirectness of evidence</a:t>
            </a:r>
          </a:p>
          <a:p>
            <a:pPr lvl="1"/>
            <a:r>
              <a:rPr lang="en-CA" dirty="0"/>
              <a:t>Publication bias likely </a:t>
            </a:r>
          </a:p>
        </p:txBody>
      </p:sp>
      <p:sp>
        <p:nvSpPr>
          <p:cNvPr id="4" name="Slide Number Placeholder 3"/>
          <p:cNvSpPr>
            <a:spLocks noGrp="1"/>
          </p:cNvSpPr>
          <p:nvPr>
            <p:ph type="sldNum" sz="quarter" idx="12"/>
          </p:nvPr>
        </p:nvSpPr>
        <p:spPr>
          <a:xfrm>
            <a:off x="6705600" y="6264275"/>
            <a:ext cx="2133600" cy="365125"/>
          </a:xfrm>
        </p:spPr>
        <p:txBody>
          <a:bodyPr/>
          <a:lstStyle/>
          <a:p>
            <a:fld id="{E3D5E142-BA66-4577-AABD-3D3B043058E5}" type="slidenum">
              <a:rPr lang="en-US" smtClean="0"/>
              <a:pPr/>
              <a:t>59</a:t>
            </a:fld>
            <a:endParaRPr lang="en-US" dirty="0"/>
          </a:p>
        </p:txBody>
      </p:sp>
    </p:spTree>
    <p:extLst>
      <p:ext uri="{BB962C8B-B14F-4D97-AF65-F5344CB8AC3E}">
        <p14:creationId xmlns:p14="http://schemas.microsoft.com/office/powerpoint/2010/main" val="158554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762000"/>
          </a:xfrm>
        </p:spPr>
        <p:txBody>
          <a:bodyPr>
            <a:normAutofit fontScale="90000"/>
          </a:bodyPr>
          <a:lstStyle/>
          <a:p>
            <a:pPr>
              <a:defRPr/>
            </a:pPr>
            <a:r>
              <a:rPr lang="en-CA" sz="3200" dirty="0">
                <a:latin typeface="Arial"/>
                <a:cs typeface="Arial"/>
              </a:rPr>
              <a:t>Chlamydia (CT) and gonorrhea (NG) in Canada</a:t>
            </a:r>
          </a:p>
        </p:txBody>
      </p:sp>
      <p:sp>
        <p:nvSpPr>
          <p:cNvPr id="9219" name="Content Placeholder 2"/>
          <p:cNvSpPr>
            <a:spLocks noGrp="1"/>
          </p:cNvSpPr>
          <p:nvPr>
            <p:ph idx="1"/>
          </p:nvPr>
        </p:nvSpPr>
        <p:spPr>
          <a:xfrm>
            <a:off x="457200" y="1219200"/>
            <a:ext cx="4724784" cy="5029200"/>
          </a:xfrm>
        </p:spPr>
        <p:txBody>
          <a:bodyPr vert="horz" lIns="91440" tIns="45720" rIns="91440" bIns="45720" rtlCol="0" anchor="t">
            <a:normAutofit lnSpcReduction="10000"/>
          </a:bodyPr>
          <a:lstStyle/>
          <a:p>
            <a:pPr>
              <a:spcAft>
                <a:spcPts val="600"/>
              </a:spcAft>
            </a:pPr>
            <a:r>
              <a:rPr lang="en-CA" altLang="en-US" dirty="0"/>
              <a:t>Most commonly reported sexually transmitted bacterial infections (STIs) with annual reported cases increasing since 2000</a:t>
            </a:r>
          </a:p>
          <a:p>
            <a:pPr>
              <a:spcAft>
                <a:spcPts val="600"/>
              </a:spcAft>
            </a:pPr>
            <a:r>
              <a:rPr lang="en-CA" dirty="0"/>
              <a:t>2018 reported rates in 15-29 year-olds</a:t>
            </a:r>
          </a:p>
          <a:p>
            <a:pPr lvl="1">
              <a:spcAft>
                <a:spcPts val="600"/>
              </a:spcAft>
              <a:buFont typeface="Wingdings" panose="020B0604020202020204" pitchFamily="34" charset="0"/>
              <a:buChar char="ü"/>
            </a:pPr>
            <a:r>
              <a:rPr lang="en-CA" dirty="0"/>
              <a:t>1.0-1.9% for CT </a:t>
            </a:r>
          </a:p>
          <a:p>
            <a:pPr lvl="1">
              <a:spcAft>
                <a:spcPts val="600"/>
              </a:spcAft>
              <a:buFont typeface="Wingdings" panose="020B0604020202020204" pitchFamily="34" charset="0"/>
              <a:buChar char="ü"/>
            </a:pPr>
            <a:r>
              <a:rPr lang="en-CA" dirty="0">
                <a:latin typeface="Arial"/>
                <a:cs typeface="Arial"/>
              </a:rPr>
              <a:t>0.2-0.3% for NG</a:t>
            </a:r>
          </a:p>
          <a:p>
            <a:pPr marL="342900" lvl="1" indent="-342900">
              <a:spcAft>
                <a:spcPts val="600"/>
              </a:spcAft>
              <a:buFont typeface="Arial" panose="020B0604020202020204" pitchFamily="34" charset="0"/>
              <a:buChar char="•"/>
            </a:pPr>
            <a:r>
              <a:rPr lang="en-CA" sz="2400" dirty="0"/>
              <a:t>Rates in people over 30</a:t>
            </a:r>
          </a:p>
          <a:p>
            <a:pPr lvl="1">
              <a:spcAft>
                <a:spcPts val="600"/>
              </a:spcAft>
              <a:buFont typeface="Wingdings" panose="020B0604020202020204" pitchFamily="34" charset="0"/>
              <a:buChar char="ü"/>
            </a:pPr>
            <a:r>
              <a:rPr lang="en-CA" sz="2100" dirty="0"/>
              <a:t>&lt;0.5% for CT </a:t>
            </a:r>
          </a:p>
          <a:p>
            <a:pPr lvl="1">
              <a:spcAft>
                <a:spcPts val="600"/>
              </a:spcAft>
              <a:buFont typeface="Wingdings" panose="020B0604020202020204" pitchFamily="34" charset="0"/>
              <a:buChar char="ü"/>
            </a:pPr>
            <a:r>
              <a:rPr lang="en-CA" sz="2100" dirty="0"/>
              <a:t>&lt;0.2% for NG </a:t>
            </a:r>
          </a:p>
          <a:p>
            <a:pPr marL="0" indent="0">
              <a:spcAft>
                <a:spcPts val="600"/>
              </a:spcAft>
              <a:buNone/>
            </a:pPr>
            <a:endParaRPr lang="fr-CA" dirty="0"/>
          </a:p>
        </p:txBody>
      </p:sp>
      <p:sp>
        <p:nvSpPr>
          <p:cNvPr id="9220"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ea typeface="ヒラギノ角ゴ Pro W3" pitchFamily="-84" charset="-128"/>
              </a:defRPr>
            </a:lvl1pPr>
            <a:lvl2pPr marL="742950" indent="-285750">
              <a:spcBef>
                <a:spcPct val="20000"/>
              </a:spcBef>
              <a:buChar char="–"/>
              <a:defRPr sz="1600">
                <a:solidFill>
                  <a:schemeClr val="tx1"/>
                </a:solidFill>
                <a:latin typeface="Arial" pitchFamily="34" charset="0"/>
                <a:ea typeface="ヒラギノ角ゴ Pro W3" pitchFamily="-84" charset="-128"/>
              </a:defRPr>
            </a:lvl2pPr>
            <a:lvl3pPr marL="1143000" indent="-228600">
              <a:spcBef>
                <a:spcPct val="20000"/>
              </a:spcBef>
              <a:buChar char="•"/>
              <a:defRPr sz="1400">
                <a:solidFill>
                  <a:schemeClr val="tx1"/>
                </a:solidFill>
                <a:latin typeface="Arial" pitchFamily="34" charset="0"/>
                <a:ea typeface="ヒラギノ角ゴ Pro W3" pitchFamily="-84" charset="-128"/>
              </a:defRPr>
            </a:lvl3pPr>
            <a:lvl4pPr marL="1600200" indent="-228600">
              <a:spcBef>
                <a:spcPct val="20000"/>
              </a:spcBef>
              <a:buChar char="–"/>
              <a:defRPr sz="1400">
                <a:solidFill>
                  <a:schemeClr val="tx1"/>
                </a:solidFill>
                <a:latin typeface="Arial" pitchFamily="34" charset="0"/>
                <a:ea typeface="ヒラギノ角ゴ Pro W3" pitchFamily="-84" charset="-128"/>
              </a:defRPr>
            </a:lvl4pPr>
            <a:lvl5pPr marL="2057400" indent="-228600">
              <a:spcBef>
                <a:spcPct val="20000"/>
              </a:spcBef>
              <a:buChar char="»"/>
              <a:defRPr sz="1400">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9pPr>
          </a:lstStyle>
          <a:p>
            <a:pPr>
              <a:spcBef>
                <a:spcPct val="0"/>
              </a:spcBef>
              <a:buFontTx/>
              <a:buNone/>
            </a:pPr>
            <a:fld id="{48AB71C0-6267-4790-8DFD-8506937AE7EC}" type="slidenum">
              <a:rPr lang="en-CA" altLang="en-US" sz="1400" smtClean="0"/>
              <a:pPr>
                <a:spcBef>
                  <a:spcPct val="0"/>
                </a:spcBef>
                <a:buFontTx/>
                <a:buNone/>
              </a:pPr>
              <a:t>6</a:t>
            </a:fld>
            <a:endParaRPr lang="en-CA" altLang="en-US" sz="1400" dirty="0"/>
          </a:p>
        </p:txBody>
      </p:sp>
      <p:pic>
        <p:nvPicPr>
          <p:cNvPr id="3" name="Picture 3">
            <a:extLst>
              <a:ext uri="{FF2B5EF4-FFF2-40B4-BE49-F238E27FC236}">
                <a16:creationId xmlns:a16="http://schemas.microsoft.com/office/drawing/2014/main" id="{7C5E7476-2B7E-4D76-92BD-B7AF2A8CA30D}"/>
              </a:ext>
            </a:extLst>
          </p:cNvPr>
          <p:cNvPicPr>
            <a:picLocks noChangeAspect="1"/>
          </p:cNvPicPr>
          <p:nvPr/>
        </p:nvPicPr>
        <p:blipFill>
          <a:blip r:embed="rId3"/>
          <a:stretch>
            <a:fillRect/>
          </a:stretch>
        </p:blipFill>
        <p:spPr>
          <a:xfrm>
            <a:off x="5437151" y="1279943"/>
            <a:ext cx="3010710" cy="4515580"/>
          </a:xfrm>
          <a:prstGeom prst="rect">
            <a:avLst/>
          </a:prstGeom>
        </p:spPr>
      </p:pic>
    </p:spTree>
    <p:extLst>
      <p:ext uri="{BB962C8B-B14F-4D97-AF65-F5344CB8AC3E}">
        <p14:creationId xmlns:p14="http://schemas.microsoft.com/office/powerpoint/2010/main" val="3850109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latin typeface="Arial"/>
                <a:cs typeface="Arial"/>
              </a:rPr>
              <a:t>Direct vs. indirect evidence</a:t>
            </a:r>
          </a:p>
        </p:txBody>
      </p:sp>
      <p:sp>
        <p:nvSpPr>
          <p:cNvPr id="3" name="Content Placeholder 2"/>
          <p:cNvSpPr>
            <a:spLocks noGrp="1"/>
          </p:cNvSpPr>
          <p:nvPr>
            <p:ph idx="1"/>
          </p:nvPr>
        </p:nvSpPr>
        <p:spPr>
          <a:xfrm>
            <a:off x="457200" y="1447800"/>
            <a:ext cx="8229600" cy="4678363"/>
          </a:xfrm>
        </p:spPr>
        <p:txBody>
          <a:bodyPr vert="horz" lIns="91440" tIns="45720" rIns="91440" bIns="45720" rtlCol="0" anchor="t">
            <a:normAutofit/>
          </a:bodyPr>
          <a:lstStyle/>
          <a:p>
            <a:r>
              <a:rPr lang="en-CA" b="1" dirty="0"/>
              <a:t>Direct evidence </a:t>
            </a:r>
            <a:r>
              <a:rPr lang="en-CA" dirty="0"/>
              <a:t>–studies examining the effects of </a:t>
            </a:r>
            <a:r>
              <a:rPr lang="en-CA" b="1" dirty="0"/>
              <a:t>screening vs. no screening</a:t>
            </a:r>
            <a:r>
              <a:rPr lang="en-CA" dirty="0"/>
              <a:t> among sexually active individuals </a:t>
            </a:r>
          </a:p>
          <a:p>
            <a:endParaRPr lang="en-CA" dirty="0"/>
          </a:p>
          <a:p>
            <a:r>
              <a:rPr lang="en-CA" dirty="0"/>
              <a:t>When direct evidence is </a:t>
            </a:r>
            <a:r>
              <a:rPr lang="en-CA" b="1" dirty="0"/>
              <a:t>unavailable</a:t>
            </a:r>
            <a:r>
              <a:rPr lang="en-CA" dirty="0"/>
              <a:t>, the Task Force may also examine indirect evidence </a:t>
            </a:r>
          </a:p>
          <a:p>
            <a:endParaRPr lang="en-CA" b="1" dirty="0"/>
          </a:p>
          <a:p>
            <a:r>
              <a:rPr lang="en-CA" b="1" dirty="0"/>
              <a:t>Indirect evidence </a:t>
            </a:r>
            <a:r>
              <a:rPr lang="en-CA" dirty="0"/>
              <a:t>is less certain:</a:t>
            </a:r>
          </a:p>
          <a:p>
            <a:pPr lvl="1">
              <a:buFont typeface="Wingdings" panose="020B0604020202020204" pitchFamily="34" charset="0"/>
              <a:buChar char="ü"/>
            </a:pPr>
            <a:r>
              <a:rPr lang="en-CA" b="1" dirty="0"/>
              <a:t>linked</a:t>
            </a:r>
            <a:r>
              <a:rPr lang="en-CA" dirty="0"/>
              <a:t> to the outcome of interest (e.g. transmission may be impacted by rates of treatment) </a:t>
            </a:r>
            <a:r>
              <a:rPr lang="en-CA" b="1" i="1" dirty="0"/>
              <a:t>or</a:t>
            </a:r>
            <a:r>
              <a:rPr lang="en-CA" dirty="0"/>
              <a:t> </a:t>
            </a:r>
          </a:p>
          <a:p>
            <a:pPr lvl="1">
              <a:buFont typeface="Wingdings" panose="020B0604020202020204" pitchFamily="34" charset="0"/>
              <a:buChar char="ü"/>
            </a:pPr>
            <a:r>
              <a:rPr lang="en-CA" b="1" dirty="0"/>
              <a:t>related</a:t>
            </a:r>
            <a:r>
              <a:rPr lang="en-CA" dirty="0"/>
              <a:t> to the screening intervention of interest (e.g. a mailed invitation to screen is indirect to an offer to screening by PCP)</a:t>
            </a:r>
            <a:endParaRPr lang="en-CA" b="1" dirty="0"/>
          </a:p>
        </p:txBody>
      </p:sp>
      <p:sp>
        <p:nvSpPr>
          <p:cNvPr id="4" name="Slide Number Placeholder 3"/>
          <p:cNvSpPr>
            <a:spLocks noGrp="1"/>
          </p:cNvSpPr>
          <p:nvPr>
            <p:ph type="sldNum" sz="quarter" idx="12"/>
          </p:nvPr>
        </p:nvSpPr>
        <p:spPr/>
        <p:txBody>
          <a:bodyPr/>
          <a:lstStyle/>
          <a:p>
            <a:fld id="{E3D5E142-BA66-4577-AABD-3D3B043058E5}" type="slidenum">
              <a:rPr lang="en-US" smtClean="0"/>
              <a:pPr/>
              <a:t>60</a:t>
            </a:fld>
            <a:endParaRPr lang="en-US" dirty="0"/>
          </a:p>
        </p:txBody>
      </p:sp>
    </p:spTree>
    <p:extLst>
      <p:ext uri="{BB962C8B-B14F-4D97-AF65-F5344CB8AC3E}">
        <p14:creationId xmlns:p14="http://schemas.microsoft.com/office/powerpoint/2010/main" val="3373862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589029" y="4681331"/>
            <a:ext cx="7486514" cy="1362075"/>
          </a:xfrm>
        </p:spPr>
        <p:txBody>
          <a:bodyPr/>
          <a:lstStyle/>
          <a:p>
            <a:r>
              <a:rPr lang="fr-CA" altLang="en-US" sz="2800" dirty="0" err="1"/>
              <a:t>Evidence</a:t>
            </a:r>
            <a:r>
              <a:rPr lang="fr-CA" altLang="en-US" sz="2800" dirty="0"/>
              <a:t> tables</a:t>
            </a:r>
            <a:endParaRPr lang="en-US" altLang="en-US" cap="none" dirty="0">
              <a:solidFill>
                <a:srgbClr val="FF0000"/>
              </a:solidFill>
            </a:endParaRPr>
          </a:p>
        </p:txBody>
      </p:sp>
      <p:sp>
        <p:nvSpPr>
          <p:cNvPr id="27651" name="Text Placeholder 5"/>
          <p:cNvSpPr>
            <a:spLocks noGrp="1"/>
          </p:cNvSpPr>
          <p:nvPr>
            <p:ph type="body" idx="1"/>
          </p:nvPr>
        </p:nvSpPr>
        <p:spPr>
          <a:xfrm>
            <a:off x="589029" y="2820504"/>
            <a:ext cx="8122963" cy="1500188"/>
          </a:xfrm>
        </p:spPr>
        <p:txBody>
          <a:bodyPr vert="horz" lIns="91440" tIns="45720" rIns="91440" bIns="45720" rtlCol="0" anchor="ctr">
            <a:noAutofit/>
          </a:bodyPr>
          <a:lstStyle/>
          <a:p>
            <a:r>
              <a:rPr lang="en-US" altLang="en-US" sz="3200" b="1" dirty="0">
                <a:latin typeface="Arial"/>
                <a:cs typeface="Arial"/>
              </a:rPr>
              <a:t>Screening </a:t>
            </a:r>
            <a:r>
              <a:rPr lang="en-CA" sz="3200" dirty="0">
                <a:latin typeface="Arial"/>
                <a:cs typeface="Arial"/>
              </a:rPr>
              <a:t>for chlamydia and gonorrhea in primary care for individuals not known to be at high risk</a:t>
            </a:r>
            <a:endParaRPr lang="en-US" altLang="en-US" sz="3200" dirty="0">
              <a:latin typeface="Arial"/>
              <a:cs typeface="Arial"/>
            </a:endParaRPr>
          </a:p>
        </p:txBody>
      </p:sp>
      <p:sp>
        <p:nvSpPr>
          <p:cNvPr id="27652"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94CCA977-7DCD-4D74-B84E-1E3A15D19189}" type="slidenum">
              <a:rPr lang="en-US" altLang="en-US" sz="1400" smtClean="0">
                <a:solidFill>
                  <a:schemeClr val="bg1"/>
                </a:solidFill>
              </a:rPr>
              <a:pPr>
                <a:spcBef>
                  <a:spcPct val="0"/>
                </a:spcBef>
                <a:buFontTx/>
                <a:buNone/>
              </a:pPr>
              <a:t>61</a:t>
            </a:fld>
            <a:endParaRPr lang="en-US" altLang="en-US" sz="1400" dirty="0">
              <a:solidFill>
                <a:schemeClr val="bg1"/>
              </a:solidFill>
            </a:endParaRPr>
          </a:p>
        </p:txBody>
      </p:sp>
    </p:spTree>
    <p:extLst>
      <p:ext uri="{BB962C8B-B14F-4D97-AF65-F5344CB8AC3E}">
        <p14:creationId xmlns:p14="http://schemas.microsoft.com/office/powerpoint/2010/main" val="3416710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719383"/>
          <a:ext cx="8686800" cy="5545417"/>
        </p:xfrm>
        <a:graphic>
          <a:graphicData uri="http://schemas.openxmlformats.org/drawingml/2006/table">
            <a:tbl>
              <a:tblPr firstRow="1" firstCol="1" bandRow="1">
                <a:tableStyleId>{5C22544A-7EE6-4342-B048-85BDC9FD1C3A}</a:tableStyleId>
              </a:tblPr>
              <a:tblGrid>
                <a:gridCol w="1540987">
                  <a:extLst>
                    <a:ext uri="{9D8B030D-6E8A-4147-A177-3AD203B41FA5}">
                      <a16:colId xmlns:a16="http://schemas.microsoft.com/office/drawing/2014/main" val="3502890610"/>
                    </a:ext>
                  </a:extLst>
                </a:gridCol>
                <a:gridCol w="1131875">
                  <a:extLst>
                    <a:ext uri="{9D8B030D-6E8A-4147-A177-3AD203B41FA5}">
                      <a16:colId xmlns:a16="http://schemas.microsoft.com/office/drawing/2014/main" val="3826077348"/>
                    </a:ext>
                  </a:extLst>
                </a:gridCol>
                <a:gridCol w="1527350">
                  <a:extLst>
                    <a:ext uri="{9D8B030D-6E8A-4147-A177-3AD203B41FA5}">
                      <a16:colId xmlns:a16="http://schemas.microsoft.com/office/drawing/2014/main" val="3359017645"/>
                    </a:ext>
                  </a:extLst>
                </a:gridCol>
                <a:gridCol w="1240971">
                  <a:extLst>
                    <a:ext uri="{9D8B030D-6E8A-4147-A177-3AD203B41FA5}">
                      <a16:colId xmlns:a16="http://schemas.microsoft.com/office/drawing/2014/main" val="396377072"/>
                    </a:ext>
                  </a:extLst>
                </a:gridCol>
                <a:gridCol w="1622809">
                  <a:extLst>
                    <a:ext uri="{9D8B030D-6E8A-4147-A177-3AD203B41FA5}">
                      <a16:colId xmlns:a16="http://schemas.microsoft.com/office/drawing/2014/main" val="3613230111"/>
                    </a:ext>
                  </a:extLst>
                </a:gridCol>
                <a:gridCol w="1622808">
                  <a:extLst>
                    <a:ext uri="{9D8B030D-6E8A-4147-A177-3AD203B41FA5}">
                      <a16:colId xmlns:a16="http://schemas.microsoft.com/office/drawing/2014/main" val="373815643"/>
                    </a:ext>
                  </a:extLst>
                </a:gridCol>
              </a:tblGrid>
              <a:tr h="151026">
                <a:tc rowSpan="2">
                  <a:txBody>
                    <a:bodyPr/>
                    <a:lstStyle/>
                    <a:p>
                      <a:pPr indent="-228600">
                        <a:lnSpc>
                          <a:spcPct val="115000"/>
                        </a:lnSpc>
                        <a:spcAft>
                          <a:spcPts val="0"/>
                        </a:spcAft>
                      </a:pPr>
                      <a:r>
                        <a:rPr lang="en-US" sz="1400" dirty="0">
                          <a:effectLst/>
                          <a:latin typeface="Arial"/>
                        </a:rPr>
                        <a:t>Outcome</a:t>
                      </a:r>
                      <a:endParaRPr lang="en-CA" sz="1400" dirty="0">
                        <a:effectLst/>
                        <a:latin typeface="Arial"/>
                      </a:endParaRPr>
                    </a:p>
                    <a:p>
                      <a:pPr indent="-228600">
                        <a:lnSpc>
                          <a:spcPct val="115000"/>
                        </a:lnSpc>
                        <a:spcAft>
                          <a:spcPts val="0"/>
                        </a:spcAft>
                      </a:pPr>
                      <a:r>
                        <a:rPr lang="en-US" sz="1400" dirty="0">
                          <a:effectLst/>
                          <a:latin typeface="Arial"/>
                        </a:rPr>
                        <a:t>No. participants (studies)</a:t>
                      </a:r>
                      <a:endParaRPr lang="en-CA" sz="1400">
                        <a:effectLst/>
                        <a:latin typeface="Arial"/>
                        <a:ea typeface="MS Mincho"/>
                        <a:cs typeface="Times New Roman"/>
                      </a:endParaRPr>
                    </a:p>
                  </a:txBody>
                  <a:tcPr marL="9409" marR="9409" marT="0" marB="0"/>
                </a:tc>
                <a:tc rowSpan="2">
                  <a:txBody>
                    <a:bodyPr/>
                    <a:lstStyle/>
                    <a:p>
                      <a:pPr indent="-228600">
                        <a:lnSpc>
                          <a:spcPct val="115000"/>
                        </a:lnSpc>
                        <a:spcAft>
                          <a:spcPts val="0"/>
                        </a:spcAft>
                      </a:pPr>
                      <a:r>
                        <a:rPr lang="en-US" sz="1400" dirty="0">
                          <a:effectLst/>
                          <a:latin typeface="Arial"/>
                        </a:rPr>
                        <a:t>Relative</a:t>
                      </a:r>
                      <a:endParaRPr lang="en-CA" sz="1400" dirty="0">
                        <a:effectLst/>
                        <a:latin typeface="Arial"/>
                      </a:endParaRPr>
                    </a:p>
                    <a:p>
                      <a:pPr indent="-228600">
                        <a:lnSpc>
                          <a:spcPct val="115000"/>
                        </a:lnSpc>
                        <a:spcAft>
                          <a:spcPts val="0"/>
                        </a:spcAft>
                      </a:pPr>
                      <a:r>
                        <a:rPr lang="en-US" sz="1400" dirty="0">
                          <a:effectLst/>
                          <a:latin typeface="Arial"/>
                        </a:rPr>
                        <a:t>effect (95%</a:t>
                      </a:r>
                      <a:endParaRPr lang="en-CA" sz="1400" dirty="0">
                        <a:effectLst/>
                        <a:latin typeface="Arial"/>
                      </a:endParaRPr>
                    </a:p>
                    <a:p>
                      <a:pPr indent="-228600">
                        <a:lnSpc>
                          <a:spcPct val="115000"/>
                        </a:lnSpc>
                        <a:spcAft>
                          <a:spcPts val="0"/>
                        </a:spcAft>
                      </a:pPr>
                      <a:r>
                        <a:rPr lang="en-US" sz="1400" dirty="0">
                          <a:effectLst/>
                          <a:latin typeface="Arial"/>
                        </a:rPr>
                        <a:t>CI)</a:t>
                      </a:r>
                      <a:endParaRPr lang="en-CA" sz="1400">
                        <a:effectLst/>
                        <a:latin typeface="Arial"/>
                        <a:ea typeface="MS Mincho"/>
                        <a:cs typeface="Times New Roman"/>
                      </a:endParaRPr>
                    </a:p>
                  </a:txBody>
                  <a:tcPr marL="9409" marR="9409" marT="0" marB="0"/>
                </a:tc>
                <a:tc gridSpan="3">
                  <a:txBody>
                    <a:bodyPr/>
                    <a:lstStyle/>
                    <a:p>
                      <a:pPr indent="-228600">
                        <a:lnSpc>
                          <a:spcPct val="115000"/>
                        </a:lnSpc>
                        <a:spcAft>
                          <a:spcPts val="0"/>
                        </a:spcAft>
                      </a:pPr>
                      <a:r>
                        <a:rPr lang="en-US" sz="1400" dirty="0">
                          <a:effectLst/>
                          <a:latin typeface="Arial"/>
                        </a:rPr>
                        <a:t>Anticipated absolute effects (95% CI) </a:t>
                      </a:r>
                      <a:endParaRPr lang="en-CA" sz="1400">
                        <a:effectLst/>
                        <a:latin typeface="Arial"/>
                        <a:ea typeface="MS Mincho"/>
                        <a:cs typeface="Times New Roman"/>
                      </a:endParaRPr>
                    </a:p>
                  </a:txBody>
                  <a:tcPr marL="9409" marR="9409" marT="0" marB="0"/>
                </a:tc>
                <a:tc hMerge="1">
                  <a:txBody>
                    <a:bodyPr/>
                    <a:lstStyle/>
                    <a:p>
                      <a:endParaRPr lang="en-CA"/>
                    </a:p>
                  </a:txBody>
                  <a:tcPr/>
                </a:tc>
                <a:tc hMerge="1">
                  <a:txBody>
                    <a:bodyPr/>
                    <a:lstStyle/>
                    <a:p>
                      <a:endParaRPr lang="en-CA"/>
                    </a:p>
                  </a:txBody>
                  <a:tcPr/>
                </a:tc>
                <a:tc rowSpan="2">
                  <a:txBody>
                    <a:bodyPr/>
                    <a:lstStyle/>
                    <a:p>
                      <a:pPr indent="-228600">
                        <a:lnSpc>
                          <a:spcPct val="115000"/>
                        </a:lnSpc>
                        <a:spcAft>
                          <a:spcPts val="0"/>
                        </a:spcAft>
                      </a:pPr>
                      <a:r>
                        <a:rPr lang="en-US" sz="1400" dirty="0">
                          <a:effectLst/>
                          <a:latin typeface="Arial"/>
                        </a:rPr>
                        <a:t>Certainty of the</a:t>
                      </a:r>
                      <a:endParaRPr lang="en-CA" sz="1400" dirty="0">
                        <a:effectLst/>
                        <a:latin typeface="Arial"/>
                      </a:endParaRPr>
                    </a:p>
                    <a:p>
                      <a:pPr indent="-228600">
                        <a:lnSpc>
                          <a:spcPct val="115000"/>
                        </a:lnSpc>
                        <a:spcAft>
                          <a:spcPts val="0"/>
                        </a:spcAft>
                      </a:pPr>
                      <a:r>
                        <a:rPr lang="en-US" sz="1400" dirty="0">
                          <a:effectLst/>
                          <a:latin typeface="Arial"/>
                        </a:rPr>
                        <a:t>evidence (GRADE)</a:t>
                      </a:r>
                      <a:endParaRPr lang="en-CA" sz="1400">
                        <a:effectLst/>
                        <a:latin typeface="Arial"/>
                        <a:ea typeface="MS Mincho"/>
                        <a:cs typeface="Times New Roman"/>
                      </a:endParaRPr>
                    </a:p>
                  </a:txBody>
                  <a:tcPr marL="9409" marR="9409" marT="0" marB="0"/>
                </a:tc>
                <a:extLst>
                  <a:ext uri="{0D108BD9-81ED-4DB2-BD59-A6C34878D82A}">
                    <a16:rowId xmlns:a16="http://schemas.microsoft.com/office/drawing/2014/main" val="3100852913"/>
                  </a:ext>
                </a:extLst>
              </a:tr>
              <a:tr h="471818">
                <a:tc vMerge="1">
                  <a:txBody>
                    <a:bodyPr/>
                    <a:lstStyle/>
                    <a:p>
                      <a:endParaRPr lang="en-CA"/>
                    </a:p>
                  </a:txBody>
                  <a:tcPr/>
                </a:tc>
                <a:tc vMerge="1">
                  <a:txBody>
                    <a:bodyPr/>
                    <a:lstStyle/>
                    <a:p>
                      <a:endParaRPr lang="en-CA"/>
                    </a:p>
                  </a:txBody>
                  <a:tcPr/>
                </a:tc>
                <a:tc>
                  <a:txBody>
                    <a:bodyPr/>
                    <a:lstStyle/>
                    <a:p>
                      <a:pPr indent="-228600">
                        <a:lnSpc>
                          <a:spcPct val="115000"/>
                        </a:lnSpc>
                        <a:spcAft>
                          <a:spcPts val="0"/>
                        </a:spcAft>
                      </a:pPr>
                      <a:r>
                        <a:rPr lang="en-US" sz="1400" dirty="0">
                          <a:effectLst/>
                          <a:latin typeface="Arial"/>
                        </a:rPr>
                        <a:t>Without</a:t>
                      </a:r>
                      <a:endParaRPr lang="en-CA" sz="1400" dirty="0">
                        <a:effectLst/>
                        <a:latin typeface="Arial"/>
                      </a:endParaRPr>
                    </a:p>
                    <a:p>
                      <a:pPr indent="-228600">
                        <a:lnSpc>
                          <a:spcPct val="115000"/>
                        </a:lnSpc>
                        <a:spcAft>
                          <a:spcPts val="0"/>
                        </a:spcAft>
                      </a:pPr>
                      <a:r>
                        <a:rPr lang="en-US" sz="1400" dirty="0">
                          <a:effectLst/>
                          <a:latin typeface="Arial"/>
                        </a:rPr>
                        <a:t>screening*†</a:t>
                      </a:r>
                      <a:endParaRPr lang="en-CA" sz="1400">
                        <a:effectLst/>
                        <a:latin typeface="Arial"/>
                        <a:ea typeface="MS Mincho"/>
                        <a:cs typeface="Times New Roman"/>
                      </a:endParaRPr>
                    </a:p>
                  </a:txBody>
                  <a:tcPr marL="9409" marR="9409" marT="0" marB="0"/>
                </a:tc>
                <a:tc>
                  <a:txBody>
                    <a:bodyPr/>
                    <a:lstStyle/>
                    <a:p>
                      <a:pPr indent="-228600">
                        <a:lnSpc>
                          <a:spcPct val="115000"/>
                        </a:lnSpc>
                        <a:spcAft>
                          <a:spcPts val="0"/>
                        </a:spcAft>
                      </a:pPr>
                      <a:r>
                        <a:rPr lang="en-US" sz="1400" dirty="0">
                          <a:effectLst/>
                          <a:latin typeface="Arial"/>
                        </a:rPr>
                        <a:t>With a</a:t>
                      </a:r>
                      <a:endParaRPr lang="en-CA" sz="1400" dirty="0">
                        <a:effectLst/>
                        <a:latin typeface="Arial"/>
                      </a:endParaRPr>
                    </a:p>
                    <a:p>
                      <a:pPr indent="-228600">
                        <a:lnSpc>
                          <a:spcPct val="115000"/>
                        </a:lnSpc>
                        <a:spcAft>
                          <a:spcPts val="0"/>
                        </a:spcAft>
                      </a:pPr>
                      <a:r>
                        <a:rPr lang="en-US" sz="1400" dirty="0">
                          <a:effectLst/>
                          <a:latin typeface="Arial"/>
                        </a:rPr>
                        <a:t>single CT</a:t>
                      </a:r>
                      <a:endParaRPr lang="en-CA" sz="1400" dirty="0">
                        <a:effectLst/>
                        <a:latin typeface="Arial"/>
                      </a:endParaRPr>
                    </a:p>
                    <a:p>
                      <a:pPr indent="-228600">
                        <a:lnSpc>
                          <a:spcPct val="115000"/>
                        </a:lnSpc>
                        <a:spcAft>
                          <a:spcPts val="0"/>
                        </a:spcAft>
                      </a:pPr>
                      <a:r>
                        <a:rPr lang="en-US" sz="1400" dirty="0">
                          <a:effectLst/>
                          <a:latin typeface="Arial"/>
                        </a:rPr>
                        <a:t>screen</a:t>
                      </a:r>
                      <a:endParaRPr lang="en-CA" sz="1400">
                        <a:effectLst/>
                        <a:latin typeface="Arial"/>
                        <a:ea typeface="MS Mincho"/>
                        <a:cs typeface="Times New Roman"/>
                      </a:endParaRPr>
                    </a:p>
                  </a:txBody>
                  <a:tcPr marL="9409" marR="9409" marT="0" marB="0"/>
                </a:tc>
                <a:tc>
                  <a:txBody>
                    <a:bodyPr/>
                    <a:lstStyle/>
                    <a:p>
                      <a:pPr indent="-228600">
                        <a:lnSpc>
                          <a:spcPct val="115000"/>
                        </a:lnSpc>
                        <a:spcAft>
                          <a:spcPts val="0"/>
                        </a:spcAft>
                      </a:pPr>
                      <a:r>
                        <a:rPr lang="en-US" sz="1400" dirty="0">
                          <a:effectLst/>
                          <a:latin typeface="Arial"/>
                        </a:rPr>
                        <a:t>Difference</a:t>
                      </a:r>
                      <a:endParaRPr lang="en-CA" sz="1400">
                        <a:effectLst/>
                        <a:latin typeface="Arial"/>
                        <a:ea typeface="MS Mincho"/>
                        <a:cs typeface="Times New Roman"/>
                      </a:endParaRPr>
                    </a:p>
                  </a:txBody>
                  <a:tcPr marL="9409" marR="9409" marT="0" marB="0"/>
                </a:tc>
                <a:tc vMerge="1">
                  <a:txBody>
                    <a:bodyPr/>
                    <a:lstStyle/>
                    <a:p>
                      <a:endParaRPr lang="en-CA"/>
                    </a:p>
                  </a:txBody>
                  <a:tcPr/>
                </a:tc>
                <a:extLst>
                  <a:ext uri="{0D108BD9-81ED-4DB2-BD59-A6C34878D82A}">
                    <a16:rowId xmlns:a16="http://schemas.microsoft.com/office/drawing/2014/main" val="2049400811"/>
                  </a:ext>
                </a:extLst>
              </a:tr>
              <a:tr h="169840">
                <a:tc gridSpan="6">
                  <a:txBody>
                    <a:bodyPr/>
                    <a:lstStyle/>
                    <a:p>
                      <a:pPr indent="-228600" algn="ctr">
                        <a:lnSpc>
                          <a:spcPct val="115000"/>
                        </a:lnSpc>
                        <a:spcAft>
                          <a:spcPts val="0"/>
                        </a:spcAft>
                      </a:pPr>
                      <a:r>
                        <a:rPr lang="en-US" sz="1400" dirty="0">
                          <a:effectLst/>
                          <a:latin typeface="Arial"/>
                        </a:rPr>
                        <a:t>Offer to screen – All eligible (based on age and sexual activity), regardless of uptake</a:t>
                      </a:r>
                      <a:endParaRPr lang="en-CA" sz="1400">
                        <a:effectLst/>
                        <a:latin typeface="Arial"/>
                        <a:ea typeface="MS Mincho"/>
                        <a:cs typeface="Times New Roman"/>
                      </a:endParaRPr>
                    </a:p>
                  </a:txBody>
                  <a:tcPr marL="9409" marR="9409"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879846552"/>
                  </a:ext>
                </a:extLst>
              </a:tr>
              <a:tr h="151026">
                <a:tc rowSpan="6">
                  <a:txBody>
                    <a:bodyPr/>
                    <a:lstStyle/>
                    <a:p>
                      <a:pPr indent="-228600">
                        <a:lnSpc>
                          <a:spcPct val="115000"/>
                        </a:lnSpc>
                        <a:spcAft>
                          <a:spcPts val="0"/>
                        </a:spcAft>
                      </a:pPr>
                      <a:r>
                        <a:rPr lang="en-US" sz="1400" b="1" dirty="0">
                          <a:effectLst/>
                          <a:latin typeface="Arial"/>
                        </a:rPr>
                        <a:t>All-cause PID (Eligible</a:t>
                      </a:r>
                      <a:endParaRPr lang="en-CA" sz="1400" b="1">
                        <a:effectLst/>
                        <a:latin typeface="Arial"/>
                      </a:endParaRPr>
                    </a:p>
                    <a:p>
                      <a:pPr indent="-228600">
                        <a:lnSpc>
                          <a:spcPct val="115000"/>
                        </a:lnSpc>
                        <a:spcAft>
                          <a:spcPts val="0"/>
                        </a:spcAft>
                      </a:pPr>
                      <a:r>
                        <a:rPr lang="en-US" sz="1400" b="1" dirty="0">
                          <a:effectLst/>
                          <a:latin typeface="Arial"/>
                        </a:rPr>
                        <a:t>participants)</a:t>
                      </a:r>
                      <a:endParaRPr lang="en-CA" sz="1400" b="1">
                        <a:effectLst/>
                        <a:latin typeface="Arial"/>
                      </a:endParaRPr>
                    </a:p>
                    <a:p>
                      <a:pPr indent="-228600">
                        <a:lnSpc>
                          <a:spcPct val="115000"/>
                        </a:lnSpc>
                        <a:spcAft>
                          <a:spcPts val="0"/>
                        </a:spcAft>
                      </a:pPr>
                      <a:endParaRPr lang="en-CA" sz="1400" dirty="0">
                        <a:effectLst/>
                        <a:latin typeface="Arial"/>
                      </a:endParaRPr>
                    </a:p>
                    <a:p>
                      <a:pPr indent="-228600">
                        <a:lnSpc>
                          <a:spcPct val="115000"/>
                        </a:lnSpc>
                        <a:spcAft>
                          <a:spcPts val="0"/>
                        </a:spcAft>
                      </a:pPr>
                      <a:r>
                        <a:rPr lang="en-US" sz="1400" dirty="0">
                          <a:effectLst/>
                          <a:latin typeface="Arial"/>
                        </a:rPr>
                        <a:t>Follow-up: 12-36 </a:t>
                      </a:r>
                      <a:r>
                        <a:rPr lang="en-US" sz="1400" dirty="0" err="1">
                          <a:effectLst/>
                          <a:latin typeface="Arial"/>
                        </a:rPr>
                        <a:t>mos</a:t>
                      </a:r>
                      <a:endParaRPr lang="en-CA" sz="1400" dirty="0">
                        <a:effectLst/>
                        <a:latin typeface="Arial"/>
                      </a:endParaRPr>
                    </a:p>
                    <a:p>
                      <a:pPr indent="-228600">
                        <a:lnSpc>
                          <a:spcPct val="115000"/>
                        </a:lnSpc>
                        <a:spcAft>
                          <a:spcPts val="0"/>
                        </a:spcAft>
                      </a:pPr>
                      <a:endParaRPr lang="en-CA" sz="1400" dirty="0">
                        <a:effectLst/>
                        <a:latin typeface="Arial"/>
                      </a:endParaRPr>
                    </a:p>
                    <a:p>
                      <a:pPr indent="-228600">
                        <a:lnSpc>
                          <a:spcPct val="115000"/>
                        </a:lnSpc>
                        <a:spcAft>
                          <a:spcPts val="0"/>
                        </a:spcAft>
                      </a:pPr>
                      <a:r>
                        <a:rPr lang="en-US" sz="1400" dirty="0">
                          <a:effectLst/>
                          <a:latin typeface="Arial"/>
                        </a:rPr>
                        <a:t>141,362 16-29 </a:t>
                      </a:r>
                      <a:r>
                        <a:rPr lang="en-US" sz="1400" dirty="0" err="1">
                          <a:effectLst/>
                          <a:latin typeface="Arial"/>
                        </a:rPr>
                        <a:t>yrs</a:t>
                      </a:r>
                      <a:r>
                        <a:rPr lang="en-US" sz="1400" dirty="0">
                          <a:effectLst/>
                          <a:latin typeface="Arial"/>
                        </a:rPr>
                        <a:t> (2 RCTs)</a:t>
                      </a:r>
                      <a:endParaRPr lang="en-CA" sz="1400">
                        <a:effectLst/>
                        <a:latin typeface="Arial"/>
                        <a:ea typeface="MS Mincho"/>
                        <a:cs typeface="Times New Roman"/>
                      </a:endParaRPr>
                    </a:p>
                  </a:txBody>
                  <a:tcPr marL="9409" marR="9409" marT="0" marB="0"/>
                </a:tc>
                <a:tc rowSpan="6">
                  <a:txBody>
                    <a:bodyPr/>
                    <a:lstStyle/>
                    <a:p>
                      <a:pPr indent="-228600">
                        <a:lnSpc>
                          <a:spcPct val="115000"/>
                        </a:lnSpc>
                        <a:spcAft>
                          <a:spcPts val="0"/>
                        </a:spcAft>
                      </a:pPr>
                      <a:r>
                        <a:rPr lang="en-US" sz="1400" dirty="0">
                          <a:effectLst/>
                          <a:latin typeface="Arial"/>
                        </a:rPr>
                        <a:t>1.01 (0.72 to 1.40)</a:t>
                      </a:r>
                      <a:endParaRPr lang="en-CA" sz="1400">
                        <a:effectLst/>
                        <a:latin typeface="Arial"/>
                        <a:ea typeface="MS Mincho"/>
                        <a:cs typeface="Times New Roman"/>
                      </a:endParaRPr>
                    </a:p>
                  </a:txBody>
                  <a:tcPr marL="9409" marR="9409" marT="0" marB="0"/>
                </a:tc>
                <a:tc gridSpan="3">
                  <a:txBody>
                    <a:bodyPr/>
                    <a:lstStyle/>
                    <a:p>
                      <a:pPr indent="-228600">
                        <a:lnSpc>
                          <a:spcPct val="115000"/>
                        </a:lnSpc>
                        <a:spcAft>
                          <a:spcPts val="0"/>
                        </a:spcAft>
                      </a:pPr>
                      <a:r>
                        <a:rPr lang="en-US" sz="1400" dirty="0">
                          <a:effectLst/>
                          <a:latin typeface="Arial"/>
                        </a:rPr>
                        <a:t>Median control event rate (5 per 1000)</a:t>
                      </a:r>
                      <a:endParaRPr lang="en-CA" sz="1400">
                        <a:effectLst/>
                        <a:latin typeface="Arial"/>
                        <a:ea typeface="MS Mincho"/>
                        <a:cs typeface="Times New Roman"/>
                      </a:endParaRPr>
                    </a:p>
                  </a:txBody>
                  <a:tcPr marL="9409" marR="9409" marT="0" marB="0"/>
                </a:tc>
                <a:tc hMerge="1">
                  <a:txBody>
                    <a:bodyPr/>
                    <a:lstStyle/>
                    <a:p>
                      <a:endParaRPr lang="en-CA"/>
                    </a:p>
                  </a:txBody>
                  <a:tcPr/>
                </a:tc>
                <a:tc hMerge="1">
                  <a:txBody>
                    <a:bodyPr/>
                    <a:lstStyle/>
                    <a:p>
                      <a:endParaRPr lang="en-CA"/>
                    </a:p>
                  </a:txBody>
                  <a:tcPr/>
                </a:tc>
                <a:tc rowSpan="6">
                  <a:txBody>
                    <a:bodyPr/>
                    <a:lstStyle/>
                    <a:p>
                      <a:pPr indent="-228600" algn="ctr">
                        <a:lnSpc>
                          <a:spcPct val="115000"/>
                        </a:lnSpc>
                        <a:spcAft>
                          <a:spcPts val="0"/>
                        </a:spcAft>
                      </a:pPr>
                      <a:r>
                        <a:rPr lang="en-US" sz="1400" dirty="0">
                          <a:effectLst/>
                          <a:latin typeface="Arial"/>
                        </a:rPr>
                        <a:t>⊕⊕⊖⊖</a:t>
                      </a:r>
                      <a:r>
                        <a:rPr lang="en-GB" sz="1400" dirty="0">
                          <a:effectLst/>
                          <a:latin typeface="Arial"/>
                        </a:rPr>
                        <a:t>-</a:t>
                      </a:r>
                      <a:endParaRPr lang="en-CA" sz="1400" dirty="0">
                        <a:effectLst/>
                        <a:latin typeface="Arial"/>
                      </a:endParaRPr>
                    </a:p>
                    <a:p>
                      <a:pPr indent="-228600" algn="ctr">
                        <a:lnSpc>
                          <a:spcPct val="115000"/>
                        </a:lnSpc>
                        <a:spcAft>
                          <a:spcPts val="0"/>
                        </a:spcAft>
                      </a:pPr>
                      <a:r>
                        <a:rPr lang="en-US" sz="1400" dirty="0">
                          <a:effectLst/>
                          <a:latin typeface="Arial"/>
                        </a:rPr>
                        <a:t>⊕⊕⊕⊖</a:t>
                      </a:r>
                      <a:endParaRPr lang="en-CA" sz="1400" dirty="0">
                        <a:effectLst/>
                        <a:latin typeface="Arial"/>
                      </a:endParaRPr>
                    </a:p>
                    <a:p>
                      <a:pPr indent="-228600" algn="ctr">
                        <a:lnSpc>
                          <a:spcPct val="115000"/>
                        </a:lnSpc>
                        <a:spcAft>
                          <a:spcPts val="0"/>
                        </a:spcAft>
                      </a:pPr>
                      <a:r>
                        <a:rPr lang="en-GB" sz="1400" dirty="0">
                          <a:effectLst/>
                          <a:latin typeface="Arial"/>
                        </a:rPr>
                        <a:t>LOW-TO-MODERATE</a:t>
                      </a:r>
                      <a:endParaRPr lang="en-CA" sz="1400" dirty="0">
                        <a:effectLst/>
                        <a:latin typeface="Arial"/>
                      </a:endParaRPr>
                    </a:p>
                    <a:p>
                      <a:pPr indent="-228600" algn="ctr">
                        <a:lnSpc>
                          <a:spcPct val="115000"/>
                        </a:lnSpc>
                        <a:spcAft>
                          <a:spcPts val="0"/>
                        </a:spcAft>
                      </a:pPr>
                      <a:r>
                        <a:rPr lang="en-US" sz="1400" dirty="0">
                          <a:effectLst/>
                          <a:latin typeface="Arial"/>
                        </a:rPr>
                        <a:t>(Median control event rate with low PID</a:t>
                      </a:r>
                      <a:endParaRPr lang="en-CA" sz="1400" dirty="0">
                        <a:effectLst/>
                        <a:latin typeface="Arial"/>
                      </a:endParaRPr>
                    </a:p>
                    <a:p>
                      <a:pPr indent="-228600" algn="ctr">
                        <a:lnSpc>
                          <a:spcPct val="115000"/>
                        </a:lnSpc>
                        <a:spcAft>
                          <a:spcPts val="0"/>
                        </a:spcAft>
                      </a:pPr>
                      <a:r>
                        <a:rPr lang="en-US" sz="1400" dirty="0">
                          <a:effectLst/>
                          <a:latin typeface="Arial"/>
                        </a:rPr>
                        <a:t>prevalence) due to indirectness</a:t>
                      </a:r>
                      <a:endParaRPr lang="en-CA" sz="1400" dirty="0">
                        <a:effectLst/>
                        <a:latin typeface="Arial"/>
                      </a:endParaRPr>
                    </a:p>
                    <a:p>
                      <a:pPr indent="-228600" algn="ctr">
                        <a:lnSpc>
                          <a:spcPct val="115000"/>
                        </a:lnSpc>
                        <a:spcAft>
                          <a:spcPts val="0"/>
                        </a:spcAft>
                      </a:pPr>
                      <a:endParaRPr lang="en-CA" sz="1400" dirty="0">
                        <a:effectLst/>
                        <a:latin typeface="Arial"/>
                      </a:endParaRPr>
                    </a:p>
                    <a:p>
                      <a:pPr indent="-228600" algn="ctr">
                        <a:lnSpc>
                          <a:spcPct val="115000"/>
                        </a:lnSpc>
                        <a:spcAft>
                          <a:spcPts val="0"/>
                        </a:spcAft>
                      </a:pPr>
                      <a:r>
                        <a:rPr lang="en-US" sz="1400" dirty="0">
                          <a:effectLst/>
                          <a:latin typeface="Arial"/>
                        </a:rPr>
                        <a:t>⊕⊖⊖⊖</a:t>
                      </a:r>
                      <a:endParaRPr lang="en-CA" sz="1400" dirty="0">
                        <a:effectLst/>
                        <a:latin typeface="Arial"/>
                      </a:endParaRPr>
                    </a:p>
                    <a:p>
                      <a:pPr indent="-228600" algn="ctr">
                        <a:lnSpc>
                          <a:spcPct val="115000"/>
                        </a:lnSpc>
                        <a:spcAft>
                          <a:spcPts val="0"/>
                        </a:spcAft>
                      </a:pPr>
                      <a:r>
                        <a:rPr lang="en-US" sz="1400" dirty="0">
                          <a:effectLst/>
                          <a:latin typeface="Arial"/>
                        </a:rPr>
                        <a:t>VERY LOW </a:t>
                      </a:r>
                      <a:endParaRPr lang="en-CA" sz="1400" dirty="0">
                        <a:effectLst/>
                        <a:latin typeface="Arial"/>
                      </a:endParaRPr>
                    </a:p>
                    <a:p>
                      <a:pPr indent="-228600" algn="ctr">
                        <a:lnSpc>
                          <a:spcPct val="115000"/>
                        </a:lnSpc>
                        <a:spcAft>
                          <a:spcPts val="0"/>
                        </a:spcAft>
                      </a:pPr>
                      <a:r>
                        <a:rPr lang="en-US" sz="1400" dirty="0">
                          <a:effectLst/>
                          <a:latin typeface="Arial"/>
                        </a:rPr>
                        <a:t>(General- and high-risk population estimates) due to indirectness and imprecision</a:t>
                      </a:r>
                      <a:endParaRPr lang="en-CA" sz="1400">
                        <a:effectLst/>
                        <a:latin typeface="Arial"/>
                        <a:ea typeface="MS Mincho"/>
                        <a:cs typeface="Times New Roman"/>
                      </a:endParaRPr>
                    </a:p>
                  </a:txBody>
                  <a:tcPr marL="9409" marR="9409" marT="0" marB="0"/>
                </a:tc>
                <a:extLst>
                  <a:ext uri="{0D108BD9-81ED-4DB2-BD59-A6C34878D82A}">
                    <a16:rowId xmlns:a16="http://schemas.microsoft.com/office/drawing/2014/main" val="3805580449"/>
                  </a:ext>
                </a:extLst>
              </a:tr>
              <a:tr h="792197">
                <a:tc vMerge="1">
                  <a:txBody>
                    <a:bodyPr/>
                    <a:lstStyle/>
                    <a:p>
                      <a:endParaRPr lang="en-CA"/>
                    </a:p>
                  </a:txBody>
                  <a:tcPr/>
                </a:tc>
                <a:tc vMerge="1">
                  <a:txBody>
                    <a:bodyPr/>
                    <a:lstStyle/>
                    <a:p>
                      <a:endParaRPr lang="en-CA"/>
                    </a:p>
                  </a:txBody>
                  <a:tcPr/>
                </a:tc>
                <a:tc>
                  <a:txBody>
                    <a:bodyPr/>
                    <a:lstStyle/>
                    <a:p>
                      <a:pPr indent="-228600">
                        <a:lnSpc>
                          <a:spcPct val="115000"/>
                        </a:lnSpc>
                        <a:spcAft>
                          <a:spcPts val="0"/>
                        </a:spcAft>
                      </a:pPr>
                      <a:r>
                        <a:rPr lang="en-US" sz="1400" dirty="0">
                          <a:effectLst/>
                          <a:latin typeface="Arial"/>
                        </a:rPr>
                        <a:t>5 per 1000</a:t>
                      </a:r>
                      <a:endParaRPr lang="en-CA" sz="1400">
                        <a:effectLst/>
                        <a:latin typeface="Arial"/>
                        <a:ea typeface="MS Mincho"/>
                        <a:cs typeface="Times New Roman"/>
                      </a:endParaRPr>
                    </a:p>
                  </a:txBody>
                  <a:tcPr marL="9409" marR="9409" marT="0" marB="0"/>
                </a:tc>
                <a:tc>
                  <a:txBody>
                    <a:bodyPr/>
                    <a:lstStyle/>
                    <a:p>
                      <a:pPr indent="-228600">
                        <a:lnSpc>
                          <a:spcPct val="115000"/>
                        </a:lnSpc>
                        <a:spcAft>
                          <a:spcPts val="0"/>
                        </a:spcAft>
                      </a:pPr>
                      <a:r>
                        <a:rPr lang="en-US" sz="1400" dirty="0">
                          <a:effectLst/>
                          <a:latin typeface="Arial"/>
                        </a:rPr>
                        <a:t>5.1 per</a:t>
                      </a:r>
                      <a:endParaRPr lang="en-CA" sz="1400" dirty="0">
                        <a:effectLst/>
                        <a:latin typeface="Arial"/>
                      </a:endParaRPr>
                    </a:p>
                    <a:p>
                      <a:pPr indent="-228600">
                        <a:lnSpc>
                          <a:spcPct val="115000"/>
                        </a:lnSpc>
                        <a:spcAft>
                          <a:spcPts val="0"/>
                        </a:spcAft>
                      </a:pPr>
                      <a:r>
                        <a:rPr lang="en-US" sz="1400" dirty="0">
                          <a:effectLst/>
                          <a:latin typeface="Arial"/>
                        </a:rPr>
                        <a:t>1000 (2.9 to</a:t>
                      </a:r>
                      <a:endParaRPr lang="en-CA" sz="1400" dirty="0">
                        <a:effectLst/>
                        <a:latin typeface="Arial"/>
                      </a:endParaRPr>
                    </a:p>
                    <a:p>
                      <a:pPr indent="-228600">
                        <a:lnSpc>
                          <a:spcPct val="115000"/>
                        </a:lnSpc>
                        <a:spcAft>
                          <a:spcPts val="0"/>
                        </a:spcAft>
                      </a:pPr>
                      <a:r>
                        <a:rPr lang="en-US" sz="1400" dirty="0">
                          <a:effectLst/>
                          <a:latin typeface="Arial"/>
                        </a:rPr>
                        <a:t>6.5)</a:t>
                      </a:r>
                      <a:endParaRPr lang="en-CA" sz="1400">
                        <a:effectLst/>
                        <a:latin typeface="Arial"/>
                        <a:ea typeface="MS Mincho"/>
                        <a:cs typeface="Times New Roman"/>
                      </a:endParaRPr>
                    </a:p>
                  </a:txBody>
                  <a:tcPr marL="9409" marR="9409" marT="0" marB="0"/>
                </a:tc>
                <a:tc>
                  <a:txBody>
                    <a:bodyPr/>
                    <a:lstStyle/>
                    <a:p>
                      <a:pPr indent="-228600">
                        <a:lnSpc>
                          <a:spcPct val="115000"/>
                        </a:lnSpc>
                        <a:spcAft>
                          <a:spcPts val="0"/>
                        </a:spcAft>
                      </a:pPr>
                      <a:r>
                        <a:rPr lang="en-US" sz="1400" b="1" dirty="0">
                          <a:effectLst/>
                          <a:latin typeface="Arial"/>
                        </a:rPr>
                        <a:t>0.1 more in 1000</a:t>
                      </a:r>
                      <a:endParaRPr lang="en-CA" sz="1400" b="1">
                        <a:effectLst/>
                        <a:latin typeface="Arial"/>
                      </a:endParaRPr>
                    </a:p>
                    <a:p>
                      <a:pPr indent="-228600">
                        <a:lnSpc>
                          <a:spcPct val="115000"/>
                        </a:lnSpc>
                        <a:spcAft>
                          <a:spcPts val="0"/>
                        </a:spcAft>
                      </a:pPr>
                      <a:r>
                        <a:rPr lang="en-US" sz="1400" b="1" dirty="0">
                          <a:effectLst/>
                          <a:latin typeface="Arial"/>
                        </a:rPr>
                        <a:t>(2.1 fewer to 1.5 </a:t>
                      </a:r>
                      <a:endParaRPr lang="en-CA" sz="1400" b="1">
                        <a:effectLst/>
                        <a:latin typeface="Arial"/>
                      </a:endParaRPr>
                    </a:p>
                    <a:p>
                      <a:pPr indent="-228600">
                        <a:lnSpc>
                          <a:spcPct val="115000"/>
                        </a:lnSpc>
                        <a:spcAft>
                          <a:spcPts val="0"/>
                        </a:spcAft>
                      </a:pPr>
                      <a:r>
                        <a:rPr lang="en-US" sz="1400" b="1" dirty="0">
                          <a:effectLst/>
                          <a:latin typeface="Arial"/>
                        </a:rPr>
                        <a:t>more)</a:t>
                      </a:r>
                      <a:endParaRPr lang="en-CA" sz="1400" b="1">
                        <a:effectLst/>
                        <a:latin typeface="Arial"/>
                        <a:ea typeface="MS Mincho"/>
                        <a:cs typeface="Times New Roman"/>
                      </a:endParaRPr>
                    </a:p>
                  </a:txBody>
                  <a:tcPr marL="9409" marR="9409" marT="0" marB="0"/>
                </a:tc>
                <a:tc vMerge="1">
                  <a:txBody>
                    <a:bodyPr/>
                    <a:lstStyle/>
                    <a:p>
                      <a:endParaRPr lang="en-CA"/>
                    </a:p>
                  </a:txBody>
                  <a:tcPr/>
                </a:tc>
                <a:extLst>
                  <a:ext uri="{0D108BD9-81ED-4DB2-BD59-A6C34878D82A}">
                    <a16:rowId xmlns:a16="http://schemas.microsoft.com/office/drawing/2014/main" val="3841085250"/>
                  </a:ext>
                </a:extLst>
              </a:tr>
              <a:tr h="151026">
                <a:tc vMerge="1">
                  <a:txBody>
                    <a:bodyPr/>
                    <a:lstStyle/>
                    <a:p>
                      <a:endParaRPr lang="en-CA"/>
                    </a:p>
                  </a:txBody>
                  <a:tcPr/>
                </a:tc>
                <a:tc vMerge="1">
                  <a:txBody>
                    <a:bodyPr/>
                    <a:lstStyle/>
                    <a:p>
                      <a:endParaRPr lang="en-CA"/>
                    </a:p>
                  </a:txBody>
                  <a:tcPr/>
                </a:tc>
                <a:tc gridSpan="3">
                  <a:txBody>
                    <a:bodyPr/>
                    <a:lstStyle/>
                    <a:p>
                      <a:pPr indent="-228600">
                        <a:lnSpc>
                          <a:spcPct val="115000"/>
                        </a:lnSpc>
                        <a:spcAft>
                          <a:spcPts val="0"/>
                        </a:spcAft>
                      </a:pPr>
                      <a:r>
                        <a:rPr lang="en-US" sz="1400" dirty="0">
                          <a:effectLst/>
                          <a:latin typeface="Arial"/>
                        </a:rPr>
                        <a:t>General-risk population</a:t>
                      </a:r>
                      <a:r>
                        <a:rPr lang="en-US" sz="1400" baseline="30000" dirty="0">
                          <a:effectLst/>
                          <a:latin typeface="Arial"/>
                        </a:rPr>
                        <a:t>†</a:t>
                      </a:r>
                      <a:endParaRPr lang="en-CA" sz="1400">
                        <a:effectLst/>
                        <a:latin typeface="Arial"/>
                        <a:ea typeface="MS Mincho"/>
                        <a:cs typeface="Times New Roman"/>
                      </a:endParaRPr>
                    </a:p>
                  </a:txBody>
                  <a:tcPr marL="9409" marR="9409" marT="0" marB="0"/>
                </a:tc>
                <a:tc hMerge="1">
                  <a:txBody>
                    <a:bodyPr/>
                    <a:lstStyle/>
                    <a:p>
                      <a:endParaRPr lang="en-CA"/>
                    </a:p>
                  </a:txBody>
                  <a:tcPr/>
                </a:tc>
                <a:tc hMerge="1">
                  <a:txBody>
                    <a:bodyPr/>
                    <a:lstStyle/>
                    <a:p>
                      <a:endParaRPr lang="en-CA"/>
                    </a:p>
                  </a:txBody>
                  <a:tcPr/>
                </a:tc>
                <a:tc vMerge="1">
                  <a:txBody>
                    <a:bodyPr/>
                    <a:lstStyle/>
                    <a:p>
                      <a:endParaRPr lang="en-CA"/>
                    </a:p>
                  </a:txBody>
                  <a:tcPr/>
                </a:tc>
                <a:extLst>
                  <a:ext uri="{0D108BD9-81ED-4DB2-BD59-A6C34878D82A}">
                    <a16:rowId xmlns:a16="http://schemas.microsoft.com/office/drawing/2014/main" val="2067013880"/>
                  </a:ext>
                </a:extLst>
              </a:tr>
              <a:tr h="767441">
                <a:tc vMerge="1">
                  <a:txBody>
                    <a:bodyPr/>
                    <a:lstStyle/>
                    <a:p>
                      <a:endParaRPr lang="en-CA"/>
                    </a:p>
                  </a:txBody>
                  <a:tcPr/>
                </a:tc>
                <a:tc vMerge="1">
                  <a:txBody>
                    <a:bodyPr/>
                    <a:lstStyle/>
                    <a:p>
                      <a:endParaRPr lang="en-CA"/>
                    </a:p>
                  </a:txBody>
                  <a:tcPr/>
                </a:tc>
                <a:tc>
                  <a:txBody>
                    <a:bodyPr/>
                    <a:lstStyle/>
                    <a:p>
                      <a:pPr indent="-228600">
                        <a:lnSpc>
                          <a:spcPct val="115000"/>
                        </a:lnSpc>
                        <a:spcAft>
                          <a:spcPts val="0"/>
                        </a:spcAft>
                      </a:pPr>
                      <a:r>
                        <a:rPr lang="en-US" sz="1400" dirty="0">
                          <a:effectLst/>
                          <a:latin typeface="Arial"/>
                        </a:rPr>
                        <a:t>27 per 1000</a:t>
                      </a:r>
                      <a:endParaRPr lang="en-CA" sz="1400">
                        <a:effectLst/>
                        <a:latin typeface="Arial"/>
                        <a:ea typeface="MS Mincho"/>
                        <a:cs typeface="Times New Roman"/>
                      </a:endParaRPr>
                    </a:p>
                  </a:txBody>
                  <a:tcPr marL="9409" marR="9409" marT="0" marB="0"/>
                </a:tc>
                <a:tc>
                  <a:txBody>
                    <a:bodyPr/>
                    <a:lstStyle/>
                    <a:p>
                      <a:pPr indent="-228600">
                        <a:lnSpc>
                          <a:spcPct val="115000"/>
                        </a:lnSpc>
                        <a:spcAft>
                          <a:spcPts val="0"/>
                        </a:spcAft>
                      </a:pPr>
                      <a:r>
                        <a:rPr lang="en-US" sz="1400" dirty="0">
                          <a:effectLst/>
                          <a:latin typeface="Arial"/>
                        </a:rPr>
                        <a:t>27.3 per</a:t>
                      </a:r>
                      <a:endParaRPr lang="en-CA" sz="1400" dirty="0">
                        <a:effectLst/>
                        <a:latin typeface="Arial"/>
                      </a:endParaRPr>
                    </a:p>
                    <a:p>
                      <a:pPr indent="-228600">
                        <a:lnSpc>
                          <a:spcPct val="115000"/>
                        </a:lnSpc>
                        <a:spcAft>
                          <a:spcPts val="0"/>
                        </a:spcAft>
                      </a:pPr>
                      <a:r>
                        <a:rPr lang="en-US" sz="1400" dirty="0">
                          <a:effectLst/>
                          <a:latin typeface="Arial"/>
                        </a:rPr>
                        <a:t>1000 (19.4</a:t>
                      </a:r>
                      <a:endParaRPr lang="en-CA" sz="1400" dirty="0">
                        <a:effectLst/>
                        <a:latin typeface="Arial"/>
                      </a:endParaRPr>
                    </a:p>
                    <a:p>
                      <a:pPr indent="-228600">
                        <a:lnSpc>
                          <a:spcPct val="115000"/>
                        </a:lnSpc>
                        <a:spcAft>
                          <a:spcPts val="0"/>
                        </a:spcAft>
                      </a:pPr>
                      <a:r>
                        <a:rPr lang="en-US" sz="1400" dirty="0">
                          <a:effectLst/>
                          <a:latin typeface="Arial"/>
                        </a:rPr>
                        <a:t>to 38)</a:t>
                      </a:r>
                      <a:endParaRPr lang="en-CA" sz="1400">
                        <a:effectLst/>
                        <a:latin typeface="Arial"/>
                        <a:ea typeface="MS Mincho"/>
                        <a:cs typeface="Times New Roman"/>
                      </a:endParaRPr>
                    </a:p>
                  </a:txBody>
                  <a:tcPr marL="9409" marR="9409" marT="0" marB="0"/>
                </a:tc>
                <a:tc>
                  <a:txBody>
                    <a:bodyPr/>
                    <a:lstStyle/>
                    <a:p>
                      <a:pPr indent="-228600">
                        <a:lnSpc>
                          <a:spcPct val="115000"/>
                        </a:lnSpc>
                        <a:spcAft>
                          <a:spcPts val="0"/>
                        </a:spcAft>
                      </a:pPr>
                      <a:r>
                        <a:rPr lang="en-US" sz="1400" b="1" dirty="0">
                          <a:effectLst/>
                          <a:latin typeface="Arial"/>
                        </a:rPr>
                        <a:t>0.3 more in 1000</a:t>
                      </a:r>
                      <a:endParaRPr lang="en-CA" sz="1400" b="1">
                        <a:effectLst/>
                        <a:latin typeface="Arial"/>
                      </a:endParaRPr>
                    </a:p>
                    <a:p>
                      <a:pPr indent="-228600">
                        <a:lnSpc>
                          <a:spcPct val="115000"/>
                        </a:lnSpc>
                        <a:spcAft>
                          <a:spcPts val="0"/>
                        </a:spcAft>
                      </a:pPr>
                      <a:r>
                        <a:rPr lang="en-US" sz="1400" b="1" dirty="0">
                          <a:effectLst/>
                          <a:latin typeface="Arial"/>
                        </a:rPr>
                        <a:t>(7.6 fewer to 11</a:t>
                      </a:r>
                      <a:endParaRPr lang="en-CA" sz="1400" b="1">
                        <a:effectLst/>
                        <a:latin typeface="Arial"/>
                      </a:endParaRPr>
                    </a:p>
                    <a:p>
                      <a:pPr indent="-228600">
                        <a:lnSpc>
                          <a:spcPct val="115000"/>
                        </a:lnSpc>
                        <a:spcAft>
                          <a:spcPts val="0"/>
                        </a:spcAft>
                      </a:pPr>
                      <a:r>
                        <a:rPr lang="en-US" sz="1400" b="1" dirty="0">
                          <a:effectLst/>
                          <a:latin typeface="Arial"/>
                        </a:rPr>
                        <a:t>more)</a:t>
                      </a:r>
                      <a:endParaRPr lang="en-CA" sz="1400" b="1">
                        <a:effectLst/>
                        <a:latin typeface="Arial"/>
                        <a:ea typeface="MS Mincho"/>
                        <a:cs typeface="Times New Roman"/>
                      </a:endParaRPr>
                    </a:p>
                  </a:txBody>
                  <a:tcPr marL="9409" marR="9409" marT="0" marB="0"/>
                </a:tc>
                <a:tc vMerge="1">
                  <a:txBody>
                    <a:bodyPr/>
                    <a:lstStyle/>
                    <a:p>
                      <a:endParaRPr lang="en-CA"/>
                    </a:p>
                  </a:txBody>
                  <a:tcPr/>
                </a:tc>
                <a:extLst>
                  <a:ext uri="{0D108BD9-81ED-4DB2-BD59-A6C34878D82A}">
                    <a16:rowId xmlns:a16="http://schemas.microsoft.com/office/drawing/2014/main" val="843252107"/>
                  </a:ext>
                </a:extLst>
              </a:tr>
              <a:tr h="151026">
                <a:tc vMerge="1">
                  <a:txBody>
                    <a:bodyPr/>
                    <a:lstStyle/>
                    <a:p>
                      <a:endParaRPr lang="en-CA"/>
                    </a:p>
                  </a:txBody>
                  <a:tcPr/>
                </a:tc>
                <a:tc vMerge="1">
                  <a:txBody>
                    <a:bodyPr/>
                    <a:lstStyle/>
                    <a:p>
                      <a:endParaRPr lang="en-CA"/>
                    </a:p>
                  </a:txBody>
                  <a:tcPr/>
                </a:tc>
                <a:tc gridSpan="3">
                  <a:txBody>
                    <a:bodyPr/>
                    <a:lstStyle/>
                    <a:p>
                      <a:pPr indent="-228600">
                        <a:lnSpc>
                          <a:spcPct val="115000"/>
                        </a:lnSpc>
                        <a:spcAft>
                          <a:spcPts val="0"/>
                        </a:spcAft>
                      </a:pPr>
                      <a:r>
                        <a:rPr lang="en-US" sz="1400" dirty="0">
                          <a:effectLst/>
                          <a:latin typeface="Arial"/>
                        </a:rPr>
                        <a:t>High-risk population</a:t>
                      </a:r>
                      <a:r>
                        <a:rPr lang="en-US" sz="1400" baseline="30000" dirty="0">
                          <a:effectLst/>
                          <a:latin typeface="Arial"/>
                        </a:rPr>
                        <a:t>‡</a:t>
                      </a:r>
                      <a:endParaRPr lang="en-CA" sz="1400">
                        <a:effectLst/>
                        <a:latin typeface="Arial"/>
                        <a:ea typeface="MS Mincho"/>
                        <a:cs typeface="Times New Roman"/>
                      </a:endParaRPr>
                    </a:p>
                  </a:txBody>
                  <a:tcPr marL="9409" marR="9409" marT="0" marB="0"/>
                </a:tc>
                <a:tc hMerge="1">
                  <a:txBody>
                    <a:bodyPr/>
                    <a:lstStyle/>
                    <a:p>
                      <a:endParaRPr lang="en-CA"/>
                    </a:p>
                  </a:txBody>
                  <a:tcPr/>
                </a:tc>
                <a:tc hMerge="1">
                  <a:txBody>
                    <a:bodyPr/>
                    <a:lstStyle/>
                    <a:p>
                      <a:endParaRPr lang="en-CA"/>
                    </a:p>
                  </a:txBody>
                  <a:tcPr/>
                </a:tc>
                <a:tc vMerge="1">
                  <a:txBody>
                    <a:bodyPr/>
                    <a:lstStyle/>
                    <a:p>
                      <a:endParaRPr lang="en-CA"/>
                    </a:p>
                  </a:txBody>
                  <a:tcPr/>
                </a:tc>
                <a:extLst>
                  <a:ext uri="{0D108BD9-81ED-4DB2-BD59-A6C34878D82A}">
                    <a16:rowId xmlns:a16="http://schemas.microsoft.com/office/drawing/2014/main" val="1509552967"/>
                  </a:ext>
                </a:extLst>
              </a:tr>
              <a:tr h="2148213">
                <a:tc vMerge="1">
                  <a:txBody>
                    <a:bodyPr/>
                    <a:lstStyle/>
                    <a:p>
                      <a:endParaRPr lang="en-CA"/>
                    </a:p>
                  </a:txBody>
                  <a:tcPr/>
                </a:tc>
                <a:tc vMerge="1">
                  <a:txBody>
                    <a:bodyPr/>
                    <a:lstStyle/>
                    <a:p>
                      <a:endParaRPr lang="en-CA"/>
                    </a:p>
                  </a:txBody>
                  <a:tcPr/>
                </a:tc>
                <a:tc>
                  <a:txBody>
                    <a:bodyPr/>
                    <a:lstStyle/>
                    <a:p>
                      <a:pPr indent="-228600">
                        <a:lnSpc>
                          <a:spcPct val="115000"/>
                        </a:lnSpc>
                        <a:spcAft>
                          <a:spcPts val="0"/>
                        </a:spcAft>
                      </a:pPr>
                      <a:r>
                        <a:rPr lang="en-US" sz="1400" dirty="0">
                          <a:effectLst/>
                          <a:latin typeface="Arial"/>
                        </a:rPr>
                        <a:t>47 per 1000</a:t>
                      </a:r>
                      <a:endParaRPr lang="en-CA" sz="1400">
                        <a:effectLst/>
                        <a:latin typeface="Arial"/>
                        <a:ea typeface="MS Mincho"/>
                        <a:cs typeface="Times New Roman"/>
                      </a:endParaRPr>
                    </a:p>
                  </a:txBody>
                  <a:tcPr marL="9409" marR="9409" marT="0" marB="0"/>
                </a:tc>
                <a:tc>
                  <a:txBody>
                    <a:bodyPr/>
                    <a:lstStyle/>
                    <a:p>
                      <a:pPr indent="-228600">
                        <a:lnSpc>
                          <a:spcPct val="115000"/>
                        </a:lnSpc>
                        <a:spcAft>
                          <a:spcPts val="0"/>
                        </a:spcAft>
                      </a:pPr>
                      <a:r>
                        <a:rPr lang="en-US" sz="1400" dirty="0">
                          <a:effectLst/>
                          <a:latin typeface="Arial"/>
                        </a:rPr>
                        <a:t>47.5 per</a:t>
                      </a:r>
                      <a:endParaRPr lang="en-CA" sz="1400" dirty="0">
                        <a:effectLst/>
                        <a:latin typeface="Arial"/>
                      </a:endParaRPr>
                    </a:p>
                    <a:p>
                      <a:pPr indent="-228600">
                        <a:lnSpc>
                          <a:spcPct val="115000"/>
                        </a:lnSpc>
                        <a:spcAft>
                          <a:spcPts val="0"/>
                        </a:spcAft>
                      </a:pPr>
                      <a:r>
                        <a:rPr lang="en-US" sz="1400" dirty="0">
                          <a:effectLst/>
                          <a:latin typeface="Arial"/>
                        </a:rPr>
                        <a:t>1000 (33.9</a:t>
                      </a:r>
                      <a:endParaRPr lang="en-CA" sz="1400" dirty="0">
                        <a:effectLst/>
                        <a:latin typeface="Arial"/>
                      </a:endParaRPr>
                    </a:p>
                    <a:p>
                      <a:pPr indent="-228600">
                        <a:lnSpc>
                          <a:spcPct val="115000"/>
                        </a:lnSpc>
                        <a:spcAft>
                          <a:spcPts val="0"/>
                        </a:spcAft>
                      </a:pPr>
                      <a:r>
                        <a:rPr lang="en-US" sz="1400" dirty="0">
                          <a:effectLst/>
                          <a:latin typeface="Arial"/>
                        </a:rPr>
                        <a:t>to 65.7)</a:t>
                      </a:r>
                      <a:endParaRPr lang="en-CA" sz="1400">
                        <a:effectLst/>
                        <a:latin typeface="Arial"/>
                        <a:ea typeface="MS Mincho"/>
                        <a:cs typeface="Times New Roman"/>
                      </a:endParaRPr>
                    </a:p>
                  </a:txBody>
                  <a:tcPr marL="9409" marR="9409" marT="0" marB="0"/>
                </a:tc>
                <a:tc>
                  <a:txBody>
                    <a:bodyPr/>
                    <a:lstStyle/>
                    <a:p>
                      <a:pPr indent="-228600">
                        <a:lnSpc>
                          <a:spcPct val="115000"/>
                        </a:lnSpc>
                        <a:spcAft>
                          <a:spcPts val="0"/>
                        </a:spcAft>
                      </a:pPr>
                      <a:r>
                        <a:rPr lang="en-US" sz="1400" b="1" dirty="0">
                          <a:effectLst/>
                          <a:latin typeface="Arial"/>
                        </a:rPr>
                        <a:t>0.5 more in 1000</a:t>
                      </a:r>
                      <a:endParaRPr lang="en-CA" sz="1400" b="1">
                        <a:effectLst/>
                        <a:latin typeface="Arial"/>
                      </a:endParaRPr>
                    </a:p>
                    <a:p>
                      <a:pPr indent="-228600">
                        <a:lnSpc>
                          <a:spcPct val="115000"/>
                        </a:lnSpc>
                        <a:spcAft>
                          <a:spcPts val="0"/>
                        </a:spcAft>
                      </a:pPr>
                      <a:r>
                        <a:rPr lang="en-US" sz="1400" b="1" dirty="0">
                          <a:effectLst/>
                          <a:latin typeface="Arial"/>
                        </a:rPr>
                        <a:t>(13.1 fewer to</a:t>
                      </a:r>
                      <a:endParaRPr lang="en-CA" sz="1400" b="1">
                        <a:effectLst/>
                        <a:latin typeface="Arial"/>
                      </a:endParaRPr>
                    </a:p>
                    <a:p>
                      <a:pPr indent="-228600">
                        <a:lnSpc>
                          <a:spcPct val="115000"/>
                        </a:lnSpc>
                        <a:spcAft>
                          <a:spcPts val="0"/>
                        </a:spcAft>
                      </a:pPr>
                      <a:r>
                        <a:rPr lang="en-US" sz="1400" b="1" dirty="0">
                          <a:effectLst/>
                          <a:latin typeface="Arial"/>
                        </a:rPr>
                        <a:t>18.7 more)</a:t>
                      </a:r>
                      <a:endParaRPr lang="en-CA" sz="1400" b="1">
                        <a:effectLst/>
                        <a:latin typeface="Arial"/>
                        <a:ea typeface="MS Mincho"/>
                        <a:cs typeface="Times New Roman"/>
                      </a:endParaRPr>
                    </a:p>
                  </a:txBody>
                  <a:tcPr marL="9409" marR="9409" marT="0" marB="0"/>
                </a:tc>
                <a:tc vMerge="1">
                  <a:txBody>
                    <a:bodyPr/>
                    <a:lstStyle/>
                    <a:p>
                      <a:endParaRPr lang="en-CA"/>
                    </a:p>
                  </a:txBody>
                  <a:tcPr/>
                </a:tc>
                <a:extLst>
                  <a:ext uri="{0D108BD9-81ED-4DB2-BD59-A6C34878D82A}">
                    <a16:rowId xmlns:a16="http://schemas.microsoft.com/office/drawing/2014/main" val="1286496643"/>
                  </a:ext>
                </a:extLst>
              </a:tr>
            </a:tbl>
          </a:graphicData>
        </a:graphic>
      </p:graphicFrame>
      <p:sp>
        <p:nvSpPr>
          <p:cNvPr id="4" name="Slide Number Placeholder 3"/>
          <p:cNvSpPr>
            <a:spLocks noGrp="1"/>
          </p:cNvSpPr>
          <p:nvPr>
            <p:ph type="sldNum" sz="quarter" idx="12"/>
          </p:nvPr>
        </p:nvSpPr>
        <p:spPr/>
        <p:txBody>
          <a:bodyPr/>
          <a:lstStyle/>
          <a:p>
            <a:fld id="{E3D5E142-BA66-4577-AABD-3D3B043058E5}" type="slidenum">
              <a:rPr lang="en-US" smtClean="0"/>
              <a:pPr/>
              <a:t>62</a:t>
            </a:fld>
            <a:endParaRPr lang="en-US" dirty="0"/>
          </a:p>
        </p:txBody>
      </p:sp>
      <p:sp>
        <p:nvSpPr>
          <p:cNvPr id="6" name="Title 1"/>
          <p:cNvSpPr>
            <a:spLocks noGrp="1"/>
          </p:cNvSpPr>
          <p:nvPr>
            <p:ph type="title"/>
          </p:nvPr>
        </p:nvSpPr>
        <p:spPr>
          <a:xfrm>
            <a:off x="0" y="-66429"/>
            <a:ext cx="9144000" cy="762000"/>
          </a:xfrm>
          <a:solidFill>
            <a:schemeClr val="bg1"/>
          </a:solidFill>
        </p:spPr>
        <p:txBody>
          <a:bodyPr>
            <a:normAutofit/>
          </a:bodyPr>
          <a:lstStyle/>
          <a:p>
            <a:r>
              <a:rPr lang="en-CA" sz="3200" dirty="0">
                <a:latin typeface="Arial"/>
                <a:cs typeface="Arial"/>
              </a:rPr>
              <a:t>  PID data</a:t>
            </a:r>
          </a:p>
        </p:txBody>
      </p:sp>
    </p:spTree>
    <p:extLst>
      <p:ext uri="{BB962C8B-B14F-4D97-AF65-F5344CB8AC3E}">
        <p14:creationId xmlns:p14="http://schemas.microsoft.com/office/powerpoint/2010/main" val="27659203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B784C7-2938-461C-B31C-2B19EDAF8809}"/>
              </a:ext>
            </a:extLst>
          </p:cNvPr>
          <p:cNvSpPr/>
          <p:nvPr/>
        </p:nvSpPr>
        <p:spPr>
          <a:xfrm>
            <a:off x="4862" y="-39312"/>
            <a:ext cx="9134272" cy="938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E3D5E142-BA66-4577-AABD-3D3B043058E5}" type="slidenum">
              <a:rPr lang="en-US" smtClean="0"/>
              <a:pPr/>
              <a:t>63</a:t>
            </a:fld>
            <a:endParaRPr lang="en-US" dirty="0"/>
          </a:p>
        </p:txBody>
      </p:sp>
      <p:graphicFrame>
        <p:nvGraphicFramePr>
          <p:cNvPr id="6" name="Table 5"/>
          <p:cNvGraphicFramePr>
            <a:graphicFrameLocks noGrp="1"/>
          </p:cNvGraphicFramePr>
          <p:nvPr/>
        </p:nvGraphicFramePr>
        <p:xfrm>
          <a:off x="228600" y="152400"/>
          <a:ext cx="8763000" cy="5959474"/>
        </p:xfrm>
        <a:graphic>
          <a:graphicData uri="http://schemas.openxmlformats.org/drawingml/2006/table">
            <a:tbl>
              <a:tblPr firstRow="1" firstCol="1" bandRow="1">
                <a:tableStyleId>{5C22544A-7EE6-4342-B048-85BDC9FD1C3A}</a:tableStyleId>
              </a:tblPr>
              <a:tblGrid>
                <a:gridCol w="1447800">
                  <a:extLst>
                    <a:ext uri="{9D8B030D-6E8A-4147-A177-3AD203B41FA5}">
                      <a16:colId xmlns:a16="http://schemas.microsoft.com/office/drawing/2014/main" val="1652171044"/>
                    </a:ext>
                  </a:extLst>
                </a:gridCol>
                <a:gridCol w="1143000">
                  <a:extLst>
                    <a:ext uri="{9D8B030D-6E8A-4147-A177-3AD203B41FA5}">
                      <a16:colId xmlns:a16="http://schemas.microsoft.com/office/drawing/2014/main" val="2175212980"/>
                    </a:ext>
                  </a:extLst>
                </a:gridCol>
                <a:gridCol w="1143000">
                  <a:extLst>
                    <a:ext uri="{9D8B030D-6E8A-4147-A177-3AD203B41FA5}">
                      <a16:colId xmlns:a16="http://schemas.microsoft.com/office/drawing/2014/main" val="488674953"/>
                    </a:ext>
                  </a:extLst>
                </a:gridCol>
                <a:gridCol w="1524000">
                  <a:extLst>
                    <a:ext uri="{9D8B030D-6E8A-4147-A177-3AD203B41FA5}">
                      <a16:colId xmlns:a16="http://schemas.microsoft.com/office/drawing/2014/main" val="3378473287"/>
                    </a:ext>
                  </a:extLst>
                </a:gridCol>
                <a:gridCol w="1828800">
                  <a:extLst>
                    <a:ext uri="{9D8B030D-6E8A-4147-A177-3AD203B41FA5}">
                      <a16:colId xmlns:a16="http://schemas.microsoft.com/office/drawing/2014/main" val="1004619286"/>
                    </a:ext>
                  </a:extLst>
                </a:gridCol>
                <a:gridCol w="1676400">
                  <a:extLst>
                    <a:ext uri="{9D8B030D-6E8A-4147-A177-3AD203B41FA5}">
                      <a16:colId xmlns:a16="http://schemas.microsoft.com/office/drawing/2014/main" val="3964545893"/>
                    </a:ext>
                  </a:extLst>
                </a:gridCol>
              </a:tblGrid>
              <a:tr h="274383">
                <a:tc rowSpan="2">
                  <a:txBody>
                    <a:bodyPr/>
                    <a:lstStyle/>
                    <a:p>
                      <a:pPr indent="-228600">
                        <a:lnSpc>
                          <a:spcPct val="115000"/>
                        </a:lnSpc>
                        <a:spcAft>
                          <a:spcPts val="0"/>
                        </a:spcAft>
                      </a:pPr>
                      <a:r>
                        <a:rPr lang="en-US" sz="1400" dirty="0">
                          <a:effectLst/>
                          <a:latin typeface="Arial"/>
                        </a:rPr>
                        <a:t>Outcome</a:t>
                      </a:r>
                      <a:endParaRPr lang="en-CA" sz="1400" dirty="0">
                        <a:effectLst/>
                        <a:latin typeface="Arial"/>
                      </a:endParaRPr>
                    </a:p>
                    <a:p>
                      <a:pPr indent="-228600">
                        <a:lnSpc>
                          <a:spcPct val="115000"/>
                        </a:lnSpc>
                        <a:spcAft>
                          <a:spcPts val="0"/>
                        </a:spcAft>
                      </a:pPr>
                      <a:r>
                        <a:rPr lang="en-US" sz="1400" dirty="0">
                          <a:effectLst/>
                          <a:latin typeface="Arial"/>
                        </a:rPr>
                        <a:t>No. participants (studies)</a:t>
                      </a:r>
                      <a:endParaRPr lang="en-CA" sz="1400" dirty="0">
                        <a:effectLst/>
                        <a:latin typeface="Arial"/>
                        <a:ea typeface="MS Mincho"/>
                        <a:cs typeface="Times New Roman"/>
                      </a:endParaRPr>
                    </a:p>
                  </a:txBody>
                  <a:tcPr marL="9409" marR="9409" marT="0" marB="0"/>
                </a:tc>
                <a:tc rowSpan="2">
                  <a:txBody>
                    <a:bodyPr/>
                    <a:lstStyle/>
                    <a:p>
                      <a:pPr indent="-228600">
                        <a:lnSpc>
                          <a:spcPct val="115000"/>
                        </a:lnSpc>
                        <a:spcAft>
                          <a:spcPts val="0"/>
                        </a:spcAft>
                      </a:pPr>
                      <a:r>
                        <a:rPr lang="en-US" sz="1400" dirty="0">
                          <a:effectLst/>
                          <a:latin typeface="Arial"/>
                        </a:rPr>
                        <a:t>Relative</a:t>
                      </a:r>
                      <a:endParaRPr lang="en-CA" sz="1400" dirty="0">
                        <a:effectLst/>
                        <a:latin typeface="Arial"/>
                      </a:endParaRPr>
                    </a:p>
                    <a:p>
                      <a:pPr indent="-228600">
                        <a:lnSpc>
                          <a:spcPct val="115000"/>
                        </a:lnSpc>
                        <a:spcAft>
                          <a:spcPts val="0"/>
                        </a:spcAft>
                      </a:pPr>
                      <a:r>
                        <a:rPr lang="en-US" sz="1400" dirty="0">
                          <a:effectLst/>
                          <a:latin typeface="Arial"/>
                        </a:rPr>
                        <a:t>effect (95%</a:t>
                      </a:r>
                      <a:endParaRPr lang="en-CA" sz="1400" dirty="0">
                        <a:effectLst/>
                        <a:latin typeface="Arial"/>
                      </a:endParaRPr>
                    </a:p>
                    <a:p>
                      <a:pPr indent="-228600">
                        <a:lnSpc>
                          <a:spcPct val="115000"/>
                        </a:lnSpc>
                        <a:spcAft>
                          <a:spcPts val="0"/>
                        </a:spcAft>
                      </a:pPr>
                      <a:r>
                        <a:rPr lang="en-US" sz="1400" dirty="0">
                          <a:effectLst/>
                          <a:latin typeface="Arial"/>
                        </a:rPr>
                        <a:t>CI)</a:t>
                      </a:r>
                      <a:endParaRPr lang="en-CA" sz="1400" dirty="0">
                        <a:effectLst/>
                        <a:latin typeface="Arial"/>
                        <a:ea typeface="MS Mincho"/>
                        <a:cs typeface="Times New Roman"/>
                      </a:endParaRPr>
                    </a:p>
                  </a:txBody>
                  <a:tcPr marL="9409" marR="9409" marT="0" marB="0"/>
                </a:tc>
                <a:tc gridSpan="3">
                  <a:txBody>
                    <a:bodyPr/>
                    <a:lstStyle/>
                    <a:p>
                      <a:pPr indent="-228600">
                        <a:lnSpc>
                          <a:spcPct val="115000"/>
                        </a:lnSpc>
                        <a:spcAft>
                          <a:spcPts val="0"/>
                        </a:spcAft>
                      </a:pPr>
                      <a:r>
                        <a:rPr lang="en-US" sz="1400" dirty="0">
                          <a:effectLst/>
                        </a:rPr>
                        <a:t>Anticipated absolute effects (95% CI) </a:t>
                      </a:r>
                      <a:endParaRPr lang="en-CA" sz="1400">
                        <a:effectLst/>
                        <a:latin typeface="Calibri"/>
                        <a:ea typeface="MS Mincho"/>
                        <a:cs typeface="Times New Roman"/>
                      </a:endParaRPr>
                    </a:p>
                  </a:txBody>
                  <a:tcPr marL="9409" marR="9409" marT="0" marB="0"/>
                </a:tc>
                <a:tc hMerge="1">
                  <a:txBody>
                    <a:bodyPr/>
                    <a:lstStyle/>
                    <a:p>
                      <a:endParaRPr lang="en-CA"/>
                    </a:p>
                  </a:txBody>
                  <a:tcPr/>
                </a:tc>
                <a:tc hMerge="1">
                  <a:txBody>
                    <a:bodyPr/>
                    <a:lstStyle/>
                    <a:p>
                      <a:endParaRPr lang="en-CA"/>
                    </a:p>
                  </a:txBody>
                  <a:tcPr/>
                </a:tc>
                <a:tc rowSpan="2">
                  <a:txBody>
                    <a:bodyPr/>
                    <a:lstStyle/>
                    <a:p>
                      <a:pPr indent="-228600">
                        <a:lnSpc>
                          <a:spcPct val="115000"/>
                        </a:lnSpc>
                        <a:spcAft>
                          <a:spcPts val="0"/>
                        </a:spcAft>
                      </a:pPr>
                      <a:r>
                        <a:rPr lang="en-US" sz="1400" dirty="0">
                          <a:effectLst/>
                          <a:latin typeface="Arial"/>
                        </a:rPr>
                        <a:t>Certainty of the</a:t>
                      </a:r>
                      <a:endParaRPr lang="en-CA" sz="1400" dirty="0">
                        <a:effectLst/>
                        <a:latin typeface="Arial"/>
                      </a:endParaRPr>
                    </a:p>
                    <a:p>
                      <a:pPr indent="-228600">
                        <a:lnSpc>
                          <a:spcPct val="115000"/>
                        </a:lnSpc>
                        <a:spcAft>
                          <a:spcPts val="0"/>
                        </a:spcAft>
                      </a:pPr>
                      <a:r>
                        <a:rPr lang="en-US" sz="1400" dirty="0">
                          <a:effectLst/>
                          <a:latin typeface="Arial"/>
                        </a:rPr>
                        <a:t>evidence (GRADE)</a:t>
                      </a:r>
                      <a:endParaRPr lang="en-CA" sz="1400" dirty="0">
                        <a:effectLst/>
                        <a:latin typeface="Arial"/>
                        <a:ea typeface="MS Mincho"/>
                        <a:cs typeface="Times New Roman"/>
                      </a:endParaRPr>
                    </a:p>
                  </a:txBody>
                  <a:tcPr marL="9409" marR="9409" marT="0" marB="0"/>
                </a:tc>
                <a:extLst>
                  <a:ext uri="{0D108BD9-81ED-4DB2-BD59-A6C34878D82A}">
                    <a16:rowId xmlns:a16="http://schemas.microsoft.com/office/drawing/2014/main" val="3118340461"/>
                  </a:ext>
                </a:extLst>
              </a:tr>
              <a:tr h="960342">
                <a:tc vMerge="1">
                  <a:txBody>
                    <a:bodyPr/>
                    <a:lstStyle/>
                    <a:p>
                      <a:endParaRPr lang="en-CA"/>
                    </a:p>
                  </a:txBody>
                  <a:tcPr/>
                </a:tc>
                <a:tc vMerge="1">
                  <a:txBody>
                    <a:bodyPr/>
                    <a:lstStyle/>
                    <a:p>
                      <a:endParaRPr lang="en-CA"/>
                    </a:p>
                  </a:txBody>
                  <a:tcPr/>
                </a:tc>
                <a:tc>
                  <a:txBody>
                    <a:bodyPr/>
                    <a:lstStyle/>
                    <a:p>
                      <a:pPr indent="-228600">
                        <a:lnSpc>
                          <a:spcPct val="115000"/>
                        </a:lnSpc>
                        <a:spcAft>
                          <a:spcPts val="0"/>
                        </a:spcAft>
                      </a:pPr>
                      <a:r>
                        <a:rPr lang="en-US" sz="1400" dirty="0">
                          <a:effectLst/>
                          <a:latin typeface="Arial"/>
                        </a:rPr>
                        <a:t>Without</a:t>
                      </a:r>
                      <a:endParaRPr lang="en-CA" sz="1400" dirty="0">
                        <a:effectLst/>
                        <a:latin typeface="Arial"/>
                      </a:endParaRPr>
                    </a:p>
                    <a:p>
                      <a:pPr indent="-228600">
                        <a:lnSpc>
                          <a:spcPct val="115000"/>
                        </a:lnSpc>
                        <a:spcAft>
                          <a:spcPts val="0"/>
                        </a:spcAft>
                      </a:pPr>
                      <a:r>
                        <a:rPr lang="en-US" sz="1400" dirty="0">
                          <a:effectLst/>
                          <a:latin typeface="Arial"/>
                        </a:rPr>
                        <a:t>screening*†</a:t>
                      </a:r>
                      <a:endParaRPr lang="en-CA" sz="1400" dirty="0">
                        <a:effectLst/>
                        <a:latin typeface="Arial"/>
                        <a:ea typeface="MS Mincho"/>
                        <a:cs typeface="Times New Roman"/>
                      </a:endParaRPr>
                    </a:p>
                  </a:txBody>
                  <a:tcPr marL="9409" marR="9409" marT="0" marB="0"/>
                </a:tc>
                <a:tc>
                  <a:txBody>
                    <a:bodyPr/>
                    <a:lstStyle/>
                    <a:p>
                      <a:pPr indent="-228600">
                        <a:lnSpc>
                          <a:spcPct val="115000"/>
                        </a:lnSpc>
                        <a:spcAft>
                          <a:spcPts val="0"/>
                        </a:spcAft>
                      </a:pPr>
                      <a:r>
                        <a:rPr lang="en-US" sz="1400" dirty="0">
                          <a:effectLst/>
                          <a:latin typeface="Arial"/>
                        </a:rPr>
                        <a:t>With a</a:t>
                      </a:r>
                      <a:endParaRPr lang="en-CA" sz="1400" dirty="0">
                        <a:effectLst/>
                        <a:latin typeface="Arial"/>
                      </a:endParaRPr>
                    </a:p>
                    <a:p>
                      <a:pPr indent="-228600">
                        <a:lnSpc>
                          <a:spcPct val="115000"/>
                        </a:lnSpc>
                        <a:spcAft>
                          <a:spcPts val="0"/>
                        </a:spcAft>
                      </a:pPr>
                      <a:r>
                        <a:rPr lang="en-US" sz="1400" dirty="0">
                          <a:effectLst/>
                          <a:latin typeface="Arial"/>
                        </a:rPr>
                        <a:t>single CT</a:t>
                      </a:r>
                      <a:endParaRPr lang="en-CA" sz="1400" dirty="0">
                        <a:effectLst/>
                        <a:latin typeface="Arial"/>
                      </a:endParaRPr>
                    </a:p>
                    <a:p>
                      <a:pPr indent="-228600">
                        <a:lnSpc>
                          <a:spcPct val="115000"/>
                        </a:lnSpc>
                        <a:spcAft>
                          <a:spcPts val="0"/>
                        </a:spcAft>
                      </a:pPr>
                      <a:r>
                        <a:rPr lang="en-US" sz="1400" dirty="0">
                          <a:effectLst/>
                          <a:latin typeface="Arial"/>
                        </a:rPr>
                        <a:t>screen</a:t>
                      </a:r>
                      <a:endParaRPr lang="en-CA" sz="1400" dirty="0">
                        <a:effectLst/>
                        <a:latin typeface="Arial"/>
                        <a:ea typeface="MS Mincho"/>
                        <a:cs typeface="Times New Roman"/>
                      </a:endParaRPr>
                    </a:p>
                  </a:txBody>
                  <a:tcPr marL="9409" marR="9409" marT="0" marB="0"/>
                </a:tc>
                <a:tc>
                  <a:txBody>
                    <a:bodyPr/>
                    <a:lstStyle/>
                    <a:p>
                      <a:pPr indent="-228600">
                        <a:lnSpc>
                          <a:spcPct val="115000"/>
                        </a:lnSpc>
                        <a:spcAft>
                          <a:spcPts val="0"/>
                        </a:spcAft>
                      </a:pPr>
                      <a:r>
                        <a:rPr lang="en-US" sz="1400" dirty="0">
                          <a:effectLst/>
                          <a:latin typeface="Arial"/>
                        </a:rPr>
                        <a:t>Difference</a:t>
                      </a:r>
                      <a:endParaRPr lang="en-CA" sz="1400" dirty="0">
                        <a:effectLst/>
                        <a:latin typeface="Arial"/>
                        <a:ea typeface="MS Mincho"/>
                        <a:cs typeface="Times New Roman"/>
                      </a:endParaRPr>
                    </a:p>
                  </a:txBody>
                  <a:tcPr marL="9409" marR="9409" marT="0" marB="0"/>
                </a:tc>
                <a:tc vMerge="1">
                  <a:txBody>
                    <a:bodyPr/>
                    <a:lstStyle/>
                    <a:p>
                      <a:endParaRPr lang="en-CA"/>
                    </a:p>
                  </a:txBody>
                  <a:tcPr/>
                </a:tc>
                <a:extLst>
                  <a:ext uri="{0D108BD9-81ED-4DB2-BD59-A6C34878D82A}">
                    <a16:rowId xmlns:a16="http://schemas.microsoft.com/office/drawing/2014/main" val="1867745913"/>
                  </a:ext>
                </a:extLst>
              </a:tr>
              <a:tr h="320114">
                <a:tc gridSpan="6">
                  <a:txBody>
                    <a:bodyPr/>
                    <a:lstStyle/>
                    <a:p>
                      <a:pPr indent="-228600" algn="ctr">
                        <a:lnSpc>
                          <a:spcPct val="115000"/>
                        </a:lnSpc>
                        <a:spcAft>
                          <a:spcPts val="0"/>
                        </a:spcAft>
                      </a:pPr>
                      <a:r>
                        <a:rPr lang="en-GB" sz="1400" dirty="0">
                          <a:effectLst/>
                          <a:latin typeface="Arial"/>
                        </a:rPr>
                        <a:t>Scholes et al. – Offer to screen,  selected participants </a:t>
                      </a:r>
                      <a:endParaRPr lang="en-CA" sz="1400" dirty="0">
                        <a:effectLst/>
                        <a:latin typeface="Arial"/>
                        <a:ea typeface="MS Mincho"/>
                        <a:cs typeface="Times New Roman"/>
                      </a:endParaRPr>
                    </a:p>
                  </a:txBody>
                  <a:tcPr marL="9409" marR="9409"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985453812"/>
                  </a:ext>
                </a:extLst>
              </a:tr>
              <a:tr h="277165">
                <a:tc rowSpan="6">
                  <a:txBody>
                    <a:bodyPr/>
                    <a:lstStyle/>
                    <a:p>
                      <a:pPr indent="-228600">
                        <a:lnSpc>
                          <a:spcPct val="115000"/>
                        </a:lnSpc>
                        <a:spcAft>
                          <a:spcPts val="0"/>
                        </a:spcAft>
                      </a:pPr>
                      <a:r>
                        <a:rPr lang="en-US" sz="1400" dirty="0">
                          <a:effectLst/>
                          <a:latin typeface="Arial"/>
                        </a:rPr>
                        <a:t>All-cause PID (Eligible</a:t>
                      </a:r>
                      <a:endParaRPr lang="en-CA" sz="1400" dirty="0">
                        <a:effectLst/>
                        <a:latin typeface="Arial"/>
                      </a:endParaRPr>
                    </a:p>
                    <a:p>
                      <a:pPr indent="-228600">
                        <a:lnSpc>
                          <a:spcPct val="115000"/>
                        </a:lnSpc>
                        <a:spcAft>
                          <a:spcPts val="0"/>
                        </a:spcAft>
                      </a:pPr>
                      <a:r>
                        <a:rPr lang="en-US" sz="1400" dirty="0">
                          <a:effectLst/>
                          <a:latin typeface="Arial"/>
                        </a:rPr>
                        <a:t>selected participants)</a:t>
                      </a:r>
                      <a:endParaRPr lang="en-CA" sz="1400" dirty="0">
                        <a:effectLst/>
                        <a:latin typeface="Arial"/>
                      </a:endParaRPr>
                    </a:p>
                    <a:p>
                      <a:pPr indent="-228600">
                        <a:lnSpc>
                          <a:spcPct val="115000"/>
                        </a:lnSpc>
                        <a:spcAft>
                          <a:spcPts val="0"/>
                        </a:spcAft>
                      </a:pPr>
                      <a:endParaRPr lang="en-CA" sz="1400" dirty="0">
                        <a:effectLst/>
                        <a:latin typeface="Arial"/>
                      </a:endParaRPr>
                    </a:p>
                    <a:p>
                      <a:pPr indent="-228600">
                        <a:lnSpc>
                          <a:spcPct val="115000"/>
                        </a:lnSpc>
                        <a:spcAft>
                          <a:spcPts val="0"/>
                        </a:spcAft>
                      </a:pPr>
                      <a:r>
                        <a:rPr lang="en-US" sz="1400" dirty="0">
                          <a:effectLst/>
                          <a:latin typeface="Arial"/>
                        </a:rPr>
                        <a:t>Follow-up: 12 </a:t>
                      </a:r>
                      <a:r>
                        <a:rPr lang="en-US" sz="1400" dirty="0" err="1">
                          <a:effectLst/>
                          <a:latin typeface="Arial"/>
                        </a:rPr>
                        <a:t>mos</a:t>
                      </a:r>
                      <a:endParaRPr lang="en-CA" sz="1400" dirty="0">
                        <a:effectLst/>
                        <a:latin typeface="Arial"/>
                      </a:endParaRPr>
                    </a:p>
                    <a:p>
                      <a:pPr indent="-228600">
                        <a:lnSpc>
                          <a:spcPct val="115000"/>
                        </a:lnSpc>
                        <a:spcAft>
                          <a:spcPts val="0"/>
                        </a:spcAft>
                      </a:pPr>
                      <a:endParaRPr lang="en-CA" sz="1400" dirty="0">
                        <a:effectLst/>
                        <a:latin typeface="Arial"/>
                      </a:endParaRPr>
                    </a:p>
                    <a:p>
                      <a:pPr indent="-228600">
                        <a:lnSpc>
                          <a:spcPct val="115000"/>
                        </a:lnSpc>
                        <a:spcAft>
                          <a:spcPts val="0"/>
                        </a:spcAft>
                      </a:pPr>
                      <a:r>
                        <a:rPr lang="en-US" sz="1400" dirty="0">
                          <a:effectLst/>
                          <a:latin typeface="Arial"/>
                        </a:rPr>
                        <a:t>2,607 18-34 </a:t>
                      </a:r>
                      <a:r>
                        <a:rPr lang="en-US" sz="1400" dirty="0" err="1">
                          <a:effectLst/>
                          <a:latin typeface="Arial"/>
                        </a:rPr>
                        <a:t>yrs</a:t>
                      </a:r>
                      <a:r>
                        <a:rPr lang="en-US" sz="1400" dirty="0">
                          <a:effectLst/>
                          <a:latin typeface="Arial"/>
                        </a:rPr>
                        <a:t> (1 RCT)</a:t>
                      </a:r>
                      <a:endParaRPr lang="en-CA" sz="1400" dirty="0">
                        <a:effectLst/>
                        <a:latin typeface="Arial"/>
                        <a:ea typeface="MS Mincho"/>
                        <a:cs typeface="Times New Roman"/>
                      </a:endParaRPr>
                    </a:p>
                  </a:txBody>
                  <a:tcPr marL="9409" marR="9409" marT="0" marB="0"/>
                </a:tc>
                <a:tc rowSpan="6">
                  <a:txBody>
                    <a:bodyPr/>
                    <a:lstStyle/>
                    <a:p>
                      <a:pPr indent="-228600">
                        <a:lnSpc>
                          <a:spcPct val="115000"/>
                        </a:lnSpc>
                        <a:spcAft>
                          <a:spcPts val="0"/>
                        </a:spcAft>
                      </a:pPr>
                      <a:r>
                        <a:rPr lang="en-US" sz="1400" dirty="0">
                          <a:effectLst/>
                          <a:latin typeface="Arial"/>
                        </a:rPr>
                        <a:t>0.43 (0.21 to</a:t>
                      </a:r>
                      <a:endParaRPr lang="en-CA" sz="1400" dirty="0">
                        <a:effectLst/>
                        <a:latin typeface="Arial"/>
                      </a:endParaRPr>
                    </a:p>
                    <a:p>
                      <a:pPr indent="-228600">
                        <a:lnSpc>
                          <a:spcPct val="115000"/>
                        </a:lnSpc>
                        <a:spcAft>
                          <a:spcPts val="0"/>
                        </a:spcAft>
                      </a:pPr>
                      <a:r>
                        <a:rPr lang="en-US" sz="1400" dirty="0">
                          <a:effectLst/>
                          <a:latin typeface="Arial"/>
                        </a:rPr>
                        <a:t>0.89)</a:t>
                      </a:r>
                      <a:endParaRPr lang="en-CA" sz="1400" dirty="0">
                        <a:effectLst/>
                        <a:latin typeface="Arial"/>
                        <a:ea typeface="MS Mincho"/>
                        <a:cs typeface="Times New Roman"/>
                      </a:endParaRPr>
                    </a:p>
                  </a:txBody>
                  <a:tcPr marL="9409" marR="9409" marT="0" marB="0"/>
                </a:tc>
                <a:tc gridSpan="3">
                  <a:txBody>
                    <a:bodyPr/>
                    <a:lstStyle/>
                    <a:p>
                      <a:pPr indent="-228600">
                        <a:lnSpc>
                          <a:spcPct val="115000"/>
                        </a:lnSpc>
                        <a:spcAft>
                          <a:spcPts val="0"/>
                        </a:spcAft>
                      </a:pPr>
                      <a:r>
                        <a:rPr lang="en-US" sz="1400" dirty="0">
                          <a:effectLst/>
                          <a:latin typeface="Arial"/>
                        </a:rPr>
                        <a:t>Control event rate (21 per 1000)</a:t>
                      </a:r>
                      <a:endParaRPr lang="en-CA" sz="1400" dirty="0">
                        <a:effectLst/>
                        <a:latin typeface="Arial"/>
                        <a:ea typeface="MS Mincho"/>
                        <a:cs typeface="Times New Roman"/>
                      </a:endParaRPr>
                    </a:p>
                  </a:txBody>
                  <a:tcPr marL="9409" marR="9409" marT="0" marB="0"/>
                </a:tc>
                <a:tc hMerge="1">
                  <a:txBody>
                    <a:bodyPr/>
                    <a:lstStyle/>
                    <a:p>
                      <a:endParaRPr lang="en-CA"/>
                    </a:p>
                  </a:txBody>
                  <a:tcPr/>
                </a:tc>
                <a:tc hMerge="1">
                  <a:txBody>
                    <a:bodyPr/>
                    <a:lstStyle/>
                    <a:p>
                      <a:endParaRPr lang="en-CA"/>
                    </a:p>
                  </a:txBody>
                  <a:tcPr/>
                </a:tc>
                <a:tc rowSpan="6">
                  <a:txBody>
                    <a:bodyPr/>
                    <a:lstStyle/>
                    <a:p>
                      <a:pPr indent="-228600" algn="ctr">
                        <a:lnSpc>
                          <a:spcPct val="115000"/>
                        </a:lnSpc>
                        <a:spcAft>
                          <a:spcPts val="0"/>
                        </a:spcAft>
                      </a:pPr>
                      <a:r>
                        <a:rPr lang="en-US" sz="1400" dirty="0">
                          <a:effectLst/>
                          <a:latin typeface="Arial"/>
                        </a:rPr>
                        <a:t>⊕⊕⊖⊖</a:t>
                      </a:r>
                      <a:r>
                        <a:rPr lang="en-GB" sz="1400" dirty="0">
                          <a:effectLst/>
                          <a:latin typeface="Arial"/>
                        </a:rPr>
                        <a:t>-</a:t>
                      </a:r>
                      <a:r>
                        <a:rPr lang="en-US" sz="1400" dirty="0">
                          <a:effectLst/>
                          <a:latin typeface="Arial"/>
                        </a:rPr>
                        <a:t>⊕⊕⊕⊖</a:t>
                      </a:r>
                      <a:endParaRPr lang="en-CA" sz="1400" dirty="0">
                        <a:effectLst/>
                        <a:latin typeface="Arial"/>
                      </a:endParaRPr>
                    </a:p>
                    <a:p>
                      <a:pPr indent="-228600" algn="ctr">
                        <a:lnSpc>
                          <a:spcPct val="115000"/>
                        </a:lnSpc>
                        <a:spcAft>
                          <a:spcPts val="0"/>
                        </a:spcAft>
                      </a:pPr>
                      <a:r>
                        <a:rPr lang="en-GB" sz="1400" dirty="0">
                          <a:effectLst/>
                          <a:latin typeface="Arial"/>
                        </a:rPr>
                        <a:t>LOW-TO-MODERATE</a:t>
                      </a:r>
                      <a:endParaRPr lang="en-CA" sz="1400" dirty="0">
                        <a:effectLst/>
                        <a:latin typeface="Arial"/>
                      </a:endParaRPr>
                    </a:p>
                    <a:p>
                      <a:pPr indent="-228600" algn="ctr">
                        <a:lnSpc>
                          <a:spcPct val="115000"/>
                        </a:lnSpc>
                        <a:spcAft>
                          <a:spcPts val="0"/>
                        </a:spcAft>
                      </a:pPr>
                      <a:r>
                        <a:rPr lang="en-GB" sz="1400" dirty="0">
                          <a:effectLst/>
                          <a:latin typeface="Arial"/>
                        </a:rPr>
                        <a:t> (General risk population) due to some risk of bias and serious imprecision </a:t>
                      </a:r>
                      <a:endParaRPr lang="en-GB" sz="1400">
                        <a:effectLst/>
                        <a:latin typeface="Arial"/>
                      </a:endParaRPr>
                    </a:p>
                    <a:p>
                      <a:pPr indent="-228600" algn="ctr">
                        <a:lnSpc>
                          <a:spcPct val="115000"/>
                        </a:lnSpc>
                        <a:spcAft>
                          <a:spcPts val="0"/>
                        </a:spcAft>
                      </a:pPr>
                      <a:endParaRPr lang="en-CA" sz="1400" dirty="0">
                        <a:effectLst/>
                        <a:latin typeface="Arial"/>
                      </a:endParaRPr>
                    </a:p>
                    <a:p>
                      <a:pPr indent="-228600" algn="ctr">
                        <a:lnSpc>
                          <a:spcPct val="115000"/>
                        </a:lnSpc>
                        <a:spcAft>
                          <a:spcPts val="0"/>
                        </a:spcAft>
                      </a:pPr>
                      <a:r>
                        <a:rPr lang="en-GB" sz="1400" dirty="0">
                          <a:effectLst/>
                          <a:latin typeface="Arial"/>
                        </a:rPr>
                        <a:t>⊕⊕⊖⊖</a:t>
                      </a:r>
                      <a:endParaRPr lang="en-CA" sz="1400" dirty="0">
                        <a:effectLst/>
                        <a:latin typeface="Arial"/>
                      </a:endParaRPr>
                    </a:p>
                    <a:p>
                      <a:pPr indent="-228600" algn="ctr">
                        <a:lnSpc>
                          <a:spcPct val="115000"/>
                        </a:lnSpc>
                        <a:spcAft>
                          <a:spcPts val="0"/>
                        </a:spcAft>
                      </a:pPr>
                      <a:endParaRPr lang="en-CA" sz="1400" dirty="0">
                        <a:effectLst/>
                        <a:latin typeface="Arial"/>
                      </a:endParaRPr>
                    </a:p>
                    <a:p>
                      <a:pPr indent="-228600" algn="ctr">
                        <a:lnSpc>
                          <a:spcPct val="115000"/>
                        </a:lnSpc>
                        <a:spcAft>
                          <a:spcPts val="0"/>
                        </a:spcAft>
                      </a:pPr>
                      <a:r>
                        <a:rPr lang="en-GB" sz="1400" dirty="0">
                          <a:effectLst/>
                          <a:latin typeface="Arial"/>
                        </a:rPr>
                        <a:t>LOW (High-risk populations) due to some risk of bias and indirectness, and serious imprecision  </a:t>
                      </a:r>
                      <a:endParaRPr lang="en-CA" sz="1400" dirty="0">
                        <a:effectLst/>
                        <a:latin typeface="Arial"/>
                      </a:endParaRPr>
                    </a:p>
                    <a:p>
                      <a:pPr indent="-228600">
                        <a:lnSpc>
                          <a:spcPct val="115000"/>
                        </a:lnSpc>
                        <a:spcAft>
                          <a:spcPts val="0"/>
                        </a:spcAft>
                      </a:pPr>
                      <a:endParaRPr lang="en-CA" sz="1400" dirty="0">
                        <a:effectLst/>
                        <a:latin typeface="Arial"/>
                        <a:ea typeface="MS Mincho"/>
                        <a:cs typeface="Times New Roman"/>
                      </a:endParaRPr>
                    </a:p>
                  </a:txBody>
                  <a:tcPr marL="9409" marR="9409" marT="0" marB="0"/>
                </a:tc>
                <a:extLst>
                  <a:ext uri="{0D108BD9-81ED-4DB2-BD59-A6C34878D82A}">
                    <a16:rowId xmlns:a16="http://schemas.microsoft.com/office/drawing/2014/main" val="282070913"/>
                  </a:ext>
                </a:extLst>
              </a:tr>
              <a:tr h="1160680">
                <a:tc vMerge="1">
                  <a:txBody>
                    <a:bodyPr/>
                    <a:lstStyle/>
                    <a:p>
                      <a:endParaRPr lang="en-CA"/>
                    </a:p>
                  </a:txBody>
                  <a:tcPr/>
                </a:tc>
                <a:tc vMerge="1">
                  <a:txBody>
                    <a:bodyPr/>
                    <a:lstStyle/>
                    <a:p>
                      <a:endParaRPr lang="en-CA"/>
                    </a:p>
                  </a:txBody>
                  <a:tcPr/>
                </a:tc>
                <a:tc>
                  <a:txBody>
                    <a:bodyPr/>
                    <a:lstStyle/>
                    <a:p>
                      <a:pPr marL="226695" indent="-226695">
                        <a:lnSpc>
                          <a:spcPct val="115000"/>
                        </a:lnSpc>
                        <a:spcAft>
                          <a:spcPts val="0"/>
                        </a:spcAft>
                      </a:pPr>
                      <a:r>
                        <a:rPr lang="en-US" sz="1400" dirty="0">
                          <a:effectLst/>
                          <a:latin typeface="Arial"/>
                        </a:rPr>
                        <a:t>21 per 1000</a:t>
                      </a:r>
                      <a:endParaRPr lang="en-CA" sz="1400">
                        <a:effectLst/>
                        <a:latin typeface="Arial"/>
                        <a:ea typeface="MS Mincho"/>
                        <a:cs typeface="Times New Roman"/>
                      </a:endParaRPr>
                    </a:p>
                  </a:txBody>
                  <a:tcPr marL="9409" marR="9409" marT="0" marB="0"/>
                </a:tc>
                <a:tc>
                  <a:txBody>
                    <a:bodyPr/>
                    <a:lstStyle/>
                    <a:p>
                      <a:pPr marL="226695" indent="-226695">
                        <a:lnSpc>
                          <a:spcPct val="115000"/>
                        </a:lnSpc>
                        <a:spcAft>
                          <a:spcPts val="0"/>
                        </a:spcAft>
                      </a:pPr>
                      <a:r>
                        <a:rPr lang="en-US" sz="1400" dirty="0">
                          <a:effectLst/>
                          <a:latin typeface="Arial"/>
                        </a:rPr>
                        <a:t>9.2 per 1000 </a:t>
                      </a:r>
                    </a:p>
                    <a:p>
                      <a:pPr marL="226695" indent="-226695">
                        <a:lnSpc>
                          <a:spcPct val="115000"/>
                        </a:lnSpc>
                        <a:spcAft>
                          <a:spcPts val="0"/>
                        </a:spcAft>
                      </a:pPr>
                      <a:r>
                        <a:rPr lang="en-US" sz="1400" dirty="0">
                          <a:effectLst/>
                          <a:latin typeface="Arial"/>
                        </a:rPr>
                        <a:t>(4.7 to 18.7)</a:t>
                      </a:r>
                      <a:endParaRPr lang="en-CA" sz="1400">
                        <a:effectLst/>
                        <a:latin typeface="Arial"/>
                        <a:ea typeface="MS Mincho"/>
                        <a:cs typeface="Times New Roman"/>
                      </a:endParaRPr>
                    </a:p>
                  </a:txBody>
                  <a:tcPr marL="9409" marR="9409" marT="0" marB="0"/>
                </a:tc>
                <a:tc>
                  <a:txBody>
                    <a:bodyPr/>
                    <a:lstStyle/>
                    <a:p>
                      <a:pPr marL="226695" indent="-226695">
                        <a:lnSpc>
                          <a:spcPct val="115000"/>
                        </a:lnSpc>
                        <a:spcAft>
                          <a:spcPts val="0"/>
                        </a:spcAft>
                      </a:pPr>
                      <a:r>
                        <a:rPr lang="en-US" sz="1400" b="1" dirty="0">
                          <a:effectLst/>
                          <a:latin typeface="Arial"/>
                        </a:rPr>
                        <a:t>11.8 fewer per 1000</a:t>
                      </a:r>
                      <a:endParaRPr lang="en-CA" sz="1400" b="1">
                        <a:effectLst/>
                        <a:latin typeface="Arial"/>
                      </a:endParaRPr>
                    </a:p>
                    <a:p>
                      <a:pPr marL="226695" indent="-226695">
                        <a:lnSpc>
                          <a:spcPct val="115000"/>
                        </a:lnSpc>
                        <a:spcAft>
                          <a:spcPts val="0"/>
                        </a:spcAft>
                      </a:pPr>
                      <a:r>
                        <a:rPr lang="en-US" sz="1400" b="1" dirty="0">
                          <a:effectLst/>
                          <a:latin typeface="Arial"/>
                        </a:rPr>
                        <a:t> (2.3 to 16.3 fewer)</a:t>
                      </a:r>
                      <a:endParaRPr lang="en-CA" sz="1400" b="1">
                        <a:effectLst/>
                        <a:latin typeface="Arial"/>
                        <a:ea typeface="MS Mincho"/>
                        <a:cs typeface="Times New Roman"/>
                      </a:endParaRPr>
                    </a:p>
                  </a:txBody>
                  <a:tcPr marL="9409" marR="9409" marT="0" marB="0"/>
                </a:tc>
                <a:tc vMerge="1">
                  <a:txBody>
                    <a:bodyPr/>
                    <a:lstStyle/>
                    <a:p>
                      <a:endParaRPr lang="en-CA"/>
                    </a:p>
                  </a:txBody>
                  <a:tcPr/>
                </a:tc>
                <a:extLst>
                  <a:ext uri="{0D108BD9-81ED-4DB2-BD59-A6C34878D82A}">
                    <a16:rowId xmlns:a16="http://schemas.microsoft.com/office/drawing/2014/main" val="711861305"/>
                  </a:ext>
                </a:extLst>
              </a:tr>
              <a:tr h="277165">
                <a:tc vMerge="1">
                  <a:txBody>
                    <a:bodyPr/>
                    <a:lstStyle/>
                    <a:p>
                      <a:endParaRPr lang="en-CA"/>
                    </a:p>
                  </a:txBody>
                  <a:tcPr/>
                </a:tc>
                <a:tc vMerge="1">
                  <a:txBody>
                    <a:bodyPr/>
                    <a:lstStyle/>
                    <a:p>
                      <a:endParaRPr lang="en-CA"/>
                    </a:p>
                  </a:txBody>
                  <a:tcPr/>
                </a:tc>
                <a:tc gridSpan="3">
                  <a:txBody>
                    <a:bodyPr/>
                    <a:lstStyle/>
                    <a:p>
                      <a:pPr marL="226695" indent="-226695">
                        <a:lnSpc>
                          <a:spcPct val="115000"/>
                        </a:lnSpc>
                        <a:spcAft>
                          <a:spcPts val="0"/>
                        </a:spcAft>
                      </a:pPr>
                      <a:r>
                        <a:rPr lang="en-US" sz="1400" dirty="0">
                          <a:effectLst/>
                          <a:latin typeface="Arial"/>
                        </a:rPr>
                        <a:t>General-risk population</a:t>
                      </a:r>
                      <a:r>
                        <a:rPr lang="en-US" sz="1400" baseline="30000" dirty="0">
                          <a:effectLst/>
                          <a:latin typeface="Arial"/>
                        </a:rPr>
                        <a:t>†</a:t>
                      </a:r>
                      <a:endParaRPr lang="en-CA" sz="1400">
                        <a:effectLst/>
                        <a:latin typeface="Arial"/>
                        <a:ea typeface="MS Mincho"/>
                        <a:cs typeface="Times New Roman"/>
                      </a:endParaRPr>
                    </a:p>
                  </a:txBody>
                  <a:tcPr marL="9409" marR="9409" marT="0" marB="0"/>
                </a:tc>
                <a:tc hMerge="1">
                  <a:txBody>
                    <a:bodyPr/>
                    <a:lstStyle/>
                    <a:p>
                      <a:endParaRPr lang="en-CA"/>
                    </a:p>
                  </a:txBody>
                  <a:tcPr/>
                </a:tc>
                <a:tc hMerge="1">
                  <a:txBody>
                    <a:bodyPr/>
                    <a:lstStyle/>
                    <a:p>
                      <a:endParaRPr lang="en-CA"/>
                    </a:p>
                  </a:txBody>
                  <a:tcPr/>
                </a:tc>
                <a:tc vMerge="1">
                  <a:txBody>
                    <a:bodyPr/>
                    <a:lstStyle/>
                    <a:p>
                      <a:endParaRPr lang="en-CA"/>
                    </a:p>
                  </a:txBody>
                  <a:tcPr/>
                </a:tc>
                <a:extLst>
                  <a:ext uri="{0D108BD9-81ED-4DB2-BD59-A6C34878D82A}">
                    <a16:rowId xmlns:a16="http://schemas.microsoft.com/office/drawing/2014/main" val="613912920"/>
                  </a:ext>
                </a:extLst>
              </a:tr>
              <a:tr h="1022356">
                <a:tc vMerge="1">
                  <a:txBody>
                    <a:bodyPr/>
                    <a:lstStyle/>
                    <a:p>
                      <a:endParaRPr lang="en-CA"/>
                    </a:p>
                  </a:txBody>
                  <a:tcPr/>
                </a:tc>
                <a:tc vMerge="1">
                  <a:txBody>
                    <a:bodyPr/>
                    <a:lstStyle/>
                    <a:p>
                      <a:endParaRPr lang="en-CA"/>
                    </a:p>
                  </a:txBody>
                  <a:tcPr/>
                </a:tc>
                <a:tc>
                  <a:txBody>
                    <a:bodyPr/>
                    <a:lstStyle/>
                    <a:p>
                      <a:pPr marL="226695" indent="-226695">
                        <a:lnSpc>
                          <a:spcPct val="115000"/>
                        </a:lnSpc>
                        <a:spcAft>
                          <a:spcPts val="0"/>
                        </a:spcAft>
                      </a:pPr>
                      <a:r>
                        <a:rPr lang="en-US" sz="1400" dirty="0">
                          <a:effectLst/>
                          <a:latin typeface="Arial"/>
                        </a:rPr>
                        <a:t>27 per 1000</a:t>
                      </a:r>
                      <a:endParaRPr lang="en-CA" sz="1400">
                        <a:effectLst/>
                        <a:latin typeface="Arial"/>
                        <a:ea typeface="MS Mincho"/>
                        <a:cs typeface="Times New Roman"/>
                      </a:endParaRPr>
                    </a:p>
                  </a:txBody>
                  <a:tcPr marL="9409" marR="9409" marT="0" marB="0"/>
                </a:tc>
                <a:tc>
                  <a:txBody>
                    <a:bodyPr/>
                    <a:lstStyle/>
                    <a:p>
                      <a:pPr marL="226695" indent="-226695">
                        <a:lnSpc>
                          <a:spcPct val="115000"/>
                        </a:lnSpc>
                        <a:spcAft>
                          <a:spcPts val="0"/>
                        </a:spcAft>
                      </a:pPr>
                      <a:r>
                        <a:rPr lang="en-US" sz="1400" dirty="0">
                          <a:effectLst/>
                          <a:latin typeface="Arial"/>
                        </a:rPr>
                        <a:t>11.6 per 1000</a:t>
                      </a:r>
                      <a:endParaRPr lang="en-US" sz="1400" baseline="0">
                        <a:effectLst/>
                        <a:latin typeface="Arial"/>
                      </a:endParaRPr>
                    </a:p>
                    <a:p>
                      <a:pPr marL="226695" indent="-226695">
                        <a:lnSpc>
                          <a:spcPct val="115000"/>
                        </a:lnSpc>
                        <a:spcAft>
                          <a:spcPts val="0"/>
                        </a:spcAft>
                      </a:pPr>
                      <a:r>
                        <a:rPr lang="en-US" sz="1400" dirty="0">
                          <a:effectLst/>
                          <a:latin typeface="Arial"/>
                        </a:rPr>
                        <a:t>(5.7 to 24)</a:t>
                      </a:r>
                      <a:endParaRPr lang="en-CA" sz="1400">
                        <a:effectLst/>
                        <a:latin typeface="Arial"/>
                        <a:ea typeface="MS Mincho"/>
                        <a:cs typeface="Times New Roman"/>
                      </a:endParaRPr>
                    </a:p>
                  </a:txBody>
                  <a:tcPr marL="9409" marR="9409" marT="0" marB="0"/>
                </a:tc>
                <a:tc>
                  <a:txBody>
                    <a:bodyPr/>
                    <a:lstStyle/>
                    <a:p>
                      <a:pPr marL="226695" indent="-226695">
                        <a:lnSpc>
                          <a:spcPct val="115000"/>
                        </a:lnSpc>
                        <a:spcAft>
                          <a:spcPts val="0"/>
                        </a:spcAft>
                      </a:pPr>
                      <a:r>
                        <a:rPr lang="en-US" sz="1400" b="1" dirty="0">
                          <a:effectLst/>
                          <a:latin typeface="Arial"/>
                        </a:rPr>
                        <a:t>15.4 fewer per 1000 </a:t>
                      </a:r>
                      <a:endParaRPr lang="en-CA" sz="1400" b="1">
                        <a:effectLst/>
                        <a:latin typeface="Arial"/>
                      </a:endParaRPr>
                    </a:p>
                    <a:p>
                      <a:pPr marL="226695" indent="-226695">
                        <a:lnSpc>
                          <a:spcPct val="115000"/>
                        </a:lnSpc>
                        <a:spcAft>
                          <a:spcPts val="0"/>
                        </a:spcAft>
                      </a:pPr>
                      <a:r>
                        <a:rPr lang="en-US" sz="1400" b="1" dirty="0">
                          <a:effectLst/>
                          <a:latin typeface="Arial"/>
                        </a:rPr>
                        <a:t>(3 to 21.3 fewer)</a:t>
                      </a:r>
                      <a:endParaRPr lang="en-CA" sz="1400" b="1">
                        <a:effectLst/>
                        <a:latin typeface="Arial"/>
                        <a:ea typeface="MS Mincho"/>
                        <a:cs typeface="Times New Roman"/>
                      </a:endParaRPr>
                    </a:p>
                  </a:txBody>
                  <a:tcPr marL="9409" marR="9409" marT="0" marB="0"/>
                </a:tc>
                <a:tc vMerge="1">
                  <a:txBody>
                    <a:bodyPr/>
                    <a:lstStyle/>
                    <a:p>
                      <a:endParaRPr lang="en-CA"/>
                    </a:p>
                  </a:txBody>
                  <a:tcPr/>
                </a:tc>
                <a:extLst>
                  <a:ext uri="{0D108BD9-81ED-4DB2-BD59-A6C34878D82A}">
                    <a16:rowId xmlns:a16="http://schemas.microsoft.com/office/drawing/2014/main" val="1048698431"/>
                  </a:ext>
                </a:extLst>
              </a:tr>
              <a:tr h="277165">
                <a:tc vMerge="1">
                  <a:txBody>
                    <a:bodyPr/>
                    <a:lstStyle/>
                    <a:p>
                      <a:endParaRPr lang="en-CA"/>
                    </a:p>
                  </a:txBody>
                  <a:tcPr/>
                </a:tc>
                <a:tc vMerge="1">
                  <a:txBody>
                    <a:bodyPr/>
                    <a:lstStyle/>
                    <a:p>
                      <a:endParaRPr lang="en-CA"/>
                    </a:p>
                  </a:txBody>
                  <a:tcPr/>
                </a:tc>
                <a:tc gridSpan="3">
                  <a:txBody>
                    <a:bodyPr/>
                    <a:lstStyle/>
                    <a:p>
                      <a:pPr marL="226695" indent="-226695">
                        <a:lnSpc>
                          <a:spcPct val="115000"/>
                        </a:lnSpc>
                        <a:spcAft>
                          <a:spcPts val="0"/>
                        </a:spcAft>
                      </a:pPr>
                      <a:r>
                        <a:rPr lang="en-US" sz="1400" dirty="0">
                          <a:effectLst/>
                          <a:latin typeface="Arial"/>
                        </a:rPr>
                        <a:t>High-risk population</a:t>
                      </a:r>
                      <a:r>
                        <a:rPr lang="en-US" sz="1400" baseline="30000" dirty="0">
                          <a:effectLst/>
                          <a:latin typeface="Arial"/>
                        </a:rPr>
                        <a:t>‡</a:t>
                      </a:r>
                      <a:endParaRPr lang="en-CA" sz="1400">
                        <a:effectLst/>
                        <a:latin typeface="Arial"/>
                        <a:ea typeface="MS Mincho"/>
                        <a:cs typeface="Times New Roman"/>
                      </a:endParaRPr>
                    </a:p>
                  </a:txBody>
                  <a:tcPr marL="9409" marR="9409" marT="0" marB="0"/>
                </a:tc>
                <a:tc hMerge="1">
                  <a:txBody>
                    <a:bodyPr/>
                    <a:lstStyle/>
                    <a:p>
                      <a:endParaRPr lang="en-CA"/>
                    </a:p>
                  </a:txBody>
                  <a:tcPr/>
                </a:tc>
                <a:tc hMerge="1">
                  <a:txBody>
                    <a:bodyPr/>
                    <a:lstStyle/>
                    <a:p>
                      <a:endParaRPr lang="en-CA"/>
                    </a:p>
                  </a:txBody>
                  <a:tcPr/>
                </a:tc>
                <a:tc vMerge="1">
                  <a:txBody>
                    <a:bodyPr/>
                    <a:lstStyle/>
                    <a:p>
                      <a:endParaRPr lang="en-CA"/>
                    </a:p>
                  </a:txBody>
                  <a:tcPr/>
                </a:tc>
                <a:extLst>
                  <a:ext uri="{0D108BD9-81ED-4DB2-BD59-A6C34878D82A}">
                    <a16:rowId xmlns:a16="http://schemas.microsoft.com/office/drawing/2014/main" val="46318479"/>
                  </a:ext>
                </a:extLst>
              </a:tr>
              <a:tr h="1390104">
                <a:tc vMerge="1">
                  <a:txBody>
                    <a:bodyPr/>
                    <a:lstStyle/>
                    <a:p>
                      <a:endParaRPr lang="en-CA"/>
                    </a:p>
                  </a:txBody>
                  <a:tcPr/>
                </a:tc>
                <a:tc vMerge="1">
                  <a:txBody>
                    <a:bodyPr/>
                    <a:lstStyle/>
                    <a:p>
                      <a:endParaRPr lang="en-CA"/>
                    </a:p>
                  </a:txBody>
                  <a:tcPr/>
                </a:tc>
                <a:tc>
                  <a:txBody>
                    <a:bodyPr/>
                    <a:lstStyle/>
                    <a:p>
                      <a:pPr marL="226695" indent="-226695">
                        <a:lnSpc>
                          <a:spcPct val="115000"/>
                        </a:lnSpc>
                        <a:spcAft>
                          <a:spcPts val="0"/>
                        </a:spcAft>
                      </a:pPr>
                      <a:r>
                        <a:rPr lang="en-US" sz="1400" dirty="0">
                          <a:effectLst/>
                          <a:latin typeface="Arial"/>
                        </a:rPr>
                        <a:t>47 per 1000</a:t>
                      </a:r>
                      <a:endParaRPr lang="en-CA" sz="1400">
                        <a:effectLst/>
                        <a:latin typeface="Arial"/>
                        <a:ea typeface="MS Mincho"/>
                        <a:cs typeface="Times New Roman"/>
                      </a:endParaRPr>
                    </a:p>
                  </a:txBody>
                  <a:tcPr marL="9409" marR="9409" marT="0" marB="0"/>
                </a:tc>
                <a:tc>
                  <a:txBody>
                    <a:bodyPr/>
                    <a:lstStyle/>
                    <a:p>
                      <a:pPr marL="226695" indent="-226695">
                        <a:lnSpc>
                          <a:spcPct val="115000"/>
                        </a:lnSpc>
                        <a:spcAft>
                          <a:spcPts val="0"/>
                        </a:spcAft>
                      </a:pPr>
                      <a:r>
                        <a:rPr lang="en-US" sz="1400" dirty="0">
                          <a:effectLst/>
                          <a:latin typeface="Arial"/>
                        </a:rPr>
                        <a:t>20.2 per 1000 </a:t>
                      </a:r>
                    </a:p>
                    <a:p>
                      <a:pPr marL="226695" indent="-226695">
                        <a:lnSpc>
                          <a:spcPct val="115000"/>
                        </a:lnSpc>
                        <a:spcAft>
                          <a:spcPts val="0"/>
                        </a:spcAft>
                      </a:pPr>
                      <a:r>
                        <a:rPr lang="en-US" sz="1400" dirty="0">
                          <a:effectLst/>
                          <a:latin typeface="Arial"/>
                        </a:rPr>
                        <a:t>(9.9 to 41.8) </a:t>
                      </a:r>
                      <a:endParaRPr lang="en-CA" sz="1400">
                        <a:effectLst/>
                        <a:latin typeface="Arial"/>
                        <a:ea typeface="MS Mincho"/>
                        <a:cs typeface="Times New Roman"/>
                      </a:endParaRPr>
                    </a:p>
                  </a:txBody>
                  <a:tcPr marL="9409" marR="9409" marT="0" marB="0"/>
                </a:tc>
                <a:tc>
                  <a:txBody>
                    <a:bodyPr/>
                    <a:lstStyle/>
                    <a:p>
                      <a:pPr marL="226695" indent="-226695">
                        <a:lnSpc>
                          <a:spcPct val="115000"/>
                        </a:lnSpc>
                        <a:spcAft>
                          <a:spcPts val="0"/>
                        </a:spcAft>
                      </a:pPr>
                      <a:r>
                        <a:rPr lang="en-US" sz="1400" b="1" dirty="0">
                          <a:effectLst/>
                          <a:latin typeface="Arial"/>
                        </a:rPr>
                        <a:t>26.8 fewer per 1000</a:t>
                      </a:r>
                      <a:endParaRPr lang="en-CA" sz="1400" b="1">
                        <a:effectLst/>
                        <a:latin typeface="Arial"/>
                      </a:endParaRPr>
                    </a:p>
                    <a:p>
                      <a:pPr marL="226695" indent="-226695">
                        <a:lnSpc>
                          <a:spcPct val="115000"/>
                        </a:lnSpc>
                        <a:spcAft>
                          <a:spcPts val="0"/>
                        </a:spcAft>
                      </a:pPr>
                      <a:r>
                        <a:rPr lang="en-US" sz="1400" b="1" dirty="0">
                          <a:effectLst/>
                          <a:latin typeface="Arial"/>
                        </a:rPr>
                        <a:t> (5.2 to 37.1 fewer)</a:t>
                      </a:r>
                      <a:endParaRPr lang="en-CA" sz="1400" b="1">
                        <a:effectLst/>
                        <a:latin typeface="Arial"/>
                        <a:ea typeface="MS Mincho"/>
                        <a:cs typeface="Times New Roman"/>
                      </a:endParaRPr>
                    </a:p>
                  </a:txBody>
                  <a:tcPr marL="9409" marR="9409" marT="0" marB="0"/>
                </a:tc>
                <a:tc vMerge="1">
                  <a:txBody>
                    <a:bodyPr/>
                    <a:lstStyle/>
                    <a:p>
                      <a:endParaRPr lang="en-CA"/>
                    </a:p>
                  </a:txBody>
                  <a:tcPr/>
                </a:tc>
                <a:extLst>
                  <a:ext uri="{0D108BD9-81ED-4DB2-BD59-A6C34878D82A}">
                    <a16:rowId xmlns:a16="http://schemas.microsoft.com/office/drawing/2014/main" val="2948148927"/>
                  </a:ext>
                </a:extLst>
              </a:tr>
            </a:tbl>
          </a:graphicData>
        </a:graphic>
      </p:graphicFrame>
    </p:spTree>
    <p:extLst>
      <p:ext uri="{BB962C8B-B14F-4D97-AF65-F5344CB8AC3E}">
        <p14:creationId xmlns:p14="http://schemas.microsoft.com/office/powerpoint/2010/main" val="39382389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E4587-5646-4765-8295-B47CAFDD2067}"/>
              </a:ext>
            </a:extLst>
          </p:cNvPr>
          <p:cNvSpPr/>
          <p:nvPr/>
        </p:nvSpPr>
        <p:spPr>
          <a:xfrm>
            <a:off x="4862" y="-39312"/>
            <a:ext cx="9134272" cy="938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nvGraphicFramePr>
        <p:xfrm>
          <a:off x="228603" y="76200"/>
          <a:ext cx="8762997" cy="5970547"/>
        </p:xfrm>
        <a:graphic>
          <a:graphicData uri="http://schemas.openxmlformats.org/drawingml/2006/table">
            <a:tbl>
              <a:tblPr firstRow="1" firstCol="1" bandRow="1">
                <a:tableStyleId>{5C22544A-7EE6-4342-B048-85BDC9FD1C3A}</a:tableStyleId>
              </a:tblPr>
              <a:tblGrid>
                <a:gridCol w="1318325">
                  <a:extLst>
                    <a:ext uri="{9D8B030D-6E8A-4147-A177-3AD203B41FA5}">
                      <a16:colId xmlns:a16="http://schemas.microsoft.com/office/drawing/2014/main" val="4213740771"/>
                    </a:ext>
                  </a:extLst>
                </a:gridCol>
                <a:gridCol w="1318327">
                  <a:extLst>
                    <a:ext uri="{9D8B030D-6E8A-4147-A177-3AD203B41FA5}">
                      <a16:colId xmlns:a16="http://schemas.microsoft.com/office/drawing/2014/main" val="170028200"/>
                    </a:ext>
                  </a:extLst>
                </a:gridCol>
                <a:gridCol w="1163230">
                  <a:extLst>
                    <a:ext uri="{9D8B030D-6E8A-4147-A177-3AD203B41FA5}">
                      <a16:colId xmlns:a16="http://schemas.microsoft.com/office/drawing/2014/main" val="1917982220"/>
                    </a:ext>
                  </a:extLst>
                </a:gridCol>
                <a:gridCol w="1085681">
                  <a:extLst>
                    <a:ext uri="{9D8B030D-6E8A-4147-A177-3AD203B41FA5}">
                      <a16:colId xmlns:a16="http://schemas.microsoft.com/office/drawing/2014/main" val="2759661761"/>
                    </a:ext>
                  </a:extLst>
                </a:gridCol>
                <a:gridCol w="1706071">
                  <a:extLst>
                    <a:ext uri="{9D8B030D-6E8A-4147-A177-3AD203B41FA5}">
                      <a16:colId xmlns:a16="http://schemas.microsoft.com/office/drawing/2014/main" val="978808801"/>
                    </a:ext>
                  </a:extLst>
                </a:gridCol>
                <a:gridCol w="2171363">
                  <a:extLst>
                    <a:ext uri="{9D8B030D-6E8A-4147-A177-3AD203B41FA5}">
                      <a16:colId xmlns:a16="http://schemas.microsoft.com/office/drawing/2014/main" val="456501200"/>
                    </a:ext>
                  </a:extLst>
                </a:gridCol>
              </a:tblGrid>
              <a:tr h="235023">
                <a:tc rowSpan="2">
                  <a:txBody>
                    <a:bodyPr/>
                    <a:lstStyle/>
                    <a:p>
                      <a:pPr indent="-228600">
                        <a:lnSpc>
                          <a:spcPct val="115000"/>
                        </a:lnSpc>
                        <a:spcAft>
                          <a:spcPts val="0"/>
                        </a:spcAft>
                      </a:pPr>
                      <a:r>
                        <a:rPr lang="en-US" sz="1400" dirty="0">
                          <a:effectLst/>
                        </a:rPr>
                        <a:t>Outcome</a:t>
                      </a:r>
                      <a:endParaRPr lang="en-CA" sz="1400" dirty="0">
                        <a:effectLst/>
                      </a:endParaRPr>
                    </a:p>
                    <a:p>
                      <a:pPr indent="-228600">
                        <a:lnSpc>
                          <a:spcPct val="115000"/>
                        </a:lnSpc>
                        <a:spcAft>
                          <a:spcPts val="0"/>
                        </a:spcAft>
                      </a:pPr>
                      <a:r>
                        <a:rPr lang="en-US" sz="1400" dirty="0">
                          <a:effectLst/>
                        </a:rPr>
                        <a:t>No. participants (studies)</a:t>
                      </a:r>
                      <a:endParaRPr lang="en-CA" sz="1400" dirty="0">
                        <a:effectLst/>
                      </a:endParaRPr>
                    </a:p>
                    <a:p>
                      <a:pPr indent="-228600">
                        <a:lnSpc>
                          <a:spcPct val="115000"/>
                        </a:lnSpc>
                        <a:spcAft>
                          <a:spcPts val="0"/>
                        </a:spcAft>
                      </a:pPr>
                      <a:endParaRPr lang="en-CA"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673" marR="16673" marT="0" marB="0"/>
                </a:tc>
                <a:tc rowSpan="2">
                  <a:txBody>
                    <a:bodyPr/>
                    <a:lstStyle/>
                    <a:p>
                      <a:pPr indent="-228600">
                        <a:lnSpc>
                          <a:spcPct val="115000"/>
                        </a:lnSpc>
                        <a:spcAft>
                          <a:spcPts val="0"/>
                        </a:spcAft>
                      </a:pPr>
                      <a:r>
                        <a:rPr lang="en-US" sz="1400" dirty="0">
                          <a:effectLst/>
                        </a:rPr>
                        <a:t>Relative effect (95% CI)</a:t>
                      </a:r>
                      <a:endParaRPr lang="en-CA"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673" marR="16673" marT="0" marB="0"/>
                </a:tc>
                <a:tc gridSpan="3">
                  <a:txBody>
                    <a:bodyPr/>
                    <a:lstStyle/>
                    <a:p>
                      <a:pPr indent="-228600">
                        <a:lnSpc>
                          <a:spcPct val="115000"/>
                        </a:lnSpc>
                        <a:spcAft>
                          <a:spcPts val="0"/>
                        </a:spcAft>
                      </a:pPr>
                      <a:r>
                        <a:rPr lang="en-US" sz="1400" dirty="0">
                          <a:effectLst/>
                        </a:rPr>
                        <a:t>Anticipated absolute effects (95% CI)* </a:t>
                      </a:r>
                      <a:endParaRPr lang="en-CA"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673" marR="16673" marT="0" marB="0"/>
                </a:tc>
                <a:tc hMerge="1">
                  <a:txBody>
                    <a:bodyPr/>
                    <a:lstStyle/>
                    <a:p>
                      <a:endParaRPr lang="en-CA"/>
                    </a:p>
                  </a:txBody>
                  <a:tcPr/>
                </a:tc>
                <a:tc hMerge="1">
                  <a:txBody>
                    <a:bodyPr/>
                    <a:lstStyle/>
                    <a:p>
                      <a:endParaRPr lang="en-CA"/>
                    </a:p>
                  </a:txBody>
                  <a:tcPr/>
                </a:tc>
                <a:tc rowSpan="2">
                  <a:txBody>
                    <a:bodyPr/>
                    <a:lstStyle/>
                    <a:p>
                      <a:pPr indent="-228600">
                        <a:lnSpc>
                          <a:spcPct val="115000"/>
                        </a:lnSpc>
                        <a:spcAft>
                          <a:spcPts val="0"/>
                        </a:spcAft>
                      </a:pPr>
                      <a:r>
                        <a:rPr lang="en-US" sz="1400" dirty="0">
                          <a:effectLst/>
                        </a:rPr>
                        <a:t>Certainty of the evidence (GRADE)</a:t>
                      </a:r>
                      <a:endParaRPr lang="en-CA"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673" marR="16673" marT="0" marB="0"/>
                </a:tc>
                <a:extLst>
                  <a:ext uri="{0D108BD9-81ED-4DB2-BD59-A6C34878D82A}">
                    <a16:rowId xmlns:a16="http://schemas.microsoft.com/office/drawing/2014/main" val="3921851965"/>
                  </a:ext>
                </a:extLst>
              </a:tr>
              <a:tr h="705070">
                <a:tc vMerge="1">
                  <a:txBody>
                    <a:bodyPr/>
                    <a:lstStyle/>
                    <a:p>
                      <a:endParaRPr lang="en-CA"/>
                    </a:p>
                  </a:txBody>
                  <a:tcPr/>
                </a:tc>
                <a:tc vMerge="1">
                  <a:txBody>
                    <a:bodyPr/>
                    <a:lstStyle/>
                    <a:p>
                      <a:endParaRPr lang="en-CA"/>
                    </a:p>
                  </a:txBody>
                  <a:tcPr/>
                </a:tc>
                <a:tc>
                  <a:txBody>
                    <a:bodyPr/>
                    <a:lstStyle/>
                    <a:p>
                      <a:pPr indent="-228600">
                        <a:lnSpc>
                          <a:spcPct val="115000"/>
                        </a:lnSpc>
                        <a:spcAft>
                          <a:spcPts val="0"/>
                        </a:spcAft>
                      </a:pPr>
                      <a:r>
                        <a:rPr lang="en-US" sz="1400" dirty="0">
                          <a:effectLst/>
                        </a:rPr>
                        <a:t>Without screening</a:t>
                      </a:r>
                      <a:endParaRPr lang="en-CA"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673" marR="16673" marT="0" marB="0"/>
                </a:tc>
                <a:tc>
                  <a:txBody>
                    <a:bodyPr/>
                    <a:lstStyle/>
                    <a:p>
                      <a:pPr indent="-228600">
                        <a:lnSpc>
                          <a:spcPct val="115000"/>
                        </a:lnSpc>
                        <a:spcAft>
                          <a:spcPts val="0"/>
                        </a:spcAft>
                      </a:pPr>
                      <a:r>
                        <a:rPr lang="en-US" sz="1400" dirty="0">
                          <a:effectLst/>
                        </a:rPr>
                        <a:t>With a single CT screen</a:t>
                      </a:r>
                      <a:endParaRPr lang="en-CA" sz="1400" dirty="0">
                        <a:effectLst/>
                      </a:endParaRPr>
                    </a:p>
                    <a:p>
                      <a:pPr indent="-228600">
                        <a:lnSpc>
                          <a:spcPct val="115000"/>
                        </a:lnSpc>
                        <a:spcAft>
                          <a:spcPts val="0"/>
                        </a:spcAft>
                      </a:pPr>
                      <a:r>
                        <a:rPr lang="en-US" sz="1400" dirty="0">
                          <a:effectLst/>
                        </a:rPr>
                        <a:t> </a:t>
                      </a:r>
                      <a:endParaRPr lang="en-CA"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673" marR="16673" marT="0" marB="0"/>
                </a:tc>
                <a:tc>
                  <a:txBody>
                    <a:bodyPr/>
                    <a:lstStyle/>
                    <a:p>
                      <a:pPr indent="-228600">
                        <a:lnSpc>
                          <a:spcPct val="115000"/>
                        </a:lnSpc>
                        <a:spcAft>
                          <a:spcPts val="0"/>
                        </a:spcAft>
                      </a:pPr>
                      <a:r>
                        <a:rPr lang="en-US" sz="1400" dirty="0">
                          <a:effectLst/>
                        </a:rPr>
                        <a:t>Difference</a:t>
                      </a:r>
                      <a:endParaRPr lang="en-CA"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673" marR="16673" marT="0" marB="0"/>
                </a:tc>
                <a:tc vMerge="1">
                  <a:txBody>
                    <a:bodyPr/>
                    <a:lstStyle/>
                    <a:p>
                      <a:endParaRPr lang="en-CA"/>
                    </a:p>
                  </a:txBody>
                  <a:tcPr/>
                </a:tc>
                <a:extLst>
                  <a:ext uri="{0D108BD9-81ED-4DB2-BD59-A6C34878D82A}">
                    <a16:rowId xmlns:a16="http://schemas.microsoft.com/office/drawing/2014/main" val="3038247395"/>
                  </a:ext>
                </a:extLst>
              </a:tr>
              <a:tr h="235023">
                <a:tc gridSpan="6">
                  <a:txBody>
                    <a:bodyPr/>
                    <a:lstStyle/>
                    <a:p>
                      <a:pPr indent="-228600" algn="ctr">
                        <a:lnSpc>
                          <a:spcPct val="115000"/>
                        </a:lnSpc>
                        <a:spcAft>
                          <a:spcPts val="0"/>
                        </a:spcAft>
                      </a:pPr>
                      <a:r>
                        <a:rPr lang="en-US" sz="1400" dirty="0">
                          <a:effectLst/>
                        </a:rPr>
                        <a:t>Acceptors of screening  </a:t>
                      </a:r>
                      <a:endParaRPr lang="en-CA" sz="1400">
                        <a:effectLst/>
                        <a:latin typeface="Calibri"/>
                        <a:ea typeface="MS Mincho"/>
                        <a:cs typeface="Times New Roman"/>
                      </a:endParaRPr>
                    </a:p>
                  </a:txBody>
                  <a:tcPr marL="16673" marR="16673" marT="0" marB="0" anchor="ct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702821648"/>
                  </a:ext>
                </a:extLst>
              </a:tr>
              <a:tr h="235023">
                <a:tc rowSpan="6">
                  <a:txBody>
                    <a:bodyPr/>
                    <a:lstStyle/>
                    <a:p>
                      <a:pPr indent="-228600">
                        <a:lnSpc>
                          <a:spcPct val="115000"/>
                        </a:lnSpc>
                        <a:spcAft>
                          <a:spcPts val="0"/>
                        </a:spcAft>
                      </a:pPr>
                      <a:r>
                        <a:rPr lang="en-US" sz="1400" dirty="0">
                          <a:effectLst/>
                        </a:rPr>
                        <a:t>All-cause PID (Trials)</a:t>
                      </a:r>
                    </a:p>
                    <a:p>
                      <a:pPr indent="-228600">
                        <a:lnSpc>
                          <a:spcPct val="115000"/>
                        </a:lnSpc>
                        <a:spcAft>
                          <a:spcPts val="0"/>
                        </a:spcAft>
                      </a:pPr>
                      <a:endParaRPr lang="en-CA" sz="1400" dirty="0">
                        <a:effectLst/>
                      </a:endParaRPr>
                    </a:p>
                    <a:p>
                      <a:pPr indent="-228600">
                        <a:lnSpc>
                          <a:spcPct val="115000"/>
                        </a:lnSpc>
                        <a:spcAft>
                          <a:spcPts val="0"/>
                        </a:spcAft>
                      </a:pPr>
                      <a:r>
                        <a:rPr lang="en-US" sz="1400" dirty="0">
                          <a:effectLst/>
                        </a:rPr>
                        <a:t>Follow-up: 12-18 </a:t>
                      </a:r>
                      <a:r>
                        <a:rPr lang="en-US" sz="1400" dirty="0" err="1">
                          <a:effectLst/>
                        </a:rPr>
                        <a:t>mos</a:t>
                      </a:r>
                      <a:endParaRPr lang="en-US" sz="1400" dirty="0">
                        <a:effectLst/>
                      </a:endParaRPr>
                    </a:p>
                    <a:p>
                      <a:pPr indent="-228600">
                        <a:lnSpc>
                          <a:spcPct val="115000"/>
                        </a:lnSpc>
                        <a:spcAft>
                          <a:spcPts val="0"/>
                        </a:spcAft>
                      </a:pPr>
                      <a:endParaRPr lang="en-CA" sz="1400" dirty="0">
                        <a:effectLst/>
                      </a:endParaRPr>
                    </a:p>
                    <a:p>
                      <a:pPr indent="-228600">
                        <a:lnSpc>
                          <a:spcPct val="115000"/>
                        </a:lnSpc>
                        <a:spcAft>
                          <a:spcPts val="0"/>
                        </a:spcAft>
                      </a:pPr>
                      <a:r>
                        <a:rPr lang="en-US" sz="1400" dirty="0">
                          <a:effectLst/>
                        </a:rPr>
                        <a:t>30,652 (2 RCTs, 1 CCT)</a:t>
                      </a:r>
                      <a:endParaRPr lang="en-CA" sz="1400" dirty="0">
                        <a:effectLst/>
                      </a:endParaRPr>
                    </a:p>
                  </a:txBody>
                  <a:tcPr marL="16673" marR="16673" marT="0" marB="0"/>
                </a:tc>
                <a:tc rowSpan="6">
                  <a:txBody>
                    <a:bodyPr/>
                    <a:lstStyle/>
                    <a:p>
                      <a:pPr indent="-228600">
                        <a:lnSpc>
                          <a:spcPct val="115000"/>
                        </a:lnSpc>
                        <a:spcAft>
                          <a:spcPts val="0"/>
                        </a:spcAft>
                      </a:pPr>
                      <a:r>
                        <a:rPr lang="en-US" sz="1400" dirty="0">
                          <a:effectLst/>
                        </a:rPr>
                        <a:t>0.79 (0.60 to 1.04)</a:t>
                      </a:r>
                      <a:endParaRPr lang="en-CA" sz="1400">
                        <a:effectLst/>
                        <a:latin typeface="Calibri"/>
                        <a:ea typeface="MS Mincho"/>
                        <a:cs typeface="Times New Roman"/>
                      </a:endParaRPr>
                    </a:p>
                  </a:txBody>
                  <a:tcPr marL="16673" marR="16673" marT="0" marB="0"/>
                </a:tc>
                <a:tc gridSpan="3">
                  <a:txBody>
                    <a:bodyPr/>
                    <a:lstStyle/>
                    <a:p>
                      <a:pPr indent="-228600">
                        <a:lnSpc>
                          <a:spcPct val="115000"/>
                        </a:lnSpc>
                        <a:spcAft>
                          <a:spcPts val="0"/>
                        </a:spcAft>
                      </a:pPr>
                      <a:r>
                        <a:rPr lang="en-US" sz="1400" dirty="0">
                          <a:effectLst/>
                        </a:rPr>
                        <a:t>Median control event rate (18 per 1000)</a:t>
                      </a:r>
                      <a:endParaRPr lang="en-CA" sz="1400">
                        <a:effectLst/>
                        <a:latin typeface="Calibri"/>
                        <a:ea typeface="MS Mincho"/>
                        <a:cs typeface="Times New Roman"/>
                      </a:endParaRPr>
                    </a:p>
                  </a:txBody>
                  <a:tcPr marL="16673" marR="16673" marT="0" marB="0"/>
                </a:tc>
                <a:tc hMerge="1">
                  <a:txBody>
                    <a:bodyPr/>
                    <a:lstStyle/>
                    <a:p>
                      <a:endParaRPr lang="en-CA"/>
                    </a:p>
                  </a:txBody>
                  <a:tcPr/>
                </a:tc>
                <a:tc hMerge="1">
                  <a:txBody>
                    <a:bodyPr/>
                    <a:lstStyle/>
                    <a:p>
                      <a:endParaRPr lang="en-CA"/>
                    </a:p>
                  </a:txBody>
                  <a:tcPr/>
                </a:tc>
                <a:tc rowSpan="6">
                  <a:txBody>
                    <a:bodyPr/>
                    <a:lstStyle/>
                    <a:p>
                      <a:pPr indent="-228600" algn="ctr">
                        <a:lnSpc>
                          <a:spcPct val="115000"/>
                        </a:lnSpc>
                        <a:spcAft>
                          <a:spcPts val="0"/>
                        </a:spcAft>
                      </a:pPr>
                      <a:r>
                        <a:rPr lang="en-US" sz="1400" dirty="0">
                          <a:effectLst/>
                        </a:rPr>
                        <a:t>⊕⊕⊖⊖</a:t>
                      </a:r>
                      <a:endParaRPr lang="en-CA" sz="1400" dirty="0">
                        <a:effectLst/>
                      </a:endParaRPr>
                    </a:p>
                    <a:p>
                      <a:pPr indent="-228600" algn="ctr">
                        <a:lnSpc>
                          <a:spcPct val="115000"/>
                        </a:lnSpc>
                        <a:spcAft>
                          <a:spcPts val="0"/>
                        </a:spcAft>
                      </a:pPr>
                      <a:r>
                        <a:rPr lang="en-US" sz="1400" dirty="0">
                          <a:effectLst/>
                        </a:rPr>
                        <a:t>LOW (General-risk populations) due to indirectness and imprecision</a:t>
                      </a:r>
                      <a:endParaRPr lang="en-CA" sz="1400" dirty="0">
                        <a:effectLst/>
                      </a:endParaRPr>
                    </a:p>
                    <a:p>
                      <a:pPr indent="-228600" algn="ctr">
                        <a:lnSpc>
                          <a:spcPct val="115000"/>
                        </a:lnSpc>
                        <a:spcAft>
                          <a:spcPts val="0"/>
                        </a:spcAft>
                      </a:pPr>
                      <a:r>
                        <a:rPr lang="en-US" sz="1400" dirty="0">
                          <a:effectLst/>
                        </a:rPr>
                        <a:t> </a:t>
                      </a:r>
                      <a:endParaRPr lang="en-CA" sz="1400" dirty="0">
                        <a:effectLst/>
                      </a:endParaRPr>
                    </a:p>
                    <a:p>
                      <a:pPr indent="-228600" algn="ctr">
                        <a:lnSpc>
                          <a:spcPct val="115000"/>
                        </a:lnSpc>
                        <a:spcAft>
                          <a:spcPts val="0"/>
                        </a:spcAft>
                      </a:pPr>
                      <a:r>
                        <a:rPr lang="en-US" sz="1400" dirty="0">
                          <a:effectLst/>
                        </a:rPr>
                        <a:t>⊕⊖⊖⊖-⊕⊕⊖⊖</a:t>
                      </a:r>
                      <a:endParaRPr lang="en-CA" sz="1400" dirty="0">
                        <a:effectLst/>
                      </a:endParaRPr>
                    </a:p>
                    <a:p>
                      <a:pPr indent="-228600" algn="ctr">
                        <a:lnSpc>
                          <a:spcPct val="115000"/>
                        </a:lnSpc>
                        <a:spcAft>
                          <a:spcPts val="0"/>
                        </a:spcAft>
                      </a:pPr>
                      <a:r>
                        <a:rPr lang="en-US" sz="1400" dirty="0">
                          <a:effectLst/>
                        </a:rPr>
                        <a:t>VERY LOW-TO-LOW  (High-risk populations) due to (more) indirectness, and imprecision </a:t>
                      </a:r>
                      <a:endParaRPr lang="en-CA"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16673" marR="16673" marT="0" marB="0"/>
                </a:tc>
                <a:extLst>
                  <a:ext uri="{0D108BD9-81ED-4DB2-BD59-A6C34878D82A}">
                    <a16:rowId xmlns:a16="http://schemas.microsoft.com/office/drawing/2014/main" val="3805728720"/>
                  </a:ext>
                </a:extLst>
              </a:tr>
              <a:tr h="1037873">
                <a:tc vMerge="1">
                  <a:txBody>
                    <a:bodyPr/>
                    <a:lstStyle/>
                    <a:p>
                      <a:endParaRPr lang="en-CA"/>
                    </a:p>
                  </a:txBody>
                  <a:tcPr/>
                </a:tc>
                <a:tc vMerge="1">
                  <a:txBody>
                    <a:bodyPr/>
                    <a:lstStyle/>
                    <a:p>
                      <a:endParaRPr lang="en-CA"/>
                    </a:p>
                  </a:txBody>
                  <a:tcPr/>
                </a:tc>
                <a:tc>
                  <a:txBody>
                    <a:bodyPr/>
                    <a:lstStyle/>
                    <a:p>
                      <a:pPr indent="-228600">
                        <a:lnSpc>
                          <a:spcPct val="115000"/>
                        </a:lnSpc>
                        <a:spcAft>
                          <a:spcPts val="0"/>
                        </a:spcAft>
                      </a:pPr>
                      <a:r>
                        <a:rPr lang="en-US" sz="1400" dirty="0">
                          <a:effectLst/>
                        </a:rPr>
                        <a:t>18 per 1000</a:t>
                      </a:r>
                      <a:endParaRPr lang="en-CA" sz="1400">
                        <a:effectLst/>
                        <a:latin typeface="Calibri"/>
                        <a:ea typeface="MS Mincho"/>
                        <a:cs typeface="Times New Roman"/>
                      </a:endParaRPr>
                    </a:p>
                  </a:txBody>
                  <a:tcPr marL="16673" marR="16673" marT="0" marB="0"/>
                </a:tc>
                <a:tc>
                  <a:txBody>
                    <a:bodyPr/>
                    <a:lstStyle/>
                    <a:p>
                      <a:pPr indent="-228600">
                        <a:lnSpc>
                          <a:spcPct val="115000"/>
                        </a:lnSpc>
                        <a:spcAft>
                          <a:spcPts val="0"/>
                        </a:spcAft>
                      </a:pPr>
                      <a:r>
                        <a:rPr lang="en-US" sz="1400" dirty="0">
                          <a:effectLst/>
                        </a:rPr>
                        <a:t>14.3 per 1000 (10.9 to 18.7)</a:t>
                      </a:r>
                      <a:endParaRPr lang="en-CA" sz="1400">
                        <a:effectLst/>
                        <a:latin typeface="Calibri"/>
                        <a:ea typeface="MS Mincho"/>
                        <a:cs typeface="Times New Roman"/>
                      </a:endParaRPr>
                    </a:p>
                  </a:txBody>
                  <a:tcPr marL="16673" marR="16673" marT="0" marB="0"/>
                </a:tc>
                <a:tc>
                  <a:txBody>
                    <a:bodyPr/>
                    <a:lstStyle/>
                    <a:p>
                      <a:pPr indent="-228600">
                        <a:lnSpc>
                          <a:spcPct val="115000"/>
                        </a:lnSpc>
                        <a:spcAft>
                          <a:spcPts val="0"/>
                        </a:spcAft>
                      </a:pPr>
                      <a:r>
                        <a:rPr lang="en-US" sz="1400" dirty="0">
                          <a:effectLst/>
                        </a:rPr>
                        <a:t>3.7 fewer per 1000 (7.1 fewer to 0.7 more)</a:t>
                      </a:r>
                      <a:endParaRPr lang="en-CA" sz="1400">
                        <a:effectLst/>
                        <a:latin typeface="Calibri"/>
                        <a:ea typeface="MS Mincho"/>
                        <a:cs typeface="Times New Roman"/>
                      </a:endParaRPr>
                    </a:p>
                  </a:txBody>
                  <a:tcPr marL="16673" marR="16673" marT="0" marB="0"/>
                </a:tc>
                <a:tc vMerge="1">
                  <a:txBody>
                    <a:bodyPr/>
                    <a:lstStyle/>
                    <a:p>
                      <a:endParaRPr lang="en-CA"/>
                    </a:p>
                  </a:txBody>
                  <a:tcPr/>
                </a:tc>
                <a:extLst>
                  <a:ext uri="{0D108BD9-81ED-4DB2-BD59-A6C34878D82A}">
                    <a16:rowId xmlns:a16="http://schemas.microsoft.com/office/drawing/2014/main" val="3674831164"/>
                  </a:ext>
                </a:extLst>
              </a:tr>
              <a:tr h="235023">
                <a:tc vMerge="1">
                  <a:txBody>
                    <a:bodyPr/>
                    <a:lstStyle/>
                    <a:p>
                      <a:endParaRPr lang="en-CA"/>
                    </a:p>
                  </a:txBody>
                  <a:tcPr/>
                </a:tc>
                <a:tc vMerge="1">
                  <a:txBody>
                    <a:bodyPr/>
                    <a:lstStyle/>
                    <a:p>
                      <a:endParaRPr lang="en-CA"/>
                    </a:p>
                  </a:txBody>
                  <a:tcPr/>
                </a:tc>
                <a:tc gridSpan="3">
                  <a:txBody>
                    <a:bodyPr/>
                    <a:lstStyle/>
                    <a:p>
                      <a:pPr indent="-228600">
                        <a:lnSpc>
                          <a:spcPct val="115000"/>
                        </a:lnSpc>
                        <a:spcAft>
                          <a:spcPts val="0"/>
                        </a:spcAft>
                      </a:pPr>
                      <a:r>
                        <a:rPr lang="en-US" sz="1400" dirty="0">
                          <a:effectLst/>
                        </a:rPr>
                        <a:t>General-risk population (27 per 1000)† </a:t>
                      </a:r>
                      <a:endParaRPr lang="en-CA" sz="1400">
                        <a:effectLst/>
                        <a:latin typeface="Calibri"/>
                        <a:ea typeface="MS Mincho"/>
                        <a:cs typeface="Times New Roman"/>
                      </a:endParaRPr>
                    </a:p>
                  </a:txBody>
                  <a:tcPr marL="16673" marR="16673" marT="0" marB="0"/>
                </a:tc>
                <a:tc hMerge="1">
                  <a:txBody>
                    <a:bodyPr/>
                    <a:lstStyle/>
                    <a:p>
                      <a:endParaRPr lang="en-CA"/>
                    </a:p>
                  </a:txBody>
                  <a:tcPr/>
                </a:tc>
                <a:tc hMerge="1">
                  <a:txBody>
                    <a:bodyPr/>
                    <a:lstStyle/>
                    <a:p>
                      <a:endParaRPr lang="en-CA"/>
                    </a:p>
                  </a:txBody>
                  <a:tcPr/>
                </a:tc>
                <a:tc vMerge="1">
                  <a:txBody>
                    <a:bodyPr/>
                    <a:lstStyle/>
                    <a:p>
                      <a:endParaRPr lang="en-CA"/>
                    </a:p>
                  </a:txBody>
                  <a:tcPr/>
                </a:tc>
                <a:extLst>
                  <a:ext uri="{0D108BD9-81ED-4DB2-BD59-A6C34878D82A}">
                    <a16:rowId xmlns:a16="http://schemas.microsoft.com/office/drawing/2014/main" val="2805285608"/>
                  </a:ext>
                </a:extLst>
              </a:tr>
              <a:tr h="1124896">
                <a:tc vMerge="1">
                  <a:txBody>
                    <a:bodyPr/>
                    <a:lstStyle/>
                    <a:p>
                      <a:endParaRPr lang="en-CA"/>
                    </a:p>
                  </a:txBody>
                  <a:tcPr/>
                </a:tc>
                <a:tc vMerge="1">
                  <a:txBody>
                    <a:bodyPr/>
                    <a:lstStyle/>
                    <a:p>
                      <a:endParaRPr lang="en-CA"/>
                    </a:p>
                  </a:txBody>
                  <a:tcPr/>
                </a:tc>
                <a:tc>
                  <a:txBody>
                    <a:bodyPr/>
                    <a:lstStyle/>
                    <a:p>
                      <a:pPr indent="-228600">
                        <a:lnSpc>
                          <a:spcPct val="115000"/>
                        </a:lnSpc>
                        <a:spcAft>
                          <a:spcPts val="0"/>
                        </a:spcAft>
                      </a:pPr>
                      <a:r>
                        <a:rPr lang="en-US" sz="1400" dirty="0">
                          <a:effectLst/>
                        </a:rPr>
                        <a:t>27 per 1000</a:t>
                      </a:r>
                      <a:endParaRPr lang="en-CA" sz="1400" dirty="0">
                        <a:effectLst/>
                        <a:latin typeface="Calibri"/>
                        <a:ea typeface="MS Mincho"/>
                        <a:cs typeface="Times New Roman"/>
                      </a:endParaRPr>
                    </a:p>
                  </a:txBody>
                  <a:tcPr marL="16673" marR="16673" marT="0" marB="0"/>
                </a:tc>
                <a:tc>
                  <a:txBody>
                    <a:bodyPr/>
                    <a:lstStyle/>
                    <a:p>
                      <a:pPr indent="-228600">
                        <a:lnSpc>
                          <a:spcPct val="115000"/>
                        </a:lnSpc>
                        <a:spcAft>
                          <a:spcPts val="0"/>
                        </a:spcAft>
                      </a:pPr>
                      <a:r>
                        <a:rPr lang="en-US" sz="1400" dirty="0">
                          <a:effectLst/>
                        </a:rPr>
                        <a:t>21.3 per 1000 (16.2 to 28.1)</a:t>
                      </a:r>
                      <a:endParaRPr lang="en-CA" sz="1400">
                        <a:effectLst/>
                        <a:latin typeface="Calibri"/>
                        <a:ea typeface="MS Mincho"/>
                        <a:cs typeface="Times New Roman"/>
                      </a:endParaRPr>
                    </a:p>
                  </a:txBody>
                  <a:tcPr marL="16673" marR="16673" marT="0" marB="0"/>
                </a:tc>
                <a:tc>
                  <a:txBody>
                    <a:bodyPr/>
                    <a:lstStyle/>
                    <a:p>
                      <a:pPr indent="-228600">
                        <a:lnSpc>
                          <a:spcPct val="115000"/>
                        </a:lnSpc>
                        <a:spcAft>
                          <a:spcPts val="0"/>
                        </a:spcAft>
                      </a:pPr>
                      <a:r>
                        <a:rPr lang="en-US" sz="1400" dirty="0">
                          <a:effectLst/>
                        </a:rPr>
                        <a:t>5.7 fewer per 1000 (10.8 fewer to 1.1 more)</a:t>
                      </a:r>
                      <a:endParaRPr lang="en-CA" sz="1400">
                        <a:effectLst/>
                        <a:latin typeface="Calibri"/>
                        <a:ea typeface="MS Mincho"/>
                        <a:cs typeface="Times New Roman"/>
                      </a:endParaRPr>
                    </a:p>
                  </a:txBody>
                  <a:tcPr marL="16673" marR="16673" marT="0" marB="0"/>
                </a:tc>
                <a:tc vMerge="1">
                  <a:txBody>
                    <a:bodyPr/>
                    <a:lstStyle/>
                    <a:p>
                      <a:endParaRPr lang="en-CA"/>
                    </a:p>
                  </a:txBody>
                  <a:tcPr/>
                </a:tc>
                <a:extLst>
                  <a:ext uri="{0D108BD9-81ED-4DB2-BD59-A6C34878D82A}">
                    <a16:rowId xmlns:a16="http://schemas.microsoft.com/office/drawing/2014/main" val="3309889689"/>
                  </a:ext>
                </a:extLst>
              </a:tr>
              <a:tr h="325590">
                <a:tc vMerge="1">
                  <a:txBody>
                    <a:bodyPr/>
                    <a:lstStyle/>
                    <a:p>
                      <a:endParaRPr lang="en-CA"/>
                    </a:p>
                  </a:txBody>
                  <a:tcPr/>
                </a:tc>
                <a:tc vMerge="1">
                  <a:txBody>
                    <a:bodyPr/>
                    <a:lstStyle/>
                    <a:p>
                      <a:endParaRPr lang="en-CA"/>
                    </a:p>
                  </a:txBody>
                  <a:tcPr/>
                </a:tc>
                <a:tc gridSpan="3">
                  <a:txBody>
                    <a:bodyPr/>
                    <a:lstStyle/>
                    <a:p>
                      <a:pPr indent="-228600">
                        <a:lnSpc>
                          <a:spcPct val="115000"/>
                        </a:lnSpc>
                        <a:spcAft>
                          <a:spcPts val="0"/>
                        </a:spcAft>
                      </a:pPr>
                      <a:r>
                        <a:rPr lang="en-US" sz="1400" dirty="0">
                          <a:effectLst/>
                        </a:rPr>
                        <a:t>High-risk population (47 per 1000)‡</a:t>
                      </a:r>
                      <a:endParaRPr lang="en-CA" sz="1400">
                        <a:effectLst/>
                        <a:latin typeface="Calibri"/>
                        <a:ea typeface="MS Mincho"/>
                        <a:cs typeface="Times New Roman"/>
                      </a:endParaRPr>
                    </a:p>
                  </a:txBody>
                  <a:tcPr marL="16673" marR="16673" marT="0" marB="0"/>
                </a:tc>
                <a:tc hMerge="1">
                  <a:txBody>
                    <a:bodyPr/>
                    <a:lstStyle/>
                    <a:p>
                      <a:endParaRPr lang="en-CA"/>
                    </a:p>
                  </a:txBody>
                  <a:tcPr/>
                </a:tc>
                <a:tc hMerge="1">
                  <a:txBody>
                    <a:bodyPr/>
                    <a:lstStyle/>
                    <a:p>
                      <a:endParaRPr lang="en-CA"/>
                    </a:p>
                  </a:txBody>
                  <a:tcPr/>
                </a:tc>
                <a:tc vMerge="1">
                  <a:txBody>
                    <a:bodyPr/>
                    <a:lstStyle/>
                    <a:p>
                      <a:endParaRPr lang="en-CA"/>
                    </a:p>
                  </a:txBody>
                  <a:tcPr/>
                </a:tc>
                <a:extLst>
                  <a:ext uri="{0D108BD9-81ED-4DB2-BD59-A6C34878D82A}">
                    <a16:rowId xmlns:a16="http://schemas.microsoft.com/office/drawing/2014/main" val="2942403180"/>
                  </a:ext>
                </a:extLst>
              </a:tr>
              <a:tr h="1810077">
                <a:tc vMerge="1">
                  <a:txBody>
                    <a:bodyPr/>
                    <a:lstStyle/>
                    <a:p>
                      <a:endParaRPr lang="en-CA"/>
                    </a:p>
                  </a:txBody>
                  <a:tcPr/>
                </a:tc>
                <a:tc vMerge="1">
                  <a:txBody>
                    <a:bodyPr/>
                    <a:lstStyle/>
                    <a:p>
                      <a:endParaRPr lang="en-CA"/>
                    </a:p>
                  </a:txBody>
                  <a:tcPr/>
                </a:tc>
                <a:tc>
                  <a:txBody>
                    <a:bodyPr/>
                    <a:lstStyle/>
                    <a:p>
                      <a:pPr indent="-228600">
                        <a:lnSpc>
                          <a:spcPct val="115000"/>
                        </a:lnSpc>
                        <a:spcAft>
                          <a:spcPts val="0"/>
                        </a:spcAft>
                      </a:pPr>
                      <a:r>
                        <a:rPr lang="en-US" sz="1400" dirty="0">
                          <a:effectLst/>
                        </a:rPr>
                        <a:t>47 per 1000</a:t>
                      </a:r>
                      <a:endParaRPr lang="en-CA" sz="1400">
                        <a:effectLst/>
                        <a:latin typeface="Calibri"/>
                        <a:ea typeface="MS Mincho"/>
                        <a:cs typeface="Times New Roman"/>
                      </a:endParaRPr>
                    </a:p>
                  </a:txBody>
                  <a:tcPr marL="16673" marR="16673" marT="0" marB="0"/>
                </a:tc>
                <a:tc>
                  <a:txBody>
                    <a:bodyPr/>
                    <a:lstStyle/>
                    <a:p>
                      <a:pPr indent="-228600">
                        <a:lnSpc>
                          <a:spcPct val="115000"/>
                        </a:lnSpc>
                        <a:spcAft>
                          <a:spcPts val="0"/>
                        </a:spcAft>
                      </a:pPr>
                      <a:r>
                        <a:rPr lang="en-US" sz="1400" dirty="0">
                          <a:effectLst/>
                        </a:rPr>
                        <a:t>37.1 per 1000 (28.2 to 48.9)</a:t>
                      </a:r>
                      <a:endParaRPr lang="en-CA" sz="1400">
                        <a:effectLst/>
                        <a:latin typeface="Calibri"/>
                        <a:ea typeface="MS Mincho"/>
                        <a:cs typeface="Times New Roman"/>
                      </a:endParaRPr>
                    </a:p>
                  </a:txBody>
                  <a:tcPr marL="16673" marR="16673" marT="0" marB="0"/>
                </a:tc>
                <a:tc>
                  <a:txBody>
                    <a:bodyPr/>
                    <a:lstStyle/>
                    <a:p>
                      <a:pPr indent="-228600">
                        <a:lnSpc>
                          <a:spcPct val="115000"/>
                        </a:lnSpc>
                        <a:spcAft>
                          <a:spcPts val="0"/>
                        </a:spcAft>
                      </a:pPr>
                      <a:r>
                        <a:rPr lang="en-US" sz="1400" dirty="0">
                          <a:effectLst/>
                        </a:rPr>
                        <a:t>9.9 fewer per 1000 (18.8 fewer to 1.9 more)</a:t>
                      </a:r>
                      <a:endParaRPr lang="en-CA" sz="1400">
                        <a:effectLst/>
                        <a:latin typeface="Calibri"/>
                        <a:ea typeface="MS Mincho"/>
                        <a:cs typeface="Times New Roman"/>
                      </a:endParaRPr>
                    </a:p>
                  </a:txBody>
                  <a:tcPr marL="16673" marR="16673" marT="0" marB="0"/>
                </a:tc>
                <a:tc vMerge="1">
                  <a:txBody>
                    <a:bodyPr/>
                    <a:lstStyle/>
                    <a:p>
                      <a:endParaRPr lang="en-CA"/>
                    </a:p>
                  </a:txBody>
                  <a:tcPr/>
                </a:tc>
                <a:extLst>
                  <a:ext uri="{0D108BD9-81ED-4DB2-BD59-A6C34878D82A}">
                    <a16:rowId xmlns:a16="http://schemas.microsoft.com/office/drawing/2014/main" val="2445558296"/>
                  </a:ext>
                </a:extLst>
              </a:tr>
            </a:tbl>
          </a:graphicData>
        </a:graphic>
      </p:graphicFrame>
      <p:sp>
        <p:nvSpPr>
          <p:cNvPr id="4" name="Slide Number Placeholder 3"/>
          <p:cNvSpPr>
            <a:spLocks noGrp="1"/>
          </p:cNvSpPr>
          <p:nvPr>
            <p:ph type="sldNum" sz="quarter" idx="12"/>
          </p:nvPr>
        </p:nvSpPr>
        <p:spPr/>
        <p:txBody>
          <a:bodyPr/>
          <a:lstStyle/>
          <a:p>
            <a:fld id="{E3D5E142-BA66-4577-AABD-3D3B043058E5}" type="slidenum">
              <a:rPr lang="en-US" smtClean="0"/>
              <a:pPr/>
              <a:t>64</a:t>
            </a:fld>
            <a:endParaRPr lang="en-US" dirty="0"/>
          </a:p>
        </p:txBody>
      </p:sp>
    </p:spTree>
    <p:extLst>
      <p:ext uri="{BB962C8B-B14F-4D97-AF65-F5344CB8AC3E}">
        <p14:creationId xmlns:p14="http://schemas.microsoft.com/office/powerpoint/2010/main" val="17476602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67E511-EC45-4F37-974B-1E2D989EEAEA}"/>
              </a:ext>
            </a:extLst>
          </p:cNvPr>
          <p:cNvSpPr/>
          <p:nvPr/>
        </p:nvSpPr>
        <p:spPr>
          <a:xfrm>
            <a:off x="4862" y="-39312"/>
            <a:ext cx="9134272" cy="938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229600" cy="762000"/>
          </a:xfrm>
        </p:spPr>
        <p:txBody>
          <a:bodyPr>
            <a:normAutofit/>
          </a:bodyPr>
          <a:lstStyle/>
          <a:p>
            <a:r>
              <a:rPr lang="en-CA" sz="3200" dirty="0">
                <a:latin typeface="Arial"/>
                <a:cs typeface="Arial"/>
              </a:rPr>
              <a:t>Ectopic pregnancy data</a:t>
            </a:r>
          </a:p>
        </p:txBody>
      </p:sp>
      <p:sp>
        <p:nvSpPr>
          <p:cNvPr id="4" name="Slide Number Placeholder 3"/>
          <p:cNvSpPr>
            <a:spLocks noGrp="1"/>
          </p:cNvSpPr>
          <p:nvPr>
            <p:ph type="sldNum" sz="quarter" idx="12"/>
          </p:nvPr>
        </p:nvSpPr>
        <p:spPr/>
        <p:txBody>
          <a:bodyPr/>
          <a:lstStyle/>
          <a:p>
            <a:fld id="{E3D5E142-BA66-4577-AABD-3D3B043058E5}" type="slidenum">
              <a:rPr lang="en-US" smtClean="0"/>
              <a:pPr/>
              <a:t>65</a:t>
            </a:fld>
            <a:endParaRPr lang="en-US" dirty="0"/>
          </a:p>
        </p:txBody>
      </p:sp>
      <p:graphicFrame>
        <p:nvGraphicFramePr>
          <p:cNvPr id="3" name="Table 2"/>
          <p:cNvGraphicFramePr>
            <a:graphicFrameLocks noGrp="1"/>
          </p:cNvGraphicFramePr>
          <p:nvPr/>
        </p:nvGraphicFramePr>
        <p:xfrm>
          <a:off x="304800" y="914400"/>
          <a:ext cx="8458201" cy="4901129"/>
        </p:xfrm>
        <a:graphic>
          <a:graphicData uri="http://schemas.openxmlformats.org/drawingml/2006/table">
            <a:tbl>
              <a:tblPr firstRow="1" firstCol="1" bandRow="1">
                <a:tableStyleId>{5C22544A-7EE6-4342-B048-85BDC9FD1C3A}</a:tableStyleId>
              </a:tblPr>
              <a:tblGrid>
                <a:gridCol w="1883574">
                  <a:extLst>
                    <a:ext uri="{9D8B030D-6E8A-4147-A177-3AD203B41FA5}">
                      <a16:colId xmlns:a16="http://schemas.microsoft.com/office/drawing/2014/main" val="4136076608"/>
                    </a:ext>
                  </a:extLst>
                </a:gridCol>
                <a:gridCol w="1119056">
                  <a:extLst>
                    <a:ext uri="{9D8B030D-6E8A-4147-A177-3AD203B41FA5}">
                      <a16:colId xmlns:a16="http://schemas.microsoft.com/office/drawing/2014/main" val="3812461641"/>
                    </a:ext>
                  </a:extLst>
                </a:gridCol>
                <a:gridCol w="977073">
                  <a:extLst>
                    <a:ext uri="{9D8B030D-6E8A-4147-A177-3AD203B41FA5}">
                      <a16:colId xmlns:a16="http://schemas.microsoft.com/office/drawing/2014/main" val="1253617778"/>
                    </a:ext>
                  </a:extLst>
                </a:gridCol>
                <a:gridCol w="1255157">
                  <a:extLst>
                    <a:ext uri="{9D8B030D-6E8A-4147-A177-3AD203B41FA5}">
                      <a16:colId xmlns:a16="http://schemas.microsoft.com/office/drawing/2014/main" val="432568959"/>
                    </a:ext>
                  </a:extLst>
                </a:gridCol>
                <a:gridCol w="1325486">
                  <a:extLst>
                    <a:ext uri="{9D8B030D-6E8A-4147-A177-3AD203B41FA5}">
                      <a16:colId xmlns:a16="http://schemas.microsoft.com/office/drawing/2014/main" val="1840574520"/>
                    </a:ext>
                  </a:extLst>
                </a:gridCol>
                <a:gridCol w="1897855">
                  <a:extLst>
                    <a:ext uri="{9D8B030D-6E8A-4147-A177-3AD203B41FA5}">
                      <a16:colId xmlns:a16="http://schemas.microsoft.com/office/drawing/2014/main" val="3863181833"/>
                    </a:ext>
                  </a:extLst>
                </a:gridCol>
              </a:tblGrid>
              <a:tr h="412581">
                <a:tc rowSpan="2">
                  <a:txBody>
                    <a:bodyPr/>
                    <a:lstStyle/>
                    <a:p>
                      <a:pPr indent="-228600">
                        <a:lnSpc>
                          <a:spcPct val="115000"/>
                        </a:lnSpc>
                        <a:spcAft>
                          <a:spcPts val="0"/>
                        </a:spcAft>
                      </a:pPr>
                      <a:r>
                        <a:rPr lang="en-US" sz="1400" dirty="0">
                          <a:effectLst/>
                          <a:latin typeface="Arial"/>
                        </a:rPr>
                        <a:t>Outcome</a:t>
                      </a:r>
                      <a:endParaRPr lang="en-CA" sz="1400">
                        <a:effectLst/>
                        <a:latin typeface="Arial"/>
                      </a:endParaRPr>
                    </a:p>
                    <a:p>
                      <a:pPr indent="-228600">
                        <a:lnSpc>
                          <a:spcPct val="115000"/>
                        </a:lnSpc>
                        <a:spcAft>
                          <a:spcPts val="0"/>
                        </a:spcAft>
                      </a:pPr>
                      <a:endParaRPr lang="en-CA" sz="1400">
                        <a:effectLst/>
                        <a:latin typeface="Arial"/>
                      </a:endParaRPr>
                    </a:p>
                    <a:p>
                      <a:pPr indent="-228600">
                        <a:lnSpc>
                          <a:spcPct val="115000"/>
                        </a:lnSpc>
                        <a:spcAft>
                          <a:spcPts val="0"/>
                        </a:spcAft>
                      </a:pPr>
                      <a:r>
                        <a:rPr lang="en-US" sz="1400" dirty="0">
                          <a:effectLst/>
                          <a:latin typeface="Arial"/>
                        </a:rPr>
                        <a:t>No. participants (studies)</a:t>
                      </a:r>
                      <a:endParaRPr lang="en-CA" sz="1400">
                        <a:effectLst/>
                        <a:latin typeface="Arial"/>
                      </a:endParaRPr>
                    </a:p>
                    <a:p>
                      <a:pPr indent="-228600">
                        <a:lnSpc>
                          <a:spcPct val="115000"/>
                        </a:lnSpc>
                        <a:spcAft>
                          <a:spcPts val="0"/>
                        </a:spcAft>
                      </a:pPr>
                      <a:endParaRPr lang="en-CA" sz="1400">
                        <a:effectLst/>
                        <a:latin typeface="Arial"/>
                      </a:endParaRPr>
                    </a:p>
                    <a:p>
                      <a:pPr indent="-228600">
                        <a:lnSpc>
                          <a:spcPct val="115000"/>
                        </a:lnSpc>
                        <a:spcAft>
                          <a:spcPts val="0"/>
                        </a:spcAft>
                      </a:pPr>
                      <a:endParaRPr lang="en-CA" sz="1400">
                        <a:effectLst/>
                        <a:latin typeface="Arial"/>
                        <a:ea typeface="MS Mincho"/>
                        <a:cs typeface="Times New Roman"/>
                      </a:endParaRPr>
                    </a:p>
                  </a:txBody>
                  <a:tcPr marL="68580" marR="68580" marT="0" marB="0"/>
                </a:tc>
                <a:tc rowSpan="2">
                  <a:txBody>
                    <a:bodyPr/>
                    <a:lstStyle/>
                    <a:p>
                      <a:pPr indent="-228600">
                        <a:lnSpc>
                          <a:spcPct val="115000"/>
                        </a:lnSpc>
                        <a:spcAft>
                          <a:spcPts val="0"/>
                        </a:spcAft>
                      </a:pPr>
                      <a:r>
                        <a:rPr lang="en-US" sz="1400" dirty="0">
                          <a:effectLst/>
                          <a:latin typeface="Arial"/>
                        </a:rPr>
                        <a:t>Relative effect (95% CI)</a:t>
                      </a:r>
                      <a:endParaRPr lang="en-CA" sz="1400">
                        <a:effectLst/>
                        <a:latin typeface="Arial"/>
                        <a:ea typeface="MS Mincho"/>
                        <a:cs typeface="Times New Roman"/>
                      </a:endParaRPr>
                    </a:p>
                  </a:txBody>
                  <a:tcPr marL="68580" marR="68580" marT="0" marB="0"/>
                </a:tc>
                <a:tc gridSpan="3">
                  <a:txBody>
                    <a:bodyPr/>
                    <a:lstStyle/>
                    <a:p>
                      <a:pPr indent="-228600">
                        <a:lnSpc>
                          <a:spcPct val="115000"/>
                        </a:lnSpc>
                        <a:spcAft>
                          <a:spcPts val="0"/>
                        </a:spcAft>
                      </a:pPr>
                      <a:r>
                        <a:rPr lang="en-US" sz="1400" dirty="0">
                          <a:effectLst/>
                          <a:latin typeface="Arial"/>
                        </a:rPr>
                        <a:t>Anticipated absolute effects (95% CI)* </a:t>
                      </a:r>
                      <a:endParaRPr lang="en-CA" sz="1400">
                        <a:effectLst/>
                        <a:latin typeface="Arial"/>
                        <a:ea typeface="MS Mincho"/>
                        <a:cs typeface="Times New Roman"/>
                      </a:endParaRPr>
                    </a:p>
                  </a:txBody>
                  <a:tcPr marL="68580" marR="68580" marT="0" marB="0"/>
                </a:tc>
                <a:tc hMerge="1">
                  <a:txBody>
                    <a:bodyPr/>
                    <a:lstStyle/>
                    <a:p>
                      <a:endParaRPr lang="en-CA"/>
                    </a:p>
                  </a:txBody>
                  <a:tcPr/>
                </a:tc>
                <a:tc hMerge="1">
                  <a:txBody>
                    <a:bodyPr/>
                    <a:lstStyle/>
                    <a:p>
                      <a:endParaRPr lang="en-CA"/>
                    </a:p>
                  </a:txBody>
                  <a:tcPr/>
                </a:tc>
                <a:tc rowSpan="2">
                  <a:txBody>
                    <a:bodyPr/>
                    <a:lstStyle/>
                    <a:p>
                      <a:pPr indent="-228600">
                        <a:lnSpc>
                          <a:spcPct val="115000"/>
                        </a:lnSpc>
                        <a:spcAft>
                          <a:spcPts val="0"/>
                        </a:spcAft>
                      </a:pPr>
                      <a:r>
                        <a:rPr lang="en-US" sz="1400" dirty="0">
                          <a:effectLst/>
                          <a:latin typeface="Arial"/>
                        </a:rPr>
                        <a:t>Certainty of the evidence (GRADE)</a:t>
                      </a:r>
                      <a:endParaRPr lang="en-CA" sz="1400">
                        <a:effectLst/>
                        <a:latin typeface="Arial"/>
                        <a:ea typeface="MS Mincho"/>
                        <a:cs typeface="Times New Roman"/>
                      </a:endParaRPr>
                    </a:p>
                  </a:txBody>
                  <a:tcPr marL="68580" marR="68580" marT="0" marB="0"/>
                </a:tc>
                <a:extLst>
                  <a:ext uri="{0D108BD9-81ED-4DB2-BD59-A6C34878D82A}">
                    <a16:rowId xmlns:a16="http://schemas.microsoft.com/office/drawing/2014/main" val="2183633867"/>
                  </a:ext>
                </a:extLst>
              </a:tr>
              <a:tr h="785783">
                <a:tc vMerge="1">
                  <a:txBody>
                    <a:bodyPr/>
                    <a:lstStyle/>
                    <a:p>
                      <a:endParaRPr lang="en-CA"/>
                    </a:p>
                  </a:txBody>
                  <a:tcPr/>
                </a:tc>
                <a:tc vMerge="1">
                  <a:txBody>
                    <a:bodyPr/>
                    <a:lstStyle/>
                    <a:p>
                      <a:endParaRPr lang="en-CA"/>
                    </a:p>
                  </a:txBody>
                  <a:tcPr/>
                </a:tc>
                <a:tc>
                  <a:txBody>
                    <a:bodyPr/>
                    <a:lstStyle/>
                    <a:p>
                      <a:pPr indent="-228600">
                        <a:lnSpc>
                          <a:spcPct val="115000"/>
                        </a:lnSpc>
                        <a:spcAft>
                          <a:spcPts val="0"/>
                        </a:spcAft>
                      </a:pPr>
                      <a:r>
                        <a:rPr lang="en-US" sz="1400" dirty="0">
                          <a:effectLst/>
                          <a:latin typeface="Arial"/>
                        </a:rPr>
                        <a:t>Without screening</a:t>
                      </a:r>
                      <a:endParaRPr lang="en-CA" sz="1400">
                        <a:effectLst/>
                        <a:latin typeface="Arial"/>
                        <a:ea typeface="MS Mincho"/>
                        <a:cs typeface="Times New Roman"/>
                      </a:endParaRPr>
                    </a:p>
                  </a:txBody>
                  <a:tcPr marL="68580" marR="68580" marT="0" marB="0"/>
                </a:tc>
                <a:tc>
                  <a:txBody>
                    <a:bodyPr/>
                    <a:lstStyle/>
                    <a:p>
                      <a:pPr indent="-228600">
                        <a:lnSpc>
                          <a:spcPct val="115000"/>
                        </a:lnSpc>
                        <a:spcAft>
                          <a:spcPts val="0"/>
                        </a:spcAft>
                      </a:pPr>
                      <a:r>
                        <a:rPr lang="en-US" sz="1400" dirty="0">
                          <a:effectLst/>
                          <a:latin typeface="Arial"/>
                        </a:rPr>
                        <a:t>With a single CT screen</a:t>
                      </a:r>
                      <a:endParaRPr lang="en-CA" sz="1400">
                        <a:effectLst/>
                        <a:latin typeface="Arial"/>
                        <a:ea typeface="MS Mincho"/>
                        <a:cs typeface="Times New Roman"/>
                      </a:endParaRPr>
                    </a:p>
                  </a:txBody>
                  <a:tcPr marL="68580" marR="68580" marT="0" marB="0"/>
                </a:tc>
                <a:tc>
                  <a:txBody>
                    <a:bodyPr/>
                    <a:lstStyle/>
                    <a:p>
                      <a:pPr indent="-228600">
                        <a:lnSpc>
                          <a:spcPct val="115000"/>
                        </a:lnSpc>
                        <a:spcAft>
                          <a:spcPts val="0"/>
                        </a:spcAft>
                      </a:pPr>
                      <a:r>
                        <a:rPr lang="en-US" sz="1400" dirty="0">
                          <a:effectLst/>
                          <a:latin typeface="Arial"/>
                        </a:rPr>
                        <a:t>Difference</a:t>
                      </a:r>
                      <a:endParaRPr lang="en-CA" sz="1400">
                        <a:effectLst/>
                        <a:latin typeface="Arial"/>
                        <a:ea typeface="MS Mincho"/>
                        <a:cs typeface="Times New Roman"/>
                      </a:endParaRPr>
                    </a:p>
                  </a:txBody>
                  <a:tcPr marL="68580" marR="68580" marT="0" marB="0"/>
                </a:tc>
                <a:tc vMerge="1">
                  <a:txBody>
                    <a:bodyPr/>
                    <a:lstStyle/>
                    <a:p>
                      <a:endParaRPr lang="en-CA"/>
                    </a:p>
                  </a:txBody>
                  <a:tcPr/>
                </a:tc>
                <a:extLst>
                  <a:ext uri="{0D108BD9-81ED-4DB2-BD59-A6C34878D82A}">
                    <a16:rowId xmlns:a16="http://schemas.microsoft.com/office/drawing/2014/main" val="2380117803"/>
                  </a:ext>
                </a:extLst>
              </a:tr>
              <a:tr h="653653">
                <a:tc gridSpan="6">
                  <a:txBody>
                    <a:bodyPr/>
                    <a:lstStyle/>
                    <a:p>
                      <a:pPr indent="-228600" algn="ctr">
                        <a:lnSpc>
                          <a:spcPct val="115000"/>
                        </a:lnSpc>
                        <a:spcAft>
                          <a:spcPts val="0"/>
                        </a:spcAft>
                      </a:pPr>
                      <a:r>
                        <a:rPr lang="en-US" sz="1400" b="1" dirty="0">
                          <a:effectLst/>
                          <a:latin typeface="Arial"/>
                        </a:rPr>
                        <a:t>Offer to screen - All eligible participants (based on age and sexual activity), regardless of uptake </a:t>
                      </a:r>
                      <a:endParaRPr lang="en-CA" sz="1400" b="1">
                        <a:effectLst/>
                        <a:latin typeface="Arial"/>
                        <a:ea typeface="MS Mincho"/>
                        <a:cs typeface="Times New Roman"/>
                      </a:endParaRPr>
                    </a:p>
                  </a:txBody>
                  <a:tcPr marL="68580" marR="68580"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83395706"/>
                  </a:ext>
                </a:extLst>
              </a:tr>
              <a:tr h="2796183">
                <a:tc>
                  <a:txBody>
                    <a:bodyPr/>
                    <a:lstStyle/>
                    <a:p>
                      <a:pPr indent="-228600">
                        <a:lnSpc>
                          <a:spcPct val="115000"/>
                        </a:lnSpc>
                        <a:spcAft>
                          <a:spcPts val="0"/>
                        </a:spcAft>
                      </a:pPr>
                      <a:r>
                        <a:rPr lang="en-US" sz="1400" dirty="0">
                          <a:effectLst/>
                          <a:latin typeface="Arial"/>
                        </a:rPr>
                        <a:t>Ectopic pregnancy (general risk)</a:t>
                      </a:r>
                    </a:p>
                    <a:p>
                      <a:pPr indent="-228600">
                        <a:lnSpc>
                          <a:spcPct val="115000"/>
                        </a:lnSpc>
                        <a:spcAft>
                          <a:spcPts val="0"/>
                        </a:spcAft>
                      </a:pPr>
                      <a:endParaRPr lang="en-CA" sz="1400" dirty="0">
                        <a:effectLst/>
                        <a:latin typeface="Arial"/>
                      </a:endParaRPr>
                    </a:p>
                    <a:p>
                      <a:pPr indent="-228600">
                        <a:lnSpc>
                          <a:spcPct val="115000"/>
                        </a:lnSpc>
                        <a:spcAft>
                          <a:spcPts val="0"/>
                        </a:spcAft>
                      </a:pPr>
                      <a:r>
                        <a:rPr lang="en-US" sz="1400" dirty="0">
                          <a:effectLst/>
                          <a:latin typeface="Arial"/>
                        </a:rPr>
                        <a:t>Follow-up: 9 </a:t>
                      </a:r>
                      <a:r>
                        <a:rPr lang="en-US" sz="1400" dirty="0" err="1">
                          <a:effectLst/>
                          <a:latin typeface="Arial"/>
                        </a:rPr>
                        <a:t>yrs</a:t>
                      </a:r>
                      <a:endParaRPr lang="en-US" sz="1400">
                        <a:effectLst/>
                        <a:latin typeface="Arial"/>
                      </a:endParaRPr>
                    </a:p>
                    <a:p>
                      <a:pPr indent="-228600">
                        <a:lnSpc>
                          <a:spcPct val="115000"/>
                        </a:lnSpc>
                        <a:spcAft>
                          <a:spcPts val="0"/>
                        </a:spcAft>
                      </a:pPr>
                      <a:endParaRPr lang="en-CA" sz="1400" dirty="0">
                        <a:effectLst/>
                        <a:latin typeface="Arial"/>
                      </a:endParaRPr>
                    </a:p>
                    <a:p>
                      <a:pPr indent="-228600">
                        <a:lnSpc>
                          <a:spcPct val="115000"/>
                        </a:lnSpc>
                        <a:spcAft>
                          <a:spcPts val="0"/>
                        </a:spcAft>
                      </a:pPr>
                      <a:r>
                        <a:rPr lang="en-US" sz="1400" dirty="0">
                          <a:effectLst/>
                          <a:latin typeface="Arial"/>
                        </a:rPr>
                        <a:t>15,459 (1 RCT)</a:t>
                      </a:r>
                      <a:endParaRPr lang="en-CA" sz="1400">
                        <a:effectLst/>
                        <a:latin typeface="Arial"/>
                        <a:ea typeface="MS Mincho"/>
                        <a:cs typeface="Times New Roman"/>
                      </a:endParaRPr>
                    </a:p>
                  </a:txBody>
                  <a:tcPr marL="68580" marR="68580" marT="0" marB="0"/>
                </a:tc>
                <a:tc>
                  <a:txBody>
                    <a:bodyPr/>
                    <a:lstStyle/>
                    <a:p>
                      <a:pPr indent="-228600">
                        <a:lnSpc>
                          <a:spcPct val="115000"/>
                        </a:lnSpc>
                        <a:spcAft>
                          <a:spcPts val="0"/>
                        </a:spcAft>
                      </a:pPr>
                      <a:r>
                        <a:rPr lang="en-US" sz="1400" dirty="0">
                          <a:effectLst/>
                          <a:latin typeface="Arial"/>
                        </a:rPr>
                        <a:t>RR 1.03 (0.67 to 1.60)</a:t>
                      </a:r>
                      <a:endParaRPr lang="en-CA" sz="1400">
                        <a:effectLst/>
                        <a:latin typeface="Arial"/>
                        <a:ea typeface="MS Mincho"/>
                        <a:cs typeface="Times New Roman"/>
                      </a:endParaRPr>
                    </a:p>
                  </a:txBody>
                  <a:tcPr marL="68580" marR="68580" marT="0" marB="0"/>
                </a:tc>
                <a:tc>
                  <a:txBody>
                    <a:bodyPr/>
                    <a:lstStyle/>
                    <a:p>
                      <a:pPr indent="-228600">
                        <a:lnSpc>
                          <a:spcPct val="115000"/>
                        </a:lnSpc>
                        <a:spcAft>
                          <a:spcPts val="0"/>
                        </a:spcAft>
                      </a:pPr>
                      <a:r>
                        <a:rPr lang="en-US" sz="1400" dirty="0">
                          <a:effectLst/>
                          <a:latin typeface="Arial"/>
                        </a:rPr>
                        <a:t>6.5 per 1000</a:t>
                      </a:r>
                      <a:endParaRPr lang="en-CA" sz="1400">
                        <a:effectLst/>
                        <a:latin typeface="Arial"/>
                        <a:ea typeface="MS Mincho"/>
                        <a:cs typeface="Times New Roman"/>
                      </a:endParaRPr>
                    </a:p>
                  </a:txBody>
                  <a:tcPr marL="68580" marR="68580" marT="0" marB="0"/>
                </a:tc>
                <a:tc>
                  <a:txBody>
                    <a:bodyPr/>
                    <a:lstStyle/>
                    <a:p>
                      <a:pPr indent="-228600">
                        <a:lnSpc>
                          <a:spcPct val="115000"/>
                        </a:lnSpc>
                        <a:spcAft>
                          <a:spcPts val="0"/>
                        </a:spcAft>
                      </a:pPr>
                      <a:r>
                        <a:rPr lang="en-US" sz="1400" dirty="0">
                          <a:effectLst/>
                          <a:latin typeface="Arial"/>
                        </a:rPr>
                        <a:t>6.35 per 1000 (4.4 to 10.5)</a:t>
                      </a:r>
                      <a:endParaRPr lang="en-CA" sz="1400">
                        <a:effectLst/>
                        <a:latin typeface="Arial"/>
                        <a:ea typeface="MS Mincho"/>
                        <a:cs typeface="Times New Roman"/>
                      </a:endParaRPr>
                    </a:p>
                  </a:txBody>
                  <a:tcPr marL="68580" marR="68580" marT="0" marB="0"/>
                </a:tc>
                <a:tc>
                  <a:txBody>
                    <a:bodyPr/>
                    <a:lstStyle/>
                    <a:p>
                      <a:pPr indent="-228600">
                        <a:lnSpc>
                          <a:spcPct val="115000"/>
                        </a:lnSpc>
                        <a:spcAft>
                          <a:spcPts val="0"/>
                        </a:spcAft>
                      </a:pPr>
                      <a:r>
                        <a:rPr lang="en-US" sz="1400" dirty="0">
                          <a:effectLst/>
                          <a:latin typeface="Arial"/>
                        </a:rPr>
                        <a:t>0.20 more per 1000 (2.2 fewer to 3.9 more)</a:t>
                      </a:r>
                      <a:endParaRPr lang="en-CA" sz="1400">
                        <a:effectLst/>
                        <a:latin typeface="Arial"/>
                        <a:ea typeface="MS Mincho"/>
                        <a:cs typeface="Times New Roman"/>
                      </a:endParaRPr>
                    </a:p>
                  </a:txBody>
                  <a:tcPr marL="68580" marR="68580" marT="0" marB="0"/>
                </a:tc>
                <a:tc>
                  <a:txBody>
                    <a:bodyPr/>
                    <a:lstStyle/>
                    <a:p>
                      <a:pPr indent="-228600" algn="ctr">
                        <a:lnSpc>
                          <a:spcPct val="115000"/>
                        </a:lnSpc>
                        <a:spcAft>
                          <a:spcPts val="0"/>
                        </a:spcAft>
                      </a:pPr>
                      <a:r>
                        <a:rPr lang="en-GB" sz="1400" dirty="0">
                          <a:effectLst/>
                          <a:latin typeface="Arial"/>
                        </a:rPr>
                        <a:t>⊕⊖⊖⊖</a:t>
                      </a:r>
                      <a:endParaRPr lang="en-CA" sz="1400">
                        <a:effectLst/>
                        <a:latin typeface="Arial"/>
                      </a:endParaRPr>
                    </a:p>
                    <a:p>
                      <a:pPr indent="-228600" algn="ctr">
                        <a:lnSpc>
                          <a:spcPct val="115000"/>
                        </a:lnSpc>
                        <a:spcAft>
                          <a:spcPts val="0"/>
                        </a:spcAft>
                      </a:pPr>
                      <a:r>
                        <a:rPr lang="en-US" sz="1400" dirty="0">
                          <a:effectLst/>
                          <a:latin typeface="Arial"/>
                        </a:rPr>
                        <a:t>VERY LOW for concerns about lack of consistency and indirectness and serious concerns about imprecision </a:t>
                      </a:r>
                      <a:endParaRPr lang="en-CA" sz="1400">
                        <a:effectLst/>
                        <a:latin typeface="Arial"/>
                        <a:ea typeface="MS Mincho"/>
                        <a:cs typeface="Times New Roman"/>
                      </a:endParaRPr>
                    </a:p>
                  </a:txBody>
                  <a:tcPr marL="68580" marR="68580" marT="0" marB="0"/>
                </a:tc>
                <a:extLst>
                  <a:ext uri="{0D108BD9-81ED-4DB2-BD59-A6C34878D82A}">
                    <a16:rowId xmlns:a16="http://schemas.microsoft.com/office/drawing/2014/main" val="4207155791"/>
                  </a:ext>
                </a:extLst>
              </a:tr>
            </a:tbl>
          </a:graphicData>
        </a:graphic>
      </p:graphicFrame>
    </p:spTree>
    <p:extLst>
      <p:ext uri="{BB962C8B-B14F-4D97-AF65-F5344CB8AC3E}">
        <p14:creationId xmlns:p14="http://schemas.microsoft.com/office/powerpoint/2010/main" val="518495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419"/>
            <a:ext cx="8229600" cy="762000"/>
          </a:xfrm>
        </p:spPr>
        <p:txBody>
          <a:bodyPr>
            <a:normAutofit/>
          </a:bodyPr>
          <a:lstStyle/>
          <a:p>
            <a:r>
              <a:rPr lang="en-CA" sz="3200" dirty="0">
                <a:latin typeface="Arial"/>
                <a:cs typeface="Arial"/>
              </a:rPr>
              <a:t>Infertility data</a:t>
            </a:r>
          </a:p>
        </p:txBody>
      </p:sp>
      <p:sp>
        <p:nvSpPr>
          <p:cNvPr id="4" name="Slide Number Placeholder 3"/>
          <p:cNvSpPr>
            <a:spLocks noGrp="1"/>
          </p:cNvSpPr>
          <p:nvPr>
            <p:ph type="sldNum" sz="quarter" idx="12"/>
          </p:nvPr>
        </p:nvSpPr>
        <p:spPr/>
        <p:txBody>
          <a:bodyPr/>
          <a:lstStyle/>
          <a:p>
            <a:fld id="{E3D5E142-BA66-4577-AABD-3D3B043058E5}" type="slidenum">
              <a:rPr lang="en-US" smtClean="0"/>
              <a:pPr/>
              <a:t>66</a:t>
            </a:fld>
            <a:endParaRPr lang="en-US" dirty="0"/>
          </a:p>
        </p:txBody>
      </p:sp>
      <p:graphicFrame>
        <p:nvGraphicFramePr>
          <p:cNvPr id="5" name="Table 4"/>
          <p:cNvGraphicFramePr>
            <a:graphicFrameLocks noGrp="1"/>
          </p:cNvGraphicFramePr>
          <p:nvPr/>
        </p:nvGraphicFramePr>
        <p:xfrm>
          <a:off x="457198" y="1064422"/>
          <a:ext cx="8229601" cy="3313244"/>
        </p:xfrm>
        <a:graphic>
          <a:graphicData uri="http://schemas.openxmlformats.org/drawingml/2006/table">
            <a:tbl>
              <a:tblPr firstRow="1" firstCol="1" bandRow="1">
                <a:tableStyleId>{5C22544A-7EE6-4342-B048-85BDC9FD1C3A}</a:tableStyleId>
              </a:tblPr>
              <a:tblGrid>
                <a:gridCol w="1806993">
                  <a:extLst>
                    <a:ext uri="{9D8B030D-6E8A-4147-A177-3AD203B41FA5}">
                      <a16:colId xmlns:a16="http://schemas.microsoft.com/office/drawing/2014/main" val="1431548661"/>
                    </a:ext>
                  </a:extLst>
                </a:gridCol>
                <a:gridCol w="1072599">
                  <a:extLst>
                    <a:ext uri="{9D8B030D-6E8A-4147-A177-3AD203B41FA5}">
                      <a16:colId xmlns:a16="http://schemas.microsoft.com/office/drawing/2014/main" val="3255845013"/>
                    </a:ext>
                  </a:extLst>
                </a:gridCol>
                <a:gridCol w="938123">
                  <a:extLst>
                    <a:ext uri="{9D8B030D-6E8A-4147-A177-3AD203B41FA5}">
                      <a16:colId xmlns:a16="http://schemas.microsoft.com/office/drawing/2014/main" val="79095564"/>
                    </a:ext>
                  </a:extLst>
                </a:gridCol>
                <a:gridCol w="1280356">
                  <a:extLst>
                    <a:ext uri="{9D8B030D-6E8A-4147-A177-3AD203B41FA5}">
                      <a16:colId xmlns:a16="http://schemas.microsoft.com/office/drawing/2014/main" val="3671129448"/>
                    </a:ext>
                  </a:extLst>
                </a:gridCol>
                <a:gridCol w="1387348">
                  <a:extLst>
                    <a:ext uri="{9D8B030D-6E8A-4147-A177-3AD203B41FA5}">
                      <a16:colId xmlns:a16="http://schemas.microsoft.com/office/drawing/2014/main" val="751084611"/>
                    </a:ext>
                  </a:extLst>
                </a:gridCol>
                <a:gridCol w="1744182">
                  <a:extLst>
                    <a:ext uri="{9D8B030D-6E8A-4147-A177-3AD203B41FA5}">
                      <a16:colId xmlns:a16="http://schemas.microsoft.com/office/drawing/2014/main" val="1650305935"/>
                    </a:ext>
                  </a:extLst>
                </a:gridCol>
              </a:tblGrid>
              <a:tr h="653388">
                <a:tc rowSpan="2">
                  <a:txBody>
                    <a:bodyPr/>
                    <a:lstStyle/>
                    <a:p>
                      <a:pPr indent="-228600">
                        <a:lnSpc>
                          <a:spcPct val="115000"/>
                        </a:lnSpc>
                        <a:spcAft>
                          <a:spcPts val="0"/>
                        </a:spcAft>
                      </a:pPr>
                      <a:r>
                        <a:rPr lang="en-US" sz="1400" dirty="0">
                          <a:effectLst/>
                          <a:latin typeface="Arial"/>
                        </a:rPr>
                        <a:t>Outcome</a:t>
                      </a:r>
                      <a:endParaRPr lang="en-CA" sz="1400">
                        <a:effectLst/>
                        <a:latin typeface="Arial"/>
                      </a:endParaRPr>
                    </a:p>
                    <a:p>
                      <a:pPr indent="-228600">
                        <a:lnSpc>
                          <a:spcPct val="115000"/>
                        </a:lnSpc>
                        <a:spcAft>
                          <a:spcPts val="0"/>
                        </a:spcAft>
                      </a:pPr>
                      <a:endParaRPr lang="en-CA" sz="1400">
                        <a:effectLst/>
                        <a:latin typeface="Arial"/>
                      </a:endParaRPr>
                    </a:p>
                    <a:p>
                      <a:pPr indent="-228600">
                        <a:lnSpc>
                          <a:spcPct val="115000"/>
                        </a:lnSpc>
                        <a:spcAft>
                          <a:spcPts val="0"/>
                        </a:spcAft>
                      </a:pPr>
                      <a:r>
                        <a:rPr lang="en-US" sz="1400" dirty="0">
                          <a:effectLst/>
                          <a:latin typeface="Arial"/>
                        </a:rPr>
                        <a:t>No. participants (studies)</a:t>
                      </a:r>
                      <a:endParaRPr lang="en-CA" sz="1400">
                        <a:effectLst/>
                        <a:latin typeface="Arial"/>
                      </a:endParaRPr>
                    </a:p>
                    <a:p>
                      <a:pPr indent="-228600">
                        <a:lnSpc>
                          <a:spcPct val="115000"/>
                        </a:lnSpc>
                        <a:spcAft>
                          <a:spcPts val="0"/>
                        </a:spcAft>
                      </a:pPr>
                      <a:endParaRPr lang="en-CA" sz="1400">
                        <a:effectLst/>
                        <a:latin typeface="Arial"/>
                      </a:endParaRPr>
                    </a:p>
                    <a:p>
                      <a:pPr indent="-228600">
                        <a:lnSpc>
                          <a:spcPct val="115000"/>
                        </a:lnSpc>
                        <a:spcAft>
                          <a:spcPts val="0"/>
                        </a:spcAft>
                      </a:pPr>
                      <a:endParaRPr lang="en-CA" sz="1400">
                        <a:effectLst/>
                        <a:latin typeface="Arial"/>
                        <a:ea typeface="MS Mincho"/>
                        <a:cs typeface="Times New Roman"/>
                      </a:endParaRPr>
                    </a:p>
                  </a:txBody>
                  <a:tcPr marL="68580" marR="68580" marT="0" marB="0"/>
                </a:tc>
                <a:tc rowSpan="2">
                  <a:txBody>
                    <a:bodyPr/>
                    <a:lstStyle/>
                    <a:p>
                      <a:pPr indent="-228600">
                        <a:lnSpc>
                          <a:spcPct val="115000"/>
                        </a:lnSpc>
                        <a:spcAft>
                          <a:spcPts val="0"/>
                        </a:spcAft>
                      </a:pPr>
                      <a:r>
                        <a:rPr lang="en-US" sz="1400" dirty="0">
                          <a:effectLst/>
                          <a:latin typeface="Arial"/>
                        </a:rPr>
                        <a:t>Relative effect (95% CI)</a:t>
                      </a:r>
                      <a:endParaRPr lang="en-CA" sz="1400">
                        <a:effectLst/>
                        <a:latin typeface="Arial"/>
                        <a:ea typeface="MS Mincho"/>
                        <a:cs typeface="Times New Roman"/>
                      </a:endParaRPr>
                    </a:p>
                  </a:txBody>
                  <a:tcPr marL="68580" marR="68580" marT="0" marB="0"/>
                </a:tc>
                <a:tc gridSpan="3">
                  <a:txBody>
                    <a:bodyPr/>
                    <a:lstStyle/>
                    <a:p>
                      <a:pPr indent="-228600">
                        <a:lnSpc>
                          <a:spcPct val="115000"/>
                        </a:lnSpc>
                        <a:spcAft>
                          <a:spcPts val="0"/>
                        </a:spcAft>
                      </a:pPr>
                      <a:r>
                        <a:rPr lang="en-US" sz="1400" dirty="0">
                          <a:effectLst/>
                          <a:latin typeface="Arial"/>
                        </a:rPr>
                        <a:t>Anticipated absolute effects (95% CI)* </a:t>
                      </a:r>
                      <a:endParaRPr lang="en-CA" sz="1400">
                        <a:effectLst/>
                        <a:latin typeface="Arial"/>
                        <a:ea typeface="MS Mincho"/>
                        <a:cs typeface="Times New Roman"/>
                      </a:endParaRPr>
                    </a:p>
                  </a:txBody>
                  <a:tcPr marL="68580" marR="68580" marT="0" marB="0"/>
                </a:tc>
                <a:tc hMerge="1">
                  <a:txBody>
                    <a:bodyPr/>
                    <a:lstStyle/>
                    <a:p>
                      <a:endParaRPr lang="en-CA"/>
                    </a:p>
                  </a:txBody>
                  <a:tcPr/>
                </a:tc>
                <a:tc hMerge="1">
                  <a:txBody>
                    <a:bodyPr/>
                    <a:lstStyle/>
                    <a:p>
                      <a:endParaRPr lang="en-CA"/>
                    </a:p>
                  </a:txBody>
                  <a:tcPr/>
                </a:tc>
                <a:tc rowSpan="2">
                  <a:txBody>
                    <a:bodyPr/>
                    <a:lstStyle/>
                    <a:p>
                      <a:pPr indent="-228600">
                        <a:lnSpc>
                          <a:spcPct val="115000"/>
                        </a:lnSpc>
                        <a:spcAft>
                          <a:spcPts val="0"/>
                        </a:spcAft>
                      </a:pPr>
                      <a:r>
                        <a:rPr lang="en-US" sz="1400" dirty="0">
                          <a:effectLst/>
                          <a:latin typeface="Arial"/>
                        </a:rPr>
                        <a:t>Certainty of the evidence (GRADE)</a:t>
                      </a:r>
                      <a:endParaRPr lang="en-CA" sz="1400">
                        <a:effectLst/>
                        <a:latin typeface="Arial"/>
                        <a:ea typeface="MS Mincho"/>
                        <a:cs typeface="Times New Roman"/>
                      </a:endParaRPr>
                    </a:p>
                  </a:txBody>
                  <a:tcPr marL="68580" marR="68580" marT="0" marB="0"/>
                </a:tc>
                <a:extLst>
                  <a:ext uri="{0D108BD9-81ED-4DB2-BD59-A6C34878D82A}">
                    <a16:rowId xmlns:a16="http://schemas.microsoft.com/office/drawing/2014/main" val="2852377819"/>
                  </a:ext>
                </a:extLst>
              </a:tr>
              <a:tr h="922912">
                <a:tc vMerge="1">
                  <a:txBody>
                    <a:bodyPr/>
                    <a:lstStyle/>
                    <a:p>
                      <a:endParaRPr lang="en-CA"/>
                    </a:p>
                  </a:txBody>
                  <a:tcPr/>
                </a:tc>
                <a:tc vMerge="1">
                  <a:txBody>
                    <a:bodyPr/>
                    <a:lstStyle/>
                    <a:p>
                      <a:endParaRPr lang="en-CA"/>
                    </a:p>
                  </a:txBody>
                  <a:tcPr/>
                </a:tc>
                <a:tc>
                  <a:txBody>
                    <a:bodyPr/>
                    <a:lstStyle/>
                    <a:p>
                      <a:pPr indent="-228600">
                        <a:lnSpc>
                          <a:spcPct val="115000"/>
                        </a:lnSpc>
                        <a:spcAft>
                          <a:spcPts val="0"/>
                        </a:spcAft>
                      </a:pPr>
                      <a:r>
                        <a:rPr lang="en-US" sz="1400" dirty="0">
                          <a:effectLst/>
                          <a:latin typeface="Arial"/>
                        </a:rPr>
                        <a:t>Without screening</a:t>
                      </a:r>
                      <a:endParaRPr lang="en-CA" sz="1400">
                        <a:effectLst/>
                        <a:latin typeface="Arial"/>
                        <a:ea typeface="MS Mincho"/>
                        <a:cs typeface="Times New Roman"/>
                      </a:endParaRPr>
                    </a:p>
                  </a:txBody>
                  <a:tcPr marL="68580" marR="68580" marT="0" marB="0"/>
                </a:tc>
                <a:tc>
                  <a:txBody>
                    <a:bodyPr/>
                    <a:lstStyle/>
                    <a:p>
                      <a:pPr indent="-228600">
                        <a:lnSpc>
                          <a:spcPct val="115000"/>
                        </a:lnSpc>
                        <a:spcAft>
                          <a:spcPts val="0"/>
                        </a:spcAft>
                      </a:pPr>
                      <a:r>
                        <a:rPr lang="en-US" sz="1400" dirty="0">
                          <a:effectLst/>
                          <a:latin typeface="Arial"/>
                        </a:rPr>
                        <a:t>With a single CT screen</a:t>
                      </a:r>
                      <a:endParaRPr lang="en-CA" sz="1400">
                        <a:effectLst/>
                        <a:latin typeface="Arial"/>
                        <a:ea typeface="MS Mincho"/>
                        <a:cs typeface="Times New Roman"/>
                      </a:endParaRPr>
                    </a:p>
                  </a:txBody>
                  <a:tcPr marL="68580" marR="68580" marT="0" marB="0"/>
                </a:tc>
                <a:tc>
                  <a:txBody>
                    <a:bodyPr/>
                    <a:lstStyle/>
                    <a:p>
                      <a:pPr indent="-228600">
                        <a:lnSpc>
                          <a:spcPct val="115000"/>
                        </a:lnSpc>
                        <a:spcAft>
                          <a:spcPts val="0"/>
                        </a:spcAft>
                      </a:pPr>
                      <a:r>
                        <a:rPr lang="en-US" sz="1400" dirty="0">
                          <a:effectLst/>
                          <a:latin typeface="Arial"/>
                        </a:rPr>
                        <a:t>Difference</a:t>
                      </a:r>
                      <a:endParaRPr lang="en-CA" sz="1400">
                        <a:effectLst/>
                        <a:latin typeface="Arial"/>
                        <a:ea typeface="MS Mincho"/>
                        <a:cs typeface="Times New Roman"/>
                      </a:endParaRPr>
                    </a:p>
                  </a:txBody>
                  <a:tcPr marL="68580" marR="68580" marT="0" marB="0"/>
                </a:tc>
                <a:tc vMerge="1">
                  <a:txBody>
                    <a:bodyPr/>
                    <a:lstStyle/>
                    <a:p>
                      <a:endParaRPr lang="en-CA"/>
                    </a:p>
                  </a:txBody>
                  <a:tcPr/>
                </a:tc>
                <a:extLst>
                  <a:ext uri="{0D108BD9-81ED-4DB2-BD59-A6C34878D82A}">
                    <a16:rowId xmlns:a16="http://schemas.microsoft.com/office/drawing/2014/main" val="3207887820"/>
                  </a:ext>
                </a:extLst>
              </a:tr>
              <a:tr h="363797">
                <a:tc gridSpan="6">
                  <a:txBody>
                    <a:bodyPr/>
                    <a:lstStyle/>
                    <a:p>
                      <a:pPr indent="-228600" algn="ctr">
                        <a:lnSpc>
                          <a:spcPct val="115000"/>
                        </a:lnSpc>
                        <a:spcAft>
                          <a:spcPts val="0"/>
                        </a:spcAft>
                      </a:pPr>
                      <a:r>
                        <a:rPr lang="en-US" sz="1400" dirty="0">
                          <a:effectLst/>
                          <a:latin typeface="Arial"/>
                        </a:rPr>
                        <a:t>Offer to screen – All eligible participants (based on age and sexual activity), regardless of uptake </a:t>
                      </a:r>
                      <a:endParaRPr lang="en-CA" sz="1400">
                        <a:effectLst/>
                        <a:latin typeface="Arial"/>
                        <a:ea typeface="MS Mincho"/>
                        <a:cs typeface="Times New Roman"/>
                      </a:endParaRPr>
                    </a:p>
                  </a:txBody>
                  <a:tcPr marL="68580" marR="68580"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866301136"/>
                  </a:ext>
                </a:extLst>
              </a:tr>
              <a:tr h="1267107">
                <a:tc>
                  <a:txBody>
                    <a:bodyPr/>
                    <a:lstStyle/>
                    <a:p>
                      <a:pPr indent="-228600">
                        <a:lnSpc>
                          <a:spcPct val="115000"/>
                        </a:lnSpc>
                        <a:spcAft>
                          <a:spcPts val="0"/>
                        </a:spcAft>
                      </a:pPr>
                      <a:r>
                        <a:rPr lang="en-US" sz="1400" dirty="0">
                          <a:effectLst/>
                          <a:latin typeface="Arial"/>
                        </a:rPr>
                        <a:t>Infertility (general-risk females)</a:t>
                      </a:r>
                    </a:p>
                    <a:p>
                      <a:pPr indent="-228600">
                        <a:lnSpc>
                          <a:spcPct val="115000"/>
                        </a:lnSpc>
                        <a:spcAft>
                          <a:spcPts val="0"/>
                        </a:spcAft>
                      </a:pPr>
                      <a:endParaRPr lang="en-CA" sz="1400" dirty="0">
                        <a:effectLst/>
                        <a:latin typeface="Arial"/>
                      </a:endParaRPr>
                    </a:p>
                    <a:p>
                      <a:pPr indent="-228600">
                        <a:lnSpc>
                          <a:spcPct val="115000"/>
                        </a:lnSpc>
                        <a:spcAft>
                          <a:spcPts val="0"/>
                        </a:spcAft>
                      </a:pPr>
                      <a:r>
                        <a:rPr lang="en-US" sz="1400" dirty="0">
                          <a:effectLst/>
                          <a:latin typeface="Arial"/>
                        </a:rPr>
                        <a:t>Follow-up: 9 years</a:t>
                      </a:r>
                      <a:endParaRPr lang="en-CA" sz="1400">
                        <a:effectLst/>
                        <a:latin typeface="Arial"/>
                      </a:endParaRPr>
                    </a:p>
                    <a:p>
                      <a:pPr indent="-228600">
                        <a:lnSpc>
                          <a:spcPct val="115000"/>
                        </a:lnSpc>
                        <a:spcAft>
                          <a:spcPts val="0"/>
                        </a:spcAft>
                      </a:pPr>
                      <a:r>
                        <a:rPr lang="en-US" sz="1400" dirty="0">
                          <a:effectLst/>
                          <a:latin typeface="Arial"/>
                        </a:rPr>
                        <a:t>15,459 (1 RCT)</a:t>
                      </a:r>
                      <a:endParaRPr lang="en-CA" sz="1400">
                        <a:effectLst/>
                        <a:latin typeface="Arial"/>
                        <a:ea typeface="MS Mincho"/>
                        <a:cs typeface="Times New Roman"/>
                      </a:endParaRPr>
                    </a:p>
                  </a:txBody>
                  <a:tcPr marL="68580" marR="68580" marT="0" marB="0"/>
                </a:tc>
                <a:tc>
                  <a:txBody>
                    <a:bodyPr/>
                    <a:lstStyle/>
                    <a:p>
                      <a:pPr indent="-228600">
                        <a:lnSpc>
                          <a:spcPct val="115000"/>
                        </a:lnSpc>
                        <a:spcAft>
                          <a:spcPts val="0"/>
                        </a:spcAft>
                      </a:pPr>
                      <a:r>
                        <a:rPr lang="en-US" sz="1400" dirty="0">
                          <a:effectLst/>
                          <a:latin typeface="Arial"/>
                        </a:rPr>
                        <a:t>RR 1.15 (0.94 to 1.40)</a:t>
                      </a:r>
                      <a:endParaRPr lang="en-CA" sz="1400">
                        <a:effectLst/>
                        <a:latin typeface="Arial"/>
                        <a:ea typeface="MS Mincho"/>
                        <a:cs typeface="Times New Roman"/>
                      </a:endParaRPr>
                    </a:p>
                  </a:txBody>
                  <a:tcPr marL="68580" marR="68580" marT="0" marB="0"/>
                </a:tc>
                <a:tc>
                  <a:txBody>
                    <a:bodyPr/>
                    <a:lstStyle/>
                    <a:p>
                      <a:pPr indent="-228600">
                        <a:lnSpc>
                          <a:spcPct val="115000"/>
                        </a:lnSpc>
                        <a:spcAft>
                          <a:spcPts val="0"/>
                        </a:spcAft>
                      </a:pPr>
                      <a:r>
                        <a:rPr lang="en-US" sz="1400" dirty="0">
                          <a:effectLst/>
                          <a:latin typeface="Arial"/>
                        </a:rPr>
                        <a:t>28.1 per 1000</a:t>
                      </a:r>
                      <a:endParaRPr lang="en-CA" sz="1400">
                        <a:effectLst/>
                        <a:latin typeface="Arial"/>
                        <a:ea typeface="MS Mincho"/>
                        <a:cs typeface="Times New Roman"/>
                      </a:endParaRPr>
                    </a:p>
                  </a:txBody>
                  <a:tcPr marL="68580" marR="68580" marT="0" marB="0"/>
                </a:tc>
                <a:tc>
                  <a:txBody>
                    <a:bodyPr/>
                    <a:lstStyle/>
                    <a:p>
                      <a:pPr indent="-228600">
                        <a:lnSpc>
                          <a:spcPct val="115000"/>
                        </a:lnSpc>
                        <a:spcAft>
                          <a:spcPts val="0"/>
                        </a:spcAft>
                      </a:pPr>
                      <a:r>
                        <a:rPr lang="en-US" sz="1400" dirty="0">
                          <a:effectLst/>
                          <a:latin typeface="Arial"/>
                        </a:rPr>
                        <a:t>32.3 per 1000 (26.4 to 39.3)</a:t>
                      </a:r>
                      <a:endParaRPr lang="en-CA" sz="1400">
                        <a:effectLst/>
                        <a:latin typeface="Arial"/>
                        <a:ea typeface="MS Mincho"/>
                        <a:cs typeface="Times New Roman"/>
                      </a:endParaRPr>
                    </a:p>
                  </a:txBody>
                  <a:tcPr marL="68580" marR="68580" marT="0" marB="0"/>
                </a:tc>
                <a:tc>
                  <a:txBody>
                    <a:bodyPr/>
                    <a:lstStyle/>
                    <a:p>
                      <a:pPr indent="-228600">
                        <a:lnSpc>
                          <a:spcPct val="115000"/>
                        </a:lnSpc>
                        <a:spcAft>
                          <a:spcPts val="0"/>
                        </a:spcAft>
                      </a:pPr>
                      <a:r>
                        <a:rPr lang="en-US" sz="1400" dirty="0">
                          <a:effectLst/>
                          <a:latin typeface="Arial"/>
                        </a:rPr>
                        <a:t>4.2 more per 1000 (1.7 fewer to 11.2 more)</a:t>
                      </a:r>
                      <a:endParaRPr lang="en-CA" sz="1400">
                        <a:effectLst/>
                        <a:latin typeface="Arial"/>
                        <a:ea typeface="MS Mincho"/>
                        <a:cs typeface="Times New Roman"/>
                      </a:endParaRPr>
                    </a:p>
                  </a:txBody>
                  <a:tcPr marL="68580" marR="68580" marT="0" marB="0"/>
                </a:tc>
                <a:tc>
                  <a:txBody>
                    <a:bodyPr/>
                    <a:lstStyle/>
                    <a:p>
                      <a:pPr indent="-228600" algn="ctr">
                        <a:lnSpc>
                          <a:spcPct val="115000"/>
                        </a:lnSpc>
                        <a:spcAft>
                          <a:spcPts val="0"/>
                        </a:spcAft>
                      </a:pPr>
                      <a:r>
                        <a:rPr lang="en-US" sz="1400" dirty="0">
                          <a:effectLst/>
                          <a:latin typeface="Arial"/>
                        </a:rPr>
                        <a:t>⊕⊖⊖⊖</a:t>
                      </a:r>
                      <a:endParaRPr lang="en-CA" sz="1400">
                        <a:effectLst/>
                        <a:latin typeface="Arial"/>
                      </a:endParaRPr>
                    </a:p>
                    <a:p>
                      <a:pPr indent="-228600" algn="ctr">
                        <a:lnSpc>
                          <a:spcPct val="115000"/>
                        </a:lnSpc>
                        <a:spcAft>
                          <a:spcPts val="0"/>
                        </a:spcAft>
                      </a:pPr>
                      <a:r>
                        <a:rPr lang="en-US" sz="1400" dirty="0">
                          <a:effectLst/>
                          <a:latin typeface="Arial"/>
                        </a:rPr>
                        <a:t>VERY LOW due to lack of consistency, indirectness and imprecision</a:t>
                      </a:r>
                      <a:endParaRPr lang="en-CA" sz="1400">
                        <a:effectLst/>
                        <a:latin typeface="Arial"/>
                        <a:ea typeface="MS Mincho"/>
                        <a:cs typeface="Times New Roman"/>
                      </a:endParaRPr>
                    </a:p>
                  </a:txBody>
                  <a:tcPr marL="68580" marR="68580" marT="0" marB="0"/>
                </a:tc>
                <a:extLst>
                  <a:ext uri="{0D108BD9-81ED-4DB2-BD59-A6C34878D82A}">
                    <a16:rowId xmlns:a16="http://schemas.microsoft.com/office/drawing/2014/main" val="3961044219"/>
                  </a:ext>
                </a:extLst>
              </a:tr>
            </a:tbl>
          </a:graphicData>
        </a:graphic>
      </p:graphicFrame>
    </p:spTree>
    <p:extLst>
      <p:ext uri="{BB962C8B-B14F-4D97-AF65-F5344CB8AC3E}">
        <p14:creationId xmlns:p14="http://schemas.microsoft.com/office/powerpoint/2010/main" val="26638804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700917-9AF3-4180-80EB-B83B85A8883E}"/>
              </a:ext>
            </a:extLst>
          </p:cNvPr>
          <p:cNvSpPr/>
          <p:nvPr/>
        </p:nvSpPr>
        <p:spPr>
          <a:xfrm>
            <a:off x="4862" y="-39312"/>
            <a:ext cx="9134272" cy="938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8624" y="152400"/>
            <a:ext cx="8229600" cy="762000"/>
          </a:xfrm>
        </p:spPr>
        <p:txBody>
          <a:bodyPr>
            <a:normAutofit/>
          </a:bodyPr>
          <a:lstStyle/>
          <a:p>
            <a:r>
              <a:rPr lang="en-CA" sz="3200" dirty="0">
                <a:latin typeface="Arial"/>
                <a:cs typeface="Arial"/>
              </a:rPr>
              <a:t>Transmission data</a:t>
            </a:r>
          </a:p>
        </p:txBody>
      </p:sp>
      <p:sp>
        <p:nvSpPr>
          <p:cNvPr id="4" name="Slide Number Placeholder 3"/>
          <p:cNvSpPr>
            <a:spLocks noGrp="1"/>
          </p:cNvSpPr>
          <p:nvPr>
            <p:ph type="sldNum" sz="quarter" idx="12"/>
          </p:nvPr>
        </p:nvSpPr>
        <p:spPr/>
        <p:txBody>
          <a:bodyPr/>
          <a:lstStyle/>
          <a:p>
            <a:fld id="{E3D5E142-BA66-4577-AABD-3D3B043058E5}" type="slidenum">
              <a:rPr lang="en-US" smtClean="0"/>
              <a:pPr/>
              <a:t>67</a:t>
            </a:fld>
            <a:endParaRPr lang="en-US" dirty="0"/>
          </a:p>
        </p:txBody>
      </p:sp>
      <p:graphicFrame>
        <p:nvGraphicFramePr>
          <p:cNvPr id="5" name="Table 4"/>
          <p:cNvGraphicFramePr>
            <a:graphicFrameLocks noGrp="1"/>
          </p:cNvGraphicFramePr>
          <p:nvPr/>
        </p:nvGraphicFramePr>
        <p:xfrm>
          <a:off x="428625" y="914400"/>
          <a:ext cx="8562975" cy="4572000"/>
        </p:xfrm>
        <a:graphic>
          <a:graphicData uri="http://schemas.openxmlformats.org/drawingml/2006/table">
            <a:tbl>
              <a:tblPr firstRow="1" firstCol="1" bandRow="1">
                <a:tableStyleId>{5C22544A-7EE6-4342-B048-85BDC9FD1C3A}</a:tableStyleId>
              </a:tblPr>
              <a:tblGrid>
                <a:gridCol w="2181588">
                  <a:extLst>
                    <a:ext uri="{9D8B030D-6E8A-4147-A177-3AD203B41FA5}">
                      <a16:colId xmlns:a16="http://schemas.microsoft.com/office/drawing/2014/main" val="1855249723"/>
                    </a:ext>
                  </a:extLst>
                </a:gridCol>
                <a:gridCol w="1230147">
                  <a:extLst>
                    <a:ext uri="{9D8B030D-6E8A-4147-A177-3AD203B41FA5}">
                      <a16:colId xmlns:a16="http://schemas.microsoft.com/office/drawing/2014/main" val="980342921"/>
                    </a:ext>
                  </a:extLst>
                </a:gridCol>
                <a:gridCol w="922610">
                  <a:extLst>
                    <a:ext uri="{9D8B030D-6E8A-4147-A177-3AD203B41FA5}">
                      <a16:colId xmlns:a16="http://schemas.microsoft.com/office/drawing/2014/main" val="1064744920"/>
                    </a:ext>
                  </a:extLst>
                </a:gridCol>
                <a:gridCol w="1092582">
                  <a:extLst>
                    <a:ext uri="{9D8B030D-6E8A-4147-A177-3AD203B41FA5}">
                      <a16:colId xmlns:a16="http://schemas.microsoft.com/office/drawing/2014/main" val="3361659007"/>
                    </a:ext>
                  </a:extLst>
                </a:gridCol>
                <a:gridCol w="1327768">
                  <a:extLst>
                    <a:ext uri="{9D8B030D-6E8A-4147-A177-3AD203B41FA5}">
                      <a16:colId xmlns:a16="http://schemas.microsoft.com/office/drawing/2014/main" val="3248196524"/>
                    </a:ext>
                  </a:extLst>
                </a:gridCol>
                <a:gridCol w="1808280">
                  <a:extLst>
                    <a:ext uri="{9D8B030D-6E8A-4147-A177-3AD203B41FA5}">
                      <a16:colId xmlns:a16="http://schemas.microsoft.com/office/drawing/2014/main" val="2384779397"/>
                    </a:ext>
                  </a:extLst>
                </a:gridCol>
              </a:tblGrid>
              <a:tr h="661932">
                <a:tc rowSpan="2">
                  <a:txBody>
                    <a:bodyPr/>
                    <a:lstStyle/>
                    <a:p>
                      <a:pPr indent="-228600">
                        <a:lnSpc>
                          <a:spcPct val="115000"/>
                        </a:lnSpc>
                        <a:spcAft>
                          <a:spcPts val="0"/>
                        </a:spcAft>
                      </a:pPr>
                      <a:r>
                        <a:rPr lang="en-US" sz="1400" dirty="0">
                          <a:effectLst/>
                          <a:latin typeface="Arial"/>
                        </a:rPr>
                        <a:t>Outcome</a:t>
                      </a:r>
                      <a:endParaRPr lang="en-CA" sz="1400">
                        <a:effectLst/>
                        <a:latin typeface="Arial"/>
                      </a:endParaRPr>
                    </a:p>
                    <a:p>
                      <a:pPr indent="-228600">
                        <a:lnSpc>
                          <a:spcPct val="115000"/>
                        </a:lnSpc>
                        <a:spcAft>
                          <a:spcPts val="0"/>
                        </a:spcAft>
                      </a:pPr>
                      <a:endParaRPr lang="en-CA" sz="1400">
                        <a:effectLst/>
                        <a:latin typeface="Arial"/>
                      </a:endParaRPr>
                    </a:p>
                    <a:p>
                      <a:pPr indent="-228600">
                        <a:lnSpc>
                          <a:spcPct val="115000"/>
                        </a:lnSpc>
                        <a:spcAft>
                          <a:spcPts val="0"/>
                        </a:spcAft>
                      </a:pPr>
                      <a:r>
                        <a:rPr lang="en-US" sz="1400" dirty="0">
                          <a:effectLst/>
                          <a:latin typeface="Arial"/>
                        </a:rPr>
                        <a:t>No. participants (studies)</a:t>
                      </a:r>
                      <a:endParaRPr lang="en-CA" sz="1400">
                        <a:effectLst/>
                        <a:latin typeface="Arial"/>
                      </a:endParaRPr>
                    </a:p>
                    <a:p>
                      <a:pPr indent="-228600">
                        <a:lnSpc>
                          <a:spcPct val="115000"/>
                        </a:lnSpc>
                        <a:spcAft>
                          <a:spcPts val="0"/>
                        </a:spcAft>
                      </a:pPr>
                      <a:endParaRPr lang="en-CA" sz="1400">
                        <a:effectLst/>
                        <a:latin typeface="Arial"/>
                      </a:endParaRPr>
                    </a:p>
                    <a:p>
                      <a:pPr indent="-228600">
                        <a:lnSpc>
                          <a:spcPct val="115000"/>
                        </a:lnSpc>
                        <a:spcAft>
                          <a:spcPts val="0"/>
                        </a:spcAft>
                      </a:pPr>
                      <a:endParaRPr lang="en-CA" sz="1400">
                        <a:effectLst/>
                        <a:latin typeface="Arial"/>
                        <a:ea typeface="MS Mincho"/>
                        <a:cs typeface="Times New Roman"/>
                      </a:endParaRPr>
                    </a:p>
                  </a:txBody>
                  <a:tcPr marL="68580" marR="68580" marT="0" marB="0"/>
                </a:tc>
                <a:tc rowSpan="2">
                  <a:txBody>
                    <a:bodyPr/>
                    <a:lstStyle/>
                    <a:p>
                      <a:pPr indent="-228600">
                        <a:lnSpc>
                          <a:spcPct val="115000"/>
                        </a:lnSpc>
                        <a:spcAft>
                          <a:spcPts val="0"/>
                        </a:spcAft>
                      </a:pPr>
                      <a:r>
                        <a:rPr lang="en-US" sz="1400" dirty="0">
                          <a:effectLst/>
                          <a:latin typeface="Arial"/>
                        </a:rPr>
                        <a:t>Relative effect (95% CI)</a:t>
                      </a:r>
                      <a:endParaRPr lang="en-CA" sz="1400">
                        <a:effectLst/>
                        <a:latin typeface="Arial"/>
                        <a:ea typeface="MS Mincho"/>
                        <a:cs typeface="Times New Roman"/>
                      </a:endParaRPr>
                    </a:p>
                  </a:txBody>
                  <a:tcPr marL="68580" marR="68580" marT="0" marB="0"/>
                </a:tc>
                <a:tc gridSpan="3">
                  <a:txBody>
                    <a:bodyPr/>
                    <a:lstStyle/>
                    <a:p>
                      <a:pPr indent="-228600">
                        <a:lnSpc>
                          <a:spcPct val="115000"/>
                        </a:lnSpc>
                        <a:spcAft>
                          <a:spcPts val="0"/>
                        </a:spcAft>
                      </a:pPr>
                      <a:r>
                        <a:rPr lang="en-US" sz="1400" dirty="0">
                          <a:effectLst/>
                          <a:latin typeface="Arial"/>
                        </a:rPr>
                        <a:t>Anticipated absolute effects (95% CI)* </a:t>
                      </a:r>
                      <a:endParaRPr lang="en-CA" sz="1400">
                        <a:effectLst/>
                        <a:latin typeface="Arial"/>
                        <a:ea typeface="MS Mincho"/>
                        <a:cs typeface="Times New Roman"/>
                      </a:endParaRPr>
                    </a:p>
                  </a:txBody>
                  <a:tcPr marL="68580" marR="68580" marT="0" marB="0"/>
                </a:tc>
                <a:tc hMerge="1">
                  <a:txBody>
                    <a:bodyPr/>
                    <a:lstStyle/>
                    <a:p>
                      <a:endParaRPr lang="en-CA"/>
                    </a:p>
                  </a:txBody>
                  <a:tcPr/>
                </a:tc>
                <a:tc hMerge="1">
                  <a:txBody>
                    <a:bodyPr/>
                    <a:lstStyle/>
                    <a:p>
                      <a:endParaRPr lang="en-CA"/>
                    </a:p>
                  </a:txBody>
                  <a:tcPr/>
                </a:tc>
                <a:tc rowSpan="2">
                  <a:txBody>
                    <a:bodyPr/>
                    <a:lstStyle/>
                    <a:p>
                      <a:pPr indent="-228600">
                        <a:lnSpc>
                          <a:spcPct val="115000"/>
                        </a:lnSpc>
                        <a:spcAft>
                          <a:spcPts val="0"/>
                        </a:spcAft>
                      </a:pPr>
                      <a:r>
                        <a:rPr lang="en-US" sz="1400" dirty="0">
                          <a:effectLst/>
                          <a:latin typeface="Arial"/>
                        </a:rPr>
                        <a:t>Certainty of the evidence (GRADE)</a:t>
                      </a:r>
                      <a:endParaRPr lang="en-CA" sz="1400">
                        <a:effectLst/>
                        <a:latin typeface="Arial"/>
                        <a:ea typeface="MS Mincho"/>
                        <a:cs typeface="Times New Roman"/>
                      </a:endParaRPr>
                    </a:p>
                  </a:txBody>
                  <a:tcPr marL="68580" marR="68580" marT="0" marB="0"/>
                </a:tc>
                <a:extLst>
                  <a:ext uri="{0D108BD9-81ED-4DB2-BD59-A6C34878D82A}">
                    <a16:rowId xmlns:a16="http://schemas.microsoft.com/office/drawing/2014/main" val="650982643"/>
                  </a:ext>
                </a:extLst>
              </a:tr>
              <a:tr h="1096629">
                <a:tc vMerge="1">
                  <a:txBody>
                    <a:bodyPr/>
                    <a:lstStyle/>
                    <a:p>
                      <a:endParaRPr lang="en-CA"/>
                    </a:p>
                  </a:txBody>
                  <a:tcPr/>
                </a:tc>
                <a:tc vMerge="1">
                  <a:txBody>
                    <a:bodyPr/>
                    <a:lstStyle/>
                    <a:p>
                      <a:endParaRPr lang="en-CA"/>
                    </a:p>
                  </a:txBody>
                  <a:tcPr/>
                </a:tc>
                <a:tc>
                  <a:txBody>
                    <a:bodyPr/>
                    <a:lstStyle/>
                    <a:p>
                      <a:pPr indent="-228600">
                        <a:lnSpc>
                          <a:spcPct val="115000"/>
                        </a:lnSpc>
                        <a:spcAft>
                          <a:spcPts val="0"/>
                        </a:spcAft>
                      </a:pPr>
                      <a:r>
                        <a:rPr lang="en-US" sz="1400" dirty="0">
                          <a:effectLst/>
                          <a:latin typeface="Arial"/>
                        </a:rPr>
                        <a:t>Without screening</a:t>
                      </a:r>
                      <a:endParaRPr lang="en-CA" sz="1400" dirty="0">
                        <a:effectLst/>
                        <a:latin typeface="Arial"/>
                        <a:ea typeface="MS Mincho"/>
                        <a:cs typeface="Times New Roman"/>
                      </a:endParaRPr>
                    </a:p>
                  </a:txBody>
                  <a:tcPr marL="68580" marR="68580" marT="0" marB="0"/>
                </a:tc>
                <a:tc>
                  <a:txBody>
                    <a:bodyPr/>
                    <a:lstStyle/>
                    <a:p>
                      <a:pPr indent="-228600">
                        <a:lnSpc>
                          <a:spcPct val="115000"/>
                        </a:lnSpc>
                        <a:spcAft>
                          <a:spcPts val="0"/>
                        </a:spcAft>
                      </a:pPr>
                      <a:r>
                        <a:rPr lang="en-US" sz="1400" dirty="0">
                          <a:effectLst/>
                          <a:latin typeface="Arial"/>
                        </a:rPr>
                        <a:t>With a single CT screen</a:t>
                      </a:r>
                      <a:endParaRPr lang="en-CA" sz="1400" dirty="0">
                        <a:effectLst/>
                        <a:latin typeface="Arial"/>
                        <a:ea typeface="MS Mincho"/>
                        <a:cs typeface="Times New Roman"/>
                      </a:endParaRPr>
                    </a:p>
                  </a:txBody>
                  <a:tcPr marL="68580" marR="68580" marT="0" marB="0"/>
                </a:tc>
                <a:tc>
                  <a:txBody>
                    <a:bodyPr/>
                    <a:lstStyle/>
                    <a:p>
                      <a:pPr indent="-228600">
                        <a:lnSpc>
                          <a:spcPct val="115000"/>
                        </a:lnSpc>
                        <a:spcAft>
                          <a:spcPts val="0"/>
                        </a:spcAft>
                      </a:pPr>
                      <a:r>
                        <a:rPr lang="en-US" sz="1400" dirty="0">
                          <a:effectLst/>
                          <a:latin typeface="Arial"/>
                        </a:rPr>
                        <a:t>Difference</a:t>
                      </a:r>
                      <a:endParaRPr lang="en-CA" sz="1400">
                        <a:effectLst/>
                        <a:latin typeface="Arial"/>
                        <a:ea typeface="MS Mincho"/>
                        <a:cs typeface="Times New Roman"/>
                      </a:endParaRPr>
                    </a:p>
                  </a:txBody>
                  <a:tcPr marL="68580" marR="68580" marT="0" marB="0"/>
                </a:tc>
                <a:tc vMerge="1">
                  <a:txBody>
                    <a:bodyPr/>
                    <a:lstStyle/>
                    <a:p>
                      <a:endParaRPr lang="en-CA"/>
                    </a:p>
                  </a:txBody>
                  <a:tcPr/>
                </a:tc>
                <a:extLst>
                  <a:ext uri="{0D108BD9-81ED-4DB2-BD59-A6C34878D82A}">
                    <a16:rowId xmlns:a16="http://schemas.microsoft.com/office/drawing/2014/main" val="2416159003"/>
                  </a:ext>
                </a:extLst>
              </a:tr>
              <a:tr h="446732">
                <a:tc gridSpan="6">
                  <a:txBody>
                    <a:bodyPr/>
                    <a:lstStyle/>
                    <a:p>
                      <a:pPr indent="-228600" algn="ctr">
                        <a:lnSpc>
                          <a:spcPct val="115000"/>
                        </a:lnSpc>
                        <a:spcAft>
                          <a:spcPts val="0"/>
                        </a:spcAft>
                      </a:pPr>
                      <a:r>
                        <a:rPr lang="en-US" sz="1400" dirty="0">
                          <a:effectLst/>
                          <a:latin typeface="Arial"/>
                        </a:rPr>
                        <a:t>Offer to screen – All eligible participants (based on age and sexual activity), regardless of uptake </a:t>
                      </a:r>
                      <a:endParaRPr lang="en-CA" sz="1400">
                        <a:effectLst/>
                        <a:latin typeface="Arial"/>
                        <a:ea typeface="MS Mincho"/>
                        <a:cs typeface="Times New Roman"/>
                      </a:endParaRPr>
                    </a:p>
                  </a:txBody>
                  <a:tcPr marL="68580" marR="68580"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627458854"/>
                  </a:ext>
                </a:extLst>
              </a:tr>
              <a:tr h="2366707">
                <a:tc>
                  <a:txBody>
                    <a:bodyPr/>
                    <a:lstStyle/>
                    <a:p>
                      <a:pPr indent="-228600">
                        <a:lnSpc>
                          <a:spcPct val="115000"/>
                        </a:lnSpc>
                        <a:spcAft>
                          <a:spcPts val="0"/>
                        </a:spcAft>
                      </a:pPr>
                      <a:r>
                        <a:rPr lang="en-US" sz="1400" dirty="0">
                          <a:effectLst/>
                          <a:latin typeface="Arial"/>
                        </a:rPr>
                        <a:t>Transmission: estimated population prevalence of CT (Both sexes; general-risk population)</a:t>
                      </a:r>
                    </a:p>
                    <a:p>
                      <a:pPr indent="-228600">
                        <a:lnSpc>
                          <a:spcPct val="115000"/>
                        </a:lnSpc>
                        <a:spcAft>
                          <a:spcPts val="0"/>
                        </a:spcAft>
                      </a:pPr>
                      <a:endParaRPr lang="en-CA" sz="1400" dirty="0">
                        <a:effectLst/>
                        <a:latin typeface="Arial"/>
                      </a:endParaRPr>
                    </a:p>
                    <a:p>
                      <a:pPr indent="-228600">
                        <a:lnSpc>
                          <a:spcPct val="115000"/>
                        </a:lnSpc>
                        <a:spcAft>
                          <a:spcPts val="0"/>
                        </a:spcAft>
                      </a:pPr>
                      <a:r>
                        <a:rPr lang="en-US" sz="1400" dirty="0">
                          <a:effectLst/>
                          <a:latin typeface="Arial"/>
                        </a:rPr>
                        <a:t>Follow-up: 12-36 </a:t>
                      </a:r>
                      <a:r>
                        <a:rPr lang="en-US" sz="1400" dirty="0" err="1">
                          <a:effectLst/>
                          <a:latin typeface="Arial"/>
                        </a:rPr>
                        <a:t>mos</a:t>
                      </a:r>
                      <a:endParaRPr lang="en-US" sz="1400" dirty="0">
                        <a:effectLst/>
                        <a:latin typeface="Arial"/>
                      </a:endParaRPr>
                    </a:p>
                    <a:p>
                      <a:pPr indent="-228600">
                        <a:lnSpc>
                          <a:spcPct val="115000"/>
                        </a:lnSpc>
                        <a:spcAft>
                          <a:spcPts val="0"/>
                        </a:spcAft>
                      </a:pPr>
                      <a:endParaRPr lang="en-CA" sz="1400" dirty="0">
                        <a:effectLst/>
                        <a:latin typeface="Arial"/>
                      </a:endParaRPr>
                    </a:p>
                    <a:p>
                      <a:pPr indent="-228600">
                        <a:lnSpc>
                          <a:spcPct val="115000"/>
                        </a:lnSpc>
                        <a:spcAft>
                          <a:spcPts val="0"/>
                        </a:spcAft>
                      </a:pPr>
                      <a:r>
                        <a:rPr lang="en-US" sz="1400" dirty="0">
                          <a:effectLst/>
                          <a:latin typeface="Arial"/>
                        </a:rPr>
                        <a:t>41,709 (3 cluster RCTs)</a:t>
                      </a:r>
                      <a:endParaRPr lang="en-CA" sz="1400">
                        <a:effectLst/>
                        <a:latin typeface="Arial"/>
                        <a:ea typeface="MS Mincho"/>
                        <a:cs typeface="Times New Roman"/>
                      </a:endParaRPr>
                    </a:p>
                  </a:txBody>
                  <a:tcPr marL="68580" marR="68580" marT="0" marB="0"/>
                </a:tc>
                <a:tc>
                  <a:txBody>
                    <a:bodyPr/>
                    <a:lstStyle/>
                    <a:p>
                      <a:pPr indent="-228600">
                        <a:lnSpc>
                          <a:spcPct val="115000"/>
                        </a:lnSpc>
                        <a:spcAft>
                          <a:spcPts val="0"/>
                        </a:spcAft>
                      </a:pPr>
                      <a:r>
                        <a:rPr lang="en-US" sz="1400" dirty="0">
                          <a:effectLst/>
                          <a:latin typeface="Arial"/>
                        </a:rPr>
                        <a:t>RR: 0.91 (0.65 to1.21)</a:t>
                      </a:r>
                      <a:endParaRPr lang="en-CA" sz="1400">
                        <a:effectLst/>
                        <a:latin typeface="Arial"/>
                        <a:ea typeface="MS Mincho"/>
                        <a:cs typeface="Times New Roman"/>
                      </a:endParaRPr>
                    </a:p>
                  </a:txBody>
                  <a:tcPr marL="68580" marR="68580" marT="0" marB="0"/>
                </a:tc>
                <a:tc>
                  <a:txBody>
                    <a:bodyPr/>
                    <a:lstStyle/>
                    <a:p>
                      <a:pPr indent="-228600">
                        <a:lnSpc>
                          <a:spcPct val="115000"/>
                        </a:lnSpc>
                        <a:spcAft>
                          <a:spcPts val="0"/>
                        </a:spcAft>
                      </a:pPr>
                      <a:r>
                        <a:rPr lang="en-US" sz="1400" dirty="0">
                          <a:effectLst/>
                          <a:latin typeface="Arial"/>
                        </a:rPr>
                        <a:t>33 per 1000  </a:t>
                      </a:r>
                      <a:endParaRPr lang="en-CA" sz="1400">
                        <a:effectLst/>
                        <a:latin typeface="Arial"/>
                        <a:ea typeface="MS Mincho"/>
                        <a:cs typeface="Times New Roman"/>
                      </a:endParaRPr>
                    </a:p>
                  </a:txBody>
                  <a:tcPr marL="68580" marR="68580" marT="0" marB="0"/>
                </a:tc>
                <a:tc>
                  <a:txBody>
                    <a:bodyPr/>
                    <a:lstStyle/>
                    <a:p>
                      <a:pPr indent="-228600">
                        <a:lnSpc>
                          <a:spcPct val="115000"/>
                        </a:lnSpc>
                        <a:spcAft>
                          <a:spcPts val="0"/>
                        </a:spcAft>
                      </a:pPr>
                      <a:r>
                        <a:rPr lang="en-US" sz="1400" dirty="0">
                          <a:effectLst/>
                          <a:latin typeface="Arial"/>
                        </a:rPr>
                        <a:t>30 per 1000 (21.5 to 39.93)</a:t>
                      </a:r>
                      <a:endParaRPr lang="en-CA" sz="1400">
                        <a:effectLst/>
                        <a:latin typeface="Arial"/>
                        <a:ea typeface="MS Mincho"/>
                        <a:cs typeface="Times New Roman"/>
                      </a:endParaRPr>
                    </a:p>
                  </a:txBody>
                  <a:tcPr marL="68580" marR="68580" marT="0" marB="0"/>
                </a:tc>
                <a:tc>
                  <a:txBody>
                    <a:bodyPr/>
                    <a:lstStyle/>
                    <a:p>
                      <a:pPr indent="-228600">
                        <a:lnSpc>
                          <a:spcPct val="115000"/>
                        </a:lnSpc>
                        <a:spcAft>
                          <a:spcPts val="0"/>
                        </a:spcAft>
                      </a:pPr>
                      <a:r>
                        <a:rPr lang="en-US" sz="1400" dirty="0">
                          <a:effectLst/>
                          <a:latin typeface="Arial"/>
                        </a:rPr>
                        <a:t>3 fewer per 1000 (11.5 fewer to 6.9 more)</a:t>
                      </a:r>
                      <a:endParaRPr lang="en-CA" sz="1400">
                        <a:effectLst/>
                        <a:latin typeface="Arial"/>
                        <a:ea typeface="MS Mincho"/>
                        <a:cs typeface="Times New Roman"/>
                      </a:endParaRPr>
                    </a:p>
                  </a:txBody>
                  <a:tcPr marL="68580" marR="68580" marT="0" marB="0"/>
                </a:tc>
                <a:tc>
                  <a:txBody>
                    <a:bodyPr/>
                    <a:lstStyle/>
                    <a:p>
                      <a:pPr indent="-228600" algn="ctr">
                        <a:lnSpc>
                          <a:spcPct val="115000"/>
                        </a:lnSpc>
                        <a:spcAft>
                          <a:spcPts val="0"/>
                        </a:spcAft>
                      </a:pPr>
                      <a:r>
                        <a:rPr lang="en-GB" sz="1400" dirty="0">
                          <a:effectLst/>
                          <a:latin typeface="Arial"/>
                        </a:rPr>
                        <a:t>⊕⊕⊖⊖</a:t>
                      </a:r>
                      <a:endParaRPr lang="en-CA" sz="1400" dirty="0">
                        <a:effectLst/>
                        <a:latin typeface="Arial"/>
                      </a:endParaRPr>
                    </a:p>
                    <a:p>
                      <a:pPr indent="-228600" algn="ctr">
                        <a:lnSpc>
                          <a:spcPct val="115000"/>
                        </a:lnSpc>
                        <a:spcAft>
                          <a:spcPts val="0"/>
                        </a:spcAft>
                      </a:pPr>
                      <a:r>
                        <a:rPr lang="en-US" sz="1400" dirty="0">
                          <a:effectLst/>
                          <a:latin typeface="Arial"/>
                        </a:rPr>
                        <a:t>LOW </a:t>
                      </a:r>
                      <a:endParaRPr lang="en-CA" sz="1400" dirty="0">
                        <a:effectLst/>
                        <a:latin typeface="Arial"/>
                      </a:endParaRPr>
                    </a:p>
                    <a:p>
                      <a:pPr indent="-228600" algn="ctr">
                        <a:lnSpc>
                          <a:spcPct val="115000"/>
                        </a:lnSpc>
                        <a:spcAft>
                          <a:spcPts val="600"/>
                        </a:spcAft>
                      </a:pPr>
                      <a:r>
                        <a:rPr lang="en-GB" sz="1400" dirty="0">
                          <a:effectLst/>
                          <a:latin typeface="Arial"/>
                        </a:rPr>
                        <a:t>(0.5% MID)</a:t>
                      </a:r>
                      <a:endParaRPr lang="en-CA" sz="1400" dirty="0">
                        <a:effectLst/>
                        <a:latin typeface="Arial"/>
                      </a:endParaRPr>
                    </a:p>
                    <a:p>
                      <a:pPr marL="0" marR="0" lvl="0" indent="-228600" algn="ctr" defTabSz="914400" rtl="0" eaLnBrk="1" fontAlgn="auto" latinLnBrk="0" hangingPunct="1">
                        <a:lnSpc>
                          <a:spcPct val="115000"/>
                        </a:lnSpc>
                        <a:spcBef>
                          <a:spcPts val="0"/>
                        </a:spcBef>
                        <a:spcAft>
                          <a:spcPts val="0"/>
                        </a:spcAft>
                        <a:buClrTx/>
                        <a:buSzTx/>
                        <a:buFontTx/>
                        <a:buNone/>
                        <a:tabLst/>
                        <a:defRPr/>
                      </a:pPr>
                      <a:endParaRPr lang="en-GB" sz="1400" dirty="0">
                        <a:effectLst/>
                        <a:latin typeface="Arial"/>
                      </a:endParaRPr>
                    </a:p>
                    <a:p>
                      <a:pPr marL="0" marR="0" lvl="0" indent="-228600" algn="ctr" defTabSz="914400" rtl="0" eaLnBrk="1" fontAlgn="auto" latinLnBrk="0" hangingPunct="1">
                        <a:lnSpc>
                          <a:spcPct val="115000"/>
                        </a:lnSpc>
                        <a:spcBef>
                          <a:spcPts val="0"/>
                        </a:spcBef>
                        <a:spcAft>
                          <a:spcPts val="0"/>
                        </a:spcAft>
                        <a:buClrTx/>
                        <a:buSzTx/>
                        <a:buFontTx/>
                        <a:buNone/>
                        <a:tabLst/>
                        <a:defRPr/>
                      </a:pPr>
                      <a:r>
                        <a:rPr lang="en-GB" sz="1400" dirty="0">
                          <a:effectLst/>
                          <a:latin typeface="Arial"/>
                        </a:rPr>
                        <a:t>⊕⊕⊖⊖</a:t>
                      </a:r>
                      <a:r>
                        <a:rPr lang="en-CA" sz="1400" baseline="0" dirty="0">
                          <a:effectLst/>
                          <a:latin typeface="Arial"/>
                        </a:rPr>
                        <a:t>-</a:t>
                      </a:r>
                      <a:r>
                        <a:rPr lang="en-GB" sz="1400" dirty="0">
                          <a:effectLst/>
                          <a:latin typeface="Arial"/>
                        </a:rPr>
                        <a:t>⊕⊕⊕⊖</a:t>
                      </a:r>
                    </a:p>
                    <a:p>
                      <a:pPr marL="0" marR="0" lvl="0" indent="-228600" algn="ctr" defTabSz="914400" rtl="0" eaLnBrk="1" fontAlgn="auto" latinLnBrk="0" hangingPunct="1">
                        <a:lnSpc>
                          <a:spcPct val="115000"/>
                        </a:lnSpc>
                        <a:spcBef>
                          <a:spcPts val="0"/>
                        </a:spcBef>
                        <a:spcAft>
                          <a:spcPts val="0"/>
                        </a:spcAft>
                        <a:buClrTx/>
                        <a:buSzTx/>
                        <a:buFontTx/>
                        <a:buNone/>
                        <a:tabLst/>
                        <a:defRPr/>
                      </a:pPr>
                      <a:r>
                        <a:rPr lang="en-GB" sz="1400" dirty="0">
                          <a:effectLst/>
                          <a:latin typeface="Arial"/>
                        </a:rPr>
                        <a:t>LOW-TO-MODERATE</a:t>
                      </a:r>
                      <a:endParaRPr lang="en-CA" sz="1400" dirty="0">
                        <a:effectLst/>
                        <a:latin typeface="Arial"/>
                      </a:endParaRPr>
                    </a:p>
                    <a:p>
                      <a:pPr indent="-228600" algn="ctr">
                        <a:lnSpc>
                          <a:spcPct val="115000"/>
                        </a:lnSpc>
                        <a:spcAft>
                          <a:spcPts val="0"/>
                        </a:spcAft>
                      </a:pPr>
                      <a:r>
                        <a:rPr lang="en-GB" sz="1400" dirty="0">
                          <a:effectLst/>
                          <a:latin typeface="Arial"/>
                        </a:rPr>
                        <a:t>(1% MID)</a:t>
                      </a:r>
                      <a:endParaRPr lang="en-CA" sz="1400">
                        <a:effectLst/>
                        <a:latin typeface="Arial"/>
                        <a:ea typeface="MS Mincho"/>
                        <a:cs typeface="Times New Roman"/>
                      </a:endParaRPr>
                    </a:p>
                  </a:txBody>
                  <a:tcPr marL="68580" marR="68580" marT="0" marB="0"/>
                </a:tc>
                <a:extLst>
                  <a:ext uri="{0D108BD9-81ED-4DB2-BD59-A6C34878D82A}">
                    <a16:rowId xmlns:a16="http://schemas.microsoft.com/office/drawing/2014/main" val="3743209369"/>
                  </a:ext>
                </a:extLst>
              </a:tr>
            </a:tbl>
          </a:graphicData>
        </a:graphic>
      </p:graphicFrame>
    </p:spTree>
    <p:extLst>
      <p:ext uri="{BB962C8B-B14F-4D97-AF65-F5344CB8AC3E}">
        <p14:creationId xmlns:p14="http://schemas.microsoft.com/office/powerpoint/2010/main" val="12881876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xfrm>
            <a:off x="445431" y="4719712"/>
            <a:ext cx="7593601" cy="1362075"/>
          </a:xfrm>
        </p:spPr>
        <p:txBody>
          <a:bodyPr>
            <a:normAutofit/>
          </a:bodyPr>
          <a:lstStyle/>
          <a:p>
            <a:r>
              <a:rPr lang="en-CA" sz="2800" dirty="0">
                <a:latin typeface="Arial"/>
                <a:cs typeface="Arial"/>
              </a:rPr>
              <a:t>Other chlamydia and gonorrhea screening recommendations</a:t>
            </a:r>
            <a:endParaRPr lang="en-US" altLang="en-US" sz="2800" cap="none" dirty="0">
              <a:latin typeface="Arial"/>
              <a:cs typeface="Arial"/>
            </a:endParaRPr>
          </a:p>
        </p:txBody>
      </p:sp>
      <p:sp>
        <p:nvSpPr>
          <p:cNvPr id="35843" name="Text Placeholder 5"/>
          <p:cNvSpPr>
            <a:spLocks noGrp="1"/>
          </p:cNvSpPr>
          <p:nvPr>
            <p:ph type="body" idx="1"/>
          </p:nvPr>
        </p:nvSpPr>
        <p:spPr>
          <a:xfrm>
            <a:off x="445430" y="2843558"/>
            <a:ext cx="8274224" cy="1500188"/>
          </a:xfrm>
        </p:spPr>
        <p:txBody>
          <a:bodyPr vert="horz" lIns="91440" tIns="45720" rIns="91440" bIns="45720" rtlCol="0" anchor="ctr">
            <a:noAutofit/>
          </a:bodyPr>
          <a:lstStyle/>
          <a:p>
            <a:r>
              <a:rPr lang="en-US" altLang="en-US" sz="3200" dirty="0">
                <a:latin typeface="Arial"/>
                <a:cs typeface="Arial"/>
              </a:rPr>
              <a:t>Screening </a:t>
            </a:r>
            <a:r>
              <a:rPr lang="en-CA" sz="3200" dirty="0">
                <a:latin typeface="Arial"/>
                <a:cs typeface="Arial"/>
              </a:rPr>
              <a:t>for chlamydia and gonorrhea in primary care for individuals not known to be at high risk</a:t>
            </a:r>
            <a:endParaRPr lang="en-US" altLang="en-US" sz="3200" dirty="0">
              <a:latin typeface="Arial"/>
              <a:cs typeface="Arial"/>
            </a:endParaRPr>
          </a:p>
        </p:txBody>
      </p:sp>
      <p:sp>
        <p:nvSpPr>
          <p:cNvPr id="35844"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DC68B083-23ED-4940-949B-E70766303454}" type="slidenum">
              <a:rPr lang="en-US" altLang="en-US" sz="1400" smtClean="0">
                <a:solidFill>
                  <a:schemeClr val="bg1"/>
                </a:solidFill>
                <a:cs typeface="Arial" pitchFamily="34" charset="0"/>
              </a:rPr>
              <a:pPr>
                <a:spcBef>
                  <a:spcPct val="0"/>
                </a:spcBef>
                <a:buFontTx/>
                <a:buNone/>
              </a:pPr>
              <a:t>68</a:t>
            </a:fld>
            <a:endParaRPr lang="en-US" altLang="en-US" sz="1400" dirty="0">
              <a:solidFill>
                <a:schemeClr val="bg1"/>
              </a:solidFill>
              <a:cs typeface="Arial" pitchFamily="34" charset="0"/>
            </a:endParaRPr>
          </a:p>
        </p:txBody>
      </p:sp>
    </p:spTree>
    <p:extLst>
      <p:ext uri="{BB962C8B-B14F-4D97-AF65-F5344CB8AC3E}">
        <p14:creationId xmlns:p14="http://schemas.microsoft.com/office/powerpoint/2010/main" val="5735949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91600" cy="762000"/>
          </a:xfrm>
        </p:spPr>
        <p:txBody>
          <a:bodyPr>
            <a:noAutofit/>
          </a:bodyPr>
          <a:lstStyle/>
          <a:p>
            <a:r>
              <a:rPr lang="en-CA" sz="3200" dirty="0">
                <a:latin typeface="Arial"/>
                <a:cs typeface="Arial"/>
              </a:rPr>
              <a:t>Other national screening recommendations</a:t>
            </a:r>
          </a:p>
        </p:txBody>
      </p:sp>
      <p:sp>
        <p:nvSpPr>
          <p:cNvPr id="3" name="Content Placeholder 2"/>
          <p:cNvSpPr>
            <a:spLocks noGrp="1"/>
          </p:cNvSpPr>
          <p:nvPr>
            <p:ph idx="1"/>
          </p:nvPr>
        </p:nvSpPr>
        <p:spPr>
          <a:xfrm>
            <a:off x="152400" y="1219200"/>
            <a:ext cx="8935779" cy="5334000"/>
          </a:xfrm>
        </p:spPr>
        <p:txBody>
          <a:bodyPr vert="horz" lIns="91440" tIns="45720" rIns="91440" bIns="45720" rtlCol="0" anchor="t">
            <a:noAutofit/>
          </a:bodyPr>
          <a:lstStyle/>
          <a:p>
            <a:pPr marL="0" indent="0">
              <a:buNone/>
            </a:pPr>
            <a:r>
              <a:rPr lang="en-CA" sz="1800" b="1" dirty="0"/>
              <a:t>Public Health Agency of Canada, 2010</a:t>
            </a:r>
          </a:p>
          <a:p>
            <a:pPr>
              <a:lnSpc>
                <a:spcPct val="115000"/>
              </a:lnSpc>
            </a:pPr>
            <a:r>
              <a:rPr lang="en-CA" sz="1800" dirty="0"/>
              <a:t>CT:</a:t>
            </a:r>
          </a:p>
          <a:p>
            <a:pPr lvl="1">
              <a:lnSpc>
                <a:spcPct val="115000"/>
              </a:lnSpc>
              <a:buFont typeface="Wingdings" panose="020B0604020202020204" pitchFamily="34" charset="0"/>
              <a:buChar char="ü"/>
            </a:pPr>
            <a:r>
              <a:rPr lang="en-CA" sz="1600" b="1" dirty="0"/>
              <a:t>Annual screening:</a:t>
            </a:r>
          </a:p>
          <a:p>
            <a:pPr lvl="2">
              <a:buFont typeface="Wingdings" panose="05050102010706020507" pitchFamily="18" charset="2"/>
              <a:buChar char="ü"/>
            </a:pPr>
            <a:r>
              <a:rPr lang="en-CA" sz="1600" dirty="0"/>
              <a:t>&lt;25 years </a:t>
            </a:r>
          </a:p>
          <a:p>
            <a:pPr lvl="2">
              <a:buFont typeface="Wingdings" panose="05050102010706020507" pitchFamily="18" charset="2"/>
              <a:buChar char="ü"/>
            </a:pPr>
            <a:r>
              <a:rPr lang="en-CA" sz="1600" dirty="0"/>
              <a:t>Gay, bisexual, and other men who have sex with men and transgender populations</a:t>
            </a:r>
          </a:p>
          <a:p>
            <a:pPr lvl="1">
              <a:lnSpc>
                <a:spcPct val="115000"/>
              </a:lnSpc>
              <a:buFont typeface="Wingdings" panose="020B0604020202020204" pitchFamily="34" charset="0"/>
              <a:buChar char="ü"/>
            </a:pPr>
            <a:r>
              <a:rPr lang="en-CA" sz="1600" b="1" dirty="0"/>
              <a:t>Targeted screening:</a:t>
            </a:r>
          </a:p>
          <a:p>
            <a:pPr lvl="2">
              <a:lnSpc>
                <a:spcPct val="115000"/>
              </a:lnSpc>
              <a:spcBef>
                <a:spcPts val="0"/>
              </a:spcBef>
              <a:buFont typeface="Wingdings" panose="05050102010706020507" pitchFamily="18" charset="2"/>
              <a:buChar char="ü"/>
            </a:pPr>
            <a:r>
              <a:rPr lang="en-CA" sz="1600" dirty="0"/>
              <a:t>based on risk factors ≥ 25 years old</a:t>
            </a:r>
          </a:p>
          <a:p>
            <a:pPr lvl="1">
              <a:spcBef>
                <a:spcPts val="0"/>
              </a:spcBef>
              <a:buFont typeface="Wingdings" panose="020B0604020202020204" pitchFamily="34" charset="0"/>
              <a:buChar char="ü"/>
            </a:pPr>
            <a:endParaRPr lang="en-CA" sz="1600" dirty="0"/>
          </a:p>
          <a:p>
            <a:pPr marL="0" indent="0">
              <a:buNone/>
            </a:pPr>
            <a:r>
              <a:rPr lang="en-US" sz="1800" b="1" dirty="0"/>
              <a:t>Public Health Ontario, 2018 </a:t>
            </a:r>
          </a:p>
          <a:p>
            <a:r>
              <a:rPr lang="en-CA" sz="1800" dirty="0"/>
              <a:t>NG:</a:t>
            </a:r>
          </a:p>
          <a:p>
            <a:pPr lvl="1">
              <a:buFont typeface="Wingdings" panose="020B0604020202020204" pitchFamily="34" charset="0"/>
              <a:buChar char="ü"/>
            </a:pPr>
            <a:r>
              <a:rPr lang="en-CA" sz="1600" dirty="0"/>
              <a:t>Offer screening to asymptomatic sexually active individuals with risk factors for NG. In Ontario, key risk factors for NG among those with unprotected sex include: </a:t>
            </a:r>
          </a:p>
          <a:p>
            <a:pPr lvl="2">
              <a:buFont typeface="Wingdings" panose="020B0604020202020204" pitchFamily="34" charset="0"/>
              <a:buChar char="ü"/>
            </a:pPr>
            <a:r>
              <a:rPr lang="en-CA" sz="1600" dirty="0"/>
              <a:t>Sexually active women &lt;25 </a:t>
            </a:r>
          </a:p>
          <a:p>
            <a:pPr lvl="2">
              <a:buFont typeface="Wingdings" panose="020B0604020202020204" pitchFamily="34" charset="0"/>
              <a:buChar char="ü"/>
            </a:pPr>
            <a:r>
              <a:rPr lang="en-CA" sz="1600" dirty="0"/>
              <a:t>Sexually active men who have sex with men</a:t>
            </a:r>
          </a:p>
          <a:p>
            <a:pPr lvl="2">
              <a:buFont typeface="Wingdings" panose="020B0604020202020204" pitchFamily="34" charset="0"/>
              <a:buChar char="ü"/>
            </a:pPr>
            <a:r>
              <a:rPr lang="en-CA" sz="1600" dirty="0"/>
              <a:t>Other risk factors as listed in the PHAC guidelines</a:t>
            </a:r>
          </a:p>
        </p:txBody>
      </p:sp>
      <p:sp>
        <p:nvSpPr>
          <p:cNvPr id="4" name="Slide Number Placeholder 3"/>
          <p:cNvSpPr>
            <a:spLocks noGrp="1"/>
          </p:cNvSpPr>
          <p:nvPr>
            <p:ph type="sldNum" sz="quarter" idx="12"/>
          </p:nvPr>
        </p:nvSpPr>
        <p:spPr/>
        <p:txBody>
          <a:bodyPr/>
          <a:lstStyle/>
          <a:p>
            <a:fld id="{E3D5E142-BA66-4577-AABD-3D3B043058E5}" type="slidenum">
              <a:rPr lang="en-US" smtClean="0"/>
              <a:t>69</a:t>
            </a:fld>
            <a:endParaRPr lang="en-US" dirty="0"/>
          </a:p>
        </p:txBody>
      </p:sp>
      <p:pic>
        <p:nvPicPr>
          <p:cNvPr id="5" name="Picture 5" descr="A picture containing diagram&#10;&#10;Description automatically generated">
            <a:extLst>
              <a:ext uri="{FF2B5EF4-FFF2-40B4-BE49-F238E27FC236}">
                <a16:creationId xmlns:a16="http://schemas.microsoft.com/office/drawing/2014/main" id="{7FA2C598-1502-4951-B279-C3C36F2F779A}"/>
              </a:ext>
            </a:extLst>
          </p:cNvPr>
          <p:cNvPicPr>
            <a:picLocks noChangeAspect="1"/>
          </p:cNvPicPr>
          <p:nvPr/>
        </p:nvPicPr>
        <p:blipFill>
          <a:blip r:embed="rId3"/>
          <a:stretch>
            <a:fillRect/>
          </a:stretch>
        </p:blipFill>
        <p:spPr>
          <a:xfrm>
            <a:off x="3588588" y="3425723"/>
            <a:ext cx="2311879" cy="826062"/>
          </a:xfrm>
          <a:prstGeom prst="rect">
            <a:avLst/>
          </a:prstGeom>
        </p:spPr>
      </p:pic>
      <p:pic>
        <p:nvPicPr>
          <p:cNvPr id="6" name="Picture 6">
            <a:extLst>
              <a:ext uri="{FF2B5EF4-FFF2-40B4-BE49-F238E27FC236}">
                <a16:creationId xmlns:a16="http://schemas.microsoft.com/office/drawing/2014/main" id="{694498F5-B3BC-46C7-9142-6B86D77686EA}"/>
              </a:ext>
            </a:extLst>
          </p:cNvPr>
          <p:cNvPicPr>
            <a:picLocks noChangeAspect="1"/>
          </p:cNvPicPr>
          <p:nvPr/>
        </p:nvPicPr>
        <p:blipFill>
          <a:blip r:embed="rId4"/>
          <a:stretch>
            <a:fillRect/>
          </a:stretch>
        </p:blipFill>
        <p:spPr>
          <a:xfrm>
            <a:off x="4537494" y="1072679"/>
            <a:ext cx="3893389" cy="758868"/>
          </a:xfrm>
          <a:prstGeom prst="rect">
            <a:avLst/>
          </a:prstGeom>
        </p:spPr>
      </p:pic>
    </p:spTree>
    <p:extLst>
      <p:ext uri="{BB962C8B-B14F-4D97-AF65-F5344CB8AC3E}">
        <p14:creationId xmlns:p14="http://schemas.microsoft.com/office/powerpoint/2010/main" val="55010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62000"/>
          </a:xfrm>
        </p:spPr>
        <p:txBody>
          <a:bodyPr>
            <a:normAutofit/>
          </a:bodyPr>
          <a:lstStyle/>
          <a:p>
            <a:pPr>
              <a:defRPr/>
            </a:pPr>
            <a:r>
              <a:rPr lang="en-CA" sz="3200" dirty="0">
                <a:latin typeface="Arial"/>
                <a:cs typeface="Arial"/>
              </a:rPr>
              <a:t>CT and NG in Canada</a:t>
            </a:r>
          </a:p>
        </p:txBody>
      </p:sp>
      <p:sp>
        <p:nvSpPr>
          <p:cNvPr id="9219" name="Content Placeholder 2"/>
          <p:cNvSpPr>
            <a:spLocks noGrp="1"/>
          </p:cNvSpPr>
          <p:nvPr>
            <p:ph idx="1"/>
          </p:nvPr>
        </p:nvSpPr>
        <p:spPr>
          <a:xfrm>
            <a:off x="457200" y="1219200"/>
            <a:ext cx="4047025" cy="5029200"/>
          </a:xfrm>
        </p:spPr>
        <p:txBody>
          <a:bodyPr vert="horz" lIns="91440" tIns="45720" rIns="91440" bIns="45720" rtlCol="0" anchor="t">
            <a:normAutofit/>
          </a:bodyPr>
          <a:lstStyle/>
          <a:p>
            <a:pPr marL="0" indent="0">
              <a:spcAft>
                <a:spcPts val="600"/>
              </a:spcAft>
              <a:buNone/>
            </a:pPr>
            <a:endParaRPr lang="en-CA" altLang="en-US" dirty="0"/>
          </a:p>
          <a:p>
            <a:pPr>
              <a:spcAft>
                <a:spcPts val="600"/>
              </a:spcAft>
            </a:pPr>
            <a:r>
              <a:rPr lang="fr-CA" dirty="0" err="1"/>
              <a:t>Both</a:t>
            </a:r>
            <a:r>
              <a:rPr lang="fr-CA" dirty="0"/>
              <a:t> infections are </a:t>
            </a:r>
            <a:r>
              <a:rPr lang="fr-CA" dirty="0" err="1"/>
              <a:t>commonly</a:t>
            </a:r>
            <a:r>
              <a:rPr lang="fr-CA" dirty="0"/>
              <a:t> </a:t>
            </a:r>
            <a:r>
              <a:rPr lang="fr-CA" dirty="0" err="1"/>
              <a:t>asymptomatic</a:t>
            </a:r>
            <a:endParaRPr lang="en-CA" dirty="0"/>
          </a:p>
          <a:p>
            <a:r>
              <a:rPr lang="fr-CA" dirty="0" err="1"/>
              <a:t>True</a:t>
            </a:r>
            <a:r>
              <a:rPr lang="fr-CA" dirty="0"/>
              <a:t> rates for CT </a:t>
            </a:r>
            <a:r>
              <a:rPr lang="fr-CA" dirty="0" err="1"/>
              <a:t>could</a:t>
            </a:r>
            <a:r>
              <a:rPr lang="fr-CA" dirty="0"/>
              <a:t> </a:t>
            </a:r>
            <a:r>
              <a:rPr lang="fr-CA" dirty="0" err="1"/>
              <a:t>be</a:t>
            </a:r>
            <a:r>
              <a:rPr lang="fr-CA" dirty="0"/>
              <a:t> as high as </a:t>
            </a:r>
            <a:r>
              <a:rPr lang="fr-CA" b="1" dirty="0"/>
              <a:t>5-7%</a:t>
            </a:r>
            <a:r>
              <a:rPr lang="fr-CA" dirty="0"/>
              <a:t> in 15-29 </a:t>
            </a:r>
            <a:r>
              <a:rPr lang="fr-CA" dirty="0" err="1"/>
              <a:t>year-olds</a:t>
            </a:r>
            <a:r>
              <a:rPr lang="fr-CA" dirty="0"/>
              <a:t> due to for </a:t>
            </a:r>
            <a:r>
              <a:rPr lang="fr-CA" dirty="0" err="1"/>
              <a:t>under</a:t>
            </a:r>
            <a:r>
              <a:rPr lang="fr-CA" dirty="0"/>
              <a:t> </a:t>
            </a:r>
            <a:r>
              <a:rPr lang="fr-CA" dirty="0" err="1"/>
              <a:t>reporting</a:t>
            </a:r>
            <a:endParaRPr lang="fr-CA" dirty="0"/>
          </a:p>
        </p:txBody>
      </p:sp>
      <p:sp>
        <p:nvSpPr>
          <p:cNvPr id="9220"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ea typeface="ヒラギノ角ゴ Pro W3" pitchFamily="-84" charset="-128"/>
              </a:defRPr>
            </a:lvl1pPr>
            <a:lvl2pPr marL="742950" indent="-285750">
              <a:spcBef>
                <a:spcPct val="20000"/>
              </a:spcBef>
              <a:buChar char="–"/>
              <a:defRPr sz="1600">
                <a:solidFill>
                  <a:schemeClr val="tx1"/>
                </a:solidFill>
                <a:latin typeface="Arial" pitchFamily="34" charset="0"/>
                <a:ea typeface="ヒラギノ角ゴ Pro W3" pitchFamily="-84" charset="-128"/>
              </a:defRPr>
            </a:lvl2pPr>
            <a:lvl3pPr marL="1143000" indent="-228600">
              <a:spcBef>
                <a:spcPct val="20000"/>
              </a:spcBef>
              <a:buChar char="•"/>
              <a:defRPr sz="1400">
                <a:solidFill>
                  <a:schemeClr val="tx1"/>
                </a:solidFill>
                <a:latin typeface="Arial" pitchFamily="34" charset="0"/>
                <a:ea typeface="ヒラギノ角ゴ Pro W3" pitchFamily="-84" charset="-128"/>
              </a:defRPr>
            </a:lvl3pPr>
            <a:lvl4pPr marL="1600200" indent="-228600">
              <a:spcBef>
                <a:spcPct val="20000"/>
              </a:spcBef>
              <a:buChar char="–"/>
              <a:defRPr sz="1400">
                <a:solidFill>
                  <a:schemeClr val="tx1"/>
                </a:solidFill>
                <a:latin typeface="Arial" pitchFamily="34" charset="0"/>
                <a:ea typeface="ヒラギノ角ゴ Pro W3" pitchFamily="-84" charset="-128"/>
              </a:defRPr>
            </a:lvl4pPr>
            <a:lvl5pPr marL="2057400" indent="-228600">
              <a:spcBef>
                <a:spcPct val="20000"/>
              </a:spcBef>
              <a:buChar char="»"/>
              <a:defRPr sz="1400">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9pPr>
          </a:lstStyle>
          <a:p>
            <a:pPr>
              <a:spcBef>
                <a:spcPct val="0"/>
              </a:spcBef>
              <a:buFontTx/>
              <a:buNone/>
            </a:pPr>
            <a:fld id="{48AB71C0-6267-4790-8DFD-8506937AE7EC}" type="slidenum">
              <a:rPr lang="en-CA" altLang="en-US" sz="1400" smtClean="0"/>
              <a:pPr>
                <a:spcBef>
                  <a:spcPct val="0"/>
                </a:spcBef>
                <a:buFontTx/>
                <a:buNone/>
              </a:pPr>
              <a:t>7</a:t>
            </a:fld>
            <a:endParaRPr lang="en-CA" altLang="en-US" sz="1400" dirty="0"/>
          </a:p>
        </p:txBody>
      </p:sp>
      <p:pic>
        <p:nvPicPr>
          <p:cNvPr id="3" name="Picture 3">
            <a:extLst>
              <a:ext uri="{FF2B5EF4-FFF2-40B4-BE49-F238E27FC236}">
                <a16:creationId xmlns:a16="http://schemas.microsoft.com/office/drawing/2014/main" id="{061D9338-47F6-4E44-868F-A0E9CFD3CA2A}"/>
              </a:ext>
            </a:extLst>
          </p:cNvPr>
          <p:cNvPicPr>
            <a:picLocks noChangeAspect="1"/>
          </p:cNvPicPr>
          <p:nvPr/>
        </p:nvPicPr>
        <p:blipFill rotWithShape="1">
          <a:blip r:embed="rId3"/>
          <a:srcRect l="15212" r="13199" b="-224"/>
          <a:stretch/>
        </p:blipFill>
        <p:spPr>
          <a:xfrm>
            <a:off x="4854592" y="1161380"/>
            <a:ext cx="3674338" cy="5155586"/>
          </a:xfrm>
          <a:prstGeom prst="rect">
            <a:avLst/>
          </a:prstGeom>
        </p:spPr>
      </p:pic>
    </p:spTree>
    <p:extLst>
      <p:ext uri="{BB962C8B-B14F-4D97-AF65-F5344CB8AC3E}">
        <p14:creationId xmlns:p14="http://schemas.microsoft.com/office/powerpoint/2010/main" val="12224608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91600" cy="762000"/>
          </a:xfrm>
        </p:spPr>
        <p:txBody>
          <a:bodyPr>
            <a:noAutofit/>
          </a:bodyPr>
          <a:lstStyle/>
          <a:p>
            <a:r>
              <a:rPr lang="en-CA" sz="3200" dirty="0">
                <a:latin typeface="Arial"/>
                <a:cs typeface="Arial"/>
              </a:rPr>
              <a:t>Other national screening recommendations</a:t>
            </a:r>
          </a:p>
        </p:txBody>
      </p:sp>
      <p:sp>
        <p:nvSpPr>
          <p:cNvPr id="3" name="Content Placeholder 2"/>
          <p:cNvSpPr>
            <a:spLocks noGrp="1"/>
          </p:cNvSpPr>
          <p:nvPr>
            <p:ph idx="1"/>
          </p:nvPr>
        </p:nvSpPr>
        <p:spPr>
          <a:xfrm>
            <a:off x="152400" y="1371600"/>
            <a:ext cx="8763000" cy="5334000"/>
          </a:xfrm>
        </p:spPr>
        <p:txBody>
          <a:bodyPr vert="horz" lIns="91440" tIns="45720" rIns="91440" bIns="45720" rtlCol="0" anchor="t">
            <a:noAutofit/>
          </a:bodyPr>
          <a:lstStyle/>
          <a:p>
            <a:pPr marL="0" indent="0">
              <a:buNone/>
            </a:pPr>
            <a:r>
              <a:rPr lang="fr-FR" sz="2000" b="1" dirty="0">
                <a:latin typeface="Arial"/>
                <a:cs typeface="Arial"/>
              </a:rPr>
              <a:t>Ministère de la santé et des services sociaux </a:t>
            </a:r>
            <a:br>
              <a:rPr lang="fr-FR" sz="2000" b="1" dirty="0">
                <a:latin typeface="Arial"/>
                <a:cs typeface="Arial"/>
              </a:rPr>
            </a:br>
            <a:r>
              <a:rPr lang="fr-FR" sz="2000" b="1" dirty="0">
                <a:latin typeface="Arial"/>
                <a:cs typeface="Arial"/>
              </a:rPr>
              <a:t>du Québec, 2019</a:t>
            </a:r>
          </a:p>
          <a:p>
            <a:r>
              <a:rPr lang="en-CA" sz="2000" dirty="0"/>
              <a:t>CT and NG:</a:t>
            </a:r>
          </a:p>
          <a:p>
            <a:pPr lvl="1">
              <a:lnSpc>
                <a:spcPct val="115000"/>
              </a:lnSpc>
              <a:buFont typeface="Wingdings" panose="020B0604020202020204" pitchFamily="34" charset="0"/>
              <a:buChar char="ü"/>
            </a:pPr>
            <a:r>
              <a:rPr lang="en-CA" sz="1800" dirty="0"/>
              <a:t>At least annual screening:</a:t>
            </a:r>
          </a:p>
          <a:p>
            <a:pPr lvl="2">
              <a:lnSpc>
                <a:spcPct val="115000"/>
              </a:lnSpc>
              <a:buFont typeface="Wingdings" panose="020B0604020202020204" pitchFamily="34" charset="0"/>
              <a:buChar char="ü"/>
            </a:pPr>
            <a:r>
              <a:rPr lang="en-CA" dirty="0"/>
              <a:t>Men (depending on region for gonorrhea) and women </a:t>
            </a:r>
            <a:r>
              <a:rPr lang="en-CA" dirty="0">
                <a:latin typeface="Arial"/>
                <a:cs typeface="Arial"/>
              </a:rPr>
              <a:t>≤ 2</a:t>
            </a:r>
            <a:r>
              <a:rPr lang="en-CA" dirty="0"/>
              <a:t>5 who are </a:t>
            </a:r>
            <a:r>
              <a:rPr lang="en-CA" b="1" dirty="0"/>
              <a:t>sexually active with no other risk factors</a:t>
            </a:r>
          </a:p>
          <a:p>
            <a:pPr lvl="2">
              <a:lnSpc>
                <a:spcPct val="115000"/>
              </a:lnSpc>
              <a:buFont typeface="Wingdings" panose="020B0604020202020204" pitchFamily="34" charset="0"/>
              <a:buChar char="ü"/>
            </a:pPr>
            <a:r>
              <a:rPr lang="en-CA" dirty="0"/>
              <a:t>Men and women </a:t>
            </a:r>
            <a:r>
              <a:rPr lang="en-CA" b="1" dirty="0"/>
              <a:t>with new sexual partners</a:t>
            </a:r>
            <a:r>
              <a:rPr lang="en-CA" dirty="0"/>
              <a:t> or more than one concurrent partner since their last test</a:t>
            </a:r>
          </a:p>
          <a:p>
            <a:pPr lvl="2">
              <a:lnSpc>
                <a:spcPct val="115000"/>
              </a:lnSpc>
              <a:buFont typeface="Wingdings" panose="020B0604020202020204" pitchFamily="34" charset="0"/>
              <a:buChar char="ü"/>
            </a:pPr>
            <a:r>
              <a:rPr lang="en-CA" dirty="0"/>
              <a:t>Individuals who have had </a:t>
            </a:r>
            <a:r>
              <a:rPr lang="en-CA" b="1" dirty="0"/>
              <a:t>an anonymous partner or 3+ sexual partners </a:t>
            </a:r>
            <a:r>
              <a:rPr lang="en-CA" dirty="0"/>
              <a:t>in the last year</a:t>
            </a:r>
          </a:p>
          <a:p>
            <a:pPr lvl="2">
              <a:lnSpc>
                <a:spcPct val="115000"/>
              </a:lnSpc>
              <a:buFont typeface="Wingdings" panose="020B0604020202020204" pitchFamily="34" charset="0"/>
              <a:buChar char="ü"/>
            </a:pPr>
            <a:r>
              <a:rPr lang="en-CA" dirty="0"/>
              <a:t>Men who have sex with men</a:t>
            </a:r>
          </a:p>
          <a:p>
            <a:pPr lvl="2">
              <a:lnSpc>
                <a:spcPct val="115000"/>
              </a:lnSpc>
              <a:buFont typeface="Wingdings" panose="020B0604020202020204" pitchFamily="34" charset="0"/>
              <a:buChar char="ü"/>
            </a:pPr>
            <a:r>
              <a:rPr lang="en-CA" dirty="0"/>
              <a:t>Sex workers or their clients</a:t>
            </a:r>
          </a:p>
          <a:p>
            <a:pPr lvl="2">
              <a:lnSpc>
                <a:spcPct val="115000"/>
              </a:lnSpc>
              <a:buFont typeface="Wingdings" panose="020B0604020202020204" pitchFamily="34" charset="0"/>
              <a:buChar char="ü"/>
            </a:pPr>
            <a:r>
              <a:rPr lang="en-CA" dirty="0"/>
              <a:t>(In some cases) Individuals from a region with </a:t>
            </a:r>
            <a:r>
              <a:rPr lang="en-CA" b="1" dirty="0"/>
              <a:t>endemic STIs and blood-borne infections</a:t>
            </a:r>
          </a:p>
        </p:txBody>
      </p:sp>
      <p:sp>
        <p:nvSpPr>
          <p:cNvPr id="4" name="Slide Number Placeholder 3"/>
          <p:cNvSpPr>
            <a:spLocks noGrp="1"/>
          </p:cNvSpPr>
          <p:nvPr>
            <p:ph type="sldNum" sz="quarter" idx="12"/>
          </p:nvPr>
        </p:nvSpPr>
        <p:spPr/>
        <p:txBody>
          <a:bodyPr/>
          <a:lstStyle/>
          <a:p>
            <a:fld id="{E3D5E142-BA66-4577-AABD-3D3B043058E5}" type="slidenum">
              <a:rPr lang="en-US" smtClean="0"/>
              <a:t>70</a:t>
            </a:fld>
            <a:endParaRPr lang="en-US" dirty="0"/>
          </a:p>
        </p:txBody>
      </p:sp>
      <p:pic>
        <p:nvPicPr>
          <p:cNvPr id="5" name="Picture 5" descr="A picture containing logo&#10;&#10;Description automatically generated">
            <a:extLst>
              <a:ext uri="{FF2B5EF4-FFF2-40B4-BE49-F238E27FC236}">
                <a16:creationId xmlns:a16="http://schemas.microsoft.com/office/drawing/2014/main" id="{A3ADF61E-F326-44D6-9F51-0B65CAFD9F60}"/>
              </a:ext>
            </a:extLst>
          </p:cNvPr>
          <p:cNvPicPr>
            <a:picLocks noChangeAspect="1"/>
          </p:cNvPicPr>
          <p:nvPr/>
        </p:nvPicPr>
        <p:blipFill>
          <a:blip r:embed="rId3"/>
          <a:stretch>
            <a:fillRect/>
          </a:stretch>
        </p:blipFill>
        <p:spPr>
          <a:xfrm>
            <a:off x="6090249" y="1292956"/>
            <a:ext cx="2743200" cy="1051560"/>
          </a:xfrm>
          <a:prstGeom prst="rect">
            <a:avLst/>
          </a:prstGeom>
        </p:spPr>
      </p:pic>
    </p:spTree>
    <p:extLst>
      <p:ext uri="{BB962C8B-B14F-4D97-AF65-F5344CB8AC3E}">
        <p14:creationId xmlns:p14="http://schemas.microsoft.com/office/powerpoint/2010/main" val="40344120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96660"/>
            <a:ext cx="8991600" cy="762000"/>
          </a:xfrm>
        </p:spPr>
        <p:txBody>
          <a:bodyPr>
            <a:noAutofit/>
          </a:bodyPr>
          <a:lstStyle/>
          <a:p>
            <a:r>
              <a:rPr lang="en-CA" sz="3200" dirty="0">
                <a:latin typeface="Arial"/>
                <a:cs typeface="Arial"/>
              </a:rPr>
              <a:t>Other national screening recommendations</a:t>
            </a:r>
          </a:p>
        </p:txBody>
      </p:sp>
      <p:sp>
        <p:nvSpPr>
          <p:cNvPr id="3" name="Content Placeholder 2"/>
          <p:cNvSpPr>
            <a:spLocks noGrp="1"/>
          </p:cNvSpPr>
          <p:nvPr>
            <p:ph idx="1"/>
          </p:nvPr>
        </p:nvSpPr>
        <p:spPr>
          <a:xfrm>
            <a:off x="152400" y="1634706"/>
            <a:ext cx="8763000" cy="5334000"/>
          </a:xfrm>
        </p:spPr>
        <p:txBody>
          <a:bodyPr vert="horz" lIns="91440" tIns="45720" rIns="91440" bIns="45720" rtlCol="0" anchor="t">
            <a:noAutofit/>
          </a:bodyPr>
          <a:lstStyle/>
          <a:p>
            <a:pPr marL="0" indent="0">
              <a:buNone/>
            </a:pPr>
            <a:r>
              <a:rPr lang="en-CA" sz="2000" b="1" dirty="0"/>
              <a:t>US Preventive Services Task Force, 2014 </a:t>
            </a:r>
          </a:p>
          <a:p>
            <a:pPr marL="0" indent="0">
              <a:buNone/>
            </a:pPr>
            <a:endParaRPr lang="en-CA" sz="2000" b="1" dirty="0"/>
          </a:p>
          <a:p>
            <a:pPr lvl="1">
              <a:lnSpc>
                <a:spcPct val="115000"/>
              </a:lnSpc>
            </a:pPr>
            <a:r>
              <a:rPr lang="en-CA" b="1" dirty="0">
                <a:latin typeface="Arial"/>
                <a:cs typeface="Arial"/>
              </a:rPr>
              <a:t>Screening for CT and NG </a:t>
            </a:r>
            <a:r>
              <a:rPr lang="en-CA" dirty="0">
                <a:latin typeface="Arial"/>
                <a:cs typeface="Arial"/>
              </a:rPr>
              <a:t>in sexually active women ≤24 </a:t>
            </a:r>
            <a:r>
              <a:rPr lang="en-CA" dirty="0" err="1">
                <a:latin typeface="Arial"/>
                <a:cs typeface="Arial"/>
              </a:rPr>
              <a:t>yrs</a:t>
            </a:r>
            <a:r>
              <a:rPr lang="en-CA" dirty="0">
                <a:latin typeface="Arial"/>
                <a:cs typeface="Arial"/>
              </a:rPr>
              <a:t> and older women at increased risk for infection (</a:t>
            </a:r>
            <a:r>
              <a:rPr lang="en-CA" b="1" dirty="0">
                <a:latin typeface="Arial"/>
                <a:cs typeface="Arial"/>
              </a:rPr>
              <a:t>Grade B recommendation)</a:t>
            </a:r>
          </a:p>
          <a:p>
            <a:pPr lvl="1">
              <a:lnSpc>
                <a:spcPct val="115000"/>
              </a:lnSpc>
            </a:pPr>
            <a:r>
              <a:rPr lang="en-CA" dirty="0">
                <a:latin typeface="Arial"/>
                <a:cs typeface="Arial"/>
              </a:rPr>
              <a:t>Current evidence is insufficient to assess balance of benefits and harms of screening for CT and NG in men (I statement)</a:t>
            </a:r>
          </a:p>
        </p:txBody>
      </p:sp>
      <p:sp>
        <p:nvSpPr>
          <p:cNvPr id="4" name="Slide Number Placeholder 3"/>
          <p:cNvSpPr>
            <a:spLocks noGrp="1"/>
          </p:cNvSpPr>
          <p:nvPr>
            <p:ph type="sldNum" sz="quarter" idx="12"/>
          </p:nvPr>
        </p:nvSpPr>
        <p:spPr/>
        <p:txBody>
          <a:bodyPr/>
          <a:lstStyle/>
          <a:p>
            <a:fld id="{E3D5E142-BA66-4577-AABD-3D3B043058E5}" type="slidenum">
              <a:rPr lang="en-US" smtClean="0"/>
              <a:t>71</a:t>
            </a:fld>
            <a:endParaRPr lang="en-US" dirty="0"/>
          </a:p>
        </p:txBody>
      </p:sp>
      <p:pic>
        <p:nvPicPr>
          <p:cNvPr id="5" name="Picture 5" descr="Graphical user interface, text&#10;&#10;Description automatically generated">
            <a:extLst>
              <a:ext uri="{FF2B5EF4-FFF2-40B4-BE49-F238E27FC236}">
                <a16:creationId xmlns:a16="http://schemas.microsoft.com/office/drawing/2014/main" id="{0B6B83EC-E8E2-40FF-9615-54738D866AC7}"/>
              </a:ext>
            </a:extLst>
          </p:cNvPr>
          <p:cNvPicPr>
            <a:picLocks noChangeAspect="1"/>
          </p:cNvPicPr>
          <p:nvPr/>
        </p:nvPicPr>
        <p:blipFill>
          <a:blip r:embed="rId3"/>
          <a:stretch>
            <a:fillRect/>
          </a:stretch>
        </p:blipFill>
        <p:spPr>
          <a:xfrm>
            <a:off x="5601419" y="1361804"/>
            <a:ext cx="2743200" cy="798844"/>
          </a:xfrm>
          <a:prstGeom prst="rect">
            <a:avLst/>
          </a:prstGeom>
        </p:spPr>
      </p:pic>
    </p:spTree>
    <p:extLst>
      <p:ext uri="{BB962C8B-B14F-4D97-AF65-F5344CB8AC3E}">
        <p14:creationId xmlns:p14="http://schemas.microsoft.com/office/powerpoint/2010/main" val="11312893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91600" cy="762000"/>
          </a:xfrm>
        </p:spPr>
        <p:txBody>
          <a:bodyPr>
            <a:noAutofit/>
          </a:bodyPr>
          <a:lstStyle/>
          <a:p>
            <a:r>
              <a:rPr lang="en-CA" sz="3200" dirty="0">
                <a:latin typeface="Arial"/>
                <a:cs typeface="Arial"/>
              </a:rPr>
              <a:t>Other national screening recommendations</a:t>
            </a:r>
          </a:p>
        </p:txBody>
      </p:sp>
      <p:sp>
        <p:nvSpPr>
          <p:cNvPr id="3" name="Content Placeholder 2"/>
          <p:cNvSpPr>
            <a:spLocks noGrp="1"/>
          </p:cNvSpPr>
          <p:nvPr>
            <p:ph idx="1"/>
          </p:nvPr>
        </p:nvSpPr>
        <p:spPr>
          <a:xfrm>
            <a:off x="152400" y="1447800"/>
            <a:ext cx="8763000" cy="5334000"/>
          </a:xfrm>
        </p:spPr>
        <p:txBody>
          <a:bodyPr vert="horz" lIns="91440" tIns="45720" rIns="91440" bIns="45720" rtlCol="0" anchor="t">
            <a:noAutofit/>
          </a:bodyPr>
          <a:lstStyle/>
          <a:p>
            <a:pPr marL="0" indent="0">
              <a:buNone/>
            </a:pPr>
            <a:r>
              <a:rPr lang="en-CA" sz="2000" b="1" dirty="0"/>
              <a:t>Public Health England, 2018</a:t>
            </a:r>
          </a:p>
          <a:p>
            <a:r>
              <a:rPr lang="en-CA" sz="2000" dirty="0"/>
              <a:t>CT:</a:t>
            </a:r>
          </a:p>
          <a:p>
            <a:pPr lvl="1">
              <a:lnSpc>
                <a:spcPct val="115000"/>
              </a:lnSpc>
              <a:buFont typeface="Wingdings" panose="020B0604020202020204" pitchFamily="34" charset="0"/>
              <a:buChar char="ü"/>
            </a:pPr>
            <a:r>
              <a:rPr lang="en-CA" sz="1800" dirty="0"/>
              <a:t>Offer men and women &lt;25 who have </a:t>
            </a:r>
            <a:r>
              <a:rPr lang="en-CA" sz="1800" b="1" dirty="0"/>
              <a:t>ever been sexually active, annually </a:t>
            </a:r>
            <a:r>
              <a:rPr lang="en-CA" sz="1800" dirty="0"/>
              <a:t>or on change of sexual partner</a:t>
            </a:r>
          </a:p>
          <a:p>
            <a:pPr lvl="1">
              <a:lnSpc>
                <a:spcPct val="115000"/>
              </a:lnSpc>
              <a:buFont typeface="Wingdings" panose="020B0604020202020204" pitchFamily="34" charset="0"/>
              <a:buChar char="ü"/>
            </a:pPr>
            <a:r>
              <a:rPr lang="en-CA" sz="1800" dirty="0"/>
              <a:t>Offer CT screening across primary care, sexual and reproductive health and genitourinary medicine services</a:t>
            </a:r>
          </a:p>
          <a:p>
            <a:pPr marL="0" indent="0">
              <a:lnSpc>
                <a:spcPct val="115000"/>
              </a:lnSpc>
              <a:buNone/>
            </a:pPr>
            <a:endParaRPr lang="en-CA" sz="2000" b="1" dirty="0"/>
          </a:p>
          <a:p>
            <a:pPr marL="0" indent="0">
              <a:lnSpc>
                <a:spcPct val="115000"/>
              </a:lnSpc>
              <a:buNone/>
            </a:pPr>
            <a:r>
              <a:rPr lang="en-CA" sz="2000" b="1" dirty="0"/>
              <a:t>Australasian Sexual Health Alliance, 2018</a:t>
            </a:r>
          </a:p>
          <a:p>
            <a:pPr>
              <a:lnSpc>
                <a:spcPct val="115000"/>
              </a:lnSpc>
            </a:pPr>
            <a:r>
              <a:rPr lang="en-CA" sz="2000" dirty="0"/>
              <a:t>Test for CT in the following situations:</a:t>
            </a:r>
          </a:p>
          <a:p>
            <a:pPr lvl="1">
              <a:lnSpc>
                <a:spcPct val="115000"/>
              </a:lnSpc>
              <a:buFont typeface="Wingdings" panose="020B0604020202020204" pitchFamily="34" charset="0"/>
              <a:buChar char="ü"/>
            </a:pPr>
            <a:r>
              <a:rPr lang="en-CA" sz="1600" dirty="0"/>
              <a:t>&lt;30 years and sexually active</a:t>
            </a:r>
          </a:p>
          <a:p>
            <a:pPr lvl="1">
              <a:lnSpc>
                <a:spcPct val="115000"/>
              </a:lnSpc>
              <a:buFont typeface="Wingdings" panose="020B0604020202020204" pitchFamily="34" charset="0"/>
              <a:buChar char="ü"/>
            </a:pPr>
            <a:r>
              <a:rPr lang="en-CA" sz="1600" dirty="0"/>
              <a:t>Partner change in the last 12 months</a:t>
            </a:r>
          </a:p>
          <a:p>
            <a:pPr lvl="1">
              <a:lnSpc>
                <a:spcPct val="115000"/>
              </a:lnSpc>
              <a:buFont typeface="Wingdings" panose="020B0604020202020204" pitchFamily="34" charset="0"/>
              <a:buChar char="ü"/>
            </a:pPr>
            <a:r>
              <a:rPr lang="en-CA" sz="1600" dirty="0"/>
              <a:t>Have had an STI in past 12 months</a:t>
            </a:r>
          </a:p>
          <a:p>
            <a:pPr lvl="1">
              <a:lnSpc>
                <a:spcPct val="115000"/>
              </a:lnSpc>
              <a:buFont typeface="Wingdings" panose="020B0604020202020204" pitchFamily="34" charset="0"/>
              <a:buChar char="ü"/>
            </a:pPr>
            <a:r>
              <a:rPr lang="en-CA" sz="1600" dirty="0"/>
              <a:t>Have had a sexual partner with an STI</a:t>
            </a:r>
          </a:p>
        </p:txBody>
      </p:sp>
      <p:sp>
        <p:nvSpPr>
          <p:cNvPr id="4" name="Slide Number Placeholder 3"/>
          <p:cNvSpPr>
            <a:spLocks noGrp="1"/>
          </p:cNvSpPr>
          <p:nvPr>
            <p:ph type="sldNum" sz="quarter" idx="12"/>
          </p:nvPr>
        </p:nvSpPr>
        <p:spPr/>
        <p:txBody>
          <a:bodyPr/>
          <a:lstStyle/>
          <a:p>
            <a:fld id="{E3D5E142-BA66-4577-AABD-3D3B043058E5}" type="slidenum">
              <a:rPr lang="en-US" smtClean="0"/>
              <a:t>72</a:t>
            </a:fld>
            <a:endParaRPr lang="en-US" dirty="0"/>
          </a:p>
        </p:txBody>
      </p:sp>
      <p:sp>
        <p:nvSpPr>
          <p:cNvPr id="5" name="TextBox 4"/>
          <p:cNvSpPr txBox="1"/>
          <p:nvPr/>
        </p:nvSpPr>
        <p:spPr>
          <a:xfrm>
            <a:off x="4237885" y="4724400"/>
            <a:ext cx="4953000" cy="1040285"/>
          </a:xfrm>
          <a:prstGeom prst="rect">
            <a:avLst/>
          </a:prstGeom>
          <a:noFill/>
        </p:spPr>
        <p:txBody>
          <a:bodyPr wrap="square" lIns="91440" tIns="45720" rIns="91440" bIns="45720" rtlCol="0" anchor="t">
            <a:spAutoFit/>
          </a:bodyPr>
          <a:lstStyle/>
          <a:p>
            <a:pPr marL="742950" lvl="1" indent="-285750">
              <a:lnSpc>
                <a:spcPct val="115000"/>
              </a:lnSpc>
              <a:spcBef>
                <a:spcPct val="20000"/>
              </a:spcBef>
              <a:buFont typeface="Wingdings" panose="020B0604020202020204" pitchFamily="34" charset="0"/>
              <a:buChar char="ü"/>
            </a:pPr>
            <a:r>
              <a:rPr lang="en-CA" sz="1600" dirty="0">
                <a:latin typeface="Arial" panose="020B0604020202020204" pitchFamily="34" charset="0"/>
                <a:cs typeface="Arial" panose="020B0604020202020204" pitchFamily="34" charset="0"/>
              </a:rPr>
              <a:t>At increased risk of complications of an STI </a:t>
            </a:r>
            <a:endParaRPr lang="en-US" dirty="0"/>
          </a:p>
          <a:p>
            <a:pPr marL="742950" lvl="1" indent="-285750">
              <a:lnSpc>
                <a:spcPct val="115000"/>
              </a:lnSpc>
              <a:spcBef>
                <a:spcPct val="20000"/>
              </a:spcBef>
              <a:buFont typeface="Wingdings" panose="020B0604020202020204" pitchFamily="34" charset="0"/>
              <a:buChar char="ü"/>
            </a:pPr>
            <a:r>
              <a:rPr lang="en-CA" sz="1600" dirty="0">
                <a:latin typeface="Arial" panose="020B0604020202020204" pitchFamily="34" charset="0"/>
                <a:cs typeface="Arial" panose="020B0604020202020204" pitchFamily="34" charset="0"/>
              </a:rPr>
              <a:t>Signs or symptoms suggestive of CT</a:t>
            </a:r>
          </a:p>
          <a:p>
            <a:pPr marL="742950" lvl="1" indent="-285750">
              <a:lnSpc>
                <a:spcPct val="115000"/>
              </a:lnSpc>
              <a:spcBef>
                <a:spcPct val="20000"/>
              </a:spcBef>
              <a:buFont typeface="Wingdings" panose="020B0604020202020204" pitchFamily="34" charset="0"/>
              <a:buChar char="ü"/>
            </a:pPr>
            <a:r>
              <a:rPr lang="en-CA" sz="1600" dirty="0">
                <a:latin typeface="Arial" panose="020B0604020202020204" pitchFamily="34" charset="0"/>
                <a:cs typeface="Arial" panose="020B0604020202020204" pitchFamily="34" charset="0"/>
              </a:rPr>
              <a:t>Patient requests a sexual health check</a:t>
            </a:r>
          </a:p>
        </p:txBody>
      </p:sp>
      <p:pic>
        <p:nvPicPr>
          <p:cNvPr id="6" name="Picture 6" descr="Text&#10;&#10;Description automatically generated">
            <a:extLst>
              <a:ext uri="{FF2B5EF4-FFF2-40B4-BE49-F238E27FC236}">
                <a16:creationId xmlns:a16="http://schemas.microsoft.com/office/drawing/2014/main" id="{7D445787-1635-45D2-8528-C5DDB54DE6E8}"/>
              </a:ext>
            </a:extLst>
          </p:cNvPr>
          <p:cNvPicPr>
            <a:picLocks noChangeAspect="1"/>
          </p:cNvPicPr>
          <p:nvPr/>
        </p:nvPicPr>
        <p:blipFill>
          <a:blip r:embed="rId3"/>
          <a:stretch>
            <a:fillRect/>
          </a:stretch>
        </p:blipFill>
        <p:spPr>
          <a:xfrm>
            <a:off x="6451840" y="3604763"/>
            <a:ext cx="1905000" cy="1028700"/>
          </a:xfrm>
          <a:prstGeom prst="rect">
            <a:avLst/>
          </a:prstGeom>
        </p:spPr>
      </p:pic>
      <p:pic>
        <p:nvPicPr>
          <p:cNvPr id="7" name="Picture 7">
            <a:extLst>
              <a:ext uri="{FF2B5EF4-FFF2-40B4-BE49-F238E27FC236}">
                <a16:creationId xmlns:a16="http://schemas.microsoft.com/office/drawing/2014/main" id="{01E15E8C-7FA3-4278-AA8B-665D8D070E3B}"/>
              </a:ext>
            </a:extLst>
          </p:cNvPr>
          <p:cNvPicPr>
            <a:picLocks noChangeAspect="1"/>
          </p:cNvPicPr>
          <p:nvPr/>
        </p:nvPicPr>
        <p:blipFill>
          <a:blip r:embed="rId4"/>
          <a:stretch>
            <a:fillRect/>
          </a:stretch>
        </p:blipFill>
        <p:spPr>
          <a:xfrm>
            <a:off x="4228741" y="1056017"/>
            <a:ext cx="1563538" cy="964721"/>
          </a:xfrm>
          <a:prstGeom prst="rect">
            <a:avLst/>
          </a:prstGeom>
        </p:spPr>
      </p:pic>
    </p:spTree>
    <p:extLst>
      <p:ext uri="{BB962C8B-B14F-4D97-AF65-F5344CB8AC3E}">
        <p14:creationId xmlns:p14="http://schemas.microsoft.com/office/powerpoint/2010/main" val="3994720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87E46B-23D0-495F-85CD-934B6481D5C2}"/>
              </a:ext>
            </a:extLst>
          </p:cNvPr>
          <p:cNvSpPr/>
          <p:nvPr/>
        </p:nvSpPr>
        <p:spPr>
          <a:xfrm>
            <a:off x="4864" y="4863"/>
            <a:ext cx="9134272" cy="938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5" y="228600"/>
            <a:ext cx="8229600" cy="735962"/>
          </a:xfrm>
        </p:spPr>
        <p:txBody>
          <a:bodyPr vert="horz" lIns="91440" tIns="45720" rIns="91440" bIns="45720" rtlCol="0" anchor="ctr">
            <a:noAutofit/>
          </a:bodyPr>
          <a:lstStyle/>
          <a:p>
            <a:r>
              <a:rPr lang="fr-CA" sz="3200" dirty="0" err="1">
                <a:latin typeface="Arial"/>
                <a:cs typeface="Arial"/>
              </a:rPr>
              <a:t>Consequences</a:t>
            </a:r>
            <a:r>
              <a:rPr lang="fr-CA" sz="3200" dirty="0">
                <a:latin typeface="Arial"/>
                <a:cs typeface="Arial"/>
              </a:rPr>
              <a:t> of </a:t>
            </a:r>
            <a:r>
              <a:rPr lang="fr-CA" sz="3200" dirty="0" err="1">
                <a:latin typeface="Arial"/>
                <a:cs typeface="Arial"/>
              </a:rPr>
              <a:t>untreated</a:t>
            </a:r>
            <a:r>
              <a:rPr lang="fr-CA" sz="3200" dirty="0">
                <a:latin typeface="Arial"/>
                <a:cs typeface="Arial"/>
              </a:rPr>
              <a:t> CT &amp; NG </a:t>
            </a:r>
            <a:br>
              <a:rPr lang="fr-CA" sz="3200" dirty="0">
                <a:latin typeface="Arial"/>
                <a:cs typeface="Arial"/>
              </a:rPr>
            </a:br>
            <a:endParaRPr lang="en-CA" sz="3200" dirty="0">
              <a:latin typeface="Arial"/>
              <a:cs typeface="Arial"/>
            </a:endParaRPr>
          </a:p>
        </p:txBody>
      </p:sp>
      <p:sp>
        <p:nvSpPr>
          <p:cNvPr id="4" name="Slide Number Placeholder 3"/>
          <p:cNvSpPr>
            <a:spLocks noGrp="1"/>
          </p:cNvSpPr>
          <p:nvPr>
            <p:ph type="sldNum" sz="quarter" idx="12"/>
          </p:nvPr>
        </p:nvSpPr>
        <p:spPr/>
        <p:txBody>
          <a:bodyPr/>
          <a:lstStyle/>
          <a:p>
            <a:fld id="{E3D5E142-BA66-4577-AABD-3D3B043058E5}" type="slidenum">
              <a:rPr lang="en-US" smtClean="0"/>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04989424"/>
              </p:ext>
            </p:extLst>
          </p:nvPr>
        </p:nvGraphicFramePr>
        <p:xfrm>
          <a:off x="571500" y="1191638"/>
          <a:ext cx="8185822" cy="4772388"/>
        </p:xfrm>
        <a:graphic>
          <a:graphicData uri="http://schemas.openxmlformats.org/drawingml/2006/table">
            <a:tbl>
              <a:tblPr firstRow="1" bandRow="1">
                <a:tableStyleId>{5C22544A-7EE6-4342-B048-85BDC9FD1C3A}</a:tableStyleId>
              </a:tblPr>
              <a:tblGrid>
                <a:gridCol w="1016537">
                  <a:extLst>
                    <a:ext uri="{9D8B030D-6E8A-4147-A177-3AD203B41FA5}">
                      <a16:colId xmlns:a16="http://schemas.microsoft.com/office/drawing/2014/main" val="3936018518"/>
                    </a:ext>
                  </a:extLst>
                </a:gridCol>
                <a:gridCol w="4427301">
                  <a:extLst>
                    <a:ext uri="{9D8B030D-6E8A-4147-A177-3AD203B41FA5}">
                      <a16:colId xmlns:a16="http://schemas.microsoft.com/office/drawing/2014/main" val="2835815377"/>
                    </a:ext>
                  </a:extLst>
                </a:gridCol>
                <a:gridCol w="2741984">
                  <a:extLst>
                    <a:ext uri="{9D8B030D-6E8A-4147-A177-3AD203B41FA5}">
                      <a16:colId xmlns:a16="http://schemas.microsoft.com/office/drawing/2014/main" val="964392471"/>
                    </a:ext>
                  </a:extLst>
                </a:gridCol>
              </a:tblGrid>
              <a:tr h="346233">
                <a:tc>
                  <a:txBody>
                    <a:bodyPr/>
                    <a:lstStyle/>
                    <a:p>
                      <a:r>
                        <a:rPr lang="fr-CA" b="1" dirty="0" err="1">
                          <a:latin typeface="Arial"/>
                        </a:rPr>
                        <a:t>Sex</a:t>
                      </a:r>
                      <a:endParaRPr lang="en-CA" b="1">
                        <a:latin typeface="Arial"/>
                      </a:endParaRPr>
                    </a:p>
                  </a:txBody>
                  <a:tcPr/>
                </a:tc>
                <a:tc>
                  <a:txBody>
                    <a:bodyPr/>
                    <a:lstStyle/>
                    <a:p>
                      <a:r>
                        <a:rPr lang="fr-CA" b="1" dirty="0" err="1">
                          <a:latin typeface="Arial"/>
                        </a:rPr>
                        <a:t>Outcome</a:t>
                      </a:r>
                      <a:endParaRPr lang="en-CA" b="1">
                        <a:latin typeface="Arial"/>
                      </a:endParaRPr>
                    </a:p>
                  </a:txBody>
                  <a:tcPr/>
                </a:tc>
                <a:tc>
                  <a:txBody>
                    <a:bodyPr/>
                    <a:lstStyle/>
                    <a:p>
                      <a:r>
                        <a:rPr lang="fr-CA" b="1" dirty="0" err="1">
                          <a:latin typeface="Arial"/>
                        </a:rPr>
                        <a:t>Likelihood</a:t>
                      </a:r>
                      <a:endParaRPr lang="en-CA" b="1">
                        <a:latin typeface="Arial"/>
                      </a:endParaRPr>
                    </a:p>
                  </a:txBody>
                  <a:tcPr/>
                </a:tc>
                <a:extLst>
                  <a:ext uri="{0D108BD9-81ED-4DB2-BD59-A6C34878D82A}">
                    <a16:rowId xmlns:a16="http://schemas.microsoft.com/office/drawing/2014/main" val="3305940566"/>
                  </a:ext>
                </a:extLst>
              </a:tr>
              <a:tr h="346233">
                <a:tc rowSpan="5">
                  <a:txBody>
                    <a:bodyPr/>
                    <a:lstStyle/>
                    <a:p>
                      <a:r>
                        <a:rPr lang="fr-CA" dirty="0" err="1">
                          <a:latin typeface="Arial"/>
                        </a:rPr>
                        <a:t>Female</a:t>
                      </a:r>
                      <a:endParaRPr lang="en-CA">
                        <a:latin typeface="Arial"/>
                      </a:endParaRPr>
                    </a:p>
                  </a:txBody>
                  <a:tcPr/>
                </a:tc>
                <a:tc>
                  <a:txBody>
                    <a:bodyPr/>
                    <a:lstStyle/>
                    <a:p>
                      <a:r>
                        <a:rPr lang="fr-CA" dirty="0" err="1">
                          <a:latin typeface="Arial"/>
                        </a:rPr>
                        <a:t>Cervicitis</a:t>
                      </a:r>
                      <a:endParaRPr lang="en-CA">
                        <a:latin typeface="Arial"/>
                      </a:endParaRPr>
                    </a:p>
                  </a:txBody>
                  <a:tcPr/>
                </a:tc>
                <a:tc>
                  <a:txBody>
                    <a:bodyPr/>
                    <a:lstStyle/>
                    <a:p>
                      <a:r>
                        <a:rPr lang="fr-CA" dirty="0">
                          <a:latin typeface="Arial"/>
                        </a:rPr>
                        <a:t>10-20%</a:t>
                      </a:r>
                      <a:endParaRPr lang="en-CA">
                        <a:latin typeface="Arial"/>
                      </a:endParaRPr>
                    </a:p>
                  </a:txBody>
                  <a:tcPr/>
                </a:tc>
                <a:extLst>
                  <a:ext uri="{0D108BD9-81ED-4DB2-BD59-A6C34878D82A}">
                    <a16:rowId xmlns:a16="http://schemas.microsoft.com/office/drawing/2014/main" val="2005698456"/>
                  </a:ext>
                </a:extLst>
              </a:tr>
              <a:tr h="374514">
                <a:tc vMerge="1">
                  <a:txBody>
                    <a:bodyPr/>
                    <a:lstStyle/>
                    <a:p>
                      <a:endParaRPr lang="en-CA" dirty="0"/>
                    </a:p>
                  </a:txBody>
                  <a:tcPr/>
                </a:tc>
                <a:tc>
                  <a:txBody>
                    <a:bodyPr/>
                    <a:lstStyle/>
                    <a:p>
                      <a:r>
                        <a:rPr lang="fr-CA" dirty="0" err="1">
                          <a:latin typeface="Arial"/>
                        </a:rPr>
                        <a:t>Pelvic</a:t>
                      </a:r>
                      <a:r>
                        <a:rPr lang="fr-CA" dirty="0">
                          <a:latin typeface="Arial"/>
                        </a:rPr>
                        <a:t> </a:t>
                      </a:r>
                      <a:r>
                        <a:rPr lang="fr-CA" dirty="0" err="1">
                          <a:latin typeface="Arial"/>
                        </a:rPr>
                        <a:t>Inflammatory</a:t>
                      </a:r>
                      <a:r>
                        <a:rPr lang="fr-CA" baseline="0" dirty="0">
                          <a:latin typeface="Arial"/>
                        </a:rPr>
                        <a:t> </a:t>
                      </a:r>
                      <a:r>
                        <a:rPr lang="fr-CA" baseline="0" dirty="0" err="1">
                          <a:latin typeface="Arial"/>
                        </a:rPr>
                        <a:t>Disease</a:t>
                      </a:r>
                      <a:endParaRPr lang="en-CA">
                        <a:latin typeface="Arial"/>
                      </a:endParaRPr>
                    </a:p>
                  </a:txBody>
                  <a:tcPr/>
                </a:tc>
                <a:tc>
                  <a:txBody>
                    <a:bodyPr/>
                    <a:lstStyle/>
                    <a:p>
                      <a:r>
                        <a:rPr lang="fr-CA" dirty="0">
                          <a:latin typeface="Arial"/>
                        </a:rPr>
                        <a:t>10-16% (</a:t>
                      </a:r>
                      <a:r>
                        <a:rPr lang="fr-CA" baseline="0" dirty="0" err="1">
                          <a:latin typeface="Arial"/>
                        </a:rPr>
                        <a:t>higher</a:t>
                      </a:r>
                      <a:r>
                        <a:rPr lang="fr-CA" baseline="0" dirty="0">
                          <a:latin typeface="Arial"/>
                        </a:rPr>
                        <a:t> for NG)</a:t>
                      </a:r>
                      <a:endParaRPr lang="en-CA">
                        <a:latin typeface="Arial"/>
                      </a:endParaRPr>
                    </a:p>
                  </a:txBody>
                  <a:tcPr/>
                </a:tc>
                <a:extLst>
                  <a:ext uri="{0D108BD9-81ED-4DB2-BD59-A6C34878D82A}">
                    <a16:rowId xmlns:a16="http://schemas.microsoft.com/office/drawing/2014/main" val="3504510729"/>
                  </a:ext>
                </a:extLst>
              </a:tr>
              <a:tr h="346233">
                <a:tc vMerge="1">
                  <a:txBody>
                    <a:bodyPr/>
                    <a:lstStyle/>
                    <a:p>
                      <a:endParaRPr lang="en-CA" dirty="0"/>
                    </a:p>
                  </a:txBody>
                  <a:tcPr/>
                </a:tc>
                <a:tc>
                  <a:txBody>
                    <a:bodyPr/>
                    <a:lstStyle/>
                    <a:p>
                      <a:r>
                        <a:rPr lang="fr-CA" dirty="0" err="1">
                          <a:latin typeface="Arial"/>
                        </a:rPr>
                        <a:t>Infertility</a:t>
                      </a:r>
                      <a:endParaRPr lang="en-CA">
                        <a:latin typeface="Arial"/>
                      </a:endParaRPr>
                    </a:p>
                  </a:txBody>
                  <a:tcPr/>
                </a:tc>
                <a:tc>
                  <a:txBody>
                    <a:bodyPr/>
                    <a:lstStyle/>
                    <a:p>
                      <a:r>
                        <a:rPr lang="fr-CA" dirty="0">
                          <a:latin typeface="Arial"/>
                        </a:rPr>
                        <a:t>Up to 5%</a:t>
                      </a:r>
                      <a:endParaRPr lang="en-CA">
                        <a:latin typeface="Arial"/>
                      </a:endParaRPr>
                    </a:p>
                  </a:txBody>
                  <a:tcPr/>
                </a:tc>
                <a:extLst>
                  <a:ext uri="{0D108BD9-81ED-4DB2-BD59-A6C34878D82A}">
                    <a16:rowId xmlns:a16="http://schemas.microsoft.com/office/drawing/2014/main" val="1759369945"/>
                  </a:ext>
                </a:extLst>
              </a:tr>
              <a:tr h="346233">
                <a:tc vMerge="1">
                  <a:txBody>
                    <a:bodyPr/>
                    <a:lstStyle/>
                    <a:p>
                      <a:endParaRPr lang="en-CA" dirty="0"/>
                    </a:p>
                  </a:txBody>
                  <a:tcPr/>
                </a:tc>
                <a:tc>
                  <a:txBody>
                    <a:bodyPr/>
                    <a:lstStyle/>
                    <a:p>
                      <a:r>
                        <a:rPr lang="fr-CA" dirty="0" err="1">
                          <a:latin typeface="Arial"/>
                        </a:rPr>
                        <a:t>Chronic</a:t>
                      </a:r>
                      <a:r>
                        <a:rPr lang="fr-CA" dirty="0">
                          <a:latin typeface="Arial"/>
                        </a:rPr>
                        <a:t> </a:t>
                      </a:r>
                      <a:r>
                        <a:rPr lang="fr-CA" dirty="0" err="1">
                          <a:latin typeface="Arial"/>
                        </a:rPr>
                        <a:t>pelvic</a:t>
                      </a:r>
                      <a:r>
                        <a:rPr lang="fr-CA" baseline="0" dirty="0">
                          <a:latin typeface="Arial"/>
                        </a:rPr>
                        <a:t> pain</a:t>
                      </a:r>
                      <a:endParaRPr lang="en-CA">
                        <a:latin typeface="Arial"/>
                      </a:endParaRPr>
                    </a:p>
                  </a:txBody>
                  <a:tcPr/>
                </a:tc>
                <a:tc>
                  <a:txBody>
                    <a:bodyPr/>
                    <a:lstStyle/>
                    <a:p>
                      <a:r>
                        <a:rPr lang="fr-CA" dirty="0">
                          <a:latin typeface="Arial"/>
                        </a:rPr>
                        <a:t>3-8%</a:t>
                      </a:r>
                      <a:endParaRPr lang="en-CA">
                        <a:latin typeface="Arial"/>
                      </a:endParaRPr>
                    </a:p>
                  </a:txBody>
                  <a:tcPr/>
                </a:tc>
                <a:extLst>
                  <a:ext uri="{0D108BD9-81ED-4DB2-BD59-A6C34878D82A}">
                    <a16:rowId xmlns:a16="http://schemas.microsoft.com/office/drawing/2014/main" val="4214907209"/>
                  </a:ext>
                </a:extLst>
              </a:tr>
              <a:tr h="346233">
                <a:tc vMerge="1">
                  <a:txBody>
                    <a:bodyPr/>
                    <a:lstStyle/>
                    <a:p>
                      <a:endParaRPr lang="en-CA" dirty="0"/>
                    </a:p>
                  </a:txBody>
                  <a:tcPr/>
                </a:tc>
                <a:tc>
                  <a:txBody>
                    <a:bodyPr/>
                    <a:lstStyle/>
                    <a:p>
                      <a:r>
                        <a:rPr lang="fr-CA" dirty="0" err="1">
                          <a:latin typeface="Arial"/>
                        </a:rPr>
                        <a:t>Ectopic</a:t>
                      </a:r>
                      <a:r>
                        <a:rPr lang="fr-CA" dirty="0">
                          <a:latin typeface="Arial"/>
                        </a:rPr>
                        <a:t> </a:t>
                      </a:r>
                      <a:r>
                        <a:rPr lang="fr-CA" dirty="0" err="1">
                          <a:latin typeface="Arial"/>
                        </a:rPr>
                        <a:t>pregnancy</a:t>
                      </a:r>
                      <a:endParaRPr lang="en-CA">
                        <a:latin typeface="Arial"/>
                      </a:endParaRPr>
                    </a:p>
                  </a:txBody>
                  <a:tcPr/>
                </a:tc>
                <a:tc>
                  <a:txBody>
                    <a:bodyPr/>
                    <a:lstStyle/>
                    <a:p>
                      <a:r>
                        <a:rPr lang="en-CA" dirty="0">
                          <a:latin typeface="Arial"/>
                        </a:rPr>
                        <a:t>Up</a:t>
                      </a:r>
                      <a:r>
                        <a:rPr lang="en-CA" baseline="0" dirty="0">
                          <a:latin typeface="Arial"/>
                        </a:rPr>
                        <a:t> to 2%</a:t>
                      </a:r>
                      <a:endParaRPr lang="en-CA">
                        <a:latin typeface="Arial"/>
                      </a:endParaRPr>
                    </a:p>
                  </a:txBody>
                  <a:tcPr/>
                </a:tc>
                <a:extLst>
                  <a:ext uri="{0D108BD9-81ED-4DB2-BD59-A6C34878D82A}">
                    <a16:rowId xmlns:a16="http://schemas.microsoft.com/office/drawing/2014/main" val="151862017"/>
                  </a:ext>
                </a:extLst>
              </a:tr>
              <a:tr h="346233">
                <a:tc rowSpan="2">
                  <a:txBody>
                    <a:bodyPr/>
                    <a:lstStyle/>
                    <a:p>
                      <a:r>
                        <a:rPr lang="fr-CA" dirty="0">
                          <a:latin typeface="Arial"/>
                        </a:rPr>
                        <a:t>Male</a:t>
                      </a:r>
                      <a:endParaRPr lang="en-CA">
                        <a:latin typeface="Arial"/>
                      </a:endParaRPr>
                    </a:p>
                  </a:txBody>
                  <a:tcPr/>
                </a:tc>
                <a:tc>
                  <a:txBody>
                    <a:bodyPr/>
                    <a:lstStyle/>
                    <a:p>
                      <a:r>
                        <a:rPr lang="fr-CA" dirty="0" err="1">
                          <a:latin typeface="Arial"/>
                        </a:rPr>
                        <a:t>Epididymitis</a:t>
                      </a:r>
                      <a:endParaRPr lang="en-CA">
                        <a:latin typeface="Arial"/>
                      </a:endParaRPr>
                    </a:p>
                  </a:txBody>
                  <a:tcPr/>
                </a:tc>
                <a:tc>
                  <a:txBody>
                    <a:bodyPr/>
                    <a:lstStyle/>
                    <a:p>
                      <a:r>
                        <a:rPr lang="fr-CA" dirty="0">
                          <a:latin typeface="Arial"/>
                        </a:rPr>
                        <a:t>Up to 7%</a:t>
                      </a:r>
                      <a:endParaRPr lang="en-CA">
                        <a:latin typeface="Arial"/>
                      </a:endParaRPr>
                    </a:p>
                  </a:txBody>
                  <a:tcPr/>
                </a:tc>
                <a:extLst>
                  <a:ext uri="{0D108BD9-81ED-4DB2-BD59-A6C34878D82A}">
                    <a16:rowId xmlns:a16="http://schemas.microsoft.com/office/drawing/2014/main" val="2765053297"/>
                  </a:ext>
                </a:extLst>
              </a:tr>
              <a:tr h="346233">
                <a:tc vMerge="1">
                  <a:txBody>
                    <a:bodyPr/>
                    <a:lstStyle/>
                    <a:p>
                      <a:endParaRPr lang="en-CA" dirty="0"/>
                    </a:p>
                  </a:txBody>
                  <a:tcPr/>
                </a:tc>
                <a:tc>
                  <a:txBody>
                    <a:bodyPr/>
                    <a:lstStyle/>
                    <a:p>
                      <a:r>
                        <a:rPr lang="fr-CA" dirty="0" err="1">
                          <a:latin typeface="Arial"/>
                        </a:rPr>
                        <a:t>Infertility</a:t>
                      </a:r>
                      <a:endParaRPr lang="en-CA">
                        <a:latin typeface="Arial"/>
                      </a:endParaRPr>
                    </a:p>
                  </a:txBody>
                  <a:tcPr/>
                </a:tc>
                <a:tc>
                  <a:txBody>
                    <a:bodyPr/>
                    <a:lstStyle/>
                    <a:p>
                      <a:r>
                        <a:rPr lang="fr-CA" dirty="0">
                          <a:latin typeface="Arial"/>
                        </a:rPr>
                        <a:t>Very</a:t>
                      </a:r>
                      <a:r>
                        <a:rPr lang="fr-CA" baseline="0" dirty="0">
                          <a:latin typeface="Arial"/>
                        </a:rPr>
                        <a:t> </a:t>
                      </a:r>
                      <a:r>
                        <a:rPr lang="fr-CA" baseline="0" dirty="0" err="1">
                          <a:latin typeface="Arial"/>
                        </a:rPr>
                        <a:t>rarely</a:t>
                      </a:r>
                      <a:endParaRPr lang="en-CA">
                        <a:latin typeface="Arial"/>
                      </a:endParaRPr>
                    </a:p>
                  </a:txBody>
                  <a:tcPr/>
                </a:tc>
                <a:extLst>
                  <a:ext uri="{0D108BD9-81ED-4DB2-BD59-A6C34878D82A}">
                    <a16:rowId xmlns:a16="http://schemas.microsoft.com/office/drawing/2014/main" val="801169225"/>
                  </a:ext>
                </a:extLst>
              </a:tr>
              <a:tr h="346233">
                <a:tc rowSpan="5">
                  <a:txBody>
                    <a:bodyPr/>
                    <a:lstStyle/>
                    <a:p>
                      <a:r>
                        <a:rPr lang="fr-CA" dirty="0" err="1">
                          <a:latin typeface="Arial"/>
                        </a:rPr>
                        <a:t>Both</a:t>
                      </a:r>
                      <a:endParaRPr lang="en-CA">
                        <a:latin typeface="Arial"/>
                      </a:endParaRPr>
                    </a:p>
                  </a:txBody>
                  <a:tcPr>
                    <a:solidFill>
                      <a:srgbClr val="EACCD0"/>
                    </a:solidFill>
                  </a:tcPr>
                </a:tc>
                <a:tc>
                  <a:txBody>
                    <a:bodyPr/>
                    <a:lstStyle/>
                    <a:p>
                      <a:r>
                        <a:rPr lang="fr-CA" dirty="0" err="1">
                          <a:latin typeface="Arial"/>
                        </a:rPr>
                        <a:t>Urethritis</a:t>
                      </a:r>
                      <a:endParaRPr lang="en-CA">
                        <a:latin typeface="Arial"/>
                      </a:endParaRPr>
                    </a:p>
                  </a:txBody>
                  <a:tcPr/>
                </a:tc>
                <a:tc>
                  <a:txBody>
                    <a:bodyPr/>
                    <a:lstStyle/>
                    <a:p>
                      <a:r>
                        <a:rPr lang="en-CA" dirty="0">
                          <a:latin typeface="Arial"/>
                        </a:rPr>
                        <a:t>3-4%</a:t>
                      </a:r>
                    </a:p>
                  </a:txBody>
                  <a:tcPr/>
                </a:tc>
                <a:extLst>
                  <a:ext uri="{0D108BD9-81ED-4DB2-BD59-A6C34878D82A}">
                    <a16:rowId xmlns:a16="http://schemas.microsoft.com/office/drawing/2014/main" val="3639061887"/>
                  </a:ext>
                </a:extLst>
              </a:tr>
              <a:tr h="346233">
                <a:tc vMerge="1">
                  <a:txBody>
                    <a:bodyPr/>
                    <a:lstStyle/>
                    <a:p>
                      <a:endParaRPr lang="en-CA" dirty="0"/>
                    </a:p>
                  </a:txBody>
                  <a:tcPr/>
                </a:tc>
                <a:tc>
                  <a:txBody>
                    <a:bodyPr/>
                    <a:lstStyle/>
                    <a:p>
                      <a:r>
                        <a:rPr lang="fr-CA" dirty="0" err="1">
                          <a:latin typeface="Arial"/>
                        </a:rPr>
                        <a:t>Pharyngitis</a:t>
                      </a:r>
                      <a:endParaRPr lang="en-CA">
                        <a:latin typeface="Arial"/>
                      </a:endParaRPr>
                    </a:p>
                  </a:txBody>
                  <a:tcPr/>
                </a:tc>
                <a:tc rowSpan="2">
                  <a:txBody>
                    <a:bodyPr/>
                    <a:lstStyle/>
                    <a:p>
                      <a:r>
                        <a:rPr lang="en-CA" dirty="0">
                          <a:latin typeface="Arial"/>
                        </a:rPr>
                        <a:t>Uncertain</a:t>
                      </a:r>
                    </a:p>
                  </a:txBody>
                  <a:tcPr/>
                </a:tc>
                <a:extLst>
                  <a:ext uri="{0D108BD9-81ED-4DB2-BD59-A6C34878D82A}">
                    <a16:rowId xmlns:a16="http://schemas.microsoft.com/office/drawing/2014/main" val="3648776087"/>
                  </a:ext>
                </a:extLst>
              </a:tr>
              <a:tr h="346233">
                <a:tc vMerge="1">
                  <a:txBody>
                    <a:bodyPr/>
                    <a:lstStyle/>
                    <a:p>
                      <a:endParaRPr lang="en-CA" dirty="0"/>
                    </a:p>
                  </a:txBody>
                  <a:tcPr/>
                </a:tc>
                <a:tc>
                  <a:txBody>
                    <a:bodyPr/>
                    <a:lstStyle/>
                    <a:p>
                      <a:r>
                        <a:rPr lang="fr-CA" dirty="0" err="1">
                          <a:latin typeface="Arial"/>
                        </a:rPr>
                        <a:t>Proctitis</a:t>
                      </a:r>
                      <a:endParaRPr lang="en-CA">
                        <a:latin typeface="Arial"/>
                      </a:endParaRPr>
                    </a:p>
                  </a:txBody>
                  <a:tcPr/>
                </a:tc>
                <a:tc vMerge="1">
                  <a:txBody>
                    <a:bodyPr/>
                    <a:lstStyle/>
                    <a:p>
                      <a:endParaRPr lang="en-CA" dirty="0"/>
                    </a:p>
                  </a:txBody>
                  <a:tcPr/>
                </a:tc>
                <a:extLst>
                  <a:ext uri="{0D108BD9-81ED-4DB2-BD59-A6C34878D82A}">
                    <a16:rowId xmlns:a16="http://schemas.microsoft.com/office/drawing/2014/main" val="2561748244"/>
                  </a:ext>
                </a:extLst>
              </a:tr>
              <a:tr h="374514">
                <a:tc vMerge="1">
                  <a:txBody>
                    <a:bodyPr/>
                    <a:lstStyle/>
                    <a:p>
                      <a:endParaRPr lang="en-CA" dirty="0"/>
                    </a:p>
                  </a:txBody>
                  <a:tcPr/>
                </a:tc>
                <a:tc>
                  <a:txBody>
                    <a:bodyPr/>
                    <a:lstStyle/>
                    <a:p>
                      <a:r>
                        <a:rPr lang="fr-CA" dirty="0" err="1">
                          <a:latin typeface="Arial"/>
                        </a:rPr>
                        <a:t>Reactive</a:t>
                      </a:r>
                      <a:r>
                        <a:rPr lang="fr-CA" dirty="0">
                          <a:latin typeface="Arial"/>
                        </a:rPr>
                        <a:t> </a:t>
                      </a:r>
                      <a:r>
                        <a:rPr lang="fr-CA" dirty="0" err="1">
                          <a:latin typeface="Arial"/>
                        </a:rPr>
                        <a:t>arthritis</a:t>
                      </a:r>
                      <a:r>
                        <a:rPr lang="fr-CA" dirty="0">
                          <a:latin typeface="Arial"/>
                        </a:rPr>
                        <a:t> (</a:t>
                      </a:r>
                      <a:r>
                        <a:rPr lang="en-CA" dirty="0">
                          <a:latin typeface="Arial"/>
                        </a:rPr>
                        <a:t>&lt;</a:t>
                      </a:r>
                      <a:r>
                        <a:rPr lang="fr-CA" dirty="0">
                          <a:latin typeface="Arial"/>
                        </a:rPr>
                        <a:t>6 </a:t>
                      </a:r>
                      <a:r>
                        <a:rPr lang="fr-CA" dirty="0" err="1">
                          <a:latin typeface="Arial"/>
                        </a:rPr>
                        <a:t>months</a:t>
                      </a:r>
                      <a:r>
                        <a:rPr lang="fr-CA" dirty="0">
                          <a:latin typeface="Arial"/>
                        </a:rPr>
                        <a:t>)</a:t>
                      </a:r>
                      <a:endParaRPr lang="en-CA">
                        <a:latin typeface="Arial"/>
                      </a:endParaRPr>
                    </a:p>
                  </a:txBody>
                  <a:tcPr/>
                </a:tc>
                <a:tc>
                  <a:txBody>
                    <a:bodyPr/>
                    <a:lstStyle/>
                    <a:p>
                      <a:r>
                        <a:rPr lang="en-CA" dirty="0">
                          <a:latin typeface="Arial"/>
                        </a:rPr>
                        <a:t>1-4%</a:t>
                      </a:r>
                    </a:p>
                  </a:txBody>
                  <a:tcPr/>
                </a:tc>
                <a:extLst>
                  <a:ext uri="{0D108BD9-81ED-4DB2-BD59-A6C34878D82A}">
                    <a16:rowId xmlns:a16="http://schemas.microsoft.com/office/drawing/2014/main" val="3625976045"/>
                  </a:ext>
                </a:extLst>
              </a:tr>
              <a:tr h="346233">
                <a:tc vMerge="1">
                  <a:txBody>
                    <a:bodyPr/>
                    <a:lstStyle/>
                    <a:p>
                      <a:endParaRPr lang="en-CA" dirty="0"/>
                    </a:p>
                  </a:txBody>
                  <a:tcPr/>
                </a:tc>
                <a:tc>
                  <a:txBody>
                    <a:bodyPr/>
                    <a:lstStyle/>
                    <a:p>
                      <a:r>
                        <a:rPr lang="en-CA" dirty="0">
                          <a:latin typeface="Arial"/>
                        </a:rPr>
                        <a:t>Disseminated</a:t>
                      </a:r>
                      <a:r>
                        <a:rPr lang="en-CA" baseline="0" dirty="0">
                          <a:latin typeface="Arial"/>
                        </a:rPr>
                        <a:t> gonococcal infection</a:t>
                      </a:r>
                      <a:endParaRPr lang="en-CA">
                        <a:latin typeface="Arial"/>
                      </a:endParaRPr>
                    </a:p>
                  </a:txBody>
                  <a:tcPr/>
                </a:tc>
                <a:tc>
                  <a:txBody>
                    <a:bodyPr/>
                    <a:lstStyle/>
                    <a:p>
                      <a:r>
                        <a:rPr lang="en-CA" dirty="0">
                          <a:latin typeface="Arial"/>
                        </a:rPr>
                        <a:t>&lt;1%</a:t>
                      </a:r>
                    </a:p>
                  </a:txBody>
                  <a:tcPr/>
                </a:tc>
                <a:extLst>
                  <a:ext uri="{0D108BD9-81ED-4DB2-BD59-A6C34878D82A}">
                    <a16:rowId xmlns:a16="http://schemas.microsoft.com/office/drawing/2014/main" val="2150005736"/>
                  </a:ext>
                </a:extLst>
              </a:tr>
            </a:tbl>
          </a:graphicData>
        </a:graphic>
      </p:graphicFrame>
    </p:spTree>
    <p:extLst>
      <p:ext uri="{BB962C8B-B14F-4D97-AF65-F5344CB8AC3E}">
        <p14:creationId xmlns:p14="http://schemas.microsoft.com/office/powerpoint/2010/main" val="219602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latin typeface="Arial"/>
                <a:cs typeface="Arial"/>
              </a:rPr>
              <a:t>Guideline rationale - screening</a:t>
            </a:r>
          </a:p>
        </p:txBody>
      </p:sp>
      <p:sp>
        <p:nvSpPr>
          <p:cNvPr id="3" name="Content Placeholder 2"/>
          <p:cNvSpPr>
            <a:spLocks noGrp="1"/>
          </p:cNvSpPr>
          <p:nvPr>
            <p:ph idx="1"/>
          </p:nvPr>
        </p:nvSpPr>
        <p:spPr>
          <a:xfrm>
            <a:off x="461962" y="1781110"/>
            <a:ext cx="4783370" cy="4483165"/>
          </a:xfrm>
        </p:spPr>
        <p:txBody>
          <a:bodyPr vert="horz" lIns="91440" tIns="45720" rIns="91440" bIns="45720" rtlCol="0" anchor="t">
            <a:normAutofit/>
          </a:bodyPr>
          <a:lstStyle/>
          <a:p>
            <a:r>
              <a:rPr lang="en-CA" dirty="0"/>
              <a:t>Screening sexually active individuals for CT and NG could reduce complications and transmission</a:t>
            </a:r>
          </a:p>
          <a:p>
            <a:r>
              <a:rPr lang="en-CA" dirty="0"/>
              <a:t>Screening will identify more infections, given high rate of asymptomatic infection (versus testing based on symptoms)</a:t>
            </a:r>
          </a:p>
        </p:txBody>
      </p:sp>
      <p:sp>
        <p:nvSpPr>
          <p:cNvPr id="4" name="Slide Number Placeholder 3"/>
          <p:cNvSpPr>
            <a:spLocks noGrp="1"/>
          </p:cNvSpPr>
          <p:nvPr>
            <p:ph type="sldNum" sz="quarter" idx="12"/>
          </p:nvPr>
        </p:nvSpPr>
        <p:spPr/>
        <p:txBody>
          <a:bodyPr/>
          <a:lstStyle/>
          <a:p>
            <a:fld id="{E3D5E142-BA66-4577-AABD-3D3B043058E5}" type="slidenum">
              <a:rPr lang="en-US" smtClean="0"/>
              <a:pPr/>
              <a:t>9</a:t>
            </a:fld>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E4CBEFA3-B706-4132-B9DD-90271451F4ED}"/>
              </a:ext>
            </a:extLst>
          </p:cNvPr>
          <p:cNvPicPr>
            <a:picLocks noChangeAspect="1"/>
          </p:cNvPicPr>
          <p:nvPr/>
        </p:nvPicPr>
        <p:blipFill>
          <a:blip r:embed="rId3"/>
          <a:stretch>
            <a:fillRect/>
          </a:stretch>
        </p:blipFill>
        <p:spPr>
          <a:xfrm>
            <a:off x="5245164" y="1781701"/>
            <a:ext cx="3443933" cy="3466908"/>
          </a:xfrm>
          <a:prstGeom prst="rect">
            <a:avLst/>
          </a:prstGeom>
        </p:spPr>
      </p:pic>
    </p:spTree>
    <p:extLst>
      <p:ext uri="{BB962C8B-B14F-4D97-AF65-F5344CB8AC3E}">
        <p14:creationId xmlns:p14="http://schemas.microsoft.com/office/powerpoint/2010/main" val="2170630358"/>
      </p:ext>
    </p:extLst>
  </p:cSld>
  <p:clrMapOvr>
    <a:masterClrMapping/>
  </p:clrMapOvr>
</p:sld>
</file>

<file path=ppt/theme/theme1.xml><?xml version="1.0" encoding="utf-8"?>
<a:theme xmlns:a="http://schemas.openxmlformats.org/drawingml/2006/main" name="Office Theme">
  <a:themeElements>
    <a:clrScheme name="CTFPHC">
      <a:dk1>
        <a:srgbClr val="000000"/>
      </a:dk1>
      <a:lt1>
        <a:srgbClr val="FFFFFF"/>
      </a:lt1>
      <a:dk2>
        <a:srgbClr val="000000"/>
      </a:dk2>
      <a:lt2>
        <a:srgbClr val="FFFFFF"/>
      </a:lt2>
      <a:accent1>
        <a:srgbClr val="C60651"/>
      </a:accent1>
      <a:accent2>
        <a:srgbClr val="007BC3"/>
      </a:accent2>
      <a:accent3>
        <a:srgbClr val="14B24B"/>
      </a:accent3>
      <a:accent4>
        <a:srgbClr val="560F27"/>
      </a:accent4>
      <a:accent5>
        <a:srgbClr val="0A5077"/>
      </a:accent5>
      <a:accent6>
        <a:srgbClr val="FDB83E"/>
      </a:accent6>
      <a:hlink>
        <a:srgbClr val="007BC3"/>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C39EEFE942694E92F265D4CB5314DC" ma:contentTypeVersion="12" ma:contentTypeDescription="Create a new document." ma:contentTypeScope="" ma:versionID="3c9ade542410128027cc7eef8cd9ce2c">
  <xsd:schema xmlns:xsd="http://www.w3.org/2001/XMLSchema" xmlns:xs="http://www.w3.org/2001/XMLSchema" xmlns:p="http://schemas.microsoft.com/office/2006/metadata/properties" xmlns:ns2="51be2a02-3120-405d-b439-bd2529b99451" xmlns:ns3="e26e4b61-8e50-4e51-b802-5813ed79f73c" targetNamespace="http://schemas.microsoft.com/office/2006/metadata/properties" ma:root="true" ma:fieldsID="996ee7de3dbdc0d9b70ed72fae4baae0" ns2:_="" ns3:_="">
    <xsd:import namespace="51be2a02-3120-405d-b439-bd2529b99451"/>
    <xsd:import namespace="e26e4b61-8e50-4e51-b802-5813ed79f7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be2a02-3120-405d-b439-bd2529b994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6e4b61-8e50-4e51-b802-5813ed79f7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04F77C-064D-4178-904E-AC9125B90C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be2a02-3120-405d-b439-bd2529b99451"/>
    <ds:schemaRef ds:uri="e26e4b61-8e50-4e51-b802-5813ed79f7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7691D3-F9C5-48BA-A611-7CDA7610307C}">
  <ds:schemaRefs>
    <ds:schemaRef ds:uri="http://schemas.microsoft.com/sharepoint/v3/contenttype/forms"/>
  </ds:schemaRefs>
</ds:datastoreItem>
</file>

<file path=customXml/itemProps3.xml><?xml version="1.0" encoding="utf-8"?>
<ds:datastoreItem xmlns:ds="http://schemas.openxmlformats.org/officeDocument/2006/customXml" ds:itemID="{1C5B7AC0-BA17-4700-AA2F-6F0289D4C95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21250</TotalTime>
  <Words>11305</Words>
  <Application>Microsoft Office PowerPoint</Application>
  <PresentationFormat>On-screen Show (4:3)</PresentationFormat>
  <Paragraphs>1048</Paragraphs>
  <Slides>72</Slides>
  <Notes>72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Guideline on screening for chlamydia and gonorrhea in primary care for individuals not known to be at high risk</vt:lpstr>
      <vt:lpstr>Use of slide deck</vt:lpstr>
      <vt:lpstr>Chlamydia and gonorrhea  screening working group </vt:lpstr>
      <vt:lpstr>Overview of webinar</vt:lpstr>
      <vt:lpstr>Background</vt:lpstr>
      <vt:lpstr>Chlamydia (CT) and gonorrhea (NG) in Canada</vt:lpstr>
      <vt:lpstr>CT and NG in Canada</vt:lpstr>
      <vt:lpstr>Consequences of untreated CT &amp; NG  </vt:lpstr>
      <vt:lpstr>Guideline rationale - screening</vt:lpstr>
      <vt:lpstr>Guideline rationale – updated guidance </vt:lpstr>
      <vt:lpstr>Guideline scope</vt:lpstr>
      <vt:lpstr>Methods</vt:lpstr>
      <vt:lpstr>Canadian Task Force on Preventive Health Care</vt:lpstr>
      <vt:lpstr>Evidence Review and Synthesis Centres (ERSC)</vt:lpstr>
      <vt:lpstr>PowerPoint Presentation</vt:lpstr>
      <vt:lpstr>Task Force external review process</vt:lpstr>
      <vt:lpstr> GRADE - rating evidence and grading recommendations</vt:lpstr>
      <vt:lpstr>Screening effectiveness systematic review</vt:lpstr>
      <vt:lpstr>Analytical framework</vt:lpstr>
      <vt:lpstr>Recommendation</vt:lpstr>
      <vt:lpstr>Recommendation</vt:lpstr>
      <vt:lpstr>Implementation: </vt:lpstr>
      <vt:lpstr>Implementation: </vt:lpstr>
      <vt:lpstr>Implementation: </vt:lpstr>
      <vt:lpstr>Results</vt:lpstr>
      <vt:lpstr>Available Evidence: CT/NG screening benefits </vt:lpstr>
      <vt:lpstr>Benefits of screening</vt:lpstr>
      <vt:lpstr>Benefits of screening</vt:lpstr>
      <vt:lpstr>Benefits of screening</vt:lpstr>
      <vt:lpstr>PowerPoint Presentation</vt:lpstr>
      <vt:lpstr>PowerPoint Presentation</vt:lpstr>
      <vt:lpstr>Effectiveness of different screening  strategies  </vt:lpstr>
      <vt:lpstr>Patient values and preferences:  Screening for chlamydia and gonorrhea</vt:lpstr>
      <vt:lpstr>Patient values and preferences: Systematic Review + Patient Engagement</vt:lpstr>
      <vt:lpstr>Patient values and preferences: Systematic Review findings </vt:lpstr>
      <vt:lpstr>Patient values and preferences: Patient Engagement (Knowledge Translation Team, St Michael’s Hospital, Toronto,ON) </vt:lpstr>
      <vt:lpstr>Feasibility and acceptability</vt:lpstr>
      <vt:lpstr>Health equity</vt:lpstr>
      <vt:lpstr>Rationale for recommendation</vt:lpstr>
      <vt:lpstr>Rationale (Benefits)</vt:lpstr>
      <vt:lpstr>Rationale (Harms)</vt:lpstr>
      <vt:lpstr>Rationale (Patient Values and Preferences)</vt:lpstr>
      <vt:lpstr>Rationale for: </vt:lpstr>
      <vt:lpstr>Rationale for recommendation: conditional in favour</vt:lpstr>
      <vt:lpstr>Knowledge gaps and next steps</vt:lpstr>
      <vt:lpstr>Knowledge gaps</vt:lpstr>
      <vt:lpstr>Knowledge gaps</vt:lpstr>
      <vt:lpstr>Knowledge translation (KT) tools</vt:lpstr>
      <vt:lpstr>Knowledge translation (KT) tools</vt:lpstr>
      <vt:lpstr>Communications strategy</vt:lpstr>
      <vt:lpstr>Conclusions </vt:lpstr>
      <vt:lpstr>Conclusions</vt:lpstr>
      <vt:lpstr>More information</vt:lpstr>
      <vt:lpstr>Questions and answers</vt:lpstr>
      <vt:lpstr>Reported CT rates for different age groups in Canada over time</vt:lpstr>
      <vt:lpstr>Reported NG rates for different  age groups in Canada over time</vt:lpstr>
      <vt:lpstr>The “GRADE” system:   Grading of  Recommendations  Assessment  Development &amp;  Evaluation</vt:lpstr>
      <vt:lpstr>GRADE process - define and collect </vt:lpstr>
      <vt:lpstr>GRADE – rating certainty of evidence</vt:lpstr>
      <vt:lpstr>Direct vs. indirect evidence</vt:lpstr>
      <vt:lpstr>Evidence tables</vt:lpstr>
      <vt:lpstr>  PID data</vt:lpstr>
      <vt:lpstr>PowerPoint Presentation</vt:lpstr>
      <vt:lpstr>PowerPoint Presentation</vt:lpstr>
      <vt:lpstr>Ectopic pregnancy data</vt:lpstr>
      <vt:lpstr>Infertility data</vt:lpstr>
      <vt:lpstr>Transmission data</vt:lpstr>
      <vt:lpstr>Other chlamydia and gonorrhea screening recommendations</vt:lpstr>
      <vt:lpstr>Other national screening recommendations</vt:lpstr>
      <vt:lpstr>Other national screening recommendations</vt:lpstr>
      <vt:lpstr>Other national screening recommendations</vt:lpstr>
      <vt:lpstr>Other national screening recommendations</vt:lpstr>
    </vt:vector>
  </TitlesOfParts>
  <Company>St. Michael's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Fatiah De Matas</dc:creator>
  <cp:lastModifiedBy>Gregory Traversy</cp:lastModifiedBy>
  <cp:revision>1523</cp:revision>
  <cp:lastPrinted>2018-11-05T19:29:28Z</cp:lastPrinted>
  <dcterms:created xsi:type="dcterms:W3CDTF">2018-02-09T18:15:55Z</dcterms:created>
  <dcterms:modified xsi:type="dcterms:W3CDTF">2021-04-07T19:57:51Z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ID">
    <vt:lpwstr>50e9b10f990747349e80e7801c29c557</vt:lpwstr>
  </property>
  <property fmtid="{D5CDD505-2E9C-101B-9397-08002B2CF9AE}" pid="3" name="SlidesCount">
    <vt:lpwstr>50</vt:lpwstr>
  </property>
  <property fmtid="{D5CDD505-2E9C-101B-9397-08002B2CF9AE}" pid="4" name="ContentTypeId">
    <vt:lpwstr>0x01010008C39EEFE942694E92F265D4CB5314DC</vt:lpwstr>
  </property>
</Properties>
</file>