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75"/>
  </p:notesMasterIdLst>
  <p:sldIdLst>
    <p:sldId id="345" r:id="rId5"/>
    <p:sldId id="378" r:id="rId6"/>
    <p:sldId id="379" r:id="rId7"/>
    <p:sldId id="380" r:id="rId8"/>
    <p:sldId id="347" r:id="rId9"/>
    <p:sldId id="402" r:id="rId10"/>
    <p:sldId id="529" r:id="rId11"/>
    <p:sldId id="520" r:id="rId12"/>
    <p:sldId id="499" r:id="rId13"/>
    <p:sldId id="525" r:id="rId14"/>
    <p:sldId id="547" r:id="rId15"/>
    <p:sldId id="475" r:id="rId16"/>
    <p:sldId id="521" r:id="rId17"/>
    <p:sldId id="533" r:id="rId18"/>
    <p:sldId id="522" r:id="rId19"/>
    <p:sldId id="536" r:id="rId20"/>
    <p:sldId id="523" r:id="rId21"/>
    <p:sldId id="524" r:id="rId22"/>
    <p:sldId id="500" r:id="rId23"/>
    <p:sldId id="505" r:id="rId24"/>
    <p:sldId id="381" r:id="rId25"/>
    <p:sldId id="346" r:id="rId26"/>
    <p:sldId id="384" r:id="rId27"/>
    <p:sldId id="506" r:id="rId28"/>
    <p:sldId id="383" r:id="rId29"/>
    <p:sldId id="519" r:id="rId30"/>
    <p:sldId id="403" r:id="rId31"/>
    <p:sldId id="526" r:id="rId32"/>
    <p:sldId id="527" r:id="rId33"/>
    <p:sldId id="461" r:id="rId34"/>
    <p:sldId id="390" r:id="rId35"/>
    <p:sldId id="360" r:id="rId36"/>
    <p:sldId id="534" r:id="rId37"/>
    <p:sldId id="541" r:id="rId38"/>
    <p:sldId id="467" r:id="rId39"/>
    <p:sldId id="479" r:id="rId40"/>
    <p:sldId id="430" r:id="rId41"/>
    <p:sldId id="432" r:id="rId42"/>
    <p:sldId id="489" r:id="rId43"/>
    <p:sldId id="531" r:id="rId44"/>
    <p:sldId id="535" r:id="rId45"/>
    <p:sldId id="490" r:id="rId46"/>
    <p:sldId id="532" r:id="rId47"/>
    <p:sldId id="392" r:id="rId48"/>
    <p:sldId id="436" r:id="rId49"/>
    <p:sldId id="543" r:id="rId50"/>
    <p:sldId id="545" r:id="rId51"/>
    <p:sldId id="537" r:id="rId52"/>
    <p:sldId id="544" r:id="rId53"/>
    <p:sldId id="359" r:id="rId54"/>
    <p:sldId id="394" r:id="rId55"/>
    <p:sldId id="528" r:id="rId56"/>
    <p:sldId id="472" r:id="rId57"/>
    <p:sldId id="395" r:id="rId58"/>
    <p:sldId id="497" r:id="rId59"/>
    <p:sldId id="538" r:id="rId60"/>
    <p:sldId id="539" r:id="rId61"/>
    <p:sldId id="540" r:id="rId62"/>
    <p:sldId id="396" r:id="rId63"/>
    <p:sldId id="397" r:id="rId64"/>
    <p:sldId id="542" r:id="rId65"/>
    <p:sldId id="398" r:id="rId66"/>
    <p:sldId id="399" r:id="rId67"/>
    <p:sldId id="546" r:id="rId68"/>
    <p:sldId id="439" r:id="rId69"/>
    <p:sldId id="429" r:id="rId70"/>
    <p:sldId id="435" r:id="rId71"/>
    <p:sldId id="462" r:id="rId72"/>
    <p:sldId id="471" r:id="rId73"/>
    <p:sldId id="366" r:id="rId74"/>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p15:clr>
            <a:srgbClr val="A4A3A4"/>
          </p15:clr>
        </p15:guide>
        <p15:guide id="2" pos="221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Elizabeth Harris" initials="EH" lastIdx="28" clrIdx="6">
    <p:extLst>
      <p:ext uri="{19B8F6BF-5375-455C-9EA6-DF929625EA0E}">
        <p15:presenceInfo xmlns:p15="http://schemas.microsoft.com/office/powerpoint/2012/main" userId="Elizabeth Harris" providerId="None"/>
      </p:ext>
    </p:extLst>
  </p:cmAuthor>
  <p:cmAuthor id="1" name="sharon straus" initials="ss" lastIdx="9" clrIdx="0"/>
  <p:cmAuthor id="8" name="Heather Limburg" initials="HL" lastIdx="25" clrIdx="7">
    <p:extLst>
      <p:ext uri="{19B8F6BF-5375-455C-9EA6-DF929625EA0E}">
        <p15:presenceInfo xmlns:p15="http://schemas.microsoft.com/office/powerpoint/2012/main" userId="S-1-5-21-3874007654-1566841883-3423792957-3643" providerId="AD"/>
      </p:ext>
    </p:extLst>
  </p:cmAuthor>
  <p:cmAuthor id="2" name="Kate Einarson" initials="KME" lastIdx="1" clrIdx="1"/>
  <p:cmAuthor id="9" name="Kim Barnhardt" initials="KB" lastIdx="59" clrIdx="8">
    <p:extLst>
      <p:ext uri="{19B8F6BF-5375-455C-9EA6-DF929625EA0E}">
        <p15:presenceInfo xmlns:p15="http://schemas.microsoft.com/office/powerpoint/2012/main" userId="S::kbarnhardt@CTFPHC.onmicrosoft.com::22548bd2-3d05-41e5-b660-63a460e4cc8f" providerId="AD"/>
      </p:ext>
    </p:extLst>
  </p:cmAuthor>
  <p:cmAuthor id="3" name="S Klarenbach" initials="swk" lastIdx="19" clrIdx="2"/>
  <p:cmAuthor id="10" name="ainsley moore" initials="am" lastIdx="3" clrIdx="9">
    <p:extLst>
      <p:ext uri="{19B8F6BF-5375-455C-9EA6-DF929625EA0E}">
        <p15:presenceInfo xmlns:p15="http://schemas.microsoft.com/office/powerpoint/2012/main" userId="52b6fb78119ab9b8" providerId="Windows Live"/>
      </p:ext>
    </p:extLst>
  </p:cmAuthor>
  <p:cmAuthor id="4" name="Nicola Sims-Jones" initials="NS" lastIdx="4" clrIdx="3"/>
  <p:cmAuthor id="11" name="Greg Traversy" initials="GT" lastIdx="7" clrIdx="10">
    <p:extLst>
      <p:ext uri="{19B8F6BF-5375-455C-9EA6-DF929625EA0E}">
        <p15:presenceInfo xmlns:p15="http://schemas.microsoft.com/office/powerpoint/2012/main" userId="S::gtraversy@ctfphc.onmicrosoft.com::f4db7baa-87e4-470b-8310-01afc5696082" providerId="AD"/>
      </p:ext>
    </p:extLst>
  </p:cmAuthor>
  <p:cmAuthor id="5" name="Scott Klarenbach" initials="SWK" lastIdx="2" clrIdx="4"/>
  <p:cmAuthor id="12" name="Fatiah De Matas" initials="FM" lastIdx="8" clrIdx="11">
    <p:extLst>
      <p:ext uri="{19B8F6BF-5375-455C-9EA6-DF929625EA0E}">
        <p15:presenceInfo xmlns:p15="http://schemas.microsoft.com/office/powerpoint/2012/main" userId="S::fdmatas@ctfphc.onmicrosoft.com::886f7a6d-0f78-4897-8e70-db1eff908c43" providerId="AD"/>
      </p:ext>
    </p:extLst>
  </p:cmAuthor>
  <p:cmAuthor id="6" name="Ainsley Moore" initials="" lastIdx="3"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CCD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19" autoAdjust="0"/>
    <p:restoredTop sz="91598" autoAdjust="0"/>
  </p:normalViewPr>
  <p:slideViewPr>
    <p:cSldViewPr snapToGrid="0">
      <p:cViewPr varScale="1">
        <p:scale>
          <a:sx n="111" d="100"/>
          <a:sy n="111" d="100"/>
        </p:scale>
        <p:origin x="1576" y="192"/>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commentAuthors" Target="commentAuthor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6E987EB-4685-49EF-9C8A-09E8D35539B4}"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585D4B42-EB1B-41FB-8866-C10E631BA37D}">
      <dgm:prSet/>
      <dgm:spPr/>
      <dgm:t>
        <a:bodyPr/>
        <a:lstStyle/>
        <a:p>
          <a:r>
            <a:rPr lang="en-CA" b="1"/>
            <a:t>2013</a:t>
          </a:r>
          <a:r>
            <a:rPr lang="en-CA"/>
            <a:t> – Task Force recommended against screening in pregnant and postpartum individuals</a:t>
          </a:r>
          <a:endParaRPr lang="en-US"/>
        </a:p>
      </dgm:t>
    </dgm:pt>
    <dgm:pt modelId="{EF5165C4-7D23-45E2-863F-FEB56B2752C9}" type="parTrans" cxnId="{73E88CE6-01A0-4408-8BDA-26383FF0D06D}">
      <dgm:prSet/>
      <dgm:spPr/>
      <dgm:t>
        <a:bodyPr/>
        <a:lstStyle/>
        <a:p>
          <a:endParaRPr lang="en-US"/>
        </a:p>
      </dgm:t>
    </dgm:pt>
    <dgm:pt modelId="{DD5AD8F6-47A5-45B2-8D51-199673B48617}" type="sibTrans" cxnId="{73E88CE6-01A0-4408-8BDA-26383FF0D06D}">
      <dgm:prSet/>
      <dgm:spPr/>
      <dgm:t>
        <a:bodyPr/>
        <a:lstStyle/>
        <a:p>
          <a:endParaRPr lang="en-US"/>
        </a:p>
      </dgm:t>
    </dgm:pt>
    <dgm:pt modelId="{8FDCE811-4D9C-4096-BD27-5FFAF42658B3}">
      <dgm:prSet/>
      <dgm:spPr/>
      <dgm:t>
        <a:bodyPr/>
        <a:lstStyle/>
        <a:p>
          <a:r>
            <a:rPr lang="en-US"/>
            <a:t>Practice varies across Canada</a:t>
          </a:r>
        </a:p>
      </dgm:t>
    </dgm:pt>
    <dgm:pt modelId="{B1750672-CBF1-4A3C-A3AF-4BE3C20FFDBF}" type="parTrans" cxnId="{57D6C471-CE14-480B-AD44-C2D3B5EB797F}">
      <dgm:prSet/>
      <dgm:spPr/>
      <dgm:t>
        <a:bodyPr/>
        <a:lstStyle/>
        <a:p>
          <a:endParaRPr lang="en-US"/>
        </a:p>
      </dgm:t>
    </dgm:pt>
    <dgm:pt modelId="{9BF44F8D-8FDD-48B0-841D-9106EC22A2E0}" type="sibTrans" cxnId="{57D6C471-CE14-480B-AD44-C2D3B5EB797F}">
      <dgm:prSet/>
      <dgm:spPr/>
      <dgm:t>
        <a:bodyPr/>
        <a:lstStyle/>
        <a:p>
          <a:endParaRPr lang="en-US"/>
        </a:p>
      </dgm:t>
    </dgm:pt>
    <dgm:pt modelId="{C7D69430-5CAE-463C-B608-2A96C9453349}">
      <dgm:prSet/>
      <dgm:spPr/>
      <dgm:t>
        <a:bodyPr/>
        <a:lstStyle/>
        <a:p>
          <a:r>
            <a:rPr lang="en-US"/>
            <a:t>New guidance with patient input needed </a:t>
          </a:r>
        </a:p>
      </dgm:t>
    </dgm:pt>
    <dgm:pt modelId="{A9C5882D-301C-467A-8F89-C523596F6BEB}" type="parTrans" cxnId="{A89321A3-4E37-487F-9B6A-F78EC336DC61}">
      <dgm:prSet/>
      <dgm:spPr/>
      <dgm:t>
        <a:bodyPr/>
        <a:lstStyle/>
        <a:p>
          <a:endParaRPr lang="en-US"/>
        </a:p>
      </dgm:t>
    </dgm:pt>
    <dgm:pt modelId="{7010EB32-5D7D-44B7-B593-B23436697F9C}" type="sibTrans" cxnId="{A89321A3-4E37-487F-9B6A-F78EC336DC61}">
      <dgm:prSet/>
      <dgm:spPr/>
      <dgm:t>
        <a:bodyPr/>
        <a:lstStyle/>
        <a:p>
          <a:endParaRPr lang="en-US"/>
        </a:p>
      </dgm:t>
    </dgm:pt>
    <dgm:pt modelId="{EEAAE57E-9342-4B5C-8993-67FF34C18E63}" type="pres">
      <dgm:prSet presAssocID="{76E987EB-4685-49EF-9C8A-09E8D35539B4}" presName="linear" presStyleCnt="0">
        <dgm:presLayoutVars>
          <dgm:animLvl val="lvl"/>
          <dgm:resizeHandles val="exact"/>
        </dgm:presLayoutVars>
      </dgm:prSet>
      <dgm:spPr/>
    </dgm:pt>
    <dgm:pt modelId="{1F279C1C-1941-4FA2-B3D6-8ACA95DEB147}" type="pres">
      <dgm:prSet presAssocID="{585D4B42-EB1B-41FB-8866-C10E631BA37D}" presName="parentText" presStyleLbl="node1" presStyleIdx="0" presStyleCnt="3">
        <dgm:presLayoutVars>
          <dgm:chMax val="0"/>
          <dgm:bulletEnabled val="1"/>
        </dgm:presLayoutVars>
      </dgm:prSet>
      <dgm:spPr>
        <a:solidFill>
          <a:schemeClr val="accent2"/>
        </a:solidFill>
      </dgm:spPr>
    </dgm:pt>
    <dgm:pt modelId="{B5293318-F851-45AB-8133-E1B8F757701C}" type="pres">
      <dgm:prSet presAssocID="{DD5AD8F6-47A5-45B2-8D51-199673B48617}" presName="spacer" presStyleCnt="0"/>
      <dgm:spPr/>
    </dgm:pt>
    <dgm:pt modelId="{179B6B94-E157-4E3F-9F5C-999D28EC45DD}" type="pres">
      <dgm:prSet presAssocID="{8FDCE811-4D9C-4096-BD27-5FFAF42658B3}" presName="parentText" presStyleLbl="node1" presStyleIdx="1" presStyleCnt="3">
        <dgm:presLayoutVars>
          <dgm:chMax val="0"/>
          <dgm:bulletEnabled val="1"/>
        </dgm:presLayoutVars>
      </dgm:prSet>
      <dgm:spPr>
        <a:solidFill>
          <a:schemeClr val="accent5">
            <a:lumMod val="75000"/>
          </a:schemeClr>
        </a:solidFill>
      </dgm:spPr>
    </dgm:pt>
    <dgm:pt modelId="{5ED0D770-6B76-4D81-B6BB-DB002588FF2C}" type="pres">
      <dgm:prSet presAssocID="{9BF44F8D-8FDD-48B0-841D-9106EC22A2E0}" presName="spacer" presStyleCnt="0"/>
      <dgm:spPr/>
    </dgm:pt>
    <dgm:pt modelId="{92ACDC4C-7657-461C-9C33-9D57902F0057}" type="pres">
      <dgm:prSet presAssocID="{C7D69430-5CAE-463C-B608-2A96C9453349}" presName="parentText" presStyleLbl="node1" presStyleIdx="2" presStyleCnt="3">
        <dgm:presLayoutVars>
          <dgm:chMax val="0"/>
          <dgm:bulletEnabled val="1"/>
        </dgm:presLayoutVars>
      </dgm:prSet>
      <dgm:spPr>
        <a:solidFill>
          <a:schemeClr val="tx2">
            <a:lumMod val="50000"/>
            <a:lumOff val="50000"/>
          </a:schemeClr>
        </a:solidFill>
      </dgm:spPr>
    </dgm:pt>
  </dgm:ptLst>
  <dgm:cxnLst>
    <dgm:cxn modelId="{D2A4890D-7CCC-4160-B476-89125A37B32C}" type="presOf" srcId="{585D4B42-EB1B-41FB-8866-C10E631BA37D}" destId="{1F279C1C-1941-4FA2-B3D6-8ACA95DEB147}" srcOrd="0" destOrd="0" presId="urn:microsoft.com/office/officeart/2005/8/layout/vList2"/>
    <dgm:cxn modelId="{EDDDD22D-6B4E-4156-AA45-DE4C3AD04877}" type="presOf" srcId="{C7D69430-5CAE-463C-B608-2A96C9453349}" destId="{92ACDC4C-7657-461C-9C33-9D57902F0057}" srcOrd="0" destOrd="0" presId="urn:microsoft.com/office/officeart/2005/8/layout/vList2"/>
    <dgm:cxn modelId="{B166273A-F561-43CA-B699-1F9FF9382612}" type="presOf" srcId="{76E987EB-4685-49EF-9C8A-09E8D35539B4}" destId="{EEAAE57E-9342-4B5C-8993-67FF34C18E63}" srcOrd="0" destOrd="0" presId="urn:microsoft.com/office/officeart/2005/8/layout/vList2"/>
    <dgm:cxn modelId="{CD0BE63D-D0BB-414F-B7CF-E43390DD16DF}" type="presOf" srcId="{8FDCE811-4D9C-4096-BD27-5FFAF42658B3}" destId="{179B6B94-E157-4E3F-9F5C-999D28EC45DD}" srcOrd="0" destOrd="0" presId="urn:microsoft.com/office/officeart/2005/8/layout/vList2"/>
    <dgm:cxn modelId="{57D6C471-CE14-480B-AD44-C2D3B5EB797F}" srcId="{76E987EB-4685-49EF-9C8A-09E8D35539B4}" destId="{8FDCE811-4D9C-4096-BD27-5FFAF42658B3}" srcOrd="1" destOrd="0" parTransId="{B1750672-CBF1-4A3C-A3AF-4BE3C20FFDBF}" sibTransId="{9BF44F8D-8FDD-48B0-841D-9106EC22A2E0}"/>
    <dgm:cxn modelId="{A89321A3-4E37-487F-9B6A-F78EC336DC61}" srcId="{76E987EB-4685-49EF-9C8A-09E8D35539B4}" destId="{C7D69430-5CAE-463C-B608-2A96C9453349}" srcOrd="2" destOrd="0" parTransId="{A9C5882D-301C-467A-8F89-C523596F6BEB}" sibTransId="{7010EB32-5D7D-44B7-B593-B23436697F9C}"/>
    <dgm:cxn modelId="{73E88CE6-01A0-4408-8BDA-26383FF0D06D}" srcId="{76E987EB-4685-49EF-9C8A-09E8D35539B4}" destId="{585D4B42-EB1B-41FB-8866-C10E631BA37D}" srcOrd="0" destOrd="0" parTransId="{EF5165C4-7D23-45E2-863F-FEB56B2752C9}" sibTransId="{DD5AD8F6-47A5-45B2-8D51-199673B48617}"/>
    <dgm:cxn modelId="{28379F17-4BF9-4EBC-A9C2-46D67A06F85F}" type="presParOf" srcId="{EEAAE57E-9342-4B5C-8993-67FF34C18E63}" destId="{1F279C1C-1941-4FA2-B3D6-8ACA95DEB147}" srcOrd="0" destOrd="0" presId="urn:microsoft.com/office/officeart/2005/8/layout/vList2"/>
    <dgm:cxn modelId="{2225E9F0-E8C2-451C-9B36-35F8B0D51129}" type="presParOf" srcId="{EEAAE57E-9342-4B5C-8993-67FF34C18E63}" destId="{B5293318-F851-45AB-8133-E1B8F757701C}" srcOrd="1" destOrd="0" presId="urn:microsoft.com/office/officeart/2005/8/layout/vList2"/>
    <dgm:cxn modelId="{D4505917-F1C9-419F-8025-EA24DEAAC00C}" type="presParOf" srcId="{EEAAE57E-9342-4B5C-8993-67FF34C18E63}" destId="{179B6B94-E157-4E3F-9F5C-999D28EC45DD}" srcOrd="2" destOrd="0" presId="urn:microsoft.com/office/officeart/2005/8/layout/vList2"/>
    <dgm:cxn modelId="{AB676574-F708-45F4-8205-2A79D03A62F2}" type="presParOf" srcId="{EEAAE57E-9342-4B5C-8993-67FF34C18E63}" destId="{5ED0D770-6B76-4D81-B6BB-DB002588FF2C}" srcOrd="3" destOrd="0" presId="urn:microsoft.com/office/officeart/2005/8/layout/vList2"/>
    <dgm:cxn modelId="{0F837C95-50EC-47B0-92D2-D088BE8548F9}" type="presParOf" srcId="{EEAAE57E-9342-4B5C-8993-67FF34C18E63}" destId="{92ACDC4C-7657-461C-9C33-9D57902F0057}"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279C1C-1941-4FA2-B3D6-8ACA95DEB147}">
      <dsp:nvSpPr>
        <dsp:cNvPr id="0" name=""/>
        <dsp:cNvSpPr/>
      </dsp:nvSpPr>
      <dsp:spPr>
        <a:xfrm>
          <a:off x="0" y="618218"/>
          <a:ext cx="4697730" cy="1374750"/>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CA" sz="2500" b="1" kern="1200"/>
            <a:t>2013</a:t>
          </a:r>
          <a:r>
            <a:rPr lang="en-CA" sz="2500" kern="1200"/>
            <a:t> – Task Force recommended against screening in pregnant and postpartum individuals</a:t>
          </a:r>
          <a:endParaRPr lang="en-US" sz="2500" kern="1200"/>
        </a:p>
      </dsp:txBody>
      <dsp:txXfrm>
        <a:off x="67110" y="685328"/>
        <a:ext cx="4563510" cy="1240530"/>
      </dsp:txXfrm>
    </dsp:sp>
    <dsp:sp modelId="{179B6B94-E157-4E3F-9F5C-999D28EC45DD}">
      <dsp:nvSpPr>
        <dsp:cNvPr id="0" name=""/>
        <dsp:cNvSpPr/>
      </dsp:nvSpPr>
      <dsp:spPr>
        <a:xfrm>
          <a:off x="0" y="2064968"/>
          <a:ext cx="4697730" cy="1374750"/>
        </a:xfrm>
        <a:prstGeom prst="roundRect">
          <a:avLst/>
        </a:prstGeom>
        <a:solidFill>
          <a:schemeClr val="accent5">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Practice varies across Canada</a:t>
          </a:r>
        </a:p>
      </dsp:txBody>
      <dsp:txXfrm>
        <a:off x="67110" y="2132078"/>
        <a:ext cx="4563510" cy="1240530"/>
      </dsp:txXfrm>
    </dsp:sp>
    <dsp:sp modelId="{92ACDC4C-7657-461C-9C33-9D57902F0057}">
      <dsp:nvSpPr>
        <dsp:cNvPr id="0" name=""/>
        <dsp:cNvSpPr/>
      </dsp:nvSpPr>
      <dsp:spPr>
        <a:xfrm>
          <a:off x="0" y="3511719"/>
          <a:ext cx="4697730" cy="1374750"/>
        </a:xfrm>
        <a:prstGeom prst="roundRect">
          <a:avLst/>
        </a:prstGeom>
        <a:solidFill>
          <a:schemeClr val="tx2">
            <a:lumMod val="50000"/>
            <a:lumOff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New guidance with patient input needed </a:t>
          </a:r>
        </a:p>
      </dsp:txBody>
      <dsp:txXfrm>
        <a:off x="67110" y="3578829"/>
        <a:ext cx="4563510" cy="124053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E9438252-4DDB-4386-A666-8FAB5C0E9891}" type="datetimeFigureOut">
              <a:rPr lang="en-US" smtClean="0"/>
              <a:t>7/14/22</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9344FC17-8036-4C17-99E3-36847C815777}" type="slidenum">
              <a:rPr lang="en-US" smtClean="0"/>
              <a:t>‹#›</a:t>
            </a:fld>
            <a:endParaRPr lang="en-US"/>
          </a:p>
        </p:txBody>
      </p:sp>
    </p:spTree>
    <p:extLst>
      <p:ext uri="{BB962C8B-B14F-4D97-AF65-F5344CB8AC3E}">
        <p14:creationId xmlns:p14="http://schemas.microsoft.com/office/powerpoint/2010/main" val="21793722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3" Type="http://schemas.openxmlformats.org/officeDocument/2006/relationships/hyperlink" Target="http://canadiantaskforce.ca/" TargetMode="External"/><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3" Type="http://schemas.openxmlformats.org/officeDocument/2006/relationships/hyperlink" Target="http://canadiantaskforce.ca/" TargetMode="External"/><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CA"/>
              <a:t>The Canadian Task Force on Preventive Health Care </a:t>
            </a:r>
          </a:p>
          <a:p>
            <a:pPr marL="171450" indent="-171450">
              <a:buFontTx/>
              <a:buChar char="-"/>
            </a:pPr>
            <a:r>
              <a:rPr lang="en-CA"/>
              <a:t>Guideline on screening for depression during pregnancy and the postpartum period</a:t>
            </a:r>
          </a:p>
        </p:txBody>
      </p:sp>
      <p:sp>
        <p:nvSpPr>
          <p:cNvPr id="4" name="Slide Number Placeholder 3"/>
          <p:cNvSpPr>
            <a:spLocks noGrp="1"/>
          </p:cNvSpPr>
          <p:nvPr>
            <p:ph type="sldNum" sz="quarter" idx="10"/>
          </p:nvPr>
        </p:nvSpPr>
        <p:spPr/>
        <p:txBody>
          <a:bodyPr/>
          <a:lstStyle/>
          <a:p>
            <a:fld id="{9344FC17-8036-4C17-99E3-36847C815777}" type="slidenum">
              <a:rPr lang="en-US" smtClean="0"/>
              <a:t>1</a:t>
            </a:fld>
            <a:endParaRPr lang="en-US"/>
          </a:p>
        </p:txBody>
      </p:sp>
    </p:spTree>
    <p:extLst>
      <p:ext uri="{BB962C8B-B14F-4D97-AF65-F5344CB8AC3E}">
        <p14:creationId xmlns:p14="http://schemas.microsoft.com/office/powerpoint/2010/main" val="33133606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Sans-Serif"/>
              <a:buChar char="•"/>
            </a:pPr>
            <a:r>
              <a:rPr lang="en-CA"/>
              <a:t>Depression during pregnancy and the postpartum period can have far-reaching impacts on the childbearing individual and their infant individually, as well as parent-infant interactions and relationships with partners </a:t>
            </a:r>
          </a:p>
          <a:p>
            <a:pPr marL="171450" indent="-171450">
              <a:buFont typeface="Arial,Sans-Serif"/>
              <a:buChar char="•"/>
            </a:pPr>
            <a:r>
              <a:rPr lang="en-CA"/>
              <a:t>Consequences for the childbearing individual include: </a:t>
            </a:r>
            <a:endParaRPr lang="en-US"/>
          </a:p>
          <a:p>
            <a:pPr lvl="1" indent="-171450">
              <a:buFont typeface="Arial,Sans-Serif"/>
              <a:buChar char="•"/>
            </a:pPr>
            <a:r>
              <a:rPr lang="en-CA"/>
              <a:t>increased likelihood of future anxiety or depression</a:t>
            </a:r>
            <a:endParaRPr lang="en-US"/>
          </a:p>
          <a:p>
            <a:pPr lvl="1" indent="-171450">
              <a:buFont typeface="Arial,Sans-Serif"/>
              <a:buChar char="•"/>
            </a:pPr>
            <a:r>
              <a:rPr lang="en-CA"/>
              <a:t>lower quality of life</a:t>
            </a:r>
            <a:endParaRPr lang="en-US"/>
          </a:p>
          <a:p>
            <a:pPr lvl="1" indent="-171450">
              <a:buFont typeface="Arial,Sans-Serif"/>
              <a:buChar char="•"/>
            </a:pPr>
            <a:r>
              <a:rPr lang="en-CA"/>
              <a:t>increases in risky behaviours (e.g., tobacco smoking or alcohol consumption)</a:t>
            </a:r>
            <a:endParaRPr lang="en-US"/>
          </a:p>
          <a:p>
            <a:pPr lvl="1" indent="-171450">
              <a:buFont typeface="Arial,Sans-Serif"/>
              <a:buChar char="•"/>
            </a:pPr>
            <a:r>
              <a:rPr lang="en-CA"/>
              <a:t>suicidal ideation </a:t>
            </a:r>
            <a:endParaRPr lang="en-US"/>
          </a:p>
          <a:p>
            <a:pPr marL="171450" indent="-171450">
              <a:buFont typeface="Arial,Sans-Serif"/>
              <a:buChar char="•"/>
            </a:pPr>
            <a:r>
              <a:rPr lang="en-CA"/>
              <a:t>Impacts on the infant could include: </a:t>
            </a:r>
            <a:endParaRPr lang="en-US"/>
          </a:p>
          <a:p>
            <a:pPr marL="171450" indent="-171450">
              <a:buFont typeface="Arial,Sans-Serif"/>
              <a:buChar char="•"/>
            </a:pPr>
            <a:r>
              <a:rPr lang="en-CA"/>
              <a:t>delays in physical and mental development including cognitive and language development </a:t>
            </a:r>
            <a:endParaRPr lang="en-US"/>
          </a:p>
          <a:p>
            <a:pPr lvl="1" indent="-171450">
              <a:buFont typeface="Arial,Sans-Serif"/>
              <a:buChar char="•"/>
            </a:pPr>
            <a:r>
              <a:rPr lang="en-CA"/>
              <a:t>overall infant health concerns </a:t>
            </a:r>
            <a:endParaRPr lang="en-US"/>
          </a:p>
          <a:p>
            <a:pPr marL="171450" indent="-171450">
              <a:buFont typeface="Arial,Sans-Serif"/>
              <a:buChar char="•"/>
            </a:pPr>
            <a:r>
              <a:rPr lang="en-CA"/>
              <a:t>Impacts on parent-infant interactions can include: </a:t>
            </a:r>
            <a:endParaRPr lang="en-US"/>
          </a:p>
          <a:p>
            <a:pPr lvl="1" indent="-171450">
              <a:buFont typeface="Arial,Sans-Serif"/>
              <a:buChar char="•"/>
            </a:pPr>
            <a:r>
              <a:rPr lang="en-CA"/>
              <a:t>reduced breastfeeding</a:t>
            </a:r>
            <a:endParaRPr lang="en-US"/>
          </a:p>
          <a:p>
            <a:pPr lvl="1" indent="-171450">
              <a:buFont typeface="Arial,Sans-Serif"/>
              <a:buChar char="•"/>
            </a:pPr>
            <a:r>
              <a:rPr lang="en-CA"/>
              <a:t>poor parent-infant bonding</a:t>
            </a:r>
            <a:endParaRPr lang="en-US">
              <a:cs typeface="Calibri"/>
            </a:endParaRPr>
          </a:p>
        </p:txBody>
      </p:sp>
      <p:sp>
        <p:nvSpPr>
          <p:cNvPr id="4" name="Slide Number Placeholder 3"/>
          <p:cNvSpPr>
            <a:spLocks noGrp="1"/>
          </p:cNvSpPr>
          <p:nvPr>
            <p:ph type="sldNum" sz="quarter" idx="5"/>
          </p:nvPr>
        </p:nvSpPr>
        <p:spPr/>
        <p:txBody>
          <a:bodyPr/>
          <a:lstStyle/>
          <a:p>
            <a:fld id="{9344FC17-8036-4C17-99E3-36847C815777}" type="slidenum">
              <a:rPr lang="en-US" smtClean="0"/>
              <a:t>10</a:t>
            </a:fld>
            <a:endParaRPr lang="en-US"/>
          </a:p>
        </p:txBody>
      </p:sp>
    </p:spTree>
    <p:extLst>
      <p:ext uri="{BB962C8B-B14F-4D97-AF65-F5344CB8AC3E}">
        <p14:creationId xmlns:p14="http://schemas.microsoft.com/office/powerpoint/2010/main" val="13349877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a:t>It is normal and common to have what is often called “baby blues” a couple days after giving birth.</a:t>
            </a:r>
          </a:p>
          <a:p>
            <a:pPr marL="171450" indent="-171450">
              <a:buFont typeface="Arial"/>
              <a:buChar char="•"/>
            </a:pPr>
            <a:r>
              <a:rPr lang="en-US"/>
              <a:t>These are feelings of sadness, anxiety, and/ or being upset with their baby or partner. Other symptoms include unexpected crying, trouble sleeping, or loss of appetite.</a:t>
            </a:r>
            <a:endParaRPr lang="en-US">
              <a:cs typeface="Calibri"/>
            </a:endParaRPr>
          </a:p>
          <a:p>
            <a:pPr marL="171450" indent="-171450">
              <a:buFont typeface="Arial"/>
              <a:buChar char="•"/>
            </a:pPr>
            <a:r>
              <a:rPr lang="en-US"/>
              <a:t>It is mostly brought on by a large change in hormones after birth, loss of sleep, and increased stress.</a:t>
            </a:r>
            <a:endParaRPr lang="en-US">
              <a:cs typeface="Calibri"/>
            </a:endParaRPr>
          </a:p>
          <a:p>
            <a:pPr marL="171450" indent="-171450">
              <a:buFont typeface="Arial"/>
              <a:buChar char="•"/>
            </a:pPr>
            <a:r>
              <a:rPr lang="en-US"/>
              <a:t>These symptoms often get better within 1 - 2 weeks without any treatment.</a:t>
            </a:r>
            <a:endParaRPr lang="en-US">
              <a:cs typeface="Calibri"/>
            </a:endParaRPr>
          </a:p>
          <a:p>
            <a:pPr marL="171450" indent="-171450">
              <a:buFont typeface="Arial"/>
              <a:buChar char="•"/>
            </a:pPr>
            <a:r>
              <a:rPr lang="en-US"/>
              <a:t>Postpartum depression shares a lot of symptoms with “baby blues”, but it can be much more intense and requires treatment </a:t>
            </a:r>
            <a:br>
              <a:rPr lang="en-US">
                <a:cs typeface="+mn-lt"/>
              </a:rPr>
            </a:br>
            <a:endParaRPr lang="en-US">
              <a:cs typeface="Calibri"/>
            </a:endParaRPr>
          </a:p>
        </p:txBody>
      </p:sp>
      <p:sp>
        <p:nvSpPr>
          <p:cNvPr id="4" name="Slide Number Placeholder 3"/>
          <p:cNvSpPr>
            <a:spLocks noGrp="1"/>
          </p:cNvSpPr>
          <p:nvPr>
            <p:ph type="sldNum" sz="quarter" idx="5"/>
          </p:nvPr>
        </p:nvSpPr>
        <p:spPr/>
        <p:txBody>
          <a:bodyPr/>
          <a:lstStyle/>
          <a:p>
            <a:fld id="{9344FC17-8036-4C17-99E3-36847C815777}" type="slidenum">
              <a:rPr lang="en-US" smtClean="0"/>
              <a:t>11</a:t>
            </a:fld>
            <a:endParaRPr lang="en-US"/>
          </a:p>
        </p:txBody>
      </p:sp>
    </p:spTree>
    <p:extLst>
      <p:ext uri="{BB962C8B-B14F-4D97-AF65-F5344CB8AC3E}">
        <p14:creationId xmlns:p14="http://schemas.microsoft.com/office/powerpoint/2010/main" val="34885312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Usual clinical care during pregnancy and the postpartum period should include discussion with pregnant or postpartum people about their history of mental illness, current symptoms and well-being </a:t>
            </a:r>
            <a:endParaRPr lang="en-US"/>
          </a:p>
        </p:txBody>
      </p:sp>
      <p:sp>
        <p:nvSpPr>
          <p:cNvPr id="4" name="Slide Number Placeholder 3"/>
          <p:cNvSpPr>
            <a:spLocks noGrp="1"/>
          </p:cNvSpPr>
          <p:nvPr>
            <p:ph type="sldNum" sz="quarter" idx="10"/>
          </p:nvPr>
        </p:nvSpPr>
        <p:spPr/>
        <p:txBody>
          <a:bodyPr/>
          <a:lstStyle/>
          <a:p>
            <a:fld id="{9344FC17-8036-4C17-99E3-36847C815777}" type="slidenum">
              <a:rPr lang="en-US" smtClean="0"/>
              <a:t>12</a:t>
            </a:fld>
            <a:endParaRPr lang="en-US"/>
          </a:p>
        </p:txBody>
      </p:sp>
    </p:spTree>
    <p:extLst>
      <p:ext uri="{BB962C8B-B14F-4D97-AF65-F5344CB8AC3E}">
        <p14:creationId xmlns:p14="http://schemas.microsoft.com/office/powerpoint/2010/main" val="36764355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CA"/>
              <a:t>In addition to usual clinical care, screening for depression would involve the systematic administration of a screening instrument (most commonly a questionnaire or small set of questions) with a pre-defined cut-off score to all pregnant or postpartum people in a particular setting such as a clinic </a:t>
            </a:r>
            <a:endParaRPr lang="en-US">
              <a:cs typeface="Calibri"/>
            </a:endParaRPr>
          </a:p>
          <a:p>
            <a:pPr marL="171450" indent="-171450">
              <a:buFont typeface="Arial"/>
              <a:buChar char="•"/>
            </a:pPr>
            <a:r>
              <a:rPr lang="en-CA"/>
              <a:t>Individuals who meet or exceed the cut-off score would be considered “screen positive” and would be further evaluated to see if they meet diagnostic criteria for depression, whereas those below the cut-off score would be “screen negative” and would not be further evaluated </a:t>
            </a:r>
          </a:p>
          <a:p>
            <a:pPr marL="171450" indent="-171450">
              <a:buFont typeface="Arial"/>
              <a:buChar char="•"/>
            </a:pPr>
            <a:r>
              <a:rPr lang="en-CA"/>
              <a:t>Common depression screening instruments include the Patient Health Questionnaire (PHQ), and the Edinburgh Postnatal Depression Scale (EPDS) for postpartum and pregnant individuals </a:t>
            </a:r>
            <a:endParaRPr lang="en-CA">
              <a:cs typeface="Calibri"/>
            </a:endParaRPr>
          </a:p>
        </p:txBody>
      </p:sp>
      <p:sp>
        <p:nvSpPr>
          <p:cNvPr id="4" name="Slide Number Placeholder 3"/>
          <p:cNvSpPr>
            <a:spLocks noGrp="1"/>
          </p:cNvSpPr>
          <p:nvPr>
            <p:ph type="sldNum" sz="quarter" idx="10"/>
          </p:nvPr>
        </p:nvSpPr>
        <p:spPr/>
        <p:txBody>
          <a:bodyPr/>
          <a:lstStyle/>
          <a:p>
            <a:fld id="{9344FC17-8036-4C17-99E3-36847C815777}" type="slidenum">
              <a:rPr lang="en-US" smtClean="0"/>
              <a:t>13</a:t>
            </a:fld>
            <a:endParaRPr lang="en-US"/>
          </a:p>
        </p:txBody>
      </p:sp>
    </p:spTree>
    <p:extLst>
      <p:ext uri="{BB962C8B-B14F-4D97-AF65-F5344CB8AC3E}">
        <p14:creationId xmlns:p14="http://schemas.microsoft.com/office/powerpoint/2010/main" val="28557884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CA"/>
              <a:t>We draw a distinction between standard questions posed in a systematic screening context and those integrated into usual care based on how a practitioner makes judgement about next steps. In systematic </a:t>
            </a:r>
            <a:r>
              <a:rPr lang="en-CA" err="1"/>
              <a:t>sceening</a:t>
            </a:r>
            <a:r>
              <a:rPr lang="en-CA"/>
              <a:t>, all patients meeting the cut-off score would be considered “screen positive”, and would be investigated further with diagnostic approaches. </a:t>
            </a:r>
            <a:endParaRPr lang="en-US">
              <a:cs typeface="Calibri"/>
            </a:endParaRPr>
          </a:p>
          <a:p>
            <a:pPr marL="171450" indent="-171450">
              <a:buFont typeface="Arial"/>
              <a:buChar char="•"/>
            </a:pPr>
            <a:r>
              <a:rPr lang="en-CA"/>
              <a:t>In contrast, making a judgement about a patient’s status after a personalized assessment based on all information available to a practitioner would be considered as routine clinical care and not screening. For example, if a provider were to ask a patient “over the last 2 weeks, how often have you been bothered by: Little interest or pleasure in doing things; feeling down, depressed, or hopeless”, and then proceed using their clinical judgment based on the patient’s responses along with other information about the patient, this would not be considered screening given this would be a flexible and personalized approach as opposed to the systematic and structured approach of screening using an instrument with a cut-off score. </a:t>
            </a:r>
            <a:endParaRPr lang="en-US"/>
          </a:p>
          <a:p>
            <a:pPr marL="171450" indent="-171450">
              <a:buFont typeface="Arial"/>
              <a:buChar char="•"/>
            </a:pPr>
            <a:r>
              <a:rPr lang="en-CA"/>
              <a:t>Once a clinician suspects depression and begins to investigate it, they are engaging in a diagnostic process whether or not they used a formal depression screening tool. </a:t>
            </a:r>
          </a:p>
          <a:p>
            <a:pPr lvl="1" indent="-171450">
              <a:buFont typeface="Arial"/>
              <a:buChar char="•"/>
            </a:pPr>
            <a:r>
              <a:rPr lang="en-CA"/>
              <a:t>Note that depression symptom questionnaires can also be used for several purposes other than screening, including as part of a diagnostic assessment of people suspected of having depression, to track treatment progress or to check for relapse among people known to have depression </a:t>
            </a:r>
            <a:endParaRPr lang="en-CA">
              <a:cs typeface="Calibri"/>
            </a:endParaRPr>
          </a:p>
        </p:txBody>
      </p:sp>
      <p:sp>
        <p:nvSpPr>
          <p:cNvPr id="4" name="Slide Number Placeholder 3"/>
          <p:cNvSpPr>
            <a:spLocks noGrp="1"/>
          </p:cNvSpPr>
          <p:nvPr>
            <p:ph type="sldNum" sz="quarter" idx="10"/>
          </p:nvPr>
        </p:nvSpPr>
        <p:spPr/>
        <p:txBody>
          <a:bodyPr/>
          <a:lstStyle/>
          <a:p>
            <a:fld id="{9344FC17-8036-4C17-99E3-36847C815777}" type="slidenum">
              <a:rPr lang="en-US" smtClean="0"/>
              <a:t>14</a:t>
            </a:fld>
            <a:endParaRPr lang="en-US"/>
          </a:p>
        </p:txBody>
      </p:sp>
    </p:spTree>
    <p:extLst>
      <p:ext uri="{BB962C8B-B14F-4D97-AF65-F5344CB8AC3E}">
        <p14:creationId xmlns:p14="http://schemas.microsoft.com/office/powerpoint/2010/main" val="21469698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CA"/>
              <a:t>The goal of screening would be to identify and help individuals who, without a screening protocol, would have been identified later in their illness or not at all. </a:t>
            </a:r>
            <a:endParaRPr lang="en-US">
              <a:cs typeface="Calibri"/>
            </a:endParaRPr>
          </a:p>
        </p:txBody>
      </p:sp>
      <p:sp>
        <p:nvSpPr>
          <p:cNvPr id="4" name="Slide Number Placeholder 3"/>
          <p:cNvSpPr>
            <a:spLocks noGrp="1"/>
          </p:cNvSpPr>
          <p:nvPr>
            <p:ph type="sldNum" sz="quarter" idx="10"/>
          </p:nvPr>
        </p:nvSpPr>
        <p:spPr/>
        <p:txBody>
          <a:bodyPr/>
          <a:lstStyle/>
          <a:p>
            <a:fld id="{9344FC17-8036-4C17-99E3-36847C815777}" type="slidenum">
              <a:rPr lang="en-US" smtClean="0"/>
              <a:t>15</a:t>
            </a:fld>
            <a:endParaRPr lang="en-US"/>
          </a:p>
        </p:txBody>
      </p:sp>
    </p:spTree>
    <p:extLst>
      <p:ext uri="{BB962C8B-B14F-4D97-AF65-F5344CB8AC3E}">
        <p14:creationId xmlns:p14="http://schemas.microsoft.com/office/powerpoint/2010/main" val="42040130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CA"/>
              <a:t>Ten provinces and territories in Canada provide guidance documents (e.g., best practice recommendations, care pathways, perinatal records) that suggest asking patients about current depression, anxiety, or mood during pregnancy or the postpartum period as part of usual clinical care </a:t>
            </a:r>
            <a:endParaRPr lang="en-CA" baseline="0">
              <a:cs typeface="Calibri"/>
            </a:endParaRPr>
          </a:p>
        </p:txBody>
      </p:sp>
      <p:sp>
        <p:nvSpPr>
          <p:cNvPr id="4" name="Slide Number Placeholder 3"/>
          <p:cNvSpPr>
            <a:spLocks noGrp="1"/>
          </p:cNvSpPr>
          <p:nvPr>
            <p:ph type="sldNum" sz="quarter" idx="10"/>
          </p:nvPr>
        </p:nvSpPr>
        <p:spPr/>
        <p:txBody>
          <a:bodyPr/>
          <a:lstStyle/>
          <a:p>
            <a:fld id="{9344FC17-8036-4C17-99E3-36847C815777}" type="slidenum">
              <a:rPr lang="en-US" smtClean="0"/>
              <a:t>17</a:t>
            </a:fld>
            <a:endParaRPr lang="en-US"/>
          </a:p>
        </p:txBody>
      </p:sp>
    </p:spTree>
    <p:extLst>
      <p:ext uri="{BB962C8B-B14F-4D97-AF65-F5344CB8AC3E}">
        <p14:creationId xmlns:p14="http://schemas.microsoft.com/office/powerpoint/2010/main" val="17717349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CA"/>
              <a:t>Nine provinces and territories provide guidance documents that suggest primary care providers (e.g., public health nurses, family physicians, midwives) screen patients with instruments such as the EPDS during pregnancy or the postpartum period</a:t>
            </a:r>
          </a:p>
          <a:p>
            <a:pPr marL="171450" indent="-171450">
              <a:buFont typeface="Arial"/>
              <a:buChar char="•"/>
            </a:pPr>
            <a:r>
              <a:rPr lang="en-CA"/>
              <a:t>This guidance includes recommended cut-off scores and follow-up actions as part of screening. </a:t>
            </a:r>
          </a:p>
          <a:p>
            <a:pPr marL="171450" indent="-171450">
              <a:buFont typeface="Arial"/>
              <a:buChar char="•"/>
            </a:pPr>
            <a:r>
              <a:rPr lang="en-CA"/>
              <a:t>Among these nine provinces and territories, seven also provide a place to enter scores for depression screening instruments in medical record forms used during pregnancy or the postpartum period</a:t>
            </a:r>
            <a:endParaRPr lang="en-CA">
              <a:cs typeface="Calibri"/>
            </a:endParaRPr>
          </a:p>
          <a:p>
            <a:pPr marL="171450" indent="-171450">
              <a:buFont typeface="Arial"/>
              <a:buChar char="•"/>
            </a:pPr>
            <a:r>
              <a:rPr lang="en-CA"/>
              <a:t>Guidance on which questionnaires to use, when to administer them, and pre-defined cut-off scores varies across provinces and territories. </a:t>
            </a:r>
            <a:endParaRPr lang="en-CA">
              <a:cs typeface="Calibri"/>
            </a:endParaRPr>
          </a:p>
          <a:p>
            <a:pPr marL="171450" indent="-171450">
              <a:buFont typeface="Arial"/>
              <a:buChar char="•"/>
            </a:pPr>
            <a:endParaRPr lang="en-CA">
              <a:cs typeface="Calibri"/>
            </a:endParaRPr>
          </a:p>
        </p:txBody>
      </p:sp>
      <p:sp>
        <p:nvSpPr>
          <p:cNvPr id="4" name="Slide Number Placeholder 3"/>
          <p:cNvSpPr>
            <a:spLocks noGrp="1"/>
          </p:cNvSpPr>
          <p:nvPr>
            <p:ph type="sldNum" sz="quarter" idx="10"/>
          </p:nvPr>
        </p:nvSpPr>
        <p:spPr/>
        <p:txBody>
          <a:bodyPr/>
          <a:lstStyle/>
          <a:p>
            <a:fld id="{9344FC17-8036-4C17-99E3-36847C815777}" type="slidenum">
              <a:rPr lang="en-US" smtClean="0"/>
              <a:t>18</a:t>
            </a:fld>
            <a:endParaRPr lang="en-US"/>
          </a:p>
        </p:txBody>
      </p:sp>
    </p:spTree>
    <p:extLst>
      <p:ext uri="{BB962C8B-B14F-4D97-AF65-F5344CB8AC3E}">
        <p14:creationId xmlns:p14="http://schemas.microsoft.com/office/powerpoint/2010/main" val="39024093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CA"/>
              <a:t>In 2013, the Canadian Task Force on Preventive Health Care recommended against screening for depression among perinatal or postpartum individuals </a:t>
            </a:r>
          </a:p>
          <a:p>
            <a:pPr marL="171450" indent="-171450">
              <a:buFont typeface="Arial"/>
              <a:buChar char="•"/>
            </a:pPr>
            <a:r>
              <a:rPr lang="en-CA"/>
              <a:t>Given that practice continues to vary in Canada, updated guidance was developed based on a review of benefits and harms of screening, and taking into account patient preferences, to  provide clarity for providers. </a:t>
            </a:r>
          </a:p>
          <a:p>
            <a:pPr marL="171450" indent="-171450">
              <a:buFont typeface="Arial"/>
              <a:buChar char="•"/>
            </a:pPr>
            <a:r>
              <a:rPr lang="en-CA"/>
              <a:t>This guideline replaces the recommendation for pregnant and postpartum individuals from the 2013 guideline. </a:t>
            </a:r>
            <a:endParaRPr lang="en-CA" baseline="0">
              <a:cs typeface="Calibri"/>
            </a:endParaRPr>
          </a:p>
        </p:txBody>
      </p:sp>
      <p:sp>
        <p:nvSpPr>
          <p:cNvPr id="4" name="Slide Number Placeholder 3"/>
          <p:cNvSpPr>
            <a:spLocks noGrp="1"/>
          </p:cNvSpPr>
          <p:nvPr>
            <p:ph type="sldNum" sz="quarter" idx="10"/>
          </p:nvPr>
        </p:nvSpPr>
        <p:spPr/>
        <p:txBody>
          <a:bodyPr/>
          <a:lstStyle/>
          <a:p>
            <a:fld id="{9344FC17-8036-4C17-99E3-36847C815777}" type="slidenum">
              <a:rPr lang="en-US" smtClean="0"/>
              <a:t>19</a:t>
            </a:fld>
            <a:endParaRPr lang="en-US"/>
          </a:p>
        </p:txBody>
      </p:sp>
    </p:spTree>
    <p:extLst>
      <p:ext uri="{BB962C8B-B14F-4D97-AF65-F5344CB8AC3E}">
        <p14:creationId xmlns:p14="http://schemas.microsoft.com/office/powerpoint/2010/main" val="38113891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defRPr/>
            </a:pPr>
            <a:r>
              <a:rPr lang="en-CA"/>
              <a:t>This recommendation provides guidance to primary care health professionals (e.g., clinicians, nurses, midwives or other providers who could serve as first point of contact for care during pregnancy or the postpartum period), policymakers, and patients on screening (as defined above) for depression in individuals during pregnancy and up to 1 year postpartum</a:t>
            </a:r>
            <a:endParaRPr lang="en-US"/>
          </a:p>
          <a:p>
            <a:pPr marL="171450" indent="-171450">
              <a:buFont typeface="Arial"/>
              <a:buChar char="•"/>
              <a:defRPr/>
            </a:pPr>
            <a:r>
              <a:rPr lang="en-CA"/>
              <a:t>The scope of this recommendation also extends to individuals who may be at an elevated risk of depression (e.g., trauma in early life, family history of depression </a:t>
            </a:r>
            <a:endParaRPr lang="en-CA">
              <a:cs typeface="Calibri"/>
            </a:endParaRPr>
          </a:p>
          <a:p>
            <a:pPr marL="171450" indent="-171450">
              <a:buFont typeface="Arial"/>
              <a:buChar char="•"/>
              <a:defRPr/>
            </a:pPr>
            <a:r>
              <a:rPr lang="en-CA"/>
              <a:t>This recommendation does not extend to individuals with a personal history or current diagnosis of depression or another mental health disorder, those currently receiving assessment or treatment for mental health disorders, those receiving care in psychiatric or other mental health settings, or those who are seeking services due to symptoms of depression. This guideline does not address depression treatment. </a:t>
            </a:r>
            <a:endParaRPr lang="en-CA">
              <a:cs typeface="Calibri"/>
            </a:endParaRPr>
          </a:p>
        </p:txBody>
      </p:sp>
      <p:sp>
        <p:nvSpPr>
          <p:cNvPr id="4" name="Slide Number Placeholder 3"/>
          <p:cNvSpPr>
            <a:spLocks noGrp="1"/>
          </p:cNvSpPr>
          <p:nvPr>
            <p:ph type="sldNum" sz="quarter" idx="10"/>
          </p:nvPr>
        </p:nvSpPr>
        <p:spPr/>
        <p:txBody>
          <a:bodyPr/>
          <a:lstStyle/>
          <a:p>
            <a:fld id="{9344FC17-8036-4C17-99E3-36847C815777}" type="slidenum">
              <a:rPr lang="en-US" smtClean="0"/>
              <a:t>20</a:t>
            </a:fld>
            <a:endParaRPr lang="en-US"/>
          </a:p>
        </p:txBody>
      </p:sp>
    </p:spTree>
    <p:extLst>
      <p:ext uri="{BB962C8B-B14F-4D97-AF65-F5344CB8AC3E}">
        <p14:creationId xmlns:p14="http://schemas.microsoft.com/office/powerpoint/2010/main" val="31811063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CA" altLang="en-US" sz="1200"/>
              <a:t>- </a:t>
            </a:r>
            <a:r>
              <a:rPr lang="en-US"/>
              <a:t>These slides are made </a:t>
            </a:r>
            <a:r>
              <a:rPr lang="en-US" b="1"/>
              <a:t>available publicly </a:t>
            </a:r>
            <a:r>
              <a:rPr lang="en-US"/>
              <a:t>following the guideline’s release as an educational support to assist with the dissemination, uptake and implementation of the guidelines into primary care practice. </a:t>
            </a:r>
          </a:p>
          <a:p>
            <a:pPr>
              <a:defRPr/>
            </a:pPr>
            <a:endParaRPr lang="en-US" sz="800"/>
          </a:p>
          <a:p>
            <a:pPr>
              <a:defRPr/>
            </a:pPr>
            <a:r>
              <a:rPr lang="en-US"/>
              <a:t>- Some or all of the slides in this slide deck may be used in educational contexts.   </a:t>
            </a:r>
          </a:p>
          <a:p>
            <a:endParaRPr lang="en-US" altLang="en-US">
              <a:ea typeface="ヒラギノ角ゴ Pro W3" charset="-128"/>
            </a:endParaRPr>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ヒラギノ角ゴ Pro W3" charset="-128"/>
              </a:defRPr>
            </a:lvl1pPr>
            <a:lvl2pPr marL="758255" indent="-291636" eaLnBrk="0" hangingPunct="0">
              <a:spcBef>
                <a:spcPct val="30000"/>
              </a:spcBef>
              <a:defRPr sz="1200">
                <a:solidFill>
                  <a:schemeClr val="tx1"/>
                </a:solidFill>
                <a:latin typeface="Calibri" pitchFamily="34" charset="0"/>
                <a:ea typeface="ヒラギノ角ゴ Pro W3" charset="-128"/>
              </a:defRPr>
            </a:lvl2pPr>
            <a:lvl3pPr marL="1166546" indent="-233309" eaLnBrk="0" hangingPunct="0">
              <a:spcBef>
                <a:spcPct val="30000"/>
              </a:spcBef>
              <a:defRPr sz="1200">
                <a:solidFill>
                  <a:schemeClr val="tx1"/>
                </a:solidFill>
                <a:latin typeface="Calibri" pitchFamily="34" charset="0"/>
                <a:ea typeface="ヒラギノ角ゴ Pro W3" charset="-128"/>
              </a:defRPr>
            </a:lvl3pPr>
            <a:lvl4pPr marL="1633164" indent="-233309" eaLnBrk="0" hangingPunct="0">
              <a:spcBef>
                <a:spcPct val="30000"/>
              </a:spcBef>
              <a:defRPr sz="1200">
                <a:solidFill>
                  <a:schemeClr val="tx1"/>
                </a:solidFill>
                <a:latin typeface="Calibri" pitchFamily="34" charset="0"/>
                <a:ea typeface="ヒラギノ角ゴ Pro W3" charset="-128"/>
              </a:defRPr>
            </a:lvl4pPr>
            <a:lvl5pPr marL="2099782" indent="-233309" eaLnBrk="0" hangingPunct="0">
              <a:spcBef>
                <a:spcPct val="30000"/>
              </a:spcBef>
              <a:defRPr sz="1200">
                <a:solidFill>
                  <a:schemeClr val="tx1"/>
                </a:solidFill>
                <a:latin typeface="Calibri" pitchFamily="34" charset="0"/>
                <a:ea typeface="ヒラギノ角ゴ Pro W3" charset="-128"/>
              </a:defRPr>
            </a:lvl5pPr>
            <a:lvl6pPr marL="2566401" indent="-233309" eaLnBrk="0" fontAlgn="base" hangingPunct="0">
              <a:spcBef>
                <a:spcPct val="30000"/>
              </a:spcBef>
              <a:spcAft>
                <a:spcPct val="0"/>
              </a:spcAft>
              <a:defRPr sz="1200">
                <a:solidFill>
                  <a:schemeClr val="tx1"/>
                </a:solidFill>
                <a:latin typeface="Calibri" pitchFamily="34" charset="0"/>
                <a:ea typeface="ヒラギノ角ゴ Pro W3" charset="-128"/>
              </a:defRPr>
            </a:lvl6pPr>
            <a:lvl7pPr marL="3033019" indent="-233309" eaLnBrk="0" fontAlgn="base" hangingPunct="0">
              <a:spcBef>
                <a:spcPct val="30000"/>
              </a:spcBef>
              <a:spcAft>
                <a:spcPct val="0"/>
              </a:spcAft>
              <a:defRPr sz="1200">
                <a:solidFill>
                  <a:schemeClr val="tx1"/>
                </a:solidFill>
                <a:latin typeface="Calibri" pitchFamily="34" charset="0"/>
                <a:ea typeface="ヒラギノ角ゴ Pro W3" charset="-128"/>
              </a:defRPr>
            </a:lvl7pPr>
            <a:lvl8pPr marL="3499637" indent="-233309" eaLnBrk="0" fontAlgn="base" hangingPunct="0">
              <a:spcBef>
                <a:spcPct val="30000"/>
              </a:spcBef>
              <a:spcAft>
                <a:spcPct val="0"/>
              </a:spcAft>
              <a:defRPr sz="1200">
                <a:solidFill>
                  <a:schemeClr val="tx1"/>
                </a:solidFill>
                <a:latin typeface="Calibri" pitchFamily="34" charset="0"/>
                <a:ea typeface="ヒラギノ角ゴ Pro W3" charset="-128"/>
              </a:defRPr>
            </a:lvl8pPr>
            <a:lvl9pPr marL="3966256" indent="-233309" eaLnBrk="0" fontAlgn="base" hangingPunct="0">
              <a:spcBef>
                <a:spcPct val="30000"/>
              </a:spcBef>
              <a:spcAft>
                <a:spcPct val="0"/>
              </a:spcAft>
              <a:defRPr sz="1200">
                <a:solidFill>
                  <a:schemeClr val="tx1"/>
                </a:solidFill>
                <a:latin typeface="Calibri" pitchFamily="34" charset="0"/>
                <a:ea typeface="ヒラギノ角ゴ Pro W3" charset="-128"/>
              </a:defRPr>
            </a:lvl9pPr>
          </a:lstStyle>
          <a:p>
            <a:pPr>
              <a:spcBef>
                <a:spcPct val="0"/>
              </a:spcBef>
            </a:pPr>
            <a:fld id="{EDBC28DC-DAAE-46F2-A018-39355D5B85A0}" type="slidenum">
              <a:rPr lang="en-CA" altLang="en-US" smtClean="0">
                <a:latin typeface="Arial" pitchFamily="34" charset="0"/>
              </a:rPr>
              <a:pPr>
                <a:spcBef>
                  <a:spcPct val="0"/>
                </a:spcBef>
              </a:pPr>
              <a:t>2</a:t>
            </a:fld>
            <a:endParaRPr lang="en-CA" altLang="en-US">
              <a:latin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altLang="en-US">
                <a:ea typeface="ヒラギノ角ゴ Pro W3" charset="-128"/>
              </a:rPr>
              <a:t>- Methods</a:t>
            </a:r>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ヒラギノ角ゴ Pro W3" charset="-128"/>
              </a:defRPr>
            </a:lvl1pPr>
            <a:lvl2pPr marL="758255" indent="-291636" eaLnBrk="0" hangingPunct="0">
              <a:spcBef>
                <a:spcPct val="30000"/>
              </a:spcBef>
              <a:defRPr sz="1200">
                <a:solidFill>
                  <a:schemeClr val="tx1"/>
                </a:solidFill>
                <a:latin typeface="Calibri" pitchFamily="34" charset="0"/>
                <a:ea typeface="ヒラギノ角ゴ Pro W3" charset="-128"/>
              </a:defRPr>
            </a:lvl2pPr>
            <a:lvl3pPr marL="1166546" indent="-233309" eaLnBrk="0" hangingPunct="0">
              <a:spcBef>
                <a:spcPct val="30000"/>
              </a:spcBef>
              <a:defRPr sz="1200">
                <a:solidFill>
                  <a:schemeClr val="tx1"/>
                </a:solidFill>
                <a:latin typeface="Calibri" pitchFamily="34" charset="0"/>
                <a:ea typeface="ヒラギノ角ゴ Pro W3" charset="-128"/>
              </a:defRPr>
            </a:lvl3pPr>
            <a:lvl4pPr marL="1633164" indent="-233309" eaLnBrk="0" hangingPunct="0">
              <a:spcBef>
                <a:spcPct val="30000"/>
              </a:spcBef>
              <a:defRPr sz="1200">
                <a:solidFill>
                  <a:schemeClr val="tx1"/>
                </a:solidFill>
                <a:latin typeface="Calibri" pitchFamily="34" charset="0"/>
                <a:ea typeface="ヒラギノ角ゴ Pro W3" charset="-128"/>
              </a:defRPr>
            </a:lvl4pPr>
            <a:lvl5pPr marL="2099782" indent="-233309" eaLnBrk="0" hangingPunct="0">
              <a:spcBef>
                <a:spcPct val="30000"/>
              </a:spcBef>
              <a:defRPr sz="1200">
                <a:solidFill>
                  <a:schemeClr val="tx1"/>
                </a:solidFill>
                <a:latin typeface="Calibri" pitchFamily="34" charset="0"/>
                <a:ea typeface="ヒラギノ角ゴ Pro W3" charset="-128"/>
              </a:defRPr>
            </a:lvl5pPr>
            <a:lvl6pPr marL="2566401" indent="-233309" eaLnBrk="0" fontAlgn="base" hangingPunct="0">
              <a:spcBef>
                <a:spcPct val="30000"/>
              </a:spcBef>
              <a:spcAft>
                <a:spcPct val="0"/>
              </a:spcAft>
              <a:defRPr sz="1200">
                <a:solidFill>
                  <a:schemeClr val="tx1"/>
                </a:solidFill>
                <a:latin typeface="Calibri" pitchFamily="34" charset="0"/>
                <a:ea typeface="ヒラギノ角ゴ Pro W3" charset="-128"/>
              </a:defRPr>
            </a:lvl6pPr>
            <a:lvl7pPr marL="3033019" indent="-233309" eaLnBrk="0" fontAlgn="base" hangingPunct="0">
              <a:spcBef>
                <a:spcPct val="30000"/>
              </a:spcBef>
              <a:spcAft>
                <a:spcPct val="0"/>
              </a:spcAft>
              <a:defRPr sz="1200">
                <a:solidFill>
                  <a:schemeClr val="tx1"/>
                </a:solidFill>
                <a:latin typeface="Calibri" pitchFamily="34" charset="0"/>
                <a:ea typeface="ヒラギノ角ゴ Pro W3" charset="-128"/>
              </a:defRPr>
            </a:lvl7pPr>
            <a:lvl8pPr marL="3499637" indent="-233309" eaLnBrk="0" fontAlgn="base" hangingPunct="0">
              <a:spcBef>
                <a:spcPct val="30000"/>
              </a:spcBef>
              <a:spcAft>
                <a:spcPct val="0"/>
              </a:spcAft>
              <a:defRPr sz="1200">
                <a:solidFill>
                  <a:schemeClr val="tx1"/>
                </a:solidFill>
                <a:latin typeface="Calibri" pitchFamily="34" charset="0"/>
                <a:ea typeface="ヒラギノ角ゴ Pro W3" charset="-128"/>
              </a:defRPr>
            </a:lvl8pPr>
            <a:lvl9pPr marL="3966256" indent="-233309" eaLnBrk="0" fontAlgn="base" hangingPunct="0">
              <a:spcBef>
                <a:spcPct val="30000"/>
              </a:spcBef>
              <a:spcAft>
                <a:spcPct val="0"/>
              </a:spcAft>
              <a:defRPr sz="1200">
                <a:solidFill>
                  <a:schemeClr val="tx1"/>
                </a:solidFill>
                <a:latin typeface="Calibri" pitchFamily="34" charset="0"/>
                <a:ea typeface="ヒラギノ角ゴ Pro W3" charset="-128"/>
              </a:defRPr>
            </a:lvl9pPr>
          </a:lstStyle>
          <a:p>
            <a:pPr>
              <a:spcBef>
                <a:spcPct val="0"/>
              </a:spcBef>
            </a:pPr>
            <a:fld id="{DC1BA8BC-1136-4EAB-96EE-D46BE4C6073B}" type="slidenum">
              <a:rPr lang="en-CA" altLang="en-US" smtClean="0">
                <a:latin typeface="Arial" pitchFamily="34" charset="0"/>
              </a:rPr>
              <a:pPr>
                <a:spcBef>
                  <a:spcPct val="0"/>
                </a:spcBef>
              </a:pPr>
              <a:t>21</a:t>
            </a:fld>
            <a:endParaRPr lang="en-CA" altLang="en-US">
              <a:latin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CA"/>
              <a:t>The </a:t>
            </a:r>
            <a:r>
              <a:rPr lang="en-CA" sz="1200"/>
              <a:t>Canadian Task Force on Preventive Health Care is an i</a:t>
            </a:r>
            <a:r>
              <a:rPr lang="en-CA" sz="3200"/>
              <a:t>ndependent body of up to 15 clinicians and methodologists.</a:t>
            </a:r>
          </a:p>
          <a:p>
            <a:pPr marL="171450" indent="-171450">
              <a:buFontTx/>
              <a:buChar char="-"/>
            </a:pPr>
            <a:r>
              <a:rPr lang="en-CA" sz="3200"/>
              <a:t>The</a:t>
            </a:r>
            <a:r>
              <a:rPr lang="en-CA" sz="3200" baseline="0"/>
              <a:t> m</a:t>
            </a:r>
            <a:r>
              <a:rPr lang="en-CA" sz="3200"/>
              <a:t>andate</a:t>
            </a:r>
            <a:r>
              <a:rPr lang="en-CA" sz="3200" baseline="0"/>
              <a:t> is to </a:t>
            </a:r>
            <a:r>
              <a:rPr lang="en-CA" sz="3200"/>
              <a:t>develop evidence-based clinical practice guidelines that support primary care providers in the delivery of preventive healthcare.</a:t>
            </a:r>
          </a:p>
          <a:p>
            <a:pPr marL="171450" indent="-171450">
              <a:buFontTx/>
              <a:buChar char="-"/>
            </a:pPr>
            <a:r>
              <a:rPr lang="en-CA"/>
              <a:t>Ultimately the goal of</a:t>
            </a:r>
            <a:r>
              <a:rPr lang="en-CA" baseline="0"/>
              <a:t> the Task Force is to improve the health of Canadians by making sure that primary care providers have access to clinical prevention guidelines that are based on the best available evidence. </a:t>
            </a:r>
            <a:endParaRPr lang="en-CA"/>
          </a:p>
        </p:txBody>
      </p:sp>
      <p:sp>
        <p:nvSpPr>
          <p:cNvPr id="4" name="Slide Number Placeholder 3"/>
          <p:cNvSpPr>
            <a:spLocks noGrp="1"/>
          </p:cNvSpPr>
          <p:nvPr>
            <p:ph type="sldNum" sz="quarter" idx="10"/>
          </p:nvPr>
        </p:nvSpPr>
        <p:spPr/>
        <p:txBody>
          <a:bodyPr/>
          <a:lstStyle/>
          <a:p>
            <a:fld id="{9344FC17-8036-4C17-99E3-36847C815777}" type="slidenum">
              <a:rPr lang="en-US" smtClean="0"/>
              <a:t>22</a:t>
            </a:fld>
            <a:endParaRPr lang="en-US"/>
          </a:p>
        </p:txBody>
      </p:sp>
    </p:spTree>
    <p:extLst>
      <p:ext uri="{BB962C8B-B14F-4D97-AF65-F5344CB8AC3E}">
        <p14:creationId xmlns:p14="http://schemas.microsoft.com/office/powerpoint/2010/main" val="7532576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altLang="en-US" u="none">
                <a:ea typeface="ヒラギノ角ゴ Pro W3" charset="-128"/>
              </a:rPr>
              <a:t>-</a:t>
            </a:r>
            <a:r>
              <a:rPr lang="en-CA" altLang="en-US" u="none" baseline="0">
                <a:ea typeface="ヒラギノ角ゴ Pro W3" charset="-128"/>
              </a:rPr>
              <a:t> The Task Force works with Evidence Re</a:t>
            </a:r>
            <a:r>
              <a:rPr lang="en-US" altLang="en-US" sz="1200">
                <a:cs typeface="Arial" pitchFamily="34" charset="0"/>
              </a:rPr>
              <a:t>view and Synthesis Centres (ERSCs) who independently review the evidence.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a:cs typeface="Arial" pitchFamily="34" charset="0"/>
              </a:rPr>
              <a:t>- The ERSCs un</a:t>
            </a:r>
            <a:r>
              <a:rPr lang="en-US" altLang="en-US" sz="1200"/>
              <a:t>dertake a systematic review of the literature based on the analytical framework and prepare the final report and GRADE tables. GRADE: Grading of Recommendation, Assessment, Development and Evaluation.</a:t>
            </a:r>
          </a:p>
          <a:p>
            <a:r>
              <a:rPr lang="en-US" altLang="en-US" sz="1200"/>
              <a:t>- They also</a:t>
            </a:r>
            <a:r>
              <a:rPr lang="en-US" altLang="en-US" sz="1200" baseline="0"/>
              <a:t> p</a:t>
            </a:r>
            <a:r>
              <a:rPr lang="en-US" altLang="en-US" sz="1200"/>
              <a:t>articipate in working group and Task Force meetings (non-voting).</a:t>
            </a:r>
          </a:p>
          <a:p>
            <a:endParaRPr lang="en-CA" altLang="en-US" u="none">
              <a:ea typeface="ヒラギノ角ゴ Pro W3" charset="-128"/>
            </a:endParaRPr>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ヒラギノ角ゴ Pro W3" charset="-128"/>
              </a:defRPr>
            </a:lvl1pPr>
            <a:lvl2pPr marL="758255" indent="-291636" eaLnBrk="0" hangingPunct="0">
              <a:spcBef>
                <a:spcPct val="30000"/>
              </a:spcBef>
              <a:defRPr sz="1200">
                <a:solidFill>
                  <a:schemeClr val="tx1"/>
                </a:solidFill>
                <a:latin typeface="Calibri" pitchFamily="34" charset="0"/>
                <a:ea typeface="ヒラギノ角ゴ Pro W3" charset="-128"/>
              </a:defRPr>
            </a:lvl2pPr>
            <a:lvl3pPr marL="1166546" indent="-233309" eaLnBrk="0" hangingPunct="0">
              <a:spcBef>
                <a:spcPct val="30000"/>
              </a:spcBef>
              <a:defRPr sz="1200">
                <a:solidFill>
                  <a:schemeClr val="tx1"/>
                </a:solidFill>
                <a:latin typeface="Calibri" pitchFamily="34" charset="0"/>
                <a:ea typeface="ヒラギノ角ゴ Pro W3" charset="-128"/>
              </a:defRPr>
            </a:lvl3pPr>
            <a:lvl4pPr marL="1633164" indent="-233309" eaLnBrk="0" hangingPunct="0">
              <a:spcBef>
                <a:spcPct val="30000"/>
              </a:spcBef>
              <a:defRPr sz="1200">
                <a:solidFill>
                  <a:schemeClr val="tx1"/>
                </a:solidFill>
                <a:latin typeface="Calibri" pitchFamily="34" charset="0"/>
                <a:ea typeface="ヒラギノ角ゴ Pro W3" charset="-128"/>
              </a:defRPr>
            </a:lvl4pPr>
            <a:lvl5pPr marL="2099782" indent="-233309" eaLnBrk="0" hangingPunct="0">
              <a:spcBef>
                <a:spcPct val="30000"/>
              </a:spcBef>
              <a:defRPr sz="1200">
                <a:solidFill>
                  <a:schemeClr val="tx1"/>
                </a:solidFill>
                <a:latin typeface="Calibri" pitchFamily="34" charset="0"/>
                <a:ea typeface="ヒラギノ角ゴ Pro W3" charset="-128"/>
              </a:defRPr>
            </a:lvl5pPr>
            <a:lvl6pPr marL="2566401" indent="-233309" eaLnBrk="0" fontAlgn="base" hangingPunct="0">
              <a:spcBef>
                <a:spcPct val="30000"/>
              </a:spcBef>
              <a:spcAft>
                <a:spcPct val="0"/>
              </a:spcAft>
              <a:defRPr sz="1200">
                <a:solidFill>
                  <a:schemeClr val="tx1"/>
                </a:solidFill>
                <a:latin typeface="Calibri" pitchFamily="34" charset="0"/>
                <a:ea typeface="ヒラギノ角ゴ Pro W3" charset="-128"/>
              </a:defRPr>
            </a:lvl6pPr>
            <a:lvl7pPr marL="3033019" indent="-233309" eaLnBrk="0" fontAlgn="base" hangingPunct="0">
              <a:spcBef>
                <a:spcPct val="30000"/>
              </a:spcBef>
              <a:spcAft>
                <a:spcPct val="0"/>
              </a:spcAft>
              <a:defRPr sz="1200">
                <a:solidFill>
                  <a:schemeClr val="tx1"/>
                </a:solidFill>
                <a:latin typeface="Calibri" pitchFamily="34" charset="0"/>
                <a:ea typeface="ヒラギノ角ゴ Pro W3" charset="-128"/>
              </a:defRPr>
            </a:lvl7pPr>
            <a:lvl8pPr marL="3499637" indent="-233309" eaLnBrk="0" fontAlgn="base" hangingPunct="0">
              <a:spcBef>
                <a:spcPct val="30000"/>
              </a:spcBef>
              <a:spcAft>
                <a:spcPct val="0"/>
              </a:spcAft>
              <a:defRPr sz="1200">
                <a:solidFill>
                  <a:schemeClr val="tx1"/>
                </a:solidFill>
                <a:latin typeface="Calibri" pitchFamily="34" charset="0"/>
                <a:ea typeface="ヒラギノ角ゴ Pro W3" charset="-128"/>
              </a:defRPr>
            </a:lvl8pPr>
            <a:lvl9pPr marL="3966256" indent="-233309" eaLnBrk="0" fontAlgn="base" hangingPunct="0">
              <a:spcBef>
                <a:spcPct val="30000"/>
              </a:spcBef>
              <a:spcAft>
                <a:spcPct val="0"/>
              </a:spcAft>
              <a:defRPr sz="1200">
                <a:solidFill>
                  <a:schemeClr val="tx1"/>
                </a:solidFill>
                <a:latin typeface="Calibri" pitchFamily="34" charset="0"/>
                <a:ea typeface="ヒラギノ角ゴ Pro W3" charset="-128"/>
              </a:defRPr>
            </a:lvl9pPr>
          </a:lstStyle>
          <a:p>
            <a:pPr>
              <a:spcBef>
                <a:spcPct val="0"/>
              </a:spcBef>
            </a:pPr>
            <a:fld id="{0B062750-57EC-4304-8E4B-3AF3A1C2BFBD}" type="slidenum">
              <a:rPr lang="en-CA" altLang="en-US" smtClean="0">
                <a:latin typeface="Arial" pitchFamily="34" charset="0"/>
                <a:cs typeface="Arial" pitchFamily="34" charset="0"/>
              </a:rPr>
              <a:pPr>
                <a:spcBef>
                  <a:spcPct val="0"/>
                </a:spcBef>
              </a:pPr>
              <a:t>23</a:t>
            </a:fld>
            <a:endParaRPr lang="en-CA" altLang="en-US">
              <a:latin typeface="Arial" pitchFamily="34" charset="0"/>
              <a:cs typeface="Arial"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r>
              <a:rPr lang="en-CA" altLang="en-US">
                <a:ea typeface="ヒラギノ角ゴ Pro W3" charset="-128"/>
              </a:rPr>
              <a:t>This infographic provides</a:t>
            </a:r>
            <a:r>
              <a:rPr lang="en-CA" altLang="en-US" baseline="0">
                <a:ea typeface="ヒラギノ角ゴ Pro W3" charset="-128"/>
              </a:rPr>
              <a:t> an overview of the TF guideline process and who provides critical input at the topic selection, evidence synthesis, guideline, and dissemination stages. This includes a variety of internal and external stakeholder (more detail on next slide).</a:t>
            </a:r>
          </a:p>
          <a:p>
            <a:pPr marL="171450" indent="-171450">
              <a:buFontTx/>
              <a:buChar char="-"/>
            </a:pPr>
            <a:endParaRPr lang="en-CA" altLang="en-US" baseline="0">
              <a:ea typeface="ヒラギノ角ゴ Pro W3" charset="-128"/>
            </a:endParaRPr>
          </a:p>
          <a:p>
            <a:pPr marL="0" indent="0">
              <a:buFontTx/>
              <a:buNone/>
            </a:pPr>
            <a:endParaRPr lang="en-CA" altLang="en-US" b="0">
              <a:ea typeface="ヒラギノ角ゴ Pro W3" charset="-128"/>
            </a:endParaRPr>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ヒラギノ角ゴ Pro W3" charset="-128"/>
              </a:defRPr>
            </a:lvl1pPr>
            <a:lvl2pPr marL="758255" indent="-291636" eaLnBrk="0" hangingPunct="0">
              <a:spcBef>
                <a:spcPct val="30000"/>
              </a:spcBef>
              <a:defRPr sz="1200">
                <a:solidFill>
                  <a:schemeClr val="tx1"/>
                </a:solidFill>
                <a:latin typeface="Calibri" pitchFamily="34" charset="0"/>
                <a:ea typeface="ヒラギノ角ゴ Pro W3" charset="-128"/>
              </a:defRPr>
            </a:lvl2pPr>
            <a:lvl3pPr marL="1166546" indent="-233309" eaLnBrk="0" hangingPunct="0">
              <a:spcBef>
                <a:spcPct val="30000"/>
              </a:spcBef>
              <a:defRPr sz="1200">
                <a:solidFill>
                  <a:schemeClr val="tx1"/>
                </a:solidFill>
                <a:latin typeface="Calibri" pitchFamily="34" charset="0"/>
                <a:ea typeface="ヒラギノ角ゴ Pro W3" charset="-128"/>
              </a:defRPr>
            </a:lvl3pPr>
            <a:lvl4pPr marL="1633164" indent="-233309" eaLnBrk="0" hangingPunct="0">
              <a:spcBef>
                <a:spcPct val="30000"/>
              </a:spcBef>
              <a:defRPr sz="1200">
                <a:solidFill>
                  <a:schemeClr val="tx1"/>
                </a:solidFill>
                <a:latin typeface="Calibri" pitchFamily="34" charset="0"/>
                <a:ea typeface="ヒラギノ角ゴ Pro W3" charset="-128"/>
              </a:defRPr>
            </a:lvl4pPr>
            <a:lvl5pPr marL="2099782" indent="-233309" eaLnBrk="0" hangingPunct="0">
              <a:spcBef>
                <a:spcPct val="30000"/>
              </a:spcBef>
              <a:defRPr sz="1200">
                <a:solidFill>
                  <a:schemeClr val="tx1"/>
                </a:solidFill>
                <a:latin typeface="Calibri" pitchFamily="34" charset="0"/>
                <a:ea typeface="ヒラギノ角ゴ Pro W3" charset="-128"/>
              </a:defRPr>
            </a:lvl5pPr>
            <a:lvl6pPr marL="2566401" indent="-233309" eaLnBrk="0" fontAlgn="base" hangingPunct="0">
              <a:spcBef>
                <a:spcPct val="30000"/>
              </a:spcBef>
              <a:spcAft>
                <a:spcPct val="0"/>
              </a:spcAft>
              <a:defRPr sz="1200">
                <a:solidFill>
                  <a:schemeClr val="tx1"/>
                </a:solidFill>
                <a:latin typeface="Calibri" pitchFamily="34" charset="0"/>
                <a:ea typeface="ヒラギノ角ゴ Pro W3" charset="-128"/>
              </a:defRPr>
            </a:lvl6pPr>
            <a:lvl7pPr marL="3033019" indent="-233309" eaLnBrk="0" fontAlgn="base" hangingPunct="0">
              <a:spcBef>
                <a:spcPct val="30000"/>
              </a:spcBef>
              <a:spcAft>
                <a:spcPct val="0"/>
              </a:spcAft>
              <a:defRPr sz="1200">
                <a:solidFill>
                  <a:schemeClr val="tx1"/>
                </a:solidFill>
                <a:latin typeface="Calibri" pitchFamily="34" charset="0"/>
                <a:ea typeface="ヒラギノ角ゴ Pro W3" charset="-128"/>
              </a:defRPr>
            </a:lvl7pPr>
            <a:lvl8pPr marL="3499637" indent="-233309" eaLnBrk="0" fontAlgn="base" hangingPunct="0">
              <a:spcBef>
                <a:spcPct val="30000"/>
              </a:spcBef>
              <a:spcAft>
                <a:spcPct val="0"/>
              </a:spcAft>
              <a:defRPr sz="1200">
                <a:solidFill>
                  <a:schemeClr val="tx1"/>
                </a:solidFill>
                <a:latin typeface="Calibri" pitchFamily="34" charset="0"/>
                <a:ea typeface="ヒラギノ角ゴ Pro W3" charset="-128"/>
              </a:defRPr>
            </a:lvl8pPr>
            <a:lvl9pPr marL="3966256" indent="-233309" eaLnBrk="0" fontAlgn="base" hangingPunct="0">
              <a:spcBef>
                <a:spcPct val="30000"/>
              </a:spcBef>
              <a:spcAft>
                <a:spcPct val="0"/>
              </a:spcAft>
              <a:defRPr sz="1200">
                <a:solidFill>
                  <a:schemeClr val="tx1"/>
                </a:solidFill>
                <a:latin typeface="Calibri" pitchFamily="34" charset="0"/>
                <a:ea typeface="ヒラギノ角ゴ Pro W3" charset="-128"/>
              </a:defRPr>
            </a:lvl9pPr>
          </a:lstStyle>
          <a:p>
            <a:pPr>
              <a:spcBef>
                <a:spcPct val="0"/>
              </a:spcBef>
            </a:pPr>
            <a:fld id="{E2C95D3C-9B4C-46E5-985A-ED3B4211F7EC}" type="slidenum">
              <a:rPr lang="en-CA" altLang="en-US" smtClean="0">
                <a:latin typeface="Arial" pitchFamily="34" charset="0"/>
              </a:rPr>
              <a:pPr>
                <a:spcBef>
                  <a:spcPct val="0"/>
                </a:spcBef>
              </a:pPr>
              <a:t>24</a:t>
            </a:fld>
            <a:endParaRPr lang="en-CA" altLang="en-US">
              <a:latin typeface="Arial" pitchFamily="34" charset="0"/>
            </a:endParaRPr>
          </a:p>
        </p:txBody>
      </p:sp>
    </p:spTree>
    <p:extLst>
      <p:ext uri="{BB962C8B-B14F-4D97-AF65-F5344CB8AC3E}">
        <p14:creationId xmlns:p14="http://schemas.microsoft.com/office/powerpoint/2010/main" val="35241128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r>
              <a:rPr lang="en-CA" altLang="en-US" dirty="0">
                <a:ea typeface="ヒラギノ角ゴ Pro W3"/>
              </a:rPr>
              <a:t>The TF </a:t>
            </a:r>
            <a:r>
              <a:rPr lang="en-CA" altLang="en-US" b="0" dirty="0">
                <a:ea typeface="ヒラギノ角ゴ Pro W3"/>
              </a:rPr>
              <a:t>review process includes:</a:t>
            </a:r>
          </a:p>
          <a:p>
            <a:pPr marL="914400" lvl="1" indent="-457200">
              <a:buFont typeface="Arial" panose="020B0604020202020204" pitchFamily="34" charset="0"/>
              <a:buChar char="•"/>
            </a:pPr>
            <a:r>
              <a:rPr lang="en-US" sz="2800" b="0" dirty="0"/>
              <a:t>Internal review by the g</a:t>
            </a:r>
            <a:r>
              <a:rPr lang="en-US" sz="2400" b="0" dirty="0"/>
              <a:t>uideline working group and all other Task Force members</a:t>
            </a:r>
            <a:endParaRPr lang="en-US" sz="2800" b="0" dirty="0"/>
          </a:p>
          <a:p>
            <a:pPr lvl="1">
              <a:defRPr/>
            </a:pPr>
            <a:r>
              <a:rPr lang="en-US" sz="2400" dirty="0">
                <a:cs typeface="Calibri"/>
              </a:rPr>
              <a:t>The Task Force also engages specialists/content experts to act as advisors to the working group throughout the process. Content experts are involved in meetings and review key documents, but do not vote or have input into the direction or strength of recommendations</a:t>
            </a:r>
            <a:endParaRPr lang="en-US" sz="2400" dirty="0"/>
          </a:p>
          <a:p>
            <a:pPr marL="914400" lvl="1" indent="-457200">
              <a:buFont typeface="Arial" panose="020B0604020202020204" pitchFamily="34" charset="0"/>
              <a:buChar char="•"/>
              <a:defRPr/>
            </a:pPr>
            <a:r>
              <a:rPr lang="en-US" sz="2800" b="0" dirty="0"/>
              <a:t>External review is undertaken at 3</a:t>
            </a:r>
            <a:r>
              <a:rPr lang="en-US" sz="2800" b="0" baseline="0" dirty="0"/>
              <a:t> </a:t>
            </a:r>
            <a:r>
              <a:rPr lang="en-US" sz="2800" b="0" dirty="0"/>
              <a:t>key stages</a:t>
            </a:r>
            <a:r>
              <a:rPr lang="en-US" sz="3200" b="0" dirty="0"/>
              <a:t>:</a:t>
            </a:r>
            <a:endParaRPr lang="en-US" sz="3200" b="0" dirty="0">
              <a:cs typeface="Calibri"/>
            </a:endParaRPr>
          </a:p>
          <a:p>
            <a:pPr lvl="1">
              <a:defRPr/>
            </a:pPr>
            <a:r>
              <a:rPr lang="en-US" sz="2400" b="0" dirty="0"/>
              <a:t>Protocol, systematic review(s) and guideline</a:t>
            </a:r>
            <a:endParaRPr lang="en-US" sz="2400" b="0" dirty="0">
              <a:cs typeface="Calibri"/>
            </a:endParaRPr>
          </a:p>
          <a:p>
            <a:pPr>
              <a:defRPr/>
            </a:pPr>
            <a:r>
              <a:rPr lang="en-US" sz="2800" b="0" dirty="0"/>
              <a:t>- External stakeholder reviewer groups include:</a:t>
            </a:r>
            <a:endParaRPr lang="en-US" sz="2800" b="0" strike="sngStrike" dirty="0"/>
          </a:p>
          <a:p>
            <a:pPr lvl="1">
              <a:defRPr/>
            </a:pPr>
            <a:r>
              <a:rPr lang="en-US" sz="2400" b="0" dirty="0"/>
              <a:t>Generalist and disease specific stakeholders</a:t>
            </a:r>
            <a:r>
              <a:rPr lang="en-US" sz="2400" dirty="0"/>
              <a:t> </a:t>
            </a:r>
            <a:endParaRPr lang="en-US" sz="2400" b="0" dirty="0">
              <a:cs typeface="Calibri"/>
            </a:endParaRPr>
          </a:p>
          <a:p>
            <a:pPr lvl="1">
              <a:defRPr/>
            </a:pPr>
            <a:r>
              <a:rPr lang="en-US" sz="2400" b="0" dirty="0"/>
              <a:t>Academic peer reviewers</a:t>
            </a:r>
            <a:endParaRPr lang="en-US" sz="2400" b="0" dirty="0">
              <a:cs typeface="Calibri"/>
            </a:endParaRPr>
          </a:p>
          <a:p>
            <a:pPr marL="0" lvl="1" indent="0">
              <a:buFontTx/>
              <a:buNone/>
              <a:defRPr/>
            </a:pPr>
            <a:r>
              <a:rPr lang="en-US" sz="2800" b="0" dirty="0"/>
              <a:t>- CMAJ </a:t>
            </a:r>
            <a:r>
              <a:rPr lang="en-US" sz="2200" b="0" dirty="0"/>
              <a:t>undertakes an independent peer review process to review guidelines before accepting for publication</a:t>
            </a:r>
            <a:endParaRPr lang="en-US" sz="2200" b="0" dirty="0">
              <a:cs typeface="Calibri"/>
            </a:endParaRPr>
          </a:p>
          <a:p>
            <a:pPr marL="171450" indent="-171450">
              <a:buFontTx/>
              <a:buChar char="-"/>
            </a:pPr>
            <a:endParaRPr lang="en-CA" altLang="en-US" b="0" dirty="0">
              <a:ea typeface="ヒラギノ角ゴ Pro W3" charset="-128"/>
            </a:endParaRPr>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ヒラギノ角ゴ Pro W3" charset="-128"/>
              </a:defRPr>
            </a:lvl1pPr>
            <a:lvl2pPr marL="758255" indent="-291636" eaLnBrk="0" hangingPunct="0">
              <a:spcBef>
                <a:spcPct val="30000"/>
              </a:spcBef>
              <a:defRPr sz="1200">
                <a:solidFill>
                  <a:schemeClr val="tx1"/>
                </a:solidFill>
                <a:latin typeface="Calibri" pitchFamily="34" charset="0"/>
                <a:ea typeface="ヒラギノ角ゴ Pro W3" charset="-128"/>
              </a:defRPr>
            </a:lvl2pPr>
            <a:lvl3pPr marL="1166546" indent="-233309" eaLnBrk="0" hangingPunct="0">
              <a:spcBef>
                <a:spcPct val="30000"/>
              </a:spcBef>
              <a:defRPr sz="1200">
                <a:solidFill>
                  <a:schemeClr val="tx1"/>
                </a:solidFill>
                <a:latin typeface="Calibri" pitchFamily="34" charset="0"/>
                <a:ea typeface="ヒラギノ角ゴ Pro W3" charset="-128"/>
              </a:defRPr>
            </a:lvl3pPr>
            <a:lvl4pPr marL="1633164" indent="-233309" eaLnBrk="0" hangingPunct="0">
              <a:spcBef>
                <a:spcPct val="30000"/>
              </a:spcBef>
              <a:defRPr sz="1200">
                <a:solidFill>
                  <a:schemeClr val="tx1"/>
                </a:solidFill>
                <a:latin typeface="Calibri" pitchFamily="34" charset="0"/>
                <a:ea typeface="ヒラギノ角ゴ Pro W3" charset="-128"/>
              </a:defRPr>
            </a:lvl4pPr>
            <a:lvl5pPr marL="2099782" indent="-233309" eaLnBrk="0" hangingPunct="0">
              <a:spcBef>
                <a:spcPct val="30000"/>
              </a:spcBef>
              <a:defRPr sz="1200">
                <a:solidFill>
                  <a:schemeClr val="tx1"/>
                </a:solidFill>
                <a:latin typeface="Calibri" pitchFamily="34" charset="0"/>
                <a:ea typeface="ヒラギノ角ゴ Pro W3" charset="-128"/>
              </a:defRPr>
            </a:lvl5pPr>
            <a:lvl6pPr marL="2566401" indent="-233309" eaLnBrk="0" fontAlgn="base" hangingPunct="0">
              <a:spcBef>
                <a:spcPct val="30000"/>
              </a:spcBef>
              <a:spcAft>
                <a:spcPct val="0"/>
              </a:spcAft>
              <a:defRPr sz="1200">
                <a:solidFill>
                  <a:schemeClr val="tx1"/>
                </a:solidFill>
                <a:latin typeface="Calibri" pitchFamily="34" charset="0"/>
                <a:ea typeface="ヒラギノ角ゴ Pro W3" charset="-128"/>
              </a:defRPr>
            </a:lvl6pPr>
            <a:lvl7pPr marL="3033019" indent="-233309" eaLnBrk="0" fontAlgn="base" hangingPunct="0">
              <a:spcBef>
                <a:spcPct val="30000"/>
              </a:spcBef>
              <a:spcAft>
                <a:spcPct val="0"/>
              </a:spcAft>
              <a:defRPr sz="1200">
                <a:solidFill>
                  <a:schemeClr val="tx1"/>
                </a:solidFill>
                <a:latin typeface="Calibri" pitchFamily="34" charset="0"/>
                <a:ea typeface="ヒラギノ角ゴ Pro W3" charset="-128"/>
              </a:defRPr>
            </a:lvl7pPr>
            <a:lvl8pPr marL="3499637" indent="-233309" eaLnBrk="0" fontAlgn="base" hangingPunct="0">
              <a:spcBef>
                <a:spcPct val="30000"/>
              </a:spcBef>
              <a:spcAft>
                <a:spcPct val="0"/>
              </a:spcAft>
              <a:defRPr sz="1200">
                <a:solidFill>
                  <a:schemeClr val="tx1"/>
                </a:solidFill>
                <a:latin typeface="Calibri" pitchFamily="34" charset="0"/>
                <a:ea typeface="ヒラギノ角ゴ Pro W3" charset="-128"/>
              </a:defRPr>
            </a:lvl8pPr>
            <a:lvl9pPr marL="3966256" indent="-233309" eaLnBrk="0" fontAlgn="base" hangingPunct="0">
              <a:spcBef>
                <a:spcPct val="30000"/>
              </a:spcBef>
              <a:spcAft>
                <a:spcPct val="0"/>
              </a:spcAft>
              <a:defRPr sz="1200">
                <a:solidFill>
                  <a:schemeClr val="tx1"/>
                </a:solidFill>
                <a:latin typeface="Calibri" pitchFamily="34" charset="0"/>
                <a:ea typeface="ヒラギノ角ゴ Pro W3" charset="-128"/>
              </a:defRPr>
            </a:lvl9pPr>
          </a:lstStyle>
          <a:p>
            <a:pPr>
              <a:spcBef>
                <a:spcPct val="0"/>
              </a:spcBef>
            </a:pPr>
            <a:fld id="{E2C95D3C-9B4C-46E5-985A-ED3B4211F7EC}" type="slidenum">
              <a:rPr lang="en-CA" altLang="en-US" smtClean="0">
                <a:latin typeface="Arial" pitchFamily="34" charset="0"/>
              </a:rPr>
              <a:pPr>
                <a:spcBef>
                  <a:spcPct val="0"/>
                </a:spcBef>
              </a:pPr>
              <a:t>25</a:t>
            </a:fld>
            <a:endParaRPr lang="en-CA" altLang="en-US">
              <a:latin typeface="Arial"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a:buFontTx/>
              <a:buNone/>
              <a:defRPr/>
            </a:pPr>
            <a:r>
              <a:rPr lang="en-CA" sz="1800" i="1" dirty="0"/>
              <a:t>What are we grading?</a:t>
            </a:r>
          </a:p>
          <a:p>
            <a:pPr marL="0" indent="0">
              <a:buFontTx/>
              <a:buNone/>
              <a:defRPr/>
            </a:pPr>
            <a:r>
              <a:rPr lang="en-US" sz="2200" b="1" dirty="0">
                <a:solidFill>
                  <a:srgbClr val="90214A"/>
                </a:solidFill>
              </a:rPr>
              <a:t>1. Certainty of Evidence </a:t>
            </a:r>
          </a:p>
          <a:p>
            <a:pPr lvl="1">
              <a:defRPr/>
            </a:pPr>
            <a:r>
              <a:rPr lang="en-CA" sz="1800" dirty="0">
                <a:solidFill>
                  <a:prstClr val="black"/>
                </a:solidFill>
                <a:cs typeface="Arial" pitchFamily="34" charset="0"/>
              </a:rPr>
              <a:t>Degree of confidence that the available evidence </a:t>
            </a:r>
            <a:r>
              <a:rPr lang="en-CA" sz="1800" b="1" dirty="0">
                <a:solidFill>
                  <a:prstClr val="black"/>
                </a:solidFill>
                <a:cs typeface="Arial" pitchFamily="34" charset="0"/>
              </a:rPr>
              <a:t>correctly reflects the theoretical true effect</a:t>
            </a:r>
            <a:r>
              <a:rPr lang="en-CA" sz="1800" dirty="0">
                <a:solidFill>
                  <a:prstClr val="black"/>
                </a:solidFill>
                <a:cs typeface="Arial" pitchFamily="34" charset="0"/>
              </a:rPr>
              <a:t> of the intervention or service</a:t>
            </a:r>
            <a:endParaRPr lang="en-CA" sz="1800" dirty="0">
              <a:solidFill>
                <a:prstClr val="black"/>
              </a:solidFill>
            </a:endParaRPr>
          </a:p>
          <a:p>
            <a:pPr lvl="1">
              <a:defRPr/>
            </a:pPr>
            <a:r>
              <a:rPr lang="en-US" sz="1800" i="1" dirty="0"/>
              <a:t>High, moderate, low, very low</a:t>
            </a:r>
          </a:p>
          <a:p>
            <a:pPr lvl="1">
              <a:lnSpc>
                <a:spcPct val="40000"/>
              </a:lnSpc>
              <a:defRPr/>
            </a:pPr>
            <a:endParaRPr lang="en-US" sz="1800" dirty="0"/>
          </a:p>
          <a:p>
            <a:pPr marL="0" indent="0">
              <a:buFontTx/>
              <a:buNone/>
              <a:defRPr/>
            </a:pPr>
            <a:r>
              <a:rPr lang="en-US" sz="2200" b="1" dirty="0">
                <a:solidFill>
                  <a:srgbClr val="90214A"/>
                </a:solidFill>
              </a:rPr>
              <a:t>2. Strength of Recommendation</a:t>
            </a:r>
            <a:r>
              <a:rPr lang="en-US" sz="1800" b="1" dirty="0">
                <a:solidFill>
                  <a:srgbClr val="90214A"/>
                </a:solidFill>
              </a:rPr>
              <a:t>	</a:t>
            </a:r>
          </a:p>
          <a:p>
            <a:pPr lvl="1">
              <a:defRPr/>
            </a:pPr>
            <a:r>
              <a:rPr lang="en-CA" sz="1800" dirty="0">
                <a:solidFill>
                  <a:prstClr val="black"/>
                </a:solidFill>
                <a:cs typeface="Arial" pitchFamily="34" charset="0"/>
              </a:rPr>
              <a:t>The balance between the </a:t>
            </a:r>
            <a:r>
              <a:rPr lang="en-CA" sz="1800" b="1" dirty="0">
                <a:solidFill>
                  <a:prstClr val="black"/>
                </a:solidFill>
                <a:cs typeface="Arial" pitchFamily="34" charset="0"/>
              </a:rPr>
              <a:t>certainty</a:t>
            </a:r>
            <a:r>
              <a:rPr lang="en-CA" sz="1800" b="1" baseline="0" dirty="0">
                <a:solidFill>
                  <a:prstClr val="black"/>
                </a:solidFill>
                <a:cs typeface="Arial" pitchFamily="34" charset="0"/>
              </a:rPr>
              <a:t> </a:t>
            </a:r>
            <a:r>
              <a:rPr lang="en-CA" sz="1800" b="1" dirty="0">
                <a:solidFill>
                  <a:prstClr val="black"/>
                </a:solidFill>
                <a:cs typeface="Arial" pitchFamily="34" charset="0"/>
              </a:rPr>
              <a:t>of supporting evidence</a:t>
            </a:r>
            <a:r>
              <a:rPr lang="en-CA" sz="1800" dirty="0">
                <a:solidFill>
                  <a:prstClr val="black"/>
                </a:solidFill>
                <a:cs typeface="Arial" pitchFamily="34" charset="0"/>
              </a:rPr>
              <a:t>; the certainty about the </a:t>
            </a:r>
            <a:r>
              <a:rPr lang="en-CA" sz="1800" b="1" dirty="0">
                <a:solidFill>
                  <a:prstClr val="black"/>
                </a:solidFill>
                <a:cs typeface="Arial" pitchFamily="34" charset="0"/>
              </a:rPr>
              <a:t>balance between desirable and undesirable </a:t>
            </a:r>
            <a:r>
              <a:rPr lang="en-CA" sz="1800" dirty="0">
                <a:solidFill>
                  <a:prstClr val="black"/>
                </a:solidFill>
                <a:cs typeface="Arial" pitchFamily="34" charset="0"/>
              </a:rPr>
              <a:t>effects; the certainty/variability in </a:t>
            </a:r>
            <a:r>
              <a:rPr lang="en-CA" sz="1800" b="1" dirty="0">
                <a:solidFill>
                  <a:prstClr val="black"/>
                </a:solidFill>
                <a:cs typeface="Arial" pitchFamily="34" charset="0"/>
              </a:rPr>
              <a:t>values and preferences </a:t>
            </a:r>
            <a:r>
              <a:rPr lang="en-CA" sz="1800" dirty="0">
                <a:solidFill>
                  <a:prstClr val="black"/>
                </a:solidFill>
                <a:cs typeface="Arial" pitchFamily="34" charset="0"/>
              </a:rPr>
              <a:t>of individuals; and the certainty about whether the intervention represents a </a:t>
            </a:r>
            <a:r>
              <a:rPr lang="en-CA" sz="1800" b="1" dirty="0">
                <a:solidFill>
                  <a:prstClr val="black"/>
                </a:solidFill>
                <a:cs typeface="Arial" pitchFamily="34" charset="0"/>
              </a:rPr>
              <a:t>wise use of resources  </a:t>
            </a:r>
          </a:p>
          <a:p>
            <a:pPr lvl="1">
              <a:defRPr/>
            </a:pPr>
            <a:r>
              <a:rPr lang="en-US" sz="1800" i="1" dirty="0"/>
              <a:t>strong and conditional</a:t>
            </a:r>
          </a:p>
          <a:p>
            <a:endParaRPr lang="en-US" altLang="en-US" dirty="0">
              <a:ea typeface="ヒラギノ角ゴ Pro W3" charset="-128"/>
            </a:endParaRPr>
          </a:p>
        </p:txBody>
      </p:sp>
      <p:sp>
        <p:nvSpPr>
          <p:cNvPr id="849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ヒラギノ角ゴ Pro W3" charset="-128"/>
              </a:defRPr>
            </a:lvl1pPr>
            <a:lvl2pPr marL="758255" indent="-291636" eaLnBrk="0" hangingPunct="0">
              <a:spcBef>
                <a:spcPct val="30000"/>
              </a:spcBef>
              <a:defRPr sz="1200">
                <a:solidFill>
                  <a:schemeClr val="tx1"/>
                </a:solidFill>
                <a:latin typeface="Calibri" pitchFamily="34" charset="0"/>
                <a:ea typeface="ヒラギノ角ゴ Pro W3" charset="-128"/>
              </a:defRPr>
            </a:lvl2pPr>
            <a:lvl3pPr marL="1166546" indent="-233309" eaLnBrk="0" hangingPunct="0">
              <a:spcBef>
                <a:spcPct val="30000"/>
              </a:spcBef>
              <a:defRPr sz="1200">
                <a:solidFill>
                  <a:schemeClr val="tx1"/>
                </a:solidFill>
                <a:latin typeface="Calibri" pitchFamily="34" charset="0"/>
                <a:ea typeface="ヒラギノ角ゴ Pro W3" charset="-128"/>
              </a:defRPr>
            </a:lvl3pPr>
            <a:lvl4pPr marL="1633164" indent="-233309" eaLnBrk="0" hangingPunct="0">
              <a:spcBef>
                <a:spcPct val="30000"/>
              </a:spcBef>
              <a:defRPr sz="1200">
                <a:solidFill>
                  <a:schemeClr val="tx1"/>
                </a:solidFill>
                <a:latin typeface="Calibri" pitchFamily="34" charset="0"/>
                <a:ea typeface="ヒラギノ角ゴ Pro W3" charset="-128"/>
              </a:defRPr>
            </a:lvl4pPr>
            <a:lvl5pPr marL="2099782" indent="-233309" eaLnBrk="0" hangingPunct="0">
              <a:spcBef>
                <a:spcPct val="30000"/>
              </a:spcBef>
              <a:defRPr sz="1200">
                <a:solidFill>
                  <a:schemeClr val="tx1"/>
                </a:solidFill>
                <a:latin typeface="Calibri" pitchFamily="34" charset="0"/>
                <a:ea typeface="ヒラギノ角ゴ Pro W3" charset="-128"/>
              </a:defRPr>
            </a:lvl5pPr>
            <a:lvl6pPr marL="2566401" indent="-233309" eaLnBrk="0" fontAlgn="base" hangingPunct="0">
              <a:spcBef>
                <a:spcPct val="30000"/>
              </a:spcBef>
              <a:spcAft>
                <a:spcPct val="0"/>
              </a:spcAft>
              <a:defRPr sz="1200">
                <a:solidFill>
                  <a:schemeClr val="tx1"/>
                </a:solidFill>
                <a:latin typeface="Calibri" pitchFamily="34" charset="0"/>
                <a:ea typeface="ヒラギノ角ゴ Pro W3" charset="-128"/>
              </a:defRPr>
            </a:lvl6pPr>
            <a:lvl7pPr marL="3033019" indent="-233309" eaLnBrk="0" fontAlgn="base" hangingPunct="0">
              <a:spcBef>
                <a:spcPct val="30000"/>
              </a:spcBef>
              <a:spcAft>
                <a:spcPct val="0"/>
              </a:spcAft>
              <a:defRPr sz="1200">
                <a:solidFill>
                  <a:schemeClr val="tx1"/>
                </a:solidFill>
                <a:latin typeface="Calibri" pitchFamily="34" charset="0"/>
                <a:ea typeface="ヒラギノ角ゴ Pro W3" charset="-128"/>
              </a:defRPr>
            </a:lvl7pPr>
            <a:lvl8pPr marL="3499637" indent="-233309" eaLnBrk="0" fontAlgn="base" hangingPunct="0">
              <a:spcBef>
                <a:spcPct val="30000"/>
              </a:spcBef>
              <a:spcAft>
                <a:spcPct val="0"/>
              </a:spcAft>
              <a:defRPr sz="1200">
                <a:solidFill>
                  <a:schemeClr val="tx1"/>
                </a:solidFill>
                <a:latin typeface="Calibri" pitchFamily="34" charset="0"/>
                <a:ea typeface="ヒラギノ角ゴ Pro W3" charset="-128"/>
              </a:defRPr>
            </a:lvl8pPr>
            <a:lvl9pPr marL="3966256" indent="-233309" eaLnBrk="0" fontAlgn="base" hangingPunct="0">
              <a:spcBef>
                <a:spcPct val="30000"/>
              </a:spcBef>
              <a:spcAft>
                <a:spcPct val="0"/>
              </a:spcAft>
              <a:defRPr sz="1200">
                <a:solidFill>
                  <a:schemeClr val="tx1"/>
                </a:solidFill>
                <a:latin typeface="Calibri" pitchFamily="34" charset="0"/>
                <a:ea typeface="ヒラギノ角ゴ Pro W3" charset="-128"/>
              </a:defRPr>
            </a:lvl9pPr>
          </a:lstStyle>
          <a:p>
            <a:pPr>
              <a:spcBef>
                <a:spcPct val="0"/>
              </a:spcBef>
            </a:pPr>
            <a:fld id="{B4BE846F-E7DA-479F-BA3E-07B1CFA83399}" type="slidenum">
              <a:rPr lang="en-CA" altLang="en-US" smtClean="0">
                <a:latin typeface="Arial" pitchFamily="34" charset="0"/>
              </a:rPr>
              <a:pPr>
                <a:spcBef>
                  <a:spcPct val="0"/>
                </a:spcBef>
              </a:pPr>
              <a:t>26</a:t>
            </a:fld>
            <a:endParaRPr lang="en-CA" altLang="en-US">
              <a:latin typeface="Arial" pitchFamily="34" charset="0"/>
            </a:endParaRPr>
          </a:p>
        </p:txBody>
      </p:sp>
    </p:spTree>
    <p:extLst>
      <p:ext uri="{BB962C8B-B14F-4D97-AF65-F5344CB8AC3E}">
        <p14:creationId xmlns:p14="http://schemas.microsoft.com/office/powerpoint/2010/main" val="25007001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r>
              <a:rPr lang="en-CA" altLang="en-US" b="0" i="0"/>
              <a:t>The systematic review that informed this guideline will be published</a:t>
            </a:r>
            <a:r>
              <a:rPr lang="en-CA" altLang="en-US" b="0" i="0" baseline="0"/>
              <a:t> in the journal Systematic Reviews at the same time that the guideline is published.</a:t>
            </a:r>
          </a:p>
          <a:p>
            <a:pPr marL="171450" indent="-171450">
              <a:buFontTx/>
              <a:buChar char="-"/>
            </a:pPr>
            <a:endParaRPr lang="en-CA" altLang="en-US" b="0" i="0" baseline="0"/>
          </a:p>
          <a:p>
            <a:pPr marL="171450" indent="-171450">
              <a:buFontTx/>
              <a:buChar char="-"/>
            </a:pPr>
            <a:r>
              <a:rPr lang="en-CA" altLang="en-US" b="0" i="0" baseline="0"/>
              <a:t>Reviews that inform Task Force guidelines can be found on the Task Force website, or through the journal’s Task Force collection.</a:t>
            </a:r>
            <a:endParaRPr lang="en-CA" altLang="en-US" b="0" i="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ヒラギノ角ゴ Pro W3" pitchFamily="-84" charset="-128"/>
              </a:defRPr>
            </a:lvl1pPr>
            <a:lvl2pPr marL="758255" indent="-291636">
              <a:defRPr>
                <a:solidFill>
                  <a:schemeClr val="tx1"/>
                </a:solidFill>
                <a:latin typeface="Arial" pitchFamily="34" charset="0"/>
                <a:ea typeface="ヒラギノ角ゴ Pro W3" pitchFamily="-84" charset="-128"/>
              </a:defRPr>
            </a:lvl2pPr>
            <a:lvl3pPr marL="1166546" indent="-233309">
              <a:defRPr>
                <a:solidFill>
                  <a:schemeClr val="tx1"/>
                </a:solidFill>
                <a:latin typeface="Arial" pitchFamily="34" charset="0"/>
                <a:ea typeface="ヒラギノ角ゴ Pro W3" pitchFamily="-84" charset="-128"/>
              </a:defRPr>
            </a:lvl3pPr>
            <a:lvl4pPr marL="1633164" indent="-233309">
              <a:defRPr>
                <a:solidFill>
                  <a:schemeClr val="tx1"/>
                </a:solidFill>
                <a:latin typeface="Arial" pitchFamily="34" charset="0"/>
                <a:ea typeface="ヒラギノ角ゴ Pro W3" pitchFamily="-84" charset="-128"/>
              </a:defRPr>
            </a:lvl4pPr>
            <a:lvl5pPr marL="2099782" indent="-233309">
              <a:defRPr>
                <a:solidFill>
                  <a:schemeClr val="tx1"/>
                </a:solidFill>
                <a:latin typeface="Arial" pitchFamily="34" charset="0"/>
                <a:ea typeface="ヒラギノ角ゴ Pro W3" pitchFamily="-84" charset="-128"/>
              </a:defRPr>
            </a:lvl5pPr>
            <a:lvl6pPr marL="2566401" indent="-233309" eaLnBrk="0" fontAlgn="base" hangingPunct="0">
              <a:spcBef>
                <a:spcPct val="0"/>
              </a:spcBef>
              <a:spcAft>
                <a:spcPct val="0"/>
              </a:spcAft>
              <a:defRPr>
                <a:solidFill>
                  <a:schemeClr val="tx1"/>
                </a:solidFill>
                <a:latin typeface="Arial" pitchFamily="34" charset="0"/>
                <a:ea typeface="ヒラギノ角ゴ Pro W3" pitchFamily="-84" charset="-128"/>
              </a:defRPr>
            </a:lvl6pPr>
            <a:lvl7pPr marL="3033019" indent="-233309" eaLnBrk="0" fontAlgn="base" hangingPunct="0">
              <a:spcBef>
                <a:spcPct val="0"/>
              </a:spcBef>
              <a:spcAft>
                <a:spcPct val="0"/>
              </a:spcAft>
              <a:defRPr>
                <a:solidFill>
                  <a:schemeClr val="tx1"/>
                </a:solidFill>
                <a:latin typeface="Arial" pitchFamily="34" charset="0"/>
                <a:ea typeface="ヒラギノ角ゴ Pro W3" pitchFamily="-84" charset="-128"/>
              </a:defRPr>
            </a:lvl7pPr>
            <a:lvl8pPr marL="3499637" indent="-233309" eaLnBrk="0" fontAlgn="base" hangingPunct="0">
              <a:spcBef>
                <a:spcPct val="0"/>
              </a:spcBef>
              <a:spcAft>
                <a:spcPct val="0"/>
              </a:spcAft>
              <a:defRPr>
                <a:solidFill>
                  <a:schemeClr val="tx1"/>
                </a:solidFill>
                <a:latin typeface="Arial" pitchFamily="34" charset="0"/>
                <a:ea typeface="ヒラギノ角ゴ Pro W3" pitchFamily="-84" charset="-128"/>
              </a:defRPr>
            </a:lvl8pPr>
            <a:lvl9pPr marL="3966256" indent="-233309" eaLnBrk="0" fontAlgn="base" hangingPunct="0">
              <a:spcBef>
                <a:spcPct val="0"/>
              </a:spcBef>
              <a:spcAft>
                <a:spcPct val="0"/>
              </a:spcAft>
              <a:defRPr>
                <a:solidFill>
                  <a:schemeClr val="tx1"/>
                </a:solidFill>
                <a:latin typeface="Arial" pitchFamily="34" charset="0"/>
                <a:ea typeface="ヒラギノ角ゴ Pro W3" pitchFamily="-84" charset="-128"/>
              </a:defRPr>
            </a:lvl9pPr>
          </a:lstStyle>
          <a:p>
            <a:fld id="{9FE5C841-7D68-4E4F-8F71-B632E8900BE2}" type="slidenum">
              <a:rPr lang="en-US" altLang="en-US" smtClean="0">
                <a:latin typeface="Calibri" pitchFamily="34" charset="0"/>
              </a:rPr>
              <a:pPr/>
              <a:t>27</a:t>
            </a:fld>
            <a:endParaRPr lang="en-US" altLang="en-US">
              <a:latin typeface="Calibri"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 typeface="Arial"/>
              <a:buChar char="•"/>
            </a:pPr>
            <a:r>
              <a:rPr lang="en-CA"/>
              <a:t>Patients were engaged in guideline development, recruited via advertisements on public advertisement websites (i.e., Craigslist and Kijiji), through two phases of focus groups conducted by the Knowledge Translation group at St. Michael’s Hospital</a:t>
            </a:r>
            <a:endParaRPr lang="en-CA" altLang="en-US" b="0" i="0">
              <a:cs typeface="Calibri"/>
            </a:endParaRPr>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ヒラギノ角ゴ Pro W3" pitchFamily="-84" charset="-128"/>
              </a:defRPr>
            </a:lvl1pPr>
            <a:lvl2pPr marL="758255" indent="-291636">
              <a:defRPr>
                <a:solidFill>
                  <a:schemeClr val="tx1"/>
                </a:solidFill>
                <a:latin typeface="Arial" pitchFamily="34" charset="0"/>
                <a:ea typeface="ヒラギノ角ゴ Pro W3" pitchFamily="-84" charset="-128"/>
              </a:defRPr>
            </a:lvl2pPr>
            <a:lvl3pPr marL="1166546" indent="-233309">
              <a:defRPr>
                <a:solidFill>
                  <a:schemeClr val="tx1"/>
                </a:solidFill>
                <a:latin typeface="Arial" pitchFamily="34" charset="0"/>
                <a:ea typeface="ヒラギノ角ゴ Pro W3" pitchFamily="-84" charset="-128"/>
              </a:defRPr>
            </a:lvl3pPr>
            <a:lvl4pPr marL="1633164" indent="-233309">
              <a:defRPr>
                <a:solidFill>
                  <a:schemeClr val="tx1"/>
                </a:solidFill>
                <a:latin typeface="Arial" pitchFamily="34" charset="0"/>
                <a:ea typeface="ヒラギノ角ゴ Pro W3" pitchFamily="-84" charset="-128"/>
              </a:defRPr>
            </a:lvl4pPr>
            <a:lvl5pPr marL="2099782" indent="-233309">
              <a:defRPr>
                <a:solidFill>
                  <a:schemeClr val="tx1"/>
                </a:solidFill>
                <a:latin typeface="Arial" pitchFamily="34" charset="0"/>
                <a:ea typeface="ヒラギノ角ゴ Pro W3" pitchFamily="-84" charset="-128"/>
              </a:defRPr>
            </a:lvl5pPr>
            <a:lvl6pPr marL="2566401" indent="-233309" eaLnBrk="0" fontAlgn="base" hangingPunct="0">
              <a:spcBef>
                <a:spcPct val="0"/>
              </a:spcBef>
              <a:spcAft>
                <a:spcPct val="0"/>
              </a:spcAft>
              <a:defRPr>
                <a:solidFill>
                  <a:schemeClr val="tx1"/>
                </a:solidFill>
                <a:latin typeface="Arial" pitchFamily="34" charset="0"/>
                <a:ea typeface="ヒラギノ角ゴ Pro W3" pitchFamily="-84" charset="-128"/>
              </a:defRPr>
            </a:lvl6pPr>
            <a:lvl7pPr marL="3033019" indent="-233309" eaLnBrk="0" fontAlgn="base" hangingPunct="0">
              <a:spcBef>
                <a:spcPct val="0"/>
              </a:spcBef>
              <a:spcAft>
                <a:spcPct val="0"/>
              </a:spcAft>
              <a:defRPr>
                <a:solidFill>
                  <a:schemeClr val="tx1"/>
                </a:solidFill>
                <a:latin typeface="Arial" pitchFamily="34" charset="0"/>
                <a:ea typeface="ヒラギノ角ゴ Pro W3" pitchFamily="-84" charset="-128"/>
              </a:defRPr>
            </a:lvl7pPr>
            <a:lvl8pPr marL="3499637" indent="-233309" eaLnBrk="0" fontAlgn="base" hangingPunct="0">
              <a:spcBef>
                <a:spcPct val="0"/>
              </a:spcBef>
              <a:spcAft>
                <a:spcPct val="0"/>
              </a:spcAft>
              <a:defRPr>
                <a:solidFill>
                  <a:schemeClr val="tx1"/>
                </a:solidFill>
                <a:latin typeface="Arial" pitchFamily="34" charset="0"/>
                <a:ea typeface="ヒラギノ角ゴ Pro W3" pitchFamily="-84" charset="-128"/>
              </a:defRPr>
            </a:lvl8pPr>
            <a:lvl9pPr marL="3966256" indent="-233309" eaLnBrk="0" fontAlgn="base" hangingPunct="0">
              <a:spcBef>
                <a:spcPct val="0"/>
              </a:spcBef>
              <a:spcAft>
                <a:spcPct val="0"/>
              </a:spcAft>
              <a:defRPr>
                <a:solidFill>
                  <a:schemeClr val="tx1"/>
                </a:solidFill>
                <a:latin typeface="Arial" pitchFamily="34" charset="0"/>
                <a:ea typeface="ヒラギノ角ゴ Pro W3" pitchFamily="-84" charset="-128"/>
              </a:defRPr>
            </a:lvl9pPr>
          </a:lstStyle>
          <a:p>
            <a:fld id="{9FE5C841-7D68-4E4F-8F71-B632E8900BE2}" type="slidenum">
              <a:rPr lang="en-US" altLang="en-US" smtClean="0">
                <a:latin typeface="Calibri" pitchFamily="34" charset="0"/>
              </a:rPr>
              <a:pPr/>
              <a:t>28</a:t>
            </a:fld>
            <a:endParaRPr lang="en-US" altLang="en-US">
              <a:latin typeface="Calibri" pitchFamily="34" charset="0"/>
            </a:endParaRPr>
          </a:p>
        </p:txBody>
      </p:sp>
    </p:spTree>
    <p:extLst>
      <p:ext uri="{BB962C8B-B14F-4D97-AF65-F5344CB8AC3E}">
        <p14:creationId xmlns:p14="http://schemas.microsoft.com/office/powerpoint/2010/main" val="40027450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 typeface="Arial"/>
              <a:buChar char="•"/>
            </a:pPr>
            <a:r>
              <a:rPr lang="en-CA" altLang="en-US"/>
              <a:t>Phase 1 – during protocol development</a:t>
            </a:r>
          </a:p>
          <a:p>
            <a:pPr marL="914400" lvl="1" indent="-171450">
              <a:buFont typeface="Arial"/>
              <a:buChar char="•"/>
            </a:pPr>
            <a:r>
              <a:rPr lang="en-CA"/>
              <a:t>15 participants (6 pregnant and 9 postpartum, all identifying as female) assessed the importance of key outcomes in deciding whether to be screened for depression via online survey</a:t>
            </a:r>
            <a:endParaRPr lang="en-CA">
              <a:cs typeface="Calibri"/>
            </a:endParaRPr>
          </a:p>
          <a:p>
            <a:pPr marL="914400" lvl="1" indent="-171450">
              <a:buFont typeface="Arial"/>
              <a:buChar char="•"/>
            </a:pPr>
            <a:r>
              <a:rPr lang="en-CA"/>
              <a:t>This was followed by three focus groups and two interviews via teleconference to gather these participants’ rationale for their ratings and discuss factors that impacted the importance of outcomes </a:t>
            </a:r>
            <a:endParaRPr lang="en-CA">
              <a:cs typeface="Calibri"/>
            </a:endParaRPr>
          </a:p>
          <a:p>
            <a:pPr marL="914400" lvl="1" indent="-171450">
              <a:buFont typeface="Arial"/>
              <a:buChar char="•"/>
            </a:pPr>
            <a:r>
              <a:rPr lang="en-CA"/>
              <a:t>Outcomes rated as critical or important by focus group participants (described below) and working group members were considered during guideline development</a:t>
            </a:r>
            <a:endParaRPr lang="en-CA">
              <a:cs typeface="Calibri"/>
            </a:endParaRPr>
          </a:p>
          <a:p>
            <a:pPr marL="171450" indent="-171450">
              <a:buFont typeface="Arial"/>
              <a:buChar char="•"/>
            </a:pPr>
            <a:r>
              <a:rPr lang="en-CA">
                <a:cs typeface="Calibri"/>
              </a:rPr>
              <a:t>Phase 2 – after the systematic review was complete</a:t>
            </a:r>
          </a:p>
          <a:p>
            <a:pPr marL="914400" lvl="1" indent="-171450">
              <a:buFont typeface="Arial"/>
              <a:buChar char="•"/>
            </a:pPr>
            <a:r>
              <a:rPr lang="en-CA"/>
              <a:t>14 different participants (4 pregnant and 10 postpartum, all identifying as female) were asked to rate the importance of outcomes when presented with synthesized evidence for benefits and harms of depression screening via online survey</a:t>
            </a:r>
            <a:endParaRPr lang="en-CA">
              <a:cs typeface="Calibri"/>
            </a:endParaRPr>
          </a:p>
          <a:p>
            <a:pPr marL="914400" lvl="1" indent="-171450">
              <a:buFont typeface="Arial"/>
              <a:buChar char="•"/>
            </a:pPr>
            <a:r>
              <a:rPr lang="en-CA"/>
              <a:t>This was followed by four focus groups and two interviews via teleconference to gather participants’ rationale for their ratings and discuss factors that impacted the importance of outcomes </a:t>
            </a:r>
            <a:endParaRPr lang="en-CA">
              <a:cs typeface="Calibri"/>
            </a:endParaRPr>
          </a:p>
          <a:p>
            <a:pPr marL="914400" lvl="1" indent="-171450">
              <a:buFont typeface="Arial"/>
              <a:buChar char="•"/>
            </a:pPr>
            <a:r>
              <a:rPr lang="en-CA">
                <a:cs typeface="Calibri"/>
              </a:rPr>
              <a:t>Phase 2 allows us to identify whether patients, fully informed of the estimated benefits and harms from the review, might rate the importance of outcomes differently</a:t>
            </a:r>
          </a:p>
          <a:p>
            <a:pPr marL="914400" lvl="1" indent="-171450">
              <a:buFont typeface="Arial"/>
              <a:buChar char="•"/>
            </a:pPr>
            <a:endParaRPr lang="en-CA">
              <a:cs typeface="Calibri"/>
            </a:endParaRPr>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ヒラギノ角ゴ Pro W3" pitchFamily="-84" charset="-128"/>
              </a:defRPr>
            </a:lvl1pPr>
            <a:lvl2pPr marL="758255" indent="-291636">
              <a:defRPr>
                <a:solidFill>
                  <a:schemeClr val="tx1"/>
                </a:solidFill>
                <a:latin typeface="Arial" pitchFamily="34" charset="0"/>
                <a:ea typeface="ヒラギノ角ゴ Pro W3" pitchFamily="-84" charset="-128"/>
              </a:defRPr>
            </a:lvl2pPr>
            <a:lvl3pPr marL="1166546" indent="-233309">
              <a:defRPr>
                <a:solidFill>
                  <a:schemeClr val="tx1"/>
                </a:solidFill>
                <a:latin typeface="Arial" pitchFamily="34" charset="0"/>
                <a:ea typeface="ヒラギノ角ゴ Pro W3" pitchFamily="-84" charset="-128"/>
              </a:defRPr>
            </a:lvl3pPr>
            <a:lvl4pPr marL="1633164" indent="-233309">
              <a:defRPr>
                <a:solidFill>
                  <a:schemeClr val="tx1"/>
                </a:solidFill>
                <a:latin typeface="Arial" pitchFamily="34" charset="0"/>
                <a:ea typeface="ヒラギノ角ゴ Pro W3" pitchFamily="-84" charset="-128"/>
              </a:defRPr>
            </a:lvl4pPr>
            <a:lvl5pPr marL="2099782" indent="-233309">
              <a:defRPr>
                <a:solidFill>
                  <a:schemeClr val="tx1"/>
                </a:solidFill>
                <a:latin typeface="Arial" pitchFamily="34" charset="0"/>
                <a:ea typeface="ヒラギノ角ゴ Pro W3" pitchFamily="-84" charset="-128"/>
              </a:defRPr>
            </a:lvl5pPr>
            <a:lvl6pPr marL="2566401" indent="-233309" eaLnBrk="0" fontAlgn="base" hangingPunct="0">
              <a:spcBef>
                <a:spcPct val="0"/>
              </a:spcBef>
              <a:spcAft>
                <a:spcPct val="0"/>
              </a:spcAft>
              <a:defRPr>
                <a:solidFill>
                  <a:schemeClr val="tx1"/>
                </a:solidFill>
                <a:latin typeface="Arial" pitchFamily="34" charset="0"/>
                <a:ea typeface="ヒラギノ角ゴ Pro W3" pitchFamily="-84" charset="-128"/>
              </a:defRPr>
            </a:lvl6pPr>
            <a:lvl7pPr marL="3033019" indent="-233309" eaLnBrk="0" fontAlgn="base" hangingPunct="0">
              <a:spcBef>
                <a:spcPct val="0"/>
              </a:spcBef>
              <a:spcAft>
                <a:spcPct val="0"/>
              </a:spcAft>
              <a:defRPr>
                <a:solidFill>
                  <a:schemeClr val="tx1"/>
                </a:solidFill>
                <a:latin typeface="Arial" pitchFamily="34" charset="0"/>
                <a:ea typeface="ヒラギノ角ゴ Pro W3" pitchFamily="-84" charset="-128"/>
              </a:defRPr>
            </a:lvl7pPr>
            <a:lvl8pPr marL="3499637" indent="-233309" eaLnBrk="0" fontAlgn="base" hangingPunct="0">
              <a:spcBef>
                <a:spcPct val="0"/>
              </a:spcBef>
              <a:spcAft>
                <a:spcPct val="0"/>
              </a:spcAft>
              <a:defRPr>
                <a:solidFill>
                  <a:schemeClr val="tx1"/>
                </a:solidFill>
                <a:latin typeface="Arial" pitchFamily="34" charset="0"/>
                <a:ea typeface="ヒラギノ角ゴ Pro W3" pitchFamily="-84" charset="-128"/>
              </a:defRPr>
            </a:lvl8pPr>
            <a:lvl9pPr marL="3966256" indent="-233309" eaLnBrk="0" fontAlgn="base" hangingPunct="0">
              <a:spcBef>
                <a:spcPct val="0"/>
              </a:spcBef>
              <a:spcAft>
                <a:spcPct val="0"/>
              </a:spcAft>
              <a:defRPr>
                <a:solidFill>
                  <a:schemeClr val="tx1"/>
                </a:solidFill>
                <a:latin typeface="Arial" pitchFamily="34" charset="0"/>
                <a:ea typeface="ヒラギノ角ゴ Pro W3" pitchFamily="-84" charset="-128"/>
              </a:defRPr>
            </a:lvl9pPr>
          </a:lstStyle>
          <a:p>
            <a:fld id="{9FE5C841-7D68-4E4F-8F71-B632E8900BE2}" type="slidenum">
              <a:rPr lang="en-US" altLang="en-US" smtClean="0">
                <a:latin typeface="Calibri" pitchFamily="34" charset="0"/>
              </a:rPr>
              <a:pPr/>
              <a:t>29</a:t>
            </a:fld>
            <a:endParaRPr lang="en-US" altLang="en-US">
              <a:latin typeface="Calibri" pitchFamily="34" charset="0"/>
            </a:endParaRPr>
          </a:p>
        </p:txBody>
      </p:sp>
    </p:spTree>
    <p:extLst>
      <p:ext uri="{BB962C8B-B14F-4D97-AF65-F5344CB8AC3E}">
        <p14:creationId xmlns:p14="http://schemas.microsoft.com/office/powerpoint/2010/main" val="36004460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altLang="en-US">
                <a:ea typeface="ヒラギノ角ゴ Pro W3" charset="-128"/>
              </a:rPr>
              <a:t>Recommendation</a:t>
            </a:r>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ヒラギノ角ゴ Pro W3" charset="-128"/>
              </a:defRPr>
            </a:lvl1pPr>
            <a:lvl2pPr marL="758255" indent="-291636" eaLnBrk="0" hangingPunct="0">
              <a:spcBef>
                <a:spcPct val="30000"/>
              </a:spcBef>
              <a:defRPr sz="1200">
                <a:solidFill>
                  <a:schemeClr val="tx1"/>
                </a:solidFill>
                <a:latin typeface="Calibri" pitchFamily="34" charset="0"/>
                <a:ea typeface="ヒラギノ角ゴ Pro W3" charset="-128"/>
              </a:defRPr>
            </a:lvl2pPr>
            <a:lvl3pPr marL="1166546" indent="-233309" eaLnBrk="0" hangingPunct="0">
              <a:spcBef>
                <a:spcPct val="30000"/>
              </a:spcBef>
              <a:defRPr sz="1200">
                <a:solidFill>
                  <a:schemeClr val="tx1"/>
                </a:solidFill>
                <a:latin typeface="Calibri" pitchFamily="34" charset="0"/>
                <a:ea typeface="ヒラギノ角ゴ Pro W3" charset="-128"/>
              </a:defRPr>
            </a:lvl3pPr>
            <a:lvl4pPr marL="1633164" indent="-233309" eaLnBrk="0" hangingPunct="0">
              <a:spcBef>
                <a:spcPct val="30000"/>
              </a:spcBef>
              <a:defRPr sz="1200">
                <a:solidFill>
                  <a:schemeClr val="tx1"/>
                </a:solidFill>
                <a:latin typeface="Calibri" pitchFamily="34" charset="0"/>
                <a:ea typeface="ヒラギノ角ゴ Pro W3" charset="-128"/>
              </a:defRPr>
            </a:lvl4pPr>
            <a:lvl5pPr marL="2099782" indent="-233309" eaLnBrk="0" hangingPunct="0">
              <a:spcBef>
                <a:spcPct val="30000"/>
              </a:spcBef>
              <a:defRPr sz="1200">
                <a:solidFill>
                  <a:schemeClr val="tx1"/>
                </a:solidFill>
                <a:latin typeface="Calibri" pitchFamily="34" charset="0"/>
                <a:ea typeface="ヒラギノ角ゴ Pro W3" charset="-128"/>
              </a:defRPr>
            </a:lvl5pPr>
            <a:lvl6pPr marL="2566401" indent="-233309" eaLnBrk="0" fontAlgn="base" hangingPunct="0">
              <a:spcBef>
                <a:spcPct val="30000"/>
              </a:spcBef>
              <a:spcAft>
                <a:spcPct val="0"/>
              </a:spcAft>
              <a:defRPr sz="1200">
                <a:solidFill>
                  <a:schemeClr val="tx1"/>
                </a:solidFill>
                <a:latin typeface="Calibri" pitchFamily="34" charset="0"/>
                <a:ea typeface="ヒラギノ角ゴ Pro W3" charset="-128"/>
              </a:defRPr>
            </a:lvl6pPr>
            <a:lvl7pPr marL="3033019" indent="-233309" eaLnBrk="0" fontAlgn="base" hangingPunct="0">
              <a:spcBef>
                <a:spcPct val="30000"/>
              </a:spcBef>
              <a:spcAft>
                <a:spcPct val="0"/>
              </a:spcAft>
              <a:defRPr sz="1200">
                <a:solidFill>
                  <a:schemeClr val="tx1"/>
                </a:solidFill>
                <a:latin typeface="Calibri" pitchFamily="34" charset="0"/>
                <a:ea typeface="ヒラギノ角ゴ Pro W3" charset="-128"/>
              </a:defRPr>
            </a:lvl7pPr>
            <a:lvl8pPr marL="3499637" indent="-233309" eaLnBrk="0" fontAlgn="base" hangingPunct="0">
              <a:spcBef>
                <a:spcPct val="30000"/>
              </a:spcBef>
              <a:spcAft>
                <a:spcPct val="0"/>
              </a:spcAft>
              <a:defRPr sz="1200">
                <a:solidFill>
                  <a:schemeClr val="tx1"/>
                </a:solidFill>
                <a:latin typeface="Calibri" pitchFamily="34" charset="0"/>
                <a:ea typeface="ヒラギノ角ゴ Pro W3" charset="-128"/>
              </a:defRPr>
            </a:lvl8pPr>
            <a:lvl9pPr marL="3966256" indent="-233309" eaLnBrk="0" fontAlgn="base" hangingPunct="0">
              <a:spcBef>
                <a:spcPct val="30000"/>
              </a:spcBef>
              <a:spcAft>
                <a:spcPct val="0"/>
              </a:spcAft>
              <a:defRPr sz="1200">
                <a:solidFill>
                  <a:schemeClr val="tx1"/>
                </a:solidFill>
                <a:latin typeface="Calibri" pitchFamily="34" charset="0"/>
                <a:ea typeface="ヒラギノ角ゴ Pro W3" charset="-128"/>
              </a:defRPr>
            </a:lvl9pPr>
          </a:lstStyle>
          <a:p>
            <a:pPr>
              <a:spcBef>
                <a:spcPct val="0"/>
              </a:spcBef>
            </a:pPr>
            <a:fld id="{DC1BA8BC-1136-4EAB-96EE-D46BE4C6073B}" type="slidenum">
              <a:rPr lang="en-CA" altLang="en-US" smtClean="0">
                <a:latin typeface="Arial" pitchFamily="34" charset="0"/>
              </a:rPr>
              <a:pPr>
                <a:spcBef>
                  <a:spcPct val="0"/>
                </a:spcBef>
              </a:pPr>
              <a:t>30</a:t>
            </a:fld>
            <a:endParaRPr lang="en-CA" altLang="en-US">
              <a:latin typeface="Arial" pitchFamily="34" charset="0"/>
            </a:endParaRPr>
          </a:p>
        </p:txBody>
      </p:sp>
    </p:spTree>
    <p:extLst>
      <p:ext uri="{BB962C8B-B14F-4D97-AF65-F5344CB8AC3E}">
        <p14:creationId xmlns:p14="http://schemas.microsoft.com/office/powerpoint/2010/main" val="26027748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eaLnBrk="1" hangingPunct="1">
              <a:buFontTx/>
              <a:buChar char="-"/>
            </a:pPr>
            <a:endParaRPr lang="en-US" altLang="en-US" sz="120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ヒラギノ角ゴ Pro W3" pitchFamily="-84" charset="-128"/>
              </a:defRPr>
            </a:lvl1pPr>
            <a:lvl2pPr marL="758255" indent="-291636">
              <a:defRPr>
                <a:solidFill>
                  <a:schemeClr val="tx1"/>
                </a:solidFill>
                <a:latin typeface="Arial" pitchFamily="34" charset="0"/>
                <a:ea typeface="ヒラギノ角ゴ Pro W3" pitchFamily="-84" charset="-128"/>
              </a:defRPr>
            </a:lvl2pPr>
            <a:lvl3pPr marL="1166546" indent="-233309">
              <a:defRPr>
                <a:solidFill>
                  <a:schemeClr val="tx1"/>
                </a:solidFill>
                <a:latin typeface="Arial" pitchFamily="34" charset="0"/>
                <a:ea typeface="ヒラギノ角ゴ Pro W3" pitchFamily="-84" charset="-128"/>
              </a:defRPr>
            </a:lvl3pPr>
            <a:lvl4pPr marL="1633164" indent="-233309">
              <a:defRPr>
                <a:solidFill>
                  <a:schemeClr val="tx1"/>
                </a:solidFill>
                <a:latin typeface="Arial" pitchFamily="34" charset="0"/>
                <a:ea typeface="ヒラギノ角ゴ Pro W3" pitchFamily="-84" charset="-128"/>
              </a:defRPr>
            </a:lvl4pPr>
            <a:lvl5pPr marL="2099782" indent="-233309">
              <a:defRPr>
                <a:solidFill>
                  <a:schemeClr val="tx1"/>
                </a:solidFill>
                <a:latin typeface="Arial" pitchFamily="34" charset="0"/>
                <a:ea typeface="ヒラギノ角ゴ Pro W3" pitchFamily="-84" charset="-128"/>
              </a:defRPr>
            </a:lvl5pPr>
            <a:lvl6pPr marL="2566401" indent="-233309" eaLnBrk="0" fontAlgn="base" hangingPunct="0">
              <a:spcBef>
                <a:spcPct val="0"/>
              </a:spcBef>
              <a:spcAft>
                <a:spcPct val="0"/>
              </a:spcAft>
              <a:defRPr>
                <a:solidFill>
                  <a:schemeClr val="tx1"/>
                </a:solidFill>
                <a:latin typeface="Arial" pitchFamily="34" charset="0"/>
                <a:ea typeface="ヒラギノ角ゴ Pro W3" pitchFamily="-84" charset="-128"/>
              </a:defRPr>
            </a:lvl6pPr>
            <a:lvl7pPr marL="3033019" indent="-233309" eaLnBrk="0" fontAlgn="base" hangingPunct="0">
              <a:spcBef>
                <a:spcPct val="0"/>
              </a:spcBef>
              <a:spcAft>
                <a:spcPct val="0"/>
              </a:spcAft>
              <a:defRPr>
                <a:solidFill>
                  <a:schemeClr val="tx1"/>
                </a:solidFill>
                <a:latin typeface="Arial" pitchFamily="34" charset="0"/>
                <a:ea typeface="ヒラギノ角ゴ Pro W3" pitchFamily="-84" charset="-128"/>
              </a:defRPr>
            </a:lvl7pPr>
            <a:lvl8pPr marL="3499637" indent="-233309" eaLnBrk="0" fontAlgn="base" hangingPunct="0">
              <a:spcBef>
                <a:spcPct val="0"/>
              </a:spcBef>
              <a:spcAft>
                <a:spcPct val="0"/>
              </a:spcAft>
              <a:defRPr>
                <a:solidFill>
                  <a:schemeClr val="tx1"/>
                </a:solidFill>
                <a:latin typeface="Arial" pitchFamily="34" charset="0"/>
                <a:ea typeface="ヒラギノ角ゴ Pro W3" pitchFamily="-84" charset="-128"/>
              </a:defRPr>
            </a:lvl8pPr>
            <a:lvl9pPr marL="3966256" indent="-233309" eaLnBrk="0" fontAlgn="base" hangingPunct="0">
              <a:spcBef>
                <a:spcPct val="0"/>
              </a:spcBef>
              <a:spcAft>
                <a:spcPct val="0"/>
              </a:spcAft>
              <a:defRPr>
                <a:solidFill>
                  <a:schemeClr val="tx1"/>
                </a:solidFill>
                <a:latin typeface="Arial" pitchFamily="34" charset="0"/>
                <a:ea typeface="ヒラギノ角ゴ Pro W3" pitchFamily="-84" charset="-128"/>
              </a:defRPr>
            </a:lvl9pPr>
          </a:lstStyle>
          <a:p>
            <a:fld id="{3AFA6070-09E2-41F4-8410-AF1E71FE44A8}" type="slidenum">
              <a:rPr lang="en-US" altLang="en-US" smtClean="0">
                <a:latin typeface="Calibri" pitchFamily="34" charset="0"/>
              </a:rPr>
              <a:pPr/>
              <a:t>3</a:t>
            </a:fld>
            <a:endParaRPr lang="en-US" altLang="en-US">
              <a:latin typeface="Calibri"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i="1"/>
              <a:t>The task force recommends against instrument-based depression screening using a questionnaire with cut-off score to distinguish “screen positive” and “screen negative” administered to all individuals during pregnancy and the postpartum period (up to 1 year after childbirth) (conditional recommendation, very low-certainty evidence).</a:t>
            </a:r>
            <a:r>
              <a:rPr lang="en-CA"/>
              <a:t> </a:t>
            </a:r>
            <a:endParaRPr lang="en-US"/>
          </a:p>
          <a:p>
            <a:endParaRPr lang="en-CA">
              <a:cs typeface="Calibri"/>
            </a:endParaRPr>
          </a:p>
          <a:p>
            <a:r>
              <a:rPr lang="en-CA"/>
              <a:t>This recommendation assumes that, as part of usual care during pregnancy and the postpartum period, care providers will inquire about and be attentive to mental health and wellbeing. </a:t>
            </a:r>
            <a:endParaRPr lang="en-CA">
              <a:cs typeface="Calibri"/>
            </a:endParaRPr>
          </a:p>
        </p:txBody>
      </p:sp>
      <p:sp>
        <p:nvSpPr>
          <p:cNvPr id="4" name="Slide Number Placeholder 3"/>
          <p:cNvSpPr>
            <a:spLocks noGrp="1"/>
          </p:cNvSpPr>
          <p:nvPr>
            <p:ph type="sldNum" sz="quarter" idx="10"/>
          </p:nvPr>
        </p:nvSpPr>
        <p:spPr/>
        <p:txBody>
          <a:bodyPr/>
          <a:lstStyle/>
          <a:p>
            <a:fld id="{9344FC17-8036-4C17-99E3-36847C815777}" type="slidenum">
              <a:rPr lang="en-US" smtClean="0"/>
              <a:t>31</a:t>
            </a:fld>
            <a:endParaRPr lang="en-US"/>
          </a:p>
        </p:txBody>
      </p:sp>
    </p:spTree>
    <p:extLst>
      <p:ext uri="{BB962C8B-B14F-4D97-AF65-F5344CB8AC3E}">
        <p14:creationId xmlns:p14="http://schemas.microsoft.com/office/powerpoint/2010/main" val="27447346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CA"/>
              <a:t>The term ‘screening’ in this recommendation refers to a routine process in which primary care providers administer an instrument such as a questionnaire to every pregnant or postpartum individual not already reporting symptoms of depression and then use a cut-off score to determine a follow-up action for those at or above the cut-off score </a:t>
            </a:r>
            <a:endParaRPr lang="en-US">
              <a:cs typeface="Calibri"/>
            </a:endParaRPr>
          </a:p>
          <a:p>
            <a:pPr marL="171450" indent="-171450">
              <a:buFont typeface="Arial"/>
              <a:buChar char="•"/>
            </a:pPr>
            <a:r>
              <a:rPr lang="en-CA"/>
              <a:t>The task force definition of screening in this context means that the recommendation against screening emphasizes the importance of good clinical practice where clinicians should inquire and be alert to changes in physical and mental health symptoms of their patients. </a:t>
            </a:r>
          </a:p>
          <a:p>
            <a:pPr marL="171450" indent="-171450">
              <a:buFont typeface="Arial"/>
              <a:buChar char="•"/>
            </a:pPr>
            <a:r>
              <a:rPr lang="en-CA"/>
              <a:t>Given the health implications of depression during pregnancy and the post-partum period, it is essential that providers inquire about and be attentive to mental health and wellbeing</a:t>
            </a:r>
            <a:endParaRPr lang="en-CA">
              <a:cs typeface="Calibri"/>
            </a:endParaRPr>
          </a:p>
          <a:p>
            <a:endParaRPr lang="en-CA">
              <a:cs typeface="Calibri"/>
            </a:endParaRPr>
          </a:p>
        </p:txBody>
      </p:sp>
      <p:sp>
        <p:nvSpPr>
          <p:cNvPr id="4" name="Slide Number Placeholder 3"/>
          <p:cNvSpPr>
            <a:spLocks noGrp="1"/>
          </p:cNvSpPr>
          <p:nvPr>
            <p:ph type="sldNum" sz="quarter" idx="10"/>
          </p:nvPr>
        </p:nvSpPr>
        <p:spPr/>
        <p:txBody>
          <a:bodyPr/>
          <a:lstStyle/>
          <a:p>
            <a:fld id="{9344FC17-8036-4C17-99E3-36847C815777}" type="slidenum">
              <a:rPr lang="en-US" smtClean="0"/>
              <a:t>32</a:t>
            </a:fld>
            <a:endParaRPr lang="en-US"/>
          </a:p>
        </p:txBody>
      </p:sp>
    </p:spTree>
    <p:extLst>
      <p:ext uri="{BB962C8B-B14F-4D97-AF65-F5344CB8AC3E}">
        <p14:creationId xmlns:p14="http://schemas.microsoft.com/office/powerpoint/2010/main" val="27150628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CA"/>
              <a:t>As screening practices vary across Canada, jurisdictions may reconsider the use of such screening in settings where it is currently implemented. </a:t>
            </a:r>
          </a:p>
          <a:p>
            <a:pPr marL="171450" indent="-171450">
              <a:buFont typeface="Arial"/>
              <a:buChar char="•"/>
            </a:pPr>
            <a:r>
              <a:rPr lang="en-CA"/>
              <a:t>If providers are uncertain about how to engage in these discussions with patients, they may consider referring to questionnaires for discussion prompts (without engaging in formal screening by using the questionnaire score for determining subsequent actions).</a:t>
            </a:r>
            <a:endParaRPr lang="en-CA">
              <a:cs typeface="Calibri"/>
            </a:endParaRPr>
          </a:p>
        </p:txBody>
      </p:sp>
      <p:sp>
        <p:nvSpPr>
          <p:cNvPr id="4" name="Slide Number Placeholder 3"/>
          <p:cNvSpPr>
            <a:spLocks noGrp="1"/>
          </p:cNvSpPr>
          <p:nvPr>
            <p:ph type="sldNum" sz="quarter" idx="10"/>
          </p:nvPr>
        </p:nvSpPr>
        <p:spPr/>
        <p:txBody>
          <a:bodyPr/>
          <a:lstStyle/>
          <a:p>
            <a:fld id="{9344FC17-8036-4C17-99E3-36847C815777}" type="slidenum">
              <a:rPr lang="en-US" smtClean="0"/>
              <a:t>33</a:t>
            </a:fld>
            <a:endParaRPr lang="en-US"/>
          </a:p>
        </p:txBody>
      </p:sp>
    </p:spTree>
    <p:extLst>
      <p:ext uri="{BB962C8B-B14F-4D97-AF65-F5344CB8AC3E}">
        <p14:creationId xmlns:p14="http://schemas.microsoft.com/office/powerpoint/2010/main" val="302050073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344FC17-8036-4C17-99E3-36847C815777}" type="slidenum">
              <a:rPr lang="en-US" smtClean="0"/>
              <a:t>34</a:t>
            </a:fld>
            <a:endParaRPr lang="en-US"/>
          </a:p>
        </p:txBody>
      </p:sp>
    </p:spTree>
    <p:extLst>
      <p:ext uri="{BB962C8B-B14F-4D97-AF65-F5344CB8AC3E}">
        <p14:creationId xmlns:p14="http://schemas.microsoft.com/office/powerpoint/2010/main" val="212583032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altLang="en-US">
                <a:ea typeface="ヒラギノ角ゴ Pro W3" charset="-128"/>
              </a:rPr>
              <a:t>- Results</a:t>
            </a:r>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ヒラギノ角ゴ Pro W3" charset="-128"/>
              </a:defRPr>
            </a:lvl1pPr>
            <a:lvl2pPr marL="758255" indent="-291636" eaLnBrk="0" hangingPunct="0">
              <a:spcBef>
                <a:spcPct val="30000"/>
              </a:spcBef>
              <a:defRPr sz="1200">
                <a:solidFill>
                  <a:schemeClr val="tx1"/>
                </a:solidFill>
                <a:latin typeface="Calibri" pitchFamily="34" charset="0"/>
                <a:ea typeface="ヒラギノ角ゴ Pro W3" charset="-128"/>
              </a:defRPr>
            </a:lvl2pPr>
            <a:lvl3pPr marL="1166546" indent="-233309" eaLnBrk="0" hangingPunct="0">
              <a:spcBef>
                <a:spcPct val="30000"/>
              </a:spcBef>
              <a:defRPr sz="1200">
                <a:solidFill>
                  <a:schemeClr val="tx1"/>
                </a:solidFill>
                <a:latin typeface="Calibri" pitchFamily="34" charset="0"/>
                <a:ea typeface="ヒラギノ角ゴ Pro W3" charset="-128"/>
              </a:defRPr>
            </a:lvl3pPr>
            <a:lvl4pPr marL="1633164" indent="-233309" eaLnBrk="0" hangingPunct="0">
              <a:spcBef>
                <a:spcPct val="30000"/>
              </a:spcBef>
              <a:defRPr sz="1200">
                <a:solidFill>
                  <a:schemeClr val="tx1"/>
                </a:solidFill>
                <a:latin typeface="Calibri" pitchFamily="34" charset="0"/>
                <a:ea typeface="ヒラギノ角ゴ Pro W3" charset="-128"/>
              </a:defRPr>
            </a:lvl4pPr>
            <a:lvl5pPr marL="2099782" indent="-233309" eaLnBrk="0" hangingPunct="0">
              <a:spcBef>
                <a:spcPct val="30000"/>
              </a:spcBef>
              <a:defRPr sz="1200">
                <a:solidFill>
                  <a:schemeClr val="tx1"/>
                </a:solidFill>
                <a:latin typeface="Calibri" pitchFamily="34" charset="0"/>
                <a:ea typeface="ヒラギノ角ゴ Pro W3" charset="-128"/>
              </a:defRPr>
            </a:lvl5pPr>
            <a:lvl6pPr marL="2566401" indent="-233309" eaLnBrk="0" fontAlgn="base" hangingPunct="0">
              <a:spcBef>
                <a:spcPct val="30000"/>
              </a:spcBef>
              <a:spcAft>
                <a:spcPct val="0"/>
              </a:spcAft>
              <a:defRPr sz="1200">
                <a:solidFill>
                  <a:schemeClr val="tx1"/>
                </a:solidFill>
                <a:latin typeface="Calibri" pitchFamily="34" charset="0"/>
                <a:ea typeface="ヒラギノ角ゴ Pro W3" charset="-128"/>
              </a:defRPr>
            </a:lvl6pPr>
            <a:lvl7pPr marL="3033019" indent="-233309" eaLnBrk="0" fontAlgn="base" hangingPunct="0">
              <a:spcBef>
                <a:spcPct val="30000"/>
              </a:spcBef>
              <a:spcAft>
                <a:spcPct val="0"/>
              </a:spcAft>
              <a:defRPr sz="1200">
                <a:solidFill>
                  <a:schemeClr val="tx1"/>
                </a:solidFill>
                <a:latin typeface="Calibri" pitchFamily="34" charset="0"/>
                <a:ea typeface="ヒラギノ角ゴ Pro W3" charset="-128"/>
              </a:defRPr>
            </a:lvl7pPr>
            <a:lvl8pPr marL="3499637" indent="-233309" eaLnBrk="0" fontAlgn="base" hangingPunct="0">
              <a:spcBef>
                <a:spcPct val="30000"/>
              </a:spcBef>
              <a:spcAft>
                <a:spcPct val="0"/>
              </a:spcAft>
              <a:defRPr sz="1200">
                <a:solidFill>
                  <a:schemeClr val="tx1"/>
                </a:solidFill>
                <a:latin typeface="Calibri" pitchFamily="34" charset="0"/>
                <a:ea typeface="ヒラギノ角ゴ Pro W3" charset="-128"/>
              </a:defRPr>
            </a:lvl8pPr>
            <a:lvl9pPr marL="3966256" indent="-233309" eaLnBrk="0" fontAlgn="base" hangingPunct="0">
              <a:spcBef>
                <a:spcPct val="30000"/>
              </a:spcBef>
              <a:spcAft>
                <a:spcPct val="0"/>
              </a:spcAft>
              <a:defRPr sz="1200">
                <a:solidFill>
                  <a:schemeClr val="tx1"/>
                </a:solidFill>
                <a:latin typeface="Calibri" pitchFamily="34" charset="0"/>
                <a:ea typeface="ヒラギノ角ゴ Pro W3" charset="-128"/>
              </a:defRPr>
            </a:lvl9pPr>
          </a:lstStyle>
          <a:p>
            <a:pPr>
              <a:spcBef>
                <a:spcPct val="0"/>
              </a:spcBef>
            </a:pPr>
            <a:fld id="{DC1BA8BC-1136-4EAB-96EE-D46BE4C6073B}" type="slidenum">
              <a:rPr lang="en-CA" altLang="en-US" smtClean="0">
                <a:latin typeface="Arial" pitchFamily="34" charset="0"/>
              </a:rPr>
              <a:pPr>
                <a:spcBef>
                  <a:spcPct val="0"/>
                </a:spcBef>
              </a:pPr>
              <a:t>35</a:t>
            </a:fld>
            <a:endParaRPr lang="en-CA" altLang="en-US">
              <a:latin typeface="Arial" pitchFamily="34" charset="0"/>
            </a:endParaRPr>
          </a:p>
        </p:txBody>
      </p:sp>
    </p:spTree>
    <p:extLst>
      <p:ext uri="{BB962C8B-B14F-4D97-AF65-F5344CB8AC3E}">
        <p14:creationId xmlns:p14="http://schemas.microsoft.com/office/powerpoint/2010/main" val="301803738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CA" dirty="0"/>
              <a:t>We found 1 randomized controlled trial that evaluated systematic depression screening among postpartum individuals (described as “mothers” or “women” in the study) in Hong Kong (</a:t>
            </a:r>
            <a:r>
              <a:rPr lang="en-CA" i="1" dirty="0"/>
              <a:t>n</a:t>
            </a:r>
            <a:r>
              <a:rPr lang="en-CA" dirty="0"/>
              <a:t> = 462) </a:t>
            </a:r>
            <a:endParaRPr lang="en-US" dirty="0"/>
          </a:p>
          <a:p>
            <a:pPr marL="171450" indent="-171450">
              <a:buFont typeface="Arial"/>
              <a:buChar char="•"/>
            </a:pPr>
            <a:r>
              <a:rPr lang="en-CA" dirty="0"/>
              <a:t>Participants were randomized to receive screening with the EPDS by nurses (n=231) or no such screening (n=231) at 2 months postpartum. Both groups received usual clinical care, including inquiring about feelings, appetite, sleep, childcare, and suicidal ideation </a:t>
            </a:r>
            <a:endParaRPr lang="en-CA" dirty="0">
              <a:cs typeface="Calibri"/>
            </a:endParaRPr>
          </a:p>
          <a:p>
            <a:pPr marL="171450" indent="-171450">
              <a:buFont typeface="Arial"/>
              <a:buChar char="•"/>
            </a:pPr>
            <a:r>
              <a:rPr lang="en-CA" dirty="0"/>
              <a:t>All participants identified as potentially depressed (based on EPDS score ≥10 or clinical assessment in the intervention group or based on clinical assessment alone in the control group) were to be offered counselling or management by a community psychiatric team </a:t>
            </a:r>
            <a:endParaRPr lang="en-CA" dirty="0">
              <a:cs typeface="Calibri"/>
            </a:endParaRPr>
          </a:p>
          <a:p>
            <a:pPr marL="171450" indent="-171450">
              <a:buFont typeface="Arial"/>
              <a:buChar char="•"/>
            </a:pPr>
            <a:r>
              <a:rPr lang="en-CA" dirty="0"/>
              <a:t>Outcomes were assessed at 6 months postpartum (i.e. 4 months after randomization) </a:t>
            </a:r>
            <a:endParaRPr lang="en-CA" dirty="0">
              <a:cs typeface="Calibri"/>
            </a:endParaRPr>
          </a:p>
          <a:p>
            <a:pPr marL="171450" indent="-171450">
              <a:buFont typeface="Arial"/>
              <a:buChar char="•"/>
            </a:pPr>
            <a:r>
              <a:rPr lang="en-CA" dirty="0">
                <a:cs typeface="Calibri"/>
              </a:rPr>
              <a:t>Data on the critical and important outcomes were very uncertain, including for:</a:t>
            </a:r>
          </a:p>
          <a:p>
            <a:pPr marL="1371600" lvl="1" indent="-171450">
              <a:buFont typeface="Arial"/>
              <a:buChar char="•"/>
            </a:pPr>
            <a:r>
              <a:rPr lang="en-CA" dirty="0">
                <a:cs typeface="Calibri"/>
              </a:rPr>
              <a:t>Number depressed</a:t>
            </a:r>
          </a:p>
          <a:p>
            <a:pPr marL="1371600" lvl="1" indent="-171450">
              <a:buFont typeface="Arial"/>
              <a:buChar char="•"/>
            </a:pPr>
            <a:r>
              <a:rPr lang="en-CA" dirty="0">
                <a:cs typeface="Calibri"/>
              </a:rPr>
              <a:t>Depression symptoms</a:t>
            </a:r>
          </a:p>
          <a:p>
            <a:pPr marL="1371600" lvl="1" indent="-171450">
              <a:buFont typeface="Arial"/>
              <a:buChar char="•"/>
            </a:pPr>
            <a:r>
              <a:rPr lang="en-CA" dirty="0">
                <a:cs typeface="Calibri"/>
              </a:rPr>
              <a:t>General health score</a:t>
            </a:r>
          </a:p>
          <a:p>
            <a:pPr marL="1371600" lvl="1" indent="-171450">
              <a:buFont typeface="Arial"/>
              <a:buChar char="•"/>
            </a:pPr>
            <a:r>
              <a:rPr lang="en-CA" dirty="0">
                <a:cs typeface="Calibri"/>
              </a:rPr>
              <a:t>Reported or observed capacity to parent</a:t>
            </a:r>
          </a:p>
          <a:p>
            <a:pPr marL="1371600" lvl="1" indent="-171450">
              <a:buFont typeface="Arial"/>
              <a:buChar char="•"/>
            </a:pPr>
            <a:r>
              <a:rPr lang="en-CA" dirty="0">
                <a:cs typeface="Calibri"/>
              </a:rPr>
              <a:t>Parent-child stress</a:t>
            </a:r>
          </a:p>
          <a:p>
            <a:pPr marL="1371600" lvl="1" indent="-171450">
              <a:buFont typeface="Arial"/>
              <a:buChar char="•"/>
            </a:pPr>
            <a:r>
              <a:rPr lang="en-CA" dirty="0">
                <a:cs typeface="Calibri"/>
              </a:rPr>
              <a:t>Marital stress</a:t>
            </a:r>
          </a:p>
          <a:p>
            <a:pPr marL="1371600" lvl="1" indent="-171450">
              <a:buFont typeface="Arial"/>
              <a:buChar char="•"/>
            </a:pPr>
            <a:r>
              <a:rPr lang="en-CA" dirty="0">
                <a:cs typeface="Calibri"/>
              </a:rPr>
              <a:t>Infant hospitalizations</a:t>
            </a:r>
          </a:p>
          <a:p>
            <a:pPr marL="171450" indent="-171450">
              <a:buFont typeface="Arial,Sans-Serif"/>
              <a:buChar char="•"/>
            </a:pPr>
            <a:r>
              <a:rPr lang="en-CA" dirty="0"/>
              <a:t>The effects of screening on all of these outcomes were very uncertain due to very serious risk of bias concerns (use of self-reported outcome measures and selective outcome reporting) as well as imprecision concerns due to there being only a single small trial</a:t>
            </a:r>
            <a:endParaRPr lang="en-CA" dirty="0">
              <a:cs typeface="Calibri"/>
            </a:endParaRPr>
          </a:p>
          <a:p>
            <a:pPr marL="171450" indent="-171450">
              <a:buFont typeface="Arial,Sans-Serif"/>
              <a:buChar char="•"/>
            </a:pPr>
            <a:r>
              <a:rPr lang="en-CA" dirty="0"/>
              <a:t>This very low certainty means that the true effects of screening are likely substantially different from the study data </a:t>
            </a:r>
            <a:endParaRPr lang="en-CA" dirty="0">
              <a:cs typeface="Calibri"/>
            </a:endParaRPr>
          </a:p>
          <a:p>
            <a:pPr marL="171450" indent="-171450">
              <a:buFont typeface="Arial,Sans-Serif"/>
              <a:buChar char="•"/>
            </a:pPr>
            <a:endParaRPr lang="en-CA" dirty="0">
              <a:cs typeface="Calibri"/>
            </a:endParaRPr>
          </a:p>
          <a:p>
            <a:pPr marL="171450" indent="-171450">
              <a:buFont typeface="Arial"/>
              <a:buChar char="•"/>
            </a:pPr>
            <a:r>
              <a:rPr lang="en-CA" dirty="0">
                <a:cs typeface="Calibri"/>
              </a:rPr>
              <a:t>There was low certainty evidence indicating little to no difference in mean infant body weight at 6 months</a:t>
            </a:r>
          </a:p>
          <a:p>
            <a:pPr marL="171450" indent="-171450">
              <a:buFont typeface="Arial"/>
              <a:buChar char="•"/>
            </a:pPr>
            <a:r>
              <a:rPr lang="en-CA" dirty="0">
                <a:cs typeface="Calibri"/>
              </a:rPr>
              <a:t>No adverse events were noted in the study</a:t>
            </a:r>
          </a:p>
          <a:p>
            <a:pPr marL="171450" indent="-171450">
              <a:buFont typeface="Arial"/>
              <a:buChar char="•"/>
            </a:pPr>
            <a:endParaRPr lang="en-CA" dirty="0">
              <a:cs typeface="Calibri"/>
            </a:endParaRPr>
          </a:p>
          <a:p>
            <a:pPr marL="171450" indent="-171450">
              <a:buFont typeface="Arial"/>
              <a:buChar char="•"/>
            </a:pPr>
            <a:endParaRPr lang="en-CA" dirty="0">
              <a:cs typeface="Calibri"/>
            </a:endParaRPr>
          </a:p>
          <a:p>
            <a:pPr marL="171450" indent="-171450">
              <a:buFont typeface="Arial"/>
              <a:buChar char="•"/>
            </a:pPr>
            <a:endParaRPr lang="en-CA" dirty="0">
              <a:cs typeface="Calibri"/>
            </a:endParaRPr>
          </a:p>
        </p:txBody>
      </p:sp>
      <p:sp>
        <p:nvSpPr>
          <p:cNvPr id="4" name="Slide Number Placeholder 3"/>
          <p:cNvSpPr>
            <a:spLocks noGrp="1"/>
          </p:cNvSpPr>
          <p:nvPr>
            <p:ph type="sldNum" sz="quarter" idx="10"/>
          </p:nvPr>
        </p:nvSpPr>
        <p:spPr/>
        <p:txBody>
          <a:bodyPr/>
          <a:lstStyle/>
          <a:p>
            <a:fld id="{9344FC17-8036-4C17-99E3-36847C815777}" type="slidenum">
              <a:rPr lang="en-US" smtClean="0"/>
              <a:t>36</a:t>
            </a:fld>
            <a:endParaRPr lang="en-US"/>
          </a:p>
        </p:txBody>
      </p:sp>
    </p:spTree>
    <p:extLst>
      <p:ext uri="{BB962C8B-B14F-4D97-AF65-F5344CB8AC3E}">
        <p14:creationId xmlns:p14="http://schemas.microsoft.com/office/powerpoint/2010/main" val="55552982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CA"/>
              <a:t>We did not find any trials that compared questionnaire-based depression screening to no screening during pregnancy. </a:t>
            </a:r>
            <a:endParaRPr lang="en-CA">
              <a:cs typeface="Calibri"/>
            </a:endParaRPr>
          </a:p>
          <a:p>
            <a:pPr marL="171450" indent="-171450">
              <a:buFont typeface="Arial"/>
              <a:buChar char="•"/>
            </a:pPr>
            <a:r>
              <a:rPr lang="en-CA">
                <a:cs typeface="Calibri"/>
              </a:rPr>
              <a:t>We also </a:t>
            </a:r>
            <a:r>
              <a:rPr lang="en-CA"/>
              <a:t>did not identify any trials evaluating other outcomes of interest (i.e. suicidality, false positive screens, overdiagnosis, overtreatment, or labelling/stigma) (in either population)</a:t>
            </a:r>
            <a:endParaRPr lang="en-CA">
              <a:cs typeface="Calibri"/>
            </a:endParaRPr>
          </a:p>
        </p:txBody>
      </p:sp>
      <p:sp>
        <p:nvSpPr>
          <p:cNvPr id="4" name="Slide Number Placeholder 3"/>
          <p:cNvSpPr>
            <a:spLocks noGrp="1"/>
          </p:cNvSpPr>
          <p:nvPr>
            <p:ph type="sldNum" sz="quarter" idx="10"/>
          </p:nvPr>
        </p:nvSpPr>
        <p:spPr/>
        <p:txBody>
          <a:bodyPr/>
          <a:lstStyle/>
          <a:p>
            <a:fld id="{9344FC17-8036-4C17-99E3-36847C815777}" type="slidenum">
              <a:rPr lang="en-US" smtClean="0"/>
              <a:t>37</a:t>
            </a:fld>
            <a:endParaRPr lang="en-US"/>
          </a:p>
        </p:txBody>
      </p:sp>
    </p:spTree>
    <p:extLst>
      <p:ext uri="{BB962C8B-B14F-4D97-AF65-F5344CB8AC3E}">
        <p14:creationId xmlns:p14="http://schemas.microsoft.com/office/powerpoint/2010/main" val="382478804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 Patient values and preferences</a:t>
            </a:r>
          </a:p>
        </p:txBody>
      </p:sp>
      <p:sp>
        <p:nvSpPr>
          <p:cNvPr id="4" name="Slide Number Placeholder 3"/>
          <p:cNvSpPr>
            <a:spLocks noGrp="1"/>
          </p:cNvSpPr>
          <p:nvPr>
            <p:ph type="sldNum" sz="quarter" idx="10"/>
          </p:nvPr>
        </p:nvSpPr>
        <p:spPr/>
        <p:txBody>
          <a:bodyPr/>
          <a:lstStyle/>
          <a:p>
            <a:fld id="{9344FC17-8036-4C17-99E3-36847C815777}" type="slidenum">
              <a:rPr lang="en-US" smtClean="0"/>
              <a:t>38</a:t>
            </a:fld>
            <a:endParaRPr lang="en-US"/>
          </a:p>
        </p:txBody>
      </p:sp>
    </p:spTree>
    <p:extLst>
      <p:ext uri="{BB962C8B-B14F-4D97-AF65-F5344CB8AC3E}">
        <p14:creationId xmlns:p14="http://schemas.microsoft.com/office/powerpoint/2010/main" val="162557621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defRPr/>
            </a:pPr>
            <a:r>
              <a:rPr lang="en-CA"/>
              <a:t>Participants expressed concerns that they might not recognize their own symptoms of depression or take the initiative to seek input from their primary care provider and expressed a preference for being screened</a:t>
            </a:r>
            <a:endParaRPr lang="en-US"/>
          </a:p>
          <a:p>
            <a:pPr marL="171450" indent="-171450">
              <a:buFont typeface="Arial"/>
              <a:buChar char="•"/>
              <a:defRPr/>
            </a:pPr>
            <a:endParaRPr lang="en-CA">
              <a:cs typeface="Calibri"/>
            </a:endParaRPr>
          </a:p>
          <a:p>
            <a:pPr>
              <a:defRPr/>
            </a:pPr>
            <a:endParaRPr lang="en-CA">
              <a:cs typeface="Calibri"/>
            </a:endParaRPr>
          </a:p>
        </p:txBody>
      </p:sp>
      <p:sp>
        <p:nvSpPr>
          <p:cNvPr id="4" name="Slide Number Placeholder 3"/>
          <p:cNvSpPr>
            <a:spLocks noGrp="1"/>
          </p:cNvSpPr>
          <p:nvPr>
            <p:ph type="sldNum" sz="quarter" idx="10"/>
          </p:nvPr>
        </p:nvSpPr>
        <p:spPr/>
        <p:txBody>
          <a:bodyPr/>
          <a:lstStyle/>
          <a:p>
            <a:fld id="{9344FC17-8036-4C17-99E3-36847C815777}" type="slidenum">
              <a:rPr lang="en-US" smtClean="0"/>
              <a:t>39</a:t>
            </a:fld>
            <a:endParaRPr lang="en-US"/>
          </a:p>
        </p:txBody>
      </p:sp>
    </p:spTree>
    <p:extLst>
      <p:ext uri="{BB962C8B-B14F-4D97-AF65-F5344CB8AC3E}">
        <p14:creationId xmlns:p14="http://schemas.microsoft.com/office/powerpoint/2010/main" val="411483952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CA" dirty="0">
                <a:solidFill>
                  <a:srgbClr val="FF0000"/>
                </a:solidFill>
                <a:cs typeface="Calibri"/>
              </a:rPr>
              <a:t>Although participants rated their preference to be screened quite high, </a:t>
            </a:r>
            <a:r>
              <a:rPr lang="en-CA" dirty="0"/>
              <a:t>during focus groups, it was noted that "participants felt most strongly about having a discussion with a healthcare provider about their mental health and wellbeing" and that "discussion about depression with a primary health care provider during the pregnancy and [postpartum] period is critical," which does not suggest a formal screening process.</a:t>
            </a:r>
            <a:endParaRPr lang="en-CA" dirty="0">
              <a:solidFill>
                <a:srgbClr val="FF0000"/>
              </a:solidFill>
            </a:endParaRPr>
          </a:p>
        </p:txBody>
      </p:sp>
      <p:sp>
        <p:nvSpPr>
          <p:cNvPr id="4" name="Slide Number Placeholder 3"/>
          <p:cNvSpPr>
            <a:spLocks noGrp="1"/>
          </p:cNvSpPr>
          <p:nvPr>
            <p:ph type="sldNum" sz="quarter" idx="10"/>
          </p:nvPr>
        </p:nvSpPr>
        <p:spPr/>
        <p:txBody>
          <a:bodyPr/>
          <a:lstStyle/>
          <a:p>
            <a:fld id="{9344FC17-8036-4C17-99E3-36847C815777}" type="slidenum">
              <a:rPr lang="en-US" smtClean="0"/>
              <a:t>40</a:t>
            </a:fld>
            <a:endParaRPr lang="en-US"/>
          </a:p>
        </p:txBody>
      </p:sp>
    </p:spTree>
    <p:extLst>
      <p:ext uri="{BB962C8B-B14F-4D97-AF65-F5344CB8AC3E}">
        <p14:creationId xmlns:p14="http://schemas.microsoft.com/office/powerpoint/2010/main" val="2651904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ea typeface="ヒラギノ角ゴ Pro W3"/>
              </a:rPr>
              <a:t>- Overview of the Webinar</a:t>
            </a:r>
          </a:p>
          <a:p>
            <a:pPr>
              <a:defRPr/>
            </a:pPr>
            <a:r>
              <a:rPr lang="en-US" sz="2600" b="1" dirty="0"/>
              <a:t>-</a:t>
            </a:r>
            <a:r>
              <a:rPr lang="en-US" sz="2600" b="1" baseline="0" dirty="0"/>
              <a:t> </a:t>
            </a:r>
            <a:r>
              <a:rPr lang="en-US" sz="2600" b="1" dirty="0"/>
              <a:t>Presentation</a:t>
            </a:r>
            <a:endParaRPr lang="en-US" sz="2600" b="1" dirty="0">
              <a:cs typeface="Calibri"/>
            </a:endParaRPr>
          </a:p>
          <a:p>
            <a:pPr lvl="1">
              <a:buFont typeface="Arial" panose="020B0604020202020204" pitchFamily="34" charset="0"/>
              <a:buChar char="•"/>
              <a:defRPr/>
            </a:pPr>
            <a:r>
              <a:rPr lang="en-US" sz="2300" dirty="0"/>
              <a:t>Background on depression during pregnancy and </a:t>
            </a:r>
            <a:r>
              <a:rPr lang="en-US" sz="2300"/>
              <a:t>the postpartum period</a:t>
            </a:r>
            <a:endParaRPr lang="en-US" sz="2300" dirty="0">
              <a:cs typeface="Calibri"/>
            </a:endParaRPr>
          </a:p>
          <a:p>
            <a:pPr lvl="1">
              <a:buFont typeface="Arial" panose="020B0604020202020204" pitchFamily="34" charset="0"/>
              <a:buChar char="•"/>
              <a:defRPr/>
            </a:pPr>
            <a:r>
              <a:rPr lang="en-US" sz="2300" dirty="0"/>
              <a:t>Methods of the CTFPHC</a:t>
            </a:r>
            <a:endParaRPr lang="en-US" sz="2300" dirty="0">
              <a:cs typeface="Calibri"/>
            </a:endParaRPr>
          </a:p>
          <a:p>
            <a:pPr lvl="1">
              <a:buFont typeface="Arial" panose="020B0604020202020204" pitchFamily="34" charset="0"/>
              <a:buChar char="•"/>
              <a:defRPr/>
            </a:pPr>
            <a:r>
              <a:rPr lang="en-US" sz="2300" dirty="0"/>
              <a:t>Recommendation</a:t>
            </a:r>
            <a:endParaRPr lang="en-US" sz="2300" dirty="0">
              <a:cs typeface="Calibri"/>
            </a:endParaRPr>
          </a:p>
          <a:p>
            <a:pPr lvl="1">
              <a:buFont typeface="Arial" panose="020B0604020202020204" pitchFamily="34" charset="0"/>
              <a:buChar char="•"/>
              <a:defRPr/>
            </a:pPr>
            <a:r>
              <a:rPr lang="en-US" sz="2300" dirty="0"/>
              <a:t>Results</a:t>
            </a:r>
            <a:endParaRPr lang="en-US" sz="2300" dirty="0">
              <a:cs typeface="Calibri"/>
            </a:endParaRPr>
          </a:p>
          <a:p>
            <a:pPr lvl="1">
              <a:buFont typeface="Arial" panose="020B0604020202020204" pitchFamily="34" charset="0"/>
              <a:buChar char="•"/>
              <a:defRPr/>
            </a:pPr>
            <a:r>
              <a:rPr lang="en-US" sz="2300" dirty="0"/>
              <a:t>Rationale for recommendations</a:t>
            </a:r>
            <a:endParaRPr lang="en-US" sz="2300" dirty="0">
              <a:cs typeface="Calibri"/>
            </a:endParaRPr>
          </a:p>
          <a:p>
            <a:pPr lvl="1">
              <a:buFont typeface="Arial" panose="020B0604020202020204" pitchFamily="34" charset="0"/>
              <a:buChar char="•"/>
              <a:defRPr/>
            </a:pPr>
            <a:r>
              <a:rPr lang="en-US" sz="2300" dirty="0"/>
              <a:t>Knowledge gaps and next steps</a:t>
            </a:r>
            <a:endParaRPr lang="en-US" sz="2300" dirty="0">
              <a:cs typeface="Calibri"/>
            </a:endParaRPr>
          </a:p>
          <a:p>
            <a:pPr lvl="1">
              <a:buFont typeface="Arial" panose="020B0604020202020204" pitchFamily="34" charset="0"/>
              <a:buChar char="•"/>
              <a:defRPr/>
            </a:pPr>
            <a:r>
              <a:rPr lang="en-US" sz="2300" dirty="0"/>
              <a:t>Other national depression screening recommendations for pregnant and postpartum individuals</a:t>
            </a:r>
          </a:p>
          <a:p>
            <a:pPr lvl="1">
              <a:buFont typeface="Arial" panose="020B0604020202020204" pitchFamily="34" charset="0"/>
              <a:buChar char="•"/>
              <a:defRPr/>
            </a:pPr>
            <a:r>
              <a:rPr lang="en-US" sz="2300" dirty="0"/>
              <a:t>Conclusions </a:t>
            </a:r>
            <a:endParaRPr lang="en-US" sz="2300" dirty="0">
              <a:cs typeface="Calibri"/>
            </a:endParaRPr>
          </a:p>
          <a:p>
            <a:pPr>
              <a:defRPr/>
            </a:pPr>
            <a:r>
              <a:rPr lang="en-US" sz="2600" b="1" dirty="0"/>
              <a:t>- Questions and Answers</a:t>
            </a:r>
            <a:endParaRPr lang="en-US" sz="2600" b="1" dirty="0">
              <a:cs typeface="Calibri"/>
            </a:endParaRPr>
          </a:p>
          <a:p>
            <a:endParaRPr lang="en-US" altLang="en-US" dirty="0">
              <a:ea typeface="ヒラギノ角ゴ Pro W3" charset="-128"/>
            </a:endParaRPr>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ヒラギノ角ゴ Pro W3" charset="-128"/>
              </a:defRPr>
            </a:lvl1pPr>
            <a:lvl2pPr marL="758255" indent="-291636" eaLnBrk="0" hangingPunct="0">
              <a:spcBef>
                <a:spcPct val="30000"/>
              </a:spcBef>
              <a:defRPr sz="1200">
                <a:solidFill>
                  <a:schemeClr val="tx1"/>
                </a:solidFill>
                <a:latin typeface="Calibri" pitchFamily="34" charset="0"/>
                <a:ea typeface="ヒラギノ角ゴ Pro W3" charset="-128"/>
              </a:defRPr>
            </a:lvl2pPr>
            <a:lvl3pPr marL="1166546" indent="-233309" eaLnBrk="0" hangingPunct="0">
              <a:spcBef>
                <a:spcPct val="30000"/>
              </a:spcBef>
              <a:defRPr sz="1200">
                <a:solidFill>
                  <a:schemeClr val="tx1"/>
                </a:solidFill>
                <a:latin typeface="Calibri" pitchFamily="34" charset="0"/>
                <a:ea typeface="ヒラギノ角ゴ Pro W3" charset="-128"/>
              </a:defRPr>
            </a:lvl3pPr>
            <a:lvl4pPr marL="1633164" indent="-233309" eaLnBrk="0" hangingPunct="0">
              <a:spcBef>
                <a:spcPct val="30000"/>
              </a:spcBef>
              <a:defRPr sz="1200">
                <a:solidFill>
                  <a:schemeClr val="tx1"/>
                </a:solidFill>
                <a:latin typeface="Calibri" pitchFamily="34" charset="0"/>
                <a:ea typeface="ヒラギノ角ゴ Pro W3" charset="-128"/>
              </a:defRPr>
            </a:lvl4pPr>
            <a:lvl5pPr marL="2099782" indent="-233309" eaLnBrk="0" hangingPunct="0">
              <a:spcBef>
                <a:spcPct val="30000"/>
              </a:spcBef>
              <a:defRPr sz="1200">
                <a:solidFill>
                  <a:schemeClr val="tx1"/>
                </a:solidFill>
                <a:latin typeface="Calibri" pitchFamily="34" charset="0"/>
                <a:ea typeface="ヒラギノ角ゴ Pro W3" charset="-128"/>
              </a:defRPr>
            </a:lvl5pPr>
            <a:lvl6pPr marL="2566401" indent="-233309" eaLnBrk="0" fontAlgn="base" hangingPunct="0">
              <a:spcBef>
                <a:spcPct val="30000"/>
              </a:spcBef>
              <a:spcAft>
                <a:spcPct val="0"/>
              </a:spcAft>
              <a:defRPr sz="1200">
                <a:solidFill>
                  <a:schemeClr val="tx1"/>
                </a:solidFill>
                <a:latin typeface="Calibri" pitchFamily="34" charset="0"/>
                <a:ea typeface="ヒラギノ角ゴ Pro W3" charset="-128"/>
              </a:defRPr>
            </a:lvl6pPr>
            <a:lvl7pPr marL="3033019" indent="-233309" eaLnBrk="0" fontAlgn="base" hangingPunct="0">
              <a:spcBef>
                <a:spcPct val="30000"/>
              </a:spcBef>
              <a:spcAft>
                <a:spcPct val="0"/>
              </a:spcAft>
              <a:defRPr sz="1200">
                <a:solidFill>
                  <a:schemeClr val="tx1"/>
                </a:solidFill>
                <a:latin typeface="Calibri" pitchFamily="34" charset="0"/>
                <a:ea typeface="ヒラギノ角ゴ Pro W3" charset="-128"/>
              </a:defRPr>
            </a:lvl7pPr>
            <a:lvl8pPr marL="3499637" indent="-233309" eaLnBrk="0" fontAlgn="base" hangingPunct="0">
              <a:spcBef>
                <a:spcPct val="30000"/>
              </a:spcBef>
              <a:spcAft>
                <a:spcPct val="0"/>
              </a:spcAft>
              <a:defRPr sz="1200">
                <a:solidFill>
                  <a:schemeClr val="tx1"/>
                </a:solidFill>
                <a:latin typeface="Calibri" pitchFamily="34" charset="0"/>
                <a:ea typeface="ヒラギノ角ゴ Pro W3" charset="-128"/>
              </a:defRPr>
            </a:lvl8pPr>
            <a:lvl9pPr marL="3966256" indent="-233309" eaLnBrk="0" fontAlgn="base" hangingPunct="0">
              <a:spcBef>
                <a:spcPct val="30000"/>
              </a:spcBef>
              <a:spcAft>
                <a:spcPct val="0"/>
              </a:spcAft>
              <a:defRPr sz="1200">
                <a:solidFill>
                  <a:schemeClr val="tx1"/>
                </a:solidFill>
                <a:latin typeface="Calibri" pitchFamily="34" charset="0"/>
                <a:ea typeface="ヒラギノ角ゴ Pro W3" charset="-128"/>
              </a:defRPr>
            </a:lvl9pPr>
          </a:lstStyle>
          <a:p>
            <a:pPr>
              <a:spcBef>
                <a:spcPct val="0"/>
              </a:spcBef>
            </a:pPr>
            <a:fld id="{7BD3B0A1-D1E1-4AC0-9AD8-D09626FA2A01}" type="slidenum">
              <a:rPr lang="en-CA" altLang="en-US" smtClean="0">
                <a:latin typeface="Arial" pitchFamily="34" charset="0"/>
              </a:rPr>
              <a:pPr>
                <a:spcBef>
                  <a:spcPct val="0"/>
                </a:spcBef>
              </a:pPr>
              <a:t>4</a:t>
            </a:fld>
            <a:endParaRPr lang="en-CA" altLang="en-US">
              <a:latin typeface="Arial"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defRPr/>
            </a:pPr>
            <a:r>
              <a:rPr lang="en-CA"/>
              <a:t>Thus, patient engagement suggested that discussions with healthcare providers about depression are important to patients. </a:t>
            </a:r>
            <a:endParaRPr lang="en-US">
              <a:cs typeface="Calibri"/>
            </a:endParaRPr>
          </a:p>
        </p:txBody>
      </p:sp>
      <p:sp>
        <p:nvSpPr>
          <p:cNvPr id="4" name="Slide Number Placeholder 3"/>
          <p:cNvSpPr>
            <a:spLocks noGrp="1"/>
          </p:cNvSpPr>
          <p:nvPr>
            <p:ph type="sldNum" sz="quarter" idx="10"/>
          </p:nvPr>
        </p:nvSpPr>
        <p:spPr/>
        <p:txBody>
          <a:bodyPr/>
          <a:lstStyle/>
          <a:p>
            <a:fld id="{9344FC17-8036-4C17-99E3-36847C815777}" type="slidenum">
              <a:rPr lang="en-US" smtClean="0"/>
              <a:t>41</a:t>
            </a:fld>
            <a:endParaRPr lang="en-US"/>
          </a:p>
        </p:txBody>
      </p:sp>
    </p:spTree>
    <p:extLst>
      <p:ext uri="{BB962C8B-B14F-4D97-AF65-F5344CB8AC3E}">
        <p14:creationId xmlns:p14="http://schemas.microsoft.com/office/powerpoint/2010/main" val="233999178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 typeface="Arial"/>
              <a:buChar char="•"/>
            </a:pPr>
            <a:r>
              <a:rPr lang="en-CA" dirty="0"/>
              <a:t>In the judgement of the task force, a recommendation against screening is feasible. </a:t>
            </a:r>
            <a:endParaRPr lang="en-US" dirty="0">
              <a:cs typeface="Calibri"/>
            </a:endParaRPr>
          </a:p>
          <a:p>
            <a:pPr marL="628650" lvl="1" indent="-171450">
              <a:buFont typeface="Arial"/>
              <a:buChar char="•"/>
            </a:pPr>
            <a:r>
              <a:rPr lang="en-CA" dirty="0"/>
              <a:t>Primary care providers are trained in the signs and symptoms of depression during pregnancy and the postpartum period, as well as processes for assessment, treatment, and referral (as required) as part of usual clinical care. </a:t>
            </a:r>
            <a:endParaRPr lang="en-US" dirty="0"/>
          </a:p>
          <a:p>
            <a:pPr marL="628650" lvl="1" indent="-171450">
              <a:buFont typeface="Arial"/>
              <a:buChar char="•"/>
            </a:pPr>
            <a:r>
              <a:rPr lang="en-CA" dirty="0"/>
              <a:t>The extent to which primary care providers are using questionnaire-based screening across Canada as part of usual clinical care is unknown. </a:t>
            </a:r>
            <a:endParaRPr lang="en-US" dirty="0">
              <a:cs typeface="Calibri"/>
            </a:endParaRPr>
          </a:p>
          <a:p>
            <a:pPr marL="628650" lvl="1" indent="-171450">
              <a:buFont typeface="Arial"/>
              <a:buChar char="•"/>
            </a:pPr>
            <a:r>
              <a:rPr lang="en-CA" dirty="0"/>
              <a:t>Given the results of our patient engagement, the Task Force judges that the recommendation against screening for depression using questionnaires administered to all pregnant and postpartum people should be acceptable to most patients as long as providers continue to inquire about mental health and wellbeing as part of usual care</a:t>
            </a:r>
            <a:endParaRPr lang="en-CA" dirty="0">
              <a:cs typeface="Calibri"/>
            </a:endParaRPr>
          </a:p>
          <a:p>
            <a:pPr marL="628650" lvl="1" indent="-171450">
              <a:buFont typeface="Arial"/>
              <a:buChar char="•"/>
            </a:pPr>
            <a:r>
              <a:rPr lang="en-CA" dirty="0"/>
              <a:t>The task force recognizes that a recommendation against screening may contradict current practice or policy in some jurisdictions. As such, they recognize that some providers may feel discomfort about de-implementing screening due to concerns about ‘missing’ cases of this important health issue. </a:t>
            </a:r>
            <a:endParaRPr lang="en-CA" dirty="0">
              <a:cs typeface="Calibri"/>
            </a:endParaRPr>
          </a:p>
          <a:p>
            <a:pPr marL="171450" indent="-171450">
              <a:buChar char="-"/>
            </a:pPr>
            <a:endParaRPr lang="en-CA" dirty="0">
              <a:cs typeface="Calibri"/>
            </a:endParaRPr>
          </a:p>
          <a:p>
            <a:endParaRPr lang="en-CA" dirty="0">
              <a:cs typeface="Calibri"/>
            </a:endParaRPr>
          </a:p>
        </p:txBody>
      </p:sp>
      <p:sp>
        <p:nvSpPr>
          <p:cNvPr id="4" name="Slide Number Placeholder 3"/>
          <p:cNvSpPr>
            <a:spLocks noGrp="1"/>
          </p:cNvSpPr>
          <p:nvPr>
            <p:ph type="sldNum" sz="quarter" idx="10"/>
          </p:nvPr>
        </p:nvSpPr>
        <p:spPr/>
        <p:txBody>
          <a:bodyPr/>
          <a:lstStyle/>
          <a:p>
            <a:fld id="{9344FC17-8036-4C17-99E3-36847C815777}" type="slidenum">
              <a:rPr lang="en-US" smtClean="0"/>
              <a:t>42</a:t>
            </a:fld>
            <a:endParaRPr lang="en-US"/>
          </a:p>
        </p:txBody>
      </p:sp>
    </p:spTree>
    <p:extLst>
      <p:ext uri="{BB962C8B-B14F-4D97-AF65-F5344CB8AC3E}">
        <p14:creationId xmlns:p14="http://schemas.microsoft.com/office/powerpoint/2010/main" val="316666221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CA"/>
              <a:t>The impact on equity of a recommendation against screening is unknown. </a:t>
            </a:r>
          </a:p>
          <a:p>
            <a:pPr marL="171450" indent="-171450">
              <a:buFont typeface="Arial"/>
              <a:buChar char="•"/>
            </a:pPr>
            <a:r>
              <a:rPr lang="en-CA"/>
              <a:t>Some marginalized individuals report barriers to disclosing depressive symptoms or concerns with their health care provider (e.g., being unsure how to bring up the topic of depression, concerns about stigma, aversion to antidepressant medications or psychotherapy), in which case a recommendation against screening may result in some individuals with depression not being identified, although some of these barriers may still exist when using screening questionnaires. </a:t>
            </a:r>
            <a:endParaRPr lang="en-CA">
              <a:cs typeface="Calibri"/>
            </a:endParaRPr>
          </a:p>
          <a:p>
            <a:pPr marL="171450" indent="-171450">
              <a:buFontTx/>
              <a:buChar char="-"/>
            </a:pPr>
            <a:endParaRPr lang="en-CA"/>
          </a:p>
          <a:p>
            <a:pPr marL="0" indent="0">
              <a:buFontTx/>
              <a:buNone/>
            </a:pPr>
            <a:endParaRPr lang="en-CA"/>
          </a:p>
        </p:txBody>
      </p:sp>
      <p:sp>
        <p:nvSpPr>
          <p:cNvPr id="4" name="Slide Number Placeholder 3"/>
          <p:cNvSpPr>
            <a:spLocks noGrp="1"/>
          </p:cNvSpPr>
          <p:nvPr>
            <p:ph type="sldNum" sz="quarter" idx="10"/>
          </p:nvPr>
        </p:nvSpPr>
        <p:spPr/>
        <p:txBody>
          <a:bodyPr/>
          <a:lstStyle/>
          <a:p>
            <a:fld id="{9344FC17-8036-4C17-99E3-36847C815777}" type="slidenum">
              <a:rPr lang="en-US" smtClean="0"/>
              <a:t>43</a:t>
            </a:fld>
            <a:endParaRPr lang="en-US"/>
          </a:p>
        </p:txBody>
      </p:sp>
    </p:spTree>
    <p:extLst>
      <p:ext uri="{BB962C8B-B14F-4D97-AF65-F5344CB8AC3E}">
        <p14:creationId xmlns:p14="http://schemas.microsoft.com/office/powerpoint/2010/main" val="417793401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CA" altLang="en-US" sz="1200" cap="none"/>
              <a:t>Rationale for recommendation</a:t>
            </a:r>
            <a:endParaRPr lang="en-CA" altLang="en-US">
              <a:ea typeface="ヒラギノ角ゴ Pro W3" charset="-128"/>
            </a:endParaRPr>
          </a:p>
        </p:txBody>
      </p:sp>
      <p:sp>
        <p:nvSpPr>
          <p:cNvPr id="983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ヒラギノ角ゴ Pro W3" charset="-128"/>
              </a:defRPr>
            </a:lvl1pPr>
            <a:lvl2pPr marL="758255" indent="-291636" eaLnBrk="0" hangingPunct="0">
              <a:spcBef>
                <a:spcPct val="30000"/>
              </a:spcBef>
              <a:defRPr sz="1200">
                <a:solidFill>
                  <a:schemeClr val="tx1"/>
                </a:solidFill>
                <a:latin typeface="Calibri" pitchFamily="34" charset="0"/>
                <a:ea typeface="ヒラギノ角ゴ Pro W3" charset="-128"/>
              </a:defRPr>
            </a:lvl2pPr>
            <a:lvl3pPr marL="1166546" indent="-233309" eaLnBrk="0" hangingPunct="0">
              <a:spcBef>
                <a:spcPct val="30000"/>
              </a:spcBef>
              <a:defRPr sz="1200">
                <a:solidFill>
                  <a:schemeClr val="tx1"/>
                </a:solidFill>
                <a:latin typeface="Calibri" pitchFamily="34" charset="0"/>
                <a:ea typeface="ヒラギノ角ゴ Pro W3" charset="-128"/>
              </a:defRPr>
            </a:lvl3pPr>
            <a:lvl4pPr marL="1633164" indent="-233309" eaLnBrk="0" hangingPunct="0">
              <a:spcBef>
                <a:spcPct val="30000"/>
              </a:spcBef>
              <a:defRPr sz="1200">
                <a:solidFill>
                  <a:schemeClr val="tx1"/>
                </a:solidFill>
                <a:latin typeface="Calibri" pitchFamily="34" charset="0"/>
                <a:ea typeface="ヒラギノ角ゴ Pro W3" charset="-128"/>
              </a:defRPr>
            </a:lvl4pPr>
            <a:lvl5pPr marL="2099782" indent="-233309" eaLnBrk="0" hangingPunct="0">
              <a:spcBef>
                <a:spcPct val="30000"/>
              </a:spcBef>
              <a:defRPr sz="1200">
                <a:solidFill>
                  <a:schemeClr val="tx1"/>
                </a:solidFill>
                <a:latin typeface="Calibri" pitchFamily="34" charset="0"/>
                <a:ea typeface="ヒラギノ角ゴ Pro W3" charset="-128"/>
              </a:defRPr>
            </a:lvl5pPr>
            <a:lvl6pPr marL="2566401" indent="-233309" eaLnBrk="0" fontAlgn="base" hangingPunct="0">
              <a:spcBef>
                <a:spcPct val="30000"/>
              </a:spcBef>
              <a:spcAft>
                <a:spcPct val="0"/>
              </a:spcAft>
              <a:defRPr sz="1200">
                <a:solidFill>
                  <a:schemeClr val="tx1"/>
                </a:solidFill>
                <a:latin typeface="Calibri" pitchFamily="34" charset="0"/>
                <a:ea typeface="ヒラギノ角ゴ Pro W3" charset="-128"/>
              </a:defRPr>
            </a:lvl6pPr>
            <a:lvl7pPr marL="3033019" indent="-233309" eaLnBrk="0" fontAlgn="base" hangingPunct="0">
              <a:spcBef>
                <a:spcPct val="30000"/>
              </a:spcBef>
              <a:spcAft>
                <a:spcPct val="0"/>
              </a:spcAft>
              <a:defRPr sz="1200">
                <a:solidFill>
                  <a:schemeClr val="tx1"/>
                </a:solidFill>
                <a:latin typeface="Calibri" pitchFamily="34" charset="0"/>
                <a:ea typeface="ヒラギノ角ゴ Pro W3" charset="-128"/>
              </a:defRPr>
            </a:lvl7pPr>
            <a:lvl8pPr marL="3499637" indent="-233309" eaLnBrk="0" fontAlgn="base" hangingPunct="0">
              <a:spcBef>
                <a:spcPct val="30000"/>
              </a:spcBef>
              <a:spcAft>
                <a:spcPct val="0"/>
              </a:spcAft>
              <a:defRPr sz="1200">
                <a:solidFill>
                  <a:schemeClr val="tx1"/>
                </a:solidFill>
                <a:latin typeface="Calibri" pitchFamily="34" charset="0"/>
                <a:ea typeface="ヒラギノ角ゴ Pro W3" charset="-128"/>
              </a:defRPr>
            </a:lvl8pPr>
            <a:lvl9pPr marL="3966256" indent="-233309" eaLnBrk="0" fontAlgn="base" hangingPunct="0">
              <a:spcBef>
                <a:spcPct val="30000"/>
              </a:spcBef>
              <a:spcAft>
                <a:spcPct val="0"/>
              </a:spcAft>
              <a:defRPr sz="1200">
                <a:solidFill>
                  <a:schemeClr val="tx1"/>
                </a:solidFill>
                <a:latin typeface="Calibri" pitchFamily="34" charset="0"/>
                <a:ea typeface="ヒラギノ角ゴ Pro W3" charset="-128"/>
              </a:defRPr>
            </a:lvl9pPr>
          </a:lstStyle>
          <a:p>
            <a:pPr>
              <a:spcBef>
                <a:spcPct val="0"/>
              </a:spcBef>
            </a:pPr>
            <a:fld id="{C8952470-3734-46B6-AFCE-927B8750BFBC}" type="slidenum">
              <a:rPr lang="en-CA" altLang="en-US" smtClean="0">
                <a:latin typeface="Arial" pitchFamily="34" charset="0"/>
              </a:rPr>
              <a:pPr>
                <a:spcBef>
                  <a:spcPct val="0"/>
                </a:spcBef>
              </a:pPr>
              <a:t>44</a:t>
            </a:fld>
            <a:endParaRPr lang="en-CA" altLang="en-US">
              <a:latin typeface="Arial"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CA" dirty="0"/>
              <a:t>This conditional recommendation is based on the very low-certainty evidence on the effect of screening on benefit outcomes and limited evidence of harms. </a:t>
            </a:r>
          </a:p>
          <a:p>
            <a:pPr marL="171450" indent="-171450">
              <a:buFont typeface="Arial"/>
              <a:buChar char="•"/>
            </a:pPr>
            <a:r>
              <a:rPr lang="en-CA" dirty="0"/>
              <a:t>The supporting systematic review suggests that the additional benefit of screening all patients with a questionnaire with a cut-off score compared to usual care (which should include inquiry into mood and mental health) during primary care visits is very uncertain.</a:t>
            </a:r>
            <a:endParaRPr lang="en-CA" dirty="0">
              <a:cs typeface="Calibri"/>
            </a:endParaRPr>
          </a:p>
          <a:p>
            <a:pPr marL="171450" indent="-171450">
              <a:buFont typeface="Arial"/>
              <a:buChar char="•"/>
            </a:pPr>
            <a:r>
              <a:rPr lang="en-CA" dirty="0"/>
              <a:t>Although no evidence was found on the harms of screening in our systematic review, evidence from other sources described below suggest the time and focus on screening could reduce opportunities to discuss other aspects of health during a perinatal primary care encounter as providers would be evaluating and potentially referring all patients who screen positive, in many cases unnecessarily. </a:t>
            </a:r>
          </a:p>
          <a:p>
            <a:pPr marL="1085850" lvl="1" indent="-171450">
              <a:buFont typeface="Arial"/>
              <a:buChar char="•"/>
            </a:pPr>
            <a:r>
              <a:rPr lang="en-CA" dirty="0"/>
              <a:t>Screening could lead to an increase in false positives, false negatives, unnecessary referrals and diagnostic evaluation, and </a:t>
            </a:r>
            <a:r>
              <a:rPr lang="en-CA" dirty="0" err="1"/>
              <a:t>overdiagnosis</a:t>
            </a:r>
            <a:r>
              <a:rPr lang="en-CA" dirty="0"/>
              <a:t> for some patients.</a:t>
            </a:r>
            <a:endParaRPr lang="en-CA" dirty="0">
              <a:cs typeface="Calibri"/>
            </a:endParaRPr>
          </a:p>
        </p:txBody>
      </p:sp>
      <p:sp>
        <p:nvSpPr>
          <p:cNvPr id="4" name="Slide Number Placeholder 3"/>
          <p:cNvSpPr>
            <a:spLocks noGrp="1"/>
          </p:cNvSpPr>
          <p:nvPr>
            <p:ph type="sldNum" sz="quarter" idx="10"/>
          </p:nvPr>
        </p:nvSpPr>
        <p:spPr/>
        <p:txBody>
          <a:bodyPr/>
          <a:lstStyle/>
          <a:p>
            <a:fld id="{9344FC17-8036-4C17-99E3-36847C815777}" type="slidenum">
              <a:rPr lang="en-US" smtClean="0"/>
              <a:t>45</a:t>
            </a:fld>
            <a:endParaRPr lang="en-US"/>
          </a:p>
        </p:txBody>
      </p:sp>
    </p:spTree>
    <p:extLst>
      <p:ext uri="{BB962C8B-B14F-4D97-AF65-F5344CB8AC3E}">
        <p14:creationId xmlns:p14="http://schemas.microsoft.com/office/powerpoint/2010/main" val="311933826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pPr>
            <a:r>
              <a:rPr lang="en-US"/>
              <a:t>A false positive can occur when the patient meets a screening cut-off score and is sent for additional psychiatric evaluation, which finds they do not actually meet the diagnostic criteria for depression </a:t>
            </a:r>
          </a:p>
          <a:p>
            <a:pPr marL="285750" indent="-285750">
              <a:buFont typeface="Arial"/>
              <a:buChar char="•"/>
            </a:pPr>
            <a:r>
              <a:rPr lang="en-US"/>
              <a:t>A recent individual patient data meta-analysis provides accuracy information for the EPDS, the tool used in the one trial we identified. Based on a prevalence of 8%, screening 100 patients with the EPDS using the common cut-off score of 13 would result in 5 true positives, 3 false negatives, 5 false positives, and 87 true negatives, meaning that some patients who are screened will be sent for an unnecessary additional assessment</a:t>
            </a:r>
            <a:endParaRPr lang="en-US">
              <a:cs typeface="Calibri"/>
            </a:endParaRPr>
          </a:p>
        </p:txBody>
      </p:sp>
      <p:sp>
        <p:nvSpPr>
          <p:cNvPr id="4" name="Slide Number Placeholder 3"/>
          <p:cNvSpPr>
            <a:spLocks noGrp="1"/>
          </p:cNvSpPr>
          <p:nvPr>
            <p:ph type="sldNum" sz="quarter" idx="5"/>
          </p:nvPr>
        </p:nvSpPr>
        <p:spPr/>
        <p:txBody>
          <a:bodyPr/>
          <a:lstStyle/>
          <a:p>
            <a:fld id="{9344FC17-8036-4C17-99E3-36847C815777}" type="slidenum">
              <a:rPr lang="en-US" smtClean="0"/>
              <a:t>46</a:t>
            </a:fld>
            <a:endParaRPr lang="en-US"/>
          </a:p>
        </p:txBody>
      </p:sp>
    </p:spTree>
    <p:extLst>
      <p:ext uri="{BB962C8B-B14F-4D97-AF65-F5344CB8AC3E}">
        <p14:creationId xmlns:p14="http://schemas.microsoft.com/office/powerpoint/2010/main" val="219428034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Sans-Serif"/>
              <a:buChar char="•"/>
            </a:pPr>
            <a:r>
              <a:rPr lang="en-US"/>
              <a:t>Overdiagnosis could occur in patients with mild temporary symptoms, who might meet a screening cut-off score, leading to further evaluation and possible referral to specialty mental health services, but who would not benefit as the symptoms would subside on their own </a:t>
            </a:r>
          </a:p>
          <a:p>
            <a:endParaRPr lang="en-US">
              <a:cs typeface="Calibri"/>
            </a:endParaRPr>
          </a:p>
        </p:txBody>
      </p:sp>
      <p:sp>
        <p:nvSpPr>
          <p:cNvPr id="4" name="Slide Number Placeholder 3"/>
          <p:cNvSpPr>
            <a:spLocks noGrp="1"/>
          </p:cNvSpPr>
          <p:nvPr>
            <p:ph type="sldNum" sz="quarter" idx="5"/>
          </p:nvPr>
        </p:nvSpPr>
        <p:spPr/>
        <p:txBody>
          <a:bodyPr/>
          <a:lstStyle/>
          <a:p>
            <a:fld id="{9344FC17-8036-4C17-99E3-36847C815777}" type="slidenum">
              <a:rPr lang="en-US" smtClean="0"/>
              <a:t>47</a:t>
            </a:fld>
            <a:endParaRPr lang="en-US"/>
          </a:p>
        </p:txBody>
      </p:sp>
    </p:spTree>
    <p:extLst>
      <p:ext uri="{BB962C8B-B14F-4D97-AF65-F5344CB8AC3E}">
        <p14:creationId xmlns:p14="http://schemas.microsoft.com/office/powerpoint/2010/main" val="91355923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CA" dirty="0"/>
              <a:t>Given the significant challenges to accessing mental health services in Canada, the unnecessary redirection of resources from the treatment of patients with mental health disorders could be an unintended harm of screening. </a:t>
            </a:r>
            <a:endParaRPr lang="en-US" dirty="0"/>
          </a:p>
          <a:p>
            <a:pPr marL="171450" indent="-171450">
              <a:buFont typeface="Arial"/>
              <a:buChar char="•"/>
            </a:pPr>
            <a:r>
              <a:rPr lang="en-CA" dirty="0"/>
              <a:t>Spending even 1-2 minutes per clinical encounter reviewing the results of a formal screening instrument with no proven value could consume a significant amount of time during a 15-minute encounter. In the task force’s view, this could detract from the ability of the clinician to have a meaningful and empathetic discussion about the health of the patient. </a:t>
            </a:r>
            <a:endParaRPr lang="en-US" dirty="0"/>
          </a:p>
          <a:p>
            <a:pPr marL="171450" indent="-171450">
              <a:buFont typeface="Arial"/>
              <a:buChar char="•"/>
            </a:pPr>
            <a:r>
              <a:rPr lang="en-CA" dirty="0"/>
              <a:t>Given that about 10% of all patients screened using a questionnaire and cut-off score would have to receive additional assessment or referrals, the resource implications also extend beyond the initial clinical encounter. </a:t>
            </a:r>
            <a:endParaRPr lang="en-US" dirty="0">
              <a:cs typeface="Calibri"/>
            </a:endParaRPr>
          </a:p>
        </p:txBody>
      </p:sp>
      <p:sp>
        <p:nvSpPr>
          <p:cNvPr id="4" name="Slide Number Placeholder 3"/>
          <p:cNvSpPr>
            <a:spLocks noGrp="1"/>
          </p:cNvSpPr>
          <p:nvPr>
            <p:ph type="sldNum" sz="quarter" idx="10"/>
          </p:nvPr>
        </p:nvSpPr>
        <p:spPr/>
        <p:txBody>
          <a:bodyPr/>
          <a:lstStyle/>
          <a:p>
            <a:fld id="{9344FC17-8036-4C17-99E3-36847C815777}" type="slidenum">
              <a:rPr lang="en-US" smtClean="0"/>
              <a:t>48</a:t>
            </a:fld>
            <a:endParaRPr lang="en-US"/>
          </a:p>
        </p:txBody>
      </p:sp>
    </p:spTree>
    <p:extLst>
      <p:ext uri="{BB962C8B-B14F-4D97-AF65-F5344CB8AC3E}">
        <p14:creationId xmlns:p14="http://schemas.microsoft.com/office/powerpoint/2010/main" val="150049967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Sans-Serif"/>
              <a:buChar char="•"/>
            </a:pPr>
            <a:r>
              <a:rPr lang="en-CA"/>
              <a:t>The task force is mindful of the resource constraints faced by our primary health care system and as such makes recommendations against interventions when the resource implication of a particular health intervention are certain to be important and benefits have not been demonstrated, hence the conditional recommendation against screening </a:t>
            </a:r>
            <a:endParaRPr lang="en-US"/>
          </a:p>
          <a:p>
            <a:endParaRPr lang="en-US">
              <a:cs typeface="Calibri"/>
            </a:endParaRPr>
          </a:p>
        </p:txBody>
      </p:sp>
      <p:sp>
        <p:nvSpPr>
          <p:cNvPr id="4" name="Slide Number Placeholder 3"/>
          <p:cNvSpPr>
            <a:spLocks noGrp="1"/>
          </p:cNvSpPr>
          <p:nvPr>
            <p:ph type="sldNum" sz="quarter" idx="5"/>
          </p:nvPr>
        </p:nvSpPr>
        <p:spPr/>
        <p:txBody>
          <a:bodyPr/>
          <a:lstStyle/>
          <a:p>
            <a:fld id="{9344FC17-8036-4C17-99E3-36847C815777}" type="slidenum">
              <a:rPr lang="en-US" smtClean="0"/>
              <a:t>49</a:t>
            </a:fld>
            <a:endParaRPr lang="en-US"/>
          </a:p>
        </p:txBody>
      </p:sp>
    </p:spTree>
    <p:extLst>
      <p:ext uri="{BB962C8B-B14F-4D97-AF65-F5344CB8AC3E}">
        <p14:creationId xmlns:p14="http://schemas.microsoft.com/office/powerpoint/2010/main" val="308848470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CA" altLang="en-US"/>
              <a:t>Knowledge gaps and next steps</a:t>
            </a:r>
            <a:endParaRPr lang="en-CA" altLang="en-US">
              <a:ea typeface="ヒラギノ角ゴ Pro W3" charset="-128"/>
            </a:endParaRPr>
          </a:p>
        </p:txBody>
      </p:sp>
      <p:sp>
        <p:nvSpPr>
          <p:cNvPr id="76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ヒラギノ角ゴ Pro W3" charset="-128"/>
              </a:defRPr>
            </a:lvl1pPr>
            <a:lvl2pPr marL="758255" indent="-291636" eaLnBrk="0" hangingPunct="0">
              <a:spcBef>
                <a:spcPct val="30000"/>
              </a:spcBef>
              <a:defRPr sz="1200">
                <a:solidFill>
                  <a:schemeClr val="tx1"/>
                </a:solidFill>
                <a:latin typeface="Calibri" pitchFamily="34" charset="0"/>
                <a:ea typeface="ヒラギノ角ゴ Pro W3" charset="-128"/>
              </a:defRPr>
            </a:lvl2pPr>
            <a:lvl3pPr marL="1166546" indent="-233309" eaLnBrk="0" hangingPunct="0">
              <a:spcBef>
                <a:spcPct val="30000"/>
              </a:spcBef>
              <a:defRPr sz="1200">
                <a:solidFill>
                  <a:schemeClr val="tx1"/>
                </a:solidFill>
                <a:latin typeface="Calibri" pitchFamily="34" charset="0"/>
                <a:ea typeface="ヒラギノ角ゴ Pro W3" charset="-128"/>
              </a:defRPr>
            </a:lvl3pPr>
            <a:lvl4pPr marL="1633164" indent="-233309" eaLnBrk="0" hangingPunct="0">
              <a:spcBef>
                <a:spcPct val="30000"/>
              </a:spcBef>
              <a:defRPr sz="1200">
                <a:solidFill>
                  <a:schemeClr val="tx1"/>
                </a:solidFill>
                <a:latin typeface="Calibri" pitchFamily="34" charset="0"/>
                <a:ea typeface="ヒラギノ角ゴ Pro W3" charset="-128"/>
              </a:defRPr>
            </a:lvl4pPr>
            <a:lvl5pPr marL="2099782" indent="-233309" eaLnBrk="0" hangingPunct="0">
              <a:spcBef>
                <a:spcPct val="30000"/>
              </a:spcBef>
              <a:defRPr sz="1200">
                <a:solidFill>
                  <a:schemeClr val="tx1"/>
                </a:solidFill>
                <a:latin typeface="Calibri" pitchFamily="34" charset="0"/>
                <a:ea typeface="ヒラギノ角ゴ Pro W3" charset="-128"/>
              </a:defRPr>
            </a:lvl5pPr>
            <a:lvl6pPr marL="2566401" indent="-233309" eaLnBrk="0" fontAlgn="base" hangingPunct="0">
              <a:spcBef>
                <a:spcPct val="30000"/>
              </a:spcBef>
              <a:spcAft>
                <a:spcPct val="0"/>
              </a:spcAft>
              <a:defRPr sz="1200">
                <a:solidFill>
                  <a:schemeClr val="tx1"/>
                </a:solidFill>
                <a:latin typeface="Calibri" pitchFamily="34" charset="0"/>
                <a:ea typeface="ヒラギノ角ゴ Pro W3" charset="-128"/>
              </a:defRPr>
            </a:lvl6pPr>
            <a:lvl7pPr marL="3033019" indent="-233309" eaLnBrk="0" fontAlgn="base" hangingPunct="0">
              <a:spcBef>
                <a:spcPct val="30000"/>
              </a:spcBef>
              <a:spcAft>
                <a:spcPct val="0"/>
              </a:spcAft>
              <a:defRPr sz="1200">
                <a:solidFill>
                  <a:schemeClr val="tx1"/>
                </a:solidFill>
                <a:latin typeface="Calibri" pitchFamily="34" charset="0"/>
                <a:ea typeface="ヒラギノ角ゴ Pro W3" charset="-128"/>
              </a:defRPr>
            </a:lvl7pPr>
            <a:lvl8pPr marL="3499637" indent="-233309" eaLnBrk="0" fontAlgn="base" hangingPunct="0">
              <a:spcBef>
                <a:spcPct val="30000"/>
              </a:spcBef>
              <a:spcAft>
                <a:spcPct val="0"/>
              </a:spcAft>
              <a:defRPr sz="1200">
                <a:solidFill>
                  <a:schemeClr val="tx1"/>
                </a:solidFill>
                <a:latin typeface="Calibri" pitchFamily="34" charset="0"/>
                <a:ea typeface="ヒラギノ角ゴ Pro W3" charset="-128"/>
              </a:defRPr>
            </a:lvl8pPr>
            <a:lvl9pPr marL="3966256" indent="-233309" eaLnBrk="0" fontAlgn="base" hangingPunct="0">
              <a:spcBef>
                <a:spcPct val="30000"/>
              </a:spcBef>
              <a:spcAft>
                <a:spcPct val="0"/>
              </a:spcAft>
              <a:defRPr sz="1200">
                <a:solidFill>
                  <a:schemeClr val="tx1"/>
                </a:solidFill>
                <a:latin typeface="Calibri" pitchFamily="34" charset="0"/>
                <a:ea typeface="ヒラギノ角ゴ Pro W3" charset="-128"/>
              </a:defRPr>
            </a:lvl9pPr>
          </a:lstStyle>
          <a:p>
            <a:pPr>
              <a:spcBef>
                <a:spcPct val="0"/>
              </a:spcBef>
            </a:pPr>
            <a:fld id="{720A814A-2CC2-452E-9AA7-E258024DE3DA}" type="slidenum">
              <a:rPr lang="en-CA" altLang="en-US" smtClean="0">
                <a:latin typeface="Arial" pitchFamily="34" charset="0"/>
                <a:cs typeface="Arial" pitchFamily="34" charset="0"/>
              </a:rPr>
              <a:pPr>
                <a:spcBef>
                  <a:spcPct val="0"/>
                </a:spcBef>
              </a:pPr>
              <a:t>50</a:t>
            </a:fld>
            <a:endParaRPr lang="en-CA" altLang="en-US">
              <a:latin typeface="Arial" pitchFamily="34" charset="0"/>
              <a:cs typeface="Arial" pitchFamily="34" charset="0"/>
            </a:endParaRPr>
          </a:p>
        </p:txBody>
      </p:sp>
    </p:spTree>
    <p:extLst>
      <p:ext uri="{BB962C8B-B14F-4D97-AF65-F5344CB8AC3E}">
        <p14:creationId xmlns:p14="http://schemas.microsoft.com/office/powerpoint/2010/main" val="3039026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altLang="en-US"/>
              <a:t>- Background</a:t>
            </a:r>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ヒラギノ角ゴ Pro W3"/>
                <a:cs typeface="ヒラギノ角ゴ Pro W3"/>
              </a:defRPr>
            </a:lvl1pPr>
            <a:lvl2pPr marL="758255" indent="-291636">
              <a:defRPr>
                <a:solidFill>
                  <a:schemeClr val="tx1"/>
                </a:solidFill>
                <a:latin typeface="Arial" pitchFamily="34" charset="0"/>
                <a:ea typeface="ヒラギノ角ゴ Pro W3"/>
                <a:cs typeface="ヒラギノ角ゴ Pro W3"/>
              </a:defRPr>
            </a:lvl2pPr>
            <a:lvl3pPr marL="1166546" indent="-233309">
              <a:defRPr>
                <a:solidFill>
                  <a:schemeClr val="tx1"/>
                </a:solidFill>
                <a:latin typeface="Arial" pitchFamily="34" charset="0"/>
                <a:ea typeface="ヒラギノ角ゴ Pro W3"/>
                <a:cs typeface="ヒラギノ角ゴ Pro W3"/>
              </a:defRPr>
            </a:lvl3pPr>
            <a:lvl4pPr marL="1633164" indent="-233309">
              <a:defRPr>
                <a:solidFill>
                  <a:schemeClr val="tx1"/>
                </a:solidFill>
                <a:latin typeface="Arial" pitchFamily="34" charset="0"/>
                <a:ea typeface="ヒラギノ角ゴ Pro W3"/>
                <a:cs typeface="ヒラギノ角ゴ Pro W3"/>
              </a:defRPr>
            </a:lvl4pPr>
            <a:lvl5pPr marL="2099782" indent="-233309">
              <a:defRPr>
                <a:solidFill>
                  <a:schemeClr val="tx1"/>
                </a:solidFill>
                <a:latin typeface="Arial" pitchFamily="34" charset="0"/>
                <a:ea typeface="ヒラギノ角ゴ Pro W3"/>
                <a:cs typeface="ヒラギノ角ゴ Pro W3"/>
              </a:defRPr>
            </a:lvl5pPr>
            <a:lvl6pPr marL="2566401" indent="-233309"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3033019" indent="-233309"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99637" indent="-233309"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966256" indent="-233309"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fld id="{1E2B61FF-877C-4709-9BEA-0B3F99F7C90B}" type="slidenum">
              <a:rPr lang="en-US" altLang="en-US" smtClean="0">
                <a:latin typeface="Calibri" pitchFamily="34" charset="0"/>
              </a:rPr>
              <a:pPr/>
              <a:t>5</a:t>
            </a:fld>
            <a:endParaRPr lang="en-US" altLang="en-US">
              <a:latin typeface="Calibri" pitchFamily="3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CA"/>
              <a:t>There is only 1 randomized controlled trial assessing the benefits and harms of questionnaire-based screening for depression versus no screening during the postpartum period</a:t>
            </a:r>
            <a:endParaRPr lang="en-US"/>
          </a:p>
          <a:p>
            <a:pPr marL="171450" indent="-171450">
              <a:buFont typeface="Arial"/>
              <a:buChar char="•"/>
            </a:pPr>
            <a:r>
              <a:rPr lang="en-CA"/>
              <a:t>There were none during pregnancy.</a:t>
            </a:r>
          </a:p>
          <a:p>
            <a:pPr marL="171450" indent="-171450">
              <a:buFont typeface="Arial"/>
              <a:buChar char="•"/>
            </a:pPr>
            <a:r>
              <a:rPr lang="en-CA"/>
              <a:t>Trials that compare screening to usual clinical care, where those identified as depressed in either arm receive the same level of care, are needed in order to isolate the effectiveness of screening as an intervention</a:t>
            </a:r>
            <a:endParaRPr lang="en-CA">
              <a:cs typeface="Calibri"/>
            </a:endParaRPr>
          </a:p>
          <a:p>
            <a:pPr marL="1085850" lvl="1" indent="-171450">
              <a:buFont typeface="Arial"/>
              <a:buChar char="•"/>
            </a:pPr>
            <a:r>
              <a:rPr lang="en-CA"/>
              <a:t>The outcomes examined in these trials should include both maternal and infant-related benefits and harms</a:t>
            </a:r>
            <a:endParaRPr lang="en-CA">
              <a:cs typeface="Calibri"/>
            </a:endParaRPr>
          </a:p>
          <a:p>
            <a:pPr marL="171450" indent="-171450">
              <a:buFont typeface="Arial"/>
              <a:buChar char="•"/>
            </a:pPr>
            <a:r>
              <a:rPr lang="en-CA"/>
              <a:t>As experiences of pregnancy and the postpartum period can vary based on factors such as culture, ethnicity, socioeconomic status, geographic region, and other social determinants of health, studies that reflect and provide evidence for the diversity of the Canadian population would also be helpful</a:t>
            </a:r>
            <a:endParaRPr lang="en-CA">
              <a:cs typeface="Calibri"/>
            </a:endParaRPr>
          </a:p>
        </p:txBody>
      </p:sp>
      <p:sp>
        <p:nvSpPr>
          <p:cNvPr id="4" name="Slide Number Placeholder 3"/>
          <p:cNvSpPr>
            <a:spLocks noGrp="1"/>
          </p:cNvSpPr>
          <p:nvPr>
            <p:ph type="sldNum" sz="quarter" idx="10"/>
          </p:nvPr>
        </p:nvSpPr>
        <p:spPr/>
        <p:txBody>
          <a:bodyPr/>
          <a:lstStyle/>
          <a:p>
            <a:pPr>
              <a:defRPr/>
            </a:pPr>
            <a:fld id="{A231C5EF-ED64-47F4-8DF2-15EBFB4BC66C}" type="slidenum">
              <a:rPr lang="en-CA" smtClean="0"/>
              <a:pPr>
                <a:defRPr/>
              </a:pPr>
              <a:t>51</a:t>
            </a:fld>
            <a:endParaRPr lang="en-CA"/>
          </a:p>
        </p:txBody>
      </p:sp>
    </p:spTree>
    <p:extLst>
      <p:ext uri="{BB962C8B-B14F-4D97-AF65-F5344CB8AC3E}">
        <p14:creationId xmlns:p14="http://schemas.microsoft.com/office/powerpoint/2010/main" val="230482779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CA" altLang="en-US" dirty="0"/>
              <a:t>Tools</a:t>
            </a:r>
            <a:endParaRPr lang="en-CA" altLang="en-US" dirty="0">
              <a:ea typeface="ヒラギノ角ゴ Pro W3" charset="-128"/>
            </a:endParaRPr>
          </a:p>
        </p:txBody>
      </p:sp>
      <p:sp>
        <p:nvSpPr>
          <p:cNvPr id="76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ヒラギノ角ゴ Pro W3" charset="-128"/>
              </a:defRPr>
            </a:lvl1pPr>
            <a:lvl2pPr marL="758255" indent="-291636" eaLnBrk="0" hangingPunct="0">
              <a:spcBef>
                <a:spcPct val="30000"/>
              </a:spcBef>
              <a:defRPr sz="1200">
                <a:solidFill>
                  <a:schemeClr val="tx1"/>
                </a:solidFill>
                <a:latin typeface="Calibri" pitchFamily="34" charset="0"/>
                <a:ea typeface="ヒラギノ角ゴ Pro W3" charset="-128"/>
              </a:defRPr>
            </a:lvl2pPr>
            <a:lvl3pPr marL="1166546" indent="-233309" eaLnBrk="0" hangingPunct="0">
              <a:spcBef>
                <a:spcPct val="30000"/>
              </a:spcBef>
              <a:defRPr sz="1200">
                <a:solidFill>
                  <a:schemeClr val="tx1"/>
                </a:solidFill>
                <a:latin typeface="Calibri" pitchFamily="34" charset="0"/>
                <a:ea typeface="ヒラギノ角ゴ Pro W3" charset="-128"/>
              </a:defRPr>
            </a:lvl3pPr>
            <a:lvl4pPr marL="1633164" indent="-233309" eaLnBrk="0" hangingPunct="0">
              <a:spcBef>
                <a:spcPct val="30000"/>
              </a:spcBef>
              <a:defRPr sz="1200">
                <a:solidFill>
                  <a:schemeClr val="tx1"/>
                </a:solidFill>
                <a:latin typeface="Calibri" pitchFamily="34" charset="0"/>
                <a:ea typeface="ヒラギノ角ゴ Pro W3" charset="-128"/>
              </a:defRPr>
            </a:lvl4pPr>
            <a:lvl5pPr marL="2099782" indent="-233309" eaLnBrk="0" hangingPunct="0">
              <a:spcBef>
                <a:spcPct val="30000"/>
              </a:spcBef>
              <a:defRPr sz="1200">
                <a:solidFill>
                  <a:schemeClr val="tx1"/>
                </a:solidFill>
                <a:latin typeface="Calibri" pitchFamily="34" charset="0"/>
                <a:ea typeface="ヒラギノ角ゴ Pro W3" charset="-128"/>
              </a:defRPr>
            </a:lvl5pPr>
            <a:lvl6pPr marL="2566401" indent="-233309" eaLnBrk="0" fontAlgn="base" hangingPunct="0">
              <a:spcBef>
                <a:spcPct val="30000"/>
              </a:spcBef>
              <a:spcAft>
                <a:spcPct val="0"/>
              </a:spcAft>
              <a:defRPr sz="1200">
                <a:solidFill>
                  <a:schemeClr val="tx1"/>
                </a:solidFill>
                <a:latin typeface="Calibri" pitchFamily="34" charset="0"/>
                <a:ea typeface="ヒラギノ角ゴ Pro W3" charset="-128"/>
              </a:defRPr>
            </a:lvl6pPr>
            <a:lvl7pPr marL="3033019" indent="-233309" eaLnBrk="0" fontAlgn="base" hangingPunct="0">
              <a:spcBef>
                <a:spcPct val="30000"/>
              </a:spcBef>
              <a:spcAft>
                <a:spcPct val="0"/>
              </a:spcAft>
              <a:defRPr sz="1200">
                <a:solidFill>
                  <a:schemeClr val="tx1"/>
                </a:solidFill>
                <a:latin typeface="Calibri" pitchFamily="34" charset="0"/>
                <a:ea typeface="ヒラギノ角ゴ Pro W3" charset="-128"/>
              </a:defRPr>
            </a:lvl7pPr>
            <a:lvl8pPr marL="3499637" indent="-233309" eaLnBrk="0" fontAlgn="base" hangingPunct="0">
              <a:spcBef>
                <a:spcPct val="30000"/>
              </a:spcBef>
              <a:spcAft>
                <a:spcPct val="0"/>
              </a:spcAft>
              <a:defRPr sz="1200">
                <a:solidFill>
                  <a:schemeClr val="tx1"/>
                </a:solidFill>
                <a:latin typeface="Calibri" pitchFamily="34" charset="0"/>
                <a:ea typeface="ヒラギノ角ゴ Pro W3" charset="-128"/>
              </a:defRPr>
            </a:lvl8pPr>
            <a:lvl9pPr marL="3966256" indent="-233309" eaLnBrk="0" fontAlgn="base" hangingPunct="0">
              <a:spcBef>
                <a:spcPct val="30000"/>
              </a:spcBef>
              <a:spcAft>
                <a:spcPct val="0"/>
              </a:spcAft>
              <a:defRPr sz="1200">
                <a:solidFill>
                  <a:schemeClr val="tx1"/>
                </a:solidFill>
                <a:latin typeface="Calibri" pitchFamily="34" charset="0"/>
                <a:ea typeface="ヒラギノ角ゴ Pro W3" charset="-128"/>
              </a:defRPr>
            </a:lvl9pPr>
          </a:lstStyle>
          <a:p>
            <a:pPr>
              <a:spcBef>
                <a:spcPct val="0"/>
              </a:spcBef>
            </a:pPr>
            <a:fld id="{720A814A-2CC2-452E-9AA7-E258024DE3DA}" type="slidenum">
              <a:rPr lang="en-CA" altLang="en-US" smtClean="0">
                <a:latin typeface="Arial" pitchFamily="34" charset="0"/>
                <a:cs typeface="Arial" pitchFamily="34" charset="0"/>
              </a:rPr>
              <a:pPr>
                <a:spcBef>
                  <a:spcPct val="0"/>
                </a:spcBef>
              </a:pPr>
              <a:t>52</a:t>
            </a:fld>
            <a:endParaRPr lang="en-CA" altLang="en-US">
              <a:latin typeface="Arial" pitchFamily="34" charset="0"/>
              <a:cs typeface="Arial" pitchFamily="34" charset="0"/>
            </a:endParaRPr>
          </a:p>
        </p:txBody>
      </p:sp>
    </p:spTree>
    <p:extLst>
      <p:ext uri="{BB962C8B-B14F-4D97-AF65-F5344CB8AC3E}">
        <p14:creationId xmlns:p14="http://schemas.microsoft.com/office/powerpoint/2010/main" val="327514983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altLang="en-US"/>
              <a:t>Knowledge translation (KT) tools</a:t>
            </a:r>
            <a:endParaRPr lang="en-CA"/>
          </a:p>
        </p:txBody>
      </p:sp>
      <p:sp>
        <p:nvSpPr>
          <p:cNvPr id="4" name="Slide Number Placeholder 3"/>
          <p:cNvSpPr>
            <a:spLocks noGrp="1"/>
          </p:cNvSpPr>
          <p:nvPr>
            <p:ph type="sldNum" sz="quarter" idx="10"/>
          </p:nvPr>
        </p:nvSpPr>
        <p:spPr/>
        <p:txBody>
          <a:bodyPr/>
          <a:lstStyle/>
          <a:p>
            <a:fld id="{9344FC17-8036-4C17-99E3-36847C815777}" type="slidenum">
              <a:rPr lang="en-US" smtClean="0"/>
              <a:t>53</a:t>
            </a:fld>
            <a:endParaRPr lang="en-US"/>
          </a:p>
        </p:txBody>
      </p:sp>
    </p:spTree>
    <p:extLst>
      <p:ext uri="{BB962C8B-B14F-4D97-AF65-F5344CB8AC3E}">
        <p14:creationId xmlns:p14="http://schemas.microsoft.com/office/powerpoint/2010/main" val="252200282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CA" altLang="en-US" sz="21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Knowledge Translation</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CA" altLang="en-US" sz="21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CA" altLang="en-US" sz="21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An infographic and FAQs for clinicians and patients have been developed to help understand the guideline.</a:t>
            </a:r>
            <a:endParaRPr kumimoji="0" lang="en-CA" sz="21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457200" marR="0" lvl="1"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altLang="en-US" sz="21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altLang="en-US" sz="2100" b="0" i="0" u="none" strike="noStrike" kern="1200" cap="none" spc="0" normalizeH="0" baseline="0" noProof="0">
                <a:ln>
                  <a:noFill/>
                </a:ln>
                <a:solidFill>
                  <a:srgbClr val="000000"/>
                </a:solidFill>
                <a:effectLst/>
                <a:uLnTx/>
                <a:uFillTx/>
                <a:latin typeface="Arial"/>
                <a:cs typeface="Arial"/>
              </a:rPr>
              <a:t>After the public release, </a:t>
            </a:r>
            <a:r>
              <a:rPr lang="en-US" altLang="en-US" sz="2100">
                <a:solidFill>
                  <a:srgbClr val="000000"/>
                </a:solidFill>
                <a:latin typeface="Arial"/>
                <a:cs typeface="Arial"/>
              </a:rPr>
              <a:t>these</a:t>
            </a:r>
            <a:r>
              <a:rPr kumimoji="0" lang="en-US" altLang="en-US" sz="2100" b="0" i="0" u="none" strike="noStrike" kern="1200" cap="none" spc="0" normalizeH="0" baseline="0" noProof="0">
                <a:ln>
                  <a:noFill/>
                </a:ln>
                <a:solidFill>
                  <a:srgbClr val="000000"/>
                </a:solidFill>
                <a:effectLst/>
                <a:uLnTx/>
                <a:uFillTx/>
                <a:latin typeface="Arial"/>
                <a:cs typeface="Arial"/>
              </a:rPr>
              <a:t> </a:t>
            </a:r>
            <a:r>
              <a:rPr lang="en-US" altLang="en-US" sz="2100">
                <a:solidFill>
                  <a:srgbClr val="000000"/>
                </a:solidFill>
                <a:latin typeface="Arial"/>
                <a:cs typeface="Arial"/>
              </a:rPr>
              <a:t>tools</a:t>
            </a:r>
            <a:r>
              <a:rPr kumimoji="0" lang="en-US" altLang="en-US" sz="2100" b="0" i="0" u="none" strike="noStrike" kern="1200" cap="none" spc="0" normalizeH="0" baseline="0" noProof="0">
                <a:ln>
                  <a:noFill/>
                </a:ln>
                <a:solidFill>
                  <a:srgbClr val="000000"/>
                </a:solidFill>
                <a:effectLst/>
                <a:uLnTx/>
                <a:uFillTx/>
                <a:latin typeface="Arial"/>
                <a:cs typeface="Arial"/>
              </a:rPr>
              <a:t> will be </a:t>
            </a:r>
            <a:r>
              <a:rPr kumimoji="0" lang="en-US" altLang="en-US" sz="2100" b="1" i="0" u="none" strike="noStrike" kern="1200" cap="none" spc="0" normalizeH="0" baseline="0" noProof="0">
                <a:ln>
                  <a:noFill/>
                </a:ln>
                <a:solidFill>
                  <a:srgbClr val="000000"/>
                </a:solidFill>
                <a:effectLst/>
                <a:uLnTx/>
                <a:uFillTx/>
                <a:latin typeface="Arial"/>
                <a:cs typeface="Arial"/>
              </a:rPr>
              <a:t>freely available </a:t>
            </a:r>
            <a:r>
              <a:rPr kumimoji="0" lang="en-US" altLang="en-US" sz="2100" b="0" i="0" u="none" strike="noStrike" kern="1200" cap="none" spc="0" normalizeH="0" baseline="0" noProof="0">
                <a:ln>
                  <a:noFill/>
                </a:ln>
                <a:solidFill>
                  <a:srgbClr val="000000"/>
                </a:solidFill>
                <a:effectLst/>
                <a:uLnTx/>
                <a:uFillTx/>
                <a:latin typeface="Arial"/>
                <a:cs typeface="Arial"/>
              </a:rPr>
              <a:t>for download in both </a:t>
            </a:r>
            <a:r>
              <a:rPr kumimoji="0" lang="en-US" altLang="en-US" sz="2100" b="1" i="0" u="none" strike="noStrike" kern="1200" cap="none" spc="0" normalizeH="0" baseline="0" noProof="0">
                <a:ln>
                  <a:noFill/>
                </a:ln>
                <a:solidFill>
                  <a:srgbClr val="000000"/>
                </a:solidFill>
                <a:effectLst/>
                <a:uLnTx/>
                <a:uFillTx/>
                <a:latin typeface="Arial"/>
                <a:cs typeface="Arial"/>
              </a:rPr>
              <a:t>French </a:t>
            </a:r>
            <a:r>
              <a:rPr kumimoji="0" lang="en-US" altLang="en-US" sz="2100" b="0" i="0" u="none" strike="noStrike" kern="1200" cap="none" spc="0" normalizeH="0" baseline="0" noProof="0">
                <a:ln>
                  <a:noFill/>
                </a:ln>
                <a:solidFill>
                  <a:srgbClr val="000000"/>
                </a:solidFill>
                <a:effectLst/>
                <a:uLnTx/>
                <a:uFillTx/>
                <a:latin typeface="Arial"/>
                <a:cs typeface="Arial"/>
              </a:rPr>
              <a:t>and</a:t>
            </a:r>
            <a:r>
              <a:rPr kumimoji="0" lang="en-US" altLang="en-US" sz="2100" b="1" i="0" u="none" strike="noStrike" kern="1200" cap="none" spc="0" normalizeH="0" baseline="0" noProof="0">
                <a:ln>
                  <a:noFill/>
                </a:ln>
                <a:solidFill>
                  <a:srgbClr val="000000"/>
                </a:solidFill>
                <a:effectLst/>
                <a:uLnTx/>
                <a:uFillTx/>
                <a:latin typeface="Arial"/>
                <a:cs typeface="Arial"/>
              </a:rPr>
              <a:t> English</a:t>
            </a:r>
            <a:r>
              <a:rPr kumimoji="0" lang="en-US" altLang="en-US" sz="2100" b="0" i="0" u="none" strike="noStrike" kern="1200" cap="none" spc="0" normalizeH="0" baseline="0" noProof="0">
                <a:ln>
                  <a:noFill/>
                </a:ln>
                <a:solidFill>
                  <a:srgbClr val="000000"/>
                </a:solidFill>
                <a:effectLst/>
                <a:uLnTx/>
                <a:uFillTx/>
                <a:latin typeface="Arial"/>
                <a:cs typeface="Arial"/>
              </a:rPr>
              <a:t> on the website: </a:t>
            </a:r>
            <a:r>
              <a:rPr kumimoji="0" lang="en-CA" sz="2100" b="0" i="0" u="none" strike="noStrike" kern="1200" cap="none" spc="0" normalizeH="0" baseline="0" noProof="0">
                <a:ln>
                  <a:noFill/>
                </a:ln>
                <a:solidFill>
                  <a:srgbClr val="000000"/>
                </a:solidFill>
                <a:effectLst/>
                <a:uLnTx/>
                <a:uFillTx/>
                <a:latin typeface="Arial"/>
                <a:ea typeface="Cambria"/>
                <a:cs typeface="Arial"/>
                <a:hlinkClick r:id="rId3"/>
              </a:rPr>
              <a:t>http://canadiantaskforce.ca</a:t>
            </a:r>
            <a:r>
              <a:rPr kumimoji="0" lang="en-CA" sz="2100" b="0" i="0" u="none" strike="noStrike" kern="1200" cap="none" spc="0" normalizeH="0" baseline="0" noProof="0">
                <a:ln>
                  <a:noFill/>
                </a:ln>
                <a:solidFill>
                  <a:srgbClr val="000000"/>
                </a:solidFill>
                <a:effectLst/>
                <a:uLnTx/>
                <a:uFillTx/>
                <a:latin typeface="Arial"/>
                <a:ea typeface="Cambria"/>
                <a:cs typeface="Arial"/>
              </a:rPr>
              <a:t>.</a:t>
            </a:r>
            <a:endParaRPr lang="en-CA" sz="2100" b="0" i="0" u="none" strike="noStrike" kern="1200" cap="none" spc="0" normalizeH="0" baseline="0" noProof="0">
              <a:ln>
                <a:noFill/>
              </a:ln>
              <a:solidFill>
                <a:srgbClr val="000000"/>
              </a:solidFill>
              <a:effectLst/>
              <a:uLnTx/>
              <a:uFillTx/>
              <a:latin typeface="Arial"/>
              <a:ea typeface="Cambria"/>
              <a:cs typeface="Arial"/>
            </a:endParaRPr>
          </a:p>
        </p:txBody>
      </p:sp>
      <p:sp>
        <p:nvSpPr>
          <p:cNvPr id="4" name="Slide Number Placeholder 3"/>
          <p:cNvSpPr>
            <a:spLocks noGrp="1"/>
          </p:cNvSpPr>
          <p:nvPr>
            <p:ph type="sldNum" sz="quarter" idx="10"/>
          </p:nvPr>
        </p:nvSpPr>
        <p:spPr/>
        <p:txBody>
          <a:bodyPr/>
          <a:lstStyle/>
          <a:p>
            <a:pPr>
              <a:defRPr/>
            </a:pPr>
            <a:fld id="{A231C5EF-ED64-47F4-8DF2-15EBFB4BC66C}" type="slidenum">
              <a:rPr lang="en-CA" smtClean="0"/>
              <a:pPr>
                <a:defRPr/>
              </a:pPr>
              <a:t>54</a:t>
            </a:fld>
            <a:endParaRPr lang="en-CA"/>
          </a:p>
        </p:txBody>
      </p:sp>
    </p:spTree>
    <p:extLst>
      <p:ext uri="{BB962C8B-B14F-4D97-AF65-F5344CB8AC3E}">
        <p14:creationId xmlns:p14="http://schemas.microsoft.com/office/powerpoint/2010/main" val="47524033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spcBef>
                <a:spcPct val="20000"/>
              </a:spcBef>
              <a:buFontTx/>
              <a:buChar char="-"/>
              <a:defRPr/>
            </a:pPr>
            <a:r>
              <a:rPr lang="en-CA" sz="2100"/>
              <a:t>The infographic was developed to help clinicians with the takeaway message for practice</a:t>
            </a:r>
          </a:p>
        </p:txBody>
      </p:sp>
      <p:sp>
        <p:nvSpPr>
          <p:cNvPr id="4" name="Slide Number Placeholder 3"/>
          <p:cNvSpPr>
            <a:spLocks noGrp="1"/>
          </p:cNvSpPr>
          <p:nvPr>
            <p:ph type="sldNum" sz="quarter" idx="10"/>
          </p:nvPr>
        </p:nvSpPr>
        <p:spPr/>
        <p:txBody>
          <a:bodyPr/>
          <a:lstStyle/>
          <a:p>
            <a:pPr>
              <a:defRPr/>
            </a:pPr>
            <a:fld id="{A231C5EF-ED64-47F4-8DF2-15EBFB4BC66C}" type="slidenum">
              <a:rPr lang="en-CA" smtClean="0"/>
              <a:pPr>
                <a:defRPr/>
              </a:pPr>
              <a:t>55</a:t>
            </a:fld>
            <a:endParaRPr lang="en-CA"/>
          </a:p>
        </p:txBody>
      </p:sp>
    </p:spTree>
    <p:extLst>
      <p:ext uri="{BB962C8B-B14F-4D97-AF65-F5344CB8AC3E}">
        <p14:creationId xmlns:p14="http://schemas.microsoft.com/office/powerpoint/2010/main" val="250334666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spcBef>
                <a:spcPct val="20000"/>
              </a:spcBef>
              <a:buFont typeface="Arial"/>
              <a:buChar char="•"/>
              <a:defRPr/>
            </a:pPr>
            <a:r>
              <a:rPr lang="en-CA" dirty="0"/>
              <a:t>Clinician and patient FAQs to guide discussions with patients</a:t>
            </a:r>
            <a:endParaRPr lang="en-US" dirty="0"/>
          </a:p>
        </p:txBody>
      </p:sp>
      <p:sp>
        <p:nvSpPr>
          <p:cNvPr id="4" name="Slide Number Placeholder 3"/>
          <p:cNvSpPr>
            <a:spLocks noGrp="1"/>
          </p:cNvSpPr>
          <p:nvPr>
            <p:ph type="sldNum" sz="quarter" idx="10"/>
          </p:nvPr>
        </p:nvSpPr>
        <p:spPr/>
        <p:txBody>
          <a:bodyPr/>
          <a:lstStyle/>
          <a:p>
            <a:pPr>
              <a:defRPr/>
            </a:pPr>
            <a:fld id="{A231C5EF-ED64-47F4-8DF2-15EBFB4BC66C}" type="slidenum">
              <a:rPr lang="en-CA" smtClean="0"/>
              <a:pPr>
                <a:defRPr/>
              </a:pPr>
              <a:t>56</a:t>
            </a:fld>
            <a:endParaRPr lang="en-CA"/>
          </a:p>
        </p:txBody>
      </p:sp>
    </p:spTree>
    <p:extLst>
      <p:ext uri="{BB962C8B-B14F-4D97-AF65-F5344CB8AC3E}">
        <p14:creationId xmlns:p14="http://schemas.microsoft.com/office/powerpoint/2010/main" val="24165899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spcBef>
                <a:spcPct val="20000"/>
              </a:spcBef>
              <a:buFont typeface="Arial"/>
              <a:buChar char="•"/>
              <a:defRPr/>
            </a:pPr>
            <a:r>
              <a:rPr lang="en-CA"/>
              <a:t>Public page with accessible, relevant resources for patients</a:t>
            </a:r>
            <a:endParaRPr lang="en-US">
              <a:cs typeface="Calibri"/>
            </a:endParaRPr>
          </a:p>
        </p:txBody>
      </p:sp>
      <p:sp>
        <p:nvSpPr>
          <p:cNvPr id="4" name="Slide Number Placeholder 3"/>
          <p:cNvSpPr>
            <a:spLocks noGrp="1"/>
          </p:cNvSpPr>
          <p:nvPr>
            <p:ph type="sldNum" sz="quarter" idx="10"/>
          </p:nvPr>
        </p:nvSpPr>
        <p:spPr/>
        <p:txBody>
          <a:bodyPr/>
          <a:lstStyle/>
          <a:p>
            <a:pPr>
              <a:defRPr/>
            </a:pPr>
            <a:fld id="{A231C5EF-ED64-47F4-8DF2-15EBFB4BC66C}" type="slidenum">
              <a:rPr lang="en-CA" smtClean="0"/>
              <a:pPr>
                <a:defRPr/>
              </a:pPr>
              <a:t>57</a:t>
            </a:fld>
            <a:endParaRPr lang="en-CA"/>
          </a:p>
        </p:txBody>
      </p:sp>
    </p:spTree>
    <p:extLst>
      <p:ext uri="{BB962C8B-B14F-4D97-AF65-F5344CB8AC3E}">
        <p14:creationId xmlns:p14="http://schemas.microsoft.com/office/powerpoint/2010/main" val="321151997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spcBef>
                <a:spcPct val="20000"/>
              </a:spcBef>
              <a:buFont typeface="Arial"/>
              <a:buChar char="•"/>
              <a:defRPr/>
            </a:pPr>
            <a:endParaRPr lang="en-US" dirty="0">
              <a:cs typeface="Calibri"/>
            </a:endParaRPr>
          </a:p>
        </p:txBody>
      </p:sp>
      <p:sp>
        <p:nvSpPr>
          <p:cNvPr id="4" name="Slide Number Placeholder 3"/>
          <p:cNvSpPr>
            <a:spLocks noGrp="1"/>
          </p:cNvSpPr>
          <p:nvPr>
            <p:ph type="sldNum" sz="quarter" idx="10"/>
          </p:nvPr>
        </p:nvSpPr>
        <p:spPr/>
        <p:txBody>
          <a:bodyPr/>
          <a:lstStyle/>
          <a:p>
            <a:pPr>
              <a:defRPr/>
            </a:pPr>
            <a:fld id="{A231C5EF-ED64-47F4-8DF2-15EBFB4BC66C}" type="slidenum">
              <a:rPr lang="en-CA" smtClean="0"/>
              <a:pPr>
                <a:defRPr/>
              </a:pPr>
              <a:t>58</a:t>
            </a:fld>
            <a:endParaRPr lang="en-CA"/>
          </a:p>
        </p:txBody>
      </p:sp>
    </p:spTree>
    <p:extLst>
      <p:ext uri="{BB962C8B-B14F-4D97-AF65-F5344CB8AC3E}">
        <p14:creationId xmlns:p14="http://schemas.microsoft.com/office/powerpoint/2010/main" val="357015218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altLang="en-US">
                <a:ea typeface="ヒラギノ角ゴ Pro W3" charset="-128"/>
              </a:rPr>
              <a:t>Conclusions</a:t>
            </a:r>
          </a:p>
        </p:txBody>
      </p:sp>
      <p:sp>
        <p:nvSpPr>
          <p:cNvPr id="1003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ヒラギノ角ゴ Pro W3" charset="-128"/>
              </a:defRPr>
            </a:lvl1pPr>
            <a:lvl2pPr marL="758255" indent="-291636" eaLnBrk="0" hangingPunct="0">
              <a:spcBef>
                <a:spcPct val="30000"/>
              </a:spcBef>
              <a:defRPr sz="1200">
                <a:solidFill>
                  <a:schemeClr val="tx1"/>
                </a:solidFill>
                <a:latin typeface="Calibri" pitchFamily="34" charset="0"/>
                <a:ea typeface="ヒラギノ角ゴ Pro W3" charset="-128"/>
              </a:defRPr>
            </a:lvl2pPr>
            <a:lvl3pPr marL="1166546" indent="-233309" eaLnBrk="0" hangingPunct="0">
              <a:spcBef>
                <a:spcPct val="30000"/>
              </a:spcBef>
              <a:defRPr sz="1200">
                <a:solidFill>
                  <a:schemeClr val="tx1"/>
                </a:solidFill>
                <a:latin typeface="Calibri" pitchFamily="34" charset="0"/>
                <a:ea typeface="ヒラギノ角ゴ Pro W3" charset="-128"/>
              </a:defRPr>
            </a:lvl3pPr>
            <a:lvl4pPr marL="1633164" indent="-233309" eaLnBrk="0" hangingPunct="0">
              <a:spcBef>
                <a:spcPct val="30000"/>
              </a:spcBef>
              <a:defRPr sz="1200">
                <a:solidFill>
                  <a:schemeClr val="tx1"/>
                </a:solidFill>
                <a:latin typeface="Calibri" pitchFamily="34" charset="0"/>
                <a:ea typeface="ヒラギノ角ゴ Pro W3" charset="-128"/>
              </a:defRPr>
            </a:lvl4pPr>
            <a:lvl5pPr marL="2099782" indent="-233309" eaLnBrk="0" hangingPunct="0">
              <a:spcBef>
                <a:spcPct val="30000"/>
              </a:spcBef>
              <a:defRPr sz="1200">
                <a:solidFill>
                  <a:schemeClr val="tx1"/>
                </a:solidFill>
                <a:latin typeface="Calibri" pitchFamily="34" charset="0"/>
                <a:ea typeface="ヒラギノ角ゴ Pro W3" charset="-128"/>
              </a:defRPr>
            </a:lvl5pPr>
            <a:lvl6pPr marL="2566401" indent="-233309" eaLnBrk="0" fontAlgn="base" hangingPunct="0">
              <a:spcBef>
                <a:spcPct val="30000"/>
              </a:spcBef>
              <a:spcAft>
                <a:spcPct val="0"/>
              </a:spcAft>
              <a:defRPr sz="1200">
                <a:solidFill>
                  <a:schemeClr val="tx1"/>
                </a:solidFill>
                <a:latin typeface="Calibri" pitchFamily="34" charset="0"/>
                <a:ea typeface="ヒラギノ角ゴ Pro W3" charset="-128"/>
              </a:defRPr>
            </a:lvl6pPr>
            <a:lvl7pPr marL="3033019" indent="-233309" eaLnBrk="0" fontAlgn="base" hangingPunct="0">
              <a:spcBef>
                <a:spcPct val="30000"/>
              </a:spcBef>
              <a:spcAft>
                <a:spcPct val="0"/>
              </a:spcAft>
              <a:defRPr sz="1200">
                <a:solidFill>
                  <a:schemeClr val="tx1"/>
                </a:solidFill>
                <a:latin typeface="Calibri" pitchFamily="34" charset="0"/>
                <a:ea typeface="ヒラギノ角ゴ Pro W3" charset="-128"/>
              </a:defRPr>
            </a:lvl7pPr>
            <a:lvl8pPr marL="3499637" indent="-233309" eaLnBrk="0" fontAlgn="base" hangingPunct="0">
              <a:spcBef>
                <a:spcPct val="30000"/>
              </a:spcBef>
              <a:spcAft>
                <a:spcPct val="0"/>
              </a:spcAft>
              <a:defRPr sz="1200">
                <a:solidFill>
                  <a:schemeClr val="tx1"/>
                </a:solidFill>
                <a:latin typeface="Calibri" pitchFamily="34" charset="0"/>
                <a:ea typeface="ヒラギノ角ゴ Pro W3" charset="-128"/>
              </a:defRPr>
            </a:lvl8pPr>
            <a:lvl9pPr marL="3966256" indent="-233309" eaLnBrk="0" fontAlgn="base" hangingPunct="0">
              <a:spcBef>
                <a:spcPct val="30000"/>
              </a:spcBef>
              <a:spcAft>
                <a:spcPct val="0"/>
              </a:spcAft>
              <a:defRPr sz="1200">
                <a:solidFill>
                  <a:schemeClr val="tx1"/>
                </a:solidFill>
                <a:latin typeface="Calibri" pitchFamily="34" charset="0"/>
                <a:ea typeface="ヒラギノ角ゴ Pro W3" charset="-128"/>
              </a:defRPr>
            </a:lvl9pPr>
          </a:lstStyle>
          <a:p>
            <a:pPr>
              <a:spcBef>
                <a:spcPct val="0"/>
              </a:spcBef>
            </a:pPr>
            <a:fld id="{C46F5400-C18D-47D9-8BFA-C0733130E742}" type="slidenum">
              <a:rPr lang="en-CA" altLang="en-US" smtClean="0">
                <a:solidFill>
                  <a:srgbClr val="000000"/>
                </a:solidFill>
                <a:latin typeface="Arial" pitchFamily="34" charset="0"/>
              </a:rPr>
              <a:pPr>
                <a:spcBef>
                  <a:spcPct val="0"/>
                </a:spcBef>
              </a:pPr>
              <a:t>59</a:t>
            </a:fld>
            <a:endParaRPr lang="en-CA" altLang="en-US">
              <a:solidFill>
                <a:srgbClr val="000000"/>
              </a:solidFill>
              <a:latin typeface="Arial" pitchFamily="34"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cs typeface="Calibri"/>
              </a:rPr>
              <a:t>It is important that this conditional recommendation against screening is not interpreted as a recommendation against inquiry into mental health and wellbeing. The Task Force recommends against systematic screening using instruments with cut-off scores but emphasizes the importance of inquiry and attention to mental health and wellbeing during pregnancy and the postpartum period. </a:t>
            </a:r>
            <a:endParaRPr lang="en-CA"/>
          </a:p>
        </p:txBody>
      </p:sp>
      <p:sp>
        <p:nvSpPr>
          <p:cNvPr id="4" name="Slide Number Placeholder 3"/>
          <p:cNvSpPr>
            <a:spLocks noGrp="1"/>
          </p:cNvSpPr>
          <p:nvPr>
            <p:ph type="sldNum" sz="quarter" idx="10"/>
          </p:nvPr>
        </p:nvSpPr>
        <p:spPr/>
        <p:txBody>
          <a:bodyPr/>
          <a:lstStyle/>
          <a:p>
            <a:pPr>
              <a:defRPr/>
            </a:pPr>
            <a:fld id="{A231C5EF-ED64-47F4-8DF2-15EBFB4BC66C}" type="slidenum">
              <a:rPr lang="en-CA" smtClean="0"/>
              <a:pPr>
                <a:defRPr/>
              </a:pPr>
              <a:t>60</a:t>
            </a:fld>
            <a:endParaRPr lang="en-CA"/>
          </a:p>
        </p:txBody>
      </p:sp>
    </p:spTree>
    <p:extLst>
      <p:ext uri="{BB962C8B-B14F-4D97-AF65-F5344CB8AC3E}">
        <p14:creationId xmlns:p14="http://schemas.microsoft.com/office/powerpoint/2010/main" val="25493803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defRPr/>
            </a:pPr>
            <a:r>
              <a:rPr lang="en-CA">
                <a:cs typeface="Calibri"/>
              </a:rPr>
              <a:t>Depression during pregnancy and the post partum period is a serious health concern that can be treated if we are able to detect it.</a:t>
            </a:r>
          </a:p>
        </p:txBody>
      </p:sp>
      <p:sp>
        <p:nvSpPr>
          <p:cNvPr id="4" name="Slide Number Placeholder 3"/>
          <p:cNvSpPr>
            <a:spLocks noGrp="1"/>
          </p:cNvSpPr>
          <p:nvPr>
            <p:ph type="sldNum" sz="quarter" idx="10"/>
          </p:nvPr>
        </p:nvSpPr>
        <p:spPr/>
        <p:txBody>
          <a:bodyPr/>
          <a:lstStyle/>
          <a:p>
            <a:fld id="{9344FC17-8036-4C17-99E3-36847C815777}" type="slidenum">
              <a:rPr lang="en-US" smtClean="0"/>
              <a:t>6</a:t>
            </a:fld>
            <a:endParaRPr lang="en-US"/>
          </a:p>
        </p:txBody>
      </p:sp>
    </p:spTree>
    <p:extLst>
      <p:ext uri="{BB962C8B-B14F-4D97-AF65-F5344CB8AC3E}">
        <p14:creationId xmlns:p14="http://schemas.microsoft.com/office/powerpoint/2010/main" val="4061151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A231C5EF-ED64-47F4-8DF2-15EBFB4BC66C}" type="slidenum">
              <a:rPr lang="en-CA" smtClean="0"/>
              <a:pPr>
                <a:defRPr/>
              </a:pPr>
              <a:t>61</a:t>
            </a:fld>
            <a:endParaRPr lang="en-CA"/>
          </a:p>
        </p:txBody>
      </p:sp>
    </p:spTree>
    <p:extLst>
      <p:ext uri="{BB962C8B-B14F-4D97-AF65-F5344CB8AC3E}">
        <p14:creationId xmlns:p14="http://schemas.microsoft.com/office/powerpoint/2010/main" val="218050395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defRPr/>
            </a:pPr>
            <a:r>
              <a:rPr lang="en-US" sz="1200"/>
              <a:t>For more information on the details of this guideline please see:</a:t>
            </a:r>
          </a:p>
          <a:p>
            <a:pPr marL="0" indent="0">
              <a:buFontTx/>
              <a:buNone/>
              <a:defRPr/>
            </a:pPr>
            <a:endParaRPr lang="en-US" sz="1200"/>
          </a:p>
          <a:p>
            <a:pPr>
              <a:spcAft>
                <a:spcPts val="0"/>
              </a:spcAft>
              <a:defRPr/>
            </a:pPr>
            <a:r>
              <a:rPr lang="en-CA" sz="1200">
                <a:ea typeface="Cambria"/>
                <a:cs typeface="Times New Roman"/>
              </a:rPr>
              <a:t>Canadian Task Force for Preventive Health Care website: </a:t>
            </a:r>
            <a:r>
              <a:rPr lang="en-CA" sz="1200">
                <a:ea typeface="Cambria"/>
                <a:cs typeface="Times New Roman"/>
                <a:hlinkClick r:id="rId3"/>
              </a:rPr>
              <a:t>http://canadiantaskforce.ca</a:t>
            </a:r>
            <a:r>
              <a:rPr lang="en-CA" sz="1200">
                <a:ea typeface="Cambria"/>
                <a:cs typeface="Times New Roman"/>
              </a:rPr>
              <a:t> </a:t>
            </a:r>
            <a:endParaRPr lang="en-CA">
              <a:ea typeface="Cambria"/>
              <a:cs typeface="Times New Roman"/>
            </a:endParaRPr>
          </a:p>
          <a:p>
            <a:endParaRPr lang="en-CA"/>
          </a:p>
        </p:txBody>
      </p:sp>
      <p:sp>
        <p:nvSpPr>
          <p:cNvPr id="4" name="Slide Number Placeholder 3"/>
          <p:cNvSpPr>
            <a:spLocks noGrp="1"/>
          </p:cNvSpPr>
          <p:nvPr>
            <p:ph type="sldNum" sz="quarter" idx="10"/>
          </p:nvPr>
        </p:nvSpPr>
        <p:spPr/>
        <p:txBody>
          <a:bodyPr/>
          <a:lstStyle/>
          <a:p>
            <a:fld id="{9344FC17-8036-4C17-99E3-36847C815777}" type="slidenum">
              <a:rPr lang="en-US" smtClean="0"/>
              <a:t>62</a:t>
            </a:fld>
            <a:endParaRPr lang="en-US"/>
          </a:p>
        </p:txBody>
      </p:sp>
    </p:spTree>
    <p:extLst>
      <p:ext uri="{BB962C8B-B14F-4D97-AF65-F5344CB8AC3E}">
        <p14:creationId xmlns:p14="http://schemas.microsoft.com/office/powerpoint/2010/main" val="111078252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a:solidFill>
                  <a:schemeClr val="tx1"/>
                </a:solidFill>
                <a:latin typeface="+mn-lt"/>
                <a:ea typeface="+mn-ea"/>
                <a:cs typeface="+mn-cs"/>
              </a:rPr>
              <a:t>Questions &amp; Answers</a:t>
            </a:r>
          </a:p>
          <a:p>
            <a:r>
              <a:rPr lang="en-CA" sz="1200" kern="1200">
                <a:solidFill>
                  <a:schemeClr val="tx1"/>
                </a:solidFill>
                <a:latin typeface="+mn-lt"/>
                <a:ea typeface="+mn-ea"/>
                <a:cs typeface="+mn-cs"/>
              </a:rPr>
              <a:t>Thank you</a:t>
            </a:r>
            <a:endParaRPr lang="en-CA"/>
          </a:p>
        </p:txBody>
      </p:sp>
      <p:sp>
        <p:nvSpPr>
          <p:cNvPr id="4" name="Slide Number Placeholder 3"/>
          <p:cNvSpPr>
            <a:spLocks noGrp="1"/>
          </p:cNvSpPr>
          <p:nvPr>
            <p:ph type="sldNum" sz="quarter" idx="10"/>
          </p:nvPr>
        </p:nvSpPr>
        <p:spPr/>
        <p:txBody>
          <a:bodyPr/>
          <a:lstStyle/>
          <a:p>
            <a:fld id="{9344FC17-8036-4C17-99E3-36847C815777}" type="slidenum">
              <a:rPr lang="en-US" smtClean="0"/>
              <a:t>63</a:t>
            </a:fld>
            <a:endParaRPr lang="en-US"/>
          </a:p>
        </p:txBody>
      </p:sp>
    </p:spTree>
    <p:extLst>
      <p:ext uri="{BB962C8B-B14F-4D97-AF65-F5344CB8AC3E}">
        <p14:creationId xmlns:p14="http://schemas.microsoft.com/office/powerpoint/2010/main" val="407273877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altLang="en-US">
                <a:ea typeface="ヒラギノ角ゴ Pro W3" charset="-128"/>
              </a:rPr>
              <a:t>Evidence</a:t>
            </a:r>
            <a:r>
              <a:rPr lang="en-CA" altLang="en-US" baseline="0">
                <a:ea typeface="ヒラギノ角ゴ Pro W3" charset="-128"/>
              </a:rPr>
              <a:t> tables</a:t>
            </a:r>
            <a:endParaRPr lang="en-CA" altLang="en-US">
              <a:ea typeface="ヒラギノ角ゴ Pro W3" charset="-128"/>
            </a:endParaRPr>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ヒラギノ角ゴ Pro W3" charset="-128"/>
              </a:defRPr>
            </a:lvl1pPr>
            <a:lvl2pPr marL="758255" indent="-291636" eaLnBrk="0" hangingPunct="0">
              <a:spcBef>
                <a:spcPct val="30000"/>
              </a:spcBef>
              <a:defRPr sz="1200">
                <a:solidFill>
                  <a:schemeClr val="tx1"/>
                </a:solidFill>
                <a:latin typeface="Calibri" pitchFamily="34" charset="0"/>
                <a:ea typeface="ヒラギノ角ゴ Pro W3" charset="-128"/>
              </a:defRPr>
            </a:lvl2pPr>
            <a:lvl3pPr marL="1166546" indent="-233309" eaLnBrk="0" hangingPunct="0">
              <a:spcBef>
                <a:spcPct val="30000"/>
              </a:spcBef>
              <a:defRPr sz="1200">
                <a:solidFill>
                  <a:schemeClr val="tx1"/>
                </a:solidFill>
                <a:latin typeface="Calibri" pitchFamily="34" charset="0"/>
                <a:ea typeface="ヒラギノ角ゴ Pro W3" charset="-128"/>
              </a:defRPr>
            </a:lvl3pPr>
            <a:lvl4pPr marL="1633164" indent="-233309" eaLnBrk="0" hangingPunct="0">
              <a:spcBef>
                <a:spcPct val="30000"/>
              </a:spcBef>
              <a:defRPr sz="1200">
                <a:solidFill>
                  <a:schemeClr val="tx1"/>
                </a:solidFill>
                <a:latin typeface="Calibri" pitchFamily="34" charset="0"/>
                <a:ea typeface="ヒラギノ角ゴ Pro W3" charset="-128"/>
              </a:defRPr>
            </a:lvl4pPr>
            <a:lvl5pPr marL="2099782" indent="-233309" eaLnBrk="0" hangingPunct="0">
              <a:spcBef>
                <a:spcPct val="30000"/>
              </a:spcBef>
              <a:defRPr sz="1200">
                <a:solidFill>
                  <a:schemeClr val="tx1"/>
                </a:solidFill>
                <a:latin typeface="Calibri" pitchFamily="34" charset="0"/>
                <a:ea typeface="ヒラギノ角ゴ Pro W3" charset="-128"/>
              </a:defRPr>
            </a:lvl5pPr>
            <a:lvl6pPr marL="2566401" indent="-233309" eaLnBrk="0" fontAlgn="base" hangingPunct="0">
              <a:spcBef>
                <a:spcPct val="30000"/>
              </a:spcBef>
              <a:spcAft>
                <a:spcPct val="0"/>
              </a:spcAft>
              <a:defRPr sz="1200">
                <a:solidFill>
                  <a:schemeClr val="tx1"/>
                </a:solidFill>
                <a:latin typeface="Calibri" pitchFamily="34" charset="0"/>
                <a:ea typeface="ヒラギノ角ゴ Pro W3" charset="-128"/>
              </a:defRPr>
            </a:lvl6pPr>
            <a:lvl7pPr marL="3033019" indent="-233309" eaLnBrk="0" fontAlgn="base" hangingPunct="0">
              <a:spcBef>
                <a:spcPct val="30000"/>
              </a:spcBef>
              <a:spcAft>
                <a:spcPct val="0"/>
              </a:spcAft>
              <a:defRPr sz="1200">
                <a:solidFill>
                  <a:schemeClr val="tx1"/>
                </a:solidFill>
                <a:latin typeface="Calibri" pitchFamily="34" charset="0"/>
                <a:ea typeface="ヒラギノ角ゴ Pro W3" charset="-128"/>
              </a:defRPr>
            </a:lvl7pPr>
            <a:lvl8pPr marL="3499637" indent="-233309" eaLnBrk="0" fontAlgn="base" hangingPunct="0">
              <a:spcBef>
                <a:spcPct val="30000"/>
              </a:spcBef>
              <a:spcAft>
                <a:spcPct val="0"/>
              </a:spcAft>
              <a:defRPr sz="1200">
                <a:solidFill>
                  <a:schemeClr val="tx1"/>
                </a:solidFill>
                <a:latin typeface="Calibri" pitchFamily="34" charset="0"/>
                <a:ea typeface="ヒラギノ角ゴ Pro W3" charset="-128"/>
              </a:defRPr>
            </a:lvl8pPr>
            <a:lvl9pPr marL="3966256" indent="-233309" eaLnBrk="0" fontAlgn="base" hangingPunct="0">
              <a:spcBef>
                <a:spcPct val="30000"/>
              </a:spcBef>
              <a:spcAft>
                <a:spcPct val="0"/>
              </a:spcAft>
              <a:defRPr sz="1200">
                <a:solidFill>
                  <a:schemeClr val="tx1"/>
                </a:solidFill>
                <a:latin typeface="Calibri" pitchFamily="34" charset="0"/>
                <a:ea typeface="ヒラギノ角ゴ Pro W3" charset="-128"/>
              </a:defRPr>
            </a:lvl9pPr>
          </a:lstStyle>
          <a:p>
            <a:pPr>
              <a:spcBef>
                <a:spcPct val="0"/>
              </a:spcBef>
            </a:pPr>
            <a:fld id="{DC1BA8BC-1136-4EAB-96EE-D46BE4C6073B}" type="slidenum">
              <a:rPr lang="en-CA" altLang="en-US" smtClean="0">
                <a:latin typeface="Arial" pitchFamily="34" charset="0"/>
              </a:rPr>
              <a:pPr>
                <a:spcBef>
                  <a:spcPct val="0"/>
                </a:spcBef>
              </a:pPr>
              <a:t>64</a:t>
            </a:fld>
            <a:endParaRPr lang="en-CA" altLang="en-US">
              <a:latin typeface="Arial" pitchFamily="34" charset="0"/>
            </a:endParaRPr>
          </a:p>
        </p:txBody>
      </p:sp>
    </p:spTree>
    <p:extLst>
      <p:ext uri="{BB962C8B-B14F-4D97-AF65-F5344CB8AC3E}">
        <p14:creationId xmlns:p14="http://schemas.microsoft.com/office/powerpoint/2010/main" val="219928422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The Task</a:t>
            </a:r>
            <a:r>
              <a:rPr lang="en-CA" baseline="0"/>
              <a:t> Force uses GRADE to develop recommendations. </a:t>
            </a:r>
            <a:endParaRPr lang="en-CA"/>
          </a:p>
        </p:txBody>
      </p:sp>
      <p:sp>
        <p:nvSpPr>
          <p:cNvPr id="4" name="Slide Number Placeholder 3"/>
          <p:cNvSpPr>
            <a:spLocks noGrp="1"/>
          </p:cNvSpPr>
          <p:nvPr>
            <p:ph type="sldNum" sz="quarter" idx="10"/>
          </p:nvPr>
        </p:nvSpPr>
        <p:spPr/>
        <p:txBody>
          <a:bodyPr/>
          <a:lstStyle/>
          <a:p>
            <a:fld id="{9344FC17-8036-4C17-99E3-36847C815777}" type="slidenum">
              <a:rPr lang="en-US" smtClean="0"/>
              <a:t>65</a:t>
            </a:fld>
            <a:endParaRPr lang="en-US"/>
          </a:p>
        </p:txBody>
      </p:sp>
    </p:spTree>
    <p:extLst>
      <p:ext uri="{BB962C8B-B14F-4D97-AF65-F5344CB8AC3E}">
        <p14:creationId xmlns:p14="http://schemas.microsoft.com/office/powerpoint/2010/main" val="109918870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CA"/>
              <a:t>The GRADE process involves:</a:t>
            </a:r>
          </a:p>
          <a:p>
            <a:pPr marL="0" indent="0">
              <a:buFontTx/>
              <a:buNone/>
            </a:pPr>
            <a:r>
              <a:rPr lang="en-CA"/>
              <a:t>- Defining questions in terms of populations, alternative management strategies and patient-important outcomes.</a:t>
            </a:r>
          </a:p>
          <a:p>
            <a:r>
              <a:rPr lang="en-CA"/>
              <a:t>- Characterising outcomes as critical or important to developing recommendations. </a:t>
            </a:r>
          </a:p>
          <a:p>
            <a:r>
              <a:rPr lang="en-CA"/>
              <a:t>- Completing a systematic search for relevant studies. </a:t>
            </a:r>
          </a:p>
          <a:p>
            <a:r>
              <a:rPr lang="en-CA"/>
              <a:t>- Developing a pre-defined criteria for eligible studies generate best estimate of the effect of the intervention on each critical and important </a:t>
            </a:r>
            <a:r>
              <a:rPr lang="en-CA" u="sng"/>
              <a:t>outcome.</a:t>
            </a:r>
          </a:p>
          <a:p>
            <a:r>
              <a:rPr lang="en-CA"/>
              <a:t>- Assessing the certainty of evidence associated with the effect estimate. </a:t>
            </a:r>
          </a:p>
        </p:txBody>
      </p:sp>
      <p:sp>
        <p:nvSpPr>
          <p:cNvPr id="4" name="Slide Number Placeholder 3"/>
          <p:cNvSpPr>
            <a:spLocks noGrp="1"/>
          </p:cNvSpPr>
          <p:nvPr>
            <p:ph type="sldNum" sz="quarter" idx="10"/>
          </p:nvPr>
        </p:nvSpPr>
        <p:spPr/>
        <p:txBody>
          <a:bodyPr/>
          <a:lstStyle/>
          <a:p>
            <a:fld id="{9344FC17-8036-4C17-99E3-36847C815777}" type="slidenum">
              <a:rPr lang="en-US" smtClean="0"/>
              <a:t>66</a:t>
            </a:fld>
            <a:endParaRPr lang="en-US"/>
          </a:p>
        </p:txBody>
      </p:sp>
    </p:spTree>
    <p:extLst>
      <p:ext uri="{BB962C8B-B14F-4D97-AF65-F5344CB8AC3E}">
        <p14:creationId xmlns:p14="http://schemas.microsoft.com/office/powerpoint/2010/main" val="97044589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CA"/>
              <a:t>The</a:t>
            </a:r>
            <a:r>
              <a:rPr lang="en-CA" baseline="0"/>
              <a:t> </a:t>
            </a:r>
            <a:r>
              <a:rPr lang="en-CA"/>
              <a:t>GRADE Approach:</a:t>
            </a:r>
          </a:p>
          <a:p>
            <a:r>
              <a:rPr lang="en-CA"/>
              <a:t>- RCTs start as high-certainty evidence and observational studies as low-certainty evidence.</a:t>
            </a:r>
          </a:p>
          <a:p>
            <a:r>
              <a:rPr lang="en-CA"/>
              <a:t>- RCT data is prioritized over observational.</a:t>
            </a:r>
          </a:p>
          <a:p>
            <a:r>
              <a:rPr lang="en-CA"/>
              <a:t>- Rating of certainty is modified downward for each </a:t>
            </a:r>
            <a:r>
              <a:rPr lang="en-CA" u="sng"/>
              <a:t>outcome</a:t>
            </a:r>
            <a:r>
              <a:rPr lang="en-CA"/>
              <a:t> across studies in relation to:</a:t>
            </a:r>
          </a:p>
          <a:p>
            <a:pPr lvl="1"/>
            <a:r>
              <a:rPr lang="en-CA"/>
              <a:t>Study limitations (Risk of Bias)</a:t>
            </a:r>
          </a:p>
          <a:p>
            <a:pPr lvl="1"/>
            <a:r>
              <a:rPr lang="en-CA"/>
              <a:t>Imprecision</a:t>
            </a:r>
          </a:p>
          <a:p>
            <a:pPr lvl="1"/>
            <a:r>
              <a:rPr lang="en-CA"/>
              <a:t>Inconsistency of results</a:t>
            </a:r>
          </a:p>
          <a:p>
            <a:pPr lvl="1"/>
            <a:r>
              <a:rPr lang="en-CA"/>
              <a:t>Indirectness of evidence</a:t>
            </a:r>
          </a:p>
          <a:p>
            <a:pPr lvl="1"/>
            <a:r>
              <a:rPr lang="en-CA"/>
              <a:t>Publication bias likely </a:t>
            </a:r>
          </a:p>
          <a:p>
            <a:pPr lvl="0"/>
            <a:r>
              <a:rPr lang="en-CA"/>
              <a:t>- Rating of certainty can also be modified upward for each </a:t>
            </a:r>
            <a:r>
              <a:rPr lang="en-CA" u="sng"/>
              <a:t>outcome</a:t>
            </a:r>
            <a:r>
              <a:rPr lang="en-CA"/>
              <a:t> across studies based on certain</a:t>
            </a:r>
            <a:r>
              <a:rPr lang="en-CA" baseline="0"/>
              <a:t> factors, although these did not apply to any of the data for this topic. </a:t>
            </a:r>
            <a:endParaRPr lang="en-CA"/>
          </a:p>
        </p:txBody>
      </p:sp>
      <p:sp>
        <p:nvSpPr>
          <p:cNvPr id="4" name="Slide Number Placeholder 3"/>
          <p:cNvSpPr>
            <a:spLocks noGrp="1"/>
          </p:cNvSpPr>
          <p:nvPr>
            <p:ph type="sldNum" sz="quarter" idx="10"/>
          </p:nvPr>
        </p:nvSpPr>
        <p:spPr/>
        <p:txBody>
          <a:bodyPr/>
          <a:lstStyle/>
          <a:p>
            <a:fld id="{9344FC17-8036-4C17-99E3-36847C815777}" type="slidenum">
              <a:rPr lang="en-US" smtClean="0"/>
              <a:t>67</a:t>
            </a:fld>
            <a:endParaRPr lang="en-US"/>
          </a:p>
        </p:txBody>
      </p:sp>
    </p:spTree>
    <p:extLst>
      <p:ext uri="{BB962C8B-B14F-4D97-AF65-F5344CB8AC3E}">
        <p14:creationId xmlns:p14="http://schemas.microsoft.com/office/powerpoint/2010/main" val="311383119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Ideally, </a:t>
            </a:r>
            <a:r>
              <a:rPr lang="en-CA" b="1" dirty="0"/>
              <a:t>direct evidence </a:t>
            </a:r>
            <a:r>
              <a:rPr lang="en-CA" dirty="0"/>
              <a:t>should be examined which consists of studies examining the effects of </a:t>
            </a:r>
            <a:r>
              <a:rPr lang="en-CA" b="1" dirty="0"/>
              <a:t>screening versus no screening</a:t>
            </a:r>
            <a:r>
              <a:rPr lang="en-CA" dirty="0"/>
              <a:t>. </a:t>
            </a:r>
          </a:p>
          <a:p>
            <a:endParaRPr lang="en-CA" dirty="0"/>
          </a:p>
          <a:p>
            <a:r>
              <a:rPr lang="en-CA" dirty="0"/>
              <a:t>When direct evidence is unavailable the task force may also examine indirect evidence. </a:t>
            </a:r>
            <a:endParaRPr lang="en-CA" dirty="0">
              <a:cs typeface="Calibri"/>
            </a:endParaRPr>
          </a:p>
          <a:p>
            <a:endParaRPr lang="en-CA" b="1" dirty="0"/>
          </a:p>
          <a:p>
            <a:r>
              <a:rPr lang="en-CA" b="1" dirty="0"/>
              <a:t>Indirect evidence </a:t>
            </a:r>
            <a:r>
              <a:rPr lang="en-CA" dirty="0"/>
              <a:t>is either </a:t>
            </a:r>
            <a:r>
              <a:rPr lang="en-CA" b="1" dirty="0"/>
              <a:t>linked</a:t>
            </a:r>
            <a:r>
              <a:rPr lang="en-CA" dirty="0"/>
              <a:t> to the outcome (e.g. treatment) or </a:t>
            </a:r>
            <a:r>
              <a:rPr lang="en-CA" b="1" dirty="0"/>
              <a:t>related</a:t>
            </a:r>
            <a:r>
              <a:rPr lang="en-CA" dirty="0"/>
              <a:t> to the intervention (e.g. different screening interventions) but this indirectness </a:t>
            </a:r>
            <a:r>
              <a:rPr lang="en-CA" b="1" dirty="0"/>
              <a:t>decreases the certainty of evidence.</a:t>
            </a:r>
            <a:endParaRPr lang="en-CA" b="1" dirty="0">
              <a:cs typeface="Calibri"/>
            </a:endParaRPr>
          </a:p>
          <a:p>
            <a:endParaRPr lang="en-CA" dirty="0"/>
          </a:p>
        </p:txBody>
      </p:sp>
      <p:sp>
        <p:nvSpPr>
          <p:cNvPr id="4" name="Slide Number Placeholder 3"/>
          <p:cNvSpPr>
            <a:spLocks noGrp="1"/>
          </p:cNvSpPr>
          <p:nvPr>
            <p:ph type="sldNum" sz="quarter" idx="10"/>
          </p:nvPr>
        </p:nvSpPr>
        <p:spPr/>
        <p:txBody>
          <a:bodyPr/>
          <a:lstStyle/>
          <a:p>
            <a:fld id="{9344FC17-8036-4C17-99E3-36847C815777}" type="slidenum">
              <a:rPr lang="en-US" smtClean="0"/>
              <a:t>68</a:t>
            </a:fld>
            <a:endParaRPr lang="en-US"/>
          </a:p>
        </p:txBody>
      </p:sp>
    </p:spTree>
    <p:extLst>
      <p:ext uri="{BB962C8B-B14F-4D97-AF65-F5344CB8AC3E}">
        <p14:creationId xmlns:p14="http://schemas.microsoft.com/office/powerpoint/2010/main" val="50199967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a:t>Other depression screening recommendations for pregnancy or the postpartum period</a:t>
            </a:r>
            <a:endParaRPr lang="en-CA" altLang="en-US">
              <a:ea typeface="ヒラギノ角ゴ Pro W3" charset="-128"/>
            </a:endParaRPr>
          </a:p>
        </p:txBody>
      </p:sp>
      <p:sp>
        <p:nvSpPr>
          <p:cNvPr id="76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ヒラギノ角ゴ Pro W3" charset="-128"/>
              </a:defRPr>
            </a:lvl1pPr>
            <a:lvl2pPr marL="758255" indent="-291636" eaLnBrk="0" hangingPunct="0">
              <a:spcBef>
                <a:spcPct val="30000"/>
              </a:spcBef>
              <a:defRPr sz="1200">
                <a:solidFill>
                  <a:schemeClr val="tx1"/>
                </a:solidFill>
                <a:latin typeface="Calibri" pitchFamily="34" charset="0"/>
                <a:ea typeface="ヒラギノ角ゴ Pro W3" charset="-128"/>
              </a:defRPr>
            </a:lvl2pPr>
            <a:lvl3pPr marL="1166546" indent="-233309" eaLnBrk="0" hangingPunct="0">
              <a:spcBef>
                <a:spcPct val="30000"/>
              </a:spcBef>
              <a:defRPr sz="1200">
                <a:solidFill>
                  <a:schemeClr val="tx1"/>
                </a:solidFill>
                <a:latin typeface="Calibri" pitchFamily="34" charset="0"/>
                <a:ea typeface="ヒラギノ角ゴ Pro W3" charset="-128"/>
              </a:defRPr>
            </a:lvl3pPr>
            <a:lvl4pPr marL="1633164" indent="-233309" eaLnBrk="0" hangingPunct="0">
              <a:spcBef>
                <a:spcPct val="30000"/>
              </a:spcBef>
              <a:defRPr sz="1200">
                <a:solidFill>
                  <a:schemeClr val="tx1"/>
                </a:solidFill>
                <a:latin typeface="Calibri" pitchFamily="34" charset="0"/>
                <a:ea typeface="ヒラギノ角ゴ Pro W3" charset="-128"/>
              </a:defRPr>
            </a:lvl4pPr>
            <a:lvl5pPr marL="2099782" indent="-233309" eaLnBrk="0" hangingPunct="0">
              <a:spcBef>
                <a:spcPct val="30000"/>
              </a:spcBef>
              <a:defRPr sz="1200">
                <a:solidFill>
                  <a:schemeClr val="tx1"/>
                </a:solidFill>
                <a:latin typeface="Calibri" pitchFamily="34" charset="0"/>
                <a:ea typeface="ヒラギノ角ゴ Pro W3" charset="-128"/>
              </a:defRPr>
            </a:lvl5pPr>
            <a:lvl6pPr marL="2566401" indent="-233309" eaLnBrk="0" fontAlgn="base" hangingPunct="0">
              <a:spcBef>
                <a:spcPct val="30000"/>
              </a:spcBef>
              <a:spcAft>
                <a:spcPct val="0"/>
              </a:spcAft>
              <a:defRPr sz="1200">
                <a:solidFill>
                  <a:schemeClr val="tx1"/>
                </a:solidFill>
                <a:latin typeface="Calibri" pitchFamily="34" charset="0"/>
                <a:ea typeface="ヒラギノ角ゴ Pro W3" charset="-128"/>
              </a:defRPr>
            </a:lvl6pPr>
            <a:lvl7pPr marL="3033019" indent="-233309" eaLnBrk="0" fontAlgn="base" hangingPunct="0">
              <a:spcBef>
                <a:spcPct val="30000"/>
              </a:spcBef>
              <a:spcAft>
                <a:spcPct val="0"/>
              </a:spcAft>
              <a:defRPr sz="1200">
                <a:solidFill>
                  <a:schemeClr val="tx1"/>
                </a:solidFill>
                <a:latin typeface="Calibri" pitchFamily="34" charset="0"/>
                <a:ea typeface="ヒラギノ角ゴ Pro W3" charset="-128"/>
              </a:defRPr>
            </a:lvl7pPr>
            <a:lvl8pPr marL="3499637" indent="-233309" eaLnBrk="0" fontAlgn="base" hangingPunct="0">
              <a:spcBef>
                <a:spcPct val="30000"/>
              </a:spcBef>
              <a:spcAft>
                <a:spcPct val="0"/>
              </a:spcAft>
              <a:defRPr sz="1200">
                <a:solidFill>
                  <a:schemeClr val="tx1"/>
                </a:solidFill>
                <a:latin typeface="Calibri" pitchFamily="34" charset="0"/>
                <a:ea typeface="ヒラギノ角ゴ Pro W3" charset="-128"/>
              </a:defRPr>
            </a:lvl8pPr>
            <a:lvl9pPr marL="3966256" indent="-233309" eaLnBrk="0" fontAlgn="base" hangingPunct="0">
              <a:spcBef>
                <a:spcPct val="30000"/>
              </a:spcBef>
              <a:spcAft>
                <a:spcPct val="0"/>
              </a:spcAft>
              <a:defRPr sz="1200">
                <a:solidFill>
                  <a:schemeClr val="tx1"/>
                </a:solidFill>
                <a:latin typeface="Calibri" pitchFamily="34" charset="0"/>
                <a:ea typeface="ヒラギノ角ゴ Pro W3" charset="-128"/>
              </a:defRPr>
            </a:lvl9pPr>
          </a:lstStyle>
          <a:p>
            <a:pPr>
              <a:spcBef>
                <a:spcPct val="0"/>
              </a:spcBef>
            </a:pPr>
            <a:fld id="{720A814A-2CC2-452E-9AA7-E258024DE3DA}" type="slidenum">
              <a:rPr lang="en-CA" altLang="en-US" smtClean="0">
                <a:latin typeface="Arial" pitchFamily="34" charset="0"/>
                <a:cs typeface="Arial" pitchFamily="34" charset="0"/>
              </a:rPr>
              <a:pPr>
                <a:spcBef>
                  <a:spcPct val="0"/>
                </a:spcBef>
              </a:pPr>
              <a:t>69</a:t>
            </a:fld>
            <a:endParaRPr lang="en-CA" altLang="en-US">
              <a:latin typeface="Arial" pitchFamily="34" charset="0"/>
              <a:cs typeface="Arial" pitchFamily="34" charset="0"/>
            </a:endParaRPr>
          </a:p>
        </p:txBody>
      </p:sp>
    </p:spTree>
    <p:extLst>
      <p:ext uri="{BB962C8B-B14F-4D97-AF65-F5344CB8AC3E}">
        <p14:creationId xmlns:p14="http://schemas.microsoft.com/office/powerpoint/2010/main" val="379418311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CA"/>
          </a:p>
        </p:txBody>
      </p:sp>
      <p:sp>
        <p:nvSpPr>
          <p:cNvPr id="4" name="Slide Number Placeholder 3"/>
          <p:cNvSpPr>
            <a:spLocks noGrp="1"/>
          </p:cNvSpPr>
          <p:nvPr>
            <p:ph type="sldNum" sz="quarter" idx="10"/>
          </p:nvPr>
        </p:nvSpPr>
        <p:spPr/>
        <p:txBody>
          <a:bodyPr/>
          <a:lstStyle/>
          <a:p>
            <a:fld id="{9344FC17-8036-4C17-99E3-36847C815777}" type="slidenum">
              <a:rPr lang="en-US" smtClean="0"/>
              <a:t>70</a:t>
            </a:fld>
            <a:endParaRPr lang="en-US"/>
          </a:p>
        </p:txBody>
      </p:sp>
    </p:spTree>
    <p:extLst>
      <p:ext uri="{BB962C8B-B14F-4D97-AF65-F5344CB8AC3E}">
        <p14:creationId xmlns:p14="http://schemas.microsoft.com/office/powerpoint/2010/main" val="7407161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defRPr/>
            </a:pPr>
            <a:r>
              <a:rPr lang="en-CA"/>
              <a:t>Major depressive disorder diagnostic criteria require patients to have at least 5 symptoms, including depressed mood or diminished interest in activities, and to be experiencing significant distress or functional impairment nearly every day for at least two weeks </a:t>
            </a:r>
            <a:endParaRPr lang="en-CA">
              <a:cs typeface="Calibri"/>
            </a:endParaRPr>
          </a:p>
        </p:txBody>
      </p:sp>
      <p:sp>
        <p:nvSpPr>
          <p:cNvPr id="4" name="Slide Number Placeholder 3"/>
          <p:cNvSpPr>
            <a:spLocks noGrp="1"/>
          </p:cNvSpPr>
          <p:nvPr>
            <p:ph type="sldNum" sz="quarter" idx="10"/>
          </p:nvPr>
        </p:nvSpPr>
        <p:spPr/>
        <p:txBody>
          <a:bodyPr/>
          <a:lstStyle/>
          <a:p>
            <a:fld id="{9344FC17-8036-4C17-99E3-36847C815777}" type="slidenum">
              <a:rPr lang="en-US" smtClean="0"/>
              <a:t>7</a:t>
            </a:fld>
            <a:endParaRPr lang="en-US"/>
          </a:p>
        </p:txBody>
      </p:sp>
    </p:spTree>
    <p:extLst>
      <p:ext uri="{BB962C8B-B14F-4D97-AF65-F5344CB8AC3E}">
        <p14:creationId xmlns:p14="http://schemas.microsoft.com/office/powerpoint/2010/main" val="8478855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CA"/>
              <a:t>Symptoms may include significant weight or appetite change, insomnia or hypersomnia, psychomotor agitation or retardation, fatigue or loss of energy, feelings of worthlessness or guilt, reduced concentration or indecisiveness, and thoughts of death or suicidal ideation</a:t>
            </a:r>
            <a:endParaRPr lang="en-US"/>
          </a:p>
        </p:txBody>
      </p:sp>
      <p:sp>
        <p:nvSpPr>
          <p:cNvPr id="4" name="Slide Number Placeholder 3"/>
          <p:cNvSpPr>
            <a:spLocks noGrp="1"/>
          </p:cNvSpPr>
          <p:nvPr>
            <p:ph type="sldNum" sz="quarter" idx="10"/>
          </p:nvPr>
        </p:nvSpPr>
        <p:spPr/>
        <p:txBody>
          <a:bodyPr/>
          <a:lstStyle/>
          <a:p>
            <a:fld id="{9344FC17-8036-4C17-99E3-36847C815777}" type="slidenum">
              <a:rPr lang="en-US" smtClean="0"/>
              <a:t>8</a:t>
            </a:fld>
            <a:endParaRPr lang="en-US"/>
          </a:p>
        </p:txBody>
      </p:sp>
    </p:spTree>
    <p:extLst>
      <p:ext uri="{BB962C8B-B14F-4D97-AF65-F5344CB8AC3E}">
        <p14:creationId xmlns:p14="http://schemas.microsoft.com/office/powerpoint/2010/main" val="12156935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defRPr/>
            </a:pPr>
            <a:r>
              <a:rPr lang="en-CA">
                <a:cs typeface="Calibri"/>
              </a:rPr>
              <a:t>The available estimates of the prevalence of depression in the pregnancy or postpartum period vary.</a:t>
            </a:r>
            <a:endParaRPr lang="en-US">
              <a:cs typeface="Calibri"/>
            </a:endParaRPr>
          </a:p>
          <a:p>
            <a:pPr marL="171450" indent="-171450">
              <a:buFont typeface="Arial"/>
              <a:buChar char="•"/>
              <a:defRPr/>
            </a:pPr>
            <a:r>
              <a:rPr lang="en-CA"/>
              <a:t>A systematic review from 2005 estimated that the point prevalence of major depression during pregnancy and postpartum ranges from 1% to 6% at different time points (from the first trimester of pregnancy to one year postpartum)</a:t>
            </a:r>
            <a:endParaRPr lang="en-CA">
              <a:cs typeface="Calibri"/>
            </a:endParaRPr>
          </a:p>
          <a:p>
            <a:pPr marL="171450" indent="-171450">
              <a:buFont typeface="Arial"/>
              <a:buChar char="•"/>
              <a:defRPr/>
            </a:pPr>
            <a:r>
              <a:rPr lang="en-CA">
                <a:cs typeface="Calibri"/>
              </a:rPr>
              <a:t>A </a:t>
            </a:r>
            <a:r>
              <a:rPr lang="en-CA"/>
              <a:t>2008 national survey from the USA reported that the 12-month period prevalence of depression was 8% among pregnant individuals and 9% in postpartum individuals, compared to 8% among non-pregnant individuals </a:t>
            </a:r>
            <a:endParaRPr lang="en-CA">
              <a:cs typeface="Calibri"/>
            </a:endParaRPr>
          </a:p>
          <a:p>
            <a:pPr marL="171450" indent="-171450">
              <a:buFont typeface="Arial"/>
              <a:buChar char="•"/>
              <a:defRPr/>
            </a:pPr>
            <a:endParaRPr lang="en-CA">
              <a:cs typeface="Calibri"/>
            </a:endParaRPr>
          </a:p>
          <a:p>
            <a:pPr>
              <a:defRPr/>
            </a:pPr>
            <a:r>
              <a:rPr lang="en-CA" u="sng">
                <a:cs typeface="Calibri"/>
              </a:rPr>
              <a:t>References:</a:t>
            </a:r>
          </a:p>
          <a:p>
            <a:pPr marL="171450" indent="-171450">
              <a:buFont typeface="Arial"/>
              <a:buChar char="•"/>
              <a:defRPr/>
            </a:pPr>
            <a:r>
              <a:rPr lang="en-CA"/>
              <a:t>Gavin NI, Gaynes BN, Lohr KN, Meltzer-Brody S, </a:t>
            </a:r>
            <a:r>
              <a:rPr lang="en-CA" err="1"/>
              <a:t>Gartlehner</a:t>
            </a:r>
            <a:r>
              <a:rPr lang="en-CA"/>
              <a:t> G, Swinson T. Perinatal depression: a systematic review of prevalence and incidence. Rockville (MD): Agency for Healthcare Research and Quality; 2005. </a:t>
            </a:r>
          </a:p>
          <a:p>
            <a:pPr marL="171450" indent="-171450">
              <a:buFont typeface="Arial"/>
              <a:buChar char="•"/>
              <a:defRPr/>
            </a:pPr>
            <a:r>
              <a:rPr lang="en-CA"/>
              <a:t>Vesga-López O, Blanco C, Keyes K, </a:t>
            </a:r>
            <a:r>
              <a:rPr lang="en-CA" err="1"/>
              <a:t>Olfson</a:t>
            </a:r>
            <a:r>
              <a:rPr lang="en-CA"/>
              <a:t> M, Grant BF, Hasin DS. Psychiatric disorders in pregnant and postpartum women in the United States. Arch Gen Psychiatry 2008;65(7):805-15</a:t>
            </a:r>
            <a:endParaRPr lang="en-CA">
              <a:cs typeface="Calibri"/>
            </a:endParaRPr>
          </a:p>
        </p:txBody>
      </p:sp>
      <p:sp>
        <p:nvSpPr>
          <p:cNvPr id="4" name="Slide Number Placeholder 3"/>
          <p:cNvSpPr>
            <a:spLocks noGrp="1"/>
          </p:cNvSpPr>
          <p:nvPr>
            <p:ph type="sldNum" sz="quarter" idx="10"/>
          </p:nvPr>
        </p:nvSpPr>
        <p:spPr/>
        <p:txBody>
          <a:bodyPr/>
          <a:lstStyle/>
          <a:p>
            <a:fld id="{9344FC17-8036-4C17-99E3-36847C815777}" type="slidenum">
              <a:rPr lang="en-US" smtClean="0"/>
              <a:t>9</a:t>
            </a:fld>
            <a:endParaRPr lang="en-US"/>
          </a:p>
        </p:txBody>
      </p:sp>
    </p:spTree>
    <p:extLst>
      <p:ext uri="{BB962C8B-B14F-4D97-AF65-F5344CB8AC3E}">
        <p14:creationId xmlns:p14="http://schemas.microsoft.com/office/powerpoint/2010/main" val="36422541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13138" y="990600"/>
            <a:ext cx="9157138" cy="5867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p:cNvSpPr>
            <a:spLocks noGrp="1"/>
          </p:cNvSpPr>
          <p:nvPr>
            <p:ph type="ctrTitle"/>
          </p:nvPr>
        </p:nvSpPr>
        <p:spPr>
          <a:xfrm>
            <a:off x="685800" y="2130425"/>
            <a:ext cx="7772400" cy="1470025"/>
          </a:xfrm>
        </p:spPr>
        <p:txBody>
          <a:bodyPr>
            <a:normAutofit/>
          </a:bodyPr>
          <a:lstStyle>
            <a:lvl1pPr algn="l">
              <a:defRPr sz="360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Subtitle 2"/>
          <p:cNvSpPr>
            <a:spLocks noGrp="1"/>
          </p:cNvSpPr>
          <p:nvPr>
            <p:ph type="subTitle" idx="1"/>
          </p:nvPr>
        </p:nvSpPr>
        <p:spPr>
          <a:xfrm>
            <a:off x="685800" y="3733800"/>
            <a:ext cx="6400800" cy="60960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7200" y="281737"/>
            <a:ext cx="2819400" cy="518770"/>
          </a:xfrm>
          <a:prstGeom prst="rect">
            <a:avLst/>
          </a:prstGeom>
        </p:spPr>
      </p:pic>
      <p:sp>
        <p:nvSpPr>
          <p:cNvPr id="5" name="TextBox 4"/>
          <p:cNvSpPr txBox="1"/>
          <p:nvPr userDrawn="1"/>
        </p:nvSpPr>
        <p:spPr>
          <a:xfrm>
            <a:off x="762000" y="5943600"/>
            <a:ext cx="4648200" cy="381000"/>
          </a:xfrm>
          <a:prstGeom prst="rect">
            <a:avLst/>
          </a:prstGeom>
          <a:noFill/>
        </p:spPr>
        <p:txBody>
          <a:bodyPr wrap="square" rtlCol="0">
            <a:spAutoFit/>
          </a:bodyPr>
          <a:lstStyle/>
          <a:p>
            <a:r>
              <a:rPr lang="en-US" i="1">
                <a:solidFill>
                  <a:schemeClr val="bg1"/>
                </a:solidFill>
                <a:latin typeface="Arial" panose="020B0604020202020204" pitchFamily="34" charset="0"/>
                <a:cs typeface="Arial" panose="020B0604020202020204" pitchFamily="34" charset="0"/>
              </a:rPr>
              <a:t>Putting Prevention into Practice</a:t>
            </a: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3713503" y="2133600"/>
            <a:ext cx="5430497" cy="4724400"/>
          </a:xfrm>
          <a:prstGeom prst="rect">
            <a:avLst/>
          </a:prstGeom>
          <a:noFill/>
          <a:effectLst>
            <a:outerShdw blurRad="50800" dist="50800" dir="5400000" algn="ctr" rotWithShape="0">
              <a:srgbClr val="000000">
                <a:alpha val="0"/>
              </a:srgbClr>
            </a:outerShdw>
          </a:effectLst>
        </p:spPr>
      </p:pic>
    </p:spTree>
    <p:extLst>
      <p:ext uri="{BB962C8B-B14F-4D97-AF65-F5344CB8AC3E}">
        <p14:creationId xmlns:p14="http://schemas.microsoft.com/office/powerpoint/2010/main" val="371813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E3D5E142-BA66-4577-AABD-3D3B043058E5}" type="slidenum">
              <a:rPr lang="en-US" smtClean="0"/>
              <a:t>‹#›</a:t>
            </a:fld>
            <a:endParaRPr lang="en-US"/>
          </a:p>
        </p:txBody>
      </p:sp>
    </p:spTree>
    <p:extLst>
      <p:ext uri="{BB962C8B-B14F-4D97-AF65-F5344CB8AC3E}">
        <p14:creationId xmlns:p14="http://schemas.microsoft.com/office/powerpoint/2010/main" val="7374423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5165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609600"/>
            <a:ext cx="6019800" cy="55165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E3D5E142-BA66-4577-AABD-3D3B043058E5}" type="slidenum">
              <a:rPr lang="en-US" smtClean="0"/>
              <a:t>‹#›</a:t>
            </a:fld>
            <a:endParaRPr lang="en-US"/>
          </a:p>
        </p:txBody>
      </p:sp>
    </p:spTree>
    <p:extLst>
      <p:ext uri="{BB962C8B-B14F-4D97-AF65-F5344CB8AC3E}">
        <p14:creationId xmlns:p14="http://schemas.microsoft.com/office/powerpoint/2010/main" val="1156854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E3D5E142-BA66-4577-AABD-3D3B043058E5}" type="slidenum">
              <a:rPr lang="en-US" smtClean="0"/>
              <a:pPr/>
              <a:t>‹#›</a:t>
            </a:fld>
            <a:endParaRPr lang="en-US"/>
          </a:p>
        </p:txBody>
      </p:sp>
    </p:spTree>
    <p:extLst>
      <p:ext uri="{BB962C8B-B14F-4D97-AF65-F5344CB8AC3E}">
        <p14:creationId xmlns:p14="http://schemas.microsoft.com/office/powerpoint/2010/main" val="12878455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5" name="Rectangle 4"/>
          <p:cNvSpPr/>
          <p:nvPr userDrawn="1"/>
        </p:nvSpPr>
        <p:spPr>
          <a:xfrm>
            <a:off x="-13138" y="990600"/>
            <a:ext cx="9157138" cy="58674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7200" y="281737"/>
            <a:ext cx="2819400" cy="518770"/>
          </a:xfrm>
          <a:prstGeom prst="rect">
            <a:avLst/>
          </a:prstGeom>
        </p:spPr>
      </p:pic>
      <p:sp>
        <p:nvSpPr>
          <p:cNvPr id="2" name="Title 1"/>
          <p:cNvSpPr>
            <a:spLocks noGrp="1"/>
          </p:cNvSpPr>
          <p:nvPr>
            <p:ph type="title"/>
          </p:nvPr>
        </p:nvSpPr>
        <p:spPr>
          <a:xfrm>
            <a:off x="685800" y="3733800"/>
            <a:ext cx="6400800" cy="612648"/>
          </a:xfrm>
        </p:spPr>
        <p:txBody>
          <a:bodyPr anchor="t">
            <a:normAutofit/>
          </a:bodyPr>
          <a:lstStyle>
            <a:lvl1pPr algn="l">
              <a:defRPr sz="2400" b="0" cap="none" baseline="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685800" y="2130552"/>
            <a:ext cx="7772400" cy="1472184"/>
          </a:xfrm>
        </p:spPr>
        <p:txBody>
          <a:bodyPr anchor="ctr">
            <a:normAutofit/>
          </a:bodyPr>
          <a:lstStyle>
            <a:lvl1pPr marL="0" indent="0">
              <a:buNone/>
              <a:defRPr sz="3600" b="1">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3D5E142-BA66-4577-AABD-3D3B043058E5}" type="slidenum">
              <a:rPr lang="en-US" smtClean="0"/>
              <a:pPr/>
              <a:t>‹#›</a:t>
            </a:fld>
            <a:endParaRPr lang="en-US"/>
          </a:p>
        </p:txBody>
      </p:sp>
      <p:pic>
        <p:nvPicPr>
          <p:cNvPr id="8" name="Picture 7"/>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3723076" y="2133599"/>
            <a:ext cx="5420924" cy="4724401"/>
          </a:xfrm>
          <a:prstGeom prst="rect">
            <a:avLst/>
          </a:prstGeom>
          <a:noFill/>
          <a:effectLst>
            <a:outerShdw blurRad="50800" dist="50800" dir="5400000" algn="ctr" rotWithShape="0">
              <a:srgbClr val="000000">
                <a:alpha val="0"/>
              </a:srgbClr>
            </a:outerShdw>
          </a:effectLst>
        </p:spPr>
      </p:pic>
    </p:spTree>
    <p:extLst>
      <p:ext uri="{BB962C8B-B14F-4D97-AF65-F5344CB8AC3E}">
        <p14:creationId xmlns:p14="http://schemas.microsoft.com/office/powerpoint/2010/main" val="1320543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E3D5E142-BA66-4577-AABD-3D3B043058E5}" type="slidenum">
              <a:rPr lang="en-US" smtClean="0"/>
              <a:t>‹#›</a:t>
            </a:fld>
            <a:endParaRPr lang="en-US"/>
          </a:p>
        </p:txBody>
      </p:sp>
    </p:spTree>
    <p:extLst>
      <p:ext uri="{BB962C8B-B14F-4D97-AF65-F5344CB8AC3E}">
        <p14:creationId xmlns:p14="http://schemas.microsoft.com/office/powerpoint/2010/main" val="13866166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E3D5E142-BA66-4577-AABD-3D3B043058E5}" type="slidenum">
              <a:rPr lang="en-US" smtClean="0"/>
              <a:t>‹#›</a:t>
            </a:fld>
            <a:endParaRPr lang="en-US"/>
          </a:p>
        </p:txBody>
      </p:sp>
    </p:spTree>
    <p:extLst>
      <p:ext uri="{BB962C8B-B14F-4D97-AF65-F5344CB8AC3E}">
        <p14:creationId xmlns:p14="http://schemas.microsoft.com/office/powerpoint/2010/main" val="462067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E3D5E142-BA66-4577-AABD-3D3B043058E5}" type="slidenum">
              <a:rPr lang="en-US" smtClean="0"/>
              <a:t>‹#›</a:t>
            </a:fld>
            <a:endParaRPr lang="en-US"/>
          </a:p>
        </p:txBody>
      </p:sp>
    </p:spTree>
    <p:extLst>
      <p:ext uri="{BB962C8B-B14F-4D97-AF65-F5344CB8AC3E}">
        <p14:creationId xmlns:p14="http://schemas.microsoft.com/office/powerpoint/2010/main" val="745650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3D5E142-BA66-4577-AABD-3D3B043058E5}" type="slidenum">
              <a:rPr lang="en-US" smtClean="0"/>
              <a:t>‹#›</a:t>
            </a:fld>
            <a:endParaRPr lang="en-US"/>
          </a:p>
        </p:txBody>
      </p:sp>
    </p:spTree>
    <p:extLst>
      <p:ext uri="{BB962C8B-B14F-4D97-AF65-F5344CB8AC3E}">
        <p14:creationId xmlns:p14="http://schemas.microsoft.com/office/powerpoint/2010/main" val="29981446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3008313" cy="825500"/>
          </a:xfrm>
        </p:spPr>
        <p:txBody>
          <a:bodyPr anchor="t"/>
          <a:lstStyle>
            <a:lvl1pPr algn="l">
              <a:defRPr sz="2000" b="1"/>
            </a:lvl1pPr>
          </a:lstStyle>
          <a:p>
            <a:r>
              <a:rPr lang="en-US"/>
              <a:t>Click to edit Master title style</a:t>
            </a:r>
          </a:p>
        </p:txBody>
      </p:sp>
      <p:sp>
        <p:nvSpPr>
          <p:cNvPr id="3" name="Content Placeholder 2"/>
          <p:cNvSpPr>
            <a:spLocks noGrp="1"/>
          </p:cNvSpPr>
          <p:nvPr>
            <p:ph idx="1"/>
          </p:nvPr>
        </p:nvSpPr>
        <p:spPr>
          <a:xfrm>
            <a:off x="3575050" y="609600"/>
            <a:ext cx="5111750" cy="5516563"/>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E3D5E142-BA66-4577-AABD-3D3B043058E5}" type="slidenum">
              <a:rPr lang="en-US" smtClean="0"/>
              <a:t>‹#›</a:t>
            </a:fld>
            <a:endParaRPr lang="en-US"/>
          </a:p>
        </p:txBody>
      </p:sp>
    </p:spTree>
    <p:extLst>
      <p:ext uri="{BB962C8B-B14F-4D97-AF65-F5344CB8AC3E}">
        <p14:creationId xmlns:p14="http://schemas.microsoft.com/office/powerpoint/2010/main" val="40305602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E3D5E142-BA66-4577-AABD-3D3B043058E5}" type="slidenum">
              <a:rPr lang="en-US" smtClean="0"/>
              <a:t>‹#›</a:t>
            </a:fld>
            <a:endParaRPr lang="en-US"/>
          </a:p>
        </p:txBody>
      </p:sp>
    </p:spTree>
    <p:extLst>
      <p:ext uri="{BB962C8B-B14F-4D97-AF65-F5344CB8AC3E}">
        <p14:creationId xmlns:p14="http://schemas.microsoft.com/office/powerpoint/2010/main" val="1442340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524000"/>
            <a:ext cx="8229600" cy="46021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6264275"/>
            <a:ext cx="2133600" cy="365125"/>
          </a:xfrm>
          <a:prstGeom prst="rect">
            <a:avLst/>
          </a:prstGeom>
        </p:spPr>
        <p:txBody>
          <a:bodyPr vert="horz" lIns="91440" tIns="45720" rIns="91440" bIns="45720" rtlCol="0" anchor="ctr"/>
          <a:lstStyle>
            <a:lvl1pPr algn="r">
              <a:defRPr sz="1200" b="1">
                <a:solidFill>
                  <a:schemeClr val="tx1"/>
                </a:solidFill>
                <a:latin typeface="Arial" panose="020B0604020202020204" pitchFamily="34" charset="0"/>
                <a:cs typeface="Arial" panose="020B0604020202020204" pitchFamily="34" charset="0"/>
              </a:defRPr>
            </a:lvl1pPr>
          </a:lstStyle>
          <a:p>
            <a:fld id="{E3D5E142-BA66-4577-AABD-3D3B043058E5}" type="slidenum">
              <a:rPr lang="en-US" smtClean="0"/>
              <a:pPr/>
              <a:t>‹#›</a:t>
            </a:fld>
            <a:endParaRPr lang="en-US"/>
          </a:p>
        </p:txBody>
      </p:sp>
      <p:pic>
        <p:nvPicPr>
          <p:cNvPr id="7" name="Picture 6"/>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457200" y="6225336"/>
            <a:ext cx="2610129" cy="480264"/>
          </a:xfrm>
          <a:prstGeom prst="rect">
            <a:avLst/>
          </a:prstGeom>
        </p:spPr>
      </p:pic>
      <p:sp>
        <p:nvSpPr>
          <p:cNvPr id="8" name="Rectangle 7"/>
          <p:cNvSpPr/>
          <p:nvPr userDrawn="1"/>
        </p:nvSpPr>
        <p:spPr>
          <a:xfrm>
            <a:off x="0" y="0"/>
            <a:ext cx="9144000" cy="304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7064527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spcBef>
          <a:spcPct val="0"/>
        </a:spcBef>
        <a:buNone/>
        <a:defRPr sz="2400" b="1"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canadiantaskforce.ca/guidelines/systematic-reviews-and-protocols/"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9.sv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4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38.svg"/><Relationship Id="rId4" Type="http://schemas.openxmlformats.org/officeDocument/2006/relationships/image" Target="../media/image37.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4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hyperlink" Target="http://canadiantaskforce.ca/" TargetMode="External"/><Relationship Id="rId2" Type="http://schemas.openxmlformats.org/officeDocument/2006/relationships/notesSlide" Target="../notesSlides/notesSlide53.xml"/><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49.png"/></Relationships>
</file>

<file path=ppt/slides/_rels/slide55.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55.xml"/><Relationship Id="rId1" Type="http://schemas.openxmlformats.org/officeDocument/2006/relationships/slideLayout" Target="../slideLayouts/slideLayout2.xml"/><Relationship Id="rId6" Type="http://schemas.openxmlformats.org/officeDocument/2006/relationships/image" Target="../media/image55.jpg"/><Relationship Id="rId5" Type="http://schemas.openxmlformats.org/officeDocument/2006/relationships/image" Target="../media/image54.jpg"/><Relationship Id="rId4" Type="http://schemas.openxmlformats.org/officeDocument/2006/relationships/image" Target="../media/image53.jpg"/></Relationships>
</file>

<file path=ppt/slides/_rels/slide5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58.xml.rels><?xml version="1.0" encoding="UTF-8" standalone="yes"?>
<Relationships xmlns="http://schemas.openxmlformats.org/package/2006/relationships"><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notesSlide" Target="../notesSlides/notesSlide57.xml"/><Relationship Id="rId1" Type="http://schemas.openxmlformats.org/officeDocument/2006/relationships/slideLayout" Target="../slideLayouts/slideLayout2.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60.xml"/><Relationship Id="rId1" Type="http://schemas.openxmlformats.org/officeDocument/2006/relationships/slideLayout" Target="../slideLayouts/slideLayout2.xml"/><Relationship Id="rId5" Type="http://schemas.openxmlformats.org/officeDocument/2006/relationships/image" Target="../media/image29.svg"/><Relationship Id="rId4" Type="http://schemas.openxmlformats.org/officeDocument/2006/relationships/image" Target="../media/image28.png"/></Relationships>
</file>

<file path=ppt/slides/_rels/slide62.xml.rels><?xml version="1.0" encoding="UTF-8" standalone="yes"?>
<Relationships xmlns="http://schemas.openxmlformats.org/package/2006/relationships"><Relationship Id="rId3" Type="http://schemas.openxmlformats.org/officeDocument/2006/relationships/hyperlink" Target="http://canadiantaskforce.ca/" TargetMode="External"/><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64.png"/></Relationships>
</file>

<file path=ppt/slides/_rels/slide63.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69.jpeg"/><Relationship Id="rId7" Type="http://schemas.openxmlformats.org/officeDocument/2006/relationships/image" Target="../media/image73.png"/><Relationship Id="rId2" Type="http://schemas.openxmlformats.org/officeDocument/2006/relationships/notesSlide" Target="../notesSlides/notesSlide69.xml"/><Relationship Id="rId1" Type="http://schemas.openxmlformats.org/officeDocument/2006/relationships/slideLayout" Target="../slideLayouts/slideLayout2.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70.pn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6364" y="2725366"/>
            <a:ext cx="8034556" cy="1470025"/>
          </a:xfrm>
        </p:spPr>
        <p:txBody>
          <a:bodyPr>
            <a:normAutofit fontScale="90000"/>
          </a:bodyPr>
          <a:lstStyle/>
          <a:p>
            <a:r>
              <a:rPr lang="en-CA">
                <a:latin typeface="Arial"/>
                <a:cs typeface="Arial"/>
              </a:rPr>
              <a:t>Guideline on screening for depression during pregnancy and the postpartum period</a:t>
            </a:r>
            <a:endParaRPr lang="en-CA"/>
          </a:p>
        </p:txBody>
      </p:sp>
    </p:spTree>
    <p:extLst>
      <p:ext uri="{BB962C8B-B14F-4D97-AF65-F5344CB8AC3E}">
        <p14:creationId xmlns:p14="http://schemas.microsoft.com/office/powerpoint/2010/main" val="34486718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19A8C8-8435-4DD7-8019-C95A62538235}"/>
              </a:ext>
            </a:extLst>
          </p:cNvPr>
          <p:cNvSpPr>
            <a:spLocks noGrp="1"/>
          </p:cNvSpPr>
          <p:nvPr>
            <p:ph idx="1"/>
          </p:nvPr>
        </p:nvSpPr>
        <p:spPr>
          <a:xfrm>
            <a:off x="516909" y="2206345"/>
            <a:ext cx="4927467" cy="2687493"/>
          </a:xfrm>
        </p:spPr>
        <p:txBody>
          <a:bodyPr vert="horz" lIns="91440" tIns="45720" rIns="91440" bIns="45720" rtlCol="0" anchor="t">
            <a:noAutofit/>
          </a:bodyPr>
          <a:lstStyle/>
          <a:p>
            <a:pPr marL="57150" indent="0">
              <a:buNone/>
            </a:pPr>
            <a:r>
              <a:rPr lang="en-US" sz="2000">
                <a:latin typeface="Arial"/>
                <a:cs typeface="Arial"/>
              </a:rPr>
              <a:t>Depression can have significant negative impact on the individual and baby:</a:t>
            </a:r>
            <a:endParaRPr lang="en-US" sz="2000"/>
          </a:p>
          <a:p>
            <a:pPr>
              <a:buChar char="•"/>
            </a:pPr>
            <a:r>
              <a:rPr lang="en-US" sz="2000">
                <a:latin typeface="Arial"/>
                <a:cs typeface="Arial"/>
              </a:rPr>
              <a:t>Parent-infant interactions</a:t>
            </a:r>
            <a:endParaRPr lang="en-US" sz="2000"/>
          </a:p>
          <a:p>
            <a:pPr>
              <a:buChar char="•"/>
            </a:pPr>
            <a:r>
              <a:rPr lang="en-US" sz="2000">
                <a:latin typeface="Arial"/>
                <a:cs typeface="Arial"/>
              </a:rPr>
              <a:t>Relationship with partners</a:t>
            </a:r>
            <a:endParaRPr lang="en-US" sz="2000"/>
          </a:p>
          <a:p>
            <a:pPr>
              <a:buChar char="•"/>
            </a:pPr>
            <a:r>
              <a:rPr lang="en-US" sz="2000">
                <a:latin typeface="Arial"/>
                <a:cs typeface="Arial"/>
              </a:rPr>
              <a:t>Reduced breastfeeding </a:t>
            </a:r>
            <a:endParaRPr lang="en-US" sz="2000"/>
          </a:p>
          <a:p>
            <a:pPr>
              <a:buChar char="•"/>
            </a:pPr>
            <a:r>
              <a:rPr lang="en-US" sz="2000">
                <a:latin typeface="Arial"/>
                <a:cs typeface="Arial"/>
              </a:rPr>
              <a:t>Poor parent-infant bonding</a:t>
            </a:r>
            <a:endParaRPr lang="en-US" sz="2000"/>
          </a:p>
          <a:p>
            <a:pPr>
              <a:buChar char="•"/>
            </a:pPr>
            <a:r>
              <a:rPr lang="en-US" sz="2000">
                <a:latin typeface="Arial"/>
                <a:cs typeface="Arial"/>
              </a:rPr>
              <a:t>Developmental delays for baby</a:t>
            </a:r>
          </a:p>
          <a:p>
            <a:pPr>
              <a:buChar char="•"/>
            </a:pPr>
            <a:endParaRPr lang="en-US" sz="2000"/>
          </a:p>
        </p:txBody>
      </p:sp>
      <p:sp>
        <p:nvSpPr>
          <p:cNvPr id="4" name="Slide Number Placeholder 3">
            <a:extLst>
              <a:ext uri="{FF2B5EF4-FFF2-40B4-BE49-F238E27FC236}">
                <a16:creationId xmlns:a16="http://schemas.microsoft.com/office/drawing/2014/main" id="{4ABFC6A5-7954-48FE-A307-A20FD160D86A}"/>
              </a:ext>
            </a:extLst>
          </p:cNvPr>
          <p:cNvSpPr>
            <a:spLocks noGrp="1"/>
          </p:cNvSpPr>
          <p:nvPr>
            <p:ph type="sldNum" sz="quarter" idx="12"/>
          </p:nvPr>
        </p:nvSpPr>
        <p:spPr/>
        <p:txBody>
          <a:bodyPr/>
          <a:lstStyle/>
          <a:p>
            <a:fld id="{E3D5E142-BA66-4577-AABD-3D3B043058E5}" type="slidenum">
              <a:rPr lang="en-US" smtClean="0"/>
              <a:pPr/>
              <a:t>10</a:t>
            </a:fld>
            <a:endParaRPr lang="en-US"/>
          </a:p>
        </p:txBody>
      </p:sp>
      <p:pic>
        <p:nvPicPr>
          <p:cNvPr id="5" name="Picture 6" descr="Diagram, icon&#10;&#10;Description automatically generated">
            <a:extLst>
              <a:ext uri="{FF2B5EF4-FFF2-40B4-BE49-F238E27FC236}">
                <a16:creationId xmlns:a16="http://schemas.microsoft.com/office/drawing/2014/main" id="{3479ABF8-966C-37B0-134D-115D26AE947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438775" y="1843088"/>
            <a:ext cx="3421856" cy="3421856"/>
          </a:xfrm>
          <a:prstGeom prst="rect">
            <a:avLst/>
          </a:prstGeom>
        </p:spPr>
      </p:pic>
      <p:sp>
        <p:nvSpPr>
          <p:cNvPr id="8" name="Title 1">
            <a:extLst>
              <a:ext uri="{FF2B5EF4-FFF2-40B4-BE49-F238E27FC236}">
                <a16:creationId xmlns:a16="http://schemas.microsoft.com/office/drawing/2014/main" id="{DD329B68-D25C-586B-2FBB-8572CB574950}"/>
              </a:ext>
            </a:extLst>
          </p:cNvPr>
          <p:cNvSpPr txBox="1">
            <a:spLocks/>
          </p:cNvSpPr>
          <p:nvPr/>
        </p:nvSpPr>
        <p:spPr>
          <a:xfrm>
            <a:off x="457200" y="533400"/>
            <a:ext cx="8229600" cy="762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400" b="1" kern="1200">
                <a:solidFill>
                  <a:schemeClr val="tx1"/>
                </a:solidFill>
                <a:latin typeface="Arial" panose="020B0604020202020204" pitchFamily="34" charset="0"/>
                <a:ea typeface="+mj-ea"/>
                <a:cs typeface="Arial" panose="020B0604020202020204" pitchFamily="34" charset="0"/>
              </a:defRPr>
            </a:lvl1pPr>
          </a:lstStyle>
          <a:p>
            <a:r>
              <a:rPr lang="en-US" sz="3600">
                <a:latin typeface="Arial"/>
                <a:cs typeface="Arial"/>
              </a:rPr>
              <a:t>Post-partum depression</a:t>
            </a:r>
            <a:endParaRPr lang="en-CA" sz="3600" b="0">
              <a:latin typeface="Arial"/>
              <a:cs typeface="Arial"/>
            </a:endParaRPr>
          </a:p>
        </p:txBody>
      </p:sp>
    </p:spTree>
    <p:extLst>
      <p:ext uri="{BB962C8B-B14F-4D97-AF65-F5344CB8AC3E}">
        <p14:creationId xmlns:p14="http://schemas.microsoft.com/office/powerpoint/2010/main" val="2184266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a:extLst>
              <a:ext uri="{FF2B5EF4-FFF2-40B4-BE49-F238E27FC236}">
                <a16:creationId xmlns:a16="http://schemas.microsoft.com/office/drawing/2014/main" id="{6B1284AB-D810-39CD-FE56-3B8A009637B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772750" y="2140201"/>
            <a:ext cx="4211328" cy="3367463"/>
          </a:xfrm>
          <a:prstGeom prst="rect">
            <a:avLst/>
          </a:prstGeom>
        </p:spPr>
      </p:pic>
      <p:sp>
        <p:nvSpPr>
          <p:cNvPr id="2" name="Title 1">
            <a:extLst>
              <a:ext uri="{FF2B5EF4-FFF2-40B4-BE49-F238E27FC236}">
                <a16:creationId xmlns:a16="http://schemas.microsoft.com/office/drawing/2014/main" id="{8C56C287-8DF3-40D9-1F85-EAE1C1D4E823}"/>
              </a:ext>
            </a:extLst>
          </p:cNvPr>
          <p:cNvSpPr>
            <a:spLocks noGrp="1"/>
          </p:cNvSpPr>
          <p:nvPr>
            <p:ph type="title"/>
          </p:nvPr>
        </p:nvSpPr>
        <p:spPr/>
        <p:txBody>
          <a:bodyPr/>
          <a:lstStyle/>
          <a:p>
            <a:r>
              <a:rPr lang="en-US">
                <a:latin typeface="Arial"/>
                <a:cs typeface="Arial"/>
              </a:rPr>
              <a:t>Postpartum depression vs. "baby blues"</a:t>
            </a:r>
            <a:endParaRPr lang="en-US"/>
          </a:p>
        </p:txBody>
      </p:sp>
      <p:sp>
        <p:nvSpPr>
          <p:cNvPr id="3" name="Content Placeholder 2">
            <a:extLst>
              <a:ext uri="{FF2B5EF4-FFF2-40B4-BE49-F238E27FC236}">
                <a16:creationId xmlns:a16="http://schemas.microsoft.com/office/drawing/2014/main" id="{0806F399-05B7-3AA7-10CD-D4895B9656BD}"/>
              </a:ext>
            </a:extLst>
          </p:cNvPr>
          <p:cNvSpPr>
            <a:spLocks noGrp="1"/>
          </p:cNvSpPr>
          <p:nvPr>
            <p:ph idx="1"/>
          </p:nvPr>
        </p:nvSpPr>
        <p:spPr>
          <a:xfrm>
            <a:off x="457200" y="1361543"/>
            <a:ext cx="4452612" cy="4544143"/>
          </a:xfrm>
        </p:spPr>
        <p:txBody>
          <a:bodyPr vert="horz" lIns="91440" tIns="45720" rIns="91440" bIns="45720" rtlCol="0" anchor="t">
            <a:normAutofit fontScale="92500" lnSpcReduction="10000"/>
          </a:bodyPr>
          <a:lstStyle/>
          <a:p>
            <a:r>
              <a:rPr lang="en-US" sz="1800">
                <a:latin typeface="Arial"/>
                <a:cs typeface="Arial"/>
              </a:rPr>
              <a:t>It is normal and common to have what is</a:t>
            </a:r>
            <a:br>
              <a:rPr lang="en-US" sz="1800"/>
            </a:br>
            <a:r>
              <a:rPr lang="en-US" sz="1800">
                <a:latin typeface="Arial"/>
                <a:cs typeface="Arial"/>
              </a:rPr>
              <a:t>often called “baby blues” shortly after giving birth </a:t>
            </a:r>
            <a:endParaRPr lang="en-US" sz="1800"/>
          </a:p>
          <a:p>
            <a:pPr lvl="1"/>
            <a:r>
              <a:rPr lang="en-US" sz="1800">
                <a:latin typeface="Arial"/>
                <a:cs typeface="Arial"/>
              </a:rPr>
              <a:t>Feelings of sadness, anxiety, and/</a:t>
            </a:r>
            <a:br>
              <a:rPr lang="en-US" sz="1800"/>
            </a:br>
            <a:r>
              <a:rPr lang="en-US" sz="1800">
                <a:latin typeface="Arial"/>
                <a:cs typeface="Arial"/>
              </a:rPr>
              <a:t>or being upset with their baby or partner.</a:t>
            </a:r>
            <a:br>
              <a:rPr lang="en-US" sz="1800"/>
            </a:br>
            <a:r>
              <a:rPr lang="en-US" sz="1800">
                <a:latin typeface="Arial"/>
                <a:cs typeface="Arial"/>
              </a:rPr>
              <a:t>Other symptoms include unexpected crying, trouble sleeping, or loss of appetite.</a:t>
            </a:r>
            <a:endParaRPr lang="en-US" sz="1800"/>
          </a:p>
          <a:p>
            <a:pPr lvl="1"/>
            <a:r>
              <a:rPr lang="en-US" sz="1800">
                <a:latin typeface="Arial"/>
                <a:cs typeface="Arial"/>
              </a:rPr>
              <a:t>Brought on by a large change</a:t>
            </a:r>
            <a:br>
              <a:rPr lang="en-US" sz="1800"/>
            </a:br>
            <a:r>
              <a:rPr lang="en-US" sz="1800">
                <a:latin typeface="Arial"/>
                <a:cs typeface="Arial"/>
              </a:rPr>
              <a:t>in hormones after birth, loss of sleep, and increased stress.</a:t>
            </a:r>
            <a:endParaRPr lang="en-US" sz="1800"/>
          </a:p>
          <a:p>
            <a:pPr lvl="1"/>
            <a:r>
              <a:rPr lang="en-US" sz="1800">
                <a:latin typeface="Arial"/>
                <a:cs typeface="Arial"/>
              </a:rPr>
              <a:t>Symptoms often get better within</a:t>
            </a:r>
            <a:br>
              <a:rPr lang="en-US" sz="1800"/>
            </a:br>
            <a:r>
              <a:rPr lang="en-US" sz="1800">
                <a:latin typeface="Arial"/>
                <a:cs typeface="Arial"/>
              </a:rPr>
              <a:t>1 - 2 weeks without any treatment.</a:t>
            </a:r>
            <a:endParaRPr lang="en-US" sz="1800"/>
          </a:p>
          <a:p>
            <a:r>
              <a:rPr lang="en-US" sz="1800">
                <a:latin typeface="Arial"/>
                <a:cs typeface="Arial"/>
              </a:rPr>
              <a:t>Postpartum depression shares a lot of</a:t>
            </a:r>
            <a:br>
              <a:rPr lang="en-US" sz="1800"/>
            </a:br>
            <a:r>
              <a:rPr lang="en-US" sz="1800">
                <a:latin typeface="Arial"/>
                <a:cs typeface="Arial"/>
              </a:rPr>
              <a:t>symptoms with “baby blues”, but it can be much more intense and requires treatment. </a:t>
            </a:r>
            <a:endParaRPr lang="en-US" sz="1800"/>
          </a:p>
        </p:txBody>
      </p:sp>
      <p:sp>
        <p:nvSpPr>
          <p:cNvPr id="4" name="Slide Number Placeholder 3">
            <a:extLst>
              <a:ext uri="{FF2B5EF4-FFF2-40B4-BE49-F238E27FC236}">
                <a16:creationId xmlns:a16="http://schemas.microsoft.com/office/drawing/2014/main" id="{E213D790-5C80-2DE4-51C0-46B473109C9F}"/>
              </a:ext>
            </a:extLst>
          </p:cNvPr>
          <p:cNvSpPr>
            <a:spLocks noGrp="1"/>
          </p:cNvSpPr>
          <p:nvPr>
            <p:ph type="sldNum" sz="quarter" idx="12"/>
          </p:nvPr>
        </p:nvSpPr>
        <p:spPr/>
        <p:txBody>
          <a:bodyPr/>
          <a:lstStyle/>
          <a:p>
            <a:fld id="{E3D5E142-BA66-4577-AABD-3D3B043058E5}" type="slidenum">
              <a:rPr lang="en-US" smtClean="0"/>
              <a:pPr/>
              <a:t>11</a:t>
            </a:fld>
            <a:endParaRPr lang="en-US"/>
          </a:p>
        </p:txBody>
      </p:sp>
    </p:spTree>
    <p:extLst>
      <p:ext uri="{BB962C8B-B14F-4D97-AF65-F5344CB8AC3E}">
        <p14:creationId xmlns:p14="http://schemas.microsoft.com/office/powerpoint/2010/main" val="37108735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600">
                <a:latin typeface="Arial"/>
                <a:cs typeface="Arial"/>
              </a:rPr>
              <a:t>Usual care vs. screening</a:t>
            </a:r>
            <a:endParaRPr lang="en-US" sz="3600"/>
          </a:p>
        </p:txBody>
      </p:sp>
      <p:sp>
        <p:nvSpPr>
          <p:cNvPr id="3" name="Content Placeholder 2"/>
          <p:cNvSpPr>
            <a:spLocks noGrp="1"/>
          </p:cNvSpPr>
          <p:nvPr>
            <p:ph idx="1"/>
          </p:nvPr>
        </p:nvSpPr>
        <p:spPr>
          <a:xfrm>
            <a:off x="254636" y="1990538"/>
            <a:ext cx="3494363" cy="3094311"/>
          </a:xfrm>
        </p:spPr>
        <p:txBody>
          <a:bodyPr vert="horz" lIns="91440" tIns="45720" rIns="91440" bIns="45720" rtlCol="0" anchor="t">
            <a:normAutofit/>
          </a:bodyPr>
          <a:lstStyle/>
          <a:p>
            <a:pPr marL="0" indent="0">
              <a:buNone/>
            </a:pPr>
            <a:r>
              <a:rPr lang="en-CA" sz="2000">
                <a:latin typeface="Arial"/>
                <a:cs typeface="Arial"/>
              </a:rPr>
              <a:t>Usual clinical care</a:t>
            </a:r>
            <a:endParaRPr lang="en-US" sz="2000"/>
          </a:p>
          <a:p>
            <a:r>
              <a:rPr lang="en-CA" sz="2000">
                <a:latin typeface="Arial"/>
                <a:cs typeface="Arial"/>
              </a:rPr>
              <a:t>Discussion with patient about:</a:t>
            </a:r>
            <a:endParaRPr lang="en-CA" sz="2000"/>
          </a:p>
          <a:p>
            <a:pPr lvl="1"/>
            <a:r>
              <a:rPr lang="en-CA">
                <a:latin typeface="Arial"/>
                <a:cs typeface="Arial"/>
              </a:rPr>
              <a:t>Current mood and well-being</a:t>
            </a:r>
          </a:p>
          <a:p>
            <a:pPr lvl="1"/>
            <a:r>
              <a:rPr lang="en-CA">
                <a:latin typeface="Arial"/>
                <a:cs typeface="Arial"/>
              </a:rPr>
              <a:t>History of mental illness</a:t>
            </a:r>
            <a:endParaRPr lang="en-CA"/>
          </a:p>
          <a:p>
            <a:pPr lvl="1"/>
            <a:r>
              <a:rPr lang="en-CA">
                <a:latin typeface="Arial"/>
                <a:cs typeface="Arial"/>
              </a:rPr>
              <a:t>Symptoms, if any</a:t>
            </a:r>
          </a:p>
          <a:p>
            <a:endParaRPr lang="en-CA" sz="2000"/>
          </a:p>
          <a:p>
            <a:pPr>
              <a:buFont typeface="Arial"/>
              <a:buChar char="•"/>
            </a:pPr>
            <a:endParaRPr lang="en-CA" sz="2000"/>
          </a:p>
          <a:p>
            <a:pPr marL="0" indent="0">
              <a:buNone/>
            </a:pPr>
            <a:endParaRPr lang="en-CA" sz="2000"/>
          </a:p>
          <a:p>
            <a:pPr marL="1028700" lvl="1">
              <a:buFont typeface="Arial"/>
              <a:buChar char="–"/>
            </a:pPr>
            <a:endParaRPr lang="en-CA"/>
          </a:p>
          <a:p>
            <a:pPr marL="457200" lvl="1" indent="0">
              <a:buNone/>
            </a:pPr>
            <a:endParaRPr lang="en-CA"/>
          </a:p>
          <a:p>
            <a:pPr lvl="1"/>
            <a:endParaRPr lang="en-CA"/>
          </a:p>
        </p:txBody>
      </p:sp>
      <p:sp>
        <p:nvSpPr>
          <p:cNvPr id="4" name="Slide Number Placeholder 3"/>
          <p:cNvSpPr>
            <a:spLocks noGrp="1"/>
          </p:cNvSpPr>
          <p:nvPr>
            <p:ph type="sldNum" sz="quarter" idx="12"/>
          </p:nvPr>
        </p:nvSpPr>
        <p:spPr/>
        <p:txBody>
          <a:bodyPr/>
          <a:lstStyle/>
          <a:p>
            <a:fld id="{E3D5E142-BA66-4577-AABD-3D3B043058E5}" type="slidenum">
              <a:rPr lang="en-US" smtClean="0"/>
              <a:pPr/>
              <a:t>12</a:t>
            </a:fld>
            <a:endParaRPr lang="en-US"/>
          </a:p>
        </p:txBody>
      </p:sp>
      <p:pic>
        <p:nvPicPr>
          <p:cNvPr id="7" name="Picture 6">
            <a:extLst>
              <a:ext uri="{FF2B5EF4-FFF2-40B4-BE49-F238E27FC236}">
                <a16:creationId xmlns:a16="http://schemas.microsoft.com/office/drawing/2014/main" id="{ABF2E505-1AD5-64A8-E374-6AAE51B5B1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48999" y="2245669"/>
            <a:ext cx="5103493" cy="2584047"/>
          </a:xfrm>
          <a:prstGeom prst="rect">
            <a:avLst/>
          </a:prstGeom>
        </p:spPr>
      </p:pic>
    </p:spTree>
    <p:extLst>
      <p:ext uri="{BB962C8B-B14F-4D97-AF65-F5344CB8AC3E}">
        <p14:creationId xmlns:p14="http://schemas.microsoft.com/office/powerpoint/2010/main" val="21706303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a:extLst>
              <a:ext uri="{FF2B5EF4-FFF2-40B4-BE49-F238E27FC236}">
                <a16:creationId xmlns:a16="http://schemas.microsoft.com/office/drawing/2014/main" id="{51B794B0-34B7-BD59-B9DB-CA15A28B04A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59101" y="2151800"/>
            <a:ext cx="4820326" cy="3227434"/>
          </a:xfrm>
          <a:prstGeom prst="rect">
            <a:avLst/>
          </a:prstGeom>
        </p:spPr>
      </p:pic>
      <p:sp>
        <p:nvSpPr>
          <p:cNvPr id="2" name="Title 1"/>
          <p:cNvSpPr>
            <a:spLocks noGrp="1"/>
          </p:cNvSpPr>
          <p:nvPr>
            <p:ph type="title"/>
          </p:nvPr>
        </p:nvSpPr>
        <p:spPr/>
        <p:txBody>
          <a:bodyPr>
            <a:normAutofit/>
          </a:bodyPr>
          <a:lstStyle/>
          <a:p>
            <a:r>
              <a:rPr lang="en-CA" sz="3200">
                <a:latin typeface="Arial"/>
                <a:cs typeface="Arial"/>
              </a:rPr>
              <a:t>What is screening for depression? </a:t>
            </a:r>
            <a:endParaRPr lang="en-US"/>
          </a:p>
        </p:txBody>
      </p:sp>
      <p:sp>
        <p:nvSpPr>
          <p:cNvPr id="3" name="Content Placeholder 2"/>
          <p:cNvSpPr>
            <a:spLocks noGrp="1"/>
          </p:cNvSpPr>
          <p:nvPr>
            <p:ph idx="1"/>
          </p:nvPr>
        </p:nvSpPr>
        <p:spPr>
          <a:xfrm>
            <a:off x="453337" y="1921193"/>
            <a:ext cx="3929870" cy="3458300"/>
          </a:xfrm>
        </p:spPr>
        <p:txBody>
          <a:bodyPr vert="horz" lIns="91440" tIns="45720" rIns="91440" bIns="45720" rtlCol="0" anchor="t">
            <a:normAutofit/>
          </a:bodyPr>
          <a:lstStyle/>
          <a:p>
            <a:pPr>
              <a:buFont typeface="Arial"/>
              <a:buChar char="•"/>
            </a:pPr>
            <a:r>
              <a:rPr lang="en-CA" sz="2000">
                <a:latin typeface="Arial"/>
                <a:cs typeface="Arial"/>
              </a:rPr>
              <a:t>Routine use of questionnaire or small set of questions with a cut off score for </a:t>
            </a:r>
            <a:r>
              <a:rPr lang="en-CA" sz="2000" u="sng">
                <a:latin typeface="Arial"/>
                <a:cs typeface="Arial"/>
              </a:rPr>
              <a:t>every </a:t>
            </a:r>
            <a:r>
              <a:rPr lang="en-CA" sz="2000">
                <a:latin typeface="Arial"/>
                <a:cs typeface="Arial"/>
              </a:rPr>
              <a:t>pregnant and postpartum patient to identify unrecognized depression</a:t>
            </a:r>
          </a:p>
          <a:p>
            <a:pPr>
              <a:buFont typeface="Arial"/>
              <a:buChar char="•"/>
            </a:pPr>
            <a:endParaRPr lang="en-CA" sz="2000">
              <a:latin typeface="Arial"/>
              <a:cs typeface="Arial"/>
            </a:endParaRPr>
          </a:p>
          <a:p>
            <a:pPr>
              <a:buFont typeface="Arial"/>
              <a:buChar char="•"/>
            </a:pPr>
            <a:r>
              <a:rPr lang="en-CA" sz="2000">
                <a:latin typeface="Arial"/>
                <a:cs typeface="Arial"/>
              </a:rPr>
              <a:t>Further investigation of patients with scores above specific cut-off</a:t>
            </a:r>
            <a:endParaRPr lang="en-CA" sz="2000"/>
          </a:p>
          <a:p>
            <a:pPr marL="0" indent="0">
              <a:buNone/>
            </a:pPr>
            <a:endParaRPr lang="en-CA" sz="2000">
              <a:latin typeface="Arial"/>
              <a:cs typeface="Arial"/>
            </a:endParaRPr>
          </a:p>
          <a:p>
            <a:pPr>
              <a:buFont typeface="Wingdings" panose="020B0604020202020204" pitchFamily="34" charset="0"/>
              <a:buChar char="Ø"/>
            </a:pPr>
            <a:endParaRPr lang="en-CA" sz="2000">
              <a:latin typeface="Arial"/>
              <a:cs typeface="Arial"/>
            </a:endParaRPr>
          </a:p>
          <a:p>
            <a:pPr>
              <a:buFont typeface="Arial"/>
              <a:buChar char="•"/>
            </a:pPr>
            <a:endParaRPr lang="en-CA" sz="2000"/>
          </a:p>
          <a:p>
            <a:pPr>
              <a:buFont typeface="Arial"/>
              <a:buChar char="•"/>
            </a:pPr>
            <a:endParaRPr lang="en-CA" sz="2000"/>
          </a:p>
          <a:p>
            <a:pPr marL="1028700" lvl="1">
              <a:buFont typeface="Arial"/>
              <a:buChar char="–"/>
            </a:pPr>
            <a:endParaRPr lang="en-CA"/>
          </a:p>
          <a:p>
            <a:pPr marL="457200" lvl="1" indent="0">
              <a:buNone/>
            </a:pPr>
            <a:endParaRPr lang="en-CA"/>
          </a:p>
          <a:p>
            <a:pPr lvl="1"/>
            <a:endParaRPr lang="en-CA"/>
          </a:p>
        </p:txBody>
      </p:sp>
      <p:sp>
        <p:nvSpPr>
          <p:cNvPr id="4" name="Slide Number Placeholder 3"/>
          <p:cNvSpPr>
            <a:spLocks noGrp="1"/>
          </p:cNvSpPr>
          <p:nvPr>
            <p:ph type="sldNum" sz="quarter" idx="12"/>
          </p:nvPr>
        </p:nvSpPr>
        <p:spPr/>
        <p:txBody>
          <a:bodyPr/>
          <a:lstStyle/>
          <a:p>
            <a:fld id="{E3D5E142-BA66-4577-AABD-3D3B043058E5}" type="slidenum">
              <a:rPr lang="en-US" smtClean="0"/>
              <a:pPr/>
              <a:t>13</a:t>
            </a:fld>
            <a:endParaRPr lang="en-US"/>
          </a:p>
        </p:txBody>
      </p:sp>
    </p:spTree>
    <p:extLst>
      <p:ext uri="{BB962C8B-B14F-4D97-AF65-F5344CB8AC3E}">
        <p14:creationId xmlns:p14="http://schemas.microsoft.com/office/powerpoint/2010/main" val="36245172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200">
                <a:latin typeface="Arial"/>
                <a:cs typeface="Arial"/>
              </a:rPr>
              <a:t>What is screening? </a:t>
            </a:r>
            <a:endParaRPr lang="en-US"/>
          </a:p>
        </p:txBody>
      </p:sp>
      <p:sp>
        <p:nvSpPr>
          <p:cNvPr id="3" name="Content Placeholder 2"/>
          <p:cNvSpPr>
            <a:spLocks noGrp="1"/>
          </p:cNvSpPr>
          <p:nvPr>
            <p:ph idx="1"/>
          </p:nvPr>
        </p:nvSpPr>
        <p:spPr>
          <a:xfrm>
            <a:off x="451602" y="1933155"/>
            <a:ext cx="4784932" cy="2406807"/>
          </a:xfrm>
        </p:spPr>
        <p:txBody>
          <a:bodyPr vert="horz" lIns="91440" tIns="45720" rIns="91440" bIns="45720" rtlCol="0" anchor="t">
            <a:normAutofit/>
          </a:bodyPr>
          <a:lstStyle/>
          <a:p>
            <a:pPr marL="0" indent="0">
              <a:buNone/>
            </a:pPr>
            <a:r>
              <a:rPr lang="en-CA" sz="2000">
                <a:latin typeface="Arial"/>
                <a:cs typeface="Arial"/>
              </a:rPr>
              <a:t>This differs from </a:t>
            </a:r>
          </a:p>
          <a:p>
            <a:r>
              <a:rPr lang="en-CA" sz="2000">
                <a:latin typeface="Arial"/>
                <a:cs typeface="Arial"/>
              </a:rPr>
              <a:t>Using questionnaires as prompts for discussion</a:t>
            </a:r>
          </a:p>
          <a:p>
            <a:r>
              <a:rPr lang="en-CA" sz="2000">
                <a:latin typeface="Arial"/>
                <a:cs typeface="Arial"/>
              </a:rPr>
              <a:t>Information gathering forms used to assess symptoms or monitor treatment</a:t>
            </a:r>
            <a:endParaRPr lang="en-CA" sz="2000"/>
          </a:p>
          <a:p>
            <a:pPr>
              <a:buFont typeface="Arial"/>
              <a:buChar char="•"/>
            </a:pPr>
            <a:endParaRPr lang="en-CA" sz="2000"/>
          </a:p>
          <a:p>
            <a:pPr>
              <a:buFont typeface="Arial"/>
              <a:buChar char="•"/>
            </a:pPr>
            <a:endParaRPr lang="en-CA" sz="2000"/>
          </a:p>
          <a:p>
            <a:pPr marL="1028700" lvl="1">
              <a:buFont typeface="Arial"/>
              <a:buChar char="–"/>
            </a:pPr>
            <a:endParaRPr lang="en-CA"/>
          </a:p>
          <a:p>
            <a:pPr marL="457200" lvl="1" indent="0">
              <a:buNone/>
            </a:pPr>
            <a:endParaRPr lang="en-CA"/>
          </a:p>
          <a:p>
            <a:pPr lvl="1"/>
            <a:endParaRPr lang="en-CA"/>
          </a:p>
        </p:txBody>
      </p:sp>
      <p:sp>
        <p:nvSpPr>
          <p:cNvPr id="4" name="Slide Number Placeholder 3"/>
          <p:cNvSpPr>
            <a:spLocks noGrp="1"/>
          </p:cNvSpPr>
          <p:nvPr>
            <p:ph type="sldNum" sz="quarter" idx="12"/>
          </p:nvPr>
        </p:nvSpPr>
        <p:spPr/>
        <p:txBody>
          <a:bodyPr/>
          <a:lstStyle/>
          <a:p>
            <a:fld id="{E3D5E142-BA66-4577-AABD-3D3B043058E5}" type="slidenum">
              <a:rPr lang="en-US" smtClean="0"/>
              <a:pPr/>
              <a:t>14</a:t>
            </a:fld>
            <a:endParaRPr lang="en-US"/>
          </a:p>
        </p:txBody>
      </p:sp>
      <p:pic>
        <p:nvPicPr>
          <p:cNvPr id="6" name="Picture 5" descr="Icon&#10;&#10;Description automatically generated">
            <a:extLst>
              <a:ext uri="{FF2B5EF4-FFF2-40B4-BE49-F238E27FC236}">
                <a16:creationId xmlns:a16="http://schemas.microsoft.com/office/drawing/2014/main" id="{A3BE9692-5A0C-1191-B35B-21AF978F83E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068438" y="1835624"/>
            <a:ext cx="3408528" cy="3391468"/>
          </a:xfrm>
          <a:prstGeom prst="rect">
            <a:avLst/>
          </a:prstGeom>
        </p:spPr>
      </p:pic>
    </p:spTree>
    <p:extLst>
      <p:ext uri="{BB962C8B-B14F-4D97-AF65-F5344CB8AC3E}">
        <p14:creationId xmlns:p14="http://schemas.microsoft.com/office/powerpoint/2010/main" val="19801072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200">
                <a:latin typeface="Arial"/>
                <a:cs typeface="Arial"/>
              </a:rPr>
              <a:t>Goal of screening</a:t>
            </a:r>
            <a:endParaRPr lang="en-US"/>
          </a:p>
        </p:txBody>
      </p:sp>
      <p:sp>
        <p:nvSpPr>
          <p:cNvPr id="3" name="Content Placeholder 2"/>
          <p:cNvSpPr>
            <a:spLocks noGrp="1"/>
          </p:cNvSpPr>
          <p:nvPr>
            <p:ph idx="1"/>
          </p:nvPr>
        </p:nvSpPr>
        <p:spPr>
          <a:xfrm>
            <a:off x="453336" y="2603581"/>
            <a:ext cx="4384928" cy="1512212"/>
          </a:xfrm>
        </p:spPr>
        <p:txBody>
          <a:bodyPr vert="horz" lIns="91440" tIns="45720" rIns="91440" bIns="45720" rtlCol="0" anchor="t">
            <a:noAutofit/>
          </a:bodyPr>
          <a:lstStyle/>
          <a:p>
            <a:r>
              <a:rPr lang="en-CA" sz="2000">
                <a:latin typeface="Arial"/>
                <a:cs typeface="Arial"/>
              </a:rPr>
              <a:t>To improve mental health in patients with depression that would not have been recognized without screening</a:t>
            </a:r>
            <a:endParaRPr lang="en-US" sz="2000"/>
          </a:p>
          <a:p>
            <a:pPr>
              <a:buFont typeface="Arial"/>
              <a:buChar char="•"/>
            </a:pPr>
            <a:endParaRPr lang="en-CA" sz="2000"/>
          </a:p>
          <a:p>
            <a:pPr>
              <a:buFont typeface="Arial"/>
              <a:buChar char="•"/>
            </a:pPr>
            <a:endParaRPr lang="en-CA" sz="2000"/>
          </a:p>
          <a:p>
            <a:pPr marL="1028700" lvl="1">
              <a:buFont typeface="Arial"/>
              <a:buChar char="–"/>
            </a:pPr>
            <a:endParaRPr lang="en-CA"/>
          </a:p>
          <a:p>
            <a:pPr marL="457200" lvl="1" indent="0">
              <a:buNone/>
            </a:pPr>
            <a:endParaRPr lang="en-CA"/>
          </a:p>
          <a:p>
            <a:pPr lvl="1"/>
            <a:endParaRPr lang="en-CA"/>
          </a:p>
        </p:txBody>
      </p:sp>
      <p:sp>
        <p:nvSpPr>
          <p:cNvPr id="4" name="Slide Number Placeholder 3"/>
          <p:cNvSpPr>
            <a:spLocks noGrp="1"/>
          </p:cNvSpPr>
          <p:nvPr>
            <p:ph type="sldNum" sz="quarter" idx="12"/>
          </p:nvPr>
        </p:nvSpPr>
        <p:spPr/>
        <p:txBody>
          <a:bodyPr/>
          <a:lstStyle/>
          <a:p>
            <a:fld id="{E3D5E142-BA66-4577-AABD-3D3B043058E5}" type="slidenum">
              <a:rPr lang="en-US" smtClean="0"/>
              <a:pPr/>
              <a:t>15</a:t>
            </a:fld>
            <a:endParaRPr lang="en-US"/>
          </a:p>
        </p:txBody>
      </p:sp>
      <p:pic>
        <p:nvPicPr>
          <p:cNvPr id="6" name="Picture 6" descr="Icon&#10;&#10;Description automatically generated">
            <a:extLst>
              <a:ext uri="{FF2B5EF4-FFF2-40B4-BE49-F238E27FC236}">
                <a16:creationId xmlns:a16="http://schemas.microsoft.com/office/drawing/2014/main" id="{8B1ED378-27F5-7EF1-B93F-A100EEDBF42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79326" y="1937982"/>
            <a:ext cx="2743200" cy="2743200"/>
          </a:xfrm>
          <a:prstGeom prst="rect">
            <a:avLst/>
          </a:prstGeom>
        </p:spPr>
      </p:pic>
    </p:spTree>
    <p:extLst>
      <p:ext uri="{BB962C8B-B14F-4D97-AF65-F5344CB8AC3E}">
        <p14:creationId xmlns:p14="http://schemas.microsoft.com/office/powerpoint/2010/main" val="11031813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765F23E-7470-8B1F-D291-1458CA49D109}"/>
              </a:ext>
            </a:extLst>
          </p:cNvPr>
          <p:cNvSpPr/>
          <p:nvPr/>
        </p:nvSpPr>
        <p:spPr>
          <a:xfrm>
            <a:off x="3413" y="5940188"/>
            <a:ext cx="7881581" cy="9126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descr="Graphical user interface, text, application&#10;&#10;Description automatically generated">
            <a:extLst>
              <a:ext uri="{FF2B5EF4-FFF2-40B4-BE49-F238E27FC236}">
                <a16:creationId xmlns:a16="http://schemas.microsoft.com/office/drawing/2014/main" id="{42EE6D45-361B-8438-1D78-A98D740FB5D6}"/>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2144902" y="50736"/>
            <a:ext cx="5257240" cy="6796758"/>
          </a:xfrm>
        </p:spPr>
      </p:pic>
      <p:sp>
        <p:nvSpPr>
          <p:cNvPr id="4" name="Slide Number Placeholder 3">
            <a:extLst>
              <a:ext uri="{FF2B5EF4-FFF2-40B4-BE49-F238E27FC236}">
                <a16:creationId xmlns:a16="http://schemas.microsoft.com/office/drawing/2014/main" id="{718378E8-F30D-8FC1-5BDA-08074C6CFD32}"/>
              </a:ext>
            </a:extLst>
          </p:cNvPr>
          <p:cNvSpPr>
            <a:spLocks noGrp="1"/>
          </p:cNvSpPr>
          <p:nvPr>
            <p:ph type="sldNum" sz="quarter" idx="12"/>
          </p:nvPr>
        </p:nvSpPr>
        <p:spPr/>
        <p:txBody>
          <a:bodyPr/>
          <a:lstStyle/>
          <a:p>
            <a:fld id="{E3D5E142-BA66-4577-AABD-3D3B043058E5}" type="slidenum">
              <a:rPr lang="en-US" smtClean="0"/>
              <a:pPr/>
              <a:t>16</a:t>
            </a:fld>
            <a:endParaRPr lang="en-US"/>
          </a:p>
        </p:txBody>
      </p:sp>
    </p:spTree>
    <p:extLst>
      <p:ext uri="{BB962C8B-B14F-4D97-AF65-F5344CB8AC3E}">
        <p14:creationId xmlns:p14="http://schemas.microsoft.com/office/powerpoint/2010/main" val="7379393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200">
                <a:latin typeface="Arial"/>
                <a:cs typeface="Arial"/>
              </a:rPr>
              <a:t>Current Canadian guidance</a:t>
            </a:r>
            <a:endParaRPr lang="en-US"/>
          </a:p>
        </p:txBody>
      </p:sp>
      <p:sp>
        <p:nvSpPr>
          <p:cNvPr id="3" name="Content Placeholder 2"/>
          <p:cNvSpPr>
            <a:spLocks noGrp="1"/>
          </p:cNvSpPr>
          <p:nvPr>
            <p:ph idx="1"/>
          </p:nvPr>
        </p:nvSpPr>
        <p:spPr>
          <a:xfrm>
            <a:off x="538634" y="2125909"/>
            <a:ext cx="4364621" cy="2602300"/>
          </a:xfrm>
        </p:spPr>
        <p:txBody>
          <a:bodyPr vert="horz" lIns="91440" tIns="45720" rIns="91440" bIns="45720" rtlCol="0" anchor="t">
            <a:noAutofit/>
          </a:bodyPr>
          <a:lstStyle/>
          <a:p>
            <a:pPr marL="0" indent="0">
              <a:buNone/>
            </a:pPr>
            <a:r>
              <a:rPr lang="en-CA" sz="2000">
                <a:latin typeface="Arial"/>
                <a:cs typeface="Arial"/>
              </a:rPr>
              <a:t>Usual clinical care</a:t>
            </a:r>
          </a:p>
          <a:p>
            <a:r>
              <a:rPr lang="en-CA" sz="2000">
                <a:latin typeface="Arial"/>
                <a:cs typeface="Arial"/>
              </a:rPr>
              <a:t>10 provinces and territories suggest asking patients about depression, anxiety or mood as part of usual clinical care</a:t>
            </a:r>
            <a:endParaRPr lang="en-CA" sz="2000"/>
          </a:p>
          <a:p>
            <a:r>
              <a:rPr lang="en-CA" sz="2000">
                <a:latin typeface="Arial"/>
                <a:cs typeface="Arial"/>
              </a:rPr>
              <a:t>Guidance documents include best practice recommendations, care pathways and perinatal records</a:t>
            </a:r>
            <a:endParaRPr lang="en-CA" sz="2000"/>
          </a:p>
          <a:p>
            <a:pPr>
              <a:buFont typeface="Arial"/>
              <a:buChar char="•"/>
            </a:pPr>
            <a:endParaRPr lang="en-CA" sz="2000"/>
          </a:p>
          <a:p>
            <a:pPr>
              <a:buFont typeface="Arial"/>
              <a:buChar char="•"/>
            </a:pPr>
            <a:endParaRPr lang="en-CA" sz="2000"/>
          </a:p>
          <a:p>
            <a:pPr marL="1028700" lvl="1">
              <a:buFont typeface="Arial"/>
              <a:buChar char="–"/>
            </a:pPr>
            <a:endParaRPr lang="en-CA"/>
          </a:p>
          <a:p>
            <a:pPr marL="457200" lvl="1" indent="0">
              <a:buNone/>
            </a:pPr>
            <a:endParaRPr lang="en-CA"/>
          </a:p>
          <a:p>
            <a:pPr lvl="1"/>
            <a:endParaRPr lang="en-CA"/>
          </a:p>
        </p:txBody>
      </p:sp>
      <p:sp>
        <p:nvSpPr>
          <p:cNvPr id="4" name="Slide Number Placeholder 3"/>
          <p:cNvSpPr>
            <a:spLocks noGrp="1"/>
          </p:cNvSpPr>
          <p:nvPr>
            <p:ph type="sldNum" sz="quarter" idx="12"/>
          </p:nvPr>
        </p:nvSpPr>
        <p:spPr/>
        <p:txBody>
          <a:bodyPr/>
          <a:lstStyle/>
          <a:p>
            <a:fld id="{E3D5E142-BA66-4577-AABD-3D3B043058E5}" type="slidenum">
              <a:rPr lang="en-US" smtClean="0"/>
              <a:pPr/>
              <a:t>17</a:t>
            </a:fld>
            <a:endParaRPr lang="en-US"/>
          </a:p>
        </p:txBody>
      </p:sp>
      <p:pic>
        <p:nvPicPr>
          <p:cNvPr id="5" name="Picture 5" descr="Icon&#10;&#10;Description automatically generated">
            <a:extLst>
              <a:ext uri="{FF2B5EF4-FFF2-40B4-BE49-F238E27FC236}">
                <a16:creationId xmlns:a16="http://schemas.microsoft.com/office/drawing/2014/main" id="{1A7989C1-4287-7725-6919-7544C42D6D3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69340" y="2125638"/>
            <a:ext cx="2743200" cy="2743200"/>
          </a:xfrm>
          <a:prstGeom prst="rect">
            <a:avLst/>
          </a:prstGeom>
        </p:spPr>
      </p:pic>
      <p:grpSp>
        <p:nvGrpSpPr>
          <p:cNvPr id="11" name="Group 10">
            <a:extLst>
              <a:ext uri="{FF2B5EF4-FFF2-40B4-BE49-F238E27FC236}">
                <a16:creationId xmlns:a16="http://schemas.microsoft.com/office/drawing/2014/main" id="{4D654A92-3612-AB59-9BBD-E126F3006D9A}"/>
              </a:ext>
            </a:extLst>
          </p:cNvPr>
          <p:cNvGrpSpPr/>
          <p:nvPr/>
        </p:nvGrpSpPr>
        <p:grpSpPr>
          <a:xfrm>
            <a:off x="5001904" y="3534771"/>
            <a:ext cx="1842446" cy="1833917"/>
            <a:chOff x="5001904" y="3534771"/>
            <a:chExt cx="1842446" cy="1833917"/>
          </a:xfrm>
        </p:grpSpPr>
        <p:sp>
          <p:nvSpPr>
            <p:cNvPr id="7" name="Oval 6">
              <a:extLst>
                <a:ext uri="{FF2B5EF4-FFF2-40B4-BE49-F238E27FC236}">
                  <a16:creationId xmlns:a16="http://schemas.microsoft.com/office/drawing/2014/main" id="{30FD395C-EE4A-AFD6-BE94-A3FADD898A40}"/>
                </a:ext>
              </a:extLst>
            </p:cNvPr>
            <p:cNvSpPr/>
            <p:nvPr/>
          </p:nvSpPr>
          <p:spPr>
            <a:xfrm>
              <a:off x="5001904" y="3534771"/>
              <a:ext cx="1842446" cy="1833917"/>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10" descr="Icon&#10;&#10;Description automatically generated">
              <a:extLst>
                <a:ext uri="{FF2B5EF4-FFF2-40B4-BE49-F238E27FC236}">
                  <a16:creationId xmlns:a16="http://schemas.microsoft.com/office/drawing/2014/main" id="{B72F64AD-BA68-AD77-98FF-182BD1F71F9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196385" y="3720722"/>
              <a:ext cx="1455193" cy="1455193"/>
            </a:xfrm>
            <a:prstGeom prst="rect">
              <a:avLst/>
            </a:prstGeom>
          </p:spPr>
        </p:pic>
      </p:grpSp>
    </p:spTree>
    <p:extLst>
      <p:ext uri="{BB962C8B-B14F-4D97-AF65-F5344CB8AC3E}">
        <p14:creationId xmlns:p14="http://schemas.microsoft.com/office/powerpoint/2010/main" val="26536948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200">
                <a:latin typeface="Arial"/>
                <a:cs typeface="Arial"/>
              </a:rPr>
              <a:t>Current Canadian guidance</a:t>
            </a:r>
            <a:endParaRPr lang="en-US"/>
          </a:p>
        </p:txBody>
      </p:sp>
      <p:sp>
        <p:nvSpPr>
          <p:cNvPr id="3" name="Content Placeholder 2"/>
          <p:cNvSpPr>
            <a:spLocks noGrp="1"/>
          </p:cNvSpPr>
          <p:nvPr>
            <p:ph idx="1"/>
          </p:nvPr>
        </p:nvSpPr>
        <p:spPr>
          <a:xfrm>
            <a:off x="544587" y="2186507"/>
            <a:ext cx="4381310" cy="2799569"/>
          </a:xfrm>
        </p:spPr>
        <p:txBody>
          <a:bodyPr vert="horz" lIns="91440" tIns="45720" rIns="91440" bIns="45720" rtlCol="0" anchor="t">
            <a:normAutofit/>
          </a:bodyPr>
          <a:lstStyle/>
          <a:p>
            <a:pPr marL="0" indent="0">
              <a:buNone/>
            </a:pPr>
            <a:r>
              <a:rPr lang="en-CA" sz="2000">
                <a:latin typeface="Arial"/>
                <a:cs typeface="Arial"/>
              </a:rPr>
              <a:t>Screening tools</a:t>
            </a:r>
            <a:endParaRPr lang="en-US" sz="2000"/>
          </a:p>
          <a:p>
            <a:r>
              <a:rPr lang="en-CA" sz="2000">
                <a:latin typeface="Arial"/>
                <a:cs typeface="Arial"/>
              </a:rPr>
              <a:t>Nine provinces and territories suggest primary care professionals use screening tools in pregnancy or postpartum</a:t>
            </a:r>
            <a:endParaRPr lang="en-CA" sz="2000"/>
          </a:p>
          <a:p>
            <a:pPr lvl="1"/>
            <a:r>
              <a:rPr lang="en-CA">
                <a:latin typeface="Arial"/>
                <a:cs typeface="Arial"/>
              </a:rPr>
              <a:t>Edinburgh Postnatal Depression Scale (EPDS)</a:t>
            </a:r>
            <a:endParaRPr lang="en-CA"/>
          </a:p>
          <a:p>
            <a:pPr>
              <a:buFont typeface="Arial"/>
              <a:buChar char="•"/>
            </a:pPr>
            <a:endParaRPr lang="en-CA" sz="2000"/>
          </a:p>
          <a:p>
            <a:pPr>
              <a:buFont typeface="Arial"/>
              <a:buChar char="•"/>
            </a:pPr>
            <a:endParaRPr lang="en-CA" sz="2000"/>
          </a:p>
          <a:p>
            <a:pPr marL="1028700" lvl="1">
              <a:buFont typeface="Arial"/>
              <a:buChar char="–"/>
            </a:pPr>
            <a:endParaRPr lang="en-CA"/>
          </a:p>
          <a:p>
            <a:pPr marL="457200" lvl="1" indent="0">
              <a:buNone/>
            </a:pPr>
            <a:endParaRPr lang="en-CA"/>
          </a:p>
          <a:p>
            <a:pPr lvl="1"/>
            <a:endParaRPr lang="en-CA"/>
          </a:p>
        </p:txBody>
      </p:sp>
      <p:sp>
        <p:nvSpPr>
          <p:cNvPr id="4" name="Slide Number Placeholder 3"/>
          <p:cNvSpPr>
            <a:spLocks noGrp="1"/>
          </p:cNvSpPr>
          <p:nvPr>
            <p:ph type="sldNum" sz="quarter" idx="12"/>
          </p:nvPr>
        </p:nvSpPr>
        <p:spPr/>
        <p:txBody>
          <a:bodyPr/>
          <a:lstStyle/>
          <a:p>
            <a:fld id="{E3D5E142-BA66-4577-AABD-3D3B043058E5}" type="slidenum">
              <a:rPr lang="en-US" smtClean="0"/>
              <a:pPr/>
              <a:t>18</a:t>
            </a:fld>
            <a:endParaRPr lang="en-US"/>
          </a:p>
        </p:txBody>
      </p:sp>
      <p:pic>
        <p:nvPicPr>
          <p:cNvPr id="6" name="Picture 5" descr="Icon&#10;&#10;Description automatically generated">
            <a:extLst>
              <a:ext uri="{FF2B5EF4-FFF2-40B4-BE49-F238E27FC236}">
                <a16:creationId xmlns:a16="http://schemas.microsoft.com/office/drawing/2014/main" id="{CEB66D18-9B88-71F2-35B0-2DA0BD93E70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69340" y="2125638"/>
            <a:ext cx="2743200" cy="2743200"/>
          </a:xfrm>
          <a:prstGeom prst="rect">
            <a:avLst/>
          </a:prstGeom>
        </p:spPr>
      </p:pic>
      <p:grpSp>
        <p:nvGrpSpPr>
          <p:cNvPr id="9" name="Group 8">
            <a:extLst>
              <a:ext uri="{FF2B5EF4-FFF2-40B4-BE49-F238E27FC236}">
                <a16:creationId xmlns:a16="http://schemas.microsoft.com/office/drawing/2014/main" id="{7F6E2ABD-EA76-7399-8AF9-3A8C8276CDA4}"/>
              </a:ext>
            </a:extLst>
          </p:cNvPr>
          <p:cNvGrpSpPr/>
          <p:nvPr/>
        </p:nvGrpSpPr>
        <p:grpSpPr>
          <a:xfrm>
            <a:off x="5001904" y="3534771"/>
            <a:ext cx="1842446" cy="1833917"/>
            <a:chOff x="3756546" y="3841845"/>
            <a:chExt cx="1714499" cy="1705970"/>
          </a:xfrm>
        </p:grpSpPr>
        <p:sp>
          <p:nvSpPr>
            <p:cNvPr id="8" name="Oval 7">
              <a:extLst>
                <a:ext uri="{FF2B5EF4-FFF2-40B4-BE49-F238E27FC236}">
                  <a16:creationId xmlns:a16="http://schemas.microsoft.com/office/drawing/2014/main" id="{0EB253E3-94A4-04B8-775F-0F10C4A7DF41}"/>
                </a:ext>
              </a:extLst>
            </p:cNvPr>
            <p:cNvSpPr/>
            <p:nvPr/>
          </p:nvSpPr>
          <p:spPr>
            <a:xfrm>
              <a:off x="3756546" y="3841845"/>
              <a:ext cx="1714499" cy="170597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7" descr="Logo, icon&#10;&#10;Description automatically generated">
              <a:extLst>
                <a:ext uri="{FF2B5EF4-FFF2-40B4-BE49-F238E27FC236}">
                  <a16:creationId xmlns:a16="http://schemas.microsoft.com/office/drawing/2014/main" id="{C9A39F52-ACC9-3551-333B-9FFC19B3AE7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899848" y="4027795"/>
              <a:ext cx="1335776" cy="1335776"/>
            </a:xfrm>
            <a:prstGeom prst="rect">
              <a:avLst/>
            </a:prstGeom>
          </p:spPr>
        </p:pic>
      </p:grpSp>
    </p:spTree>
    <p:extLst>
      <p:ext uri="{BB962C8B-B14F-4D97-AF65-F5344CB8AC3E}">
        <p14:creationId xmlns:p14="http://schemas.microsoft.com/office/powerpoint/2010/main" val="38267281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8199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93555" y="620392"/>
            <a:ext cx="2856201" cy="5504688"/>
          </a:xfrm>
        </p:spPr>
        <p:txBody>
          <a:bodyPr>
            <a:normAutofit/>
          </a:bodyPr>
          <a:lstStyle/>
          <a:p>
            <a:pPr>
              <a:lnSpc>
                <a:spcPct val="90000"/>
              </a:lnSpc>
            </a:pPr>
            <a:r>
              <a:rPr lang="en-CA" sz="4000">
                <a:solidFill>
                  <a:schemeClr val="bg1"/>
                </a:solidFill>
                <a:latin typeface="Arial"/>
                <a:cs typeface="Arial"/>
              </a:rPr>
              <a:t>Guideline rationale: updated guidance </a:t>
            </a:r>
            <a:endParaRPr lang="en-CA" sz="4000">
              <a:solidFill>
                <a:schemeClr val="bg1"/>
              </a:solidFill>
            </a:endParaRPr>
          </a:p>
        </p:txBody>
      </p:sp>
      <p:sp>
        <p:nvSpPr>
          <p:cNvPr id="4" name="Slide Number Placeholder 3"/>
          <p:cNvSpPr>
            <a:spLocks noGrp="1"/>
          </p:cNvSpPr>
          <p:nvPr>
            <p:ph type="sldNum" sz="quarter" idx="12"/>
          </p:nvPr>
        </p:nvSpPr>
        <p:spPr>
          <a:xfrm>
            <a:off x="6457950" y="6356350"/>
            <a:ext cx="2057400" cy="365125"/>
          </a:xfrm>
        </p:spPr>
        <p:txBody>
          <a:bodyPr>
            <a:normAutofit/>
          </a:bodyPr>
          <a:lstStyle/>
          <a:p>
            <a:pPr>
              <a:spcAft>
                <a:spcPts val="600"/>
              </a:spcAft>
            </a:pPr>
            <a:fld id="{E3D5E142-BA66-4577-AABD-3D3B043058E5}" type="slidenum">
              <a:rPr lang="en-US" smtClean="0"/>
              <a:pPr>
                <a:spcAft>
                  <a:spcPts val="600"/>
                </a:spcAft>
              </a:pPr>
              <a:t>19</a:t>
            </a:fld>
            <a:endParaRPr lang="en-US"/>
          </a:p>
        </p:txBody>
      </p:sp>
      <p:graphicFrame>
        <p:nvGraphicFramePr>
          <p:cNvPr id="6" name="Content Placeholder 2">
            <a:extLst>
              <a:ext uri="{FF2B5EF4-FFF2-40B4-BE49-F238E27FC236}">
                <a16:creationId xmlns:a16="http://schemas.microsoft.com/office/drawing/2014/main" id="{F5D00043-A132-0C7F-E270-2A04E36723F3}"/>
              </a:ext>
            </a:extLst>
          </p:cNvPr>
          <p:cNvGraphicFramePr>
            <a:graphicFrameLocks noGrp="1"/>
          </p:cNvGraphicFramePr>
          <p:nvPr>
            <p:ph idx="1"/>
            <p:extLst>
              <p:ext uri="{D42A27DB-BD31-4B8C-83A1-F6EECF244321}">
                <p14:modId xmlns:p14="http://schemas.microsoft.com/office/powerpoint/2010/main" val="884402568"/>
              </p:ext>
            </p:extLst>
          </p:nvPr>
        </p:nvGraphicFramePr>
        <p:xfrm>
          <a:off x="4107260" y="853170"/>
          <a:ext cx="4697730" cy="5504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335411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A picture containing text, toy&#10;&#10;Description automatically generated">
            <a:extLst>
              <a:ext uri="{FF2B5EF4-FFF2-40B4-BE49-F238E27FC236}">
                <a16:creationId xmlns:a16="http://schemas.microsoft.com/office/drawing/2014/main" id="{A40C7CCC-3701-0499-4F02-AA15F03548A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7174" b="-736"/>
          <a:stretch/>
        </p:blipFill>
        <p:spPr>
          <a:xfrm>
            <a:off x="3704811" y="2555681"/>
            <a:ext cx="5443619" cy="4362918"/>
          </a:xfrm>
          <a:prstGeom prst="rect">
            <a:avLst/>
          </a:prstGeom>
        </p:spPr>
      </p:pic>
      <p:sp>
        <p:nvSpPr>
          <p:cNvPr id="18434" name="Title 1"/>
          <p:cNvSpPr>
            <a:spLocks noGrp="1"/>
          </p:cNvSpPr>
          <p:nvPr>
            <p:ph type="title"/>
          </p:nvPr>
        </p:nvSpPr>
        <p:spPr/>
        <p:txBody>
          <a:bodyPr>
            <a:normAutofit/>
          </a:bodyPr>
          <a:lstStyle/>
          <a:p>
            <a:r>
              <a:rPr lang="en-CA" altLang="en-US" sz="3200">
                <a:latin typeface="Arial"/>
                <a:cs typeface="Arial"/>
              </a:rPr>
              <a:t>Use of slide deck</a:t>
            </a:r>
          </a:p>
        </p:txBody>
      </p:sp>
      <p:sp>
        <p:nvSpPr>
          <p:cNvPr id="18436" name="Slide Number Placeholder 3"/>
          <p:cNvSpPr>
            <a:spLocks noGrp="1"/>
          </p:cNvSpPr>
          <p:nvPr>
            <p:ph type="sldNum" sz="quarter" idx="4294967295"/>
          </p:nvPr>
        </p:nvSpPr>
        <p:spPr>
          <a:xfrm>
            <a:off x="7010400" y="6477000"/>
            <a:ext cx="1905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000">
                <a:solidFill>
                  <a:schemeClr val="tx1"/>
                </a:solidFill>
                <a:latin typeface="Arial" pitchFamily="34" charset="0"/>
                <a:ea typeface="ヒラギノ角ゴ Pro W3" charset="-128"/>
              </a:defRPr>
            </a:lvl1pPr>
            <a:lvl2pPr marL="742950" indent="-285750" eaLnBrk="0" hangingPunct="0">
              <a:spcBef>
                <a:spcPct val="20000"/>
              </a:spcBef>
              <a:buChar char="–"/>
              <a:defRPr sz="1600">
                <a:solidFill>
                  <a:schemeClr val="tx1"/>
                </a:solidFill>
                <a:latin typeface="Arial" pitchFamily="34" charset="0"/>
                <a:ea typeface="ヒラギノ角ゴ Pro W3" charset="-128"/>
              </a:defRPr>
            </a:lvl2pPr>
            <a:lvl3pPr marL="1143000" indent="-228600" eaLnBrk="0" hangingPunct="0">
              <a:spcBef>
                <a:spcPct val="20000"/>
              </a:spcBef>
              <a:buChar char="•"/>
              <a:defRPr sz="1400">
                <a:solidFill>
                  <a:schemeClr val="tx1"/>
                </a:solidFill>
                <a:latin typeface="Arial" pitchFamily="34" charset="0"/>
                <a:ea typeface="ヒラギノ角ゴ Pro W3" charset="-128"/>
              </a:defRPr>
            </a:lvl3pPr>
            <a:lvl4pPr marL="1600200" indent="-228600" eaLnBrk="0" hangingPunct="0">
              <a:spcBef>
                <a:spcPct val="20000"/>
              </a:spcBef>
              <a:buChar char="–"/>
              <a:defRPr sz="1400">
                <a:solidFill>
                  <a:schemeClr val="tx1"/>
                </a:solidFill>
                <a:latin typeface="Arial" pitchFamily="34" charset="0"/>
                <a:ea typeface="ヒラギノ角ゴ Pro W3" charset="-128"/>
              </a:defRPr>
            </a:lvl4pPr>
            <a:lvl5pPr marL="2057400" indent="-228600" eaLnBrk="0" hangingPunct="0">
              <a:spcBef>
                <a:spcPct val="20000"/>
              </a:spcBef>
              <a:buChar char="»"/>
              <a:defRPr sz="1400">
                <a:solidFill>
                  <a:schemeClr val="tx1"/>
                </a:solidFill>
                <a:latin typeface="Arial" pitchFamily="34" charset="0"/>
                <a:ea typeface="ヒラギノ角ゴ Pro W3"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9pPr>
          </a:lstStyle>
          <a:p>
            <a:pPr>
              <a:spcBef>
                <a:spcPct val="0"/>
              </a:spcBef>
              <a:buFontTx/>
              <a:buNone/>
            </a:pPr>
            <a:fld id="{FB0E405F-B2C1-4492-B961-4F57339DA6A5}" type="slidenum">
              <a:rPr lang="en-US" altLang="en-US" sz="1400" smtClean="0"/>
              <a:pPr>
                <a:spcBef>
                  <a:spcPct val="0"/>
                </a:spcBef>
                <a:buFontTx/>
                <a:buNone/>
              </a:pPr>
              <a:t>2</a:t>
            </a:fld>
            <a:endParaRPr lang="en-US" altLang="en-US" sz="1400"/>
          </a:p>
        </p:txBody>
      </p:sp>
      <p:sp>
        <p:nvSpPr>
          <p:cNvPr id="3" name="Content Placeholder 2"/>
          <p:cNvSpPr>
            <a:spLocks noGrp="1"/>
          </p:cNvSpPr>
          <p:nvPr>
            <p:ph idx="1"/>
          </p:nvPr>
        </p:nvSpPr>
        <p:spPr>
          <a:xfrm>
            <a:off x="395288" y="1514685"/>
            <a:ext cx="4729564" cy="2156438"/>
          </a:xfrm>
        </p:spPr>
        <p:txBody>
          <a:bodyPr vert="horz" lIns="91440" tIns="45720" rIns="91440" bIns="45720" rtlCol="0" anchor="t">
            <a:normAutofit/>
          </a:bodyPr>
          <a:lstStyle/>
          <a:p>
            <a:pPr>
              <a:defRPr/>
            </a:pPr>
            <a:r>
              <a:rPr lang="en-US" sz="1800" dirty="0">
                <a:latin typeface="Arial"/>
                <a:cs typeface="Arial"/>
              </a:rPr>
              <a:t>These slides are </a:t>
            </a:r>
            <a:r>
              <a:rPr lang="en-US" sz="1800" b="1" dirty="0">
                <a:latin typeface="Arial"/>
                <a:cs typeface="Arial"/>
              </a:rPr>
              <a:t>public </a:t>
            </a:r>
            <a:r>
              <a:rPr lang="en-US" sz="1800" dirty="0">
                <a:latin typeface="Arial"/>
                <a:cs typeface="Arial"/>
              </a:rPr>
              <a:t>after guideline release to help with dissemination, uptake and implementation into primary care practice</a:t>
            </a:r>
          </a:p>
          <a:p>
            <a:pPr>
              <a:defRPr/>
            </a:pPr>
            <a:r>
              <a:rPr lang="en-US" sz="1800" dirty="0">
                <a:latin typeface="Arial"/>
                <a:cs typeface="Arial"/>
              </a:rPr>
              <a:t>Some or all of the slides may be used in educational contexts   </a:t>
            </a:r>
            <a:endParaRPr lang="en-US" sz="1800" dirty="0"/>
          </a:p>
          <a:p>
            <a:pPr marL="0" indent="0">
              <a:buNone/>
              <a:defRPr/>
            </a:pPr>
            <a:endParaRPr lang="en-CA" sz="1800" dirty="0"/>
          </a:p>
          <a:p>
            <a:pPr>
              <a:defRPr/>
            </a:pPr>
            <a:endParaRPr lang="en-US" sz="1800" b="1" dirty="0"/>
          </a:p>
          <a:p>
            <a:pPr marL="457200" lvl="1" indent="0" algn="just">
              <a:buFontTx/>
              <a:buNone/>
              <a:defRPr/>
            </a:pPr>
            <a:endParaRPr lang="en-CA" sz="1800" dirty="0"/>
          </a:p>
        </p:txBody>
      </p:sp>
    </p:spTree>
    <p:extLst>
      <p:ext uri="{BB962C8B-B14F-4D97-AF65-F5344CB8AC3E}">
        <p14:creationId xmlns:p14="http://schemas.microsoft.com/office/powerpoint/2010/main" val="8780641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200">
                <a:latin typeface="Arial"/>
                <a:cs typeface="Arial"/>
              </a:rPr>
              <a:t>Guideline scope</a:t>
            </a:r>
          </a:p>
        </p:txBody>
      </p:sp>
      <p:sp>
        <p:nvSpPr>
          <p:cNvPr id="4" name="Slide Number Placeholder 3"/>
          <p:cNvSpPr>
            <a:spLocks noGrp="1"/>
          </p:cNvSpPr>
          <p:nvPr>
            <p:ph type="sldNum" sz="quarter" idx="12"/>
          </p:nvPr>
        </p:nvSpPr>
        <p:spPr/>
        <p:txBody>
          <a:bodyPr/>
          <a:lstStyle/>
          <a:p>
            <a:fld id="{E3D5E142-BA66-4577-AABD-3D3B043058E5}" type="slidenum">
              <a:rPr lang="en-US" smtClean="0"/>
              <a:t>20</a:t>
            </a:fld>
            <a:endParaRPr lang="en-US"/>
          </a:p>
        </p:txBody>
      </p:sp>
      <p:sp>
        <p:nvSpPr>
          <p:cNvPr id="7" name="Content Placeholder 2">
            <a:extLst>
              <a:ext uri="{FF2B5EF4-FFF2-40B4-BE49-F238E27FC236}">
                <a16:creationId xmlns:a16="http://schemas.microsoft.com/office/drawing/2014/main" id="{FC628376-6F32-59D3-D265-EC0E69BBD5A0}"/>
              </a:ext>
            </a:extLst>
          </p:cNvPr>
          <p:cNvSpPr>
            <a:spLocks noGrp="1"/>
          </p:cNvSpPr>
          <p:nvPr>
            <p:ph idx="1"/>
          </p:nvPr>
        </p:nvSpPr>
        <p:spPr>
          <a:xfrm>
            <a:off x="586162" y="1496567"/>
            <a:ext cx="4457474" cy="1299789"/>
          </a:xfrm>
        </p:spPr>
        <p:txBody>
          <a:bodyPr vert="horz" lIns="91440" tIns="45720" rIns="91440" bIns="45720" rtlCol="0" anchor="t">
            <a:normAutofit lnSpcReduction="10000"/>
          </a:bodyPr>
          <a:lstStyle/>
          <a:p>
            <a:pPr marL="0" indent="0">
              <a:buNone/>
            </a:pPr>
            <a:r>
              <a:rPr lang="en-CA" sz="1800">
                <a:latin typeface="Arial"/>
                <a:cs typeface="Arial"/>
              </a:rPr>
              <a:t>Targeted to:</a:t>
            </a:r>
          </a:p>
          <a:p>
            <a:pPr marL="457200" indent="-457200"/>
            <a:r>
              <a:rPr lang="en-CA" sz="1800">
                <a:latin typeface="Arial"/>
                <a:cs typeface="Arial"/>
              </a:rPr>
              <a:t>Primary care health professionals</a:t>
            </a:r>
            <a:endParaRPr lang="en-CA" sz="1800"/>
          </a:p>
          <a:p>
            <a:pPr marL="457200" indent="-457200"/>
            <a:r>
              <a:rPr lang="en-CA" sz="1800">
                <a:latin typeface="Arial"/>
                <a:cs typeface="Arial"/>
              </a:rPr>
              <a:t>Policymakers</a:t>
            </a:r>
            <a:endParaRPr lang="en-CA" sz="1800"/>
          </a:p>
          <a:p>
            <a:pPr marL="457200" indent="-457200"/>
            <a:r>
              <a:rPr lang="en-CA" sz="1800">
                <a:latin typeface="Arial"/>
                <a:cs typeface="Arial"/>
              </a:rPr>
              <a:t>Patients </a:t>
            </a:r>
            <a:endParaRPr lang="en-CA" sz="1800"/>
          </a:p>
          <a:p>
            <a:pPr marL="457200" indent="-457200"/>
            <a:endParaRPr lang="en-CA" sz="1800"/>
          </a:p>
          <a:p>
            <a:pPr marL="0" indent="0">
              <a:buNone/>
            </a:pPr>
            <a:endParaRPr lang="en-CA" sz="1800" b="1"/>
          </a:p>
          <a:p>
            <a:pPr lvl="1"/>
            <a:endParaRPr lang="en-CA" sz="1800" b="1"/>
          </a:p>
        </p:txBody>
      </p:sp>
      <p:graphicFrame>
        <p:nvGraphicFramePr>
          <p:cNvPr id="8" name="Table 8">
            <a:extLst>
              <a:ext uri="{FF2B5EF4-FFF2-40B4-BE49-F238E27FC236}">
                <a16:creationId xmlns:a16="http://schemas.microsoft.com/office/drawing/2014/main" id="{033A7447-5658-4EB2-8BC3-49D5CFF89E37}"/>
              </a:ext>
            </a:extLst>
          </p:cNvPr>
          <p:cNvGraphicFramePr>
            <a:graphicFrameLocks noGrp="1"/>
          </p:cNvGraphicFramePr>
          <p:nvPr>
            <p:extLst>
              <p:ext uri="{D42A27DB-BD31-4B8C-83A1-F6EECF244321}">
                <p14:modId xmlns:p14="http://schemas.microsoft.com/office/powerpoint/2010/main" val="2125270546"/>
              </p:ext>
            </p:extLst>
          </p:nvPr>
        </p:nvGraphicFramePr>
        <p:xfrm>
          <a:off x="490785" y="3047270"/>
          <a:ext cx="8073401" cy="2414587"/>
        </p:xfrm>
        <a:graphic>
          <a:graphicData uri="http://schemas.openxmlformats.org/drawingml/2006/table">
            <a:tbl>
              <a:tblPr bandRow="1">
                <a:tableStyleId>{5DA37D80-6434-44D0-A028-1B22A696006F}</a:tableStyleId>
              </a:tblPr>
              <a:tblGrid>
                <a:gridCol w="2845593">
                  <a:extLst>
                    <a:ext uri="{9D8B030D-6E8A-4147-A177-3AD203B41FA5}">
                      <a16:colId xmlns:a16="http://schemas.microsoft.com/office/drawing/2014/main" val="2786002868"/>
                    </a:ext>
                  </a:extLst>
                </a:gridCol>
                <a:gridCol w="5227808">
                  <a:extLst>
                    <a:ext uri="{9D8B030D-6E8A-4147-A177-3AD203B41FA5}">
                      <a16:colId xmlns:a16="http://schemas.microsoft.com/office/drawing/2014/main" val="606029016"/>
                    </a:ext>
                  </a:extLst>
                </a:gridCol>
              </a:tblGrid>
              <a:tr h="1500187">
                <a:tc>
                  <a:txBody>
                    <a:bodyPr/>
                    <a:lstStyle/>
                    <a:p>
                      <a:pPr lvl="0" algn="ctr">
                        <a:lnSpc>
                          <a:spcPct val="100000"/>
                        </a:lnSpc>
                        <a:spcBef>
                          <a:spcPts val="0"/>
                        </a:spcBef>
                        <a:spcAft>
                          <a:spcPts val="0"/>
                        </a:spcAft>
                        <a:buNone/>
                      </a:pPr>
                      <a:r>
                        <a:rPr lang="en-US" sz="1800" u="none" strike="noStrike" noProof="0">
                          <a:latin typeface="Arial"/>
                        </a:rPr>
                        <a:t>Target Population</a:t>
                      </a:r>
                    </a:p>
                  </a:txBody>
                  <a:tcPr anchor="ctr"/>
                </a:tc>
                <a:tc>
                  <a:txBody>
                    <a:bodyPr/>
                    <a:lstStyle/>
                    <a:p>
                      <a:pPr marL="742950" marR="0" lvl="1" indent="-285750" algn="l">
                        <a:lnSpc>
                          <a:spcPct val="100000"/>
                        </a:lnSpc>
                        <a:spcBef>
                          <a:spcPts val="0"/>
                        </a:spcBef>
                        <a:spcAft>
                          <a:spcPts val="0"/>
                        </a:spcAft>
                        <a:buClr>
                          <a:srgbClr val="000000"/>
                        </a:buClr>
                        <a:buFont typeface="Arial,Sans-Serif"/>
                        <a:buChar char="•"/>
                      </a:pPr>
                      <a:r>
                        <a:rPr lang="en-US" sz="1800" b="0" i="0" u="none" strike="noStrike" noProof="0">
                          <a:latin typeface="Arial"/>
                        </a:rPr>
                        <a:t>Pregnant people and those up to </a:t>
                      </a:r>
                      <a:br>
                        <a:rPr lang="en-US" sz="1800" b="0" i="0" u="none" strike="noStrike" noProof="0">
                          <a:latin typeface="Arial"/>
                        </a:rPr>
                      </a:br>
                      <a:r>
                        <a:rPr lang="en-US" sz="1800" b="0" i="0" u="none" strike="noStrike" noProof="0">
                          <a:latin typeface="Arial"/>
                        </a:rPr>
                        <a:t>1 year postpartum</a:t>
                      </a:r>
                      <a:endParaRPr lang="en-US" sz="1800" b="0" i="0" u="none" strike="noStrike" noProof="0"/>
                    </a:p>
                    <a:p>
                      <a:pPr marL="742950" marR="0" lvl="1" indent="-285750" algn="l">
                        <a:lnSpc>
                          <a:spcPct val="100000"/>
                        </a:lnSpc>
                        <a:spcBef>
                          <a:spcPts val="0"/>
                        </a:spcBef>
                        <a:spcAft>
                          <a:spcPts val="0"/>
                        </a:spcAft>
                        <a:buClr>
                          <a:srgbClr val="000000"/>
                        </a:buClr>
                        <a:buFont typeface="Arial,Sans-Serif"/>
                        <a:buChar char="•"/>
                      </a:pPr>
                      <a:r>
                        <a:rPr lang="en-US" sz="1800" b="0" i="0" u="none" strike="noStrike" noProof="0">
                          <a:latin typeface="Arial"/>
                        </a:rPr>
                        <a:t>People who may have elevated risk of depression (e.g., trauma in early life, family history of depression)</a:t>
                      </a:r>
                      <a:endParaRPr lang="en-US" b="0" i="0"/>
                    </a:p>
                  </a:txBody>
                  <a:tcPr/>
                </a:tc>
                <a:extLst>
                  <a:ext uri="{0D108BD9-81ED-4DB2-BD59-A6C34878D82A}">
                    <a16:rowId xmlns:a16="http://schemas.microsoft.com/office/drawing/2014/main" val="3497540628"/>
                  </a:ext>
                </a:extLst>
              </a:tr>
              <a:tr h="370840">
                <a:tc>
                  <a:txBody>
                    <a:bodyPr/>
                    <a:lstStyle/>
                    <a:p>
                      <a:pPr lvl="0" algn="ctr">
                        <a:lnSpc>
                          <a:spcPct val="100000"/>
                        </a:lnSpc>
                        <a:spcBef>
                          <a:spcPts val="0"/>
                        </a:spcBef>
                        <a:spcAft>
                          <a:spcPts val="0"/>
                        </a:spcAft>
                        <a:buNone/>
                      </a:pPr>
                      <a:r>
                        <a:rPr lang="en-US" sz="1800" u="none" strike="noStrike" noProof="0">
                          <a:latin typeface="Arial"/>
                        </a:rPr>
                        <a:t>Not covered by this guideline </a:t>
                      </a:r>
                    </a:p>
                  </a:txBody>
                  <a:tcPr anchor="ctr"/>
                </a:tc>
                <a:tc>
                  <a:txBody>
                    <a:bodyPr/>
                    <a:lstStyle/>
                    <a:p>
                      <a:pPr marL="742950" marR="0" lvl="1" indent="-285750" algn="l">
                        <a:lnSpc>
                          <a:spcPct val="100000"/>
                        </a:lnSpc>
                        <a:spcBef>
                          <a:spcPts val="0"/>
                        </a:spcBef>
                        <a:spcAft>
                          <a:spcPts val="0"/>
                        </a:spcAft>
                        <a:buClr>
                          <a:srgbClr val="000000"/>
                        </a:buClr>
                        <a:buFont typeface="Arial,Sans-Serif"/>
                        <a:buChar char="•"/>
                      </a:pPr>
                      <a:r>
                        <a:rPr lang="en-CA" sz="1800" u="none" strike="noStrike" noProof="0">
                          <a:latin typeface="Arial"/>
                        </a:rPr>
                        <a:t>People with personal history of depression</a:t>
                      </a:r>
                      <a:endParaRPr lang="en-US" sz="1800" u="none" strike="noStrike" noProof="0">
                        <a:latin typeface="Arial"/>
                      </a:endParaRPr>
                    </a:p>
                    <a:p>
                      <a:pPr marL="742950" marR="0" lvl="1" indent="-285750" algn="l">
                        <a:lnSpc>
                          <a:spcPct val="100000"/>
                        </a:lnSpc>
                        <a:spcBef>
                          <a:spcPts val="0"/>
                        </a:spcBef>
                        <a:spcAft>
                          <a:spcPts val="0"/>
                        </a:spcAft>
                        <a:buClr>
                          <a:srgbClr val="000000"/>
                        </a:buClr>
                        <a:buFont typeface="Arial,Sans-Serif"/>
                        <a:buChar char="•"/>
                      </a:pPr>
                      <a:r>
                        <a:rPr lang="en-CA" sz="1800" u="none" strike="noStrike" noProof="0">
                          <a:latin typeface="Arial"/>
                        </a:rPr>
                        <a:t>Current diagnosis or treatment of depression or mental health disorder</a:t>
                      </a:r>
                      <a:endParaRPr lang="en-US" sz="1800" u="none" strike="noStrike" noProof="0">
                        <a:latin typeface="Arial"/>
                      </a:endParaRPr>
                    </a:p>
                  </a:txBody>
                  <a:tcPr/>
                </a:tc>
                <a:extLst>
                  <a:ext uri="{0D108BD9-81ED-4DB2-BD59-A6C34878D82A}">
                    <a16:rowId xmlns:a16="http://schemas.microsoft.com/office/drawing/2014/main" val="2746833068"/>
                  </a:ext>
                </a:extLst>
              </a:tr>
            </a:tbl>
          </a:graphicData>
        </a:graphic>
      </p:graphicFrame>
    </p:spTree>
    <p:extLst>
      <p:ext uri="{BB962C8B-B14F-4D97-AF65-F5344CB8AC3E}">
        <p14:creationId xmlns:p14="http://schemas.microsoft.com/office/powerpoint/2010/main" val="6066159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4"/>
          <p:cNvSpPr>
            <a:spLocks noGrp="1"/>
          </p:cNvSpPr>
          <p:nvPr>
            <p:ph type="title"/>
          </p:nvPr>
        </p:nvSpPr>
        <p:spPr>
          <a:xfrm>
            <a:off x="589030" y="4604026"/>
            <a:ext cx="7541731" cy="1362075"/>
          </a:xfrm>
        </p:spPr>
        <p:txBody>
          <a:bodyPr/>
          <a:lstStyle/>
          <a:p>
            <a:endParaRPr lang="fr-CA" altLang="en-US" sz="2800" cap="none"/>
          </a:p>
        </p:txBody>
      </p:sp>
      <p:sp>
        <p:nvSpPr>
          <p:cNvPr id="27651" name="Text Placeholder 5"/>
          <p:cNvSpPr>
            <a:spLocks noGrp="1"/>
          </p:cNvSpPr>
          <p:nvPr>
            <p:ph type="body" idx="1"/>
          </p:nvPr>
        </p:nvSpPr>
        <p:spPr>
          <a:xfrm>
            <a:off x="589029" y="3051654"/>
            <a:ext cx="8553658" cy="1522274"/>
          </a:xfrm>
        </p:spPr>
        <p:txBody>
          <a:bodyPr>
            <a:normAutofit/>
          </a:bodyPr>
          <a:lstStyle/>
          <a:p>
            <a:r>
              <a:rPr lang="en-CA" sz="4400">
                <a:latin typeface="Arial"/>
                <a:cs typeface="Arial"/>
              </a:rPr>
              <a:t>Methods</a:t>
            </a:r>
          </a:p>
          <a:p>
            <a:endParaRPr lang="en-CA" sz="3200" b="1"/>
          </a:p>
        </p:txBody>
      </p:sp>
      <p:sp>
        <p:nvSpPr>
          <p:cNvPr id="27652" name="Slide Number Placeholder 3"/>
          <p:cNvSpPr>
            <a:spLocks noGrp="1"/>
          </p:cNvSpPr>
          <p:nvPr>
            <p:ph type="sldNum" sz="quarter" idx="4294967295"/>
          </p:nvPr>
        </p:nvSpPr>
        <p:spPr>
          <a:xfrm>
            <a:off x="7010400" y="6477000"/>
            <a:ext cx="1905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000">
                <a:solidFill>
                  <a:schemeClr val="tx1"/>
                </a:solidFill>
                <a:latin typeface="Arial" pitchFamily="34" charset="0"/>
                <a:ea typeface="ヒラギノ角ゴ Pro W3" charset="-128"/>
              </a:defRPr>
            </a:lvl1pPr>
            <a:lvl2pPr marL="742950" indent="-285750" eaLnBrk="0" hangingPunct="0">
              <a:spcBef>
                <a:spcPct val="20000"/>
              </a:spcBef>
              <a:buChar char="–"/>
              <a:defRPr sz="1600">
                <a:solidFill>
                  <a:schemeClr val="tx1"/>
                </a:solidFill>
                <a:latin typeface="Arial" pitchFamily="34" charset="0"/>
                <a:ea typeface="ヒラギノ角ゴ Pro W3" charset="-128"/>
              </a:defRPr>
            </a:lvl2pPr>
            <a:lvl3pPr marL="1143000" indent="-228600" eaLnBrk="0" hangingPunct="0">
              <a:spcBef>
                <a:spcPct val="20000"/>
              </a:spcBef>
              <a:buChar char="•"/>
              <a:defRPr sz="1400">
                <a:solidFill>
                  <a:schemeClr val="tx1"/>
                </a:solidFill>
                <a:latin typeface="Arial" pitchFamily="34" charset="0"/>
                <a:ea typeface="ヒラギノ角ゴ Pro W3" charset="-128"/>
              </a:defRPr>
            </a:lvl3pPr>
            <a:lvl4pPr marL="1600200" indent="-228600" eaLnBrk="0" hangingPunct="0">
              <a:spcBef>
                <a:spcPct val="20000"/>
              </a:spcBef>
              <a:buChar char="–"/>
              <a:defRPr sz="1400">
                <a:solidFill>
                  <a:schemeClr val="tx1"/>
                </a:solidFill>
                <a:latin typeface="Arial" pitchFamily="34" charset="0"/>
                <a:ea typeface="ヒラギノ角ゴ Pro W3" charset="-128"/>
              </a:defRPr>
            </a:lvl4pPr>
            <a:lvl5pPr marL="2057400" indent="-228600" eaLnBrk="0" hangingPunct="0">
              <a:spcBef>
                <a:spcPct val="20000"/>
              </a:spcBef>
              <a:buChar char="»"/>
              <a:defRPr sz="1400">
                <a:solidFill>
                  <a:schemeClr val="tx1"/>
                </a:solidFill>
                <a:latin typeface="Arial" pitchFamily="34" charset="0"/>
                <a:ea typeface="ヒラギノ角ゴ Pro W3"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9pPr>
          </a:lstStyle>
          <a:p>
            <a:pPr>
              <a:spcBef>
                <a:spcPct val="0"/>
              </a:spcBef>
              <a:buFontTx/>
              <a:buNone/>
            </a:pPr>
            <a:fld id="{94CCA977-7DCD-4D74-B84E-1E3A15D19189}" type="slidenum">
              <a:rPr lang="en-US" altLang="en-US" sz="1400" smtClean="0">
                <a:solidFill>
                  <a:schemeClr val="bg1"/>
                </a:solidFill>
              </a:rPr>
              <a:pPr>
                <a:spcBef>
                  <a:spcPct val="0"/>
                </a:spcBef>
                <a:buFontTx/>
                <a:buNone/>
              </a:pPr>
              <a:t>21</a:t>
            </a:fld>
            <a:endParaRPr lang="en-US" altLang="en-US" sz="1400">
              <a:solidFill>
                <a:schemeClr val="bg1"/>
              </a:solidFill>
            </a:endParaRPr>
          </a:p>
        </p:txBody>
      </p:sp>
    </p:spTree>
    <p:extLst>
      <p:ext uri="{BB962C8B-B14F-4D97-AF65-F5344CB8AC3E}">
        <p14:creationId xmlns:p14="http://schemas.microsoft.com/office/powerpoint/2010/main" val="42433661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6909" y="2232919"/>
            <a:ext cx="4910897" cy="2943017"/>
          </a:xfrm>
        </p:spPr>
        <p:txBody>
          <a:bodyPr vert="horz" lIns="91440" tIns="45720" rIns="91440" bIns="45720" rtlCol="0" anchor="t">
            <a:normAutofit lnSpcReduction="10000"/>
          </a:bodyPr>
          <a:lstStyle/>
          <a:p>
            <a:r>
              <a:rPr lang="en-CA" sz="1800"/>
              <a:t>Independent body of 12-15 clinicians and methodologists</a:t>
            </a:r>
          </a:p>
          <a:p>
            <a:pPr marL="0" indent="0">
              <a:buNone/>
            </a:pPr>
            <a:r>
              <a:rPr lang="en-CA" sz="1800"/>
              <a:t> </a:t>
            </a:r>
          </a:p>
          <a:p>
            <a:r>
              <a:rPr lang="en-CA" sz="1800" b="1"/>
              <a:t>Mandate</a:t>
            </a:r>
            <a:r>
              <a:rPr lang="en-CA" sz="1800"/>
              <a:t>:</a:t>
            </a:r>
          </a:p>
          <a:p>
            <a:pPr lvl="1">
              <a:buFont typeface="Courier New" panose="020B0604020202020204" pitchFamily="34" charset="0"/>
              <a:buChar char="o"/>
            </a:pPr>
            <a:r>
              <a:rPr lang="en-CA" sz="1800"/>
              <a:t>Develop evidence-based clinical practice guidelines to support primary care providers deliver preventive healthcare</a:t>
            </a:r>
          </a:p>
          <a:p>
            <a:pPr lvl="1">
              <a:buFont typeface="Courier New" panose="020B0604020202020204" pitchFamily="34" charset="0"/>
              <a:buChar char="o"/>
            </a:pPr>
            <a:r>
              <a:rPr lang="en-CA" sz="1800"/>
              <a:t>Ensure dissemination, uptake and implementation of guidelines</a:t>
            </a:r>
          </a:p>
          <a:p>
            <a:pPr lvl="1"/>
            <a:endParaRPr lang="en-CA" sz="1800"/>
          </a:p>
        </p:txBody>
      </p:sp>
      <p:sp>
        <p:nvSpPr>
          <p:cNvPr id="4" name="Slide Number Placeholder 3"/>
          <p:cNvSpPr>
            <a:spLocks noGrp="1"/>
          </p:cNvSpPr>
          <p:nvPr>
            <p:ph type="sldNum" sz="quarter" idx="12"/>
          </p:nvPr>
        </p:nvSpPr>
        <p:spPr/>
        <p:txBody>
          <a:bodyPr/>
          <a:lstStyle/>
          <a:p>
            <a:fld id="{E3D5E142-BA66-4577-AABD-3D3B043058E5}" type="slidenum">
              <a:rPr lang="en-US" smtClean="0"/>
              <a:t>22</a:t>
            </a:fld>
            <a:endParaRPr lang="en-US"/>
          </a:p>
        </p:txBody>
      </p:sp>
      <p:pic>
        <p:nvPicPr>
          <p:cNvPr id="5" name="Picture 5" descr="A picture containing text, gauge&#10;&#10;Description automatically generated">
            <a:extLst>
              <a:ext uri="{FF2B5EF4-FFF2-40B4-BE49-F238E27FC236}">
                <a16:creationId xmlns:a16="http://schemas.microsoft.com/office/drawing/2014/main" id="{D1978754-B81F-4271-925C-67D5CD6DB53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084170" y="3679412"/>
            <a:ext cx="2010567" cy="1496184"/>
          </a:xfrm>
          <a:prstGeom prst="rect">
            <a:avLst/>
          </a:prstGeom>
        </p:spPr>
      </p:pic>
      <p:sp>
        <p:nvSpPr>
          <p:cNvPr id="7" name="Title 4">
            <a:extLst>
              <a:ext uri="{FF2B5EF4-FFF2-40B4-BE49-F238E27FC236}">
                <a16:creationId xmlns:a16="http://schemas.microsoft.com/office/drawing/2014/main" id="{B140538A-06A1-D7A1-466A-4DBC85D485EF}"/>
              </a:ext>
            </a:extLst>
          </p:cNvPr>
          <p:cNvSpPr txBox="1">
            <a:spLocks/>
          </p:cNvSpPr>
          <p:nvPr/>
        </p:nvSpPr>
        <p:spPr>
          <a:xfrm>
            <a:off x="442773" y="868240"/>
            <a:ext cx="8155127" cy="762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panose="020B0604020202020204" pitchFamily="34" charset="0"/>
                <a:ea typeface="+mj-ea"/>
                <a:cs typeface="Arial" panose="020B0604020202020204" pitchFamily="34" charset="0"/>
              </a:defRPr>
            </a:lvl1pPr>
          </a:lstStyle>
          <a:p>
            <a:pPr>
              <a:defRPr/>
            </a:pPr>
            <a:r>
              <a:rPr lang="en-CA" sz="3200">
                <a:latin typeface="Arial"/>
                <a:cs typeface="Arial"/>
              </a:rPr>
              <a:t>Canadian Task Force on </a:t>
            </a:r>
            <a:br>
              <a:rPr lang="en-CA" sz="3200">
                <a:latin typeface="Arial"/>
                <a:cs typeface="Arial"/>
              </a:rPr>
            </a:br>
            <a:r>
              <a:rPr lang="en-CA" sz="3200">
                <a:latin typeface="Arial"/>
                <a:cs typeface="Arial"/>
              </a:rPr>
              <a:t>Preventive Health Care</a:t>
            </a:r>
            <a:endParaRPr lang="en-US" sz="3200" b="0">
              <a:latin typeface="Arial"/>
              <a:cs typeface="Arial"/>
            </a:endParaRPr>
          </a:p>
        </p:txBody>
      </p:sp>
    </p:spTree>
    <p:extLst>
      <p:ext uri="{BB962C8B-B14F-4D97-AF65-F5344CB8AC3E}">
        <p14:creationId xmlns:p14="http://schemas.microsoft.com/office/powerpoint/2010/main" val="32621891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Content Placeholder 2"/>
          <p:cNvSpPr>
            <a:spLocks noGrp="1"/>
          </p:cNvSpPr>
          <p:nvPr>
            <p:ph idx="1"/>
          </p:nvPr>
        </p:nvSpPr>
        <p:spPr>
          <a:xfrm>
            <a:off x="530572" y="2469161"/>
            <a:ext cx="3990718" cy="2849679"/>
          </a:xfrm>
        </p:spPr>
        <p:txBody>
          <a:bodyPr vert="horz" lIns="91440" tIns="45720" rIns="91440" bIns="45720" rtlCol="0" anchor="t">
            <a:normAutofit/>
          </a:bodyPr>
          <a:lstStyle/>
          <a:p>
            <a:r>
              <a:rPr lang="en-US" altLang="en-US" sz="1800">
                <a:latin typeface="Arial"/>
                <a:cs typeface="Arial"/>
              </a:rPr>
              <a:t>Independent systematic review (SR) of the literature based on the working group’s analytical framework</a:t>
            </a:r>
          </a:p>
          <a:p>
            <a:r>
              <a:rPr lang="en-US" altLang="en-US" sz="1800">
                <a:latin typeface="Arial"/>
                <a:cs typeface="Arial"/>
              </a:rPr>
              <a:t>Present evidence with GRADE tables to inform Task Force guidelines</a:t>
            </a:r>
          </a:p>
          <a:p>
            <a:r>
              <a:rPr lang="en-US" altLang="en-US" sz="1800">
                <a:latin typeface="Arial"/>
                <a:cs typeface="Arial"/>
              </a:rPr>
              <a:t>Participate in working group and Task Force meetings (non-voting) </a:t>
            </a:r>
            <a:endParaRPr lang="en-US" altLang="en-US" sz="1800"/>
          </a:p>
        </p:txBody>
      </p:sp>
      <p:sp>
        <p:nvSpPr>
          <p:cNvPr id="27652" name="Slide Number Placeholder 3"/>
          <p:cNvSpPr>
            <a:spLocks noGrp="1"/>
          </p:cNvSpPr>
          <p:nvPr>
            <p:ph type="sldNum" sz="quarter" idx="4294967295"/>
          </p:nvPr>
        </p:nvSpPr>
        <p:spPr>
          <a:xfrm>
            <a:off x="7010400" y="6477000"/>
            <a:ext cx="1905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000">
                <a:solidFill>
                  <a:schemeClr val="tx1"/>
                </a:solidFill>
                <a:latin typeface="Arial" pitchFamily="34" charset="0"/>
                <a:ea typeface="ヒラギノ角ゴ Pro W3" charset="-128"/>
              </a:defRPr>
            </a:lvl1pPr>
            <a:lvl2pPr marL="742950" indent="-285750" eaLnBrk="0" hangingPunct="0">
              <a:spcBef>
                <a:spcPct val="20000"/>
              </a:spcBef>
              <a:buChar char="–"/>
              <a:defRPr sz="1600">
                <a:solidFill>
                  <a:schemeClr val="tx1"/>
                </a:solidFill>
                <a:latin typeface="Arial" pitchFamily="34" charset="0"/>
                <a:ea typeface="ヒラギノ角ゴ Pro W3" charset="-128"/>
              </a:defRPr>
            </a:lvl2pPr>
            <a:lvl3pPr marL="1143000" indent="-228600" eaLnBrk="0" hangingPunct="0">
              <a:spcBef>
                <a:spcPct val="20000"/>
              </a:spcBef>
              <a:buChar char="•"/>
              <a:defRPr sz="1400">
                <a:solidFill>
                  <a:schemeClr val="tx1"/>
                </a:solidFill>
                <a:latin typeface="Arial" pitchFamily="34" charset="0"/>
                <a:ea typeface="ヒラギノ角ゴ Pro W3" charset="-128"/>
              </a:defRPr>
            </a:lvl3pPr>
            <a:lvl4pPr marL="1600200" indent="-228600" eaLnBrk="0" hangingPunct="0">
              <a:spcBef>
                <a:spcPct val="20000"/>
              </a:spcBef>
              <a:buChar char="–"/>
              <a:defRPr sz="1400">
                <a:solidFill>
                  <a:schemeClr val="tx1"/>
                </a:solidFill>
                <a:latin typeface="Arial" pitchFamily="34" charset="0"/>
                <a:ea typeface="ヒラギノ角ゴ Pro W3" charset="-128"/>
              </a:defRPr>
            </a:lvl4pPr>
            <a:lvl5pPr marL="2057400" indent="-228600" eaLnBrk="0" hangingPunct="0">
              <a:spcBef>
                <a:spcPct val="20000"/>
              </a:spcBef>
              <a:buChar char="»"/>
              <a:defRPr sz="1400">
                <a:solidFill>
                  <a:schemeClr val="tx1"/>
                </a:solidFill>
                <a:latin typeface="Arial" pitchFamily="34" charset="0"/>
                <a:ea typeface="ヒラギノ角ゴ Pro W3"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9pPr>
          </a:lstStyle>
          <a:p>
            <a:pPr>
              <a:spcBef>
                <a:spcPct val="0"/>
              </a:spcBef>
              <a:buFontTx/>
              <a:buNone/>
            </a:pPr>
            <a:fld id="{DD545C49-BF10-49F5-984F-6AF71B4566B1}" type="slidenum">
              <a:rPr lang="en-US" altLang="en-US" sz="1400" smtClean="0">
                <a:cs typeface="Arial" pitchFamily="34" charset="0"/>
              </a:rPr>
              <a:pPr>
                <a:spcBef>
                  <a:spcPct val="0"/>
                </a:spcBef>
                <a:buFontTx/>
                <a:buNone/>
              </a:pPr>
              <a:t>23</a:t>
            </a:fld>
            <a:endParaRPr lang="en-US" altLang="en-US" sz="1400">
              <a:cs typeface="Arial" pitchFamily="34" charset="0"/>
            </a:endParaRPr>
          </a:p>
        </p:txBody>
      </p:sp>
      <p:sp>
        <p:nvSpPr>
          <p:cNvPr id="4" name="Title 4">
            <a:extLst>
              <a:ext uri="{FF2B5EF4-FFF2-40B4-BE49-F238E27FC236}">
                <a16:creationId xmlns:a16="http://schemas.microsoft.com/office/drawing/2014/main" id="{A814E7EF-1B16-BDC5-01EB-05C974143A0F}"/>
              </a:ext>
            </a:extLst>
          </p:cNvPr>
          <p:cNvSpPr txBox="1">
            <a:spLocks/>
          </p:cNvSpPr>
          <p:nvPr/>
        </p:nvSpPr>
        <p:spPr>
          <a:xfrm>
            <a:off x="442773" y="868240"/>
            <a:ext cx="8155127" cy="762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panose="020B0604020202020204" pitchFamily="34" charset="0"/>
                <a:ea typeface="+mj-ea"/>
                <a:cs typeface="Arial" panose="020B0604020202020204" pitchFamily="34" charset="0"/>
              </a:defRPr>
            </a:lvl1pPr>
          </a:lstStyle>
          <a:p>
            <a:pPr>
              <a:defRPr/>
            </a:pPr>
            <a:r>
              <a:rPr lang="en-US" sz="3200">
                <a:latin typeface="Arial"/>
                <a:cs typeface="Arial"/>
              </a:rPr>
              <a:t>Evidence Review and </a:t>
            </a:r>
            <a:br>
              <a:rPr lang="en-US" sz="3200">
                <a:latin typeface="Arial"/>
                <a:cs typeface="Arial"/>
              </a:rPr>
            </a:br>
            <a:r>
              <a:rPr lang="en-US" sz="3200">
                <a:latin typeface="Arial"/>
                <a:cs typeface="Arial"/>
              </a:rPr>
              <a:t>Synthesis </a:t>
            </a:r>
            <a:r>
              <a:rPr lang="en-US" sz="3200" err="1">
                <a:latin typeface="Arial"/>
                <a:cs typeface="Arial"/>
              </a:rPr>
              <a:t>Centres</a:t>
            </a:r>
            <a:r>
              <a:rPr lang="en-US" sz="3200">
                <a:latin typeface="Arial"/>
                <a:cs typeface="Arial"/>
              </a:rPr>
              <a:t> (ERSC)</a:t>
            </a:r>
            <a:endParaRPr lang="en-US" sz="3200" b="0">
              <a:latin typeface="Arial"/>
              <a:cs typeface="Arial"/>
            </a:endParaRPr>
          </a:p>
        </p:txBody>
      </p:sp>
      <p:pic>
        <p:nvPicPr>
          <p:cNvPr id="7" name="Picture 7">
            <a:extLst>
              <a:ext uri="{FF2B5EF4-FFF2-40B4-BE49-F238E27FC236}">
                <a16:creationId xmlns:a16="http://schemas.microsoft.com/office/drawing/2014/main" id="{7A078AF1-FD43-98E9-8FB3-01346705DAF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06044" y="2135941"/>
            <a:ext cx="3682092" cy="3518207"/>
          </a:xfrm>
          <a:prstGeom prst="rect">
            <a:avLst/>
          </a:prstGeom>
        </p:spPr>
      </p:pic>
    </p:spTree>
    <p:extLst>
      <p:ext uri="{BB962C8B-B14F-4D97-AF65-F5344CB8AC3E}">
        <p14:creationId xmlns:p14="http://schemas.microsoft.com/office/powerpoint/2010/main" val="42208224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Slide Number Placeholder 3"/>
          <p:cNvSpPr>
            <a:spLocks noGrp="1"/>
          </p:cNvSpPr>
          <p:nvPr>
            <p:ph type="sldNum" sz="quarter" idx="4294967295"/>
          </p:nvPr>
        </p:nvSpPr>
        <p:spPr>
          <a:xfrm>
            <a:off x="7010400" y="6477000"/>
            <a:ext cx="1905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000">
                <a:solidFill>
                  <a:schemeClr val="tx1"/>
                </a:solidFill>
                <a:latin typeface="Arial" pitchFamily="34" charset="0"/>
                <a:ea typeface="ヒラギノ角ゴ Pro W3" charset="-128"/>
              </a:defRPr>
            </a:lvl1pPr>
            <a:lvl2pPr marL="742950" indent="-285750" eaLnBrk="0" hangingPunct="0">
              <a:spcBef>
                <a:spcPct val="20000"/>
              </a:spcBef>
              <a:buChar char="–"/>
              <a:defRPr sz="1600">
                <a:solidFill>
                  <a:schemeClr val="tx1"/>
                </a:solidFill>
                <a:latin typeface="Arial" pitchFamily="34" charset="0"/>
                <a:ea typeface="ヒラギノ角ゴ Pro W3" charset="-128"/>
              </a:defRPr>
            </a:lvl2pPr>
            <a:lvl3pPr marL="1143000" indent="-228600" eaLnBrk="0" hangingPunct="0">
              <a:spcBef>
                <a:spcPct val="20000"/>
              </a:spcBef>
              <a:buChar char="•"/>
              <a:defRPr sz="1400">
                <a:solidFill>
                  <a:schemeClr val="tx1"/>
                </a:solidFill>
                <a:latin typeface="Arial" pitchFamily="34" charset="0"/>
                <a:ea typeface="ヒラギノ角ゴ Pro W3" charset="-128"/>
              </a:defRPr>
            </a:lvl3pPr>
            <a:lvl4pPr marL="1600200" indent="-228600" eaLnBrk="0" hangingPunct="0">
              <a:spcBef>
                <a:spcPct val="20000"/>
              </a:spcBef>
              <a:buChar char="–"/>
              <a:defRPr sz="1400">
                <a:solidFill>
                  <a:schemeClr val="tx1"/>
                </a:solidFill>
                <a:latin typeface="Arial" pitchFamily="34" charset="0"/>
                <a:ea typeface="ヒラギノ角ゴ Pro W3" charset="-128"/>
              </a:defRPr>
            </a:lvl4pPr>
            <a:lvl5pPr marL="2057400" indent="-228600" eaLnBrk="0" hangingPunct="0">
              <a:spcBef>
                <a:spcPct val="20000"/>
              </a:spcBef>
              <a:buChar char="»"/>
              <a:defRPr sz="1400">
                <a:solidFill>
                  <a:schemeClr val="tx1"/>
                </a:solidFill>
                <a:latin typeface="Arial" pitchFamily="34" charset="0"/>
                <a:ea typeface="ヒラギノ角ゴ Pro W3"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9pPr>
          </a:lstStyle>
          <a:p>
            <a:pPr>
              <a:spcBef>
                <a:spcPct val="0"/>
              </a:spcBef>
              <a:buFontTx/>
              <a:buNone/>
            </a:pPr>
            <a:fld id="{1E215434-31F9-43B8-B68D-2B8DDC0FE676}" type="slidenum">
              <a:rPr lang="en-US" altLang="en-US" sz="1400" smtClean="0"/>
              <a:pPr>
                <a:spcBef>
                  <a:spcPct val="0"/>
                </a:spcBef>
                <a:buFontTx/>
                <a:buNone/>
              </a:pPr>
              <a:t>24</a:t>
            </a:fld>
            <a:endParaRPr lang="en-US" altLang="en-US" sz="1400"/>
          </a:p>
        </p:txBody>
      </p:sp>
      <p:grpSp>
        <p:nvGrpSpPr>
          <p:cNvPr id="4" name="Group 3">
            <a:extLst>
              <a:ext uri="{FF2B5EF4-FFF2-40B4-BE49-F238E27FC236}">
                <a16:creationId xmlns:a16="http://schemas.microsoft.com/office/drawing/2014/main" id="{B3DA593C-38A3-886A-1C9F-9571D9AEF47E}"/>
              </a:ext>
            </a:extLst>
          </p:cNvPr>
          <p:cNvGrpSpPr/>
          <p:nvPr/>
        </p:nvGrpSpPr>
        <p:grpSpPr>
          <a:xfrm>
            <a:off x="0" y="0"/>
            <a:ext cx="9144000" cy="6858000"/>
            <a:chOff x="0" y="0"/>
            <a:chExt cx="9144000" cy="6858000"/>
          </a:xfrm>
        </p:grpSpPr>
        <p:sp>
          <p:nvSpPr>
            <p:cNvPr id="3" name="Rectangle 2">
              <a:extLst>
                <a:ext uri="{FF2B5EF4-FFF2-40B4-BE49-F238E27FC236}">
                  <a16:creationId xmlns:a16="http://schemas.microsoft.com/office/drawing/2014/main" id="{16DBA4E1-F3EB-6050-5F28-C1569E775BF3}"/>
                </a:ext>
              </a:extLst>
            </p:cNvPr>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rcRect/>
            <a:stretch/>
          </p:blipFill>
          <p:spPr>
            <a:xfrm>
              <a:off x="131455" y="6096"/>
              <a:ext cx="8867170" cy="6851904"/>
            </a:xfrm>
            <a:prstGeom prst="rect">
              <a:avLst/>
            </a:prstGeom>
          </p:spPr>
        </p:pic>
      </p:grpSp>
    </p:spTree>
    <p:extLst>
      <p:ext uri="{BB962C8B-B14F-4D97-AF65-F5344CB8AC3E}">
        <p14:creationId xmlns:p14="http://schemas.microsoft.com/office/powerpoint/2010/main" val="9991378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Content Placeholder 2"/>
          <p:cNvSpPr>
            <a:spLocks noGrp="1"/>
          </p:cNvSpPr>
          <p:nvPr>
            <p:ph idx="1"/>
          </p:nvPr>
        </p:nvSpPr>
        <p:spPr>
          <a:xfrm>
            <a:off x="570635" y="1649861"/>
            <a:ext cx="7517575" cy="4082348"/>
          </a:xfrm>
        </p:spPr>
        <p:txBody>
          <a:bodyPr vert="horz" lIns="91440" tIns="45720" rIns="91440" bIns="45720" rtlCol="0" anchor="t">
            <a:noAutofit/>
          </a:bodyPr>
          <a:lstStyle/>
          <a:p>
            <a:pPr>
              <a:spcBef>
                <a:spcPts val="0"/>
              </a:spcBef>
              <a:defRPr/>
            </a:pPr>
            <a:r>
              <a:rPr lang="en-US" sz="2000" b="1">
                <a:latin typeface="Arial"/>
                <a:cs typeface="Arial"/>
              </a:rPr>
              <a:t>Internal review process involving</a:t>
            </a:r>
            <a:r>
              <a:rPr lang="en-US" sz="2000">
                <a:latin typeface="Arial"/>
                <a:cs typeface="Arial"/>
              </a:rPr>
              <a:t>:</a:t>
            </a:r>
            <a:endParaRPr lang="en-US"/>
          </a:p>
          <a:p>
            <a:pPr lvl="1">
              <a:spcBef>
                <a:spcPts val="0"/>
              </a:spcBef>
              <a:buFont typeface="Wingdings" panose="020B0604020202020204" pitchFamily="34" charset="0"/>
              <a:buChar char="ü"/>
              <a:defRPr/>
            </a:pPr>
            <a:r>
              <a:rPr lang="en-US">
                <a:latin typeface="Arial"/>
                <a:cs typeface="Arial"/>
              </a:rPr>
              <a:t>Guideline working group and other Task Force members</a:t>
            </a:r>
          </a:p>
          <a:p>
            <a:pPr lvl="1">
              <a:spcBef>
                <a:spcPts val="0"/>
              </a:spcBef>
              <a:spcAft>
                <a:spcPts val="1400"/>
              </a:spcAft>
              <a:buFont typeface="Wingdings" panose="020B0604020202020204" pitchFamily="34" charset="0"/>
              <a:buChar char="ü"/>
              <a:defRPr/>
            </a:pPr>
            <a:r>
              <a:rPr lang="en-US">
                <a:latin typeface="Arial"/>
                <a:cs typeface="Arial"/>
              </a:rPr>
              <a:t>Content experts who support the working group</a:t>
            </a:r>
          </a:p>
          <a:p>
            <a:pPr>
              <a:spcBef>
                <a:spcPts val="0"/>
              </a:spcBef>
              <a:defRPr/>
            </a:pPr>
            <a:r>
              <a:rPr lang="en-US" sz="2000" b="1">
                <a:latin typeface="Arial"/>
                <a:cs typeface="Arial"/>
              </a:rPr>
              <a:t>External stakeholder review undertaken at key stages</a:t>
            </a:r>
            <a:r>
              <a:rPr lang="en-US" sz="2000">
                <a:latin typeface="Arial"/>
                <a:cs typeface="Arial"/>
              </a:rPr>
              <a:t>:</a:t>
            </a:r>
          </a:p>
          <a:p>
            <a:pPr lvl="1">
              <a:spcBef>
                <a:spcPts val="0"/>
              </a:spcBef>
              <a:spcAft>
                <a:spcPts val="1400"/>
              </a:spcAft>
              <a:buFont typeface="Wingdings" panose="020B0604020202020204" pitchFamily="34" charset="0"/>
              <a:buChar char="ü"/>
              <a:defRPr/>
            </a:pPr>
            <a:r>
              <a:rPr lang="en-US">
                <a:latin typeface="Arial"/>
                <a:cs typeface="Arial"/>
              </a:rPr>
              <a:t>Protocol, systematic review(s) and guideline</a:t>
            </a:r>
          </a:p>
          <a:p>
            <a:pPr>
              <a:spcBef>
                <a:spcPts val="0"/>
              </a:spcBef>
              <a:defRPr/>
            </a:pPr>
            <a:r>
              <a:rPr lang="en-US" sz="2000" b="1">
                <a:latin typeface="Arial"/>
                <a:cs typeface="Arial"/>
              </a:rPr>
              <a:t>External stakeholder reviewer groups:</a:t>
            </a:r>
            <a:endParaRPr lang="en-US" sz="2000" b="1" strike="sngStrike">
              <a:latin typeface="Arial"/>
              <a:cs typeface="Arial"/>
            </a:endParaRPr>
          </a:p>
          <a:p>
            <a:pPr lvl="1">
              <a:spcBef>
                <a:spcPts val="0"/>
              </a:spcBef>
              <a:buFont typeface="Wingdings" panose="020B0604020202020204" pitchFamily="34" charset="0"/>
              <a:buChar char="ü"/>
              <a:defRPr/>
            </a:pPr>
            <a:r>
              <a:rPr lang="en-US">
                <a:latin typeface="Arial"/>
                <a:cs typeface="Arial"/>
              </a:rPr>
              <a:t>Generalist and disease-specific stakeholders </a:t>
            </a:r>
            <a:endParaRPr lang="en-US"/>
          </a:p>
          <a:p>
            <a:pPr lvl="1">
              <a:spcBef>
                <a:spcPts val="0"/>
              </a:spcBef>
              <a:spcAft>
                <a:spcPts val="1400"/>
              </a:spcAft>
              <a:buFont typeface="Wingdings" panose="020B0604020202020204" pitchFamily="34" charset="0"/>
              <a:buChar char="ü"/>
              <a:defRPr/>
            </a:pPr>
            <a:r>
              <a:rPr lang="en-US">
                <a:latin typeface="Arial"/>
                <a:cs typeface="Arial"/>
              </a:rPr>
              <a:t>Academic peer reviewers</a:t>
            </a:r>
          </a:p>
          <a:p>
            <a:pPr marL="342900" lvl="1" indent="-342900">
              <a:spcBef>
                <a:spcPts val="0"/>
              </a:spcBef>
              <a:spcAft>
                <a:spcPts val="1400"/>
              </a:spcAft>
              <a:buFontTx/>
              <a:buChar char="•"/>
              <a:defRPr/>
            </a:pPr>
            <a:r>
              <a:rPr lang="en-US" b="1" i="1">
                <a:latin typeface="Arial"/>
                <a:cs typeface="Arial"/>
              </a:rPr>
              <a:t>CMAJ</a:t>
            </a:r>
            <a:r>
              <a:rPr lang="en-US" b="1">
                <a:latin typeface="Arial"/>
                <a:cs typeface="Arial"/>
              </a:rPr>
              <a:t> </a:t>
            </a:r>
            <a:r>
              <a:rPr lang="en-US">
                <a:latin typeface="Arial"/>
                <a:cs typeface="Arial"/>
              </a:rPr>
              <a:t>undertakes an independent peer review process to review guidelines before accepting for publication</a:t>
            </a:r>
          </a:p>
        </p:txBody>
      </p:sp>
      <p:sp>
        <p:nvSpPr>
          <p:cNvPr id="28676" name="Slide Number Placeholder 3"/>
          <p:cNvSpPr>
            <a:spLocks noGrp="1"/>
          </p:cNvSpPr>
          <p:nvPr>
            <p:ph type="sldNum" sz="quarter" idx="4294967295"/>
          </p:nvPr>
        </p:nvSpPr>
        <p:spPr>
          <a:xfrm>
            <a:off x="7010400" y="6477000"/>
            <a:ext cx="1905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000">
                <a:solidFill>
                  <a:schemeClr val="tx1"/>
                </a:solidFill>
                <a:latin typeface="Arial" pitchFamily="34" charset="0"/>
                <a:ea typeface="ヒラギノ角ゴ Pro W3" charset="-128"/>
              </a:defRPr>
            </a:lvl1pPr>
            <a:lvl2pPr marL="742950" indent="-285750" eaLnBrk="0" hangingPunct="0">
              <a:spcBef>
                <a:spcPct val="20000"/>
              </a:spcBef>
              <a:buChar char="–"/>
              <a:defRPr sz="1600">
                <a:solidFill>
                  <a:schemeClr val="tx1"/>
                </a:solidFill>
                <a:latin typeface="Arial" pitchFamily="34" charset="0"/>
                <a:ea typeface="ヒラギノ角ゴ Pro W3" charset="-128"/>
              </a:defRPr>
            </a:lvl2pPr>
            <a:lvl3pPr marL="1143000" indent="-228600" eaLnBrk="0" hangingPunct="0">
              <a:spcBef>
                <a:spcPct val="20000"/>
              </a:spcBef>
              <a:buChar char="•"/>
              <a:defRPr sz="1400">
                <a:solidFill>
                  <a:schemeClr val="tx1"/>
                </a:solidFill>
                <a:latin typeface="Arial" pitchFamily="34" charset="0"/>
                <a:ea typeface="ヒラギノ角ゴ Pro W3" charset="-128"/>
              </a:defRPr>
            </a:lvl3pPr>
            <a:lvl4pPr marL="1600200" indent="-228600" eaLnBrk="0" hangingPunct="0">
              <a:spcBef>
                <a:spcPct val="20000"/>
              </a:spcBef>
              <a:buChar char="–"/>
              <a:defRPr sz="1400">
                <a:solidFill>
                  <a:schemeClr val="tx1"/>
                </a:solidFill>
                <a:latin typeface="Arial" pitchFamily="34" charset="0"/>
                <a:ea typeface="ヒラギノ角ゴ Pro W3" charset="-128"/>
              </a:defRPr>
            </a:lvl4pPr>
            <a:lvl5pPr marL="2057400" indent="-228600" eaLnBrk="0" hangingPunct="0">
              <a:spcBef>
                <a:spcPct val="20000"/>
              </a:spcBef>
              <a:buChar char="»"/>
              <a:defRPr sz="1400">
                <a:solidFill>
                  <a:schemeClr val="tx1"/>
                </a:solidFill>
                <a:latin typeface="Arial" pitchFamily="34" charset="0"/>
                <a:ea typeface="ヒラギノ角ゴ Pro W3"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9pPr>
          </a:lstStyle>
          <a:p>
            <a:pPr>
              <a:spcBef>
                <a:spcPct val="0"/>
              </a:spcBef>
              <a:buFontTx/>
              <a:buNone/>
            </a:pPr>
            <a:fld id="{1E215434-31F9-43B8-B68D-2B8DDC0FE676}" type="slidenum">
              <a:rPr lang="en-US" altLang="en-US" sz="1400" smtClean="0"/>
              <a:pPr>
                <a:spcBef>
                  <a:spcPct val="0"/>
                </a:spcBef>
                <a:buFontTx/>
                <a:buNone/>
              </a:pPr>
              <a:t>25</a:t>
            </a:fld>
            <a:endParaRPr lang="en-US" altLang="en-US" sz="1400"/>
          </a:p>
        </p:txBody>
      </p:sp>
      <p:sp>
        <p:nvSpPr>
          <p:cNvPr id="4" name="Title 4">
            <a:extLst>
              <a:ext uri="{FF2B5EF4-FFF2-40B4-BE49-F238E27FC236}">
                <a16:creationId xmlns:a16="http://schemas.microsoft.com/office/drawing/2014/main" id="{AE79F173-F197-99CA-35F7-715586F47B3F}"/>
              </a:ext>
            </a:extLst>
          </p:cNvPr>
          <p:cNvSpPr txBox="1">
            <a:spLocks/>
          </p:cNvSpPr>
          <p:nvPr/>
        </p:nvSpPr>
        <p:spPr>
          <a:xfrm>
            <a:off x="442773" y="689113"/>
            <a:ext cx="8155127" cy="762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panose="020B0604020202020204" pitchFamily="34" charset="0"/>
                <a:ea typeface="+mj-ea"/>
                <a:cs typeface="Arial" panose="020B0604020202020204" pitchFamily="34" charset="0"/>
              </a:defRPr>
            </a:lvl1pPr>
          </a:lstStyle>
          <a:p>
            <a:pPr>
              <a:defRPr/>
            </a:pPr>
            <a:r>
              <a:rPr lang="en-US" sz="3200" dirty="0">
                <a:latin typeface="Arial"/>
                <a:cs typeface="Arial"/>
              </a:rPr>
              <a:t>Guideline review process</a:t>
            </a:r>
            <a:endParaRPr lang="en-US" sz="3200" b="0" dirty="0">
              <a:latin typeface="Arial"/>
              <a:cs typeface="Arial"/>
            </a:endParaRPr>
          </a:p>
        </p:txBody>
      </p:sp>
    </p:spTree>
    <p:extLst>
      <p:ext uri="{BB962C8B-B14F-4D97-AF65-F5344CB8AC3E}">
        <p14:creationId xmlns:p14="http://schemas.microsoft.com/office/powerpoint/2010/main" val="27435870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Slide Number Placeholder 3"/>
          <p:cNvSpPr>
            <a:spLocks noGrp="1"/>
          </p:cNvSpPr>
          <p:nvPr>
            <p:ph type="sldNum" sz="quarter" idx="4294967295"/>
          </p:nvPr>
        </p:nvSpPr>
        <p:spPr>
          <a:xfrm>
            <a:off x="7010400" y="6477000"/>
            <a:ext cx="1905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000">
                <a:solidFill>
                  <a:schemeClr val="tx1"/>
                </a:solidFill>
                <a:latin typeface="Arial" pitchFamily="34" charset="0"/>
                <a:ea typeface="ヒラギノ角ゴ Pro W3" charset="-128"/>
              </a:defRPr>
            </a:lvl1pPr>
            <a:lvl2pPr marL="742950" indent="-285750" eaLnBrk="0" hangingPunct="0">
              <a:spcBef>
                <a:spcPct val="20000"/>
              </a:spcBef>
              <a:buChar char="–"/>
              <a:defRPr sz="1600">
                <a:solidFill>
                  <a:schemeClr val="tx1"/>
                </a:solidFill>
                <a:latin typeface="Arial" pitchFamily="34" charset="0"/>
                <a:ea typeface="ヒラギノ角ゴ Pro W3" charset="-128"/>
              </a:defRPr>
            </a:lvl2pPr>
            <a:lvl3pPr marL="1143000" indent="-228600" eaLnBrk="0" hangingPunct="0">
              <a:spcBef>
                <a:spcPct val="20000"/>
              </a:spcBef>
              <a:buChar char="•"/>
              <a:defRPr sz="1400">
                <a:solidFill>
                  <a:schemeClr val="tx1"/>
                </a:solidFill>
                <a:latin typeface="Arial" pitchFamily="34" charset="0"/>
                <a:ea typeface="ヒラギノ角ゴ Pro W3" charset="-128"/>
              </a:defRPr>
            </a:lvl3pPr>
            <a:lvl4pPr marL="1600200" indent="-228600" eaLnBrk="0" hangingPunct="0">
              <a:spcBef>
                <a:spcPct val="20000"/>
              </a:spcBef>
              <a:buChar char="–"/>
              <a:defRPr sz="1400">
                <a:solidFill>
                  <a:schemeClr val="tx1"/>
                </a:solidFill>
                <a:latin typeface="Arial" pitchFamily="34" charset="0"/>
                <a:ea typeface="ヒラギノ角ゴ Pro W3" charset="-128"/>
              </a:defRPr>
            </a:lvl4pPr>
            <a:lvl5pPr marL="2057400" indent="-228600" eaLnBrk="0" hangingPunct="0">
              <a:spcBef>
                <a:spcPct val="20000"/>
              </a:spcBef>
              <a:buChar char="»"/>
              <a:defRPr sz="1400">
                <a:solidFill>
                  <a:schemeClr val="tx1"/>
                </a:solidFill>
                <a:latin typeface="Arial" pitchFamily="34" charset="0"/>
                <a:ea typeface="ヒラギノ角ゴ Pro W3"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9pPr>
          </a:lstStyle>
          <a:p>
            <a:pPr>
              <a:spcBef>
                <a:spcPct val="0"/>
              </a:spcBef>
              <a:buFontTx/>
              <a:buNone/>
            </a:pPr>
            <a:fld id="{CF667316-3D4E-4659-9887-499657F22095}" type="slidenum">
              <a:rPr lang="en-US" altLang="en-US" sz="1400" smtClean="0"/>
              <a:pPr>
                <a:spcBef>
                  <a:spcPct val="0"/>
                </a:spcBef>
                <a:buFontTx/>
                <a:buNone/>
              </a:pPr>
              <a:t>26</a:t>
            </a:fld>
            <a:endParaRPr lang="en-US" altLang="en-US" sz="1400"/>
          </a:p>
        </p:txBody>
      </p:sp>
      <p:sp>
        <p:nvSpPr>
          <p:cNvPr id="13" name="Down Arrow Callout 12"/>
          <p:cNvSpPr/>
          <p:nvPr/>
        </p:nvSpPr>
        <p:spPr bwMode="auto">
          <a:xfrm>
            <a:off x="395536" y="1980318"/>
            <a:ext cx="3600400" cy="1013675"/>
          </a:xfrm>
          <a:prstGeom prst="downArrowCallout">
            <a:avLst/>
          </a:prstGeom>
          <a:solidFill>
            <a:srgbClr val="AE285B"/>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a:ln>
                  <a:noFill/>
                </a:ln>
                <a:solidFill>
                  <a:schemeClr val="bg1"/>
                </a:solidFill>
                <a:effectLst/>
                <a:latin typeface="Arial"/>
                <a:ea typeface="ヒラギノ角ゴ Pro W3"/>
                <a:cs typeface="Arial"/>
              </a:rPr>
              <a:t>1. Certainty of Evidence</a:t>
            </a:r>
            <a:endParaRPr lang="en-US" sz="1600" b="1" i="0" u="none" strike="noStrike" cap="none" normalizeH="0" baseline="0">
              <a:ln>
                <a:noFill/>
              </a:ln>
              <a:solidFill>
                <a:schemeClr val="bg1"/>
              </a:solidFill>
              <a:effectLst/>
              <a:latin typeface="Arial" charset="0"/>
              <a:ea typeface="ヒラギノ角ゴ Pro W3" pitchFamily="-128" charset="-128"/>
              <a:cs typeface="Arial"/>
            </a:endParaRPr>
          </a:p>
        </p:txBody>
      </p:sp>
      <p:sp>
        <p:nvSpPr>
          <p:cNvPr id="17" name="Down Arrow Callout 16"/>
          <p:cNvSpPr/>
          <p:nvPr/>
        </p:nvSpPr>
        <p:spPr bwMode="auto">
          <a:xfrm>
            <a:off x="4283968" y="1980318"/>
            <a:ext cx="4608512" cy="1013674"/>
          </a:xfrm>
          <a:prstGeom prst="downArrowCallout">
            <a:avLst/>
          </a:prstGeom>
          <a:solidFill>
            <a:srgbClr val="AE285B"/>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a:ln>
                  <a:noFill/>
                </a:ln>
                <a:solidFill>
                  <a:schemeClr val="bg1"/>
                </a:solidFill>
                <a:effectLst/>
                <a:latin typeface="Arial"/>
                <a:ea typeface="ヒラギノ角ゴ Pro W3"/>
                <a:cs typeface="Arial"/>
              </a:rPr>
              <a:t>2. Strength</a:t>
            </a:r>
            <a:r>
              <a:rPr kumimoji="0" lang="en-US" sz="1600" b="1" i="0" u="none" strike="noStrike" cap="none" normalizeH="0">
                <a:ln>
                  <a:noFill/>
                </a:ln>
                <a:solidFill>
                  <a:schemeClr val="bg1"/>
                </a:solidFill>
                <a:effectLst/>
                <a:latin typeface="Arial"/>
                <a:ea typeface="ヒラギノ角ゴ Pro W3"/>
                <a:cs typeface="Arial"/>
              </a:rPr>
              <a:t> of Recommendation</a:t>
            </a:r>
            <a:endParaRPr lang="en-US" sz="1600" b="1" i="0" u="none" strike="noStrike" cap="none" normalizeH="0" baseline="0">
              <a:ln>
                <a:noFill/>
              </a:ln>
              <a:solidFill>
                <a:schemeClr val="bg1"/>
              </a:solidFill>
              <a:effectLst/>
              <a:latin typeface="Arial" charset="0"/>
              <a:ea typeface="ヒラギノ角ゴ Pro W3" pitchFamily="-128" charset="-128"/>
              <a:cs typeface="Arial"/>
            </a:endParaRPr>
          </a:p>
        </p:txBody>
      </p:sp>
      <p:sp>
        <p:nvSpPr>
          <p:cNvPr id="14" name="Rectangle 13"/>
          <p:cNvSpPr/>
          <p:nvPr/>
        </p:nvSpPr>
        <p:spPr bwMode="auto">
          <a:xfrm>
            <a:off x="379648" y="3077893"/>
            <a:ext cx="3605245" cy="1865108"/>
          </a:xfrm>
          <a:prstGeom prst="rect">
            <a:avLst/>
          </a:prstGeom>
          <a:noFill/>
          <a:ln w="57150" cap="flat" cmpd="sng" algn="ctr">
            <a:solidFill>
              <a:schemeClr val="accent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hangingPunct="0"/>
            <a:r>
              <a:rPr lang="en-CA" sz="1600" b="1">
                <a:solidFill>
                  <a:schemeClr val="accent2"/>
                </a:solidFill>
                <a:latin typeface="Arial"/>
                <a:cs typeface="Arial"/>
              </a:rPr>
              <a:t>Certainty</a:t>
            </a:r>
            <a:r>
              <a:rPr lang="en-CA" sz="1600">
                <a:solidFill>
                  <a:schemeClr val="accent2"/>
                </a:solidFill>
                <a:latin typeface="Arial"/>
                <a:cs typeface="Arial"/>
              </a:rPr>
              <a:t> </a:t>
            </a:r>
            <a:r>
              <a:rPr lang="en-CA" sz="1600">
                <a:latin typeface="Arial"/>
                <a:cs typeface="Arial"/>
              </a:rPr>
              <a:t>that the available evidence </a:t>
            </a:r>
            <a:r>
              <a:rPr lang="en-CA" sz="1600" b="1">
                <a:latin typeface="Arial"/>
                <a:cs typeface="Arial"/>
              </a:rPr>
              <a:t>correctly reflects the true effect</a:t>
            </a:r>
            <a:r>
              <a:rPr lang="en-CA" sz="1600">
                <a:latin typeface="Arial"/>
                <a:cs typeface="Arial"/>
              </a:rPr>
              <a:t> </a:t>
            </a:r>
            <a:endParaRPr lang="en-US" sz="1600" b="0" i="0" u="none" strike="noStrike" cap="none" normalizeH="0" baseline="0">
              <a:ln>
                <a:noFill/>
              </a:ln>
              <a:effectLst/>
              <a:latin typeface="Arial" charset="0"/>
              <a:ea typeface="ヒラギノ角ゴ Pro W3" pitchFamily="-128" charset="-128"/>
              <a:cs typeface="Arial"/>
            </a:endParaRPr>
          </a:p>
        </p:txBody>
      </p:sp>
      <p:sp>
        <p:nvSpPr>
          <p:cNvPr id="19" name="Rectangle 18"/>
          <p:cNvSpPr/>
          <p:nvPr/>
        </p:nvSpPr>
        <p:spPr bwMode="auto">
          <a:xfrm>
            <a:off x="4319972" y="3079564"/>
            <a:ext cx="4536504" cy="1860825"/>
          </a:xfrm>
          <a:prstGeom prst="rect">
            <a:avLst/>
          </a:prstGeom>
          <a:noFill/>
          <a:ln w="57150" cap="flat" cmpd="sng" algn="ctr">
            <a:solidFill>
              <a:schemeClr val="accent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eaLnBrk="0" hangingPunct="0"/>
            <a:r>
              <a:rPr lang="en-US" sz="1600" b="1">
                <a:solidFill>
                  <a:schemeClr val="accent2"/>
                </a:solidFill>
                <a:latin typeface="Arial"/>
                <a:ea typeface="ヒラギノ角ゴ Pro W3"/>
                <a:cs typeface="Arial"/>
              </a:rPr>
              <a:t>Certainty </a:t>
            </a:r>
            <a:r>
              <a:rPr lang="en-US" sz="1600">
                <a:latin typeface="Arial"/>
                <a:ea typeface="ヒラギノ角ゴ Pro W3"/>
                <a:cs typeface="Arial"/>
              </a:rPr>
              <a:t>of </a:t>
            </a:r>
            <a:r>
              <a:rPr lang="en-US" sz="1600" b="1">
                <a:latin typeface="Arial"/>
                <a:ea typeface="ヒラギノ角ゴ Pro W3"/>
                <a:cs typeface="Arial"/>
              </a:rPr>
              <a:t>supporting evidence</a:t>
            </a:r>
            <a:endParaRPr lang="en-US" sz="1600">
              <a:cs typeface="Calibri"/>
            </a:endParaRPr>
          </a:p>
          <a:p>
            <a:pPr marL="342900" indent="-342900" eaLnBrk="0" hangingPunct="0">
              <a:buFont typeface="Arial" panose="020B0604020202020204" pitchFamily="34" charset="0"/>
              <a:buChar char="•"/>
            </a:pPr>
            <a:r>
              <a:rPr kumimoji="0" lang="en-US" sz="1600" i="0" u="none" strike="noStrike" cap="none" normalizeH="0" baseline="0">
                <a:ln>
                  <a:noFill/>
                </a:ln>
                <a:effectLst/>
                <a:latin typeface="Arial"/>
                <a:ea typeface="ヒラギノ角ゴ Pro W3"/>
                <a:cs typeface="Arial"/>
              </a:rPr>
              <a:t>Balance between </a:t>
            </a:r>
            <a:r>
              <a:rPr kumimoji="0" lang="en-US" sz="1600" b="1" i="0" u="none" strike="noStrike" cap="none" normalizeH="0" baseline="0">
                <a:ln>
                  <a:noFill/>
                </a:ln>
                <a:effectLst/>
                <a:latin typeface="Arial"/>
                <a:ea typeface="ヒラギノ角ゴ Pro W3"/>
                <a:cs typeface="Arial"/>
              </a:rPr>
              <a:t>desirabl</a:t>
            </a:r>
            <a:r>
              <a:rPr lang="en-US" sz="1600" b="1">
                <a:latin typeface="Arial"/>
                <a:ea typeface="ヒラギノ角ゴ Pro W3"/>
                <a:cs typeface="Arial"/>
              </a:rPr>
              <a:t>e</a:t>
            </a:r>
            <a:r>
              <a:rPr lang="en-US" sz="1600">
                <a:latin typeface="Arial"/>
                <a:ea typeface="ヒラギノ角ゴ Pro W3"/>
                <a:cs typeface="Arial"/>
              </a:rPr>
              <a:t> </a:t>
            </a:r>
            <a:r>
              <a:rPr kumimoji="0" lang="en-US" sz="1600" i="0" u="none" strike="noStrike" cap="none" normalizeH="0">
                <a:ln>
                  <a:noFill/>
                </a:ln>
                <a:effectLst/>
                <a:latin typeface="Arial"/>
                <a:ea typeface="ヒラギノ角ゴ Pro W3"/>
                <a:cs typeface="Arial"/>
              </a:rPr>
              <a:t>and </a:t>
            </a:r>
            <a:r>
              <a:rPr kumimoji="0" lang="en-US" sz="1600" b="1" i="0" u="none" strike="noStrike" cap="none" normalizeH="0">
                <a:ln>
                  <a:noFill/>
                </a:ln>
                <a:effectLst/>
                <a:latin typeface="Arial"/>
                <a:ea typeface="ヒラギノ角ゴ Pro W3"/>
                <a:cs typeface="Arial"/>
              </a:rPr>
              <a:t>undesirable</a:t>
            </a:r>
            <a:r>
              <a:rPr lang="en-US" sz="1600" b="1">
                <a:latin typeface="Arial"/>
                <a:ea typeface="ヒラギノ角ゴ Pro W3"/>
                <a:cs typeface="Arial"/>
              </a:rPr>
              <a:t> </a:t>
            </a:r>
            <a:endParaRPr lang="en-US" sz="1600" b="1" i="0" u="none" strike="noStrike" cap="none" normalizeH="0">
              <a:ln>
                <a:noFill/>
              </a:ln>
              <a:effectLst/>
              <a:latin typeface="Arial"/>
              <a:ea typeface="ヒラギノ角ゴ Pro W3"/>
              <a:cs typeface="Arial"/>
            </a:endParaRPr>
          </a:p>
          <a:p>
            <a:pPr marL="342900" indent="-342900" eaLnBrk="0" hangingPunct="0">
              <a:buFont typeface="Arial" panose="020B0604020202020204" pitchFamily="34" charset="0"/>
              <a:buChar char="•"/>
            </a:pPr>
            <a:r>
              <a:rPr lang="en-US" sz="1600">
                <a:latin typeface="Arial"/>
                <a:ea typeface="ヒラギノ角ゴ Pro W3"/>
                <a:cs typeface="Arial"/>
              </a:rPr>
              <a:t>Patient</a:t>
            </a:r>
            <a:r>
              <a:rPr lang="en-US" sz="1600" b="1">
                <a:latin typeface="Arial"/>
                <a:ea typeface="ヒラギノ角ゴ Pro W3"/>
                <a:cs typeface="Arial"/>
              </a:rPr>
              <a:t> v</a:t>
            </a:r>
            <a:r>
              <a:rPr lang="en-US" sz="1600" b="1" baseline="0">
                <a:latin typeface="Arial"/>
                <a:ea typeface="ヒラギノ角ゴ Pro W3"/>
                <a:cs typeface="Arial"/>
              </a:rPr>
              <a:t>alues</a:t>
            </a:r>
            <a:r>
              <a:rPr lang="en-US" sz="1600" b="1">
                <a:latin typeface="Arial"/>
                <a:ea typeface="ヒラギノ角ゴ Pro W3"/>
                <a:cs typeface="Arial"/>
              </a:rPr>
              <a:t> </a:t>
            </a:r>
            <a:r>
              <a:rPr lang="en-US" sz="1600">
                <a:latin typeface="Arial"/>
                <a:ea typeface="ヒラギノ角ゴ Pro W3"/>
                <a:cs typeface="Arial"/>
              </a:rPr>
              <a:t>and </a:t>
            </a:r>
            <a:r>
              <a:rPr lang="en-US" sz="1600" b="1">
                <a:latin typeface="Arial"/>
                <a:ea typeface="ヒラギノ角ゴ Pro W3"/>
                <a:cs typeface="Arial"/>
              </a:rPr>
              <a:t>preferences</a:t>
            </a:r>
          </a:p>
          <a:p>
            <a:pPr marL="342900" indent="-342900" eaLnBrk="0" hangingPunct="0">
              <a:buFont typeface="Arial" panose="020B0604020202020204" pitchFamily="34" charset="0"/>
              <a:buChar char="•"/>
            </a:pPr>
            <a:r>
              <a:rPr lang="en-US" sz="1600" b="1">
                <a:latin typeface="Arial"/>
                <a:ea typeface="ヒラギノ角ゴ Pro W3"/>
                <a:cs typeface="Arial"/>
              </a:rPr>
              <a:t>Wise use of Resources</a:t>
            </a:r>
            <a:endParaRPr lang="en-US" sz="1600" b="0" i="0" u="none" strike="noStrike" cap="none" normalizeH="0" baseline="0">
              <a:ln>
                <a:noFill/>
              </a:ln>
              <a:effectLst/>
              <a:latin typeface="Arial"/>
              <a:ea typeface="ヒラギノ角ゴ Pro W3"/>
              <a:cs typeface="Arial"/>
            </a:endParaRPr>
          </a:p>
        </p:txBody>
      </p:sp>
      <p:sp>
        <p:nvSpPr>
          <p:cNvPr id="15" name="Up Arrow Callout 14"/>
          <p:cNvSpPr/>
          <p:nvPr/>
        </p:nvSpPr>
        <p:spPr bwMode="auto">
          <a:xfrm>
            <a:off x="396438" y="5016369"/>
            <a:ext cx="3599498" cy="1091721"/>
          </a:xfrm>
          <a:prstGeom prst="upArrowCallout">
            <a:avLst/>
          </a:prstGeom>
          <a:solidFill>
            <a:schemeClr val="tx1">
              <a:alpha val="74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1" u="none" strike="noStrike" cap="none" normalizeH="0" baseline="0">
                <a:ln>
                  <a:noFill/>
                </a:ln>
                <a:solidFill>
                  <a:schemeClr val="bg1"/>
                </a:solidFill>
                <a:effectLst/>
                <a:latin typeface="Arial"/>
                <a:ea typeface="ヒラギノ角ゴ Pro W3"/>
                <a:cs typeface="Arial"/>
              </a:rPr>
              <a:t>High, Moderate, Low, Very Low</a:t>
            </a:r>
            <a:endParaRPr lang="en-US" sz="1600" b="1" i="1" u="none" strike="noStrike" cap="none" normalizeH="0" baseline="0">
              <a:ln>
                <a:noFill/>
              </a:ln>
              <a:solidFill>
                <a:schemeClr val="bg1"/>
              </a:solidFill>
              <a:effectLst/>
              <a:latin typeface="Arial" charset="0"/>
              <a:ea typeface="ヒラギノ角ゴ Pro W3" pitchFamily="-128" charset="-128"/>
              <a:cs typeface="Arial"/>
            </a:endParaRPr>
          </a:p>
        </p:txBody>
      </p:sp>
      <p:sp>
        <p:nvSpPr>
          <p:cNvPr id="21" name="Up Arrow Callout 20"/>
          <p:cNvSpPr/>
          <p:nvPr/>
        </p:nvSpPr>
        <p:spPr bwMode="auto">
          <a:xfrm>
            <a:off x="4319972" y="5017695"/>
            <a:ext cx="4597469" cy="1090396"/>
          </a:xfrm>
          <a:prstGeom prst="upArrowCallout">
            <a:avLst/>
          </a:prstGeom>
          <a:solidFill>
            <a:schemeClr val="tx1">
              <a:alpha val="74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1" u="none" strike="noStrike" cap="none" normalizeH="0" baseline="0">
                <a:ln>
                  <a:noFill/>
                </a:ln>
                <a:solidFill>
                  <a:schemeClr val="bg1"/>
                </a:solidFill>
                <a:effectLst/>
                <a:latin typeface="Arial"/>
                <a:ea typeface="ヒラギノ角ゴ Pro W3"/>
                <a:cs typeface="Arial"/>
              </a:rPr>
              <a:t>Strong, Conditional</a:t>
            </a:r>
            <a:endParaRPr lang="en-US" sz="1600" b="1" i="1" u="none" strike="noStrike" cap="none" normalizeH="0" baseline="0">
              <a:ln>
                <a:noFill/>
              </a:ln>
              <a:solidFill>
                <a:schemeClr val="bg1"/>
              </a:solidFill>
              <a:effectLst/>
              <a:latin typeface="Arial" charset="0"/>
              <a:ea typeface="ヒラギノ角ゴ Pro W3" pitchFamily="-128" charset="-128"/>
              <a:cs typeface="Arial"/>
            </a:endParaRPr>
          </a:p>
        </p:txBody>
      </p:sp>
      <p:sp>
        <p:nvSpPr>
          <p:cNvPr id="3" name="Title 4">
            <a:extLst>
              <a:ext uri="{FF2B5EF4-FFF2-40B4-BE49-F238E27FC236}">
                <a16:creationId xmlns:a16="http://schemas.microsoft.com/office/drawing/2014/main" id="{32F508B5-C66B-CE84-01A4-9BBCF2C83C69}"/>
              </a:ext>
            </a:extLst>
          </p:cNvPr>
          <p:cNvSpPr txBox="1">
            <a:spLocks/>
          </p:cNvSpPr>
          <p:nvPr/>
        </p:nvSpPr>
        <p:spPr>
          <a:xfrm>
            <a:off x="442773" y="689113"/>
            <a:ext cx="8155127" cy="762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panose="020B0604020202020204" pitchFamily="34" charset="0"/>
                <a:ea typeface="+mj-ea"/>
                <a:cs typeface="Arial" panose="020B0604020202020204" pitchFamily="34" charset="0"/>
              </a:defRPr>
            </a:lvl1pPr>
          </a:lstStyle>
          <a:p>
            <a:pPr>
              <a:defRPr/>
            </a:pPr>
            <a:br>
              <a:rPr lang="en-CA" sz="3200" b="0">
                <a:latin typeface="Arial"/>
                <a:cs typeface="Arial"/>
              </a:rPr>
            </a:br>
            <a:r>
              <a:rPr lang="en-US" sz="3200">
                <a:latin typeface="Arial"/>
                <a:cs typeface="Arial"/>
              </a:rPr>
              <a:t>GRADE - rating evidence and grading recommendations</a:t>
            </a:r>
            <a:endParaRPr lang="en-CA" sz="3200" b="0">
              <a:latin typeface="Arial"/>
              <a:cs typeface="Arial"/>
            </a:endParaRPr>
          </a:p>
        </p:txBody>
      </p:sp>
    </p:spTree>
    <p:extLst>
      <p:ext uri="{BB962C8B-B14F-4D97-AF65-F5344CB8AC3E}">
        <p14:creationId xmlns:p14="http://schemas.microsoft.com/office/powerpoint/2010/main" val="32410909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5"/>
          <p:cNvSpPr>
            <a:spLocks noGrp="1"/>
          </p:cNvSpPr>
          <p:nvPr>
            <p:ph idx="1"/>
          </p:nvPr>
        </p:nvSpPr>
        <p:spPr>
          <a:xfrm>
            <a:off x="439529" y="2388424"/>
            <a:ext cx="4362730" cy="2637283"/>
          </a:xfrm>
        </p:spPr>
        <p:txBody>
          <a:bodyPr vert="horz" lIns="91440" tIns="45720" rIns="91440" bIns="45720" rtlCol="0" anchor="t">
            <a:noAutofit/>
          </a:bodyPr>
          <a:lstStyle/>
          <a:p>
            <a:pPr marL="0" indent="0">
              <a:spcBef>
                <a:spcPts val="1200"/>
              </a:spcBef>
              <a:buNone/>
            </a:pPr>
            <a:r>
              <a:rPr lang="en-CA" altLang="en-US" sz="2000" b="1" u="sng">
                <a:latin typeface="Arial"/>
                <a:cs typeface="Arial"/>
              </a:rPr>
              <a:t>1</a:t>
            </a:r>
            <a:r>
              <a:rPr lang="en-CA" altLang="en-US" sz="2000" b="1">
                <a:latin typeface="Arial"/>
                <a:cs typeface="Arial"/>
              </a:rPr>
              <a:t>: </a:t>
            </a:r>
            <a:r>
              <a:rPr lang="en-CA" altLang="en-US" sz="1800">
                <a:latin typeface="Arial"/>
                <a:cs typeface="Arial"/>
              </a:rPr>
              <a:t>Review will be published in </a:t>
            </a:r>
            <a:r>
              <a:rPr lang="en-CA" altLang="en-US" sz="1800" i="1">
                <a:latin typeface="Arial"/>
                <a:cs typeface="Arial"/>
              </a:rPr>
              <a:t>Systematic Reviews </a:t>
            </a:r>
            <a:endParaRPr lang="en-CA" altLang="en-US" sz="1800"/>
          </a:p>
          <a:p>
            <a:pPr>
              <a:spcBef>
                <a:spcPts val="1200"/>
              </a:spcBef>
            </a:pPr>
            <a:r>
              <a:rPr lang="en-CA" altLang="en-US" sz="1800">
                <a:latin typeface="Arial"/>
                <a:cs typeface="Arial"/>
              </a:rPr>
              <a:t>All reviews available on the Task Force website: </a:t>
            </a:r>
            <a:r>
              <a:rPr lang="en-CA" sz="1800">
                <a:latin typeface="Arial"/>
                <a:cs typeface="Arial"/>
                <a:hlinkClick r:id="rId3"/>
              </a:rPr>
              <a:t>https://canadiantaskforce.ca/guidelines/systematic-reviews-and-protocols/</a:t>
            </a:r>
            <a:endParaRPr lang="en-US" sz="1800">
              <a:latin typeface="Arial"/>
              <a:cs typeface="Arial"/>
            </a:endParaRPr>
          </a:p>
          <a:p>
            <a:pPr>
              <a:spcBef>
                <a:spcPts val="1200"/>
              </a:spcBef>
            </a:pPr>
            <a:endParaRPr lang="en-CA" sz="1800">
              <a:latin typeface="Arial"/>
              <a:cs typeface="Arial"/>
            </a:endParaRPr>
          </a:p>
        </p:txBody>
      </p:sp>
      <p:sp>
        <p:nvSpPr>
          <p:cNvPr id="13316" name="Slide Number Placeholder 3"/>
          <p:cNvSpPr>
            <a:spLocks noGrp="1"/>
          </p:cNvSpPr>
          <p:nvPr>
            <p:ph type="sldNum" sz="quarter" idx="4294967295"/>
          </p:nvPr>
        </p:nvSpPr>
        <p:spPr>
          <a:xfrm>
            <a:off x="7010400" y="6477000"/>
            <a:ext cx="1905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Arial" pitchFamily="34" charset="0"/>
                <a:ea typeface="ヒラギノ角ゴ Pro W3" pitchFamily="-84" charset="-128"/>
              </a:defRPr>
            </a:lvl1pPr>
            <a:lvl2pPr marL="742950" indent="-285750">
              <a:spcBef>
                <a:spcPct val="20000"/>
              </a:spcBef>
              <a:buChar char="–"/>
              <a:defRPr sz="1600">
                <a:solidFill>
                  <a:schemeClr val="tx1"/>
                </a:solidFill>
                <a:latin typeface="Arial" pitchFamily="34" charset="0"/>
                <a:ea typeface="ヒラギノ角ゴ Pro W3" pitchFamily="-84" charset="-128"/>
              </a:defRPr>
            </a:lvl2pPr>
            <a:lvl3pPr marL="1143000" indent="-228600">
              <a:spcBef>
                <a:spcPct val="20000"/>
              </a:spcBef>
              <a:buChar char="•"/>
              <a:defRPr sz="1400">
                <a:solidFill>
                  <a:schemeClr val="tx1"/>
                </a:solidFill>
                <a:latin typeface="Arial" pitchFamily="34" charset="0"/>
                <a:ea typeface="ヒラギノ角ゴ Pro W3" pitchFamily="-84" charset="-128"/>
              </a:defRPr>
            </a:lvl3pPr>
            <a:lvl4pPr marL="1600200" indent="-228600">
              <a:spcBef>
                <a:spcPct val="20000"/>
              </a:spcBef>
              <a:buChar char="–"/>
              <a:defRPr sz="1400">
                <a:solidFill>
                  <a:schemeClr val="tx1"/>
                </a:solidFill>
                <a:latin typeface="Arial" pitchFamily="34" charset="0"/>
                <a:ea typeface="ヒラギノ角ゴ Pro W3" pitchFamily="-84" charset="-128"/>
              </a:defRPr>
            </a:lvl4pPr>
            <a:lvl5pPr marL="2057400" indent="-228600">
              <a:spcBef>
                <a:spcPct val="20000"/>
              </a:spcBef>
              <a:buChar char="»"/>
              <a:defRPr sz="1400">
                <a:solidFill>
                  <a:schemeClr val="tx1"/>
                </a:solidFill>
                <a:latin typeface="Arial" pitchFamily="34" charset="0"/>
                <a:ea typeface="ヒラギノ角ゴ Pro W3" pitchFamily="-84"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ヒラギノ角ゴ Pro W3" pitchFamily="-84"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ヒラギノ角ゴ Pro W3" pitchFamily="-84"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ヒラギノ角ゴ Pro W3" pitchFamily="-84"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ヒラギノ角ゴ Pro W3" pitchFamily="-84" charset="-128"/>
              </a:defRPr>
            </a:lvl9pPr>
          </a:lstStyle>
          <a:p>
            <a:pPr>
              <a:spcBef>
                <a:spcPct val="0"/>
              </a:spcBef>
              <a:buFontTx/>
              <a:buNone/>
            </a:pPr>
            <a:fld id="{713F16F6-C8D4-42C0-B990-F77EB9368371}" type="slidenum">
              <a:rPr lang="en-CA" altLang="en-US" sz="1400" smtClean="0"/>
              <a:pPr>
                <a:spcBef>
                  <a:spcPct val="0"/>
                </a:spcBef>
                <a:buFontTx/>
                <a:buNone/>
              </a:pPr>
              <a:t>27</a:t>
            </a:fld>
            <a:endParaRPr lang="en-CA" altLang="en-US" sz="1400"/>
          </a:p>
        </p:txBody>
      </p:sp>
      <p:sp>
        <p:nvSpPr>
          <p:cNvPr id="4" name="Title 4">
            <a:extLst>
              <a:ext uri="{FF2B5EF4-FFF2-40B4-BE49-F238E27FC236}">
                <a16:creationId xmlns:a16="http://schemas.microsoft.com/office/drawing/2014/main" id="{8A0F309E-6725-ED85-4147-DBC2EA5970CC}"/>
              </a:ext>
            </a:extLst>
          </p:cNvPr>
          <p:cNvSpPr txBox="1">
            <a:spLocks/>
          </p:cNvSpPr>
          <p:nvPr/>
        </p:nvSpPr>
        <p:spPr>
          <a:xfrm>
            <a:off x="442773" y="800001"/>
            <a:ext cx="8155127" cy="1017895"/>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panose="020B0604020202020204" pitchFamily="34" charset="0"/>
                <a:ea typeface="+mj-ea"/>
                <a:cs typeface="Arial" panose="020B0604020202020204" pitchFamily="34" charset="0"/>
              </a:defRPr>
            </a:lvl1pPr>
          </a:lstStyle>
          <a:p>
            <a:pPr>
              <a:defRPr/>
            </a:pPr>
            <a:r>
              <a:rPr lang="en-CA" sz="3200">
                <a:latin typeface="Arial"/>
                <a:cs typeface="Arial"/>
              </a:rPr>
              <a:t>Screening effectiveness systematic review</a:t>
            </a:r>
            <a:endParaRPr lang="en-CA" sz="3200" b="0">
              <a:latin typeface="Arial"/>
              <a:cs typeface="Arial"/>
            </a:endParaRPr>
          </a:p>
        </p:txBody>
      </p:sp>
      <p:grpSp>
        <p:nvGrpSpPr>
          <p:cNvPr id="13" name="Group 12">
            <a:extLst>
              <a:ext uri="{FF2B5EF4-FFF2-40B4-BE49-F238E27FC236}">
                <a16:creationId xmlns:a16="http://schemas.microsoft.com/office/drawing/2014/main" id="{36591868-BB5A-769F-25BE-871DEB73D4F8}"/>
              </a:ext>
            </a:extLst>
          </p:cNvPr>
          <p:cNvGrpSpPr/>
          <p:nvPr/>
        </p:nvGrpSpPr>
        <p:grpSpPr>
          <a:xfrm>
            <a:off x="4932787" y="2246629"/>
            <a:ext cx="3597627" cy="3023943"/>
            <a:chOff x="4803520" y="2246629"/>
            <a:chExt cx="3726894" cy="3132800"/>
          </a:xfrm>
        </p:grpSpPr>
        <p:pic>
          <p:nvPicPr>
            <p:cNvPr id="9" name="Picture 7" descr="A picture containing text, electronics, display&#10;&#10;Description automatically generated">
              <a:extLst>
                <a:ext uri="{FF2B5EF4-FFF2-40B4-BE49-F238E27FC236}">
                  <a16:creationId xmlns:a16="http://schemas.microsoft.com/office/drawing/2014/main" id="{B63337FC-AC74-253E-F5EA-8E8EBD2F681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03520" y="2246629"/>
              <a:ext cx="3726894" cy="3132800"/>
            </a:xfrm>
            <a:prstGeom prst="rect">
              <a:avLst/>
            </a:prstGeom>
          </p:spPr>
        </p:pic>
        <p:pic>
          <p:nvPicPr>
            <p:cNvPr id="12" name="Picture 12" descr="Graphical user interface, text, application, email&#10;&#10;Description automatically generated">
              <a:extLst>
                <a:ext uri="{FF2B5EF4-FFF2-40B4-BE49-F238E27FC236}">
                  <a16:creationId xmlns:a16="http://schemas.microsoft.com/office/drawing/2014/main" id="{6DFC5B00-0DF1-261E-4342-260D6B35E96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078186" y="2594747"/>
              <a:ext cx="3165021" cy="1831793"/>
            </a:xfrm>
            <a:prstGeom prst="rect">
              <a:avLst/>
            </a:prstGeom>
          </p:spPr>
        </p:pic>
      </p:grpSp>
    </p:spTree>
    <p:extLst>
      <p:ext uri="{BB962C8B-B14F-4D97-AF65-F5344CB8AC3E}">
        <p14:creationId xmlns:p14="http://schemas.microsoft.com/office/powerpoint/2010/main" val="15722200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A picture containing toy, vector graphics&#10;&#10;Description automatically generated">
            <a:extLst>
              <a:ext uri="{FF2B5EF4-FFF2-40B4-BE49-F238E27FC236}">
                <a16:creationId xmlns:a16="http://schemas.microsoft.com/office/drawing/2014/main" id="{A7011B26-3258-DD18-8072-D60CDB49320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65934" y="1746886"/>
            <a:ext cx="5736376" cy="3927641"/>
          </a:xfrm>
          <a:prstGeom prst="rect">
            <a:avLst/>
          </a:prstGeom>
        </p:spPr>
      </p:pic>
      <p:sp>
        <p:nvSpPr>
          <p:cNvPr id="5" name="Title 4"/>
          <p:cNvSpPr>
            <a:spLocks noGrp="1"/>
          </p:cNvSpPr>
          <p:nvPr>
            <p:ph type="title"/>
          </p:nvPr>
        </p:nvSpPr>
        <p:spPr>
          <a:xfrm>
            <a:off x="442773" y="689113"/>
            <a:ext cx="8155127" cy="762000"/>
          </a:xfrm>
        </p:spPr>
        <p:txBody>
          <a:bodyPr>
            <a:noAutofit/>
          </a:bodyPr>
          <a:lstStyle/>
          <a:p>
            <a:pPr>
              <a:defRPr/>
            </a:pPr>
            <a:r>
              <a:rPr lang="en-CA" sz="3200">
                <a:latin typeface="Arial"/>
                <a:cs typeface="Arial"/>
              </a:rPr>
              <a:t>Patient engagement</a:t>
            </a:r>
            <a:endParaRPr lang="en-US"/>
          </a:p>
        </p:txBody>
      </p:sp>
      <p:sp>
        <p:nvSpPr>
          <p:cNvPr id="13315" name="Content Placeholder 5"/>
          <p:cNvSpPr>
            <a:spLocks noGrp="1"/>
          </p:cNvSpPr>
          <p:nvPr>
            <p:ph idx="1"/>
          </p:nvPr>
        </p:nvSpPr>
        <p:spPr>
          <a:xfrm>
            <a:off x="445482" y="2758850"/>
            <a:ext cx="3588443" cy="1819103"/>
          </a:xfrm>
        </p:spPr>
        <p:txBody>
          <a:bodyPr vert="horz" lIns="91440" tIns="45720" rIns="91440" bIns="45720" rtlCol="0" anchor="t">
            <a:noAutofit/>
          </a:bodyPr>
          <a:lstStyle/>
          <a:p>
            <a:pPr>
              <a:spcBef>
                <a:spcPts val="1200"/>
              </a:spcBef>
            </a:pPr>
            <a:r>
              <a:rPr lang="en-CA" altLang="en-US" sz="2000">
                <a:latin typeface="Arial"/>
                <a:cs typeface="Arial"/>
              </a:rPr>
              <a:t>Recruited via Craigslist, Kijiji and other sites</a:t>
            </a:r>
          </a:p>
          <a:p>
            <a:pPr>
              <a:spcBef>
                <a:spcPts val="1200"/>
              </a:spcBef>
            </a:pPr>
            <a:r>
              <a:rPr lang="en-CA" altLang="en-US" sz="2000">
                <a:latin typeface="Arial"/>
                <a:cs typeface="Arial"/>
              </a:rPr>
              <a:t>2 phases of focus groups at St. Michael's Hospital, Toronto</a:t>
            </a:r>
          </a:p>
          <a:p>
            <a:pPr>
              <a:spcBef>
                <a:spcPts val="1200"/>
              </a:spcBef>
            </a:pPr>
            <a:endParaRPr lang="en-CA" altLang="en-US" sz="2000">
              <a:latin typeface="Arial"/>
              <a:cs typeface="Arial"/>
            </a:endParaRPr>
          </a:p>
          <a:p>
            <a:pPr>
              <a:spcBef>
                <a:spcPts val="1200"/>
              </a:spcBef>
            </a:pPr>
            <a:endParaRPr lang="en-CA" sz="2000">
              <a:latin typeface="Arial"/>
              <a:cs typeface="Arial"/>
            </a:endParaRPr>
          </a:p>
        </p:txBody>
      </p:sp>
      <p:sp>
        <p:nvSpPr>
          <p:cNvPr id="13316" name="Slide Number Placeholder 3"/>
          <p:cNvSpPr>
            <a:spLocks noGrp="1"/>
          </p:cNvSpPr>
          <p:nvPr>
            <p:ph type="sldNum" sz="quarter" idx="4294967295"/>
          </p:nvPr>
        </p:nvSpPr>
        <p:spPr>
          <a:xfrm>
            <a:off x="7010400" y="6477000"/>
            <a:ext cx="1905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Arial" pitchFamily="34" charset="0"/>
                <a:ea typeface="ヒラギノ角ゴ Pro W3" pitchFamily="-84" charset="-128"/>
              </a:defRPr>
            </a:lvl1pPr>
            <a:lvl2pPr marL="742950" indent="-285750">
              <a:spcBef>
                <a:spcPct val="20000"/>
              </a:spcBef>
              <a:buChar char="–"/>
              <a:defRPr sz="1600">
                <a:solidFill>
                  <a:schemeClr val="tx1"/>
                </a:solidFill>
                <a:latin typeface="Arial" pitchFamily="34" charset="0"/>
                <a:ea typeface="ヒラギノ角ゴ Pro W3" pitchFamily="-84" charset="-128"/>
              </a:defRPr>
            </a:lvl2pPr>
            <a:lvl3pPr marL="1143000" indent="-228600">
              <a:spcBef>
                <a:spcPct val="20000"/>
              </a:spcBef>
              <a:buChar char="•"/>
              <a:defRPr sz="1400">
                <a:solidFill>
                  <a:schemeClr val="tx1"/>
                </a:solidFill>
                <a:latin typeface="Arial" pitchFamily="34" charset="0"/>
                <a:ea typeface="ヒラギノ角ゴ Pro W3" pitchFamily="-84" charset="-128"/>
              </a:defRPr>
            </a:lvl3pPr>
            <a:lvl4pPr marL="1600200" indent="-228600">
              <a:spcBef>
                <a:spcPct val="20000"/>
              </a:spcBef>
              <a:buChar char="–"/>
              <a:defRPr sz="1400">
                <a:solidFill>
                  <a:schemeClr val="tx1"/>
                </a:solidFill>
                <a:latin typeface="Arial" pitchFamily="34" charset="0"/>
                <a:ea typeface="ヒラギノ角ゴ Pro W3" pitchFamily="-84" charset="-128"/>
              </a:defRPr>
            </a:lvl4pPr>
            <a:lvl5pPr marL="2057400" indent="-228600">
              <a:spcBef>
                <a:spcPct val="20000"/>
              </a:spcBef>
              <a:buChar char="»"/>
              <a:defRPr sz="1400">
                <a:solidFill>
                  <a:schemeClr val="tx1"/>
                </a:solidFill>
                <a:latin typeface="Arial" pitchFamily="34" charset="0"/>
                <a:ea typeface="ヒラギノ角ゴ Pro W3" pitchFamily="-84"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ヒラギノ角ゴ Pro W3" pitchFamily="-84"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ヒラギノ角ゴ Pro W3" pitchFamily="-84"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ヒラギノ角ゴ Pro W3" pitchFamily="-84"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ヒラギノ角ゴ Pro W3" pitchFamily="-84" charset="-128"/>
              </a:defRPr>
            </a:lvl9pPr>
          </a:lstStyle>
          <a:p>
            <a:pPr>
              <a:spcBef>
                <a:spcPct val="0"/>
              </a:spcBef>
              <a:buFontTx/>
              <a:buNone/>
            </a:pPr>
            <a:fld id="{713F16F6-C8D4-42C0-B990-F77EB9368371}" type="slidenum">
              <a:rPr lang="en-CA" altLang="en-US" sz="1400" smtClean="0"/>
              <a:pPr>
                <a:spcBef>
                  <a:spcPct val="0"/>
                </a:spcBef>
                <a:buFontTx/>
                <a:buNone/>
              </a:pPr>
              <a:t>28</a:t>
            </a:fld>
            <a:endParaRPr lang="en-CA" altLang="en-US" sz="1400"/>
          </a:p>
        </p:txBody>
      </p:sp>
    </p:spTree>
    <p:extLst>
      <p:ext uri="{BB962C8B-B14F-4D97-AF65-F5344CB8AC3E}">
        <p14:creationId xmlns:p14="http://schemas.microsoft.com/office/powerpoint/2010/main" val="16625455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42773" y="689113"/>
            <a:ext cx="8155127" cy="762000"/>
          </a:xfrm>
        </p:spPr>
        <p:txBody>
          <a:bodyPr>
            <a:noAutofit/>
          </a:bodyPr>
          <a:lstStyle/>
          <a:p>
            <a:pPr>
              <a:defRPr/>
            </a:pPr>
            <a:r>
              <a:rPr lang="en-CA" sz="3200">
                <a:latin typeface="Arial"/>
                <a:cs typeface="Arial"/>
              </a:rPr>
              <a:t>Patient engagement</a:t>
            </a:r>
            <a:endParaRPr lang="en-US"/>
          </a:p>
        </p:txBody>
      </p:sp>
      <p:sp>
        <p:nvSpPr>
          <p:cNvPr id="13315" name="Content Placeholder 5"/>
          <p:cNvSpPr>
            <a:spLocks noGrp="1"/>
          </p:cNvSpPr>
          <p:nvPr>
            <p:ph idx="1"/>
          </p:nvPr>
        </p:nvSpPr>
        <p:spPr>
          <a:xfrm>
            <a:off x="439529" y="1448554"/>
            <a:ext cx="4576086" cy="4869425"/>
          </a:xfrm>
        </p:spPr>
        <p:txBody>
          <a:bodyPr vert="horz" lIns="91440" tIns="45720" rIns="91440" bIns="45720" rtlCol="0" anchor="t">
            <a:noAutofit/>
          </a:bodyPr>
          <a:lstStyle/>
          <a:p>
            <a:pPr marL="0" indent="0">
              <a:spcBef>
                <a:spcPts val="1200"/>
              </a:spcBef>
              <a:buNone/>
            </a:pPr>
            <a:r>
              <a:rPr lang="en-CA" altLang="en-US" sz="1800" b="1">
                <a:latin typeface="Arial"/>
                <a:cs typeface="Arial"/>
              </a:rPr>
              <a:t>Phase 1: </a:t>
            </a:r>
            <a:endParaRPr lang="en-CA" altLang="en-US" sz="1800">
              <a:latin typeface="Arial"/>
              <a:cs typeface="Arial"/>
            </a:endParaRPr>
          </a:p>
          <a:p>
            <a:pPr>
              <a:spcBef>
                <a:spcPts val="1200"/>
              </a:spcBef>
            </a:pPr>
            <a:r>
              <a:rPr lang="en-CA" altLang="en-US" sz="1800">
                <a:latin typeface="Arial"/>
                <a:cs typeface="Arial"/>
              </a:rPr>
              <a:t>15 participants (6 pregnant, 9 postpartum, all self-identified as female)</a:t>
            </a:r>
          </a:p>
          <a:p>
            <a:pPr>
              <a:spcBef>
                <a:spcPts val="1200"/>
              </a:spcBef>
            </a:pPr>
            <a:r>
              <a:rPr lang="en-CA" altLang="en-US" sz="1800">
                <a:latin typeface="Arial"/>
                <a:cs typeface="Arial"/>
              </a:rPr>
              <a:t>Rated importance of outcomes in deciding whether to be screened</a:t>
            </a:r>
          </a:p>
          <a:p>
            <a:pPr marL="0" indent="0">
              <a:spcBef>
                <a:spcPts val="1200"/>
              </a:spcBef>
              <a:buNone/>
            </a:pPr>
            <a:r>
              <a:rPr lang="en-CA" altLang="en-US" sz="1800" b="1">
                <a:latin typeface="Arial"/>
                <a:cs typeface="Arial"/>
              </a:rPr>
              <a:t>Phase 2:</a:t>
            </a:r>
          </a:p>
          <a:p>
            <a:pPr>
              <a:spcBef>
                <a:spcPts val="1200"/>
              </a:spcBef>
            </a:pPr>
            <a:r>
              <a:rPr lang="en-CA" altLang="en-US" sz="1800">
                <a:latin typeface="Arial"/>
                <a:cs typeface="Arial"/>
              </a:rPr>
              <a:t>14 participants (4 pregnant, 10 postpartum, all self-</a:t>
            </a:r>
            <a:r>
              <a:rPr lang="en-CA" altLang="en-US" sz="1800" err="1">
                <a:latin typeface="Arial"/>
                <a:cs typeface="Arial"/>
              </a:rPr>
              <a:t>identifed</a:t>
            </a:r>
            <a:r>
              <a:rPr lang="en-CA" altLang="en-US" sz="1800">
                <a:latin typeface="Arial"/>
                <a:cs typeface="Arial"/>
              </a:rPr>
              <a:t> as female)</a:t>
            </a:r>
          </a:p>
          <a:p>
            <a:pPr>
              <a:spcBef>
                <a:spcPts val="1200"/>
              </a:spcBef>
            </a:pPr>
            <a:r>
              <a:rPr lang="en-CA" altLang="en-US" sz="1800">
                <a:latin typeface="Arial"/>
                <a:cs typeface="Arial"/>
              </a:rPr>
              <a:t>Rated importance of outcomes with evidence for benefits and harms of depression screening from systematic review</a:t>
            </a:r>
          </a:p>
          <a:p>
            <a:pPr>
              <a:spcBef>
                <a:spcPts val="1200"/>
              </a:spcBef>
            </a:pPr>
            <a:endParaRPr lang="en-CA" altLang="en-US" sz="1800">
              <a:latin typeface="Arial"/>
              <a:cs typeface="Arial"/>
            </a:endParaRPr>
          </a:p>
          <a:p>
            <a:pPr>
              <a:spcBef>
                <a:spcPts val="1200"/>
              </a:spcBef>
            </a:pPr>
            <a:endParaRPr lang="en-CA" altLang="en-US" sz="1800">
              <a:latin typeface="Arial"/>
              <a:cs typeface="Arial"/>
            </a:endParaRPr>
          </a:p>
          <a:p>
            <a:pPr>
              <a:spcBef>
                <a:spcPts val="1200"/>
              </a:spcBef>
            </a:pPr>
            <a:endParaRPr lang="en-CA" sz="1800">
              <a:latin typeface="Arial"/>
              <a:cs typeface="Arial"/>
            </a:endParaRPr>
          </a:p>
        </p:txBody>
      </p:sp>
      <p:sp>
        <p:nvSpPr>
          <p:cNvPr id="13316" name="Slide Number Placeholder 3"/>
          <p:cNvSpPr>
            <a:spLocks noGrp="1"/>
          </p:cNvSpPr>
          <p:nvPr>
            <p:ph type="sldNum" sz="quarter" idx="4294967295"/>
          </p:nvPr>
        </p:nvSpPr>
        <p:spPr>
          <a:xfrm>
            <a:off x="7010400" y="6477000"/>
            <a:ext cx="1905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Arial" pitchFamily="34" charset="0"/>
                <a:ea typeface="ヒラギノ角ゴ Pro W3" pitchFamily="-84" charset="-128"/>
              </a:defRPr>
            </a:lvl1pPr>
            <a:lvl2pPr marL="742950" indent="-285750">
              <a:spcBef>
                <a:spcPct val="20000"/>
              </a:spcBef>
              <a:buChar char="–"/>
              <a:defRPr sz="1600">
                <a:solidFill>
                  <a:schemeClr val="tx1"/>
                </a:solidFill>
                <a:latin typeface="Arial" pitchFamily="34" charset="0"/>
                <a:ea typeface="ヒラギノ角ゴ Pro W3" pitchFamily="-84" charset="-128"/>
              </a:defRPr>
            </a:lvl2pPr>
            <a:lvl3pPr marL="1143000" indent="-228600">
              <a:spcBef>
                <a:spcPct val="20000"/>
              </a:spcBef>
              <a:buChar char="•"/>
              <a:defRPr sz="1400">
                <a:solidFill>
                  <a:schemeClr val="tx1"/>
                </a:solidFill>
                <a:latin typeface="Arial" pitchFamily="34" charset="0"/>
                <a:ea typeface="ヒラギノ角ゴ Pro W3" pitchFamily="-84" charset="-128"/>
              </a:defRPr>
            </a:lvl3pPr>
            <a:lvl4pPr marL="1600200" indent="-228600">
              <a:spcBef>
                <a:spcPct val="20000"/>
              </a:spcBef>
              <a:buChar char="–"/>
              <a:defRPr sz="1400">
                <a:solidFill>
                  <a:schemeClr val="tx1"/>
                </a:solidFill>
                <a:latin typeface="Arial" pitchFamily="34" charset="0"/>
                <a:ea typeface="ヒラギノ角ゴ Pro W3" pitchFamily="-84" charset="-128"/>
              </a:defRPr>
            </a:lvl4pPr>
            <a:lvl5pPr marL="2057400" indent="-228600">
              <a:spcBef>
                <a:spcPct val="20000"/>
              </a:spcBef>
              <a:buChar char="»"/>
              <a:defRPr sz="1400">
                <a:solidFill>
                  <a:schemeClr val="tx1"/>
                </a:solidFill>
                <a:latin typeface="Arial" pitchFamily="34" charset="0"/>
                <a:ea typeface="ヒラギノ角ゴ Pro W3" pitchFamily="-84"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ヒラギノ角ゴ Pro W3" pitchFamily="-84"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ヒラギノ角ゴ Pro W3" pitchFamily="-84"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ヒラギノ角ゴ Pro W3" pitchFamily="-84"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ヒラギノ角ゴ Pro W3" pitchFamily="-84" charset="-128"/>
              </a:defRPr>
            </a:lvl9pPr>
          </a:lstStyle>
          <a:p>
            <a:pPr>
              <a:spcBef>
                <a:spcPct val="0"/>
              </a:spcBef>
              <a:buFontTx/>
              <a:buNone/>
            </a:pPr>
            <a:fld id="{713F16F6-C8D4-42C0-B990-F77EB9368371}" type="slidenum">
              <a:rPr lang="en-CA" altLang="en-US" sz="1400" smtClean="0"/>
              <a:pPr>
                <a:spcBef>
                  <a:spcPct val="0"/>
                </a:spcBef>
                <a:buFontTx/>
                <a:buNone/>
              </a:pPr>
              <a:t>29</a:t>
            </a:fld>
            <a:endParaRPr lang="en-CA" altLang="en-US" sz="1400"/>
          </a:p>
        </p:txBody>
      </p:sp>
      <p:pic>
        <p:nvPicPr>
          <p:cNvPr id="4" name="Picture 4" descr="Icon&#10;&#10;Description automatically generated">
            <a:extLst>
              <a:ext uri="{FF2B5EF4-FFF2-40B4-BE49-F238E27FC236}">
                <a16:creationId xmlns:a16="http://schemas.microsoft.com/office/drawing/2014/main" id="{01627753-DFB7-B330-5559-725D01D52A0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58452" y="1766357"/>
            <a:ext cx="3306170" cy="4092972"/>
          </a:xfrm>
          <a:prstGeom prst="rect">
            <a:avLst/>
          </a:prstGeom>
        </p:spPr>
      </p:pic>
    </p:spTree>
    <p:extLst>
      <p:ext uri="{BB962C8B-B14F-4D97-AF65-F5344CB8AC3E}">
        <p14:creationId xmlns:p14="http://schemas.microsoft.com/office/powerpoint/2010/main" val="3853291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57200" y="492868"/>
            <a:ext cx="7447487" cy="1126367"/>
          </a:xfrm>
        </p:spPr>
        <p:txBody>
          <a:bodyPr vert="horz" lIns="91440" tIns="45720" rIns="91440" bIns="45720" rtlCol="0" anchor="ctr">
            <a:noAutofit/>
          </a:bodyPr>
          <a:lstStyle/>
          <a:p>
            <a:r>
              <a:rPr lang="en-CA" altLang="en-US" sz="3200">
                <a:latin typeface="Arial"/>
                <a:cs typeface="Arial"/>
              </a:rPr>
              <a:t>Perinatal and postpartum </a:t>
            </a:r>
            <a:r>
              <a:rPr lang="en-CA" altLang="en-US" sz="3200" err="1">
                <a:latin typeface="Arial"/>
                <a:cs typeface="Arial"/>
              </a:rPr>
              <a:t>depressionscreening</a:t>
            </a:r>
            <a:r>
              <a:rPr lang="en-CA" altLang="en-US" sz="3200">
                <a:latin typeface="Arial"/>
                <a:cs typeface="Arial"/>
              </a:rPr>
              <a:t> working group </a:t>
            </a:r>
            <a:endParaRPr lang="en-CA" altLang="en-US" sz="3200">
              <a:latin typeface="Arial" pitchFamily="34" charset="0"/>
            </a:endParaRPr>
          </a:p>
        </p:txBody>
      </p:sp>
      <p:sp>
        <p:nvSpPr>
          <p:cNvPr id="3075" name="Content Placeholder 2"/>
          <p:cNvSpPr>
            <a:spLocks noGrp="1"/>
          </p:cNvSpPr>
          <p:nvPr>
            <p:ph sz="half" idx="1"/>
          </p:nvPr>
        </p:nvSpPr>
        <p:spPr>
          <a:xfrm>
            <a:off x="455106" y="1873589"/>
            <a:ext cx="2881124" cy="3292459"/>
          </a:xfrm>
        </p:spPr>
        <p:txBody>
          <a:bodyPr vert="horz" lIns="91440" tIns="45720" rIns="91440" bIns="45720" rtlCol="0" anchor="t">
            <a:noAutofit/>
          </a:bodyPr>
          <a:lstStyle/>
          <a:p>
            <a:pPr marL="0" indent="0" eaLnBrk="1" hangingPunct="1">
              <a:buFontTx/>
              <a:buNone/>
            </a:pPr>
            <a:r>
              <a:rPr lang="en-US" altLang="en-US" sz="1800" b="1" u="sng">
                <a:latin typeface="Arial"/>
                <a:cs typeface="Arial"/>
              </a:rPr>
              <a:t>T</a:t>
            </a:r>
            <a:r>
              <a:rPr lang="en-US" altLang="en-US" sz="1600" b="1" u="sng">
                <a:latin typeface="Arial"/>
                <a:cs typeface="Arial"/>
              </a:rPr>
              <a:t>ask Force members</a:t>
            </a:r>
          </a:p>
          <a:p>
            <a:pPr marL="0" indent="0">
              <a:buNone/>
            </a:pPr>
            <a:r>
              <a:rPr lang="en-US" altLang="en-US" sz="1600">
                <a:latin typeface="Arial"/>
                <a:cs typeface="Arial"/>
              </a:rPr>
              <a:t>Eddy Lang</a:t>
            </a:r>
            <a:endParaRPr lang="en-US" altLang="en-US" sz="1600"/>
          </a:p>
          <a:p>
            <a:pPr>
              <a:buNone/>
            </a:pPr>
            <a:r>
              <a:rPr lang="en-US" sz="1600">
                <a:latin typeface="Arial"/>
                <a:cs typeface="Arial"/>
              </a:rPr>
              <a:t>Heather Colquhoun</a:t>
            </a:r>
            <a:endParaRPr lang="en-US" sz="1600"/>
          </a:p>
          <a:p>
            <a:pPr marL="0" indent="0">
              <a:buNone/>
            </a:pPr>
            <a:r>
              <a:rPr lang="en-US" altLang="en-US" sz="1600">
                <a:latin typeface="Arial"/>
                <a:cs typeface="Arial"/>
              </a:rPr>
              <a:t>John C. Leblanc</a:t>
            </a:r>
            <a:endParaRPr lang="en-US" altLang="en-US" sz="1600"/>
          </a:p>
          <a:p>
            <a:pPr marL="0" indent="0">
              <a:buNone/>
            </a:pPr>
            <a:r>
              <a:rPr lang="en-US" altLang="en-US" sz="1600">
                <a:latin typeface="Arial"/>
                <a:cs typeface="Arial"/>
              </a:rPr>
              <a:t>John Riva</a:t>
            </a:r>
          </a:p>
          <a:p>
            <a:pPr marL="0" indent="0">
              <a:buNone/>
            </a:pPr>
            <a:endParaRPr lang="en-US" altLang="en-US" sz="1600">
              <a:latin typeface="Arial"/>
              <a:cs typeface="Arial"/>
            </a:endParaRPr>
          </a:p>
          <a:p>
            <a:pPr marL="0" indent="0" eaLnBrk="1" hangingPunct="1">
              <a:buNone/>
            </a:pPr>
            <a:r>
              <a:rPr lang="en-US" altLang="en-US" sz="1600" b="1" u="sng">
                <a:latin typeface="Arial"/>
                <a:cs typeface="Arial"/>
              </a:rPr>
              <a:t>Task Force spokespersons</a:t>
            </a:r>
            <a:endParaRPr lang="en-US" altLang="en-US" sz="1600">
              <a:latin typeface="Arial"/>
              <a:cs typeface="Arial"/>
            </a:endParaRPr>
          </a:p>
          <a:p>
            <a:pPr marL="0" indent="0">
              <a:buNone/>
            </a:pPr>
            <a:r>
              <a:rPr lang="en-CA" altLang="en-US" sz="1600">
                <a:latin typeface="Arial"/>
                <a:cs typeface="Arial"/>
              </a:rPr>
              <a:t>Eddy Lang</a:t>
            </a:r>
          </a:p>
          <a:p>
            <a:pPr marL="0" indent="0">
              <a:buNone/>
            </a:pPr>
            <a:r>
              <a:rPr lang="en-CA" altLang="en-US" sz="1600">
                <a:latin typeface="Arial"/>
                <a:cs typeface="Arial"/>
              </a:rPr>
              <a:t>Emily G. McDonald</a:t>
            </a:r>
          </a:p>
          <a:p>
            <a:pPr marL="0" indent="0">
              <a:buNone/>
            </a:pPr>
            <a:r>
              <a:rPr lang="en-CA" altLang="en-US" sz="1600">
                <a:latin typeface="Arial"/>
                <a:cs typeface="Arial"/>
              </a:rPr>
              <a:t>Guylene Theriault (French)</a:t>
            </a:r>
            <a:endParaRPr lang="en-CA" altLang="en-US" sz="1600"/>
          </a:p>
          <a:p>
            <a:pPr marL="0" indent="0">
              <a:buNone/>
            </a:pPr>
            <a:endParaRPr lang="en-CA" altLang="en-US" sz="1600"/>
          </a:p>
          <a:p>
            <a:pPr marL="0" indent="0">
              <a:buNone/>
            </a:pPr>
            <a:endParaRPr lang="en-CA" altLang="en-US" sz="1400"/>
          </a:p>
          <a:p>
            <a:pPr marL="0" indent="0">
              <a:buNone/>
            </a:pPr>
            <a:endParaRPr lang="en-CA" altLang="en-US" sz="1400"/>
          </a:p>
        </p:txBody>
      </p:sp>
      <p:sp>
        <p:nvSpPr>
          <p:cNvPr id="3076" name="Content Placeholder 3"/>
          <p:cNvSpPr>
            <a:spLocks noGrp="1"/>
          </p:cNvSpPr>
          <p:nvPr>
            <p:ph sz="half" idx="2"/>
          </p:nvPr>
        </p:nvSpPr>
        <p:spPr>
          <a:xfrm>
            <a:off x="4074783" y="1885526"/>
            <a:ext cx="3955630" cy="4320231"/>
          </a:xfrm>
        </p:spPr>
        <p:txBody>
          <a:bodyPr vert="horz" lIns="91440" tIns="45720" rIns="91440" bIns="45720" rtlCol="0" anchor="t">
            <a:noAutofit/>
          </a:bodyPr>
          <a:lstStyle/>
          <a:p>
            <a:pPr marL="0" indent="0" eaLnBrk="1" hangingPunct="1">
              <a:buFontTx/>
              <a:buNone/>
            </a:pPr>
            <a:r>
              <a:rPr lang="en-CA" altLang="en-US" sz="1600" b="1" u="sng">
                <a:latin typeface="Arial"/>
                <a:cs typeface="Arial"/>
              </a:rPr>
              <a:t>External Support</a:t>
            </a:r>
          </a:p>
          <a:p>
            <a:pPr marL="0" indent="0" eaLnBrk="1" hangingPunct="1">
              <a:spcBef>
                <a:spcPct val="0"/>
              </a:spcBef>
              <a:buFontTx/>
              <a:buNone/>
            </a:pPr>
            <a:endParaRPr lang="en-US" altLang="en-US" sz="1600"/>
          </a:p>
          <a:p>
            <a:pPr marL="0" indent="0" eaLnBrk="1" hangingPunct="1">
              <a:spcBef>
                <a:spcPct val="0"/>
              </a:spcBef>
              <a:buFontTx/>
              <a:buNone/>
            </a:pPr>
            <a:r>
              <a:rPr lang="en-US" altLang="en-US" sz="1600" u="sng">
                <a:latin typeface="Arial"/>
                <a:cs typeface="Arial"/>
              </a:rPr>
              <a:t>Public Health Agency of Canada</a:t>
            </a:r>
          </a:p>
          <a:p>
            <a:r>
              <a:rPr lang="en-CA" altLang="en-US" sz="1600">
                <a:latin typeface="Arial"/>
                <a:cs typeface="Arial"/>
              </a:rPr>
              <a:t>Greg </a:t>
            </a:r>
            <a:r>
              <a:rPr lang="en-CA" altLang="en-US" sz="1600" err="1">
                <a:latin typeface="Arial"/>
                <a:cs typeface="Arial"/>
              </a:rPr>
              <a:t>Traversy</a:t>
            </a:r>
            <a:endParaRPr lang="en-CA" altLang="en-US" sz="1600">
              <a:latin typeface="Arial"/>
              <a:cs typeface="Arial"/>
            </a:endParaRPr>
          </a:p>
          <a:p>
            <a:r>
              <a:rPr lang="en-CA" altLang="en-US" sz="1600">
                <a:latin typeface="Arial"/>
                <a:cs typeface="Arial"/>
              </a:rPr>
              <a:t>Casey Gray</a:t>
            </a:r>
            <a:endParaRPr lang="en-CA" altLang="en-US" sz="1600"/>
          </a:p>
          <a:p>
            <a:pPr marL="0" indent="0" eaLnBrk="1" hangingPunct="1">
              <a:buFontTx/>
              <a:buNone/>
            </a:pPr>
            <a:endParaRPr lang="en-US" altLang="en-US" sz="1600" b="1" u="sng"/>
          </a:p>
          <a:p>
            <a:pPr marL="0" indent="0" eaLnBrk="1" hangingPunct="1">
              <a:buFontTx/>
              <a:buNone/>
            </a:pPr>
            <a:r>
              <a:rPr lang="en-US" altLang="en-US" sz="1600" u="sng">
                <a:latin typeface="Arial"/>
                <a:cs typeface="Arial"/>
              </a:rPr>
              <a:t>Evidence Review and Synthesis Centre</a:t>
            </a:r>
          </a:p>
          <a:p>
            <a:r>
              <a:rPr lang="en-CA" altLang="en-US" sz="1600">
                <a:latin typeface="Arial"/>
                <a:cs typeface="Arial"/>
              </a:rPr>
              <a:t>Ottawa Hospital Research Institute (OHRI) </a:t>
            </a:r>
            <a:endParaRPr lang="en-US" altLang="en-US" sz="1600">
              <a:latin typeface="Arial"/>
              <a:cs typeface="Arial"/>
            </a:endParaRPr>
          </a:p>
          <a:p>
            <a:endParaRPr lang="en-US" altLang="en-US" sz="1600"/>
          </a:p>
          <a:p>
            <a:pPr marL="0" indent="0">
              <a:buNone/>
            </a:pPr>
            <a:r>
              <a:rPr lang="en-US" altLang="en-US" sz="1600" u="sng">
                <a:latin typeface="Arial"/>
                <a:cs typeface="Arial"/>
              </a:rPr>
              <a:t>Content experts</a:t>
            </a:r>
          </a:p>
          <a:p>
            <a:r>
              <a:rPr lang="en-CA" altLang="en-US" sz="1600">
                <a:latin typeface="Arial"/>
                <a:cs typeface="Arial"/>
              </a:rPr>
              <a:t>Bianca Lauria-Horner</a:t>
            </a:r>
            <a:endParaRPr lang="en-CA" altLang="en-US" sz="1600"/>
          </a:p>
          <a:p>
            <a:r>
              <a:rPr lang="en-CA" altLang="en-US" sz="1600">
                <a:latin typeface="Arial"/>
                <a:cs typeface="Arial"/>
              </a:rPr>
              <a:t>Scott Patten</a:t>
            </a:r>
            <a:endParaRPr lang="en-CA" altLang="en-US" sz="1600"/>
          </a:p>
          <a:p>
            <a:r>
              <a:rPr lang="en-CA" altLang="en-US" sz="1600">
                <a:latin typeface="Arial"/>
                <a:cs typeface="Arial"/>
              </a:rPr>
              <a:t>Simone </a:t>
            </a:r>
            <a:r>
              <a:rPr lang="en-CA" altLang="en-US" sz="1600" err="1">
                <a:latin typeface="Arial"/>
                <a:cs typeface="Arial"/>
              </a:rPr>
              <a:t>Vigod</a:t>
            </a:r>
            <a:endParaRPr lang="en-CA" altLang="en-US" sz="1600">
              <a:latin typeface="Arial"/>
              <a:cs typeface="Arial"/>
            </a:endParaRPr>
          </a:p>
          <a:p>
            <a:r>
              <a:rPr lang="en-CA" altLang="en-US" sz="1600">
                <a:latin typeface="Arial"/>
                <a:cs typeface="Arial"/>
              </a:rPr>
              <a:t>Brett Thombs</a:t>
            </a:r>
            <a:endParaRPr lang="en-CA" altLang="en-US" sz="1600"/>
          </a:p>
        </p:txBody>
      </p:sp>
      <p:sp>
        <p:nvSpPr>
          <p:cNvPr id="3077" name="Slide Number Placeholder 4"/>
          <p:cNvSpPr>
            <a:spLocks noGrp="1"/>
          </p:cNvSpPr>
          <p:nvPr>
            <p:ph type="sldNum" sz="quarter" idx="4294967295"/>
          </p:nvPr>
        </p:nvSpPr>
        <p:spPr>
          <a:xfrm>
            <a:off x="7010400" y="6477000"/>
            <a:ext cx="1905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Arial" pitchFamily="34" charset="0"/>
                <a:ea typeface="ヒラギノ角ゴ Pro W3" pitchFamily="-84" charset="-128"/>
              </a:defRPr>
            </a:lvl1pPr>
            <a:lvl2pPr marL="742950" indent="-285750">
              <a:spcBef>
                <a:spcPct val="20000"/>
              </a:spcBef>
              <a:buChar char="–"/>
              <a:defRPr sz="1600">
                <a:solidFill>
                  <a:schemeClr val="tx1"/>
                </a:solidFill>
                <a:latin typeface="Arial" pitchFamily="34" charset="0"/>
                <a:ea typeface="ヒラギノ角ゴ Pro W3" pitchFamily="-84" charset="-128"/>
              </a:defRPr>
            </a:lvl2pPr>
            <a:lvl3pPr marL="1143000" indent="-228600">
              <a:spcBef>
                <a:spcPct val="20000"/>
              </a:spcBef>
              <a:buChar char="•"/>
              <a:defRPr sz="1400">
                <a:solidFill>
                  <a:schemeClr val="tx1"/>
                </a:solidFill>
                <a:latin typeface="Arial" pitchFamily="34" charset="0"/>
                <a:ea typeface="ヒラギノ角ゴ Pro W3" pitchFamily="-84" charset="-128"/>
              </a:defRPr>
            </a:lvl3pPr>
            <a:lvl4pPr marL="1600200" indent="-228600">
              <a:spcBef>
                <a:spcPct val="20000"/>
              </a:spcBef>
              <a:buChar char="–"/>
              <a:defRPr sz="1400">
                <a:solidFill>
                  <a:schemeClr val="tx1"/>
                </a:solidFill>
                <a:latin typeface="Arial" pitchFamily="34" charset="0"/>
                <a:ea typeface="ヒラギノ角ゴ Pro W3" pitchFamily="-84" charset="-128"/>
              </a:defRPr>
            </a:lvl4pPr>
            <a:lvl5pPr marL="2057400" indent="-228600">
              <a:spcBef>
                <a:spcPct val="20000"/>
              </a:spcBef>
              <a:buChar char="»"/>
              <a:defRPr sz="1400">
                <a:solidFill>
                  <a:schemeClr val="tx1"/>
                </a:solidFill>
                <a:latin typeface="Arial" pitchFamily="34" charset="0"/>
                <a:ea typeface="ヒラギノ角ゴ Pro W3" pitchFamily="-84"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ヒラギノ角ゴ Pro W3" pitchFamily="-84"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ヒラギノ角ゴ Pro W3" pitchFamily="-84"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ヒラギノ角ゴ Pro W3" pitchFamily="-84"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ヒラギノ角ゴ Pro W3" pitchFamily="-84" charset="-128"/>
              </a:defRPr>
            </a:lvl9pPr>
          </a:lstStyle>
          <a:p>
            <a:pPr>
              <a:spcBef>
                <a:spcPct val="0"/>
              </a:spcBef>
              <a:buFontTx/>
              <a:buNone/>
            </a:pPr>
            <a:fld id="{5C57BD4A-D2CB-4D39-96B2-31B21B46ED20}" type="slidenum">
              <a:rPr lang="en-CA" altLang="en-US" sz="1400" smtClean="0"/>
              <a:pPr>
                <a:spcBef>
                  <a:spcPct val="0"/>
                </a:spcBef>
                <a:buFontTx/>
                <a:buNone/>
              </a:pPr>
              <a:t>3</a:t>
            </a:fld>
            <a:endParaRPr lang="en-CA" altLang="en-US" sz="1400"/>
          </a:p>
        </p:txBody>
      </p:sp>
      <p:cxnSp>
        <p:nvCxnSpPr>
          <p:cNvPr id="2" name="Straight Arrow Connector 1">
            <a:extLst>
              <a:ext uri="{FF2B5EF4-FFF2-40B4-BE49-F238E27FC236}">
                <a16:creationId xmlns:a16="http://schemas.microsoft.com/office/drawing/2014/main" id="{DACB9B61-8162-5C32-4A36-D152A011F954}"/>
              </a:ext>
            </a:extLst>
          </p:cNvPr>
          <p:cNvCxnSpPr/>
          <p:nvPr/>
        </p:nvCxnSpPr>
        <p:spPr>
          <a:xfrm>
            <a:off x="3651808" y="1894936"/>
            <a:ext cx="3673" cy="4271508"/>
          </a:xfrm>
          <a:prstGeom prst="straightConnector1">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69478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4"/>
          <p:cNvSpPr>
            <a:spLocks noGrp="1"/>
          </p:cNvSpPr>
          <p:nvPr>
            <p:ph type="title"/>
          </p:nvPr>
        </p:nvSpPr>
        <p:spPr>
          <a:xfrm>
            <a:off x="589029" y="4681331"/>
            <a:ext cx="7486514" cy="1362075"/>
          </a:xfrm>
        </p:spPr>
        <p:txBody>
          <a:bodyPr/>
          <a:lstStyle/>
          <a:p>
            <a:endParaRPr lang="fr-CA" altLang="en-US" sz="2800" cap="none">
              <a:solidFill>
                <a:srgbClr val="FFFFFF"/>
              </a:solidFill>
            </a:endParaRPr>
          </a:p>
        </p:txBody>
      </p:sp>
      <p:sp>
        <p:nvSpPr>
          <p:cNvPr id="27651" name="Text Placeholder 5"/>
          <p:cNvSpPr>
            <a:spLocks noGrp="1"/>
          </p:cNvSpPr>
          <p:nvPr>
            <p:ph type="body" idx="1"/>
          </p:nvPr>
        </p:nvSpPr>
        <p:spPr>
          <a:xfrm>
            <a:off x="589029" y="2820504"/>
            <a:ext cx="8122963" cy="1500188"/>
          </a:xfrm>
        </p:spPr>
        <p:txBody>
          <a:bodyPr vert="horz" lIns="91440" tIns="45720" rIns="91440" bIns="45720" rtlCol="0" anchor="ctr">
            <a:noAutofit/>
          </a:bodyPr>
          <a:lstStyle/>
          <a:p>
            <a:r>
              <a:rPr lang="en-US" altLang="en-US" sz="4400">
                <a:latin typeface="Arial"/>
                <a:cs typeface="Arial"/>
              </a:rPr>
              <a:t>Recommendation</a:t>
            </a:r>
            <a:endParaRPr lang="en-US" sz="4400"/>
          </a:p>
        </p:txBody>
      </p:sp>
      <p:sp>
        <p:nvSpPr>
          <p:cNvPr id="27652" name="Slide Number Placeholder 3"/>
          <p:cNvSpPr>
            <a:spLocks noGrp="1"/>
          </p:cNvSpPr>
          <p:nvPr>
            <p:ph type="sldNum" sz="quarter" idx="4294967295"/>
          </p:nvPr>
        </p:nvSpPr>
        <p:spPr>
          <a:xfrm>
            <a:off x="7010400" y="6477000"/>
            <a:ext cx="1905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000">
                <a:solidFill>
                  <a:schemeClr val="tx1"/>
                </a:solidFill>
                <a:latin typeface="Arial" pitchFamily="34" charset="0"/>
                <a:ea typeface="ヒラギノ角ゴ Pro W3" charset="-128"/>
              </a:defRPr>
            </a:lvl1pPr>
            <a:lvl2pPr marL="742950" indent="-285750" eaLnBrk="0" hangingPunct="0">
              <a:spcBef>
                <a:spcPct val="20000"/>
              </a:spcBef>
              <a:buChar char="–"/>
              <a:defRPr sz="1600">
                <a:solidFill>
                  <a:schemeClr val="tx1"/>
                </a:solidFill>
                <a:latin typeface="Arial" pitchFamily="34" charset="0"/>
                <a:ea typeface="ヒラギノ角ゴ Pro W3" charset="-128"/>
              </a:defRPr>
            </a:lvl2pPr>
            <a:lvl3pPr marL="1143000" indent="-228600" eaLnBrk="0" hangingPunct="0">
              <a:spcBef>
                <a:spcPct val="20000"/>
              </a:spcBef>
              <a:buChar char="•"/>
              <a:defRPr sz="1400">
                <a:solidFill>
                  <a:schemeClr val="tx1"/>
                </a:solidFill>
                <a:latin typeface="Arial" pitchFamily="34" charset="0"/>
                <a:ea typeface="ヒラギノ角ゴ Pro W3" charset="-128"/>
              </a:defRPr>
            </a:lvl3pPr>
            <a:lvl4pPr marL="1600200" indent="-228600" eaLnBrk="0" hangingPunct="0">
              <a:spcBef>
                <a:spcPct val="20000"/>
              </a:spcBef>
              <a:buChar char="–"/>
              <a:defRPr sz="1400">
                <a:solidFill>
                  <a:schemeClr val="tx1"/>
                </a:solidFill>
                <a:latin typeface="Arial" pitchFamily="34" charset="0"/>
                <a:ea typeface="ヒラギノ角ゴ Pro W3" charset="-128"/>
              </a:defRPr>
            </a:lvl4pPr>
            <a:lvl5pPr marL="2057400" indent="-228600" eaLnBrk="0" hangingPunct="0">
              <a:spcBef>
                <a:spcPct val="20000"/>
              </a:spcBef>
              <a:buChar char="»"/>
              <a:defRPr sz="1400">
                <a:solidFill>
                  <a:schemeClr val="tx1"/>
                </a:solidFill>
                <a:latin typeface="Arial" pitchFamily="34" charset="0"/>
                <a:ea typeface="ヒラギノ角ゴ Pro W3"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9pPr>
          </a:lstStyle>
          <a:p>
            <a:pPr>
              <a:spcBef>
                <a:spcPct val="0"/>
              </a:spcBef>
              <a:buFontTx/>
              <a:buNone/>
            </a:pPr>
            <a:fld id="{94CCA977-7DCD-4D74-B84E-1E3A15D19189}" type="slidenum">
              <a:rPr lang="en-US" altLang="en-US" sz="1400" smtClean="0">
                <a:solidFill>
                  <a:schemeClr val="bg1"/>
                </a:solidFill>
              </a:rPr>
              <a:pPr>
                <a:spcBef>
                  <a:spcPct val="0"/>
                </a:spcBef>
                <a:buFontTx/>
                <a:buNone/>
              </a:pPr>
              <a:t>30</a:t>
            </a:fld>
            <a:endParaRPr lang="en-US" altLang="en-US" sz="1400">
              <a:solidFill>
                <a:schemeClr val="bg1"/>
              </a:solidFill>
            </a:endParaRPr>
          </a:p>
        </p:txBody>
      </p:sp>
    </p:spTree>
    <p:extLst>
      <p:ext uri="{BB962C8B-B14F-4D97-AF65-F5344CB8AC3E}">
        <p14:creationId xmlns:p14="http://schemas.microsoft.com/office/powerpoint/2010/main" val="12698661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4747" y="533400"/>
            <a:ext cx="8420653" cy="762000"/>
          </a:xfrm>
        </p:spPr>
        <p:txBody>
          <a:bodyPr>
            <a:noAutofit/>
          </a:bodyPr>
          <a:lstStyle/>
          <a:p>
            <a:r>
              <a:rPr lang="en-CA" sz="3200">
                <a:latin typeface="Arial"/>
                <a:cs typeface="Arial"/>
              </a:rPr>
              <a:t>Recommendation</a:t>
            </a:r>
          </a:p>
        </p:txBody>
      </p:sp>
      <p:sp>
        <p:nvSpPr>
          <p:cNvPr id="5" name="Rectangle 4"/>
          <p:cNvSpPr/>
          <p:nvPr/>
        </p:nvSpPr>
        <p:spPr>
          <a:xfrm>
            <a:off x="386028" y="1539085"/>
            <a:ext cx="8393043" cy="2674813"/>
          </a:xfrm>
          <a:prstGeom prst="rect">
            <a:avLst/>
          </a:prstGeom>
          <a:solidFill>
            <a:schemeClr val="accent4">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Slide Number Placeholder 3"/>
          <p:cNvSpPr>
            <a:spLocks noGrp="1"/>
          </p:cNvSpPr>
          <p:nvPr>
            <p:ph type="sldNum" sz="quarter" idx="12"/>
          </p:nvPr>
        </p:nvSpPr>
        <p:spPr/>
        <p:txBody>
          <a:bodyPr/>
          <a:lstStyle/>
          <a:p>
            <a:fld id="{E3D5E142-BA66-4577-AABD-3D3B043058E5}" type="slidenum">
              <a:rPr lang="en-US" smtClean="0"/>
              <a:t>31</a:t>
            </a:fld>
            <a:endParaRPr lang="en-US"/>
          </a:p>
        </p:txBody>
      </p:sp>
      <p:sp>
        <p:nvSpPr>
          <p:cNvPr id="3" name="Content Placeholder 2"/>
          <p:cNvSpPr>
            <a:spLocks noGrp="1"/>
          </p:cNvSpPr>
          <p:nvPr>
            <p:ph idx="1"/>
          </p:nvPr>
        </p:nvSpPr>
        <p:spPr>
          <a:xfrm>
            <a:off x="574871" y="1804772"/>
            <a:ext cx="7253940" cy="2148004"/>
          </a:xfrm>
        </p:spPr>
        <p:txBody>
          <a:bodyPr vert="horz" lIns="91440" tIns="45720" rIns="91440" bIns="45720" rtlCol="0" anchor="t">
            <a:noAutofit/>
          </a:bodyPr>
          <a:lstStyle/>
          <a:p>
            <a:r>
              <a:rPr lang="en-CA" sz="1800">
                <a:latin typeface="Arial"/>
                <a:cs typeface="Arial"/>
              </a:rPr>
              <a:t>We </a:t>
            </a:r>
            <a:r>
              <a:rPr lang="en-CA" sz="1800" b="1">
                <a:latin typeface="Arial"/>
                <a:cs typeface="Arial"/>
              </a:rPr>
              <a:t>recommend against the use of screening questionnaires with cut-off scores </a:t>
            </a:r>
            <a:r>
              <a:rPr lang="en-CA" sz="1800">
                <a:latin typeface="Arial"/>
                <a:cs typeface="Arial"/>
              </a:rPr>
              <a:t>for all pregnant and</a:t>
            </a:r>
            <a:r>
              <a:rPr lang="en-CA" sz="1800" b="1">
                <a:latin typeface="Arial"/>
                <a:cs typeface="Arial"/>
              </a:rPr>
              <a:t> </a:t>
            </a:r>
            <a:r>
              <a:rPr lang="en-CA" sz="1800">
                <a:latin typeface="Arial"/>
                <a:cs typeface="Arial"/>
              </a:rPr>
              <a:t>postpartum people up to 1 year after childbirth</a:t>
            </a:r>
            <a:endParaRPr lang="en-CA" sz="1800"/>
          </a:p>
          <a:p>
            <a:pPr marL="0" indent="0">
              <a:buNone/>
            </a:pPr>
            <a:r>
              <a:rPr lang="en-CA" sz="1800">
                <a:latin typeface="Arial"/>
                <a:cs typeface="Arial"/>
              </a:rPr>
              <a:t>    (</a:t>
            </a:r>
            <a:r>
              <a:rPr lang="en-CA" sz="1800" i="1">
                <a:latin typeface="Arial"/>
                <a:cs typeface="Arial"/>
              </a:rPr>
              <a:t>Conditional recommendation; very low-certainty evidence)  </a:t>
            </a:r>
          </a:p>
          <a:p>
            <a:r>
              <a:rPr lang="en-CA" sz="1800">
                <a:latin typeface="Arial"/>
                <a:cs typeface="Arial"/>
              </a:rPr>
              <a:t>We </a:t>
            </a:r>
            <a:r>
              <a:rPr lang="en-CA" sz="1800" b="1">
                <a:latin typeface="Arial"/>
                <a:cs typeface="Arial"/>
              </a:rPr>
              <a:t>emphasize usual care</a:t>
            </a:r>
            <a:r>
              <a:rPr lang="en-CA" sz="1800">
                <a:latin typeface="Arial"/>
                <a:cs typeface="Arial"/>
              </a:rPr>
              <a:t> </a:t>
            </a:r>
            <a:r>
              <a:rPr lang="en-CA" sz="1800" b="1">
                <a:latin typeface="Arial"/>
                <a:cs typeface="Arial"/>
              </a:rPr>
              <a:t>that includes questions about, and attention to, mental health and well-being</a:t>
            </a:r>
            <a:r>
              <a:rPr lang="en-CA" sz="1800">
                <a:latin typeface="Arial"/>
                <a:cs typeface="Arial"/>
              </a:rPr>
              <a:t> in pregnancy and the postpartum period</a:t>
            </a:r>
            <a:endParaRPr lang="en-CA" sz="1800"/>
          </a:p>
        </p:txBody>
      </p:sp>
      <p:sp>
        <p:nvSpPr>
          <p:cNvPr id="6" name="TextBox 5">
            <a:extLst>
              <a:ext uri="{FF2B5EF4-FFF2-40B4-BE49-F238E27FC236}">
                <a16:creationId xmlns:a16="http://schemas.microsoft.com/office/drawing/2014/main" id="{0C950B6C-439A-96FF-0B04-00FF0E0B6504}"/>
              </a:ext>
            </a:extLst>
          </p:cNvPr>
          <p:cNvSpPr txBox="1"/>
          <p:nvPr/>
        </p:nvSpPr>
        <p:spPr>
          <a:xfrm>
            <a:off x="392217" y="4743740"/>
            <a:ext cx="838857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CA">
                <a:latin typeface="Arial"/>
                <a:cs typeface="Arial"/>
              </a:rPr>
              <a:t>It is uncertain whether screening all individuals during this period would </a:t>
            </a:r>
            <a:br>
              <a:rPr lang="en-CA">
                <a:latin typeface="Arial"/>
                <a:cs typeface="Arial"/>
              </a:rPr>
            </a:br>
            <a:r>
              <a:rPr lang="en-CA">
                <a:latin typeface="Arial"/>
                <a:cs typeface="Arial"/>
              </a:rPr>
              <a:t>confer benefit above usual clinical care.</a:t>
            </a:r>
            <a:endParaRPr lang="en-US">
              <a:ea typeface="+mn-lt"/>
              <a:cs typeface="+mn-lt"/>
            </a:endParaRPr>
          </a:p>
        </p:txBody>
      </p:sp>
      <p:pic>
        <p:nvPicPr>
          <p:cNvPr id="8" name="Picture 4" descr="Icon&#10;&#10;Description automatically generated">
            <a:extLst>
              <a:ext uri="{FF2B5EF4-FFF2-40B4-BE49-F238E27FC236}">
                <a16:creationId xmlns:a16="http://schemas.microsoft.com/office/drawing/2014/main" id="{2BB0A8B0-F743-B4CE-EA23-0CC33EBD7F9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37441" y="1711761"/>
            <a:ext cx="768008" cy="764632"/>
          </a:xfrm>
          <a:prstGeom prst="rect">
            <a:avLst/>
          </a:prstGeom>
        </p:spPr>
      </p:pic>
    </p:spTree>
    <p:extLst>
      <p:ext uri="{BB962C8B-B14F-4D97-AF65-F5344CB8AC3E}">
        <p14:creationId xmlns:p14="http://schemas.microsoft.com/office/powerpoint/2010/main" val="17431001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175" y="703797"/>
            <a:ext cx="8229600" cy="762000"/>
          </a:xfrm>
        </p:spPr>
        <p:txBody>
          <a:bodyPr vert="horz" lIns="91440" tIns="45720" rIns="91440" bIns="45720" rtlCol="0" anchor="ctr">
            <a:noAutofit/>
          </a:bodyPr>
          <a:lstStyle/>
          <a:p>
            <a:r>
              <a:rPr lang="en-CA" sz="3200">
                <a:latin typeface="Arial"/>
                <a:cs typeface="Arial"/>
              </a:rPr>
              <a:t>Implementation	</a:t>
            </a:r>
          </a:p>
        </p:txBody>
      </p:sp>
      <p:sp>
        <p:nvSpPr>
          <p:cNvPr id="3" name="Content Placeholder 2"/>
          <p:cNvSpPr>
            <a:spLocks noGrp="1"/>
          </p:cNvSpPr>
          <p:nvPr>
            <p:ph idx="1"/>
          </p:nvPr>
        </p:nvSpPr>
        <p:spPr>
          <a:xfrm>
            <a:off x="468268" y="2395501"/>
            <a:ext cx="4562075" cy="2261476"/>
          </a:xfrm>
        </p:spPr>
        <p:txBody>
          <a:bodyPr vert="horz" lIns="91440" tIns="45720" rIns="91440" bIns="45720" rtlCol="0" anchor="t">
            <a:normAutofit/>
          </a:bodyPr>
          <a:lstStyle/>
          <a:p>
            <a:r>
              <a:rPr lang="en-CA" sz="1800">
                <a:latin typeface="Arial"/>
                <a:cs typeface="Arial"/>
              </a:rPr>
              <a:t>Clinicians in primary care settings are advised to exercise usual clinical care to ask about mood and well-being</a:t>
            </a:r>
          </a:p>
          <a:p>
            <a:r>
              <a:rPr lang="en-US" sz="1800" b="1">
                <a:effectLst/>
                <a:ea typeface="Calibri" panose="020F0502020204030204" pitchFamily="34" charset="0"/>
              </a:rPr>
              <a:t>Given the health implications of depression, it is essential that providers exercise clinical vigilance regarding mental health</a:t>
            </a:r>
            <a:endParaRPr lang="en-US" sz="1800">
              <a:effectLst/>
              <a:ea typeface="Calibri" panose="020F0502020204030204" pitchFamily="34" charset="0"/>
            </a:endParaRPr>
          </a:p>
          <a:p>
            <a:endParaRPr lang="en-CA" sz="1800">
              <a:latin typeface="Arial"/>
              <a:cs typeface="Arial"/>
            </a:endParaRPr>
          </a:p>
        </p:txBody>
      </p:sp>
      <p:sp>
        <p:nvSpPr>
          <p:cNvPr id="4" name="Slide Number Placeholder 3"/>
          <p:cNvSpPr>
            <a:spLocks noGrp="1"/>
          </p:cNvSpPr>
          <p:nvPr>
            <p:ph type="sldNum" sz="quarter" idx="12"/>
          </p:nvPr>
        </p:nvSpPr>
        <p:spPr/>
        <p:txBody>
          <a:bodyPr/>
          <a:lstStyle/>
          <a:p>
            <a:fld id="{E3D5E142-BA66-4577-AABD-3D3B043058E5}" type="slidenum">
              <a:rPr lang="en-US" smtClean="0"/>
              <a:t>32</a:t>
            </a:fld>
            <a:endParaRPr lang="en-US"/>
          </a:p>
        </p:txBody>
      </p:sp>
      <p:pic>
        <p:nvPicPr>
          <p:cNvPr id="5" name="Picture 6" descr="Icon&#10;&#10;Description automatically generated">
            <a:extLst>
              <a:ext uri="{FF2B5EF4-FFF2-40B4-BE49-F238E27FC236}">
                <a16:creationId xmlns:a16="http://schemas.microsoft.com/office/drawing/2014/main" id="{786F0E4F-007B-E35F-5DD5-DC152128F8B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19713" y="2039541"/>
            <a:ext cx="3082528" cy="3082528"/>
          </a:xfrm>
          <a:prstGeom prst="rect">
            <a:avLst/>
          </a:prstGeom>
        </p:spPr>
      </p:pic>
    </p:spTree>
    <p:extLst>
      <p:ext uri="{BB962C8B-B14F-4D97-AF65-F5344CB8AC3E}">
        <p14:creationId xmlns:p14="http://schemas.microsoft.com/office/powerpoint/2010/main" val="25658063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175" y="703797"/>
            <a:ext cx="8229600" cy="762000"/>
          </a:xfrm>
        </p:spPr>
        <p:txBody>
          <a:bodyPr vert="horz" lIns="91440" tIns="45720" rIns="91440" bIns="45720" rtlCol="0" anchor="ctr">
            <a:noAutofit/>
          </a:bodyPr>
          <a:lstStyle/>
          <a:p>
            <a:r>
              <a:rPr lang="en-CA" sz="3200">
                <a:latin typeface="Arial"/>
                <a:cs typeface="Arial"/>
              </a:rPr>
              <a:t>Implementation	</a:t>
            </a:r>
          </a:p>
        </p:txBody>
      </p:sp>
      <p:sp>
        <p:nvSpPr>
          <p:cNvPr id="3" name="Content Placeholder 2"/>
          <p:cNvSpPr>
            <a:spLocks noGrp="1"/>
          </p:cNvSpPr>
          <p:nvPr>
            <p:ph idx="1"/>
          </p:nvPr>
        </p:nvSpPr>
        <p:spPr>
          <a:xfrm>
            <a:off x="480174" y="2056173"/>
            <a:ext cx="4411644" cy="2740234"/>
          </a:xfrm>
        </p:spPr>
        <p:txBody>
          <a:bodyPr vert="horz" lIns="91440" tIns="45720" rIns="91440" bIns="45720" rtlCol="0" anchor="t">
            <a:normAutofit/>
          </a:bodyPr>
          <a:lstStyle/>
          <a:p>
            <a:pPr marL="342900" marR="0" lvl="0" indent="-342900">
              <a:lnSpc>
                <a:spcPct val="107000"/>
              </a:lnSpc>
              <a:spcBef>
                <a:spcPts val="0"/>
              </a:spcBef>
              <a:spcAft>
                <a:spcPts val="0"/>
              </a:spcAft>
              <a:buFont typeface="Arial"/>
              <a:buChar char="•"/>
            </a:pPr>
            <a:r>
              <a:rPr lang="en-US" sz="1800">
                <a:effectLst/>
                <a:ea typeface="Calibri" panose="020F0502020204030204" pitchFamily="34" charset="0"/>
              </a:rPr>
              <a:t>Jurisdictions may reconsider screening in settings where it is currently used</a:t>
            </a:r>
            <a:endParaRPr lang="en-US"/>
          </a:p>
          <a:p>
            <a:pPr marL="342900" marR="0" lvl="0" indent="-342900">
              <a:lnSpc>
                <a:spcPct val="107000"/>
              </a:lnSpc>
              <a:spcBef>
                <a:spcPts val="0"/>
              </a:spcBef>
              <a:spcAft>
                <a:spcPts val="800"/>
              </a:spcAft>
              <a:buFont typeface="Arial"/>
              <a:buChar char="•"/>
            </a:pPr>
            <a:r>
              <a:rPr lang="en-US" sz="1800">
                <a:effectLst/>
                <a:ea typeface="Calibri" panose="020F0502020204030204" pitchFamily="34" charset="0"/>
              </a:rPr>
              <a:t>If desired, clinicians may consider using questionnaires for discussion prompts (without engaging in formal screening by using cut off score for subsequent actions)</a:t>
            </a:r>
          </a:p>
        </p:txBody>
      </p:sp>
      <p:sp>
        <p:nvSpPr>
          <p:cNvPr id="4" name="Slide Number Placeholder 3"/>
          <p:cNvSpPr>
            <a:spLocks noGrp="1"/>
          </p:cNvSpPr>
          <p:nvPr>
            <p:ph type="sldNum" sz="quarter" idx="12"/>
          </p:nvPr>
        </p:nvSpPr>
        <p:spPr/>
        <p:txBody>
          <a:bodyPr/>
          <a:lstStyle/>
          <a:p>
            <a:fld id="{E3D5E142-BA66-4577-AABD-3D3B043058E5}" type="slidenum">
              <a:rPr lang="en-US" smtClean="0"/>
              <a:t>33</a:t>
            </a:fld>
            <a:endParaRPr lang="en-US"/>
          </a:p>
        </p:txBody>
      </p:sp>
      <p:pic>
        <p:nvPicPr>
          <p:cNvPr id="5" name="Picture 6" descr="A picture containing background pattern&#10;&#10;Description automatically generated">
            <a:extLst>
              <a:ext uri="{FF2B5EF4-FFF2-40B4-BE49-F238E27FC236}">
                <a16:creationId xmlns:a16="http://schemas.microsoft.com/office/drawing/2014/main" id="{D431BA94-2E12-ACC7-61AC-F2ECDB6B5AF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48275" y="2009775"/>
            <a:ext cx="2743200" cy="2743200"/>
          </a:xfrm>
          <a:prstGeom prst="rect">
            <a:avLst/>
          </a:prstGeom>
        </p:spPr>
      </p:pic>
    </p:spTree>
    <p:extLst>
      <p:ext uri="{BB962C8B-B14F-4D97-AF65-F5344CB8AC3E}">
        <p14:creationId xmlns:p14="http://schemas.microsoft.com/office/powerpoint/2010/main" val="15164278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175" y="703797"/>
            <a:ext cx="8229600" cy="762000"/>
          </a:xfrm>
        </p:spPr>
        <p:txBody>
          <a:bodyPr vert="horz" lIns="91440" tIns="45720" rIns="91440" bIns="45720" rtlCol="0" anchor="ctr">
            <a:noAutofit/>
          </a:bodyPr>
          <a:lstStyle/>
          <a:p>
            <a:r>
              <a:rPr lang="en-CA" sz="3200">
                <a:latin typeface="Arial"/>
                <a:cs typeface="Arial"/>
              </a:rPr>
              <a:t>Implementation	</a:t>
            </a:r>
          </a:p>
        </p:txBody>
      </p:sp>
      <p:sp>
        <p:nvSpPr>
          <p:cNvPr id="3" name="Content Placeholder 2"/>
          <p:cNvSpPr>
            <a:spLocks noGrp="1"/>
          </p:cNvSpPr>
          <p:nvPr>
            <p:ph idx="1"/>
          </p:nvPr>
        </p:nvSpPr>
        <p:spPr>
          <a:xfrm>
            <a:off x="1057596" y="2367880"/>
            <a:ext cx="7143615" cy="3128012"/>
          </a:xfrm>
        </p:spPr>
        <p:txBody>
          <a:bodyPr vert="horz" lIns="91440" tIns="45720" rIns="91440" bIns="45720" rtlCol="0" anchor="t">
            <a:normAutofit/>
          </a:bodyPr>
          <a:lstStyle/>
          <a:p>
            <a:pPr marL="0" indent="0" algn="ctr">
              <a:lnSpc>
                <a:spcPct val="107000"/>
              </a:lnSpc>
              <a:spcBef>
                <a:spcPts val="0"/>
              </a:spcBef>
              <a:spcAft>
                <a:spcPts val="1200"/>
              </a:spcAft>
              <a:buNone/>
            </a:pPr>
            <a:r>
              <a:rPr lang="en-US">
                <a:latin typeface="Arial"/>
                <a:cs typeface="Arial"/>
              </a:rPr>
              <a:t>The task force recommends against the addition of such a screening process because of the absence of evidence that it adds value beyond discussions about overall well-being, depression, anxiety and mood that are currently a part of established perinatal clinical care." </a:t>
            </a:r>
            <a:endParaRPr lang="en-US"/>
          </a:p>
          <a:p>
            <a:pPr marL="0" indent="0" algn="ctr">
              <a:lnSpc>
                <a:spcPct val="107000"/>
              </a:lnSpc>
              <a:spcBef>
                <a:spcPts val="0"/>
              </a:spcBef>
              <a:spcAft>
                <a:spcPts val="1200"/>
              </a:spcAft>
              <a:buNone/>
            </a:pPr>
            <a:r>
              <a:rPr lang="en-US" sz="1600">
                <a:latin typeface="Arial"/>
                <a:cs typeface="Arial"/>
              </a:rPr>
              <a:t>– Pregnancy and Postpartum Depression Working Group</a:t>
            </a:r>
            <a:endParaRPr lang="en-US" sz="1600"/>
          </a:p>
        </p:txBody>
      </p:sp>
      <p:sp>
        <p:nvSpPr>
          <p:cNvPr id="4" name="Slide Number Placeholder 3"/>
          <p:cNvSpPr>
            <a:spLocks noGrp="1"/>
          </p:cNvSpPr>
          <p:nvPr>
            <p:ph type="sldNum" sz="quarter" idx="12"/>
          </p:nvPr>
        </p:nvSpPr>
        <p:spPr/>
        <p:txBody>
          <a:bodyPr/>
          <a:lstStyle/>
          <a:p>
            <a:fld id="{E3D5E142-BA66-4577-AABD-3D3B043058E5}" type="slidenum">
              <a:rPr lang="en-US" smtClean="0"/>
              <a:t>34</a:t>
            </a:fld>
            <a:endParaRPr lang="en-US"/>
          </a:p>
        </p:txBody>
      </p:sp>
      <p:pic>
        <p:nvPicPr>
          <p:cNvPr id="6" name="Graphic 6" descr="Open quotation mark with solid fill">
            <a:extLst>
              <a:ext uri="{FF2B5EF4-FFF2-40B4-BE49-F238E27FC236}">
                <a16:creationId xmlns:a16="http://schemas.microsoft.com/office/drawing/2014/main" id="{7844316A-7522-8437-CD4E-F4E091C19A03}"/>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11909" y="2020011"/>
            <a:ext cx="914400" cy="914400"/>
          </a:xfrm>
          <a:prstGeom prst="rect">
            <a:avLst/>
          </a:prstGeom>
        </p:spPr>
      </p:pic>
    </p:spTree>
    <p:extLst>
      <p:ext uri="{BB962C8B-B14F-4D97-AF65-F5344CB8AC3E}">
        <p14:creationId xmlns:p14="http://schemas.microsoft.com/office/powerpoint/2010/main" val="24268605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4"/>
          <p:cNvSpPr>
            <a:spLocks noGrp="1"/>
          </p:cNvSpPr>
          <p:nvPr>
            <p:ph type="title"/>
          </p:nvPr>
        </p:nvSpPr>
        <p:spPr>
          <a:xfrm>
            <a:off x="595606" y="4703418"/>
            <a:ext cx="7413676" cy="1362075"/>
          </a:xfrm>
        </p:spPr>
        <p:txBody>
          <a:bodyPr/>
          <a:lstStyle/>
          <a:p>
            <a:endParaRPr lang="fr-CA" altLang="en-US" sz="2800" cap="none">
              <a:solidFill>
                <a:srgbClr val="FFFFFF"/>
              </a:solidFill>
            </a:endParaRPr>
          </a:p>
        </p:txBody>
      </p:sp>
      <p:sp>
        <p:nvSpPr>
          <p:cNvPr id="27651" name="Text Placeholder 5"/>
          <p:cNvSpPr>
            <a:spLocks noGrp="1"/>
          </p:cNvSpPr>
          <p:nvPr>
            <p:ph type="body" idx="1"/>
          </p:nvPr>
        </p:nvSpPr>
        <p:spPr>
          <a:xfrm>
            <a:off x="589029" y="2820504"/>
            <a:ext cx="8189224" cy="1500188"/>
          </a:xfrm>
        </p:spPr>
        <p:txBody>
          <a:bodyPr vert="horz" lIns="91440" tIns="45720" rIns="91440" bIns="45720" rtlCol="0" anchor="ctr">
            <a:noAutofit/>
          </a:bodyPr>
          <a:lstStyle/>
          <a:p>
            <a:r>
              <a:rPr lang="en-US" altLang="en-US" sz="4400">
                <a:latin typeface="Arial"/>
                <a:cs typeface="Arial"/>
              </a:rPr>
              <a:t>Evidence</a:t>
            </a:r>
            <a:endParaRPr lang="en-US" sz="4400"/>
          </a:p>
        </p:txBody>
      </p:sp>
      <p:sp>
        <p:nvSpPr>
          <p:cNvPr id="27652" name="Slide Number Placeholder 3"/>
          <p:cNvSpPr>
            <a:spLocks noGrp="1"/>
          </p:cNvSpPr>
          <p:nvPr>
            <p:ph type="sldNum" sz="quarter" idx="4294967295"/>
          </p:nvPr>
        </p:nvSpPr>
        <p:spPr>
          <a:xfrm>
            <a:off x="7010400" y="6477000"/>
            <a:ext cx="1905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000">
                <a:solidFill>
                  <a:schemeClr val="tx1"/>
                </a:solidFill>
                <a:latin typeface="Arial" pitchFamily="34" charset="0"/>
                <a:ea typeface="ヒラギノ角ゴ Pro W3" charset="-128"/>
              </a:defRPr>
            </a:lvl1pPr>
            <a:lvl2pPr marL="742950" indent="-285750" eaLnBrk="0" hangingPunct="0">
              <a:spcBef>
                <a:spcPct val="20000"/>
              </a:spcBef>
              <a:buChar char="–"/>
              <a:defRPr sz="1600">
                <a:solidFill>
                  <a:schemeClr val="tx1"/>
                </a:solidFill>
                <a:latin typeface="Arial" pitchFamily="34" charset="0"/>
                <a:ea typeface="ヒラギノ角ゴ Pro W3" charset="-128"/>
              </a:defRPr>
            </a:lvl2pPr>
            <a:lvl3pPr marL="1143000" indent="-228600" eaLnBrk="0" hangingPunct="0">
              <a:spcBef>
                <a:spcPct val="20000"/>
              </a:spcBef>
              <a:buChar char="•"/>
              <a:defRPr sz="1400">
                <a:solidFill>
                  <a:schemeClr val="tx1"/>
                </a:solidFill>
                <a:latin typeface="Arial" pitchFamily="34" charset="0"/>
                <a:ea typeface="ヒラギノ角ゴ Pro W3" charset="-128"/>
              </a:defRPr>
            </a:lvl3pPr>
            <a:lvl4pPr marL="1600200" indent="-228600" eaLnBrk="0" hangingPunct="0">
              <a:spcBef>
                <a:spcPct val="20000"/>
              </a:spcBef>
              <a:buChar char="–"/>
              <a:defRPr sz="1400">
                <a:solidFill>
                  <a:schemeClr val="tx1"/>
                </a:solidFill>
                <a:latin typeface="Arial" pitchFamily="34" charset="0"/>
                <a:ea typeface="ヒラギノ角ゴ Pro W3" charset="-128"/>
              </a:defRPr>
            </a:lvl4pPr>
            <a:lvl5pPr marL="2057400" indent="-228600" eaLnBrk="0" hangingPunct="0">
              <a:spcBef>
                <a:spcPct val="20000"/>
              </a:spcBef>
              <a:buChar char="»"/>
              <a:defRPr sz="1400">
                <a:solidFill>
                  <a:schemeClr val="tx1"/>
                </a:solidFill>
                <a:latin typeface="Arial" pitchFamily="34" charset="0"/>
                <a:ea typeface="ヒラギノ角ゴ Pro W3"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9pPr>
          </a:lstStyle>
          <a:p>
            <a:pPr>
              <a:spcBef>
                <a:spcPct val="0"/>
              </a:spcBef>
              <a:buFontTx/>
              <a:buNone/>
            </a:pPr>
            <a:fld id="{94CCA977-7DCD-4D74-B84E-1E3A15D19189}" type="slidenum">
              <a:rPr lang="en-US" altLang="en-US" sz="1400" smtClean="0">
                <a:solidFill>
                  <a:schemeClr val="bg1"/>
                </a:solidFill>
              </a:rPr>
              <a:pPr>
                <a:spcBef>
                  <a:spcPct val="0"/>
                </a:spcBef>
                <a:buFontTx/>
                <a:buNone/>
              </a:pPr>
              <a:t>35</a:t>
            </a:fld>
            <a:endParaRPr lang="en-US" altLang="en-US" sz="1400">
              <a:solidFill>
                <a:schemeClr val="bg1"/>
              </a:solidFill>
            </a:endParaRPr>
          </a:p>
        </p:txBody>
      </p:sp>
    </p:spTree>
    <p:extLst>
      <p:ext uri="{BB962C8B-B14F-4D97-AF65-F5344CB8AC3E}">
        <p14:creationId xmlns:p14="http://schemas.microsoft.com/office/powerpoint/2010/main" val="26772549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2" descr="A group of people on a stage&#10;&#10;Description automatically generated">
            <a:extLst>
              <a:ext uri="{FF2B5EF4-FFF2-40B4-BE49-F238E27FC236}">
                <a16:creationId xmlns:a16="http://schemas.microsoft.com/office/drawing/2014/main" id="{E236729B-B910-45A3-B7A3-6DCAD51E03F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2355"/>
          <a:stretch/>
        </p:blipFill>
        <p:spPr>
          <a:xfrm>
            <a:off x="5361482" y="2400483"/>
            <a:ext cx="3785399" cy="2630702"/>
          </a:xfrm>
          <a:prstGeom prst="rect">
            <a:avLst/>
          </a:prstGeom>
        </p:spPr>
      </p:pic>
      <p:sp>
        <p:nvSpPr>
          <p:cNvPr id="2" name="Title 1"/>
          <p:cNvSpPr>
            <a:spLocks noGrp="1"/>
          </p:cNvSpPr>
          <p:nvPr>
            <p:ph type="title"/>
          </p:nvPr>
        </p:nvSpPr>
        <p:spPr>
          <a:xfrm>
            <a:off x="358711" y="800835"/>
            <a:ext cx="8229600" cy="762000"/>
          </a:xfrm>
        </p:spPr>
        <p:txBody>
          <a:bodyPr>
            <a:normAutofit/>
          </a:bodyPr>
          <a:lstStyle/>
          <a:p>
            <a:r>
              <a:rPr lang="en-CA" sz="3200">
                <a:latin typeface="Arial"/>
                <a:cs typeface="Arial"/>
              </a:rPr>
              <a:t>Available Evidence</a:t>
            </a:r>
          </a:p>
        </p:txBody>
      </p:sp>
      <p:sp>
        <p:nvSpPr>
          <p:cNvPr id="3" name="Content Placeholder 2"/>
          <p:cNvSpPr>
            <a:spLocks noGrp="1"/>
          </p:cNvSpPr>
          <p:nvPr>
            <p:ph idx="1"/>
          </p:nvPr>
        </p:nvSpPr>
        <p:spPr>
          <a:xfrm>
            <a:off x="405128" y="1887571"/>
            <a:ext cx="4690069" cy="3467300"/>
          </a:xfrm>
        </p:spPr>
        <p:txBody>
          <a:bodyPr vert="horz" lIns="91440" tIns="45720" rIns="91440" bIns="45720" rtlCol="0" anchor="t">
            <a:noAutofit/>
          </a:bodyPr>
          <a:lstStyle/>
          <a:p>
            <a:pPr marL="0" indent="0">
              <a:buNone/>
            </a:pPr>
            <a:r>
              <a:rPr lang="en-CA" sz="1600" b="1">
                <a:solidFill>
                  <a:srgbClr val="000000"/>
                </a:solidFill>
                <a:latin typeface="Arial"/>
                <a:cs typeface="Arial"/>
              </a:rPr>
              <a:t>Postpartum</a:t>
            </a:r>
          </a:p>
          <a:p>
            <a:r>
              <a:rPr lang="en-CA" sz="1600" b="1">
                <a:solidFill>
                  <a:srgbClr val="000000"/>
                </a:solidFill>
                <a:latin typeface="Arial"/>
                <a:cs typeface="Arial"/>
              </a:rPr>
              <a:t>1 RCT that evaluated systematic depression screening of 462 postpartum women two months after giving birth using the EPDS in Hong Kong</a:t>
            </a:r>
            <a:endParaRPr lang="en-CA" sz="1600" b="1"/>
          </a:p>
          <a:p>
            <a:r>
              <a:rPr lang="en-CA" sz="1600">
                <a:latin typeface="Arial"/>
                <a:cs typeface="Arial"/>
              </a:rPr>
              <a:t>Data on the outcomes of screening that were evaluated at 6 months after giving birth were very uncertain due to very serious risk of bias issues as well as imprecision due to only having one small trial.</a:t>
            </a:r>
            <a:endParaRPr lang="en-CA" sz="1600"/>
          </a:p>
          <a:p>
            <a:r>
              <a:rPr lang="en-CA" sz="1600">
                <a:latin typeface="Arial"/>
                <a:cs typeface="Arial"/>
              </a:rPr>
              <a:t>This very low certainty means that the true effects of screening are likely substantially different from the study data </a:t>
            </a:r>
            <a:endParaRPr lang="en-CA" sz="1600">
              <a:solidFill>
                <a:srgbClr val="000000"/>
              </a:solidFill>
            </a:endParaRPr>
          </a:p>
          <a:p>
            <a:endParaRPr lang="en-CA" sz="1600">
              <a:solidFill>
                <a:srgbClr val="0070C0"/>
              </a:solidFill>
            </a:endParaRPr>
          </a:p>
        </p:txBody>
      </p:sp>
      <p:sp>
        <p:nvSpPr>
          <p:cNvPr id="4" name="Slide Number Placeholder 3"/>
          <p:cNvSpPr>
            <a:spLocks noGrp="1"/>
          </p:cNvSpPr>
          <p:nvPr>
            <p:ph type="sldNum" sz="quarter" idx="12"/>
          </p:nvPr>
        </p:nvSpPr>
        <p:spPr/>
        <p:txBody>
          <a:bodyPr/>
          <a:lstStyle/>
          <a:p>
            <a:fld id="{E3D5E142-BA66-4577-AABD-3D3B043058E5}" type="slidenum">
              <a:rPr lang="en-US" smtClean="0"/>
              <a:pPr/>
              <a:t>36</a:t>
            </a:fld>
            <a:endParaRPr lang="en-US"/>
          </a:p>
        </p:txBody>
      </p:sp>
    </p:spTree>
    <p:extLst>
      <p:ext uri="{BB962C8B-B14F-4D97-AF65-F5344CB8AC3E}">
        <p14:creationId xmlns:p14="http://schemas.microsoft.com/office/powerpoint/2010/main" val="41721016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8705" y="2472028"/>
            <a:ext cx="5130108" cy="2049270"/>
          </a:xfrm>
        </p:spPr>
        <p:txBody>
          <a:bodyPr vert="horz" lIns="91440" tIns="45720" rIns="91440" bIns="45720" rtlCol="0" anchor="t">
            <a:noAutofit/>
          </a:bodyPr>
          <a:lstStyle/>
          <a:p>
            <a:pPr marL="0" indent="0">
              <a:buNone/>
            </a:pPr>
            <a:r>
              <a:rPr lang="en-CA" b="1">
                <a:latin typeface="Arial"/>
                <a:cs typeface="Arial"/>
              </a:rPr>
              <a:t>Pregnancy</a:t>
            </a:r>
          </a:p>
          <a:p>
            <a:r>
              <a:rPr lang="en-CA" b="1">
                <a:solidFill>
                  <a:srgbClr val="0070C0"/>
                </a:solidFill>
                <a:latin typeface="Arial"/>
                <a:cs typeface="Arial"/>
              </a:rPr>
              <a:t>No trials comparing depression screening with questionnaire to no screening in pregnancy</a:t>
            </a:r>
            <a:endParaRPr lang="en-CA">
              <a:latin typeface="Arial"/>
              <a:cs typeface="Arial"/>
            </a:endParaRPr>
          </a:p>
          <a:p>
            <a:endParaRPr lang="en-CA"/>
          </a:p>
          <a:p>
            <a:endParaRPr lang="en-CA"/>
          </a:p>
        </p:txBody>
      </p:sp>
      <p:sp>
        <p:nvSpPr>
          <p:cNvPr id="4" name="Slide Number Placeholder 3"/>
          <p:cNvSpPr>
            <a:spLocks noGrp="1"/>
          </p:cNvSpPr>
          <p:nvPr>
            <p:ph type="sldNum" sz="quarter" idx="12"/>
          </p:nvPr>
        </p:nvSpPr>
        <p:spPr/>
        <p:txBody>
          <a:bodyPr/>
          <a:lstStyle/>
          <a:p>
            <a:fld id="{E3D5E142-BA66-4577-AABD-3D3B043058E5}" type="slidenum">
              <a:rPr lang="en-US" smtClean="0"/>
              <a:pPr/>
              <a:t>37</a:t>
            </a:fld>
            <a:endParaRPr lang="en-US"/>
          </a:p>
        </p:txBody>
      </p:sp>
      <p:sp>
        <p:nvSpPr>
          <p:cNvPr id="12" name="Title 1">
            <a:extLst>
              <a:ext uri="{FF2B5EF4-FFF2-40B4-BE49-F238E27FC236}">
                <a16:creationId xmlns:a16="http://schemas.microsoft.com/office/drawing/2014/main" id="{A9ADCC28-DC7A-ECCB-FDB3-9124AC837641}"/>
              </a:ext>
            </a:extLst>
          </p:cNvPr>
          <p:cNvSpPr txBox="1">
            <a:spLocks/>
          </p:cNvSpPr>
          <p:nvPr/>
        </p:nvSpPr>
        <p:spPr>
          <a:xfrm>
            <a:off x="358711" y="800835"/>
            <a:ext cx="8229600" cy="762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400" b="1" kern="1200">
                <a:solidFill>
                  <a:schemeClr val="tx1"/>
                </a:solidFill>
                <a:latin typeface="Arial" panose="020B0604020202020204" pitchFamily="34" charset="0"/>
                <a:ea typeface="+mj-ea"/>
                <a:cs typeface="Arial" panose="020B0604020202020204" pitchFamily="34" charset="0"/>
              </a:defRPr>
            </a:lvl1pPr>
          </a:lstStyle>
          <a:p>
            <a:r>
              <a:rPr lang="en-CA" sz="3200">
                <a:latin typeface="Arial"/>
                <a:cs typeface="Arial"/>
              </a:rPr>
              <a:t>Available Evidence</a:t>
            </a:r>
          </a:p>
        </p:txBody>
      </p:sp>
      <p:pic>
        <p:nvPicPr>
          <p:cNvPr id="2" name="Picture 4" descr="Icon&#10;&#10;Description automatically generated">
            <a:extLst>
              <a:ext uri="{FF2B5EF4-FFF2-40B4-BE49-F238E27FC236}">
                <a16:creationId xmlns:a16="http://schemas.microsoft.com/office/drawing/2014/main" id="{F5B727F1-4939-B0FF-C196-01CDED23CFF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86463" y="2402680"/>
            <a:ext cx="2064545" cy="2052639"/>
          </a:xfrm>
          <a:prstGeom prst="rect">
            <a:avLst/>
          </a:prstGeom>
        </p:spPr>
      </p:pic>
    </p:spTree>
    <p:extLst>
      <p:ext uri="{BB962C8B-B14F-4D97-AF65-F5344CB8AC3E}">
        <p14:creationId xmlns:p14="http://schemas.microsoft.com/office/powerpoint/2010/main" val="30320187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3253" y="698353"/>
            <a:ext cx="8534400" cy="802053"/>
          </a:xfrm>
        </p:spPr>
        <p:txBody>
          <a:bodyPr>
            <a:noAutofit/>
          </a:bodyPr>
          <a:lstStyle/>
          <a:p>
            <a:pPr algn="ctr"/>
            <a:r>
              <a:rPr lang="en-CA" sz="3200">
                <a:latin typeface="Arial"/>
                <a:cs typeface="Arial"/>
              </a:rPr>
              <a:t>Patient values and preferences </a:t>
            </a:r>
          </a:p>
        </p:txBody>
      </p:sp>
      <p:sp>
        <p:nvSpPr>
          <p:cNvPr id="4" name="Slide Number Placeholder 3"/>
          <p:cNvSpPr>
            <a:spLocks noGrp="1"/>
          </p:cNvSpPr>
          <p:nvPr>
            <p:ph type="sldNum" sz="quarter" idx="12"/>
          </p:nvPr>
        </p:nvSpPr>
        <p:spPr/>
        <p:txBody>
          <a:bodyPr/>
          <a:lstStyle/>
          <a:p>
            <a:fld id="{E3D5E142-BA66-4577-AABD-3D3B043058E5}" type="slidenum">
              <a:rPr lang="en-US" smtClean="0"/>
              <a:pPr/>
              <a:t>38</a:t>
            </a:fld>
            <a:endParaRPr lang="en-US"/>
          </a:p>
        </p:txBody>
      </p:sp>
      <p:pic>
        <p:nvPicPr>
          <p:cNvPr id="3" name="Picture 5">
            <a:extLst>
              <a:ext uri="{FF2B5EF4-FFF2-40B4-BE49-F238E27FC236}">
                <a16:creationId xmlns:a16="http://schemas.microsoft.com/office/drawing/2014/main" id="{A94201CD-B7AB-4604-BA80-35EA2B9AF90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5661"/>
          <a:stretch/>
        </p:blipFill>
        <p:spPr>
          <a:xfrm>
            <a:off x="768000" y="1502978"/>
            <a:ext cx="6904257" cy="6147508"/>
          </a:xfrm>
          <a:prstGeom prst="rect">
            <a:avLst/>
          </a:prstGeom>
        </p:spPr>
      </p:pic>
    </p:spTree>
    <p:extLst>
      <p:ext uri="{BB962C8B-B14F-4D97-AF65-F5344CB8AC3E}">
        <p14:creationId xmlns:p14="http://schemas.microsoft.com/office/powerpoint/2010/main" val="31027481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46080"/>
            <a:ext cx="8229600" cy="762000"/>
          </a:xfrm>
        </p:spPr>
        <p:txBody>
          <a:bodyPr>
            <a:noAutofit/>
          </a:bodyPr>
          <a:lstStyle/>
          <a:p>
            <a:r>
              <a:rPr lang="en-CA" sz="3200">
                <a:latin typeface="Arial"/>
                <a:cs typeface="Arial"/>
              </a:rPr>
              <a:t>Patient values and preferences</a:t>
            </a:r>
          </a:p>
        </p:txBody>
      </p:sp>
      <p:sp>
        <p:nvSpPr>
          <p:cNvPr id="3" name="Content Placeholder 2"/>
          <p:cNvSpPr>
            <a:spLocks noGrp="1"/>
          </p:cNvSpPr>
          <p:nvPr>
            <p:ph idx="1"/>
          </p:nvPr>
        </p:nvSpPr>
        <p:spPr>
          <a:xfrm>
            <a:off x="455188" y="2645467"/>
            <a:ext cx="4590219" cy="1595803"/>
          </a:xfrm>
        </p:spPr>
        <p:txBody>
          <a:bodyPr vert="horz" lIns="91440" tIns="45720" rIns="91440" bIns="45720" rtlCol="0" anchor="t">
            <a:noAutofit/>
          </a:bodyPr>
          <a:lstStyle/>
          <a:p>
            <a:pPr marL="0" indent="0">
              <a:buNone/>
            </a:pPr>
            <a:r>
              <a:rPr lang="en-CA" sz="1800">
                <a:latin typeface="Arial"/>
                <a:cs typeface="Arial"/>
              </a:rPr>
              <a:t>Participants expressed concern that:</a:t>
            </a:r>
          </a:p>
          <a:p>
            <a:r>
              <a:rPr lang="en-CA" sz="1800">
                <a:latin typeface="Arial"/>
                <a:cs typeface="Arial"/>
              </a:rPr>
              <a:t>They may not recognize their symptoms of depression or</a:t>
            </a:r>
          </a:p>
          <a:p>
            <a:r>
              <a:rPr lang="en-CA" sz="1800">
                <a:latin typeface="Arial"/>
                <a:cs typeface="Arial"/>
              </a:rPr>
              <a:t>May lack initiative to seek care from primary care clinician</a:t>
            </a:r>
          </a:p>
          <a:p>
            <a:endParaRPr lang="en-CA" sz="1800">
              <a:latin typeface="Arial"/>
              <a:cs typeface="Arial"/>
            </a:endParaRPr>
          </a:p>
        </p:txBody>
      </p:sp>
      <p:sp>
        <p:nvSpPr>
          <p:cNvPr id="4" name="Slide Number Placeholder 3"/>
          <p:cNvSpPr>
            <a:spLocks noGrp="1"/>
          </p:cNvSpPr>
          <p:nvPr>
            <p:ph type="sldNum" sz="quarter" idx="12"/>
          </p:nvPr>
        </p:nvSpPr>
        <p:spPr/>
        <p:txBody>
          <a:bodyPr/>
          <a:lstStyle/>
          <a:p>
            <a:fld id="{E3D5E142-BA66-4577-AABD-3D3B043058E5}" type="slidenum">
              <a:rPr lang="en-US" smtClean="0"/>
              <a:pPr/>
              <a:t>39</a:t>
            </a:fld>
            <a:endParaRPr lang="en-US"/>
          </a:p>
        </p:txBody>
      </p:sp>
      <p:pic>
        <p:nvPicPr>
          <p:cNvPr id="6" name="Picture 6" descr="Icon&#10;&#10;Description automatically generated">
            <a:extLst>
              <a:ext uri="{FF2B5EF4-FFF2-40B4-BE49-F238E27FC236}">
                <a16:creationId xmlns:a16="http://schemas.microsoft.com/office/drawing/2014/main" id="{E5B562F0-5249-B5AF-3695-4CB528BDD7B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56094" y="2031811"/>
            <a:ext cx="3033216" cy="3033216"/>
          </a:xfrm>
          <a:prstGeom prst="rect">
            <a:avLst/>
          </a:prstGeom>
        </p:spPr>
      </p:pic>
    </p:spTree>
    <p:extLst>
      <p:ext uri="{BB962C8B-B14F-4D97-AF65-F5344CB8AC3E}">
        <p14:creationId xmlns:p14="http://schemas.microsoft.com/office/powerpoint/2010/main" val="6435494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A picture containing text, toy&#10;&#10;Description automatically generated">
            <a:extLst>
              <a:ext uri="{FF2B5EF4-FFF2-40B4-BE49-F238E27FC236}">
                <a16:creationId xmlns:a16="http://schemas.microsoft.com/office/drawing/2014/main" id="{768CAC6A-1753-311D-B46D-8338E0591B2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7174" b="-736"/>
          <a:stretch/>
        </p:blipFill>
        <p:spPr>
          <a:xfrm>
            <a:off x="3704811" y="2555681"/>
            <a:ext cx="5443619" cy="4362918"/>
          </a:xfrm>
          <a:prstGeom prst="rect">
            <a:avLst/>
          </a:prstGeom>
        </p:spPr>
      </p:pic>
      <p:sp>
        <p:nvSpPr>
          <p:cNvPr id="3" name="Content Placeholder 2"/>
          <p:cNvSpPr>
            <a:spLocks noGrp="1"/>
          </p:cNvSpPr>
          <p:nvPr>
            <p:ph idx="1"/>
          </p:nvPr>
        </p:nvSpPr>
        <p:spPr>
          <a:xfrm>
            <a:off x="457200" y="1524000"/>
            <a:ext cx="6058949" cy="3940732"/>
          </a:xfrm>
        </p:spPr>
        <p:txBody>
          <a:bodyPr vert="horz" lIns="91440" tIns="45720" rIns="91440" bIns="45720" rtlCol="0" anchor="t">
            <a:normAutofit/>
          </a:bodyPr>
          <a:lstStyle/>
          <a:p>
            <a:pPr>
              <a:defRPr/>
            </a:pPr>
            <a:r>
              <a:rPr lang="en-US" sz="1800" b="1">
                <a:latin typeface="Arial"/>
                <a:cs typeface="Arial"/>
              </a:rPr>
              <a:t>Presentation</a:t>
            </a:r>
          </a:p>
          <a:p>
            <a:pPr lvl="1">
              <a:buFont typeface="Arial" panose="020B0604020202020204" pitchFamily="34" charset="0"/>
              <a:buChar char="•"/>
              <a:defRPr/>
            </a:pPr>
            <a:r>
              <a:rPr lang="en-US" sz="1800">
                <a:latin typeface="Arial"/>
                <a:cs typeface="Arial"/>
              </a:rPr>
              <a:t>Background </a:t>
            </a:r>
          </a:p>
          <a:p>
            <a:pPr lvl="1">
              <a:buFont typeface="Arial" panose="020B0604020202020204" pitchFamily="34" charset="0"/>
              <a:buChar char="•"/>
              <a:defRPr/>
            </a:pPr>
            <a:r>
              <a:rPr lang="en-US" sz="1800">
                <a:latin typeface="Arial"/>
                <a:cs typeface="Arial"/>
              </a:rPr>
              <a:t>Methods </a:t>
            </a:r>
            <a:endParaRPr lang="en-US" sz="1800"/>
          </a:p>
          <a:p>
            <a:pPr lvl="1">
              <a:buFont typeface="Arial" panose="020B0604020202020204" pitchFamily="34" charset="0"/>
              <a:buChar char="•"/>
              <a:defRPr/>
            </a:pPr>
            <a:r>
              <a:rPr lang="en-US" sz="1800">
                <a:latin typeface="Arial"/>
                <a:cs typeface="Arial"/>
              </a:rPr>
              <a:t>Recommendation</a:t>
            </a:r>
          </a:p>
          <a:p>
            <a:pPr lvl="1">
              <a:buFont typeface="Arial" panose="020B0604020202020204" pitchFamily="34" charset="0"/>
              <a:buChar char="•"/>
              <a:defRPr/>
            </a:pPr>
            <a:r>
              <a:rPr lang="en-US" sz="1800">
                <a:latin typeface="Arial"/>
                <a:cs typeface="Arial"/>
              </a:rPr>
              <a:t>Evidence</a:t>
            </a:r>
            <a:endParaRPr lang="en-US" sz="1800"/>
          </a:p>
          <a:p>
            <a:pPr lvl="1">
              <a:buFont typeface="Arial" panose="020B0604020202020204" pitchFamily="34" charset="0"/>
              <a:buChar char="•"/>
              <a:defRPr/>
            </a:pPr>
            <a:r>
              <a:rPr lang="en-US" sz="1800">
                <a:latin typeface="Arial"/>
                <a:cs typeface="Arial"/>
              </a:rPr>
              <a:t>Rationale </a:t>
            </a:r>
          </a:p>
          <a:p>
            <a:pPr lvl="1">
              <a:buFont typeface="Arial" panose="020B0604020202020204" pitchFamily="34" charset="0"/>
              <a:buChar char="•"/>
              <a:defRPr/>
            </a:pPr>
            <a:r>
              <a:rPr lang="en-US" sz="1800">
                <a:latin typeface="Arial"/>
                <a:cs typeface="Arial"/>
              </a:rPr>
              <a:t>Knowledge gaps</a:t>
            </a:r>
          </a:p>
          <a:p>
            <a:pPr lvl="1">
              <a:buFont typeface="Arial" panose="020B0604020202020204" pitchFamily="34" charset="0"/>
              <a:buChar char="•"/>
              <a:defRPr/>
            </a:pPr>
            <a:r>
              <a:rPr lang="en-US" sz="1800">
                <a:latin typeface="Arial"/>
                <a:cs typeface="Arial"/>
              </a:rPr>
              <a:t>Knowledge translation tools</a:t>
            </a:r>
          </a:p>
          <a:p>
            <a:pPr lvl="1">
              <a:buFont typeface="Arial" panose="020B0604020202020204" pitchFamily="34" charset="0"/>
              <a:buChar char="•"/>
              <a:defRPr/>
            </a:pPr>
            <a:r>
              <a:rPr lang="en-US" sz="1800">
                <a:latin typeface="Arial"/>
                <a:cs typeface="Arial"/>
              </a:rPr>
              <a:t>Conclusions </a:t>
            </a:r>
            <a:endParaRPr lang="en-US" sz="1800"/>
          </a:p>
          <a:p>
            <a:pPr marL="0" indent="0">
              <a:buFontTx/>
              <a:buNone/>
              <a:defRPr/>
            </a:pPr>
            <a:endParaRPr lang="en-US" sz="1800"/>
          </a:p>
          <a:p>
            <a:pPr>
              <a:defRPr/>
            </a:pPr>
            <a:r>
              <a:rPr lang="en-US" sz="1800" b="1">
                <a:latin typeface="Arial"/>
                <a:cs typeface="Arial"/>
              </a:rPr>
              <a:t>Questions and answers</a:t>
            </a:r>
          </a:p>
        </p:txBody>
      </p:sp>
      <p:sp>
        <p:nvSpPr>
          <p:cNvPr id="21508" name="Slide Number Placeholder 3"/>
          <p:cNvSpPr>
            <a:spLocks noGrp="1"/>
          </p:cNvSpPr>
          <p:nvPr>
            <p:ph type="sldNum" sz="quarter" idx="4294967295"/>
          </p:nvPr>
        </p:nvSpPr>
        <p:spPr>
          <a:xfrm>
            <a:off x="7010400" y="6477000"/>
            <a:ext cx="1905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000">
                <a:solidFill>
                  <a:schemeClr val="tx1"/>
                </a:solidFill>
                <a:latin typeface="Arial" pitchFamily="34" charset="0"/>
                <a:ea typeface="ヒラギノ角ゴ Pro W3" charset="-128"/>
              </a:defRPr>
            </a:lvl1pPr>
            <a:lvl2pPr marL="742950" indent="-285750" eaLnBrk="0" hangingPunct="0">
              <a:spcBef>
                <a:spcPct val="20000"/>
              </a:spcBef>
              <a:buChar char="–"/>
              <a:defRPr sz="1600">
                <a:solidFill>
                  <a:schemeClr val="tx1"/>
                </a:solidFill>
                <a:latin typeface="Arial" pitchFamily="34" charset="0"/>
                <a:ea typeface="ヒラギノ角ゴ Pro W3" charset="-128"/>
              </a:defRPr>
            </a:lvl2pPr>
            <a:lvl3pPr marL="1143000" indent="-228600" eaLnBrk="0" hangingPunct="0">
              <a:spcBef>
                <a:spcPct val="20000"/>
              </a:spcBef>
              <a:buChar char="•"/>
              <a:defRPr sz="1400">
                <a:solidFill>
                  <a:schemeClr val="tx1"/>
                </a:solidFill>
                <a:latin typeface="Arial" pitchFamily="34" charset="0"/>
                <a:ea typeface="ヒラギノ角ゴ Pro W3" charset="-128"/>
              </a:defRPr>
            </a:lvl3pPr>
            <a:lvl4pPr marL="1600200" indent="-228600" eaLnBrk="0" hangingPunct="0">
              <a:spcBef>
                <a:spcPct val="20000"/>
              </a:spcBef>
              <a:buChar char="–"/>
              <a:defRPr sz="1400">
                <a:solidFill>
                  <a:schemeClr val="tx1"/>
                </a:solidFill>
                <a:latin typeface="Arial" pitchFamily="34" charset="0"/>
                <a:ea typeface="ヒラギノ角ゴ Pro W3" charset="-128"/>
              </a:defRPr>
            </a:lvl4pPr>
            <a:lvl5pPr marL="2057400" indent="-228600" eaLnBrk="0" hangingPunct="0">
              <a:spcBef>
                <a:spcPct val="20000"/>
              </a:spcBef>
              <a:buChar char="»"/>
              <a:defRPr sz="1400">
                <a:solidFill>
                  <a:schemeClr val="tx1"/>
                </a:solidFill>
                <a:latin typeface="Arial" pitchFamily="34" charset="0"/>
                <a:ea typeface="ヒラギノ角ゴ Pro W3"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9pPr>
          </a:lstStyle>
          <a:p>
            <a:pPr>
              <a:spcBef>
                <a:spcPct val="0"/>
              </a:spcBef>
              <a:buFontTx/>
              <a:buNone/>
            </a:pPr>
            <a:fld id="{E566B349-6916-4104-847B-4F20B1F41CEF}" type="slidenum">
              <a:rPr lang="en-US" altLang="en-US" sz="1400" smtClean="0"/>
              <a:pPr>
                <a:spcBef>
                  <a:spcPct val="0"/>
                </a:spcBef>
                <a:buFontTx/>
                <a:buNone/>
              </a:pPr>
              <a:t>4</a:t>
            </a:fld>
            <a:endParaRPr lang="en-US" altLang="en-US" sz="1400"/>
          </a:p>
        </p:txBody>
      </p:sp>
      <p:sp>
        <p:nvSpPr>
          <p:cNvPr id="7" name="Title 1">
            <a:extLst>
              <a:ext uri="{FF2B5EF4-FFF2-40B4-BE49-F238E27FC236}">
                <a16:creationId xmlns:a16="http://schemas.microsoft.com/office/drawing/2014/main" id="{E0EAA3AC-EBAE-6ECD-5C86-AC5FA73CCBE4}"/>
              </a:ext>
            </a:extLst>
          </p:cNvPr>
          <p:cNvSpPr txBox="1">
            <a:spLocks/>
          </p:cNvSpPr>
          <p:nvPr/>
        </p:nvSpPr>
        <p:spPr>
          <a:xfrm>
            <a:off x="457200" y="492868"/>
            <a:ext cx="7447487" cy="786189"/>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panose="020B0604020202020204" pitchFamily="34" charset="0"/>
                <a:ea typeface="+mj-ea"/>
                <a:cs typeface="Arial" panose="020B0604020202020204" pitchFamily="34" charset="0"/>
              </a:defRPr>
            </a:lvl1pPr>
          </a:lstStyle>
          <a:p>
            <a:r>
              <a:rPr lang="en-US" sz="3200">
                <a:latin typeface="Arial"/>
                <a:cs typeface="Arial"/>
              </a:rPr>
              <a:t>Overview of webinar</a:t>
            </a:r>
            <a:endParaRPr lang="en-CA" sz="3200" b="0">
              <a:latin typeface="Arial"/>
              <a:cs typeface="Arial"/>
            </a:endParaRPr>
          </a:p>
        </p:txBody>
      </p:sp>
    </p:spTree>
    <p:extLst>
      <p:ext uri="{BB962C8B-B14F-4D97-AF65-F5344CB8AC3E}">
        <p14:creationId xmlns:p14="http://schemas.microsoft.com/office/powerpoint/2010/main" val="9281601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46080"/>
            <a:ext cx="8229600" cy="762000"/>
          </a:xfrm>
        </p:spPr>
        <p:txBody>
          <a:bodyPr>
            <a:noAutofit/>
          </a:bodyPr>
          <a:lstStyle/>
          <a:p>
            <a:r>
              <a:rPr lang="en-CA" sz="3200">
                <a:latin typeface="Arial"/>
                <a:cs typeface="Arial"/>
              </a:rPr>
              <a:t>Patient values and preferences</a:t>
            </a:r>
          </a:p>
        </p:txBody>
      </p:sp>
      <p:sp>
        <p:nvSpPr>
          <p:cNvPr id="3" name="Content Placeholder 2"/>
          <p:cNvSpPr>
            <a:spLocks noGrp="1"/>
          </p:cNvSpPr>
          <p:nvPr>
            <p:ph idx="1"/>
          </p:nvPr>
        </p:nvSpPr>
        <p:spPr>
          <a:xfrm>
            <a:off x="500927" y="3971600"/>
            <a:ext cx="4411732" cy="1895246"/>
          </a:xfrm>
        </p:spPr>
        <p:txBody>
          <a:bodyPr vert="horz" lIns="91440" tIns="45720" rIns="91440" bIns="45720" rtlCol="0" anchor="t">
            <a:noAutofit/>
          </a:bodyPr>
          <a:lstStyle/>
          <a:p>
            <a:r>
              <a:rPr lang="en-CA" sz="1800">
                <a:latin typeface="Arial"/>
                <a:cs typeface="Arial"/>
              </a:rPr>
              <a:t>During focus groups to explore survey ratings, participants had </a:t>
            </a:r>
            <a:r>
              <a:rPr lang="en-CA" sz="1800" b="1">
                <a:solidFill>
                  <a:schemeClr val="accent2"/>
                </a:solidFill>
                <a:latin typeface="Arial"/>
                <a:cs typeface="Arial"/>
              </a:rPr>
              <a:t>strong preference for discussion with their healthcare provider about mood and well-being</a:t>
            </a:r>
            <a:r>
              <a:rPr lang="en-CA" sz="1800">
                <a:latin typeface="Arial"/>
                <a:cs typeface="Arial"/>
              </a:rPr>
              <a:t> which is different than a formal screening process</a:t>
            </a:r>
            <a:endParaRPr lang="en-CA" sz="1800"/>
          </a:p>
        </p:txBody>
      </p:sp>
      <p:sp>
        <p:nvSpPr>
          <p:cNvPr id="4" name="Slide Number Placeholder 3"/>
          <p:cNvSpPr>
            <a:spLocks noGrp="1"/>
          </p:cNvSpPr>
          <p:nvPr>
            <p:ph type="sldNum" sz="quarter" idx="12"/>
          </p:nvPr>
        </p:nvSpPr>
        <p:spPr/>
        <p:txBody>
          <a:bodyPr/>
          <a:lstStyle/>
          <a:p>
            <a:fld id="{E3D5E142-BA66-4577-AABD-3D3B043058E5}" type="slidenum">
              <a:rPr lang="en-US" smtClean="0"/>
              <a:pPr/>
              <a:t>40</a:t>
            </a:fld>
            <a:endParaRPr lang="en-US"/>
          </a:p>
        </p:txBody>
      </p:sp>
      <p:sp>
        <p:nvSpPr>
          <p:cNvPr id="9" name="Content Placeholder 2">
            <a:extLst>
              <a:ext uri="{FF2B5EF4-FFF2-40B4-BE49-F238E27FC236}">
                <a16:creationId xmlns:a16="http://schemas.microsoft.com/office/drawing/2014/main" id="{3246DDB8-5A91-CEA2-B116-EC507338817E}"/>
              </a:ext>
            </a:extLst>
          </p:cNvPr>
          <p:cNvSpPr txBox="1">
            <a:spLocks/>
          </p:cNvSpPr>
          <p:nvPr/>
        </p:nvSpPr>
        <p:spPr>
          <a:xfrm>
            <a:off x="500927" y="1859341"/>
            <a:ext cx="4006974" cy="683786"/>
          </a:xfrm>
          <a:prstGeom prst="rect">
            <a:avLst/>
          </a:prstGeom>
        </p:spPr>
        <p:txBody>
          <a:bodyPr vert="horz" lIns="91440" tIns="45720" rIns="91440" bIns="45720" rtlCol="0" anchor="t">
            <a:no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CA" sz="1800">
                <a:latin typeface="Arial"/>
                <a:cs typeface="Arial"/>
              </a:rPr>
              <a:t>In survey, rated preference for screening fairly high </a:t>
            </a:r>
            <a:endParaRPr lang="en-CA" sz="1800"/>
          </a:p>
        </p:txBody>
      </p:sp>
      <p:pic>
        <p:nvPicPr>
          <p:cNvPr id="18" name="Picture 18" descr="Icon&#10;&#10;Description automatically generated">
            <a:extLst>
              <a:ext uri="{FF2B5EF4-FFF2-40B4-BE49-F238E27FC236}">
                <a16:creationId xmlns:a16="http://schemas.microsoft.com/office/drawing/2014/main" id="{FE996B14-13DC-80C9-6E5F-AE81D70BF9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65328" y="3705760"/>
            <a:ext cx="2583456" cy="2510480"/>
          </a:xfrm>
          <a:prstGeom prst="rect">
            <a:avLst/>
          </a:prstGeom>
        </p:spPr>
      </p:pic>
      <p:cxnSp>
        <p:nvCxnSpPr>
          <p:cNvPr id="19" name="Straight Arrow Connector 18">
            <a:extLst>
              <a:ext uri="{FF2B5EF4-FFF2-40B4-BE49-F238E27FC236}">
                <a16:creationId xmlns:a16="http://schemas.microsoft.com/office/drawing/2014/main" id="{C14CD846-C933-7BF2-012E-0C0D51BDDDAA}"/>
              </a:ext>
            </a:extLst>
          </p:cNvPr>
          <p:cNvCxnSpPr/>
          <p:nvPr/>
        </p:nvCxnSpPr>
        <p:spPr>
          <a:xfrm>
            <a:off x="596021" y="3228560"/>
            <a:ext cx="7820864" cy="29145"/>
          </a:xfrm>
          <a:prstGeom prst="straightConnector1">
            <a:avLst/>
          </a:prstGeom>
          <a:ln w="12700">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17" name="Rectangle: Rounded Corners 16">
            <a:extLst>
              <a:ext uri="{FF2B5EF4-FFF2-40B4-BE49-F238E27FC236}">
                <a16:creationId xmlns:a16="http://schemas.microsoft.com/office/drawing/2014/main" id="{BA997238-BE4A-FCF9-0037-547E8AEAB842}"/>
              </a:ext>
            </a:extLst>
          </p:cNvPr>
          <p:cNvSpPr/>
          <p:nvPr/>
        </p:nvSpPr>
        <p:spPr>
          <a:xfrm>
            <a:off x="1300249" y="3008068"/>
            <a:ext cx="1751681" cy="462709"/>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latin typeface="Arial"/>
                <a:cs typeface="Arial"/>
              </a:rPr>
              <a:t>However</a:t>
            </a:r>
            <a:r>
              <a:rPr lang="en-US">
                <a:latin typeface="Arial"/>
                <a:cs typeface="Arial"/>
              </a:rPr>
              <a:t> </a:t>
            </a:r>
            <a:endParaRPr lang="en-US">
              <a:ea typeface="+mn-lt"/>
              <a:cs typeface="+mn-lt"/>
            </a:endParaRPr>
          </a:p>
        </p:txBody>
      </p:sp>
      <p:pic>
        <p:nvPicPr>
          <p:cNvPr id="10" name="Picture 9">
            <a:extLst>
              <a:ext uri="{FF2B5EF4-FFF2-40B4-BE49-F238E27FC236}">
                <a16:creationId xmlns:a16="http://schemas.microsoft.com/office/drawing/2014/main" id="{0C7D9F64-C29B-D177-1FF5-D78B901DF3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06453" y="1032164"/>
            <a:ext cx="2510480" cy="2510480"/>
          </a:xfrm>
          <a:prstGeom prst="rect">
            <a:avLst/>
          </a:prstGeom>
        </p:spPr>
      </p:pic>
    </p:spTree>
    <p:extLst>
      <p:ext uri="{BB962C8B-B14F-4D97-AF65-F5344CB8AC3E}">
        <p14:creationId xmlns:p14="http://schemas.microsoft.com/office/powerpoint/2010/main" val="22637820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46080"/>
            <a:ext cx="8229600" cy="762000"/>
          </a:xfrm>
        </p:spPr>
        <p:txBody>
          <a:bodyPr>
            <a:noAutofit/>
          </a:bodyPr>
          <a:lstStyle/>
          <a:p>
            <a:r>
              <a:rPr lang="en-CA" sz="3200">
                <a:latin typeface="Arial"/>
                <a:cs typeface="Arial"/>
              </a:rPr>
              <a:t>Patient values and preferences</a:t>
            </a:r>
          </a:p>
        </p:txBody>
      </p:sp>
      <p:sp>
        <p:nvSpPr>
          <p:cNvPr id="3" name="Content Placeholder 2"/>
          <p:cNvSpPr>
            <a:spLocks noGrp="1"/>
          </p:cNvSpPr>
          <p:nvPr>
            <p:ph idx="1"/>
          </p:nvPr>
        </p:nvSpPr>
        <p:spPr>
          <a:xfrm>
            <a:off x="455188" y="2564606"/>
            <a:ext cx="4273704" cy="1567305"/>
          </a:xfrm>
        </p:spPr>
        <p:txBody>
          <a:bodyPr vert="horz" lIns="91440" tIns="45720" rIns="91440" bIns="45720" rtlCol="0" anchor="t">
            <a:noAutofit/>
          </a:bodyPr>
          <a:lstStyle/>
          <a:p>
            <a:pPr>
              <a:buFont typeface="Arial" panose="05000000000000000000" pitchFamily="2" charset="2"/>
              <a:buChar char="•"/>
            </a:pPr>
            <a:r>
              <a:rPr lang="en-CA" sz="2000">
                <a:latin typeface="Arial"/>
                <a:cs typeface="Arial"/>
              </a:rPr>
              <a:t>Patients felt a discussion about depression with a health care provider in pregnancy and after giving birth is critical </a:t>
            </a:r>
            <a:endParaRPr lang="en-CA" sz="2000"/>
          </a:p>
        </p:txBody>
      </p:sp>
      <p:sp>
        <p:nvSpPr>
          <p:cNvPr id="4" name="Slide Number Placeholder 3"/>
          <p:cNvSpPr>
            <a:spLocks noGrp="1"/>
          </p:cNvSpPr>
          <p:nvPr>
            <p:ph type="sldNum" sz="quarter" idx="12"/>
          </p:nvPr>
        </p:nvSpPr>
        <p:spPr/>
        <p:txBody>
          <a:bodyPr/>
          <a:lstStyle/>
          <a:p>
            <a:fld id="{E3D5E142-BA66-4577-AABD-3D3B043058E5}" type="slidenum">
              <a:rPr lang="en-US" smtClean="0"/>
              <a:pPr/>
              <a:t>41</a:t>
            </a:fld>
            <a:endParaRPr lang="en-US"/>
          </a:p>
        </p:txBody>
      </p:sp>
      <p:grpSp>
        <p:nvGrpSpPr>
          <p:cNvPr id="11" name="Group 10">
            <a:extLst>
              <a:ext uri="{FF2B5EF4-FFF2-40B4-BE49-F238E27FC236}">
                <a16:creationId xmlns:a16="http://schemas.microsoft.com/office/drawing/2014/main" id="{4EC83883-A5A7-1C4E-9AD9-064E6F60E679}"/>
              </a:ext>
            </a:extLst>
          </p:cNvPr>
          <p:cNvGrpSpPr/>
          <p:nvPr/>
        </p:nvGrpSpPr>
        <p:grpSpPr>
          <a:xfrm>
            <a:off x="4707357" y="1807564"/>
            <a:ext cx="3830413" cy="3676452"/>
            <a:chOff x="4775596" y="1807564"/>
            <a:chExt cx="3830413" cy="3676452"/>
          </a:xfrm>
        </p:grpSpPr>
        <p:pic>
          <p:nvPicPr>
            <p:cNvPr id="7" name="Picture 18" descr="Icon&#10;&#10;Description automatically generated">
              <a:extLst>
                <a:ext uri="{FF2B5EF4-FFF2-40B4-BE49-F238E27FC236}">
                  <a16:creationId xmlns:a16="http://schemas.microsoft.com/office/drawing/2014/main" id="{32BC646D-53E5-DD15-0DAC-661B868FBA9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58147" y="1807564"/>
              <a:ext cx="3547862" cy="3445120"/>
            </a:xfrm>
            <a:prstGeom prst="rect">
              <a:avLst/>
            </a:prstGeom>
          </p:spPr>
        </p:pic>
        <p:grpSp>
          <p:nvGrpSpPr>
            <p:cNvPr id="10" name="Group 9">
              <a:extLst>
                <a:ext uri="{FF2B5EF4-FFF2-40B4-BE49-F238E27FC236}">
                  <a16:creationId xmlns:a16="http://schemas.microsoft.com/office/drawing/2014/main" id="{0BFE0E37-9BE8-F071-10CF-C71F43C06971}"/>
                </a:ext>
              </a:extLst>
            </p:cNvPr>
            <p:cNvGrpSpPr/>
            <p:nvPr/>
          </p:nvGrpSpPr>
          <p:grpSpPr>
            <a:xfrm>
              <a:off x="4775596" y="4233861"/>
              <a:ext cx="1250155" cy="1250155"/>
              <a:chOff x="3811190" y="3995736"/>
              <a:chExt cx="1250155" cy="1250155"/>
            </a:xfrm>
          </p:grpSpPr>
          <p:sp>
            <p:nvSpPr>
              <p:cNvPr id="8" name="Oval 7">
                <a:extLst>
                  <a:ext uri="{FF2B5EF4-FFF2-40B4-BE49-F238E27FC236}">
                    <a16:creationId xmlns:a16="http://schemas.microsoft.com/office/drawing/2014/main" id="{3FE3442E-5DD4-F8F2-D751-765AEE87E669}"/>
                  </a:ext>
                </a:extLst>
              </p:cNvPr>
              <p:cNvSpPr/>
              <p:nvPr/>
            </p:nvSpPr>
            <p:spPr>
              <a:xfrm>
                <a:off x="3811190" y="3995736"/>
                <a:ext cx="1250155" cy="125015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9" descr="Checkmark with solid fill">
                <a:extLst>
                  <a:ext uri="{FF2B5EF4-FFF2-40B4-BE49-F238E27FC236}">
                    <a16:creationId xmlns:a16="http://schemas.microsoft.com/office/drawing/2014/main" id="{B74866F0-7463-7DB7-A37E-7A1FF2BA6939}"/>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043362" y="4227908"/>
                <a:ext cx="783432" cy="783432"/>
              </a:xfrm>
              <a:prstGeom prst="rect">
                <a:avLst/>
              </a:prstGeom>
            </p:spPr>
          </p:pic>
        </p:grpSp>
      </p:grpSp>
    </p:spTree>
    <p:extLst>
      <p:ext uri="{BB962C8B-B14F-4D97-AF65-F5344CB8AC3E}">
        <p14:creationId xmlns:p14="http://schemas.microsoft.com/office/powerpoint/2010/main" val="41115868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200">
                <a:latin typeface="Arial"/>
                <a:cs typeface="Arial"/>
              </a:rPr>
              <a:t>Feasibility and acceptability</a:t>
            </a:r>
          </a:p>
        </p:txBody>
      </p:sp>
      <p:sp>
        <p:nvSpPr>
          <p:cNvPr id="3" name="Content Placeholder 2"/>
          <p:cNvSpPr>
            <a:spLocks noGrp="1"/>
          </p:cNvSpPr>
          <p:nvPr>
            <p:ph idx="1"/>
          </p:nvPr>
        </p:nvSpPr>
        <p:spPr>
          <a:xfrm>
            <a:off x="380712" y="1635578"/>
            <a:ext cx="7783902" cy="4490585"/>
          </a:xfrm>
        </p:spPr>
        <p:txBody>
          <a:bodyPr vert="horz" lIns="91440" tIns="45720" rIns="91440" bIns="45720" rtlCol="0" anchor="t">
            <a:normAutofit/>
          </a:bodyPr>
          <a:lstStyle/>
          <a:p>
            <a:r>
              <a:rPr lang="en-CA" sz="1800">
                <a:latin typeface="Arial"/>
                <a:cs typeface="Arial"/>
              </a:rPr>
              <a:t>The Task Force believes a recommendation against screening with questionnaire and cut-off is feasible</a:t>
            </a:r>
          </a:p>
          <a:p>
            <a:pPr lvl="1">
              <a:spcBef>
                <a:spcPts val="0"/>
              </a:spcBef>
            </a:pPr>
            <a:r>
              <a:rPr lang="en-CA" sz="1800">
                <a:latin typeface="Arial"/>
                <a:cs typeface="Arial"/>
              </a:rPr>
              <a:t>Extent to which primary care clinicians are currently using questionnaires is </a:t>
            </a:r>
            <a:r>
              <a:rPr lang="en-CA" sz="1800" b="1">
                <a:latin typeface="Arial"/>
                <a:cs typeface="Arial"/>
              </a:rPr>
              <a:t>unknown</a:t>
            </a:r>
            <a:r>
              <a:rPr lang="en-US" sz="1800">
                <a:latin typeface="Arial"/>
                <a:cs typeface="Arial"/>
              </a:rPr>
              <a:t> </a:t>
            </a:r>
          </a:p>
          <a:p>
            <a:pPr lvl="1">
              <a:spcBef>
                <a:spcPts val="0"/>
              </a:spcBef>
            </a:pPr>
            <a:r>
              <a:rPr lang="en-CA" sz="1800">
                <a:latin typeface="Arial"/>
                <a:cs typeface="Arial"/>
              </a:rPr>
              <a:t>Primary care providers are </a:t>
            </a:r>
            <a:r>
              <a:rPr lang="en-CA" sz="1800" b="1">
                <a:latin typeface="Arial"/>
                <a:cs typeface="Arial"/>
              </a:rPr>
              <a:t>trained in recognizing</a:t>
            </a:r>
            <a:r>
              <a:rPr lang="en-CA" sz="1800">
                <a:latin typeface="Arial"/>
                <a:cs typeface="Arial"/>
              </a:rPr>
              <a:t> signs and symptoms of depression  </a:t>
            </a:r>
            <a:endParaRPr lang="en-US" sz="1800">
              <a:latin typeface="Arial"/>
              <a:cs typeface="Arial"/>
            </a:endParaRPr>
          </a:p>
          <a:p>
            <a:pPr lvl="1"/>
            <a:endParaRPr lang="en-CA" sz="1800"/>
          </a:p>
          <a:p>
            <a:r>
              <a:rPr lang="en-CA" sz="1800">
                <a:latin typeface="Arial"/>
                <a:cs typeface="Arial"/>
              </a:rPr>
              <a:t>Supporting discussions about mental health and well-being in the context of usual care is consistent with patient values and should be acceptable to most.</a:t>
            </a:r>
          </a:p>
          <a:p>
            <a:endParaRPr lang="en-CA" sz="1800"/>
          </a:p>
          <a:p>
            <a:r>
              <a:rPr lang="en-CA" sz="1800">
                <a:latin typeface="Arial"/>
                <a:cs typeface="Arial"/>
              </a:rPr>
              <a:t>The Task Force recognizes that the recommendation against may contradict practice/policy in some regions</a:t>
            </a:r>
            <a:endParaRPr lang="en-CA" sz="1800"/>
          </a:p>
        </p:txBody>
      </p:sp>
      <p:sp>
        <p:nvSpPr>
          <p:cNvPr id="4" name="Slide Number Placeholder 3"/>
          <p:cNvSpPr>
            <a:spLocks noGrp="1"/>
          </p:cNvSpPr>
          <p:nvPr>
            <p:ph type="sldNum" sz="quarter" idx="12"/>
          </p:nvPr>
        </p:nvSpPr>
        <p:spPr/>
        <p:txBody>
          <a:bodyPr/>
          <a:lstStyle/>
          <a:p>
            <a:fld id="{E3D5E142-BA66-4577-AABD-3D3B043058E5}" type="slidenum">
              <a:rPr lang="en-US" smtClean="0"/>
              <a:pPr/>
              <a:t>42</a:t>
            </a:fld>
            <a:endParaRPr lang="en-US"/>
          </a:p>
        </p:txBody>
      </p:sp>
    </p:spTree>
    <p:extLst>
      <p:ext uri="{BB962C8B-B14F-4D97-AF65-F5344CB8AC3E}">
        <p14:creationId xmlns:p14="http://schemas.microsoft.com/office/powerpoint/2010/main" val="38756460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Graphical user interface, Teams&#10;&#10;Description automatically generated">
            <a:extLst>
              <a:ext uri="{FF2B5EF4-FFF2-40B4-BE49-F238E27FC236}">
                <a16:creationId xmlns:a16="http://schemas.microsoft.com/office/drawing/2014/main" id="{E5385A7A-FC6F-A464-7DA1-2C7FCB9E234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92468" y="2118172"/>
            <a:ext cx="4050338" cy="3254334"/>
          </a:xfrm>
          <a:prstGeom prst="rect">
            <a:avLst/>
          </a:prstGeom>
        </p:spPr>
      </p:pic>
      <p:sp>
        <p:nvSpPr>
          <p:cNvPr id="2" name="Title 1"/>
          <p:cNvSpPr>
            <a:spLocks noGrp="1"/>
          </p:cNvSpPr>
          <p:nvPr>
            <p:ph type="title"/>
          </p:nvPr>
        </p:nvSpPr>
        <p:spPr/>
        <p:txBody>
          <a:bodyPr>
            <a:normAutofit/>
          </a:bodyPr>
          <a:lstStyle/>
          <a:p>
            <a:r>
              <a:rPr lang="en-CA" sz="3200">
                <a:latin typeface="Arial"/>
                <a:cs typeface="Arial"/>
              </a:rPr>
              <a:t>Equity </a:t>
            </a:r>
          </a:p>
        </p:txBody>
      </p:sp>
      <p:sp>
        <p:nvSpPr>
          <p:cNvPr id="3" name="Content Placeholder 2"/>
          <p:cNvSpPr>
            <a:spLocks noGrp="1"/>
          </p:cNvSpPr>
          <p:nvPr>
            <p:ph idx="1"/>
          </p:nvPr>
        </p:nvSpPr>
        <p:spPr>
          <a:xfrm>
            <a:off x="380712" y="1534147"/>
            <a:ext cx="4883130" cy="4090649"/>
          </a:xfrm>
        </p:spPr>
        <p:txBody>
          <a:bodyPr vert="horz" lIns="91440" tIns="45720" rIns="91440" bIns="45720" rtlCol="0" anchor="t">
            <a:normAutofit/>
          </a:bodyPr>
          <a:lstStyle/>
          <a:p>
            <a:r>
              <a:rPr lang="en-CA" sz="1800">
                <a:latin typeface="Arial"/>
                <a:cs typeface="Arial"/>
              </a:rPr>
              <a:t>Some marginalized people report barriers to disclosing mental health symptoms or concerns to health care providers e.g.,</a:t>
            </a:r>
          </a:p>
          <a:p>
            <a:pPr lvl="1"/>
            <a:r>
              <a:rPr lang="en-CA" sz="1800">
                <a:latin typeface="Arial"/>
                <a:cs typeface="Arial"/>
              </a:rPr>
              <a:t>Unsure how to raise topic of depression</a:t>
            </a:r>
          </a:p>
          <a:p>
            <a:pPr lvl="1"/>
            <a:r>
              <a:rPr lang="en-CA" sz="1800">
                <a:latin typeface="Arial"/>
                <a:cs typeface="Arial"/>
              </a:rPr>
              <a:t>Concerns about stigma</a:t>
            </a:r>
          </a:p>
          <a:p>
            <a:pPr lvl="1"/>
            <a:r>
              <a:rPr lang="en-CA" sz="1800">
                <a:latin typeface="Arial"/>
                <a:cs typeface="Arial"/>
              </a:rPr>
              <a:t>Aversion to medications, psychotherapy</a:t>
            </a:r>
            <a:endParaRPr lang="en-US" sz="1800"/>
          </a:p>
          <a:p>
            <a:r>
              <a:rPr lang="en-CA" sz="1800">
                <a:latin typeface="Arial"/>
                <a:cs typeface="Arial"/>
              </a:rPr>
              <a:t>The recommendation against could result in some people with depression being missed</a:t>
            </a:r>
            <a:endParaRPr lang="en-CA" sz="1800"/>
          </a:p>
          <a:p>
            <a:r>
              <a:rPr lang="en-CA" sz="1800">
                <a:latin typeface="Arial"/>
                <a:cs typeface="Arial"/>
              </a:rPr>
              <a:t>However, these barriers to disclosure might still exist with a questionnaire</a:t>
            </a:r>
            <a:endParaRPr lang="en-CA" sz="1800"/>
          </a:p>
          <a:p>
            <a:endParaRPr lang="en-CA" sz="1800"/>
          </a:p>
        </p:txBody>
      </p:sp>
      <p:sp>
        <p:nvSpPr>
          <p:cNvPr id="4" name="Slide Number Placeholder 3"/>
          <p:cNvSpPr>
            <a:spLocks noGrp="1"/>
          </p:cNvSpPr>
          <p:nvPr>
            <p:ph type="sldNum" sz="quarter" idx="12"/>
          </p:nvPr>
        </p:nvSpPr>
        <p:spPr/>
        <p:txBody>
          <a:bodyPr/>
          <a:lstStyle/>
          <a:p>
            <a:fld id="{E3D5E142-BA66-4577-AABD-3D3B043058E5}" type="slidenum">
              <a:rPr lang="en-US" smtClean="0"/>
              <a:pPr/>
              <a:t>43</a:t>
            </a:fld>
            <a:endParaRPr lang="en-US"/>
          </a:p>
        </p:txBody>
      </p:sp>
    </p:spTree>
    <p:extLst>
      <p:ext uri="{BB962C8B-B14F-4D97-AF65-F5344CB8AC3E}">
        <p14:creationId xmlns:p14="http://schemas.microsoft.com/office/powerpoint/2010/main" val="106707944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4"/>
          <p:cNvSpPr>
            <a:spLocks noGrp="1"/>
          </p:cNvSpPr>
          <p:nvPr>
            <p:ph type="title"/>
          </p:nvPr>
        </p:nvSpPr>
        <p:spPr>
          <a:xfrm>
            <a:off x="590515" y="4675538"/>
            <a:ext cx="8128311" cy="1362075"/>
          </a:xfrm>
        </p:spPr>
        <p:txBody>
          <a:bodyPr/>
          <a:lstStyle/>
          <a:p>
            <a:endParaRPr lang="fr-CA" altLang="en-US" sz="2800" cap="none"/>
          </a:p>
        </p:txBody>
      </p:sp>
      <p:sp>
        <p:nvSpPr>
          <p:cNvPr id="56323" name="Text Placeholder 5"/>
          <p:cNvSpPr>
            <a:spLocks noGrp="1"/>
          </p:cNvSpPr>
          <p:nvPr>
            <p:ph type="body" idx="1"/>
          </p:nvPr>
        </p:nvSpPr>
        <p:spPr>
          <a:xfrm>
            <a:off x="588996" y="2821471"/>
            <a:ext cx="8185876" cy="1500188"/>
          </a:xfrm>
        </p:spPr>
        <p:txBody>
          <a:bodyPr vert="horz" lIns="91440" tIns="45720" rIns="91440" bIns="45720" rtlCol="0" anchor="ctr">
            <a:noAutofit/>
          </a:bodyPr>
          <a:lstStyle/>
          <a:p>
            <a:r>
              <a:rPr lang="en-US" altLang="en-US" sz="4400">
                <a:latin typeface="Arial"/>
                <a:cs typeface="Arial"/>
              </a:rPr>
              <a:t>Rationale</a:t>
            </a:r>
            <a:endParaRPr lang="en-US" sz="4400"/>
          </a:p>
        </p:txBody>
      </p:sp>
      <p:sp>
        <p:nvSpPr>
          <p:cNvPr id="56324" name="Slide Number Placeholder 3"/>
          <p:cNvSpPr>
            <a:spLocks noGrp="1"/>
          </p:cNvSpPr>
          <p:nvPr>
            <p:ph type="sldNum" sz="quarter" idx="4294967295"/>
          </p:nvPr>
        </p:nvSpPr>
        <p:spPr>
          <a:xfrm>
            <a:off x="7010400" y="6477000"/>
            <a:ext cx="1905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000">
                <a:solidFill>
                  <a:schemeClr val="tx1"/>
                </a:solidFill>
                <a:latin typeface="Arial" pitchFamily="34" charset="0"/>
                <a:ea typeface="ヒラギノ角ゴ Pro W3" charset="-128"/>
              </a:defRPr>
            </a:lvl1pPr>
            <a:lvl2pPr marL="742950" indent="-285750" eaLnBrk="0" hangingPunct="0">
              <a:spcBef>
                <a:spcPct val="20000"/>
              </a:spcBef>
              <a:buChar char="–"/>
              <a:defRPr sz="1600">
                <a:solidFill>
                  <a:schemeClr val="tx1"/>
                </a:solidFill>
                <a:latin typeface="Arial" pitchFamily="34" charset="0"/>
                <a:ea typeface="ヒラギノ角ゴ Pro W3" charset="-128"/>
              </a:defRPr>
            </a:lvl2pPr>
            <a:lvl3pPr marL="1143000" indent="-228600" eaLnBrk="0" hangingPunct="0">
              <a:spcBef>
                <a:spcPct val="20000"/>
              </a:spcBef>
              <a:buChar char="•"/>
              <a:defRPr sz="1400">
                <a:solidFill>
                  <a:schemeClr val="tx1"/>
                </a:solidFill>
                <a:latin typeface="Arial" pitchFamily="34" charset="0"/>
                <a:ea typeface="ヒラギノ角ゴ Pro W3" charset="-128"/>
              </a:defRPr>
            </a:lvl3pPr>
            <a:lvl4pPr marL="1600200" indent="-228600" eaLnBrk="0" hangingPunct="0">
              <a:spcBef>
                <a:spcPct val="20000"/>
              </a:spcBef>
              <a:buChar char="–"/>
              <a:defRPr sz="1400">
                <a:solidFill>
                  <a:schemeClr val="tx1"/>
                </a:solidFill>
                <a:latin typeface="Arial" pitchFamily="34" charset="0"/>
                <a:ea typeface="ヒラギノ角ゴ Pro W3" charset="-128"/>
              </a:defRPr>
            </a:lvl4pPr>
            <a:lvl5pPr marL="2057400" indent="-228600" eaLnBrk="0" hangingPunct="0">
              <a:spcBef>
                <a:spcPct val="20000"/>
              </a:spcBef>
              <a:buChar char="»"/>
              <a:defRPr sz="1400">
                <a:solidFill>
                  <a:schemeClr val="tx1"/>
                </a:solidFill>
                <a:latin typeface="Arial" pitchFamily="34" charset="0"/>
                <a:ea typeface="ヒラギノ角ゴ Pro W3"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9pPr>
          </a:lstStyle>
          <a:p>
            <a:pPr>
              <a:spcBef>
                <a:spcPct val="0"/>
              </a:spcBef>
              <a:buFontTx/>
              <a:buNone/>
            </a:pPr>
            <a:fld id="{9F51FB7B-900C-49CD-B98C-34B4E3771128}" type="slidenum">
              <a:rPr lang="en-US" altLang="en-US" sz="1400" smtClean="0">
                <a:solidFill>
                  <a:schemeClr val="bg1"/>
                </a:solidFill>
              </a:rPr>
              <a:pPr>
                <a:spcBef>
                  <a:spcPct val="0"/>
                </a:spcBef>
                <a:buFontTx/>
                <a:buNone/>
              </a:pPr>
              <a:t>44</a:t>
            </a:fld>
            <a:endParaRPr lang="en-US" altLang="en-US" sz="1400">
              <a:solidFill>
                <a:schemeClr val="bg1"/>
              </a:solidFill>
            </a:endParaRPr>
          </a:p>
        </p:txBody>
      </p:sp>
    </p:spTree>
    <p:extLst>
      <p:ext uri="{BB962C8B-B14F-4D97-AF65-F5344CB8AC3E}">
        <p14:creationId xmlns:p14="http://schemas.microsoft.com/office/powerpoint/2010/main" val="46434100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6392" y="1713605"/>
            <a:ext cx="7906298" cy="4038600"/>
          </a:xfrm>
        </p:spPr>
        <p:txBody>
          <a:bodyPr vert="horz" lIns="91440" tIns="45720" rIns="91440" bIns="45720" rtlCol="0" anchor="t">
            <a:noAutofit/>
          </a:bodyPr>
          <a:lstStyle/>
          <a:p>
            <a:pPr lvl="0">
              <a:spcBef>
                <a:spcPts val="0"/>
              </a:spcBef>
              <a:spcAft>
                <a:spcPts val="1200"/>
              </a:spcAft>
            </a:pPr>
            <a:r>
              <a:rPr lang="en-CA" sz="2200" b="1">
                <a:latin typeface="Arial"/>
                <a:cs typeface="Arial"/>
              </a:rPr>
              <a:t>Conditional recommendation </a:t>
            </a:r>
            <a:r>
              <a:rPr lang="en-CA" sz="2200">
                <a:latin typeface="Arial"/>
                <a:cs typeface="Arial"/>
              </a:rPr>
              <a:t>based on very low-certainty evidence on benefits and limited evidence of harms</a:t>
            </a:r>
            <a:endParaRPr lang="en-CA"/>
          </a:p>
          <a:p>
            <a:pPr lvl="1">
              <a:spcBef>
                <a:spcPts val="0"/>
              </a:spcBef>
              <a:spcAft>
                <a:spcPts val="1200"/>
              </a:spcAft>
            </a:pPr>
            <a:r>
              <a:rPr lang="en-CA">
                <a:latin typeface="Arial"/>
                <a:cs typeface="Arial"/>
              </a:rPr>
              <a:t>the additional benefit of screening all patients with a questionnaire with a cut-off score compared to usual care (which should include inquiry into mood and mental health) during primary care visits is very uncertain </a:t>
            </a:r>
            <a:endParaRPr lang="en-CA" sz="1800"/>
          </a:p>
          <a:p>
            <a:pPr>
              <a:spcBef>
                <a:spcPts val="0"/>
              </a:spcBef>
              <a:spcAft>
                <a:spcPts val="1200"/>
              </a:spcAft>
            </a:pPr>
            <a:r>
              <a:rPr lang="en-CA" sz="2200">
                <a:latin typeface="Arial"/>
                <a:cs typeface="Arial"/>
              </a:rPr>
              <a:t>No evidence of harms identified in systemic review, but some evidence from other sources</a:t>
            </a:r>
            <a:endParaRPr lang="en-CA"/>
          </a:p>
          <a:p>
            <a:pPr lvl="1">
              <a:spcBef>
                <a:spcPts val="0"/>
              </a:spcBef>
              <a:spcAft>
                <a:spcPts val="1200"/>
              </a:spcAft>
            </a:pPr>
            <a:endParaRPr lang="en-CA" sz="1800"/>
          </a:p>
          <a:p>
            <a:pPr>
              <a:spcBef>
                <a:spcPts val="0"/>
              </a:spcBef>
              <a:spcAft>
                <a:spcPts val="1200"/>
              </a:spcAft>
            </a:pPr>
            <a:endParaRPr lang="en-US" sz="2200"/>
          </a:p>
        </p:txBody>
      </p:sp>
      <p:sp>
        <p:nvSpPr>
          <p:cNvPr id="4" name="Slide Number Placeholder 3"/>
          <p:cNvSpPr>
            <a:spLocks noGrp="1"/>
          </p:cNvSpPr>
          <p:nvPr>
            <p:ph type="sldNum" sz="quarter" idx="12"/>
          </p:nvPr>
        </p:nvSpPr>
        <p:spPr/>
        <p:txBody>
          <a:bodyPr/>
          <a:lstStyle/>
          <a:p>
            <a:fld id="{E3D5E142-BA66-4577-AABD-3D3B043058E5}" type="slidenum">
              <a:rPr lang="en-US" smtClean="0"/>
              <a:pPr/>
              <a:t>45</a:t>
            </a:fld>
            <a:endParaRPr lang="en-US"/>
          </a:p>
        </p:txBody>
      </p:sp>
      <p:sp>
        <p:nvSpPr>
          <p:cNvPr id="6" name="Title 1">
            <a:extLst>
              <a:ext uri="{FF2B5EF4-FFF2-40B4-BE49-F238E27FC236}">
                <a16:creationId xmlns:a16="http://schemas.microsoft.com/office/drawing/2014/main" id="{0C1BA90F-F155-5A82-A87F-B44C0CCB9DEC}"/>
              </a:ext>
            </a:extLst>
          </p:cNvPr>
          <p:cNvSpPr txBox="1">
            <a:spLocks/>
          </p:cNvSpPr>
          <p:nvPr/>
        </p:nvSpPr>
        <p:spPr>
          <a:xfrm>
            <a:off x="457200" y="533400"/>
            <a:ext cx="8229600" cy="762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400" b="1" kern="1200">
                <a:solidFill>
                  <a:schemeClr val="tx1"/>
                </a:solidFill>
                <a:latin typeface="Arial" panose="020B0604020202020204" pitchFamily="34" charset="0"/>
                <a:ea typeface="+mj-ea"/>
                <a:cs typeface="Arial" panose="020B0604020202020204" pitchFamily="34" charset="0"/>
              </a:defRPr>
            </a:lvl1pPr>
          </a:lstStyle>
          <a:p>
            <a:r>
              <a:rPr lang="en-CA" sz="3200">
                <a:latin typeface="Arial"/>
                <a:cs typeface="Arial"/>
              </a:rPr>
              <a:t>Rationale</a:t>
            </a:r>
            <a:endParaRPr lang="en-CA" sz="3200" b="0">
              <a:latin typeface="Arial"/>
              <a:cs typeface="Arial"/>
            </a:endParaRPr>
          </a:p>
        </p:txBody>
      </p:sp>
    </p:spTree>
    <p:extLst>
      <p:ext uri="{BB962C8B-B14F-4D97-AF65-F5344CB8AC3E}">
        <p14:creationId xmlns:p14="http://schemas.microsoft.com/office/powerpoint/2010/main" val="112902859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8C0071D-537F-519B-7038-3F19091EA3ED}"/>
              </a:ext>
            </a:extLst>
          </p:cNvPr>
          <p:cNvSpPr>
            <a:spLocks noGrp="1"/>
          </p:cNvSpPr>
          <p:nvPr>
            <p:ph idx="1"/>
          </p:nvPr>
        </p:nvSpPr>
        <p:spPr>
          <a:xfrm>
            <a:off x="764274" y="1560656"/>
            <a:ext cx="7513094" cy="1417992"/>
          </a:xfrm>
        </p:spPr>
        <p:txBody>
          <a:bodyPr vert="horz" lIns="91440" tIns="45720" rIns="91440" bIns="45720" rtlCol="0" anchor="t">
            <a:normAutofit/>
          </a:bodyPr>
          <a:lstStyle/>
          <a:p>
            <a:r>
              <a:rPr lang="en-US" sz="1800">
                <a:latin typeface="Arial"/>
                <a:cs typeface="Arial"/>
              </a:rPr>
              <a:t>A recent individual patient data meta-analysis provides accuracy information for the EPDS, the tool used in the one trial we identified </a:t>
            </a:r>
            <a:endParaRPr lang="en-US" sz="1800"/>
          </a:p>
          <a:p>
            <a:r>
              <a:rPr lang="en-US" sz="1800">
                <a:latin typeface="Arial"/>
                <a:cs typeface="Arial"/>
              </a:rPr>
              <a:t>Based on a prevalence of 8%, screening 100 patients with the EPDS using the common cut-off score of 13 would result in:</a:t>
            </a:r>
            <a:endParaRPr lang="en-US" sz="1800"/>
          </a:p>
        </p:txBody>
      </p:sp>
      <p:sp>
        <p:nvSpPr>
          <p:cNvPr id="4" name="Slide Number Placeholder 3">
            <a:extLst>
              <a:ext uri="{FF2B5EF4-FFF2-40B4-BE49-F238E27FC236}">
                <a16:creationId xmlns:a16="http://schemas.microsoft.com/office/drawing/2014/main" id="{970FD5B9-C892-CF88-AA21-2FDEB14F078F}"/>
              </a:ext>
            </a:extLst>
          </p:cNvPr>
          <p:cNvSpPr>
            <a:spLocks noGrp="1"/>
          </p:cNvSpPr>
          <p:nvPr>
            <p:ph type="sldNum" sz="quarter" idx="12"/>
          </p:nvPr>
        </p:nvSpPr>
        <p:spPr/>
        <p:txBody>
          <a:bodyPr/>
          <a:lstStyle/>
          <a:p>
            <a:fld id="{E3D5E142-BA66-4577-AABD-3D3B043058E5}" type="slidenum">
              <a:rPr lang="en-US" smtClean="0"/>
              <a:pPr/>
              <a:t>46</a:t>
            </a:fld>
            <a:endParaRPr lang="en-US"/>
          </a:p>
        </p:txBody>
      </p:sp>
      <p:grpSp>
        <p:nvGrpSpPr>
          <p:cNvPr id="39" name="Group 38">
            <a:extLst>
              <a:ext uri="{FF2B5EF4-FFF2-40B4-BE49-F238E27FC236}">
                <a16:creationId xmlns:a16="http://schemas.microsoft.com/office/drawing/2014/main" id="{2D419A3C-7F88-05BA-554A-0F0BA68DED3E}"/>
              </a:ext>
            </a:extLst>
          </p:cNvPr>
          <p:cNvGrpSpPr/>
          <p:nvPr/>
        </p:nvGrpSpPr>
        <p:grpSpPr>
          <a:xfrm>
            <a:off x="880280" y="3144529"/>
            <a:ext cx="7316052" cy="2661313"/>
            <a:chOff x="897340" y="2777746"/>
            <a:chExt cx="7316052" cy="2661313"/>
          </a:xfrm>
        </p:grpSpPr>
        <p:grpSp>
          <p:nvGrpSpPr>
            <p:cNvPr id="35" name="Group 34">
              <a:extLst>
                <a:ext uri="{FF2B5EF4-FFF2-40B4-BE49-F238E27FC236}">
                  <a16:creationId xmlns:a16="http://schemas.microsoft.com/office/drawing/2014/main" id="{03078C83-4E54-F61E-6F8F-FAC098FC3902}"/>
                </a:ext>
              </a:extLst>
            </p:cNvPr>
            <p:cNvGrpSpPr/>
            <p:nvPr/>
          </p:nvGrpSpPr>
          <p:grpSpPr>
            <a:xfrm>
              <a:off x="897340" y="2834895"/>
              <a:ext cx="3297641" cy="830997"/>
              <a:chOff x="897340" y="2834895"/>
              <a:chExt cx="3297641" cy="830997"/>
            </a:xfrm>
          </p:grpSpPr>
          <p:grpSp>
            <p:nvGrpSpPr>
              <p:cNvPr id="14" name="Group 13">
                <a:extLst>
                  <a:ext uri="{FF2B5EF4-FFF2-40B4-BE49-F238E27FC236}">
                    <a16:creationId xmlns:a16="http://schemas.microsoft.com/office/drawing/2014/main" id="{29330BEA-2BC0-FBB2-6116-480959B044FE}"/>
                  </a:ext>
                </a:extLst>
              </p:cNvPr>
              <p:cNvGrpSpPr/>
              <p:nvPr/>
            </p:nvGrpSpPr>
            <p:grpSpPr>
              <a:xfrm>
                <a:off x="3302759" y="2874560"/>
                <a:ext cx="892222" cy="761716"/>
                <a:chOff x="957051" y="4094328"/>
                <a:chExt cx="1318714" cy="1119968"/>
              </a:xfrm>
            </p:grpSpPr>
            <p:pic>
              <p:nvPicPr>
                <p:cNvPr id="6" name="Picture 6" descr="Icon&#10;&#10;Description automatically generated">
                  <a:extLst>
                    <a:ext uri="{FF2B5EF4-FFF2-40B4-BE49-F238E27FC236}">
                      <a16:creationId xmlns:a16="http://schemas.microsoft.com/office/drawing/2014/main" id="{58899BC3-AAF0-ED80-90AA-95C253696A8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32363" y="4094328"/>
                  <a:ext cx="943402" cy="943402"/>
                </a:xfrm>
                <a:prstGeom prst="rect">
                  <a:avLst/>
                </a:prstGeom>
              </p:spPr>
            </p:pic>
            <p:pic>
              <p:nvPicPr>
                <p:cNvPr id="10" name="Picture 10" descr="Icon&#10;&#10;Description automatically generated">
                  <a:extLst>
                    <a:ext uri="{FF2B5EF4-FFF2-40B4-BE49-F238E27FC236}">
                      <a16:creationId xmlns:a16="http://schemas.microsoft.com/office/drawing/2014/main" id="{71B879E5-3762-7249-DAB5-9A83C3CFCCA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57051" y="4646208"/>
                  <a:ext cx="551029" cy="568088"/>
                </a:xfrm>
                <a:prstGeom prst="rect">
                  <a:avLst/>
                </a:prstGeom>
              </p:spPr>
            </p:pic>
          </p:grpSp>
          <p:grpSp>
            <p:nvGrpSpPr>
              <p:cNvPr id="30" name="Group 29">
                <a:extLst>
                  <a:ext uri="{FF2B5EF4-FFF2-40B4-BE49-F238E27FC236}">
                    <a16:creationId xmlns:a16="http://schemas.microsoft.com/office/drawing/2014/main" id="{4365A284-0982-F570-E024-5142B5C5FF9A}"/>
                  </a:ext>
                </a:extLst>
              </p:cNvPr>
              <p:cNvGrpSpPr/>
              <p:nvPr/>
            </p:nvGrpSpPr>
            <p:grpSpPr>
              <a:xfrm>
                <a:off x="897340" y="2834895"/>
                <a:ext cx="2760263" cy="830997"/>
                <a:chOff x="897340" y="2834895"/>
                <a:chExt cx="2760263" cy="830997"/>
              </a:xfrm>
            </p:grpSpPr>
            <p:sp>
              <p:nvSpPr>
                <p:cNvPr id="18" name="TextBox 17">
                  <a:extLst>
                    <a:ext uri="{FF2B5EF4-FFF2-40B4-BE49-F238E27FC236}">
                      <a16:creationId xmlns:a16="http://schemas.microsoft.com/office/drawing/2014/main" id="{E2FE97AA-6E37-3A26-D167-56C3E4D43025}"/>
                    </a:ext>
                  </a:extLst>
                </p:cNvPr>
                <p:cNvSpPr txBox="1"/>
                <p:nvPr/>
              </p:nvSpPr>
              <p:spPr>
                <a:xfrm>
                  <a:off x="897340" y="2834895"/>
                  <a:ext cx="764277"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800" b="1">
                      <a:latin typeface="Arial"/>
                      <a:cs typeface="Arial"/>
                    </a:rPr>
                    <a:t>5 </a:t>
                  </a:r>
                  <a:endParaRPr lang="en-US" b="1">
                    <a:cs typeface="Calibri"/>
                  </a:endParaRPr>
                </a:p>
              </p:txBody>
            </p:sp>
            <p:sp>
              <p:nvSpPr>
                <p:cNvPr id="19" name="TextBox 18">
                  <a:extLst>
                    <a:ext uri="{FF2B5EF4-FFF2-40B4-BE49-F238E27FC236}">
                      <a16:creationId xmlns:a16="http://schemas.microsoft.com/office/drawing/2014/main" id="{EA88E8B5-72F9-AEB8-085C-9AC620F25E22}"/>
                    </a:ext>
                  </a:extLst>
                </p:cNvPr>
                <p:cNvSpPr txBox="1"/>
                <p:nvPr/>
              </p:nvSpPr>
              <p:spPr>
                <a:xfrm>
                  <a:off x="1375013" y="3069466"/>
                  <a:ext cx="228259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latin typeface="Arial"/>
                      <a:cs typeface="Segoe UI"/>
                    </a:rPr>
                    <a:t>true positives</a:t>
                  </a:r>
                  <a:r>
                    <a:rPr lang="en-US">
                      <a:latin typeface="Arial"/>
                      <a:cs typeface="Segoe UI"/>
                    </a:rPr>
                    <a:t>​</a:t>
                  </a:r>
                  <a:endParaRPr lang="en-US">
                    <a:latin typeface="Calibri"/>
                    <a:cs typeface="Calibri"/>
                  </a:endParaRPr>
                </a:p>
              </p:txBody>
            </p:sp>
          </p:grpSp>
        </p:grpSp>
        <p:grpSp>
          <p:nvGrpSpPr>
            <p:cNvPr id="38" name="Group 37">
              <a:extLst>
                <a:ext uri="{FF2B5EF4-FFF2-40B4-BE49-F238E27FC236}">
                  <a16:creationId xmlns:a16="http://schemas.microsoft.com/office/drawing/2014/main" id="{8240FC9E-0BB0-DD94-6272-702DE1BA7865}"/>
                </a:ext>
              </a:extLst>
            </p:cNvPr>
            <p:cNvGrpSpPr/>
            <p:nvPr/>
          </p:nvGrpSpPr>
          <p:grpSpPr>
            <a:xfrm>
              <a:off x="965579" y="4361739"/>
              <a:ext cx="3229401" cy="830997"/>
              <a:chOff x="965579" y="4361739"/>
              <a:chExt cx="3229401" cy="830997"/>
            </a:xfrm>
          </p:grpSpPr>
          <p:grpSp>
            <p:nvGrpSpPr>
              <p:cNvPr id="15" name="Group 14">
                <a:extLst>
                  <a:ext uri="{FF2B5EF4-FFF2-40B4-BE49-F238E27FC236}">
                    <a16:creationId xmlns:a16="http://schemas.microsoft.com/office/drawing/2014/main" id="{1FE0AA5F-CF88-0358-A8C4-DCAE7488DE66}"/>
                  </a:ext>
                </a:extLst>
              </p:cNvPr>
              <p:cNvGrpSpPr/>
              <p:nvPr/>
            </p:nvGrpSpPr>
            <p:grpSpPr>
              <a:xfrm>
                <a:off x="3294228" y="4418462"/>
                <a:ext cx="900752" cy="761716"/>
                <a:chOff x="2799498" y="4094328"/>
                <a:chExt cx="1327244" cy="1119968"/>
              </a:xfrm>
            </p:grpSpPr>
            <p:pic>
              <p:nvPicPr>
                <p:cNvPr id="8" name="Picture 6" descr="Icon&#10;&#10;Description automatically generated">
                  <a:extLst>
                    <a:ext uri="{FF2B5EF4-FFF2-40B4-BE49-F238E27FC236}">
                      <a16:creationId xmlns:a16="http://schemas.microsoft.com/office/drawing/2014/main" id="{F91BF14A-DB0F-E917-BD94-E209D9D967E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83340" y="4094328"/>
                  <a:ext cx="943402" cy="943402"/>
                </a:xfrm>
                <a:prstGeom prst="rect">
                  <a:avLst/>
                </a:prstGeom>
              </p:spPr>
            </p:pic>
            <p:pic>
              <p:nvPicPr>
                <p:cNvPr id="11" name="Picture 11" descr="Icon&#10;&#10;Description automatically generated">
                  <a:extLst>
                    <a:ext uri="{FF2B5EF4-FFF2-40B4-BE49-F238E27FC236}">
                      <a16:creationId xmlns:a16="http://schemas.microsoft.com/office/drawing/2014/main" id="{FF9AFE7E-52ED-F699-FBA3-A7B46F344D7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799498" y="4646208"/>
                  <a:ext cx="559558" cy="568088"/>
                </a:xfrm>
                <a:prstGeom prst="rect">
                  <a:avLst/>
                </a:prstGeom>
              </p:spPr>
            </p:pic>
          </p:grpSp>
          <p:grpSp>
            <p:nvGrpSpPr>
              <p:cNvPr id="31" name="Group 30">
                <a:extLst>
                  <a:ext uri="{FF2B5EF4-FFF2-40B4-BE49-F238E27FC236}">
                    <a16:creationId xmlns:a16="http://schemas.microsoft.com/office/drawing/2014/main" id="{BB08ACD0-8CB5-23E2-60E0-0C41EF0218E8}"/>
                  </a:ext>
                </a:extLst>
              </p:cNvPr>
              <p:cNvGrpSpPr/>
              <p:nvPr/>
            </p:nvGrpSpPr>
            <p:grpSpPr>
              <a:xfrm>
                <a:off x="965579" y="4361739"/>
                <a:ext cx="2760263" cy="830997"/>
                <a:chOff x="965579" y="4361739"/>
                <a:chExt cx="2760263" cy="830997"/>
              </a:xfrm>
            </p:grpSpPr>
            <p:sp>
              <p:nvSpPr>
                <p:cNvPr id="21" name="TextBox 20">
                  <a:extLst>
                    <a:ext uri="{FF2B5EF4-FFF2-40B4-BE49-F238E27FC236}">
                      <a16:creationId xmlns:a16="http://schemas.microsoft.com/office/drawing/2014/main" id="{708F6AF6-7E5D-F54C-57EF-61769803D21B}"/>
                    </a:ext>
                  </a:extLst>
                </p:cNvPr>
                <p:cNvSpPr txBox="1"/>
                <p:nvPr/>
              </p:nvSpPr>
              <p:spPr>
                <a:xfrm>
                  <a:off x="965579" y="4361739"/>
                  <a:ext cx="764277"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800" b="1">
                      <a:latin typeface="Arial"/>
                      <a:cs typeface="Arial"/>
                    </a:rPr>
                    <a:t>5 </a:t>
                  </a:r>
                  <a:endParaRPr lang="en-US" b="1">
                    <a:cs typeface="Calibri"/>
                  </a:endParaRPr>
                </a:p>
              </p:txBody>
            </p:sp>
            <p:sp>
              <p:nvSpPr>
                <p:cNvPr id="22" name="TextBox 21">
                  <a:extLst>
                    <a:ext uri="{FF2B5EF4-FFF2-40B4-BE49-F238E27FC236}">
                      <a16:creationId xmlns:a16="http://schemas.microsoft.com/office/drawing/2014/main" id="{65DC1E93-CB90-20E0-1D34-EA281DE2268A}"/>
                    </a:ext>
                  </a:extLst>
                </p:cNvPr>
                <p:cNvSpPr txBox="1"/>
                <p:nvPr/>
              </p:nvSpPr>
              <p:spPr>
                <a:xfrm>
                  <a:off x="1443252" y="4596310"/>
                  <a:ext cx="228259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latin typeface="Arial"/>
                      <a:cs typeface="Segoe UI"/>
                    </a:rPr>
                    <a:t>false positives</a:t>
                  </a:r>
                  <a:r>
                    <a:rPr lang="en-US">
                      <a:latin typeface="Arial"/>
                      <a:cs typeface="Segoe UI"/>
                    </a:rPr>
                    <a:t>​</a:t>
                  </a:r>
                  <a:endParaRPr lang="en-US">
                    <a:latin typeface="Calibri"/>
                    <a:cs typeface="Calibri"/>
                  </a:endParaRPr>
                </a:p>
              </p:txBody>
            </p:sp>
          </p:grpSp>
        </p:grpSp>
        <p:grpSp>
          <p:nvGrpSpPr>
            <p:cNvPr id="36" name="Group 35">
              <a:extLst>
                <a:ext uri="{FF2B5EF4-FFF2-40B4-BE49-F238E27FC236}">
                  <a16:creationId xmlns:a16="http://schemas.microsoft.com/office/drawing/2014/main" id="{78E6DD79-008F-F716-E36D-C16413179250}"/>
                </a:ext>
              </a:extLst>
            </p:cNvPr>
            <p:cNvGrpSpPr/>
            <p:nvPr/>
          </p:nvGrpSpPr>
          <p:grpSpPr>
            <a:xfrm>
              <a:off x="4778422" y="2834895"/>
              <a:ext cx="3331761" cy="830997"/>
              <a:chOff x="4778422" y="2834895"/>
              <a:chExt cx="3331761" cy="830997"/>
            </a:xfrm>
          </p:grpSpPr>
          <p:grpSp>
            <p:nvGrpSpPr>
              <p:cNvPr id="16" name="Group 15">
                <a:extLst>
                  <a:ext uri="{FF2B5EF4-FFF2-40B4-BE49-F238E27FC236}">
                    <a16:creationId xmlns:a16="http://schemas.microsoft.com/office/drawing/2014/main" id="{B4E6D2DA-AD08-8600-DC8E-61FD079E7AF6}"/>
                  </a:ext>
                </a:extLst>
              </p:cNvPr>
              <p:cNvGrpSpPr/>
              <p:nvPr/>
            </p:nvGrpSpPr>
            <p:grpSpPr>
              <a:xfrm>
                <a:off x="7200901" y="2874559"/>
                <a:ext cx="909282" cy="761716"/>
                <a:chOff x="4659006" y="4094328"/>
                <a:chExt cx="1335774" cy="1119968"/>
              </a:xfrm>
            </p:grpSpPr>
            <p:pic>
              <p:nvPicPr>
                <p:cNvPr id="5" name="Picture 5" descr="Icon&#10;&#10;Description automatically generated">
                  <a:extLst>
                    <a:ext uri="{FF2B5EF4-FFF2-40B4-BE49-F238E27FC236}">
                      <a16:creationId xmlns:a16="http://schemas.microsoft.com/office/drawing/2014/main" id="{270405E1-EC23-2114-5BE8-4CB3604E7A6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051378" y="4094328"/>
                  <a:ext cx="943402" cy="943402"/>
                </a:xfrm>
                <a:prstGeom prst="rect">
                  <a:avLst/>
                </a:prstGeom>
              </p:spPr>
            </p:pic>
            <p:pic>
              <p:nvPicPr>
                <p:cNvPr id="13" name="Picture 11" descr="Icon&#10;&#10;Description automatically generated">
                  <a:extLst>
                    <a:ext uri="{FF2B5EF4-FFF2-40B4-BE49-F238E27FC236}">
                      <a16:creationId xmlns:a16="http://schemas.microsoft.com/office/drawing/2014/main" id="{1FD7F0F0-B810-EA92-8BBE-CAB32D87F0C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659006" y="4646208"/>
                  <a:ext cx="559558" cy="568088"/>
                </a:xfrm>
                <a:prstGeom prst="rect">
                  <a:avLst/>
                </a:prstGeom>
              </p:spPr>
            </p:pic>
          </p:grpSp>
          <p:grpSp>
            <p:nvGrpSpPr>
              <p:cNvPr id="32" name="Group 31">
                <a:extLst>
                  <a:ext uri="{FF2B5EF4-FFF2-40B4-BE49-F238E27FC236}">
                    <a16:creationId xmlns:a16="http://schemas.microsoft.com/office/drawing/2014/main" id="{B4503820-4DE9-98FF-8CC4-7ED48ACFEBF3}"/>
                  </a:ext>
                </a:extLst>
              </p:cNvPr>
              <p:cNvGrpSpPr/>
              <p:nvPr/>
            </p:nvGrpSpPr>
            <p:grpSpPr>
              <a:xfrm>
                <a:off x="4778422" y="2834895"/>
                <a:ext cx="2760263" cy="830997"/>
                <a:chOff x="4778422" y="2834895"/>
                <a:chExt cx="2760263" cy="830997"/>
              </a:xfrm>
            </p:grpSpPr>
            <p:sp>
              <p:nvSpPr>
                <p:cNvPr id="23" name="TextBox 22">
                  <a:extLst>
                    <a:ext uri="{FF2B5EF4-FFF2-40B4-BE49-F238E27FC236}">
                      <a16:creationId xmlns:a16="http://schemas.microsoft.com/office/drawing/2014/main" id="{D91B7549-8388-0A42-1967-F199EDD34C3B}"/>
                    </a:ext>
                  </a:extLst>
                </p:cNvPr>
                <p:cNvSpPr txBox="1"/>
                <p:nvPr/>
              </p:nvSpPr>
              <p:spPr>
                <a:xfrm>
                  <a:off x="4778422" y="2834895"/>
                  <a:ext cx="764277"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800" b="1">
                      <a:latin typeface="Arial"/>
                      <a:cs typeface="Arial"/>
                    </a:rPr>
                    <a:t>3</a:t>
                  </a:r>
                  <a:endParaRPr lang="en-US"/>
                </a:p>
              </p:txBody>
            </p:sp>
            <p:sp>
              <p:nvSpPr>
                <p:cNvPr id="24" name="TextBox 23">
                  <a:extLst>
                    <a:ext uri="{FF2B5EF4-FFF2-40B4-BE49-F238E27FC236}">
                      <a16:creationId xmlns:a16="http://schemas.microsoft.com/office/drawing/2014/main" id="{1004837F-D722-2F97-5952-8409ABBD7DFB}"/>
                    </a:ext>
                  </a:extLst>
                </p:cNvPr>
                <p:cNvSpPr txBox="1"/>
                <p:nvPr/>
              </p:nvSpPr>
              <p:spPr>
                <a:xfrm>
                  <a:off x="5256095" y="3069466"/>
                  <a:ext cx="228259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latin typeface="Arial"/>
                      <a:cs typeface="Segoe UI"/>
                    </a:rPr>
                    <a:t>false negatives</a:t>
                  </a:r>
                  <a:endParaRPr lang="en-US"/>
                </a:p>
              </p:txBody>
            </p:sp>
          </p:grpSp>
        </p:grpSp>
        <p:grpSp>
          <p:nvGrpSpPr>
            <p:cNvPr id="37" name="Group 36">
              <a:extLst>
                <a:ext uri="{FF2B5EF4-FFF2-40B4-BE49-F238E27FC236}">
                  <a16:creationId xmlns:a16="http://schemas.microsoft.com/office/drawing/2014/main" id="{431DBA8E-FC58-1E9C-2FEF-852E49971429}"/>
                </a:ext>
              </a:extLst>
            </p:cNvPr>
            <p:cNvGrpSpPr/>
            <p:nvPr/>
          </p:nvGrpSpPr>
          <p:grpSpPr>
            <a:xfrm>
              <a:off x="4496937" y="4361739"/>
              <a:ext cx="3613245" cy="830997"/>
              <a:chOff x="4496937" y="4361739"/>
              <a:chExt cx="3613245" cy="830997"/>
            </a:xfrm>
          </p:grpSpPr>
          <p:grpSp>
            <p:nvGrpSpPr>
              <p:cNvPr id="17" name="Group 16">
                <a:extLst>
                  <a:ext uri="{FF2B5EF4-FFF2-40B4-BE49-F238E27FC236}">
                    <a16:creationId xmlns:a16="http://schemas.microsoft.com/office/drawing/2014/main" id="{CCBC680D-2D30-B90B-18A3-B5D1419991A4}"/>
                  </a:ext>
                </a:extLst>
              </p:cNvPr>
              <p:cNvGrpSpPr/>
              <p:nvPr/>
            </p:nvGrpSpPr>
            <p:grpSpPr>
              <a:xfrm>
                <a:off x="7243550" y="4418462"/>
                <a:ext cx="866632" cy="761716"/>
                <a:chOff x="6578223" y="4094328"/>
                <a:chExt cx="1276064" cy="1119968"/>
              </a:xfrm>
            </p:grpSpPr>
            <p:pic>
              <p:nvPicPr>
                <p:cNvPr id="9" name="Picture 5" descr="Icon&#10;&#10;Description automatically generated">
                  <a:extLst>
                    <a:ext uri="{FF2B5EF4-FFF2-40B4-BE49-F238E27FC236}">
                      <a16:creationId xmlns:a16="http://schemas.microsoft.com/office/drawing/2014/main" id="{51B87379-B303-1A36-B57F-3472775A4A2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910885" y="4094328"/>
                  <a:ext cx="943402" cy="943402"/>
                </a:xfrm>
                <a:prstGeom prst="rect">
                  <a:avLst/>
                </a:prstGeom>
              </p:spPr>
            </p:pic>
            <p:pic>
              <p:nvPicPr>
                <p:cNvPr id="12" name="Picture 10" descr="Icon&#10;&#10;Description automatically generated">
                  <a:extLst>
                    <a:ext uri="{FF2B5EF4-FFF2-40B4-BE49-F238E27FC236}">
                      <a16:creationId xmlns:a16="http://schemas.microsoft.com/office/drawing/2014/main" id="{E381EC16-E8A1-34AB-2564-7967AEB7ACD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78223" y="4646208"/>
                  <a:ext cx="551029" cy="568088"/>
                </a:xfrm>
                <a:prstGeom prst="rect">
                  <a:avLst/>
                </a:prstGeom>
              </p:spPr>
            </p:pic>
          </p:grpSp>
          <p:grpSp>
            <p:nvGrpSpPr>
              <p:cNvPr id="33" name="Group 32">
                <a:extLst>
                  <a:ext uri="{FF2B5EF4-FFF2-40B4-BE49-F238E27FC236}">
                    <a16:creationId xmlns:a16="http://schemas.microsoft.com/office/drawing/2014/main" id="{3555EB35-9555-84E6-885F-C6EDBB6062D8}"/>
                  </a:ext>
                </a:extLst>
              </p:cNvPr>
              <p:cNvGrpSpPr/>
              <p:nvPr/>
            </p:nvGrpSpPr>
            <p:grpSpPr>
              <a:xfrm>
                <a:off x="4496937" y="4361739"/>
                <a:ext cx="3050278" cy="830997"/>
                <a:chOff x="4496937" y="4361739"/>
                <a:chExt cx="3050278" cy="830997"/>
              </a:xfrm>
            </p:grpSpPr>
            <p:sp>
              <p:nvSpPr>
                <p:cNvPr id="25" name="TextBox 24">
                  <a:extLst>
                    <a:ext uri="{FF2B5EF4-FFF2-40B4-BE49-F238E27FC236}">
                      <a16:creationId xmlns:a16="http://schemas.microsoft.com/office/drawing/2014/main" id="{54BFF744-A6B7-4C81-3B6A-B4BA44BA7030}"/>
                    </a:ext>
                  </a:extLst>
                </p:cNvPr>
                <p:cNvSpPr txBox="1"/>
                <p:nvPr/>
              </p:nvSpPr>
              <p:spPr>
                <a:xfrm>
                  <a:off x="4496937" y="4361739"/>
                  <a:ext cx="883694"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800" b="1">
                      <a:latin typeface="Arial"/>
                      <a:cs typeface="Arial"/>
                    </a:rPr>
                    <a:t>87</a:t>
                  </a:r>
                  <a:endParaRPr lang="en-US"/>
                </a:p>
              </p:txBody>
            </p:sp>
            <p:sp>
              <p:nvSpPr>
                <p:cNvPr id="26" name="TextBox 25">
                  <a:extLst>
                    <a:ext uri="{FF2B5EF4-FFF2-40B4-BE49-F238E27FC236}">
                      <a16:creationId xmlns:a16="http://schemas.microsoft.com/office/drawing/2014/main" id="{6C3B8EA2-3F48-7C53-44E5-9CABCBC713D3}"/>
                    </a:ext>
                  </a:extLst>
                </p:cNvPr>
                <p:cNvSpPr txBox="1"/>
                <p:nvPr/>
              </p:nvSpPr>
              <p:spPr>
                <a:xfrm>
                  <a:off x="5264625" y="4596310"/>
                  <a:ext cx="228259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latin typeface="Arial"/>
                      <a:cs typeface="Segoe UI"/>
                    </a:rPr>
                    <a:t>true negatives</a:t>
                  </a:r>
                </a:p>
              </p:txBody>
            </p:sp>
          </p:grpSp>
        </p:grpSp>
        <p:grpSp>
          <p:nvGrpSpPr>
            <p:cNvPr id="34" name="Group 33">
              <a:extLst>
                <a:ext uri="{FF2B5EF4-FFF2-40B4-BE49-F238E27FC236}">
                  <a16:creationId xmlns:a16="http://schemas.microsoft.com/office/drawing/2014/main" id="{D887FE07-7A10-0F3C-620D-99885E27E787}"/>
                </a:ext>
              </a:extLst>
            </p:cNvPr>
            <p:cNvGrpSpPr/>
            <p:nvPr/>
          </p:nvGrpSpPr>
          <p:grpSpPr>
            <a:xfrm>
              <a:off x="963020" y="2777746"/>
              <a:ext cx="7250372" cy="2661313"/>
              <a:chOff x="963020" y="2777746"/>
              <a:chExt cx="7250372" cy="2661313"/>
            </a:xfrm>
          </p:grpSpPr>
          <p:cxnSp>
            <p:nvCxnSpPr>
              <p:cNvPr id="28" name="Straight Arrow Connector 27">
                <a:extLst>
                  <a:ext uri="{FF2B5EF4-FFF2-40B4-BE49-F238E27FC236}">
                    <a16:creationId xmlns:a16="http://schemas.microsoft.com/office/drawing/2014/main" id="{A474BBC9-F2BA-703D-0229-E37E9B6DD0A3}"/>
                  </a:ext>
                </a:extLst>
              </p:cNvPr>
              <p:cNvCxnSpPr/>
              <p:nvPr/>
            </p:nvCxnSpPr>
            <p:spPr>
              <a:xfrm flipV="1">
                <a:off x="963020" y="4093475"/>
                <a:ext cx="7250372" cy="25589"/>
              </a:xfrm>
              <a:prstGeom prst="straightConnector1">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BA617503-2B49-4D68-D5D6-1F7DEF8BD8E4}"/>
                  </a:ext>
                </a:extLst>
              </p:cNvPr>
              <p:cNvCxnSpPr/>
              <p:nvPr/>
            </p:nvCxnSpPr>
            <p:spPr>
              <a:xfrm>
                <a:off x="4406947" y="2777746"/>
                <a:ext cx="8530" cy="2661313"/>
              </a:xfrm>
              <a:prstGeom prst="straightConnector1">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43" name="Title 1">
            <a:extLst>
              <a:ext uri="{FF2B5EF4-FFF2-40B4-BE49-F238E27FC236}">
                <a16:creationId xmlns:a16="http://schemas.microsoft.com/office/drawing/2014/main" id="{207223F4-951B-3B31-9CB2-6FFA7C9303E0}"/>
              </a:ext>
            </a:extLst>
          </p:cNvPr>
          <p:cNvSpPr txBox="1">
            <a:spLocks/>
          </p:cNvSpPr>
          <p:nvPr/>
        </p:nvSpPr>
        <p:spPr>
          <a:xfrm>
            <a:off x="609600" y="685800"/>
            <a:ext cx="8229600" cy="762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400" b="1" kern="1200">
                <a:solidFill>
                  <a:schemeClr val="tx1"/>
                </a:solidFill>
                <a:latin typeface="Arial" panose="020B0604020202020204" pitchFamily="34" charset="0"/>
                <a:ea typeface="+mj-ea"/>
                <a:cs typeface="Arial" panose="020B0604020202020204" pitchFamily="34" charset="0"/>
              </a:defRPr>
            </a:lvl1pPr>
          </a:lstStyle>
          <a:p>
            <a:r>
              <a:rPr lang="en-CA" sz="3200">
                <a:latin typeface="Arial"/>
                <a:cs typeface="Arial"/>
              </a:rPr>
              <a:t>Rationale</a:t>
            </a:r>
            <a:endParaRPr lang="en-CA" sz="3200" b="0">
              <a:latin typeface="Arial"/>
              <a:cs typeface="Arial"/>
            </a:endParaRPr>
          </a:p>
        </p:txBody>
      </p:sp>
    </p:spTree>
    <p:extLst>
      <p:ext uri="{BB962C8B-B14F-4D97-AF65-F5344CB8AC3E}">
        <p14:creationId xmlns:p14="http://schemas.microsoft.com/office/powerpoint/2010/main" val="271628207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143E875-AB1C-D76A-811D-A47BECA835EA}"/>
              </a:ext>
            </a:extLst>
          </p:cNvPr>
          <p:cNvSpPr>
            <a:spLocks noGrp="1"/>
          </p:cNvSpPr>
          <p:nvPr>
            <p:ph idx="1"/>
          </p:nvPr>
        </p:nvSpPr>
        <p:spPr>
          <a:xfrm>
            <a:off x="468804" y="2359492"/>
            <a:ext cx="4852819" cy="2716064"/>
          </a:xfrm>
        </p:spPr>
        <p:txBody>
          <a:bodyPr vert="horz" lIns="91440" tIns="45720" rIns="91440" bIns="45720" rtlCol="0" anchor="t">
            <a:normAutofit/>
          </a:bodyPr>
          <a:lstStyle/>
          <a:p>
            <a:r>
              <a:rPr lang="en-US" sz="2000">
                <a:latin typeface="Arial"/>
                <a:cs typeface="Arial"/>
              </a:rPr>
              <a:t>Overdiagnosis could occur in patients with mild temporary symptoms, who might meet a screening cut-off score, leading to further evaluation and possible referral to specialty mental health services, but who would not benefit as the symptoms would subside on their own </a:t>
            </a:r>
          </a:p>
        </p:txBody>
      </p:sp>
      <p:sp>
        <p:nvSpPr>
          <p:cNvPr id="4" name="Slide Number Placeholder 3">
            <a:extLst>
              <a:ext uri="{FF2B5EF4-FFF2-40B4-BE49-F238E27FC236}">
                <a16:creationId xmlns:a16="http://schemas.microsoft.com/office/drawing/2014/main" id="{2BA78CC6-4378-751D-4D0A-99CED8675F67}"/>
              </a:ext>
            </a:extLst>
          </p:cNvPr>
          <p:cNvSpPr>
            <a:spLocks noGrp="1"/>
          </p:cNvSpPr>
          <p:nvPr>
            <p:ph type="sldNum" sz="quarter" idx="12"/>
          </p:nvPr>
        </p:nvSpPr>
        <p:spPr/>
        <p:txBody>
          <a:bodyPr/>
          <a:lstStyle/>
          <a:p>
            <a:fld id="{E3D5E142-BA66-4577-AABD-3D3B043058E5}" type="slidenum">
              <a:rPr lang="en-US" smtClean="0"/>
              <a:pPr/>
              <a:t>47</a:t>
            </a:fld>
            <a:endParaRPr lang="en-US"/>
          </a:p>
        </p:txBody>
      </p:sp>
      <p:sp>
        <p:nvSpPr>
          <p:cNvPr id="8" name="Title 1">
            <a:extLst>
              <a:ext uri="{FF2B5EF4-FFF2-40B4-BE49-F238E27FC236}">
                <a16:creationId xmlns:a16="http://schemas.microsoft.com/office/drawing/2014/main" id="{467CBD41-8B1E-9C28-954E-8AA8640945D9}"/>
              </a:ext>
            </a:extLst>
          </p:cNvPr>
          <p:cNvSpPr txBox="1">
            <a:spLocks/>
          </p:cNvSpPr>
          <p:nvPr/>
        </p:nvSpPr>
        <p:spPr>
          <a:xfrm>
            <a:off x="609600" y="685800"/>
            <a:ext cx="8229600" cy="762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400" b="1" kern="1200">
                <a:solidFill>
                  <a:schemeClr val="tx1"/>
                </a:solidFill>
                <a:latin typeface="Arial" panose="020B0604020202020204" pitchFamily="34" charset="0"/>
                <a:ea typeface="+mj-ea"/>
                <a:cs typeface="Arial" panose="020B0604020202020204" pitchFamily="34" charset="0"/>
              </a:defRPr>
            </a:lvl1pPr>
          </a:lstStyle>
          <a:p>
            <a:r>
              <a:rPr lang="en-CA" sz="3200">
                <a:latin typeface="Arial"/>
                <a:cs typeface="Arial"/>
              </a:rPr>
              <a:t>Rationale</a:t>
            </a:r>
            <a:endParaRPr lang="en-CA" sz="3200" b="0">
              <a:latin typeface="Arial"/>
              <a:cs typeface="Arial"/>
            </a:endParaRPr>
          </a:p>
        </p:txBody>
      </p:sp>
      <p:pic>
        <p:nvPicPr>
          <p:cNvPr id="2" name="Picture 4" descr="Icon&#10;&#10;Description automatically generated">
            <a:extLst>
              <a:ext uri="{FF2B5EF4-FFF2-40B4-BE49-F238E27FC236}">
                <a16:creationId xmlns:a16="http://schemas.microsoft.com/office/drawing/2014/main" id="{618CF3BD-6CD2-DC8C-8DBB-787189C40BC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813366" y="1256720"/>
            <a:ext cx="4205311" cy="4205311"/>
          </a:xfrm>
          <a:prstGeom prst="rect">
            <a:avLst/>
          </a:prstGeom>
        </p:spPr>
      </p:pic>
    </p:spTree>
    <p:extLst>
      <p:ext uri="{BB962C8B-B14F-4D97-AF65-F5344CB8AC3E}">
        <p14:creationId xmlns:p14="http://schemas.microsoft.com/office/powerpoint/2010/main" val="9436870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0777" y="1605062"/>
            <a:ext cx="8039100" cy="4524882"/>
          </a:xfrm>
        </p:spPr>
        <p:txBody>
          <a:bodyPr vert="horz" lIns="91440" tIns="45720" rIns="91440" bIns="45720" rtlCol="0" anchor="t">
            <a:noAutofit/>
          </a:bodyPr>
          <a:lstStyle/>
          <a:p>
            <a:pPr>
              <a:spcBef>
                <a:spcPts val="0"/>
              </a:spcBef>
              <a:spcAft>
                <a:spcPts val="1200"/>
              </a:spcAft>
            </a:pPr>
            <a:r>
              <a:rPr lang="en-CA" sz="2200">
                <a:latin typeface="Arial"/>
                <a:cs typeface="Arial"/>
              </a:rPr>
              <a:t>Potential unintended harms: </a:t>
            </a:r>
            <a:endParaRPr lang="en-US"/>
          </a:p>
          <a:p>
            <a:pPr lvl="1">
              <a:spcBef>
                <a:spcPts val="0"/>
              </a:spcBef>
              <a:spcAft>
                <a:spcPts val="1200"/>
              </a:spcAft>
            </a:pPr>
            <a:r>
              <a:rPr lang="en-CA" sz="2200">
                <a:latin typeface="Arial"/>
                <a:cs typeface="Arial"/>
              </a:rPr>
              <a:t>Time and focus on screening could detract from other health concerns at primary care visit</a:t>
            </a:r>
          </a:p>
          <a:p>
            <a:pPr lvl="1">
              <a:spcBef>
                <a:spcPts val="0"/>
              </a:spcBef>
              <a:spcAft>
                <a:spcPts val="1200"/>
              </a:spcAft>
            </a:pPr>
            <a:r>
              <a:rPr lang="en-CA" sz="2200">
                <a:latin typeface="Arial"/>
                <a:cs typeface="Arial"/>
              </a:rPr>
              <a:t>Screening could lead to false positives, false negatives, unnecessary referrals, overdiagnosis</a:t>
            </a:r>
          </a:p>
          <a:p>
            <a:pPr lvl="1">
              <a:spcBef>
                <a:spcPts val="0"/>
              </a:spcBef>
              <a:spcAft>
                <a:spcPts val="1200"/>
              </a:spcAft>
            </a:pPr>
            <a:r>
              <a:rPr lang="en-CA" sz="2200">
                <a:latin typeface="Arial"/>
                <a:cs typeface="Arial"/>
              </a:rPr>
              <a:t>Resource implications as 10% of all patients screened with questionnaire and cut-off require more assessment or referral</a:t>
            </a:r>
          </a:p>
        </p:txBody>
      </p:sp>
      <p:sp>
        <p:nvSpPr>
          <p:cNvPr id="4" name="Slide Number Placeholder 3"/>
          <p:cNvSpPr>
            <a:spLocks noGrp="1"/>
          </p:cNvSpPr>
          <p:nvPr>
            <p:ph type="sldNum" sz="quarter" idx="12"/>
          </p:nvPr>
        </p:nvSpPr>
        <p:spPr/>
        <p:txBody>
          <a:bodyPr/>
          <a:lstStyle/>
          <a:p>
            <a:fld id="{E3D5E142-BA66-4577-AABD-3D3B043058E5}" type="slidenum">
              <a:rPr lang="en-US" smtClean="0"/>
              <a:pPr/>
              <a:t>48</a:t>
            </a:fld>
            <a:endParaRPr lang="en-US"/>
          </a:p>
        </p:txBody>
      </p:sp>
      <p:sp>
        <p:nvSpPr>
          <p:cNvPr id="8" name="Title 1">
            <a:extLst>
              <a:ext uri="{FF2B5EF4-FFF2-40B4-BE49-F238E27FC236}">
                <a16:creationId xmlns:a16="http://schemas.microsoft.com/office/drawing/2014/main" id="{F3FC2993-C2A0-052F-1A6B-9CAA112ED0FF}"/>
              </a:ext>
            </a:extLst>
          </p:cNvPr>
          <p:cNvSpPr txBox="1">
            <a:spLocks/>
          </p:cNvSpPr>
          <p:nvPr/>
        </p:nvSpPr>
        <p:spPr>
          <a:xfrm>
            <a:off x="609600" y="685800"/>
            <a:ext cx="8229600" cy="762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400" b="1" kern="1200">
                <a:solidFill>
                  <a:schemeClr val="tx1"/>
                </a:solidFill>
                <a:latin typeface="Arial" panose="020B0604020202020204" pitchFamily="34" charset="0"/>
                <a:ea typeface="+mj-ea"/>
                <a:cs typeface="Arial" panose="020B0604020202020204" pitchFamily="34" charset="0"/>
              </a:defRPr>
            </a:lvl1pPr>
          </a:lstStyle>
          <a:p>
            <a:r>
              <a:rPr lang="en-CA" sz="3200">
                <a:latin typeface="Arial"/>
                <a:cs typeface="Arial"/>
              </a:rPr>
              <a:t>Rationale</a:t>
            </a:r>
            <a:endParaRPr lang="en-CA" sz="3200" b="0">
              <a:latin typeface="Arial"/>
              <a:cs typeface="Arial"/>
            </a:endParaRPr>
          </a:p>
        </p:txBody>
      </p:sp>
    </p:spTree>
    <p:extLst>
      <p:ext uri="{BB962C8B-B14F-4D97-AF65-F5344CB8AC3E}">
        <p14:creationId xmlns:p14="http://schemas.microsoft.com/office/powerpoint/2010/main" val="328989768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3C429A4-046E-C7A8-2942-355E8BA4EFF5}"/>
              </a:ext>
            </a:extLst>
          </p:cNvPr>
          <p:cNvSpPr>
            <a:spLocks noGrp="1"/>
          </p:cNvSpPr>
          <p:nvPr>
            <p:ph idx="1"/>
          </p:nvPr>
        </p:nvSpPr>
        <p:spPr>
          <a:xfrm>
            <a:off x="526824" y="2092599"/>
            <a:ext cx="4800644" cy="3395341"/>
          </a:xfrm>
        </p:spPr>
        <p:txBody>
          <a:bodyPr vert="horz" lIns="91440" tIns="45720" rIns="91440" bIns="45720" rtlCol="0" anchor="t">
            <a:normAutofit/>
          </a:bodyPr>
          <a:lstStyle/>
          <a:p>
            <a:pPr>
              <a:spcBef>
                <a:spcPts val="0"/>
              </a:spcBef>
              <a:spcAft>
                <a:spcPts val="1200"/>
              </a:spcAft>
            </a:pPr>
            <a:r>
              <a:rPr lang="en-CA" sz="2000">
                <a:latin typeface="Arial"/>
                <a:cs typeface="Arial"/>
              </a:rPr>
              <a:t>The task force is mindful of the resource constraints faced by our primary health care system and as such makes recommendations against interventions when the resource implication of a particular health intervention are certain to be important and benefits have not been demonstrated</a:t>
            </a:r>
            <a:endParaRPr lang="en-US" sz="2000">
              <a:latin typeface="Arial"/>
              <a:cs typeface="Arial"/>
            </a:endParaRPr>
          </a:p>
          <a:p>
            <a:endParaRPr lang="en-US" sz="1800"/>
          </a:p>
        </p:txBody>
      </p:sp>
      <p:sp>
        <p:nvSpPr>
          <p:cNvPr id="4" name="Slide Number Placeholder 3">
            <a:extLst>
              <a:ext uri="{FF2B5EF4-FFF2-40B4-BE49-F238E27FC236}">
                <a16:creationId xmlns:a16="http://schemas.microsoft.com/office/drawing/2014/main" id="{4058997A-8689-6222-C8AD-6E46C1E3EAA4}"/>
              </a:ext>
            </a:extLst>
          </p:cNvPr>
          <p:cNvSpPr>
            <a:spLocks noGrp="1"/>
          </p:cNvSpPr>
          <p:nvPr>
            <p:ph type="sldNum" sz="quarter" idx="12"/>
          </p:nvPr>
        </p:nvSpPr>
        <p:spPr/>
        <p:txBody>
          <a:bodyPr/>
          <a:lstStyle/>
          <a:p>
            <a:fld id="{E3D5E142-BA66-4577-AABD-3D3B043058E5}" type="slidenum">
              <a:rPr lang="en-US" smtClean="0"/>
              <a:pPr/>
              <a:t>49</a:t>
            </a:fld>
            <a:endParaRPr lang="en-US"/>
          </a:p>
        </p:txBody>
      </p:sp>
      <p:sp>
        <p:nvSpPr>
          <p:cNvPr id="8" name="Title 1">
            <a:extLst>
              <a:ext uri="{FF2B5EF4-FFF2-40B4-BE49-F238E27FC236}">
                <a16:creationId xmlns:a16="http://schemas.microsoft.com/office/drawing/2014/main" id="{F57FF4C2-57CB-51D3-4FCD-89330D40A4D6}"/>
              </a:ext>
            </a:extLst>
          </p:cNvPr>
          <p:cNvSpPr txBox="1">
            <a:spLocks/>
          </p:cNvSpPr>
          <p:nvPr/>
        </p:nvSpPr>
        <p:spPr>
          <a:xfrm>
            <a:off x="609600" y="685800"/>
            <a:ext cx="8229600" cy="762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400" b="1" kern="1200">
                <a:solidFill>
                  <a:schemeClr val="tx1"/>
                </a:solidFill>
                <a:latin typeface="Arial" panose="020B0604020202020204" pitchFamily="34" charset="0"/>
                <a:ea typeface="+mj-ea"/>
                <a:cs typeface="Arial" panose="020B0604020202020204" pitchFamily="34" charset="0"/>
              </a:defRPr>
            </a:lvl1pPr>
          </a:lstStyle>
          <a:p>
            <a:r>
              <a:rPr lang="en-CA" sz="3200">
                <a:latin typeface="Arial"/>
                <a:cs typeface="Arial"/>
              </a:rPr>
              <a:t>Rationale</a:t>
            </a:r>
            <a:endParaRPr lang="en-CA" sz="3200" b="0">
              <a:latin typeface="Arial"/>
              <a:cs typeface="Arial"/>
            </a:endParaRPr>
          </a:p>
        </p:txBody>
      </p:sp>
      <p:pic>
        <p:nvPicPr>
          <p:cNvPr id="2" name="Picture 4" descr="Icon&#10;&#10;Description automatically generated">
            <a:extLst>
              <a:ext uri="{FF2B5EF4-FFF2-40B4-BE49-F238E27FC236}">
                <a16:creationId xmlns:a16="http://schemas.microsoft.com/office/drawing/2014/main" id="{D5893E3F-F89B-850D-D25E-DF5480E9840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648108" y="2358357"/>
            <a:ext cx="2135485" cy="2141287"/>
          </a:xfrm>
          <a:prstGeom prst="rect">
            <a:avLst/>
          </a:prstGeom>
        </p:spPr>
      </p:pic>
    </p:spTree>
    <p:extLst>
      <p:ext uri="{BB962C8B-B14F-4D97-AF65-F5344CB8AC3E}">
        <p14:creationId xmlns:p14="http://schemas.microsoft.com/office/powerpoint/2010/main" val="41090781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87408" y="4568687"/>
            <a:ext cx="7892879" cy="1362075"/>
          </a:xfrm>
        </p:spPr>
        <p:txBody>
          <a:bodyPr/>
          <a:lstStyle/>
          <a:p>
            <a:pPr>
              <a:defRPr/>
            </a:pPr>
            <a:endParaRPr lang="en-CA" altLang="en-US" sz="2800"/>
          </a:p>
        </p:txBody>
      </p:sp>
      <p:sp>
        <p:nvSpPr>
          <p:cNvPr id="12291" name="Text Placeholder 5"/>
          <p:cNvSpPr>
            <a:spLocks noGrp="1"/>
          </p:cNvSpPr>
          <p:nvPr>
            <p:ph type="body" idx="1"/>
          </p:nvPr>
        </p:nvSpPr>
        <p:spPr>
          <a:xfrm>
            <a:off x="598451" y="2815248"/>
            <a:ext cx="8246623" cy="1447865"/>
          </a:xfrm>
        </p:spPr>
        <p:txBody>
          <a:bodyPr>
            <a:normAutofit/>
          </a:bodyPr>
          <a:lstStyle/>
          <a:p>
            <a:r>
              <a:rPr lang="en-CA" altLang="en-US" sz="4400">
                <a:latin typeface="Arial"/>
                <a:cs typeface="Arial"/>
              </a:rPr>
              <a:t>Background</a:t>
            </a:r>
            <a:endParaRPr lang="en-US" sz="4400" err="1"/>
          </a:p>
        </p:txBody>
      </p:sp>
      <p:sp>
        <p:nvSpPr>
          <p:cNvPr id="12292" name="Slide Number Placeholder 3"/>
          <p:cNvSpPr>
            <a:spLocks noGrp="1"/>
          </p:cNvSpPr>
          <p:nvPr>
            <p:ph type="sldNum" sz="quarter" idx="4294967295"/>
          </p:nvPr>
        </p:nvSpPr>
        <p:spPr>
          <a:xfrm>
            <a:off x="7010400" y="6477000"/>
            <a:ext cx="1905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Arial" pitchFamily="34" charset="0"/>
                <a:ea typeface="ヒラギノ角ゴ Pro W3"/>
                <a:cs typeface="ヒラギノ角ゴ Pro W3"/>
              </a:defRPr>
            </a:lvl1pPr>
            <a:lvl2pPr marL="742950" indent="-285750">
              <a:spcBef>
                <a:spcPct val="20000"/>
              </a:spcBef>
              <a:buChar char="–"/>
              <a:defRPr sz="1600">
                <a:solidFill>
                  <a:schemeClr val="tx1"/>
                </a:solidFill>
                <a:latin typeface="Arial" pitchFamily="34" charset="0"/>
                <a:ea typeface="ヒラギノ角ゴ Pro W3"/>
                <a:cs typeface="ヒラギノ角ゴ Pro W3"/>
              </a:defRPr>
            </a:lvl2pPr>
            <a:lvl3pPr marL="1143000" indent="-228600">
              <a:spcBef>
                <a:spcPct val="20000"/>
              </a:spcBef>
              <a:buChar char="•"/>
              <a:defRPr sz="1400">
                <a:solidFill>
                  <a:schemeClr val="tx1"/>
                </a:solidFill>
                <a:latin typeface="Arial" pitchFamily="34" charset="0"/>
                <a:ea typeface="ヒラギノ角ゴ Pro W3"/>
                <a:cs typeface="ヒラギノ角ゴ Pro W3"/>
              </a:defRPr>
            </a:lvl3pPr>
            <a:lvl4pPr marL="1600200" indent="-228600">
              <a:spcBef>
                <a:spcPct val="20000"/>
              </a:spcBef>
              <a:buChar char="–"/>
              <a:defRPr sz="1400">
                <a:solidFill>
                  <a:schemeClr val="tx1"/>
                </a:solidFill>
                <a:latin typeface="Arial" pitchFamily="34" charset="0"/>
                <a:ea typeface="ヒラギノ角ゴ Pro W3"/>
                <a:cs typeface="ヒラギノ角ゴ Pro W3"/>
              </a:defRPr>
            </a:lvl4pPr>
            <a:lvl5pPr marL="2057400" indent="-228600">
              <a:spcBef>
                <a:spcPct val="20000"/>
              </a:spcBef>
              <a:buChar char="»"/>
              <a:defRPr sz="1400">
                <a:solidFill>
                  <a:schemeClr val="tx1"/>
                </a:solidFill>
                <a:latin typeface="Arial" pitchFamily="34" charset="0"/>
                <a:ea typeface="ヒラギノ角ゴ Pro W3"/>
                <a:cs typeface="ヒラギノ角ゴ Pro W3"/>
              </a:defRPr>
            </a:lvl5pPr>
            <a:lvl6pPr marL="2514600" indent="-228600" eaLnBrk="0" fontAlgn="base" hangingPunct="0">
              <a:spcBef>
                <a:spcPct val="20000"/>
              </a:spcBef>
              <a:spcAft>
                <a:spcPct val="0"/>
              </a:spcAft>
              <a:buChar char="»"/>
              <a:defRPr sz="1400">
                <a:solidFill>
                  <a:schemeClr val="tx1"/>
                </a:solidFill>
                <a:latin typeface="Arial" pitchFamily="34" charset="0"/>
                <a:ea typeface="ヒラギノ角ゴ Pro W3"/>
                <a:cs typeface="ヒラギノ角ゴ Pro W3"/>
              </a:defRPr>
            </a:lvl6pPr>
            <a:lvl7pPr marL="2971800" indent="-228600" eaLnBrk="0" fontAlgn="base" hangingPunct="0">
              <a:spcBef>
                <a:spcPct val="20000"/>
              </a:spcBef>
              <a:spcAft>
                <a:spcPct val="0"/>
              </a:spcAft>
              <a:buChar char="»"/>
              <a:defRPr sz="1400">
                <a:solidFill>
                  <a:schemeClr val="tx1"/>
                </a:solidFill>
                <a:latin typeface="Arial" pitchFamily="34" charset="0"/>
                <a:ea typeface="ヒラギノ角ゴ Pro W3"/>
                <a:cs typeface="ヒラギノ角ゴ Pro W3"/>
              </a:defRPr>
            </a:lvl7pPr>
            <a:lvl8pPr marL="3429000" indent="-228600" eaLnBrk="0" fontAlgn="base" hangingPunct="0">
              <a:spcBef>
                <a:spcPct val="20000"/>
              </a:spcBef>
              <a:spcAft>
                <a:spcPct val="0"/>
              </a:spcAft>
              <a:buChar char="»"/>
              <a:defRPr sz="1400">
                <a:solidFill>
                  <a:schemeClr val="tx1"/>
                </a:solidFill>
                <a:latin typeface="Arial" pitchFamily="34" charset="0"/>
                <a:ea typeface="ヒラギノ角ゴ Pro W3"/>
                <a:cs typeface="ヒラギノ角ゴ Pro W3"/>
              </a:defRPr>
            </a:lvl8pPr>
            <a:lvl9pPr marL="3886200" indent="-228600" eaLnBrk="0" fontAlgn="base" hangingPunct="0">
              <a:spcBef>
                <a:spcPct val="20000"/>
              </a:spcBef>
              <a:spcAft>
                <a:spcPct val="0"/>
              </a:spcAft>
              <a:buChar char="»"/>
              <a:defRPr sz="1400">
                <a:solidFill>
                  <a:schemeClr val="tx1"/>
                </a:solidFill>
                <a:latin typeface="Arial" pitchFamily="34" charset="0"/>
                <a:ea typeface="ヒラギノ角ゴ Pro W3"/>
                <a:cs typeface="ヒラギノ角ゴ Pro W3"/>
              </a:defRPr>
            </a:lvl9pPr>
          </a:lstStyle>
          <a:p>
            <a:pPr>
              <a:spcBef>
                <a:spcPct val="0"/>
              </a:spcBef>
              <a:buFontTx/>
              <a:buNone/>
            </a:pPr>
            <a:fld id="{8174D32D-8836-4564-AEAF-EF5F3E28603E}" type="slidenum">
              <a:rPr lang="en-CA" altLang="en-US" sz="1400" smtClean="0">
                <a:solidFill>
                  <a:schemeClr val="bg1"/>
                </a:solidFill>
              </a:rPr>
              <a:pPr>
                <a:spcBef>
                  <a:spcPct val="0"/>
                </a:spcBef>
                <a:buFontTx/>
                <a:buNone/>
              </a:pPr>
              <a:t>5</a:t>
            </a:fld>
            <a:endParaRPr lang="en-CA" altLang="en-US" sz="1400">
              <a:solidFill>
                <a:schemeClr val="bg1"/>
              </a:solidFill>
            </a:endParaRPr>
          </a:p>
        </p:txBody>
      </p:sp>
    </p:spTree>
    <p:extLst>
      <p:ext uri="{BB962C8B-B14F-4D97-AF65-F5344CB8AC3E}">
        <p14:creationId xmlns:p14="http://schemas.microsoft.com/office/powerpoint/2010/main" val="425881258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4"/>
          <p:cNvSpPr>
            <a:spLocks noGrp="1"/>
          </p:cNvSpPr>
          <p:nvPr>
            <p:ph type="title"/>
          </p:nvPr>
        </p:nvSpPr>
        <p:spPr>
          <a:xfrm>
            <a:off x="588996" y="4691046"/>
            <a:ext cx="7450036" cy="1362075"/>
          </a:xfrm>
        </p:spPr>
        <p:txBody>
          <a:bodyPr>
            <a:normAutofit/>
          </a:bodyPr>
          <a:lstStyle/>
          <a:p>
            <a:endParaRPr lang="fr-CA" altLang="en-US" sz="2800" cap="none">
              <a:latin typeface="Arial"/>
              <a:cs typeface="Arial"/>
            </a:endParaRPr>
          </a:p>
        </p:txBody>
      </p:sp>
      <p:sp>
        <p:nvSpPr>
          <p:cNvPr id="35843" name="Text Placeholder 5"/>
          <p:cNvSpPr>
            <a:spLocks noGrp="1"/>
          </p:cNvSpPr>
          <p:nvPr>
            <p:ph type="body" idx="1"/>
          </p:nvPr>
        </p:nvSpPr>
        <p:spPr>
          <a:xfrm>
            <a:off x="588996" y="2821471"/>
            <a:ext cx="8307353" cy="1500188"/>
          </a:xfrm>
        </p:spPr>
        <p:txBody>
          <a:bodyPr vert="horz" lIns="91440" tIns="45720" rIns="91440" bIns="45720" rtlCol="0" anchor="ctr">
            <a:noAutofit/>
          </a:bodyPr>
          <a:lstStyle/>
          <a:p>
            <a:r>
              <a:rPr lang="en-US" altLang="en-US" sz="4400">
                <a:latin typeface="Arial"/>
                <a:cs typeface="Arial"/>
              </a:rPr>
              <a:t>Gaps and next steps</a:t>
            </a:r>
            <a:endParaRPr lang="en-US" altLang="en-US" sz="4400"/>
          </a:p>
        </p:txBody>
      </p:sp>
      <p:sp>
        <p:nvSpPr>
          <p:cNvPr id="35844" name="Slide Number Placeholder 3"/>
          <p:cNvSpPr>
            <a:spLocks noGrp="1"/>
          </p:cNvSpPr>
          <p:nvPr>
            <p:ph type="sldNum" sz="quarter" idx="4294967295"/>
          </p:nvPr>
        </p:nvSpPr>
        <p:spPr>
          <a:xfrm>
            <a:off x="7010400" y="6477000"/>
            <a:ext cx="1905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000">
                <a:solidFill>
                  <a:schemeClr val="tx1"/>
                </a:solidFill>
                <a:latin typeface="Arial" pitchFamily="34" charset="0"/>
                <a:ea typeface="ヒラギノ角ゴ Pro W3" charset="-128"/>
              </a:defRPr>
            </a:lvl1pPr>
            <a:lvl2pPr marL="742950" indent="-285750" eaLnBrk="0" hangingPunct="0">
              <a:spcBef>
                <a:spcPct val="20000"/>
              </a:spcBef>
              <a:buChar char="–"/>
              <a:defRPr sz="1600">
                <a:solidFill>
                  <a:schemeClr val="tx1"/>
                </a:solidFill>
                <a:latin typeface="Arial" pitchFamily="34" charset="0"/>
                <a:ea typeface="ヒラギノ角ゴ Pro W3" charset="-128"/>
              </a:defRPr>
            </a:lvl2pPr>
            <a:lvl3pPr marL="1143000" indent="-228600" eaLnBrk="0" hangingPunct="0">
              <a:spcBef>
                <a:spcPct val="20000"/>
              </a:spcBef>
              <a:buChar char="•"/>
              <a:defRPr sz="1400">
                <a:solidFill>
                  <a:schemeClr val="tx1"/>
                </a:solidFill>
                <a:latin typeface="Arial" pitchFamily="34" charset="0"/>
                <a:ea typeface="ヒラギノ角ゴ Pro W3" charset="-128"/>
              </a:defRPr>
            </a:lvl3pPr>
            <a:lvl4pPr marL="1600200" indent="-228600" eaLnBrk="0" hangingPunct="0">
              <a:spcBef>
                <a:spcPct val="20000"/>
              </a:spcBef>
              <a:buChar char="–"/>
              <a:defRPr sz="1400">
                <a:solidFill>
                  <a:schemeClr val="tx1"/>
                </a:solidFill>
                <a:latin typeface="Arial" pitchFamily="34" charset="0"/>
                <a:ea typeface="ヒラギノ角ゴ Pro W3" charset="-128"/>
              </a:defRPr>
            </a:lvl4pPr>
            <a:lvl5pPr marL="2057400" indent="-228600" eaLnBrk="0" hangingPunct="0">
              <a:spcBef>
                <a:spcPct val="20000"/>
              </a:spcBef>
              <a:buChar char="»"/>
              <a:defRPr sz="1400">
                <a:solidFill>
                  <a:schemeClr val="tx1"/>
                </a:solidFill>
                <a:latin typeface="Arial" pitchFamily="34" charset="0"/>
                <a:ea typeface="ヒラギノ角ゴ Pro W3"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9pPr>
          </a:lstStyle>
          <a:p>
            <a:pPr>
              <a:spcBef>
                <a:spcPct val="0"/>
              </a:spcBef>
              <a:buFontTx/>
              <a:buNone/>
            </a:pPr>
            <a:fld id="{DC68B083-23ED-4940-949B-E70766303454}" type="slidenum">
              <a:rPr lang="en-US" altLang="en-US" sz="1400" smtClean="0">
                <a:solidFill>
                  <a:schemeClr val="bg1"/>
                </a:solidFill>
                <a:cs typeface="Arial" pitchFamily="34" charset="0"/>
              </a:rPr>
              <a:pPr>
                <a:spcBef>
                  <a:spcPct val="0"/>
                </a:spcBef>
                <a:buFontTx/>
                <a:buNone/>
              </a:pPr>
              <a:t>50</a:t>
            </a:fld>
            <a:endParaRPr lang="en-US" altLang="en-US" sz="1400">
              <a:solidFill>
                <a:schemeClr val="bg1"/>
              </a:solidFill>
              <a:cs typeface="Arial" pitchFamily="34" charset="0"/>
            </a:endParaRPr>
          </a:p>
        </p:txBody>
      </p:sp>
    </p:spTree>
    <p:extLst>
      <p:ext uri="{BB962C8B-B14F-4D97-AF65-F5344CB8AC3E}">
        <p14:creationId xmlns:p14="http://schemas.microsoft.com/office/powerpoint/2010/main" val="307454442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80" y="449470"/>
            <a:ext cx="8229600" cy="762000"/>
          </a:xfrm>
        </p:spPr>
        <p:txBody>
          <a:bodyPr>
            <a:normAutofit/>
          </a:bodyPr>
          <a:lstStyle/>
          <a:p>
            <a:r>
              <a:rPr lang="en-CA" sz="3200"/>
              <a:t>Knowledge gaps</a:t>
            </a:r>
          </a:p>
        </p:txBody>
      </p:sp>
      <p:sp>
        <p:nvSpPr>
          <p:cNvPr id="3" name="Content Placeholder 2"/>
          <p:cNvSpPr>
            <a:spLocks noGrp="1"/>
          </p:cNvSpPr>
          <p:nvPr>
            <p:ph idx="1"/>
          </p:nvPr>
        </p:nvSpPr>
        <p:spPr>
          <a:xfrm>
            <a:off x="538971" y="1718092"/>
            <a:ext cx="5925486" cy="2439512"/>
          </a:xfrm>
        </p:spPr>
        <p:txBody>
          <a:bodyPr vert="horz" lIns="91440" tIns="45720" rIns="91440" bIns="45720" rtlCol="0" anchor="t">
            <a:normAutofit/>
          </a:bodyPr>
          <a:lstStyle/>
          <a:p>
            <a:endParaRPr lang="en-CA" sz="2000">
              <a:solidFill>
                <a:srgbClr val="FF0000"/>
              </a:solidFill>
            </a:endParaRPr>
          </a:p>
          <a:p>
            <a:r>
              <a:rPr lang="en-CA" sz="2000">
                <a:latin typeface="Arial"/>
                <a:cs typeface="Arial"/>
              </a:rPr>
              <a:t>Very little evidence</a:t>
            </a:r>
          </a:p>
          <a:p>
            <a:r>
              <a:rPr lang="en-CA" sz="2000">
                <a:latin typeface="Arial"/>
                <a:cs typeface="Arial"/>
              </a:rPr>
              <a:t>Only 1 RCT assessing benefits of screening with questionnaire vs. no screening</a:t>
            </a:r>
          </a:p>
          <a:p>
            <a:endParaRPr lang="en-CA" sz="2000">
              <a:latin typeface="Arial"/>
              <a:cs typeface="Arial"/>
            </a:endParaRPr>
          </a:p>
          <a:p>
            <a:endParaRPr lang="en-CA" b="1">
              <a:latin typeface="Arial"/>
              <a:cs typeface="Arial"/>
            </a:endParaRPr>
          </a:p>
          <a:p>
            <a:endParaRPr lang="en-CA" sz="2000">
              <a:latin typeface="Arial"/>
              <a:cs typeface="Arial"/>
            </a:endParaRPr>
          </a:p>
          <a:p>
            <a:pPr lvl="1"/>
            <a:endParaRPr lang="en-CA"/>
          </a:p>
          <a:p>
            <a:pPr lvl="1"/>
            <a:endParaRPr lang="en-CA"/>
          </a:p>
          <a:p>
            <a:endParaRPr lang="en-CA" sz="2000"/>
          </a:p>
        </p:txBody>
      </p:sp>
      <p:sp>
        <p:nvSpPr>
          <p:cNvPr id="4" name="Slide Number Placeholder 3"/>
          <p:cNvSpPr>
            <a:spLocks noGrp="1"/>
          </p:cNvSpPr>
          <p:nvPr>
            <p:ph type="sldNum" sz="quarter" idx="4294967295"/>
          </p:nvPr>
        </p:nvSpPr>
        <p:spPr>
          <a:xfrm>
            <a:off x="7010400" y="6477000"/>
            <a:ext cx="1905000" cy="304800"/>
          </a:xfrm>
          <a:prstGeom prst="rect">
            <a:avLst/>
          </a:prstGeom>
        </p:spPr>
        <p:txBody>
          <a:bodyPr/>
          <a:lstStyle/>
          <a:p>
            <a:pPr>
              <a:defRPr/>
            </a:pPr>
            <a:fld id="{6BD234DC-527F-42FF-B2AD-26FFDBEB7CCD}" type="slidenum">
              <a:rPr lang="en-US" smtClean="0"/>
              <a:pPr>
                <a:defRPr/>
              </a:pPr>
              <a:t>51</a:t>
            </a:fld>
            <a:endParaRPr lang="en-US"/>
          </a:p>
        </p:txBody>
      </p:sp>
      <p:grpSp>
        <p:nvGrpSpPr>
          <p:cNvPr id="19" name="Group 18">
            <a:extLst>
              <a:ext uri="{FF2B5EF4-FFF2-40B4-BE49-F238E27FC236}">
                <a16:creationId xmlns:a16="http://schemas.microsoft.com/office/drawing/2014/main" id="{AE22C368-4564-E8CB-9EDA-5D8C86452F52}"/>
              </a:ext>
            </a:extLst>
          </p:cNvPr>
          <p:cNvGrpSpPr/>
          <p:nvPr/>
        </p:nvGrpSpPr>
        <p:grpSpPr>
          <a:xfrm>
            <a:off x="504423" y="3923536"/>
            <a:ext cx="8058221" cy="1382899"/>
            <a:chOff x="504423" y="3857246"/>
            <a:chExt cx="8058221" cy="1382899"/>
          </a:xfrm>
        </p:grpSpPr>
        <p:sp>
          <p:nvSpPr>
            <p:cNvPr id="13" name="Rectangle: Rounded Corners 12">
              <a:extLst>
                <a:ext uri="{FF2B5EF4-FFF2-40B4-BE49-F238E27FC236}">
                  <a16:creationId xmlns:a16="http://schemas.microsoft.com/office/drawing/2014/main" id="{80E53C09-CBFD-6093-D4B6-7E13F19D6066}"/>
                </a:ext>
              </a:extLst>
            </p:cNvPr>
            <p:cNvSpPr/>
            <p:nvPr/>
          </p:nvSpPr>
          <p:spPr>
            <a:xfrm>
              <a:off x="1086705" y="4073334"/>
              <a:ext cx="7475939" cy="1166811"/>
            </a:xfrm>
            <a:prstGeom prst="roundRect">
              <a:avLst/>
            </a:prstGeom>
            <a:solidFill>
              <a:schemeClr val="tx2">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0" tIns="45720" rIns="228600" bIns="45720" numCol="1" spcCol="0" rtlCol="0" fromWordArt="0" anchor="ctr" anchorCtr="0" forceAA="0" compatLnSpc="1">
              <a:prstTxWarp prst="textNoShape">
                <a:avLst/>
              </a:prstTxWarp>
              <a:noAutofit/>
            </a:bodyPr>
            <a:lstStyle/>
            <a:p>
              <a:pPr algn="ctr"/>
              <a:endParaRPr lang="en-US">
                <a:solidFill>
                  <a:schemeClr val="bg1"/>
                </a:solidFill>
                <a:cs typeface="Calibri"/>
              </a:endParaRPr>
            </a:p>
          </p:txBody>
        </p:sp>
        <p:sp>
          <p:nvSpPr>
            <p:cNvPr id="14" name="Rectangle: Rounded Corners 13">
              <a:extLst>
                <a:ext uri="{FF2B5EF4-FFF2-40B4-BE49-F238E27FC236}">
                  <a16:creationId xmlns:a16="http://schemas.microsoft.com/office/drawing/2014/main" id="{201853E9-DDEE-A628-7572-3C6C0F02D5E4}"/>
                </a:ext>
              </a:extLst>
            </p:cNvPr>
            <p:cNvSpPr/>
            <p:nvPr/>
          </p:nvSpPr>
          <p:spPr>
            <a:xfrm>
              <a:off x="975817" y="3928327"/>
              <a:ext cx="7475939" cy="1166811"/>
            </a:xfrm>
            <a:prstGeom prst="round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0" tIns="45720" rIns="228600" bIns="45720" numCol="1" spcCol="0" rtlCol="0" fromWordArt="0" anchor="ctr" anchorCtr="0" forceAA="0" compatLnSpc="1">
              <a:prstTxWarp prst="textNoShape">
                <a:avLst/>
              </a:prstTxWarp>
              <a:noAutofit/>
            </a:bodyPr>
            <a:lstStyle/>
            <a:p>
              <a:pPr>
                <a:spcBef>
                  <a:spcPct val="20000"/>
                </a:spcBef>
              </a:pPr>
              <a:r>
                <a:rPr lang="en-CA" b="1">
                  <a:latin typeface="Arial"/>
                  <a:cs typeface="Arial"/>
                </a:rPr>
                <a:t>More research is needed </a:t>
              </a:r>
              <a:endParaRPr lang="en-US">
                <a:ea typeface="+mn-lt"/>
                <a:cs typeface="+mn-lt"/>
              </a:endParaRPr>
            </a:p>
            <a:p>
              <a:pPr marL="742950" lvl="1" indent="-285750">
                <a:spcBef>
                  <a:spcPct val="20000"/>
                </a:spcBef>
                <a:buFont typeface="Arial"/>
                <a:buChar char="•"/>
              </a:pPr>
              <a:r>
                <a:rPr lang="en-CA">
                  <a:latin typeface="Arial"/>
                  <a:cs typeface="Arial"/>
                </a:rPr>
                <a:t>Outcomes should include maternal and infant benefits and harms</a:t>
              </a:r>
              <a:endParaRPr lang="en-US"/>
            </a:p>
          </p:txBody>
        </p:sp>
        <p:pic>
          <p:nvPicPr>
            <p:cNvPr id="18" name="Picture 18" descr="Icon&#10;&#10;Description automatically generated">
              <a:extLst>
                <a:ext uri="{FF2B5EF4-FFF2-40B4-BE49-F238E27FC236}">
                  <a16:creationId xmlns:a16="http://schemas.microsoft.com/office/drawing/2014/main" id="{9E72CA04-A78F-71E8-7C39-D8A80054AC1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8374" y="3871875"/>
              <a:ext cx="1239096" cy="1239097"/>
            </a:xfrm>
            <a:prstGeom prst="rect">
              <a:avLst/>
            </a:prstGeom>
          </p:spPr>
        </p:pic>
        <p:sp>
          <p:nvSpPr>
            <p:cNvPr id="16" name="Oval 15">
              <a:extLst>
                <a:ext uri="{FF2B5EF4-FFF2-40B4-BE49-F238E27FC236}">
                  <a16:creationId xmlns:a16="http://schemas.microsoft.com/office/drawing/2014/main" id="{A551ED06-35F9-9F64-A5FD-DE9942C1E763}"/>
                </a:ext>
              </a:extLst>
            </p:cNvPr>
            <p:cNvSpPr/>
            <p:nvPr/>
          </p:nvSpPr>
          <p:spPr>
            <a:xfrm>
              <a:off x="504423" y="3857246"/>
              <a:ext cx="1206499" cy="1190624"/>
            </a:xfrm>
            <a:prstGeom prst="ellipse">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2243175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4"/>
          <p:cNvSpPr>
            <a:spLocks noGrp="1"/>
          </p:cNvSpPr>
          <p:nvPr>
            <p:ph type="title"/>
          </p:nvPr>
        </p:nvSpPr>
        <p:spPr>
          <a:xfrm>
            <a:off x="588996" y="4691046"/>
            <a:ext cx="7450036" cy="1362075"/>
          </a:xfrm>
        </p:spPr>
        <p:txBody>
          <a:bodyPr>
            <a:normAutofit/>
          </a:bodyPr>
          <a:lstStyle/>
          <a:p>
            <a:endParaRPr lang="fr-CA" altLang="en-US" sz="2800" cap="none">
              <a:latin typeface="Arial"/>
              <a:cs typeface="Arial"/>
            </a:endParaRPr>
          </a:p>
        </p:txBody>
      </p:sp>
      <p:sp>
        <p:nvSpPr>
          <p:cNvPr id="35843" name="Text Placeholder 5"/>
          <p:cNvSpPr>
            <a:spLocks noGrp="1"/>
          </p:cNvSpPr>
          <p:nvPr>
            <p:ph type="body" idx="1"/>
          </p:nvPr>
        </p:nvSpPr>
        <p:spPr>
          <a:xfrm>
            <a:off x="588996" y="2821471"/>
            <a:ext cx="8307353" cy="1500188"/>
          </a:xfrm>
        </p:spPr>
        <p:txBody>
          <a:bodyPr vert="horz" lIns="91440" tIns="45720" rIns="91440" bIns="45720" rtlCol="0" anchor="ctr">
            <a:noAutofit/>
          </a:bodyPr>
          <a:lstStyle/>
          <a:p>
            <a:r>
              <a:rPr lang="en-US" altLang="en-US" sz="4400">
                <a:latin typeface="Arial"/>
                <a:cs typeface="Arial"/>
              </a:rPr>
              <a:t>Tools</a:t>
            </a:r>
            <a:endParaRPr lang="en-US" altLang="en-US" sz="4400"/>
          </a:p>
        </p:txBody>
      </p:sp>
      <p:sp>
        <p:nvSpPr>
          <p:cNvPr id="35844" name="Slide Number Placeholder 3"/>
          <p:cNvSpPr>
            <a:spLocks noGrp="1"/>
          </p:cNvSpPr>
          <p:nvPr>
            <p:ph type="sldNum" sz="quarter" idx="4294967295"/>
          </p:nvPr>
        </p:nvSpPr>
        <p:spPr>
          <a:xfrm>
            <a:off x="7010400" y="6477000"/>
            <a:ext cx="1905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000">
                <a:solidFill>
                  <a:schemeClr val="tx1"/>
                </a:solidFill>
                <a:latin typeface="Arial" pitchFamily="34" charset="0"/>
                <a:ea typeface="ヒラギノ角ゴ Pro W3" charset="-128"/>
              </a:defRPr>
            </a:lvl1pPr>
            <a:lvl2pPr marL="742950" indent="-285750" eaLnBrk="0" hangingPunct="0">
              <a:spcBef>
                <a:spcPct val="20000"/>
              </a:spcBef>
              <a:buChar char="–"/>
              <a:defRPr sz="1600">
                <a:solidFill>
                  <a:schemeClr val="tx1"/>
                </a:solidFill>
                <a:latin typeface="Arial" pitchFamily="34" charset="0"/>
                <a:ea typeface="ヒラギノ角ゴ Pro W3" charset="-128"/>
              </a:defRPr>
            </a:lvl2pPr>
            <a:lvl3pPr marL="1143000" indent="-228600" eaLnBrk="0" hangingPunct="0">
              <a:spcBef>
                <a:spcPct val="20000"/>
              </a:spcBef>
              <a:buChar char="•"/>
              <a:defRPr sz="1400">
                <a:solidFill>
                  <a:schemeClr val="tx1"/>
                </a:solidFill>
                <a:latin typeface="Arial" pitchFamily="34" charset="0"/>
                <a:ea typeface="ヒラギノ角ゴ Pro W3" charset="-128"/>
              </a:defRPr>
            </a:lvl3pPr>
            <a:lvl4pPr marL="1600200" indent="-228600" eaLnBrk="0" hangingPunct="0">
              <a:spcBef>
                <a:spcPct val="20000"/>
              </a:spcBef>
              <a:buChar char="–"/>
              <a:defRPr sz="1400">
                <a:solidFill>
                  <a:schemeClr val="tx1"/>
                </a:solidFill>
                <a:latin typeface="Arial" pitchFamily="34" charset="0"/>
                <a:ea typeface="ヒラギノ角ゴ Pro W3" charset="-128"/>
              </a:defRPr>
            </a:lvl4pPr>
            <a:lvl5pPr marL="2057400" indent="-228600" eaLnBrk="0" hangingPunct="0">
              <a:spcBef>
                <a:spcPct val="20000"/>
              </a:spcBef>
              <a:buChar char="»"/>
              <a:defRPr sz="1400">
                <a:solidFill>
                  <a:schemeClr val="tx1"/>
                </a:solidFill>
                <a:latin typeface="Arial" pitchFamily="34" charset="0"/>
                <a:ea typeface="ヒラギノ角ゴ Pro W3"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9pPr>
          </a:lstStyle>
          <a:p>
            <a:pPr>
              <a:spcBef>
                <a:spcPct val="0"/>
              </a:spcBef>
              <a:buFontTx/>
              <a:buNone/>
            </a:pPr>
            <a:fld id="{DC68B083-23ED-4940-949B-E70766303454}" type="slidenum">
              <a:rPr lang="en-US" altLang="en-US" sz="1400" smtClean="0">
                <a:solidFill>
                  <a:schemeClr val="bg1"/>
                </a:solidFill>
                <a:cs typeface="Arial" pitchFamily="34" charset="0"/>
              </a:rPr>
              <a:pPr>
                <a:spcBef>
                  <a:spcPct val="0"/>
                </a:spcBef>
                <a:buFontTx/>
                <a:buNone/>
              </a:pPr>
              <a:t>52</a:t>
            </a:fld>
            <a:endParaRPr lang="en-US" altLang="en-US" sz="1400">
              <a:solidFill>
                <a:schemeClr val="bg1"/>
              </a:solidFill>
              <a:cs typeface="Arial" pitchFamily="34" charset="0"/>
            </a:endParaRPr>
          </a:p>
        </p:txBody>
      </p:sp>
    </p:spTree>
    <p:extLst>
      <p:ext uri="{BB962C8B-B14F-4D97-AF65-F5344CB8AC3E}">
        <p14:creationId xmlns:p14="http://schemas.microsoft.com/office/powerpoint/2010/main" val="56906370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326636" y="4507601"/>
            <a:ext cx="6422461" cy="1168142"/>
          </a:xfrm>
        </p:spPr>
        <p:txBody>
          <a:bodyPr>
            <a:noAutofit/>
          </a:bodyPr>
          <a:lstStyle/>
          <a:p>
            <a:pPr algn="ctr"/>
            <a:r>
              <a:rPr lang="fr-CA" altLang="en-US" sz="3600" err="1">
                <a:latin typeface="Arial"/>
                <a:cs typeface="Arial"/>
              </a:rPr>
              <a:t>Knowledge</a:t>
            </a:r>
            <a:r>
              <a:rPr lang="fr-CA" altLang="en-US" sz="3600">
                <a:latin typeface="Arial"/>
                <a:cs typeface="Arial"/>
              </a:rPr>
              <a:t> translation (KT) </a:t>
            </a:r>
            <a:r>
              <a:rPr lang="fr-CA" altLang="en-US" sz="3600" err="1">
                <a:latin typeface="Arial"/>
                <a:cs typeface="Arial"/>
              </a:rPr>
              <a:t>tools</a:t>
            </a:r>
            <a:endParaRPr lang="en-CA" sz="3600" err="1">
              <a:latin typeface="Arial"/>
              <a:cs typeface="Arial"/>
            </a:endParaRPr>
          </a:p>
        </p:txBody>
      </p:sp>
      <p:sp>
        <p:nvSpPr>
          <p:cNvPr id="4" name="Slide Number Placeholder 3"/>
          <p:cNvSpPr>
            <a:spLocks noGrp="1"/>
          </p:cNvSpPr>
          <p:nvPr>
            <p:ph type="sldNum" sz="quarter" idx="12"/>
          </p:nvPr>
        </p:nvSpPr>
        <p:spPr/>
        <p:txBody>
          <a:bodyPr/>
          <a:lstStyle/>
          <a:p>
            <a:fld id="{E3D5E142-BA66-4577-AABD-3D3B043058E5}" type="slidenum">
              <a:rPr lang="en-US" smtClean="0"/>
              <a:pPr/>
              <a:t>53</a:t>
            </a:fld>
            <a:endParaRPr lang="en-US"/>
          </a:p>
        </p:txBody>
      </p:sp>
      <p:pic>
        <p:nvPicPr>
          <p:cNvPr id="6" name="Picture 2" descr="A picture containing text&#10;&#10;Description automatically generated">
            <a:extLst>
              <a:ext uri="{FF2B5EF4-FFF2-40B4-BE49-F238E27FC236}">
                <a16:creationId xmlns:a16="http://schemas.microsoft.com/office/drawing/2014/main" id="{CF1FE5B8-1E2F-8C3E-65E3-E2E6A94D9C1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203159" y="1892968"/>
            <a:ext cx="11309684" cy="2336055"/>
          </a:xfrm>
          <a:prstGeom prst="rect">
            <a:avLst/>
          </a:prstGeom>
        </p:spPr>
      </p:pic>
    </p:spTree>
    <p:extLst>
      <p:ext uri="{BB962C8B-B14F-4D97-AF65-F5344CB8AC3E}">
        <p14:creationId xmlns:p14="http://schemas.microsoft.com/office/powerpoint/2010/main" val="356927191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Content Placeholder 2"/>
          <p:cNvSpPr>
            <a:spLocks noGrp="1"/>
          </p:cNvSpPr>
          <p:nvPr>
            <p:ph idx="1"/>
          </p:nvPr>
        </p:nvSpPr>
        <p:spPr>
          <a:xfrm>
            <a:off x="520623" y="1966057"/>
            <a:ext cx="3336264" cy="2762660"/>
          </a:xfrm>
        </p:spPr>
        <p:txBody>
          <a:bodyPr vert="horz" lIns="91440" tIns="45720" rIns="91440" bIns="45720" rtlCol="0" anchor="t">
            <a:normAutofit/>
          </a:bodyPr>
          <a:lstStyle/>
          <a:p>
            <a:r>
              <a:rPr lang="en-CA" altLang="en-US" sz="1800">
                <a:latin typeface="Arial"/>
                <a:cs typeface="Arial"/>
              </a:rPr>
              <a:t>KT tools to </a:t>
            </a:r>
            <a:r>
              <a:rPr lang="en-CA" altLang="en-US" sz="1800" b="1">
                <a:latin typeface="Arial"/>
                <a:cs typeface="Arial"/>
              </a:rPr>
              <a:t>help clinicians and patients understand </a:t>
            </a:r>
            <a:r>
              <a:rPr lang="en-CA" altLang="en-US" sz="1800">
                <a:latin typeface="Arial"/>
                <a:cs typeface="Arial"/>
              </a:rPr>
              <a:t>the depression screening guideline</a:t>
            </a:r>
          </a:p>
          <a:p>
            <a:r>
              <a:rPr lang="en-CA" altLang="en-US" sz="1800">
                <a:latin typeface="Arial"/>
                <a:cs typeface="Arial"/>
              </a:rPr>
              <a:t>At publication, </a:t>
            </a:r>
            <a:r>
              <a:rPr lang="en-US" altLang="en-US" sz="1800">
                <a:latin typeface="Arial"/>
                <a:cs typeface="Arial"/>
              </a:rPr>
              <a:t>tools will be </a:t>
            </a:r>
            <a:r>
              <a:rPr lang="en-US" altLang="en-US" sz="1800" b="1">
                <a:latin typeface="Arial"/>
                <a:cs typeface="Arial"/>
              </a:rPr>
              <a:t>freely available </a:t>
            </a:r>
            <a:r>
              <a:rPr lang="en-US" altLang="en-US" sz="1800">
                <a:latin typeface="Arial"/>
                <a:cs typeface="Arial"/>
              </a:rPr>
              <a:t>for download in </a:t>
            </a:r>
            <a:r>
              <a:rPr lang="en-US" altLang="en-US" sz="1800">
                <a:solidFill>
                  <a:schemeClr val="tx2"/>
                </a:solidFill>
                <a:latin typeface="Arial"/>
                <a:cs typeface="Arial"/>
              </a:rPr>
              <a:t>both </a:t>
            </a:r>
            <a:r>
              <a:rPr lang="en-US" altLang="en-US" sz="1800" b="1">
                <a:solidFill>
                  <a:schemeClr val="tx2"/>
                </a:solidFill>
                <a:latin typeface="Arial"/>
                <a:cs typeface="Arial"/>
              </a:rPr>
              <a:t>French </a:t>
            </a:r>
            <a:r>
              <a:rPr lang="en-US" altLang="en-US" sz="1800">
                <a:solidFill>
                  <a:schemeClr val="tx2"/>
                </a:solidFill>
                <a:latin typeface="Arial"/>
                <a:cs typeface="Arial"/>
              </a:rPr>
              <a:t>and</a:t>
            </a:r>
            <a:r>
              <a:rPr lang="en-US" altLang="en-US" sz="1800" b="1">
                <a:solidFill>
                  <a:schemeClr val="tx2"/>
                </a:solidFill>
                <a:latin typeface="Arial"/>
                <a:cs typeface="Arial"/>
              </a:rPr>
              <a:t> English</a:t>
            </a:r>
            <a:r>
              <a:rPr lang="en-US" altLang="en-US" sz="1800">
                <a:solidFill>
                  <a:schemeClr val="tx2"/>
                </a:solidFill>
                <a:latin typeface="Arial"/>
                <a:cs typeface="Arial"/>
              </a:rPr>
              <a:t> </a:t>
            </a:r>
            <a:r>
              <a:rPr lang="en-US" altLang="en-US" sz="1800">
                <a:latin typeface="Arial"/>
                <a:cs typeface="Arial"/>
              </a:rPr>
              <a:t>at: </a:t>
            </a:r>
            <a:r>
              <a:rPr lang="en-CA" sz="1800">
                <a:latin typeface="Arial"/>
                <a:ea typeface="Cambria"/>
                <a:cs typeface="Times New Roman"/>
                <a:hlinkClick r:id="rId3"/>
              </a:rPr>
              <a:t>http://canadiantaskforce.ca</a:t>
            </a:r>
            <a:r>
              <a:rPr lang="en-CA" sz="1800">
                <a:latin typeface="Arial"/>
                <a:ea typeface="Cambria"/>
                <a:cs typeface="Times New Roman"/>
              </a:rPr>
              <a:t> </a:t>
            </a:r>
            <a:endParaRPr lang="en-CA" sz="1800">
              <a:ea typeface="Cambria"/>
              <a:cs typeface="Times New Roman"/>
            </a:endParaRPr>
          </a:p>
          <a:p>
            <a:endParaRPr lang="en-CA" altLang="en-US" sz="1800"/>
          </a:p>
        </p:txBody>
      </p:sp>
      <p:sp>
        <p:nvSpPr>
          <p:cNvPr id="58372" name="Slide Number Placeholder 3"/>
          <p:cNvSpPr>
            <a:spLocks noGrp="1"/>
          </p:cNvSpPr>
          <p:nvPr>
            <p:ph type="sldNum" sz="quarter" idx="4294967295"/>
          </p:nvPr>
        </p:nvSpPr>
        <p:spPr>
          <a:xfrm>
            <a:off x="7086600" y="6477000"/>
            <a:ext cx="1905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000">
                <a:solidFill>
                  <a:schemeClr val="tx1"/>
                </a:solidFill>
                <a:latin typeface="Arial" pitchFamily="34" charset="0"/>
                <a:ea typeface="ヒラギノ角ゴ Pro W3" charset="-128"/>
              </a:defRPr>
            </a:lvl1pPr>
            <a:lvl2pPr marL="742950" indent="-285750" eaLnBrk="0" hangingPunct="0">
              <a:spcBef>
                <a:spcPct val="20000"/>
              </a:spcBef>
              <a:buChar char="–"/>
              <a:defRPr sz="1600">
                <a:solidFill>
                  <a:schemeClr val="tx1"/>
                </a:solidFill>
                <a:latin typeface="Arial" pitchFamily="34" charset="0"/>
                <a:ea typeface="ヒラギノ角ゴ Pro W3" charset="-128"/>
              </a:defRPr>
            </a:lvl2pPr>
            <a:lvl3pPr marL="1143000" indent="-228600" eaLnBrk="0" hangingPunct="0">
              <a:spcBef>
                <a:spcPct val="20000"/>
              </a:spcBef>
              <a:buChar char="•"/>
              <a:defRPr sz="1400">
                <a:solidFill>
                  <a:schemeClr val="tx1"/>
                </a:solidFill>
                <a:latin typeface="Arial" pitchFamily="34" charset="0"/>
                <a:ea typeface="ヒラギノ角ゴ Pro W3" charset="-128"/>
              </a:defRPr>
            </a:lvl3pPr>
            <a:lvl4pPr marL="1600200" indent="-228600" eaLnBrk="0" hangingPunct="0">
              <a:spcBef>
                <a:spcPct val="20000"/>
              </a:spcBef>
              <a:buChar char="–"/>
              <a:defRPr sz="1400">
                <a:solidFill>
                  <a:schemeClr val="tx1"/>
                </a:solidFill>
                <a:latin typeface="Arial" pitchFamily="34" charset="0"/>
                <a:ea typeface="ヒラギノ角ゴ Pro W3" charset="-128"/>
              </a:defRPr>
            </a:lvl4pPr>
            <a:lvl5pPr marL="2057400" indent="-228600" eaLnBrk="0" hangingPunct="0">
              <a:spcBef>
                <a:spcPct val="20000"/>
              </a:spcBef>
              <a:buChar char="»"/>
              <a:defRPr sz="1400">
                <a:solidFill>
                  <a:schemeClr val="tx1"/>
                </a:solidFill>
                <a:latin typeface="Arial" pitchFamily="34" charset="0"/>
                <a:ea typeface="ヒラギノ角ゴ Pro W3"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9pPr>
          </a:lstStyle>
          <a:p>
            <a:pPr>
              <a:spcBef>
                <a:spcPct val="0"/>
              </a:spcBef>
              <a:buFontTx/>
              <a:buNone/>
            </a:pPr>
            <a:fld id="{29C42D54-E22C-4BBE-A9B6-1EFF30C38B4D}" type="slidenum">
              <a:rPr lang="en-US" altLang="en-US" sz="1400" smtClean="0"/>
              <a:pPr>
                <a:spcBef>
                  <a:spcPct val="0"/>
                </a:spcBef>
                <a:buFontTx/>
                <a:buNone/>
              </a:pPr>
              <a:t>54</a:t>
            </a:fld>
            <a:endParaRPr lang="en-US" altLang="en-US" sz="1400"/>
          </a:p>
        </p:txBody>
      </p:sp>
      <p:sp>
        <p:nvSpPr>
          <p:cNvPr id="3" name="Title 1">
            <a:extLst>
              <a:ext uri="{FF2B5EF4-FFF2-40B4-BE49-F238E27FC236}">
                <a16:creationId xmlns:a16="http://schemas.microsoft.com/office/drawing/2014/main" id="{E044A077-DE4D-6A9E-378A-9DA10B418CBE}"/>
              </a:ext>
            </a:extLst>
          </p:cNvPr>
          <p:cNvSpPr txBox="1">
            <a:spLocks/>
          </p:cNvSpPr>
          <p:nvPr/>
        </p:nvSpPr>
        <p:spPr>
          <a:xfrm>
            <a:off x="457200" y="533400"/>
            <a:ext cx="8229600" cy="762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400" b="1" kern="1200">
                <a:solidFill>
                  <a:schemeClr val="tx1"/>
                </a:solidFill>
                <a:latin typeface="Arial" panose="020B0604020202020204" pitchFamily="34" charset="0"/>
                <a:ea typeface="+mj-ea"/>
                <a:cs typeface="Arial" panose="020B0604020202020204" pitchFamily="34" charset="0"/>
              </a:defRPr>
            </a:lvl1pPr>
          </a:lstStyle>
          <a:p>
            <a:r>
              <a:rPr lang="fr-CA" sz="3200" err="1">
                <a:latin typeface="Arial"/>
                <a:cs typeface="Arial"/>
              </a:rPr>
              <a:t>Knowledge</a:t>
            </a:r>
            <a:r>
              <a:rPr lang="fr-CA" sz="3200">
                <a:latin typeface="Arial"/>
                <a:cs typeface="Arial"/>
              </a:rPr>
              <a:t> Translation Tools</a:t>
            </a:r>
            <a:endParaRPr lang="fr-CA" sz="3200" b="0">
              <a:latin typeface="Arial"/>
              <a:cs typeface="Arial"/>
            </a:endParaRPr>
          </a:p>
        </p:txBody>
      </p:sp>
      <p:grpSp>
        <p:nvGrpSpPr>
          <p:cNvPr id="9" name="Group 8">
            <a:extLst>
              <a:ext uri="{FF2B5EF4-FFF2-40B4-BE49-F238E27FC236}">
                <a16:creationId xmlns:a16="http://schemas.microsoft.com/office/drawing/2014/main" id="{681829AE-5B88-5C9C-7341-261EB1D4298A}"/>
              </a:ext>
            </a:extLst>
          </p:cNvPr>
          <p:cNvGrpSpPr/>
          <p:nvPr/>
        </p:nvGrpSpPr>
        <p:grpSpPr>
          <a:xfrm>
            <a:off x="4191199" y="1634307"/>
            <a:ext cx="4271179" cy="3588639"/>
            <a:chOff x="4191199" y="1491432"/>
            <a:chExt cx="4271179" cy="3588639"/>
          </a:xfrm>
        </p:grpSpPr>
        <p:pic>
          <p:nvPicPr>
            <p:cNvPr id="7" name="Picture 7" descr="A picture containing text, electronics, display&#10;&#10;Description automatically generated">
              <a:extLst>
                <a:ext uri="{FF2B5EF4-FFF2-40B4-BE49-F238E27FC236}">
                  <a16:creationId xmlns:a16="http://schemas.microsoft.com/office/drawing/2014/main" id="{4184F243-C7FF-00D2-49FE-2208E90721D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191199" y="1491432"/>
              <a:ext cx="4271179" cy="3588639"/>
            </a:xfrm>
            <a:prstGeom prst="rect">
              <a:avLst/>
            </a:prstGeom>
          </p:spPr>
        </p:pic>
        <p:pic>
          <p:nvPicPr>
            <p:cNvPr id="8" name="Picture 8" descr="Graphical user interface, website&#10;&#10;Description automatically generated">
              <a:extLst>
                <a:ext uri="{FF2B5EF4-FFF2-40B4-BE49-F238E27FC236}">
                  <a16:creationId xmlns:a16="http://schemas.microsoft.com/office/drawing/2014/main" id="{A34D387A-873D-068D-186A-72DD641CE17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524497" y="1874707"/>
              <a:ext cx="3632531" cy="2106138"/>
            </a:xfrm>
            <a:prstGeom prst="rect">
              <a:avLst/>
            </a:prstGeom>
          </p:spPr>
        </p:pic>
      </p:grpSp>
    </p:spTree>
    <p:extLst>
      <p:ext uri="{BB962C8B-B14F-4D97-AF65-F5344CB8AC3E}">
        <p14:creationId xmlns:p14="http://schemas.microsoft.com/office/powerpoint/2010/main" val="337860554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r>
              <a:rPr lang="fr-CA" altLang="en-US" sz="3200">
                <a:latin typeface="Arial"/>
                <a:cs typeface="Arial"/>
              </a:rPr>
              <a:t>Tools</a:t>
            </a:r>
            <a:endParaRPr lang="en-US"/>
          </a:p>
        </p:txBody>
      </p:sp>
      <p:sp>
        <p:nvSpPr>
          <p:cNvPr id="58372" name="Slide Number Placeholder 3"/>
          <p:cNvSpPr>
            <a:spLocks noGrp="1"/>
          </p:cNvSpPr>
          <p:nvPr>
            <p:ph type="sldNum" sz="quarter" idx="4294967295"/>
          </p:nvPr>
        </p:nvSpPr>
        <p:spPr>
          <a:xfrm>
            <a:off x="7086600" y="6477000"/>
            <a:ext cx="1905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000">
                <a:solidFill>
                  <a:schemeClr val="tx1"/>
                </a:solidFill>
                <a:latin typeface="Arial" pitchFamily="34" charset="0"/>
                <a:ea typeface="ヒラギノ角ゴ Pro W3" charset="-128"/>
              </a:defRPr>
            </a:lvl1pPr>
            <a:lvl2pPr marL="742950" indent="-285750" eaLnBrk="0" hangingPunct="0">
              <a:spcBef>
                <a:spcPct val="20000"/>
              </a:spcBef>
              <a:buChar char="–"/>
              <a:defRPr sz="1600">
                <a:solidFill>
                  <a:schemeClr val="tx1"/>
                </a:solidFill>
                <a:latin typeface="Arial" pitchFamily="34" charset="0"/>
                <a:ea typeface="ヒラギノ角ゴ Pro W3" charset="-128"/>
              </a:defRPr>
            </a:lvl2pPr>
            <a:lvl3pPr marL="1143000" indent="-228600" eaLnBrk="0" hangingPunct="0">
              <a:spcBef>
                <a:spcPct val="20000"/>
              </a:spcBef>
              <a:buChar char="•"/>
              <a:defRPr sz="1400">
                <a:solidFill>
                  <a:schemeClr val="tx1"/>
                </a:solidFill>
                <a:latin typeface="Arial" pitchFamily="34" charset="0"/>
                <a:ea typeface="ヒラギノ角ゴ Pro W3" charset="-128"/>
              </a:defRPr>
            </a:lvl3pPr>
            <a:lvl4pPr marL="1600200" indent="-228600" eaLnBrk="0" hangingPunct="0">
              <a:spcBef>
                <a:spcPct val="20000"/>
              </a:spcBef>
              <a:buChar char="–"/>
              <a:defRPr sz="1400">
                <a:solidFill>
                  <a:schemeClr val="tx1"/>
                </a:solidFill>
                <a:latin typeface="Arial" pitchFamily="34" charset="0"/>
                <a:ea typeface="ヒラギノ角ゴ Pro W3" charset="-128"/>
              </a:defRPr>
            </a:lvl4pPr>
            <a:lvl5pPr marL="2057400" indent="-228600" eaLnBrk="0" hangingPunct="0">
              <a:spcBef>
                <a:spcPct val="20000"/>
              </a:spcBef>
              <a:buChar char="»"/>
              <a:defRPr sz="1400">
                <a:solidFill>
                  <a:schemeClr val="tx1"/>
                </a:solidFill>
                <a:latin typeface="Arial" pitchFamily="34" charset="0"/>
                <a:ea typeface="ヒラギノ角ゴ Pro W3"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9pPr>
          </a:lstStyle>
          <a:p>
            <a:pPr>
              <a:spcBef>
                <a:spcPct val="0"/>
              </a:spcBef>
              <a:buFontTx/>
              <a:buNone/>
            </a:pPr>
            <a:fld id="{29C42D54-E22C-4BBE-A9B6-1EFF30C38B4D}" type="slidenum">
              <a:rPr lang="en-US" altLang="en-US" sz="1400" smtClean="0"/>
              <a:pPr>
                <a:spcBef>
                  <a:spcPct val="0"/>
                </a:spcBef>
                <a:buFontTx/>
                <a:buNone/>
              </a:pPr>
              <a:t>55</a:t>
            </a:fld>
            <a:endParaRPr lang="en-US" altLang="en-US" sz="1400"/>
          </a:p>
        </p:txBody>
      </p:sp>
      <p:sp>
        <p:nvSpPr>
          <p:cNvPr id="58371" name="Content Placeholder 2"/>
          <p:cNvSpPr>
            <a:spLocks noGrp="1"/>
          </p:cNvSpPr>
          <p:nvPr>
            <p:ph idx="1"/>
          </p:nvPr>
        </p:nvSpPr>
        <p:spPr>
          <a:xfrm>
            <a:off x="405058" y="2758508"/>
            <a:ext cx="3936267" cy="1615555"/>
          </a:xfrm>
          <a:solidFill>
            <a:schemeClr val="accent1"/>
          </a:solidFill>
        </p:spPr>
        <p:txBody>
          <a:bodyPr vert="horz" lIns="274320" tIns="274320" rIns="274320" bIns="274320" rtlCol="0" anchor="t">
            <a:normAutofit/>
          </a:bodyPr>
          <a:lstStyle/>
          <a:p>
            <a:r>
              <a:rPr lang="en-CA" sz="2000" b="1">
                <a:solidFill>
                  <a:srgbClr val="FFFFFF"/>
                </a:solidFill>
                <a:latin typeface="Arial"/>
                <a:cs typeface="Arial"/>
              </a:rPr>
              <a:t>Clinician infographic</a:t>
            </a:r>
          </a:p>
          <a:p>
            <a:r>
              <a:rPr lang="en-CA" sz="2000" b="1">
                <a:solidFill>
                  <a:srgbClr val="FFFFFF"/>
                </a:solidFill>
                <a:latin typeface="Arial"/>
                <a:cs typeface="Arial"/>
              </a:rPr>
              <a:t>Patient-facing web page and tools</a:t>
            </a:r>
            <a:endParaRPr lang="en-US" sz="2000" b="1">
              <a:solidFill>
                <a:srgbClr val="FFFFFF"/>
              </a:solidFill>
              <a:latin typeface="Arial"/>
              <a:cs typeface="Arial"/>
            </a:endParaRPr>
          </a:p>
          <a:p>
            <a:endParaRPr lang="en-CA" sz="2000" b="1">
              <a:solidFill>
                <a:srgbClr val="FFFFFF"/>
              </a:solidFill>
              <a:latin typeface="Arial"/>
              <a:cs typeface="Arial"/>
            </a:endParaRPr>
          </a:p>
          <a:p>
            <a:endParaRPr lang="en-CA" sz="2000" b="1">
              <a:solidFill>
                <a:srgbClr val="FFFFFF"/>
              </a:solidFill>
              <a:latin typeface="Arial"/>
              <a:cs typeface="Arial"/>
            </a:endParaRPr>
          </a:p>
          <a:p>
            <a:endParaRPr lang="en-CA" sz="2000" b="1">
              <a:solidFill>
                <a:srgbClr val="FFFFFF"/>
              </a:solidFill>
              <a:latin typeface="Arial"/>
              <a:cs typeface="Arial"/>
            </a:endParaRPr>
          </a:p>
          <a:p>
            <a:pPr marL="457200" lvl="1" indent="0">
              <a:buNone/>
            </a:pPr>
            <a:endParaRPr lang="en-US" altLang="en-US" b="1">
              <a:solidFill>
                <a:srgbClr val="FFFFFF"/>
              </a:solidFill>
            </a:endParaRPr>
          </a:p>
          <a:p>
            <a:endParaRPr lang="en-CA" altLang="en-US" sz="2000" b="1">
              <a:solidFill>
                <a:srgbClr val="FFFFFF"/>
              </a:solidFill>
            </a:endParaRPr>
          </a:p>
        </p:txBody>
      </p:sp>
      <p:pic>
        <p:nvPicPr>
          <p:cNvPr id="4" name="Picture 3">
            <a:extLst>
              <a:ext uri="{FF2B5EF4-FFF2-40B4-BE49-F238E27FC236}">
                <a16:creationId xmlns:a16="http://schemas.microsoft.com/office/drawing/2014/main" id="{58037BF6-D34B-6E28-F1D2-D1720FCBE3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79672" y="150470"/>
            <a:ext cx="2643272" cy="660818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1776151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r>
              <a:rPr lang="fr-CA" altLang="en-US" sz="3200">
                <a:latin typeface="Arial"/>
                <a:cs typeface="Arial"/>
              </a:rPr>
              <a:t>Tools</a:t>
            </a:r>
            <a:endParaRPr lang="en-US" altLang="en-US" sz="3200">
              <a:latin typeface="Arial"/>
              <a:cs typeface="Arial"/>
            </a:endParaRPr>
          </a:p>
        </p:txBody>
      </p:sp>
      <p:sp>
        <p:nvSpPr>
          <p:cNvPr id="58371" name="Content Placeholder 2"/>
          <p:cNvSpPr>
            <a:spLocks noGrp="1"/>
          </p:cNvSpPr>
          <p:nvPr>
            <p:ph idx="1"/>
          </p:nvPr>
        </p:nvSpPr>
        <p:spPr>
          <a:xfrm>
            <a:off x="251520" y="1700808"/>
            <a:ext cx="4089806" cy="4114800"/>
          </a:xfrm>
        </p:spPr>
        <p:txBody>
          <a:bodyPr vert="horz" lIns="91440" tIns="45720" rIns="91440" bIns="45720" rtlCol="0" anchor="t">
            <a:normAutofit/>
          </a:bodyPr>
          <a:lstStyle/>
          <a:p>
            <a:endParaRPr lang="en-CA"/>
          </a:p>
          <a:p>
            <a:endParaRPr lang="en-CA">
              <a:latin typeface="Arial"/>
              <a:cs typeface="Arial"/>
            </a:endParaRPr>
          </a:p>
          <a:p>
            <a:endParaRPr lang="en-CA">
              <a:latin typeface="Arial"/>
              <a:cs typeface="Arial"/>
            </a:endParaRPr>
          </a:p>
          <a:p>
            <a:pPr marL="457200" lvl="1" indent="0">
              <a:buNone/>
            </a:pPr>
            <a:endParaRPr lang="en-US" altLang="en-US" sz="2400"/>
          </a:p>
          <a:p>
            <a:endParaRPr lang="en-CA" altLang="en-US"/>
          </a:p>
        </p:txBody>
      </p:sp>
      <p:sp>
        <p:nvSpPr>
          <p:cNvPr id="58372" name="Slide Number Placeholder 3"/>
          <p:cNvSpPr>
            <a:spLocks noGrp="1"/>
          </p:cNvSpPr>
          <p:nvPr>
            <p:ph type="sldNum" sz="quarter" idx="4294967295"/>
          </p:nvPr>
        </p:nvSpPr>
        <p:spPr>
          <a:xfrm>
            <a:off x="7086600" y="6477000"/>
            <a:ext cx="1905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000">
                <a:solidFill>
                  <a:schemeClr val="tx1"/>
                </a:solidFill>
                <a:latin typeface="Arial" pitchFamily="34" charset="0"/>
                <a:ea typeface="ヒラギノ角ゴ Pro W3" charset="-128"/>
              </a:defRPr>
            </a:lvl1pPr>
            <a:lvl2pPr marL="742950" indent="-285750" eaLnBrk="0" hangingPunct="0">
              <a:spcBef>
                <a:spcPct val="20000"/>
              </a:spcBef>
              <a:buChar char="–"/>
              <a:defRPr sz="1600">
                <a:solidFill>
                  <a:schemeClr val="tx1"/>
                </a:solidFill>
                <a:latin typeface="Arial" pitchFamily="34" charset="0"/>
                <a:ea typeface="ヒラギノ角ゴ Pro W3" charset="-128"/>
              </a:defRPr>
            </a:lvl2pPr>
            <a:lvl3pPr marL="1143000" indent="-228600" eaLnBrk="0" hangingPunct="0">
              <a:spcBef>
                <a:spcPct val="20000"/>
              </a:spcBef>
              <a:buChar char="•"/>
              <a:defRPr sz="1400">
                <a:solidFill>
                  <a:schemeClr val="tx1"/>
                </a:solidFill>
                <a:latin typeface="Arial" pitchFamily="34" charset="0"/>
                <a:ea typeface="ヒラギノ角ゴ Pro W3" charset="-128"/>
              </a:defRPr>
            </a:lvl3pPr>
            <a:lvl4pPr marL="1600200" indent="-228600" eaLnBrk="0" hangingPunct="0">
              <a:spcBef>
                <a:spcPct val="20000"/>
              </a:spcBef>
              <a:buChar char="–"/>
              <a:defRPr sz="1400">
                <a:solidFill>
                  <a:schemeClr val="tx1"/>
                </a:solidFill>
                <a:latin typeface="Arial" pitchFamily="34" charset="0"/>
                <a:ea typeface="ヒラギノ角ゴ Pro W3" charset="-128"/>
              </a:defRPr>
            </a:lvl4pPr>
            <a:lvl5pPr marL="2057400" indent="-228600" eaLnBrk="0" hangingPunct="0">
              <a:spcBef>
                <a:spcPct val="20000"/>
              </a:spcBef>
              <a:buChar char="»"/>
              <a:defRPr sz="1400">
                <a:solidFill>
                  <a:schemeClr val="tx1"/>
                </a:solidFill>
                <a:latin typeface="Arial" pitchFamily="34" charset="0"/>
                <a:ea typeface="ヒラギノ角ゴ Pro W3"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9pPr>
          </a:lstStyle>
          <a:p>
            <a:pPr>
              <a:spcBef>
                <a:spcPct val="0"/>
              </a:spcBef>
              <a:buFontTx/>
              <a:buNone/>
            </a:pPr>
            <a:fld id="{29C42D54-E22C-4BBE-A9B6-1EFF30C38B4D}" type="slidenum">
              <a:rPr lang="en-US" altLang="en-US" sz="1400" smtClean="0"/>
              <a:pPr>
                <a:spcBef>
                  <a:spcPct val="0"/>
                </a:spcBef>
                <a:buFontTx/>
                <a:buNone/>
              </a:pPr>
              <a:t>56</a:t>
            </a:fld>
            <a:endParaRPr lang="en-US" altLang="en-US" sz="1400"/>
          </a:p>
        </p:txBody>
      </p:sp>
      <p:grpSp>
        <p:nvGrpSpPr>
          <p:cNvPr id="10" name="Group 9">
            <a:extLst>
              <a:ext uri="{FF2B5EF4-FFF2-40B4-BE49-F238E27FC236}">
                <a16:creationId xmlns:a16="http://schemas.microsoft.com/office/drawing/2014/main" id="{A851A40C-2AC2-7627-458E-A82E8D3A05E5}"/>
              </a:ext>
            </a:extLst>
          </p:cNvPr>
          <p:cNvGrpSpPr/>
          <p:nvPr/>
        </p:nvGrpSpPr>
        <p:grpSpPr>
          <a:xfrm>
            <a:off x="4699908" y="1169392"/>
            <a:ext cx="4012834" cy="4875808"/>
            <a:chOff x="4524937" y="328216"/>
            <a:chExt cx="4619063" cy="5612408"/>
          </a:xfrm>
        </p:grpSpPr>
        <p:pic>
          <p:nvPicPr>
            <p:cNvPr id="3" name="Picture 2">
              <a:extLst>
                <a:ext uri="{FF2B5EF4-FFF2-40B4-BE49-F238E27FC236}">
                  <a16:creationId xmlns:a16="http://schemas.microsoft.com/office/drawing/2014/main" id="{74C5954C-6BC5-4018-4270-9BCB73AF4E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20409" y="328216"/>
              <a:ext cx="4023591" cy="5207000"/>
            </a:xfrm>
            <a:prstGeom prst="rect">
              <a:avLst/>
            </a:prstGeom>
            <a:ln>
              <a:noFill/>
            </a:ln>
            <a:effectLst>
              <a:outerShdw blurRad="292100" dist="139700" dir="2700000" algn="tl" rotWithShape="0">
                <a:srgbClr val="333333">
                  <a:alpha val="65000"/>
                </a:srgbClr>
              </a:outerShdw>
            </a:effectLst>
          </p:spPr>
        </p:pic>
        <p:pic>
          <p:nvPicPr>
            <p:cNvPr id="5" name="Picture 4">
              <a:extLst>
                <a:ext uri="{FF2B5EF4-FFF2-40B4-BE49-F238E27FC236}">
                  <a16:creationId xmlns:a16="http://schemas.microsoft.com/office/drawing/2014/main" id="{DEA90BCC-6062-ECE1-ADCD-1B0E64C3DA3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24937" y="733624"/>
              <a:ext cx="4023591" cy="5207000"/>
            </a:xfrm>
            <a:prstGeom prst="rect">
              <a:avLst/>
            </a:prstGeom>
            <a:ln>
              <a:noFill/>
            </a:ln>
            <a:effectLst>
              <a:outerShdw blurRad="292100" dist="139700" dir="2700000" algn="tl" rotWithShape="0">
                <a:srgbClr val="333333">
                  <a:alpha val="65000"/>
                </a:srgbClr>
              </a:outerShdw>
            </a:effectLst>
          </p:spPr>
        </p:pic>
      </p:grpSp>
      <p:grpSp>
        <p:nvGrpSpPr>
          <p:cNvPr id="11" name="Group 10">
            <a:extLst>
              <a:ext uri="{FF2B5EF4-FFF2-40B4-BE49-F238E27FC236}">
                <a16:creationId xmlns:a16="http://schemas.microsoft.com/office/drawing/2014/main" id="{351809AE-E229-8A27-AE79-5FCD4FB1CF3B}"/>
              </a:ext>
            </a:extLst>
          </p:cNvPr>
          <p:cNvGrpSpPr/>
          <p:nvPr/>
        </p:nvGrpSpPr>
        <p:grpSpPr>
          <a:xfrm>
            <a:off x="400061" y="1169392"/>
            <a:ext cx="4012834" cy="4875808"/>
            <a:chOff x="-873209" y="1523008"/>
            <a:chExt cx="4619063" cy="5612408"/>
          </a:xfrm>
        </p:grpSpPr>
        <p:pic>
          <p:nvPicPr>
            <p:cNvPr id="7" name="Picture 6">
              <a:extLst>
                <a:ext uri="{FF2B5EF4-FFF2-40B4-BE49-F238E27FC236}">
                  <a16:creationId xmlns:a16="http://schemas.microsoft.com/office/drawing/2014/main" id="{98999E1F-BF84-CC62-A5EB-99C75A013C0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7737" y="1523008"/>
              <a:ext cx="4023591" cy="5207000"/>
            </a:xfrm>
            <a:prstGeom prst="rect">
              <a:avLst/>
            </a:prstGeom>
            <a:ln>
              <a:no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id="{439F92E6-CE08-FAA8-C296-9FC281EE686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3209" y="1928416"/>
              <a:ext cx="4023591" cy="5207000"/>
            </a:xfrm>
            <a:prstGeom prst="rect">
              <a:avLst/>
            </a:prstGeom>
            <a:ln>
              <a:noFill/>
            </a:ln>
            <a:effectLst>
              <a:outerShdw blurRad="292100" dist="139700" dir="2700000" algn="tl" rotWithShape="0">
                <a:srgbClr val="333333">
                  <a:alpha val="65000"/>
                </a:srgbClr>
              </a:outerShdw>
            </a:effectLst>
          </p:spPr>
        </p:pic>
      </p:grpSp>
    </p:spTree>
    <p:extLst>
      <p:ext uri="{BB962C8B-B14F-4D97-AF65-F5344CB8AC3E}">
        <p14:creationId xmlns:p14="http://schemas.microsoft.com/office/powerpoint/2010/main" val="207793661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r>
              <a:rPr lang="fr-CA" altLang="en-US" sz="3200">
                <a:latin typeface="Arial"/>
                <a:cs typeface="Arial"/>
              </a:rPr>
              <a:t>Tools</a:t>
            </a:r>
            <a:endParaRPr lang="en-US" altLang="en-US" sz="3200">
              <a:latin typeface="Arial"/>
              <a:cs typeface="Arial"/>
            </a:endParaRPr>
          </a:p>
        </p:txBody>
      </p:sp>
      <p:sp>
        <p:nvSpPr>
          <p:cNvPr id="58371" name="Content Placeholder 2"/>
          <p:cNvSpPr>
            <a:spLocks noGrp="1"/>
          </p:cNvSpPr>
          <p:nvPr>
            <p:ph idx="1"/>
          </p:nvPr>
        </p:nvSpPr>
        <p:spPr>
          <a:xfrm>
            <a:off x="251520" y="1700808"/>
            <a:ext cx="4089806" cy="4114800"/>
          </a:xfrm>
        </p:spPr>
        <p:txBody>
          <a:bodyPr vert="horz" lIns="91440" tIns="45720" rIns="91440" bIns="45720" rtlCol="0" anchor="t">
            <a:normAutofit/>
          </a:bodyPr>
          <a:lstStyle/>
          <a:p>
            <a:endParaRPr lang="en-CA"/>
          </a:p>
          <a:p>
            <a:endParaRPr lang="en-CA">
              <a:latin typeface="Arial"/>
              <a:cs typeface="Arial"/>
            </a:endParaRPr>
          </a:p>
          <a:p>
            <a:endParaRPr lang="en-CA">
              <a:latin typeface="Arial"/>
              <a:cs typeface="Arial"/>
            </a:endParaRPr>
          </a:p>
          <a:p>
            <a:pPr marL="457200" lvl="1" indent="0">
              <a:buNone/>
            </a:pPr>
            <a:endParaRPr lang="en-US" altLang="en-US" sz="2400"/>
          </a:p>
          <a:p>
            <a:endParaRPr lang="en-CA" altLang="en-US"/>
          </a:p>
        </p:txBody>
      </p:sp>
      <p:sp>
        <p:nvSpPr>
          <p:cNvPr id="58372" name="Slide Number Placeholder 3"/>
          <p:cNvSpPr>
            <a:spLocks noGrp="1"/>
          </p:cNvSpPr>
          <p:nvPr>
            <p:ph type="sldNum" sz="quarter" idx="4294967295"/>
          </p:nvPr>
        </p:nvSpPr>
        <p:spPr>
          <a:xfrm>
            <a:off x="7086600" y="6477000"/>
            <a:ext cx="1905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000">
                <a:solidFill>
                  <a:schemeClr val="tx1"/>
                </a:solidFill>
                <a:latin typeface="Arial" pitchFamily="34" charset="0"/>
                <a:ea typeface="ヒラギノ角ゴ Pro W3" charset="-128"/>
              </a:defRPr>
            </a:lvl1pPr>
            <a:lvl2pPr marL="742950" indent="-285750" eaLnBrk="0" hangingPunct="0">
              <a:spcBef>
                <a:spcPct val="20000"/>
              </a:spcBef>
              <a:buChar char="–"/>
              <a:defRPr sz="1600">
                <a:solidFill>
                  <a:schemeClr val="tx1"/>
                </a:solidFill>
                <a:latin typeface="Arial" pitchFamily="34" charset="0"/>
                <a:ea typeface="ヒラギノ角ゴ Pro W3" charset="-128"/>
              </a:defRPr>
            </a:lvl2pPr>
            <a:lvl3pPr marL="1143000" indent="-228600" eaLnBrk="0" hangingPunct="0">
              <a:spcBef>
                <a:spcPct val="20000"/>
              </a:spcBef>
              <a:buChar char="•"/>
              <a:defRPr sz="1400">
                <a:solidFill>
                  <a:schemeClr val="tx1"/>
                </a:solidFill>
                <a:latin typeface="Arial" pitchFamily="34" charset="0"/>
                <a:ea typeface="ヒラギノ角ゴ Pro W3" charset="-128"/>
              </a:defRPr>
            </a:lvl3pPr>
            <a:lvl4pPr marL="1600200" indent="-228600" eaLnBrk="0" hangingPunct="0">
              <a:spcBef>
                <a:spcPct val="20000"/>
              </a:spcBef>
              <a:buChar char="–"/>
              <a:defRPr sz="1400">
                <a:solidFill>
                  <a:schemeClr val="tx1"/>
                </a:solidFill>
                <a:latin typeface="Arial" pitchFamily="34" charset="0"/>
                <a:ea typeface="ヒラギノ角ゴ Pro W3" charset="-128"/>
              </a:defRPr>
            </a:lvl4pPr>
            <a:lvl5pPr marL="2057400" indent="-228600" eaLnBrk="0" hangingPunct="0">
              <a:spcBef>
                <a:spcPct val="20000"/>
              </a:spcBef>
              <a:buChar char="»"/>
              <a:defRPr sz="1400">
                <a:solidFill>
                  <a:schemeClr val="tx1"/>
                </a:solidFill>
                <a:latin typeface="Arial" pitchFamily="34" charset="0"/>
                <a:ea typeface="ヒラギノ角ゴ Pro W3"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9pPr>
          </a:lstStyle>
          <a:p>
            <a:pPr>
              <a:spcBef>
                <a:spcPct val="0"/>
              </a:spcBef>
              <a:buFontTx/>
              <a:buNone/>
            </a:pPr>
            <a:fld id="{29C42D54-E22C-4BBE-A9B6-1EFF30C38B4D}" type="slidenum">
              <a:rPr lang="en-US" altLang="en-US" sz="1400" smtClean="0"/>
              <a:pPr>
                <a:spcBef>
                  <a:spcPct val="0"/>
                </a:spcBef>
                <a:buFontTx/>
                <a:buNone/>
              </a:pPr>
              <a:t>57</a:t>
            </a:fld>
            <a:endParaRPr lang="en-US" altLang="en-US" sz="1400"/>
          </a:p>
        </p:txBody>
      </p:sp>
      <p:grpSp>
        <p:nvGrpSpPr>
          <p:cNvPr id="4" name="Group 3">
            <a:extLst>
              <a:ext uri="{FF2B5EF4-FFF2-40B4-BE49-F238E27FC236}">
                <a16:creationId xmlns:a16="http://schemas.microsoft.com/office/drawing/2014/main" id="{5BDC534E-7CAA-B8B2-035C-4D26E0E29DBC}"/>
              </a:ext>
            </a:extLst>
          </p:cNvPr>
          <p:cNvGrpSpPr/>
          <p:nvPr/>
        </p:nvGrpSpPr>
        <p:grpSpPr>
          <a:xfrm>
            <a:off x="1407899" y="892108"/>
            <a:ext cx="6328201" cy="5316947"/>
            <a:chOff x="1407899" y="880534"/>
            <a:chExt cx="6328201" cy="5316947"/>
          </a:xfrm>
        </p:grpSpPr>
        <p:pic>
          <p:nvPicPr>
            <p:cNvPr id="6" name="Picture 7" descr="A picture containing text, electronics, display&#10;&#10;Description automatically generated">
              <a:extLst>
                <a:ext uri="{FF2B5EF4-FFF2-40B4-BE49-F238E27FC236}">
                  <a16:creationId xmlns:a16="http://schemas.microsoft.com/office/drawing/2014/main" id="{96033935-160B-858D-A84F-C5318E5BF97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07899" y="880534"/>
              <a:ext cx="6328201" cy="5316947"/>
            </a:xfrm>
            <a:prstGeom prst="rect">
              <a:avLst/>
            </a:prstGeom>
          </p:spPr>
        </p:pic>
        <p:pic>
          <p:nvPicPr>
            <p:cNvPr id="3" name="Picture 2">
              <a:extLst>
                <a:ext uri="{FF2B5EF4-FFF2-40B4-BE49-F238E27FC236}">
                  <a16:creationId xmlns:a16="http://schemas.microsoft.com/office/drawing/2014/main" id="{45F620B7-A07E-778D-FE2E-A5F97910B7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70857" y="1432864"/>
              <a:ext cx="5400105" cy="3127561"/>
            </a:xfrm>
            <a:prstGeom prst="rect">
              <a:avLst/>
            </a:prstGeom>
          </p:spPr>
        </p:pic>
      </p:grpSp>
    </p:spTree>
    <p:extLst>
      <p:ext uri="{BB962C8B-B14F-4D97-AF65-F5344CB8AC3E}">
        <p14:creationId xmlns:p14="http://schemas.microsoft.com/office/powerpoint/2010/main" val="137405182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r>
              <a:rPr lang="fr-CA" altLang="en-US" sz="3200">
                <a:latin typeface="Arial"/>
                <a:cs typeface="Arial"/>
              </a:rPr>
              <a:t>Communications</a:t>
            </a:r>
          </a:p>
        </p:txBody>
      </p:sp>
      <p:sp>
        <p:nvSpPr>
          <p:cNvPr id="58371" name="Content Placeholder 2"/>
          <p:cNvSpPr>
            <a:spLocks noGrp="1"/>
          </p:cNvSpPr>
          <p:nvPr>
            <p:ph idx="1"/>
          </p:nvPr>
        </p:nvSpPr>
        <p:spPr>
          <a:xfrm>
            <a:off x="763312" y="3304420"/>
            <a:ext cx="2102351" cy="890518"/>
          </a:xfrm>
        </p:spPr>
        <p:txBody>
          <a:bodyPr vert="horz" lIns="91440" tIns="45720" rIns="91440" bIns="45720" rtlCol="0" anchor="t">
            <a:normAutofit/>
          </a:bodyPr>
          <a:lstStyle/>
          <a:p>
            <a:pPr marL="0" indent="0" algn="ctr">
              <a:spcBef>
                <a:spcPts val="0"/>
              </a:spcBef>
              <a:buNone/>
            </a:pPr>
            <a:r>
              <a:rPr lang="en-CA" b="1">
                <a:solidFill>
                  <a:srgbClr val="007BC3"/>
                </a:solidFill>
                <a:latin typeface="Arial"/>
                <a:cs typeface="Arial"/>
              </a:rPr>
              <a:t>Social media posts </a:t>
            </a:r>
            <a:endParaRPr lang="en-US" b="1">
              <a:solidFill>
                <a:srgbClr val="007BC3"/>
              </a:solidFill>
              <a:latin typeface="Arial"/>
              <a:cs typeface="Arial"/>
            </a:endParaRPr>
          </a:p>
          <a:p>
            <a:pPr marL="0" indent="0" algn="ctr">
              <a:buNone/>
            </a:pPr>
            <a:endParaRPr lang="en-CA">
              <a:solidFill>
                <a:srgbClr val="007BC3"/>
              </a:solidFill>
            </a:endParaRPr>
          </a:p>
          <a:p>
            <a:pPr marL="457200" lvl="1" indent="0" algn="ctr">
              <a:buNone/>
            </a:pPr>
            <a:endParaRPr lang="en-US" altLang="en-US">
              <a:solidFill>
                <a:srgbClr val="007BC3"/>
              </a:solidFill>
            </a:endParaRPr>
          </a:p>
          <a:p>
            <a:pPr marL="0" indent="0" algn="ctr">
              <a:buNone/>
            </a:pPr>
            <a:endParaRPr lang="en-CA" altLang="en-US">
              <a:solidFill>
                <a:srgbClr val="007BC3"/>
              </a:solidFill>
            </a:endParaRPr>
          </a:p>
        </p:txBody>
      </p:sp>
      <p:sp>
        <p:nvSpPr>
          <p:cNvPr id="58372" name="Slide Number Placeholder 3"/>
          <p:cNvSpPr>
            <a:spLocks noGrp="1"/>
          </p:cNvSpPr>
          <p:nvPr>
            <p:ph type="sldNum" sz="quarter" idx="4294967295"/>
          </p:nvPr>
        </p:nvSpPr>
        <p:spPr>
          <a:xfrm>
            <a:off x="7086600" y="6477000"/>
            <a:ext cx="1905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000">
                <a:solidFill>
                  <a:schemeClr val="tx1"/>
                </a:solidFill>
                <a:latin typeface="Arial" pitchFamily="34" charset="0"/>
                <a:ea typeface="ヒラギノ角ゴ Pro W3" charset="-128"/>
              </a:defRPr>
            </a:lvl1pPr>
            <a:lvl2pPr marL="742950" indent="-285750" eaLnBrk="0" hangingPunct="0">
              <a:spcBef>
                <a:spcPct val="20000"/>
              </a:spcBef>
              <a:buChar char="–"/>
              <a:defRPr sz="1600">
                <a:solidFill>
                  <a:schemeClr val="tx1"/>
                </a:solidFill>
                <a:latin typeface="Arial" pitchFamily="34" charset="0"/>
                <a:ea typeface="ヒラギノ角ゴ Pro W3" charset="-128"/>
              </a:defRPr>
            </a:lvl2pPr>
            <a:lvl3pPr marL="1143000" indent="-228600" eaLnBrk="0" hangingPunct="0">
              <a:spcBef>
                <a:spcPct val="20000"/>
              </a:spcBef>
              <a:buChar char="•"/>
              <a:defRPr sz="1400">
                <a:solidFill>
                  <a:schemeClr val="tx1"/>
                </a:solidFill>
                <a:latin typeface="Arial" pitchFamily="34" charset="0"/>
                <a:ea typeface="ヒラギノ角ゴ Pro W3" charset="-128"/>
              </a:defRPr>
            </a:lvl3pPr>
            <a:lvl4pPr marL="1600200" indent="-228600" eaLnBrk="0" hangingPunct="0">
              <a:spcBef>
                <a:spcPct val="20000"/>
              </a:spcBef>
              <a:buChar char="–"/>
              <a:defRPr sz="1400">
                <a:solidFill>
                  <a:schemeClr val="tx1"/>
                </a:solidFill>
                <a:latin typeface="Arial" pitchFamily="34" charset="0"/>
                <a:ea typeface="ヒラギノ角ゴ Pro W3" charset="-128"/>
              </a:defRPr>
            </a:lvl4pPr>
            <a:lvl5pPr marL="2057400" indent="-228600" eaLnBrk="0" hangingPunct="0">
              <a:spcBef>
                <a:spcPct val="20000"/>
              </a:spcBef>
              <a:buChar char="»"/>
              <a:defRPr sz="1400">
                <a:solidFill>
                  <a:schemeClr val="tx1"/>
                </a:solidFill>
                <a:latin typeface="Arial" pitchFamily="34" charset="0"/>
                <a:ea typeface="ヒラギノ角ゴ Pro W3"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9pPr>
          </a:lstStyle>
          <a:p>
            <a:pPr>
              <a:spcBef>
                <a:spcPct val="0"/>
              </a:spcBef>
              <a:buFontTx/>
              <a:buNone/>
            </a:pPr>
            <a:fld id="{29C42D54-E22C-4BBE-A9B6-1EFF30C38B4D}" type="slidenum">
              <a:rPr lang="en-US" altLang="en-US" sz="1400" smtClean="0"/>
              <a:pPr>
                <a:spcBef>
                  <a:spcPct val="0"/>
                </a:spcBef>
                <a:buFontTx/>
                <a:buNone/>
              </a:pPr>
              <a:t>58</a:t>
            </a:fld>
            <a:endParaRPr lang="en-US" altLang="en-US" sz="1400"/>
          </a:p>
        </p:txBody>
      </p:sp>
      <p:pic>
        <p:nvPicPr>
          <p:cNvPr id="2" name="Picture 3">
            <a:extLst>
              <a:ext uri="{FF2B5EF4-FFF2-40B4-BE49-F238E27FC236}">
                <a16:creationId xmlns:a16="http://schemas.microsoft.com/office/drawing/2014/main" id="{04C3C18B-54CE-1589-25DE-69FB56F2616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28369" y="4850543"/>
            <a:ext cx="651320" cy="651320"/>
          </a:xfrm>
          <a:prstGeom prst="rect">
            <a:avLst/>
          </a:prstGeom>
        </p:spPr>
      </p:pic>
      <p:pic>
        <p:nvPicPr>
          <p:cNvPr id="4" name="Picture 4">
            <a:extLst>
              <a:ext uri="{FF2B5EF4-FFF2-40B4-BE49-F238E27FC236}">
                <a16:creationId xmlns:a16="http://schemas.microsoft.com/office/drawing/2014/main" id="{10FE04C2-D685-595B-BF69-272C0DD57C6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88757" y="4850543"/>
            <a:ext cx="651320" cy="651320"/>
          </a:xfrm>
          <a:prstGeom prst="rect">
            <a:avLst/>
          </a:prstGeom>
          <a:ln>
            <a:noFill/>
          </a:ln>
        </p:spPr>
      </p:pic>
      <p:pic>
        <p:nvPicPr>
          <p:cNvPr id="5" name="Picture 5">
            <a:extLst>
              <a:ext uri="{FF2B5EF4-FFF2-40B4-BE49-F238E27FC236}">
                <a16:creationId xmlns:a16="http://schemas.microsoft.com/office/drawing/2014/main" id="{CF08A014-A92D-4FC0-31A5-20370DC88C7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874257" y="2074458"/>
            <a:ext cx="1020172" cy="1020172"/>
          </a:xfrm>
          <a:prstGeom prst="rect">
            <a:avLst/>
          </a:prstGeom>
        </p:spPr>
      </p:pic>
      <p:pic>
        <p:nvPicPr>
          <p:cNvPr id="6" name="Picture 6">
            <a:extLst>
              <a:ext uri="{FF2B5EF4-FFF2-40B4-BE49-F238E27FC236}">
                <a16:creationId xmlns:a16="http://schemas.microsoft.com/office/drawing/2014/main" id="{826B2D53-7452-13ED-5FEF-0CF768697D1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306774" y="2007272"/>
            <a:ext cx="1122529" cy="1122529"/>
          </a:xfrm>
          <a:prstGeom prst="rect">
            <a:avLst/>
          </a:prstGeom>
        </p:spPr>
      </p:pic>
      <p:pic>
        <p:nvPicPr>
          <p:cNvPr id="7" name="Picture 7">
            <a:extLst>
              <a:ext uri="{FF2B5EF4-FFF2-40B4-BE49-F238E27FC236}">
                <a16:creationId xmlns:a16="http://schemas.microsoft.com/office/drawing/2014/main" id="{6C31C5C9-3BC3-AF57-16F5-B671A2C3BAF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509982" y="2074459"/>
            <a:ext cx="1037231" cy="1045761"/>
          </a:xfrm>
          <a:prstGeom prst="rect">
            <a:avLst/>
          </a:prstGeom>
        </p:spPr>
      </p:pic>
      <p:sp>
        <p:nvSpPr>
          <p:cNvPr id="8" name="TextBox 7">
            <a:extLst>
              <a:ext uri="{FF2B5EF4-FFF2-40B4-BE49-F238E27FC236}">
                <a16:creationId xmlns:a16="http://schemas.microsoft.com/office/drawing/2014/main" id="{80585819-318A-C001-1399-E06FD5B2D982}"/>
              </a:ext>
            </a:extLst>
          </p:cNvPr>
          <p:cNvSpPr txBox="1"/>
          <p:nvPr/>
        </p:nvSpPr>
        <p:spPr>
          <a:xfrm>
            <a:off x="641445" y="4949018"/>
            <a:ext cx="409944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2400" b="1">
                <a:latin typeface="Arial"/>
                <a:cs typeface="Arial"/>
              </a:rPr>
              <a:t>Follow @cantaskforce</a:t>
            </a:r>
            <a:r>
              <a:rPr lang="en-CA" sz="2400">
                <a:latin typeface="Arial"/>
                <a:cs typeface="Arial"/>
              </a:rPr>
              <a:t>​</a:t>
            </a:r>
            <a:endParaRPr lang="en-US" sz="2400">
              <a:cs typeface="Calibri"/>
            </a:endParaRPr>
          </a:p>
        </p:txBody>
      </p:sp>
      <p:sp>
        <p:nvSpPr>
          <p:cNvPr id="10" name="Content Placeholder 2">
            <a:extLst>
              <a:ext uri="{FF2B5EF4-FFF2-40B4-BE49-F238E27FC236}">
                <a16:creationId xmlns:a16="http://schemas.microsoft.com/office/drawing/2014/main" id="{77CA2453-FD81-653C-9452-BD86C9A7AB6B}"/>
              </a:ext>
            </a:extLst>
          </p:cNvPr>
          <p:cNvSpPr txBox="1">
            <a:spLocks/>
          </p:cNvSpPr>
          <p:nvPr/>
        </p:nvSpPr>
        <p:spPr>
          <a:xfrm>
            <a:off x="3423488" y="3303283"/>
            <a:ext cx="2102351" cy="890518"/>
          </a:xfrm>
          <a:prstGeom prst="rect">
            <a:avLst/>
          </a:prstGeom>
        </p:spPr>
        <p:txBody>
          <a:bodyPr vert="horz" lIns="91440" tIns="45720" rIns="91440" bIns="45720" rtlCol="0" anchor="t">
            <a:norm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0"/>
              </a:spcBef>
              <a:buNone/>
            </a:pPr>
            <a:r>
              <a:rPr lang="en-CA" b="1">
                <a:solidFill>
                  <a:srgbClr val="007BC3"/>
                </a:solidFill>
                <a:latin typeface="Arial"/>
                <a:cs typeface="Arial"/>
              </a:rPr>
              <a:t>News release</a:t>
            </a:r>
            <a:endParaRPr lang="en-US" b="1">
              <a:solidFill>
                <a:srgbClr val="007BC3"/>
              </a:solidFill>
              <a:latin typeface="Arial"/>
              <a:cs typeface="Arial"/>
            </a:endParaRPr>
          </a:p>
        </p:txBody>
      </p:sp>
      <p:sp>
        <p:nvSpPr>
          <p:cNvPr id="11" name="Content Placeholder 2">
            <a:extLst>
              <a:ext uri="{FF2B5EF4-FFF2-40B4-BE49-F238E27FC236}">
                <a16:creationId xmlns:a16="http://schemas.microsoft.com/office/drawing/2014/main" id="{4C648485-182E-1182-FF92-86CB742E2D64}"/>
              </a:ext>
            </a:extLst>
          </p:cNvPr>
          <p:cNvSpPr txBox="1">
            <a:spLocks/>
          </p:cNvSpPr>
          <p:nvPr/>
        </p:nvSpPr>
        <p:spPr>
          <a:xfrm>
            <a:off x="5666839" y="3303283"/>
            <a:ext cx="2784738" cy="992876"/>
          </a:xfrm>
          <a:prstGeom prst="rect">
            <a:avLst/>
          </a:prstGeom>
        </p:spPr>
        <p:txBody>
          <a:bodyPr vert="horz" lIns="91440" tIns="45720" rIns="91440" bIns="45720" rtlCol="0" anchor="t">
            <a:norm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0"/>
              </a:spcBef>
              <a:buNone/>
            </a:pPr>
            <a:r>
              <a:rPr lang="en-CA" b="1">
                <a:solidFill>
                  <a:srgbClr val="007BC3"/>
                </a:solidFill>
                <a:latin typeface="Arial"/>
                <a:cs typeface="Arial"/>
              </a:rPr>
              <a:t>Stakeholder </a:t>
            </a:r>
            <a:endParaRPr lang="en-US" b="1">
              <a:solidFill>
                <a:srgbClr val="007BC3"/>
              </a:solidFill>
              <a:latin typeface="Arial"/>
              <a:cs typeface="Arial"/>
            </a:endParaRPr>
          </a:p>
          <a:p>
            <a:pPr marL="0" indent="0" algn="ctr">
              <a:spcBef>
                <a:spcPts val="0"/>
              </a:spcBef>
              <a:buNone/>
            </a:pPr>
            <a:r>
              <a:rPr lang="en-CA" b="1">
                <a:solidFill>
                  <a:srgbClr val="007BC3"/>
                </a:solidFill>
                <a:latin typeface="Arial"/>
                <a:cs typeface="Arial"/>
              </a:rPr>
              <a:t>communications</a:t>
            </a:r>
            <a:endParaRPr lang="en-US" b="1">
              <a:solidFill>
                <a:srgbClr val="007BC3"/>
              </a:solidFill>
              <a:latin typeface="Arial"/>
              <a:cs typeface="Arial"/>
            </a:endParaRPr>
          </a:p>
        </p:txBody>
      </p:sp>
      <p:grpSp>
        <p:nvGrpSpPr>
          <p:cNvPr id="16" name="Group 15">
            <a:extLst>
              <a:ext uri="{FF2B5EF4-FFF2-40B4-BE49-F238E27FC236}">
                <a16:creationId xmlns:a16="http://schemas.microsoft.com/office/drawing/2014/main" id="{FEBC2831-3E87-9501-BA22-E405B9DEE3D3}"/>
              </a:ext>
            </a:extLst>
          </p:cNvPr>
          <p:cNvGrpSpPr/>
          <p:nvPr/>
        </p:nvGrpSpPr>
        <p:grpSpPr>
          <a:xfrm>
            <a:off x="643151" y="1739960"/>
            <a:ext cx="7719514" cy="2814849"/>
            <a:chOff x="643151" y="1739960"/>
            <a:chExt cx="7719514" cy="2814849"/>
          </a:xfrm>
        </p:grpSpPr>
        <p:cxnSp>
          <p:nvCxnSpPr>
            <p:cNvPr id="12" name="Straight Arrow Connector 11">
              <a:extLst>
                <a:ext uri="{FF2B5EF4-FFF2-40B4-BE49-F238E27FC236}">
                  <a16:creationId xmlns:a16="http://schemas.microsoft.com/office/drawing/2014/main" id="{8ACE881E-DADE-9C8E-924E-26CAEFCEAE58}"/>
                </a:ext>
              </a:extLst>
            </p:cNvPr>
            <p:cNvCxnSpPr/>
            <p:nvPr/>
          </p:nvCxnSpPr>
          <p:spPr>
            <a:xfrm>
              <a:off x="643151" y="4541293"/>
              <a:ext cx="7719514" cy="8530"/>
            </a:xfrm>
            <a:prstGeom prst="straightConnector1">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F77FB38E-36CD-28F1-5B79-6FA0E5B468E0}"/>
                </a:ext>
              </a:extLst>
            </p:cNvPr>
            <p:cNvCxnSpPr/>
            <p:nvPr/>
          </p:nvCxnSpPr>
          <p:spPr>
            <a:xfrm>
              <a:off x="3174385" y="1739960"/>
              <a:ext cx="8530" cy="2814849"/>
            </a:xfrm>
            <a:prstGeom prst="straightConnector1">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6B6619F9-2A13-89F3-3AAF-74B9DDB518EC}"/>
                </a:ext>
              </a:extLst>
            </p:cNvPr>
            <p:cNvCxnSpPr>
              <a:cxnSpLocks/>
            </p:cNvCxnSpPr>
            <p:nvPr/>
          </p:nvCxnSpPr>
          <p:spPr>
            <a:xfrm>
              <a:off x="5613921" y="1739960"/>
              <a:ext cx="8530" cy="2814849"/>
            </a:xfrm>
            <a:prstGeom prst="straightConnector1">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6438411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4"/>
          <p:cNvSpPr>
            <a:spLocks noGrp="1"/>
          </p:cNvSpPr>
          <p:nvPr>
            <p:ph type="title"/>
          </p:nvPr>
        </p:nvSpPr>
        <p:spPr>
          <a:xfrm>
            <a:off x="574743" y="4729508"/>
            <a:ext cx="7389238" cy="1362075"/>
          </a:xfrm>
        </p:spPr>
        <p:txBody>
          <a:bodyPr/>
          <a:lstStyle/>
          <a:p>
            <a:endParaRPr lang="fr-CA" altLang="en-US" sz="2800" cap="none"/>
          </a:p>
        </p:txBody>
      </p:sp>
      <p:sp>
        <p:nvSpPr>
          <p:cNvPr id="59395" name="Text Placeholder 5"/>
          <p:cNvSpPr>
            <a:spLocks noGrp="1"/>
          </p:cNvSpPr>
          <p:nvPr>
            <p:ph type="body" idx="1"/>
          </p:nvPr>
        </p:nvSpPr>
        <p:spPr>
          <a:xfrm>
            <a:off x="577952" y="2865645"/>
            <a:ext cx="7810398" cy="1500188"/>
          </a:xfrm>
        </p:spPr>
        <p:txBody>
          <a:bodyPr>
            <a:noAutofit/>
          </a:bodyPr>
          <a:lstStyle/>
          <a:p>
            <a:r>
              <a:rPr lang="en-US" altLang="en-US" sz="4400">
                <a:latin typeface="Arial"/>
                <a:cs typeface="Arial"/>
              </a:rPr>
              <a:t>Conclusions</a:t>
            </a:r>
            <a:r>
              <a:rPr lang="en-CA" sz="4400">
                <a:latin typeface="Arial"/>
                <a:cs typeface="Arial"/>
              </a:rPr>
              <a:t> </a:t>
            </a:r>
            <a:endParaRPr lang="en-US" altLang="en-US" sz="3200"/>
          </a:p>
        </p:txBody>
      </p:sp>
      <p:sp>
        <p:nvSpPr>
          <p:cNvPr id="59396" name="Slide Number Placeholder 3"/>
          <p:cNvSpPr>
            <a:spLocks noGrp="1"/>
          </p:cNvSpPr>
          <p:nvPr>
            <p:ph type="sldNum" sz="quarter" idx="4294967295"/>
          </p:nvPr>
        </p:nvSpPr>
        <p:spPr>
          <a:xfrm>
            <a:off x="7010400" y="6477000"/>
            <a:ext cx="1905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000">
                <a:solidFill>
                  <a:schemeClr val="tx1"/>
                </a:solidFill>
                <a:latin typeface="Arial" pitchFamily="34" charset="0"/>
                <a:ea typeface="ヒラギノ角ゴ Pro W3" charset="-128"/>
              </a:defRPr>
            </a:lvl1pPr>
            <a:lvl2pPr marL="742950" indent="-285750" eaLnBrk="0" hangingPunct="0">
              <a:spcBef>
                <a:spcPct val="20000"/>
              </a:spcBef>
              <a:buChar char="–"/>
              <a:defRPr sz="1600">
                <a:solidFill>
                  <a:schemeClr val="tx1"/>
                </a:solidFill>
                <a:latin typeface="Arial" pitchFamily="34" charset="0"/>
                <a:ea typeface="ヒラギノ角ゴ Pro W3" charset="-128"/>
              </a:defRPr>
            </a:lvl2pPr>
            <a:lvl3pPr marL="1143000" indent="-228600" eaLnBrk="0" hangingPunct="0">
              <a:spcBef>
                <a:spcPct val="20000"/>
              </a:spcBef>
              <a:buChar char="•"/>
              <a:defRPr sz="1400">
                <a:solidFill>
                  <a:schemeClr val="tx1"/>
                </a:solidFill>
                <a:latin typeface="Arial" pitchFamily="34" charset="0"/>
                <a:ea typeface="ヒラギノ角ゴ Pro W3" charset="-128"/>
              </a:defRPr>
            </a:lvl3pPr>
            <a:lvl4pPr marL="1600200" indent="-228600" eaLnBrk="0" hangingPunct="0">
              <a:spcBef>
                <a:spcPct val="20000"/>
              </a:spcBef>
              <a:buChar char="–"/>
              <a:defRPr sz="1400">
                <a:solidFill>
                  <a:schemeClr val="tx1"/>
                </a:solidFill>
                <a:latin typeface="Arial" pitchFamily="34" charset="0"/>
                <a:ea typeface="ヒラギノ角ゴ Pro W3" charset="-128"/>
              </a:defRPr>
            </a:lvl4pPr>
            <a:lvl5pPr marL="2057400" indent="-228600" eaLnBrk="0" hangingPunct="0">
              <a:spcBef>
                <a:spcPct val="20000"/>
              </a:spcBef>
              <a:buChar char="»"/>
              <a:defRPr sz="1400">
                <a:solidFill>
                  <a:schemeClr val="tx1"/>
                </a:solidFill>
                <a:latin typeface="Arial" pitchFamily="34" charset="0"/>
                <a:ea typeface="ヒラギノ角ゴ Pro W3"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9pPr>
          </a:lstStyle>
          <a:p>
            <a:pPr>
              <a:spcBef>
                <a:spcPct val="0"/>
              </a:spcBef>
              <a:buFontTx/>
              <a:buNone/>
            </a:pPr>
            <a:fld id="{B6CD757C-0584-4C2F-885D-511274208C69}" type="slidenum">
              <a:rPr lang="en-US" altLang="en-US" sz="1400" smtClean="0">
                <a:solidFill>
                  <a:srgbClr val="FFFFFF"/>
                </a:solidFill>
              </a:rPr>
              <a:pPr>
                <a:spcBef>
                  <a:spcPct val="0"/>
                </a:spcBef>
                <a:buFontTx/>
                <a:buNone/>
              </a:pPr>
              <a:t>59</a:t>
            </a:fld>
            <a:endParaRPr lang="en-US" altLang="en-US" sz="1400">
              <a:solidFill>
                <a:srgbClr val="FFFFFF"/>
              </a:solidFill>
            </a:endParaRPr>
          </a:p>
        </p:txBody>
      </p:sp>
    </p:spTree>
    <p:extLst>
      <p:ext uri="{BB962C8B-B14F-4D97-AF65-F5344CB8AC3E}">
        <p14:creationId xmlns:p14="http://schemas.microsoft.com/office/powerpoint/2010/main" val="12085328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Diagram, text&#10;&#10;Description automatically generated">
            <a:extLst>
              <a:ext uri="{FF2B5EF4-FFF2-40B4-BE49-F238E27FC236}">
                <a16:creationId xmlns:a16="http://schemas.microsoft.com/office/drawing/2014/main" id="{5E5DEFA9-334D-D27D-62E4-CC04D5F206B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524822" y="1169454"/>
            <a:ext cx="4621499" cy="5690931"/>
          </a:xfrm>
          <a:prstGeom prst="rect">
            <a:avLst/>
          </a:prstGeom>
        </p:spPr>
      </p:pic>
      <p:sp>
        <p:nvSpPr>
          <p:cNvPr id="9219" name="Content Placeholder 2"/>
          <p:cNvSpPr>
            <a:spLocks noGrp="1"/>
          </p:cNvSpPr>
          <p:nvPr>
            <p:ph idx="1"/>
          </p:nvPr>
        </p:nvSpPr>
        <p:spPr>
          <a:xfrm>
            <a:off x="519983" y="2264128"/>
            <a:ext cx="3521565" cy="2570958"/>
          </a:xfrm>
        </p:spPr>
        <p:txBody>
          <a:bodyPr vert="horz" lIns="91440" tIns="45720" rIns="91440" bIns="45720" rtlCol="0" anchor="t">
            <a:normAutofit/>
          </a:bodyPr>
          <a:lstStyle/>
          <a:p>
            <a:pPr>
              <a:spcAft>
                <a:spcPts val="600"/>
              </a:spcAft>
            </a:pPr>
            <a:r>
              <a:rPr lang="en-CA" sz="2000">
                <a:latin typeface="Arial"/>
                <a:cs typeface="Arial"/>
              </a:rPr>
              <a:t>Depression in pregnancy or in the first year after childbirth is a serious concern</a:t>
            </a:r>
            <a:endParaRPr lang="en-CA" altLang="en-US" sz="2000"/>
          </a:p>
          <a:p>
            <a:pPr>
              <a:spcAft>
                <a:spcPts val="600"/>
              </a:spcAft>
            </a:pPr>
            <a:r>
              <a:rPr lang="en-CA" altLang="en-US" sz="2000">
                <a:latin typeface="Arial"/>
                <a:cs typeface="Arial"/>
              </a:rPr>
              <a:t>If detected, there are effective treatments</a:t>
            </a:r>
            <a:endParaRPr lang="en-CA" altLang="en-US" sz="2000"/>
          </a:p>
          <a:p>
            <a:pPr>
              <a:spcAft>
                <a:spcPts val="600"/>
              </a:spcAft>
            </a:pPr>
            <a:endParaRPr lang="en-CA" altLang="en-US" sz="2000"/>
          </a:p>
          <a:p>
            <a:pPr marL="0" indent="0">
              <a:spcAft>
                <a:spcPts val="600"/>
              </a:spcAft>
              <a:buNone/>
            </a:pPr>
            <a:endParaRPr lang="fr-CA" sz="2000"/>
          </a:p>
        </p:txBody>
      </p:sp>
      <p:sp>
        <p:nvSpPr>
          <p:cNvPr id="9220" name="Slide Number Placeholder 3"/>
          <p:cNvSpPr>
            <a:spLocks noGrp="1"/>
          </p:cNvSpPr>
          <p:nvPr>
            <p:ph type="sldNum" sz="quarter" idx="4294967295"/>
          </p:nvPr>
        </p:nvSpPr>
        <p:spPr>
          <a:xfrm>
            <a:off x="7010400" y="6477000"/>
            <a:ext cx="1905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Arial" pitchFamily="34" charset="0"/>
                <a:ea typeface="ヒラギノ角ゴ Pro W3" pitchFamily="-84" charset="-128"/>
              </a:defRPr>
            </a:lvl1pPr>
            <a:lvl2pPr marL="742950" indent="-285750">
              <a:spcBef>
                <a:spcPct val="20000"/>
              </a:spcBef>
              <a:buChar char="–"/>
              <a:defRPr sz="1600">
                <a:solidFill>
                  <a:schemeClr val="tx1"/>
                </a:solidFill>
                <a:latin typeface="Arial" pitchFamily="34" charset="0"/>
                <a:ea typeface="ヒラギノ角ゴ Pro W3" pitchFamily="-84" charset="-128"/>
              </a:defRPr>
            </a:lvl2pPr>
            <a:lvl3pPr marL="1143000" indent="-228600">
              <a:spcBef>
                <a:spcPct val="20000"/>
              </a:spcBef>
              <a:buChar char="•"/>
              <a:defRPr sz="1400">
                <a:solidFill>
                  <a:schemeClr val="tx1"/>
                </a:solidFill>
                <a:latin typeface="Arial" pitchFamily="34" charset="0"/>
                <a:ea typeface="ヒラギノ角ゴ Pro W3" pitchFamily="-84" charset="-128"/>
              </a:defRPr>
            </a:lvl3pPr>
            <a:lvl4pPr marL="1600200" indent="-228600">
              <a:spcBef>
                <a:spcPct val="20000"/>
              </a:spcBef>
              <a:buChar char="–"/>
              <a:defRPr sz="1400">
                <a:solidFill>
                  <a:schemeClr val="tx1"/>
                </a:solidFill>
                <a:latin typeface="Arial" pitchFamily="34" charset="0"/>
                <a:ea typeface="ヒラギノ角ゴ Pro W3" pitchFamily="-84" charset="-128"/>
              </a:defRPr>
            </a:lvl4pPr>
            <a:lvl5pPr marL="2057400" indent="-228600">
              <a:spcBef>
                <a:spcPct val="20000"/>
              </a:spcBef>
              <a:buChar char="»"/>
              <a:defRPr sz="1400">
                <a:solidFill>
                  <a:schemeClr val="tx1"/>
                </a:solidFill>
                <a:latin typeface="Arial" pitchFamily="34" charset="0"/>
                <a:ea typeface="ヒラギノ角ゴ Pro W3" pitchFamily="-84"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ヒラギノ角ゴ Pro W3" pitchFamily="-84"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ヒラギノ角ゴ Pro W3" pitchFamily="-84"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ヒラギノ角ゴ Pro W3" pitchFamily="-84"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ヒラギノ角ゴ Pro W3" pitchFamily="-84" charset="-128"/>
              </a:defRPr>
            </a:lvl9pPr>
          </a:lstStyle>
          <a:p>
            <a:pPr>
              <a:spcBef>
                <a:spcPct val="0"/>
              </a:spcBef>
              <a:buFontTx/>
              <a:buNone/>
            </a:pPr>
            <a:fld id="{48AB71C0-6267-4790-8DFD-8506937AE7EC}" type="slidenum">
              <a:rPr lang="en-CA" altLang="en-US" sz="1400" smtClean="0"/>
              <a:pPr>
                <a:spcBef>
                  <a:spcPct val="0"/>
                </a:spcBef>
                <a:buFontTx/>
                <a:buNone/>
              </a:pPr>
              <a:t>6</a:t>
            </a:fld>
            <a:endParaRPr lang="en-CA" altLang="en-US" sz="1400"/>
          </a:p>
        </p:txBody>
      </p:sp>
      <p:sp>
        <p:nvSpPr>
          <p:cNvPr id="5" name="Title 1">
            <a:extLst>
              <a:ext uri="{FF2B5EF4-FFF2-40B4-BE49-F238E27FC236}">
                <a16:creationId xmlns:a16="http://schemas.microsoft.com/office/drawing/2014/main" id="{7FABB71B-59B4-F922-89A7-DBA051DADB25}"/>
              </a:ext>
            </a:extLst>
          </p:cNvPr>
          <p:cNvSpPr txBox="1">
            <a:spLocks/>
          </p:cNvSpPr>
          <p:nvPr/>
        </p:nvSpPr>
        <p:spPr>
          <a:xfrm>
            <a:off x="457200" y="550459"/>
            <a:ext cx="5030906" cy="1231142"/>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400" b="1" kern="1200">
                <a:solidFill>
                  <a:schemeClr val="tx1"/>
                </a:solidFill>
                <a:latin typeface="Arial" panose="020B0604020202020204" pitchFamily="34" charset="0"/>
                <a:ea typeface="+mj-ea"/>
                <a:cs typeface="Arial" panose="020B0604020202020204" pitchFamily="34" charset="0"/>
              </a:defRPr>
            </a:lvl1pPr>
          </a:lstStyle>
          <a:p>
            <a:r>
              <a:rPr lang="en-CA" sz="3600">
                <a:latin typeface="Arial"/>
                <a:cs typeface="Arial"/>
              </a:rPr>
              <a:t>Depression in pregnancy</a:t>
            </a:r>
            <a:endParaRPr lang="en-CA" sz="3600" b="0">
              <a:latin typeface="Arial"/>
              <a:cs typeface="Arial"/>
            </a:endParaRPr>
          </a:p>
        </p:txBody>
      </p:sp>
    </p:spTree>
    <p:extLst>
      <p:ext uri="{BB962C8B-B14F-4D97-AF65-F5344CB8AC3E}">
        <p14:creationId xmlns:p14="http://schemas.microsoft.com/office/powerpoint/2010/main" val="385010921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443166" y="668194"/>
            <a:ext cx="8213154" cy="456943"/>
          </a:xfrm>
        </p:spPr>
        <p:txBody>
          <a:bodyPr>
            <a:normAutofit fontScale="90000"/>
          </a:bodyPr>
          <a:lstStyle/>
          <a:p>
            <a:br>
              <a:rPr lang="fr-CA" altLang="en-US" sz="3200">
                <a:latin typeface="Arial"/>
                <a:cs typeface="Arial"/>
              </a:rPr>
            </a:br>
            <a:r>
              <a:rPr lang="fr-CA" altLang="en-US" sz="3200" err="1">
                <a:latin typeface="Arial"/>
                <a:cs typeface="Arial"/>
              </a:rPr>
              <a:t>Task</a:t>
            </a:r>
            <a:r>
              <a:rPr lang="fr-CA" altLang="en-US" sz="3200">
                <a:latin typeface="Arial"/>
                <a:cs typeface="Arial"/>
              </a:rPr>
              <a:t> Force </a:t>
            </a:r>
            <a:r>
              <a:rPr lang="fr-CA" altLang="en-US" sz="3200" err="1">
                <a:latin typeface="Arial"/>
                <a:cs typeface="Arial"/>
              </a:rPr>
              <a:t>recommends</a:t>
            </a:r>
          </a:p>
        </p:txBody>
      </p:sp>
      <p:sp>
        <p:nvSpPr>
          <p:cNvPr id="61443" name="Content Placeholder 2"/>
          <p:cNvSpPr>
            <a:spLocks noGrp="1"/>
          </p:cNvSpPr>
          <p:nvPr>
            <p:ph idx="1"/>
          </p:nvPr>
        </p:nvSpPr>
        <p:spPr>
          <a:xfrm>
            <a:off x="440754" y="1716897"/>
            <a:ext cx="7691331" cy="2020030"/>
          </a:xfrm>
        </p:spPr>
        <p:txBody>
          <a:bodyPr vert="horz" lIns="91440" tIns="45720" rIns="91440" bIns="45720" rtlCol="0" anchor="t">
            <a:noAutofit/>
          </a:bodyPr>
          <a:lstStyle/>
          <a:p>
            <a:r>
              <a:rPr lang="en-US" sz="2000" b="1">
                <a:latin typeface="Arial"/>
                <a:cs typeface="Arial"/>
              </a:rPr>
              <a:t>Ask about </a:t>
            </a:r>
            <a:r>
              <a:rPr lang="en-US" sz="2000">
                <a:latin typeface="Arial"/>
                <a:cs typeface="Arial"/>
              </a:rPr>
              <a:t>the mental health and well-being of patients at visits during pregnancy and the postpartum period</a:t>
            </a:r>
            <a:endParaRPr lang="en-US" sz="2000"/>
          </a:p>
          <a:p>
            <a:r>
              <a:rPr lang="en-US" sz="2000" b="1">
                <a:latin typeface="Arial"/>
                <a:cs typeface="Arial"/>
              </a:rPr>
              <a:t>Don’t use </a:t>
            </a:r>
            <a:r>
              <a:rPr lang="en-US" sz="2000">
                <a:latin typeface="Arial"/>
                <a:cs typeface="Arial"/>
              </a:rPr>
              <a:t>a screening instrument or tool with a cut-off score to detect depression </a:t>
            </a:r>
            <a:endParaRPr lang="en-US" sz="2000"/>
          </a:p>
          <a:p>
            <a:r>
              <a:rPr lang="en-US" sz="2000" b="1">
                <a:latin typeface="Arial"/>
                <a:cs typeface="Arial"/>
              </a:rPr>
              <a:t>Use all clinical information</a:t>
            </a:r>
            <a:r>
              <a:rPr lang="en-US" sz="2000">
                <a:latin typeface="Arial"/>
                <a:cs typeface="Arial"/>
              </a:rPr>
              <a:t> to make a mental health assessment</a:t>
            </a:r>
            <a:endParaRPr lang="en-CA" sz="2000">
              <a:latin typeface="Arial"/>
              <a:cs typeface="Arial"/>
            </a:endParaRPr>
          </a:p>
        </p:txBody>
      </p:sp>
      <p:sp>
        <p:nvSpPr>
          <p:cNvPr id="61444" name="Slide Number Placeholder 3"/>
          <p:cNvSpPr>
            <a:spLocks noGrp="1"/>
          </p:cNvSpPr>
          <p:nvPr>
            <p:ph type="sldNum" sz="quarter" idx="4294967295"/>
          </p:nvPr>
        </p:nvSpPr>
        <p:spPr>
          <a:xfrm>
            <a:off x="7010400" y="6477000"/>
            <a:ext cx="1905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000">
                <a:solidFill>
                  <a:schemeClr val="tx1"/>
                </a:solidFill>
                <a:latin typeface="Arial" pitchFamily="34" charset="0"/>
                <a:ea typeface="ヒラギノ角ゴ Pro W3" charset="-128"/>
              </a:defRPr>
            </a:lvl1pPr>
            <a:lvl2pPr marL="742950" indent="-285750" eaLnBrk="0" hangingPunct="0">
              <a:spcBef>
                <a:spcPct val="20000"/>
              </a:spcBef>
              <a:buChar char="–"/>
              <a:defRPr sz="1600">
                <a:solidFill>
                  <a:schemeClr val="tx1"/>
                </a:solidFill>
                <a:latin typeface="Arial" pitchFamily="34" charset="0"/>
                <a:ea typeface="ヒラギノ角ゴ Pro W3" charset="-128"/>
              </a:defRPr>
            </a:lvl2pPr>
            <a:lvl3pPr marL="1143000" indent="-228600" eaLnBrk="0" hangingPunct="0">
              <a:spcBef>
                <a:spcPct val="20000"/>
              </a:spcBef>
              <a:buChar char="•"/>
              <a:defRPr sz="1400">
                <a:solidFill>
                  <a:schemeClr val="tx1"/>
                </a:solidFill>
                <a:latin typeface="Arial" pitchFamily="34" charset="0"/>
                <a:ea typeface="ヒラギノ角ゴ Pro W3" charset="-128"/>
              </a:defRPr>
            </a:lvl3pPr>
            <a:lvl4pPr marL="1600200" indent="-228600" eaLnBrk="0" hangingPunct="0">
              <a:spcBef>
                <a:spcPct val="20000"/>
              </a:spcBef>
              <a:buChar char="–"/>
              <a:defRPr sz="1400">
                <a:solidFill>
                  <a:schemeClr val="tx1"/>
                </a:solidFill>
                <a:latin typeface="Arial" pitchFamily="34" charset="0"/>
                <a:ea typeface="ヒラギノ角ゴ Pro W3" charset="-128"/>
              </a:defRPr>
            </a:lvl4pPr>
            <a:lvl5pPr marL="2057400" indent="-228600" eaLnBrk="0" hangingPunct="0">
              <a:spcBef>
                <a:spcPct val="20000"/>
              </a:spcBef>
              <a:buChar char="»"/>
              <a:defRPr sz="1400">
                <a:solidFill>
                  <a:schemeClr val="tx1"/>
                </a:solidFill>
                <a:latin typeface="Arial" pitchFamily="34" charset="0"/>
                <a:ea typeface="ヒラギノ角ゴ Pro W3"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9pPr>
          </a:lstStyle>
          <a:p>
            <a:pPr>
              <a:spcBef>
                <a:spcPct val="0"/>
              </a:spcBef>
              <a:buFontTx/>
              <a:buNone/>
            </a:pPr>
            <a:fld id="{EC59A28D-FE2D-42E1-A36E-D654AC52DB3F}" type="slidenum">
              <a:rPr lang="en-US" altLang="en-US" sz="1400" smtClean="0"/>
              <a:pPr>
                <a:spcBef>
                  <a:spcPct val="0"/>
                </a:spcBef>
                <a:buFontTx/>
                <a:buNone/>
              </a:pPr>
              <a:t>60</a:t>
            </a:fld>
            <a:endParaRPr lang="en-US" altLang="en-US" sz="1400"/>
          </a:p>
        </p:txBody>
      </p:sp>
      <p:grpSp>
        <p:nvGrpSpPr>
          <p:cNvPr id="8" name="Group 7">
            <a:extLst>
              <a:ext uri="{FF2B5EF4-FFF2-40B4-BE49-F238E27FC236}">
                <a16:creationId xmlns:a16="http://schemas.microsoft.com/office/drawing/2014/main" id="{20F5B09D-3036-6750-0616-779435CE532E}"/>
              </a:ext>
            </a:extLst>
          </p:cNvPr>
          <p:cNvGrpSpPr/>
          <p:nvPr/>
        </p:nvGrpSpPr>
        <p:grpSpPr>
          <a:xfrm>
            <a:off x="504423" y="4113142"/>
            <a:ext cx="8058221" cy="1553496"/>
            <a:chOff x="504423" y="3857246"/>
            <a:chExt cx="8058221" cy="1553496"/>
          </a:xfrm>
        </p:grpSpPr>
        <p:sp>
          <p:nvSpPr>
            <p:cNvPr id="7" name="Rectangle: Rounded Corners 6">
              <a:extLst>
                <a:ext uri="{FF2B5EF4-FFF2-40B4-BE49-F238E27FC236}">
                  <a16:creationId xmlns:a16="http://schemas.microsoft.com/office/drawing/2014/main" id="{29AFBD4B-235D-8510-D986-48FFFDBBC994}"/>
                </a:ext>
              </a:extLst>
            </p:cNvPr>
            <p:cNvSpPr/>
            <p:nvPr/>
          </p:nvSpPr>
          <p:spPr>
            <a:xfrm>
              <a:off x="1086705" y="4073334"/>
              <a:ext cx="7475939" cy="1337408"/>
            </a:xfrm>
            <a:prstGeom prst="roundRect">
              <a:avLst/>
            </a:prstGeom>
            <a:solidFill>
              <a:schemeClr val="tx2">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0" tIns="45720" rIns="228600" bIns="45720" numCol="1" spcCol="0" rtlCol="0" fromWordArt="0" anchor="ctr" anchorCtr="0" forceAA="0" compatLnSpc="1">
              <a:prstTxWarp prst="textNoShape">
                <a:avLst/>
              </a:prstTxWarp>
              <a:noAutofit/>
            </a:bodyPr>
            <a:lstStyle/>
            <a:p>
              <a:pPr algn="ctr"/>
              <a:endParaRPr lang="en-US">
                <a:solidFill>
                  <a:schemeClr val="bg1"/>
                </a:solidFill>
                <a:cs typeface="Calibri"/>
              </a:endParaRPr>
            </a:p>
          </p:txBody>
        </p:sp>
        <p:sp>
          <p:nvSpPr>
            <p:cNvPr id="5" name="Rectangle: Rounded Corners 4">
              <a:extLst>
                <a:ext uri="{FF2B5EF4-FFF2-40B4-BE49-F238E27FC236}">
                  <a16:creationId xmlns:a16="http://schemas.microsoft.com/office/drawing/2014/main" id="{5AB16C1E-0A05-AD38-2DEB-FD508E9BBFAC}"/>
                </a:ext>
              </a:extLst>
            </p:cNvPr>
            <p:cNvSpPr/>
            <p:nvPr/>
          </p:nvSpPr>
          <p:spPr>
            <a:xfrm>
              <a:off x="975817" y="3928327"/>
              <a:ext cx="7475939" cy="1354467"/>
            </a:xfrm>
            <a:prstGeom prst="round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0" tIns="45720" rIns="228600" bIns="45720" numCol="1" spcCol="0" rtlCol="0" fromWordArt="0" anchor="ctr" anchorCtr="0" forceAA="0" compatLnSpc="1">
              <a:prstTxWarp prst="textNoShape">
                <a:avLst/>
              </a:prstTxWarp>
              <a:noAutofit/>
            </a:bodyPr>
            <a:lstStyle/>
            <a:p>
              <a:r>
                <a:rPr lang="fr-CA" sz="2000" b="1" err="1">
                  <a:solidFill>
                    <a:schemeClr val="bg1"/>
                  </a:solidFill>
                  <a:latin typeface="Arial"/>
                  <a:cs typeface="Arial"/>
                </a:rPr>
                <a:t>Usual</a:t>
              </a:r>
              <a:r>
                <a:rPr lang="fr-CA" sz="2000" b="1">
                  <a:solidFill>
                    <a:schemeClr val="bg1"/>
                  </a:solidFill>
                  <a:latin typeface="Arial"/>
                  <a:cs typeface="Arial"/>
                </a:rPr>
                <a:t> </a:t>
              </a:r>
              <a:r>
                <a:rPr lang="fr-CA" sz="2000" b="1" err="1">
                  <a:solidFill>
                    <a:schemeClr val="bg1"/>
                  </a:solidFill>
                  <a:latin typeface="Arial"/>
                  <a:cs typeface="Arial"/>
                </a:rPr>
                <a:t>clinical</a:t>
              </a:r>
              <a:r>
                <a:rPr lang="fr-CA" sz="2000" b="1">
                  <a:solidFill>
                    <a:schemeClr val="bg1"/>
                  </a:solidFill>
                  <a:latin typeface="Arial"/>
                  <a:cs typeface="Arial"/>
                </a:rPr>
                <a:t> care and vigilance to patient mental </a:t>
              </a:r>
              <a:r>
                <a:rPr lang="fr-CA" sz="2000" b="1" err="1">
                  <a:solidFill>
                    <a:schemeClr val="bg1"/>
                  </a:solidFill>
                  <a:latin typeface="Arial"/>
                  <a:cs typeface="Arial"/>
                </a:rPr>
                <a:t>health</a:t>
              </a:r>
              <a:r>
                <a:rPr lang="fr-CA" sz="2000" b="1">
                  <a:solidFill>
                    <a:schemeClr val="bg1"/>
                  </a:solidFill>
                  <a:latin typeface="Arial"/>
                  <a:cs typeface="Arial"/>
                </a:rPr>
                <a:t> in </a:t>
              </a:r>
              <a:r>
                <a:rPr lang="fr-CA" sz="2000" b="1" err="1">
                  <a:solidFill>
                    <a:schemeClr val="bg1"/>
                  </a:solidFill>
                  <a:latin typeface="Arial"/>
                  <a:cs typeface="Arial"/>
                </a:rPr>
                <a:t>pregnancy</a:t>
              </a:r>
              <a:r>
                <a:rPr lang="fr-CA" sz="2000" b="1">
                  <a:solidFill>
                    <a:schemeClr val="bg1"/>
                  </a:solidFill>
                  <a:latin typeface="Arial"/>
                  <a:cs typeface="Arial"/>
                </a:rPr>
                <a:t> and postpartum </a:t>
              </a:r>
              <a:r>
                <a:rPr lang="fr-CA" sz="2000" b="1" err="1">
                  <a:solidFill>
                    <a:schemeClr val="bg1"/>
                  </a:solidFill>
                  <a:latin typeface="Arial"/>
                  <a:cs typeface="Arial"/>
                </a:rPr>
                <a:t>period</a:t>
              </a:r>
              <a:r>
                <a:rPr lang="fr-CA" sz="2000" b="1">
                  <a:solidFill>
                    <a:schemeClr val="bg1"/>
                  </a:solidFill>
                  <a:latin typeface="Arial"/>
                  <a:cs typeface="Arial"/>
                </a:rPr>
                <a:t> </a:t>
              </a:r>
              <a:r>
                <a:rPr lang="en-US" b="1">
                  <a:solidFill>
                    <a:schemeClr val="bg1"/>
                  </a:solidFill>
                  <a:latin typeface="Arial"/>
                  <a:cs typeface="Arial"/>
                </a:rPr>
                <a:t> </a:t>
              </a:r>
              <a:endParaRPr lang="en-US">
                <a:solidFill>
                  <a:schemeClr val="bg1"/>
                </a:solidFill>
                <a:cs typeface="Calibri"/>
              </a:endParaRPr>
            </a:p>
          </p:txBody>
        </p:sp>
        <p:pic>
          <p:nvPicPr>
            <p:cNvPr id="3" name="Picture 3" descr="Icon&#10;&#10;Description automatically generated">
              <a:extLst>
                <a:ext uri="{FF2B5EF4-FFF2-40B4-BE49-F238E27FC236}">
                  <a16:creationId xmlns:a16="http://schemas.microsoft.com/office/drawing/2014/main" id="{625E5522-3DB0-ABD5-977E-4C54FDF66B0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7816" y="3900718"/>
              <a:ext cx="1222527" cy="1213998"/>
            </a:xfrm>
            <a:prstGeom prst="rect">
              <a:avLst/>
            </a:prstGeom>
          </p:spPr>
        </p:pic>
        <p:sp>
          <p:nvSpPr>
            <p:cNvPr id="6" name="Oval 5">
              <a:extLst>
                <a:ext uri="{FF2B5EF4-FFF2-40B4-BE49-F238E27FC236}">
                  <a16:creationId xmlns:a16="http://schemas.microsoft.com/office/drawing/2014/main" id="{1EE3B74C-346F-7FAD-A2B1-FC7D393A5C48}"/>
                </a:ext>
              </a:extLst>
            </p:cNvPr>
            <p:cNvSpPr/>
            <p:nvPr/>
          </p:nvSpPr>
          <p:spPr>
            <a:xfrm>
              <a:off x="504423" y="3857246"/>
              <a:ext cx="1206499" cy="1190624"/>
            </a:xfrm>
            <a:prstGeom prst="ellipse">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35413011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A picture containing person, person, suit, necktie&#10;&#10;Description automatically generated">
            <a:extLst>
              <a:ext uri="{FF2B5EF4-FFF2-40B4-BE49-F238E27FC236}">
                <a16:creationId xmlns:a16="http://schemas.microsoft.com/office/drawing/2014/main" id="{B3C15AD0-4F00-E559-5B4A-017314F613E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923858" y="2050020"/>
            <a:ext cx="2649595" cy="2756786"/>
          </a:xfrm>
          <a:prstGeom prst="rect">
            <a:avLst/>
          </a:prstGeom>
        </p:spPr>
      </p:pic>
      <p:sp>
        <p:nvSpPr>
          <p:cNvPr id="61442" name="Title 1"/>
          <p:cNvSpPr>
            <a:spLocks noGrp="1"/>
          </p:cNvSpPr>
          <p:nvPr>
            <p:ph type="title"/>
          </p:nvPr>
        </p:nvSpPr>
        <p:spPr>
          <a:xfrm>
            <a:off x="426720" y="380389"/>
            <a:ext cx="8229600" cy="744748"/>
          </a:xfrm>
        </p:spPr>
        <p:txBody>
          <a:bodyPr>
            <a:normAutofit fontScale="90000"/>
          </a:bodyPr>
          <a:lstStyle/>
          <a:p>
            <a:br>
              <a:rPr lang="fr-CA" altLang="en-US" sz="3200">
                <a:latin typeface="Arial"/>
                <a:cs typeface="Arial"/>
              </a:rPr>
            </a:br>
            <a:r>
              <a:rPr lang="fr-CA" altLang="en-US" sz="3200">
                <a:latin typeface="Arial"/>
                <a:cs typeface="Arial"/>
              </a:rPr>
              <a:t> </a:t>
            </a:r>
            <a:endParaRPr lang="en-US" altLang="en-US" sz="3200">
              <a:latin typeface="Arial"/>
              <a:cs typeface="Arial"/>
            </a:endParaRPr>
          </a:p>
        </p:txBody>
      </p:sp>
      <p:sp>
        <p:nvSpPr>
          <p:cNvPr id="61443" name="Content Placeholder 2"/>
          <p:cNvSpPr>
            <a:spLocks noGrp="1"/>
          </p:cNvSpPr>
          <p:nvPr>
            <p:ph idx="1"/>
          </p:nvPr>
        </p:nvSpPr>
        <p:spPr>
          <a:xfrm>
            <a:off x="1264076" y="1256603"/>
            <a:ext cx="4377614" cy="4218715"/>
          </a:xfrm>
        </p:spPr>
        <p:txBody>
          <a:bodyPr vert="horz" lIns="91440" tIns="45720" rIns="91440" bIns="45720" rtlCol="0" anchor="t">
            <a:noAutofit/>
          </a:bodyPr>
          <a:lstStyle/>
          <a:p>
            <a:pPr marL="0" indent="0">
              <a:spcBef>
                <a:spcPts val="1400"/>
              </a:spcBef>
              <a:spcAft>
                <a:spcPts val="1200"/>
              </a:spcAft>
              <a:buNone/>
            </a:pPr>
            <a:r>
              <a:rPr lang="en-US" sz="2000">
                <a:latin typeface="Arial"/>
                <a:cs typeface="Arial"/>
              </a:rPr>
              <a:t>Depression in pregnant and postpartum people is devastating, with a massive burden for families and it’s critical to detect it. We need to do all we can to support and treat people with depression. Exercising good clinical practice where clinicians ask about and are alert to changes in physical and mental health symptoms of their patients is key. ” </a:t>
            </a:r>
            <a:endParaRPr lang="en-US" sz="2000"/>
          </a:p>
          <a:p>
            <a:pPr marL="0" indent="0">
              <a:buNone/>
            </a:pPr>
            <a:r>
              <a:rPr lang="en-US" sz="1600">
                <a:latin typeface="Arial"/>
                <a:cs typeface="Arial"/>
              </a:rPr>
              <a:t>– Dr. Eddy Lang, chair, PPPD Working Group</a:t>
            </a:r>
            <a:endParaRPr lang="en-US" sz="1600"/>
          </a:p>
        </p:txBody>
      </p:sp>
      <p:sp>
        <p:nvSpPr>
          <p:cNvPr id="61444" name="Slide Number Placeholder 3"/>
          <p:cNvSpPr>
            <a:spLocks noGrp="1"/>
          </p:cNvSpPr>
          <p:nvPr>
            <p:ph type="sldNum" sz="quarter" idx="4294967295"/>
          </p:nvPr>
        </p:nvSpPr>
        <p:spPr>
          <a:xfrm>
            <a:off x="7010400" y="6477000"/>
            <a:ext cx="1905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000">
                <a:solidFill>
                  <a:schemeClr val="tx1"/>
                </a:solidFill>
                <a:latin typeface="Arial" pitchFamily="34" charset="0"/>
                <a:ea typeface="ヒラギノ角ゴ Pro W3" charset="-128"/>
              </a:defRPr>
            </a:lvl1pPr>
            <a:lvl2pPr marL="742950" indent="-285750" eaLnBrk="0" hangingPunct="0">
              <a:spcBef>
                <a:spcPct val="20000"/>
              </a:spcBef>
              <a:buChar char="–"/>
              <a:defRPr sz="1600">
                <a:solidFill>
                  <a:schemeClr val="tx1"/>
                </a:solidFill>
                <a:latin typeface="Arial" pitchFamily="34" charset="0"/>
                <a:ea typeface="ヒラギノ角ゴ Pro W3" charset="-128"/>
              </a:defRPr>
            </a:lvl2pPr>
            <a:lvl3pPr marL="1143000" indent="-228600" eaLnBrk="0" hangingPunct="0">
              <a:spcBef>
                <a:spcPct val="20000"/>
              </a:spcBef>
              <a:buChar char="•"/>
              <a:defRPr sz="1400">
                <a:solidFill>
                  <a:schemeClr val="tx1"/>
                </a:solidFill>
                <a:latin typeface="Arial" pitchFamily="34" charset="0"/>
                <a:ea typeface="ヒラギノ角ゴ Pro W3" charset="-128"/>
              </a:defRPr>
            </a:lvl3pPr>
            <a:lvl4pPr marL="1600200" indent="-228600" eaLnBrk="0" hangingPunct="0">
              <a:spcBef>
                <a:spcPct val="20000"/>
              </a:spcBef>
              <a:buChar char="–"/>
              <a:defRPr sz="1400">
                <a:solidFill>
                  <a:schemeClr val="tx1"/>
                </a:solidFill>
                <a:latin typeface="Arial" pitchFamily="34" charset="0"/>
                <a:ea typeface="ヒラギノ角ゴ Pro W3" charset="-128"/>
              </a:defRPr>
            </a:lvl4pPr>
            <a:lvl5pPr marL="2057400" indent="-228600" eaLnBrk="0" hangingPunct="0">
              <a:spcBef>
                <a:spcPct val="20000"/>
              </a:spcBef>
              <a:buChar char="»"/>
              <a:defRPr sz="1400">
                <a:solidFill>
                  <a:schemeClr val="tx1"/>
                </a:solidFill>
                <a:latin typeface="Arial" pitchFamily="34" charset="0"/>
                <a:ea typeface="ヒラギノ角ゴ Pro W3"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9pPr>
          </a:lstStyle>
          <a:p>
            <a:pPr>
              <a:spcBef>
                <a:spcPct val="0"/>
              </a:spcBef>
              <a:buFontTx/>
              <a:buNone/>
            </a:pPr>
            <a:fld id="{EC59A28D-FE2D-42E1-A36E-D654AC52DB3F}" type="slidenum">
              <a:rPr lang="en-US" altLang="en-US" sz="1400" smtClean="0"/>
              <a:pPr>
                <a:spcBef>
                  <a:spcPct val="0"/>
                </a:spcBef>
                <a:buFontTx/>
                <a:buNone/>
              </a:pPr>
              <a:t>61</a:t>
            </a:fld>
            <a:endParaRPr lang="en-US" altLang="en-US" sz="1400"/>
          </a:p>
        </p:txBody>
      </p:sp>
      <p:pic>
        <p:nvPicPr>
          <p:cNvPr id="6" name="Graphic 6" descr="Open quotation mark with solid fill">
            <a:extLst>
              <a:ext uri="{FF2B5EF4-FFF2-40B4-BE49-F238E27FC236}">
                <a16:creationId xmlns:a16="http://schemas.microsoft.com/office/drawing/2014/main" id="{5FEE9465-D3C5-A295-0B40-409FCE7D262B}"/>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93925" y="1051289"/>
            <a:ext cx="914400" cy="914400"/>
          </a:xfrm>
          <a:prstGeom prst="rect">
            <a:avLst/>
          </a:prstGeom>
        </p:spPr>
      </p:pic>
    </p:spTree>
    <p:extLst>
      <p:ext uri="{BB962C8B-B14F-4D97-AF65-F5344CB8AC3E}">
        <p14:creationId xmlns:p14="http://schemas.microsoft.com/office/powerpoint/2010/main" val="18216282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normAutofit/>
          </a:bodyPr>
          <a:lstStyle/>
          <a:p>
            <a:r>
              <a:rPr lang="en-US" altLang="en-US" sz="3200">
                <a:latin typeface="Arial"/>
                <a:cs typeface="Arial"/>
              </a:rPr>
              <a:t>More information</a:t>
            </a:r>
          </a:p>
        </p:txBody>
      </p:sp>
      <p:sp>
        <p:nvSpPr>
          <p:cNvPr id="3" name="Content Placeholder 2"/>
          <p:cNvSpPr>
            <a:spLocks noGrp="1"/>
          </p:cNvSpPr>
          <p:nvPr>
            <p:ph idx="1"/>
          </p:nvPr>
        </p:nvSpPr>
        <p:spPr>
          <a:xfrm>
            <a:off x="457200" y="2598761"/>
            <a:ext cx="3957012" cy="1523926"/>
          </a:xfrm>
        </p:spPr>
        <p:txBody>
          <a:bodyPr>
            <a:normAutofit/>
          </a:bodyPr>
          <a:lstStyle/>
          <a:p>
            <a:pPr marL="0" indent="0">
              <a:buFontTx/>
              <a:buNone/>
              <a:defRPr/>
            </a:pPr>
            <a:r>
              <a:rPr lang="en-US" sz="1800"/>
              <a:t>For the guideline, related clinician and patient tools, visit :</a:t>
            </a:r>
          </a:p>
          <a:p>
            <a:pPr marL="0" indent="0">
              <a:buFontTx/>
              <a:buNone/>
              <a:defRPr/>
            </a:pPr>
            <a:endParaRPr lang="en-US" sz="1800"/>
          </a:p>
          <a:p>
            <a:pPr>
              <a:spcAft>
                <a:spcPts val="0"/>
              </a:spcAft>
              <a:defRPr/>
            </a:pPr>
            <a:r>
              <a:rPr lang="en-CA" sz="1800">
                <a:ea typeface="Cambria"/>
                <a:cs typeface="Times New Roman"/>
                <a:hlinkClick r:id="rId3"/>
              </a:rPr>
              <a:t>http://canadiantaskforce.ca</a:t>
            </a:r>
            <a:r>
              <a:rPr lang="en-CA" sz="1800">
                <a:ea typeface="Cambria"/>
                <a:cs typeface="Times New Roman"/>
              </a:rPr>
              <a:t> </a:t>
            </a:r>
          </a:p>
        </p:txBody>
      </p:sp>
      <p:sp>
        <p:nvSpPr>
          <p:cNvPr id="64516" name="Slide Number Placeholder 3"/>
          <p:cNvSpPr>
            <a:spLocks noGrp="1"/>
          </p:cNvSpPr>
          <p:nvPr>
            <p:ph type="sldNum" sz="quarter" idx="4294967295"/>
          </p:nvPr>
        </p:nvSpPr>
        <p:spPr>
          <a:xfrm>
            <a:off x="7010400" y="6477000"/>
            <a:ext cx="1905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000">
                <a:solidFill>
                  <a:schemeClr val="tx1"/>
                </a:solidFill>
                <a:latin typeface="Arial" pitchFamily="34" charset="0"/>
                <a:ea typeface="ヒラギノ角ゴ Pro W3" charset="-128"/>
              </a:defRPr>
            </a:lvl1pPr>
            <a:lvl2pPr marL="742950" indent="-285750" eaLnBrk="0" hangingPunct="0">
              <a:spcBef>
                <a:spcPct val="20000"/>
              </a:spcBef>
              <a:buChar char="–"/>
              <a:defRPr sz="1600">
                <a:solidFill>
                  <a:schemeClr val="tx1"/>
                </a:solidFill>
                <a:latin typeface="Arial" pitchFamily="34" charset="0"/>
                <a:ea typeface="ヒラギノ角ゴ Pro W3" charset="-128"/>
              </a:defRPr>
            </a:lvl2pPr>
            <a:lvl3pPr marL="1143000" indent="-228600" eaLnBrk="0" hangingPunct="0">
              <a:spcBef>
                <a:spcPct val="20000"/>
              </a:spcBef>
              <a:buChar char="•"/>
              <a:defRPr sz="1400">
                <a:solidFill>
                  <a:schemeClr val="tx1"/>
                </a:solidFill>
                <a:latin typeface="Arial" pitchFamily="34" charset="0"/>
                <a:ea typeface="ヒラギノ角ゴ Pro W3" charset="-128"/>
              </a:defRPr>
            </a:lvl3pPr>
            <a:lvl4pPr marL="1600200" indent="-228600" eaLnBrk="0" hangingPunct="0">
              <a:spcBef>
                <a:spcPct val="20000"/>
              </a:spcBef>
              <a:buChar char="–"/>
              <a:defRPr sz="1400">
                <a:solidFill>
                  <a:schemeClr val="tx1"/>
                </a:solidFill>
                <a:latin typeface="Arial" pitchFamily="34" charset="0"/>
                <a:ea typeface="ヒラギノ角ゴ Pro W3" charset="-128"/>
              </a:defRPr>
            </a:lvl4pPr>
            <a:lvl5pPr marL="2057400" indent="-228600" eaLnBrk="0" hangingPunct="0">
              <a:spcBef>
                <a:spcPct val="20000"/>
              </a:spcBef>
              <a:buChar char="»"/>
              <a:defRPr sz="1400">
                <a:solidFill>
                  <a:schemeClr val="tx1"/>
                </a:solidFill>
                <a:latin typeface="Arial" pitchFamily="34" charset="0"/>
                <a:ea typeface="ヒラギノ角ゴ Pro W3"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9pPr>
          </a:lstStyle>
          <a:p>
            <a:pPr>
              <a:spcBef>
                <a:spcPct val="0"/>
              </a:spcBef>
              <a:buFontTx/>
              <a:buNone/>
            </a:pPr>
            <a:fld id="{C5179668-FD96-4177-9117-B4ADA841293A}" type="slidenum">
              <a:rPr lang="en-US" altLang="en-US" sz="1400" smtClean="0"/>
              <a:pPr>
                <a:spcBef>
                  <a:spcPct val="0"/>
                </a:spcBef>
                <a:buFontTx/>
                <a:buNone/>
              </a:pPr>
              <a:t>62</a:t>
            </a:fld>
            <a:endParaRPr lang="en-US" altLang="en-US" sz="1400"/>
          </a:p>
        </p:txBody>
      </p:sp>
      <p:pic>
        <p:nvPicPr>
          <p:cNvPr id="4" name="Picture 4" descr="Icon&#10;&#10;Description automatically generated">
            <a:extLst>
              <a:ext uri="{FF2B5EF4-FFF2-40B4-BE49-F238E27FC236}">
                <a16:creationId xmlns:a16="http://schemas.microsoft.com/office/drawing/2014/main" id="{46114F70-634A-9800-C8C9-F77266F0651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479878" y="1289713"/>
            <a:ext cx="4270043" cy="4270043"/>
          </a:xfrm>
          <a:prstGeom prst="rect">
            <a:avLst/>
          </a:prstGeom>
        </p:spPr>
      </p:pic>
    </p:spTree>
    <p:extLst>
      <p:ext uri="{BB962C8B-B14F-4D97-AF65-F5344CB8AC3E}">
        <p14:creationId xmlns:p14="http://schemas.microsoft.com/office/powerpoint/2010/main" val="123707041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normAutofit/>
          </a:bodyPr>
          <a:lstStyle/>
          <a:p>
            <a:pPr>
              <a:defRPr/>
            </a:pPr>
            <a:r>
              <a:rPr lang="en-CA" sz="3200">
                <a:latin typeface="Arial"/>
                <a:cs typeface="Arial"/>
              </a:rPr>
              <a:t>Questions and answers</a:t>
            </a:r>
          </a:p>
        </p:txBody>
      </p:sp>
      <p:sp>
        <p:nvSpPr>
          <p:cNvPr id="65540" name="Slide Number Placeholder 3"/>
          <p:cNvSpPr>
            <a:spLocks noGrp="1"/>
          </p:cNvSpPr>
          <p:nvPr>
            <p:ph type="sldNum" sz="quarter" idx="4294967295"/>
          </p:nvPr>
        </p:nvSpPr>
        <p:spPr>
          <a:xfrm>
            <a:off x="7010400" y="6477000"/>
            <a:ext cx="1905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000">
                <a:solidFill>
                  <a:schemeClr val="tx1"/>
                </a:solidFill>
                <a:latin typeface="Arial" pitchFamily="34" charset="0"/>
                <a:ea typeface="ヒラギノ角ゴ Pro W3" charset="-128"/>
              </a:defRPr>
            </a:lvl1pPr>
            <a:lvl2pPr marL="742950" indent="-285750" eaLnBrk="0" hangingPunct="0">
              <a:spcBef>
                <a:spcPct val="20000"/>
              </a:spcBef>
              <a:buChar char="–"/>
              <a:defRPr sz="1600">
                <a:solidFill>
                  <a:schemeClr val="tx1"/>
                </a:solidFill>
                <a:latin typeface="Arial" pitchFamily="34" charset="0"/>
                <a:ea typeface="ヒラギノ角ゴ Pro W3" charset="-128"/>
              </a:defRPr>
            </a:lvl2pPr>
            <a:lvl3pPr marL="1143000" indent="-228600" eaLnBrk="0" hangingPunct="0">
              <a:spcBef>
                <a:spcPct val="20000"/>
              </a:spcBef>
              <a:buChar char="•"/>
              <a:defRPr sz="1400">
                <a:solidFill>
                  <a:schemeClr val="tx1"/>
                </a:solidFill>
                <a:latin typeface="Arial" pitchFamily="34" charset="0"/>
                <a:ea typeface="ヒラギノ角ゴ Pro W3" charset="-128"/>
              </a:defRPr>
            </a:lvl3pPr>
            <a:lvl4pPr marL="1600200" indent="-228600" eaLnBrk="0" hangingPunct="0">
              <a:spcBef>
                <a:spcPct val="20000"/>
              </a:spcBef>
              <a:buChar char="–"/>
              <a:defRPr sz="1400">
                <a:solidFill>
                  <a:schemeClr val="tx1"/>
                </a:solidFill>
                <a:latin typeface="Arial" pitchFamily="34" charset="0"/>
                <a:ea typeface="ヒラギノ角ゴ Pro W3" charset="-128"/>
              </a:defRPr>
            </a:lvl4pPr>
            <a:lvl5pPr marL="2057400" indent="-228600" eaLnBrk="0" hangingPunct="0">
              <a:spcBef>
                <a:spcPct val="20000"/>
              </a:spcBef>
              <a:buChar char="»"/>
              <a:defRPr sz="1400">
                <a:solidFill>
                  <a:schemeClr val="tx1"/>
                </a:solidFill>
                <a:latin typeface="Arial" pitchFamily="34" charset="0"/>
                <a:ea typeface="ヒラギノ角ゴ Pro W3"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9pPr>
          </a:lstStyle>
          <a:p>
            <a:pPr>
              <a:spcBef>
                <a:spcPct val="0"/>
              </a:spcBef>
              <a:buFontTx/>
              <a:buNone/>
            </a:pPr>
            <a:fld id="{DCFA00CF-CE43-4537-828A-626B3BF74B0F}" type="slidenum">
              <a:rPr lang="en-US" altLang="en-US" sz="1400" smtClean="0"/>
              <a:pPr>
                <a:spcBef>
                  <a:spcPct val="0"/>
                </a:spcBef>
                <a:buFontTx/>
                <a:buNone/>
              </a:pPr>
              <a:t>63</a:t>
            </a:fld>
            <a:endParaRPr lang="en-US" altLang="en-US" sz="1400"/>
          </a:p>
        </p:txBody>
      </p:sp>
      <p:pic>
        <p:nvPicPr>
          <p:cNvPr id="5" name="Picture 5" descr="A picture containing text, newspaper&#10;&#10;Description automatically generated">
            <a:extLst>
              <a:ext uri="{FF2B5EF4-FFF2-40B4-BE49-F238E27FC236}">
                <a16:creationId xmlns:a16="http://schemas.microsoft.com/office/drawing/2014/main" id="{CA578AED-B5C3-31C6-215C-F51EA80B4BD6}"/>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627137" y="1407268"/>
            <a:ext cx="7889727" cy="4602163"/>
          </a:xfrm>
        </p:spPr>
      </p:pic>
    </p:spTree>
    <p:extLst>
      <p:ext uri="{BB962C8B-B14F-4D97-AF65-F5344CB8AC3E}">
        <p14:creationId xmlns:p14="http://schemas.microsoft.com/office/powerpoint/2010/main" val="379991356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4"/>
          <p:cNvSpPr>
            <a:spLocks noGrp="1"/>
          </p:cNvSpPr>
          <p:nvPr>
            <p:ph type="title"/>
          </p:nvPr>
        </p:nvSpPr>
        <p:spPr>
          <a:xfrm>
            <a:off x="589029" y="4681331"/>
            <a:ext cx="7486514" cy="1362075"/>
          </a:xfrm>
        </p:spPr>
        <p:txBody>
          <a:bodyPr/>
          <a:lstStyle/>
          <a:p>
            <a:endParaRPr lang="fr-CA" altLang="en-US" sz="2800" cap="none">
              <a:solidFill>
                <a:srgbClr val="FFFFFF"/>
              </a:solidFill>
              <a:latin typeface="Arial"/>
              <a:cs typeface="Arial"/>
            </a:endParaRPr>
          </a:p>
        </p:txBody>
      </p:sp>
      <p:sp>
        <p:nvSpPr>
          <p:cNvPr id="27651" name="Text Placeholder 5"/>
          <p:cNvSpPr>
            <a:spLocks noGrp="1"/>
          </p:cNvSpPr>
          <p:nvPr>
            <p:ph type="body" idx="1"/>
          </p:nvPr>
        </p:nvSpPr>
        <p:spPr>
          <a:xfrm>
            <a:off x="589029" y="2820504"/>
            <a:ext cx="8122963" cy="1500188"/>
          </a:xfrm>
        </p:spPr>
        <p:txBody>
          <a:bodyPr vert="horz" lIns="91440" tIns="45720" rIns="91440" bIns="45720" rtlCol="0" anchor="ctr">
            <a:noAutofit/>
          </a:bodyPr>
          <a:lstStyle/>
          <a:p>
            <a:r>
              <a:rPr lang="en-CA" sz="3200">
                <a:latin typeface="Arial"/>
                <a:cs typeface="Arial"/>
              </a:rPr>
              <a:t>The GRADE system</a:t>
            </a:r>
            <a:endParaRPr lang="en-US"/>
          </a:p>
        </p:txBody>
      </p:sp>
      <p:sp>
        <p:nvSpPr>
          <p:cNvPr id="27652" name="Slide Number Placeholder 3"/>
          <p:cNvSpPr>
            <a:spLocks noGrp="1"/>
          </p:cNvSpPr>
          <p:nvPr>
            <p:ph type="sldNum" sz="quarter" idx="4294967295"/>
          </p:nvPr>
        </p:nvSpPr>
        <p:spPr>
          <a:xfrm>
            <a:off x="7010400" y="6477000"/>
            <a:ext cx="1905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000">
                <a:solidFill>
                  <a:schemeClr val="tx1"/>
                </a:solidFill>
                <a:latin typeface="Arial" pitchFamily="34" charset="0"/>
                <a:ea typeface="ヒラギノ角ゴ Pro W3" charset="-128"/>
              </a:defRPr>
            </a:lvl1pPr>
            <a:lvl2pPr marL="742950" indent="-285750" eaLnBrk="0" hangingPunct="0">
              <a:spcBef>
                <a:spcPct val="20000"/>
              </a:spcBef>
              <a:buChar char="–"/>
              <a:defRPr sz="1600">
                <a:solidFill>
                  <a:schemeClr val="tx1"/>
                </a:solidFill>
                <a:latin typeface="Arial" pitchFamily="34" charset="0"/>
                <a:ea typeface="ヒラギノ角ゴ Pro W3" charset="-128"/>
              </a:defRPr>
            </a:lvl2pPr>
            <a:lvl3pPr marL="1143000" indent="-228600" eaLnBrk="0" hangingPunct="0">
              <a:spcBef>
                <a:spcPct val="20000"/>
              </a:spcBef>
              <a:buChar char="•"/>
              <a:defRPr sz="1400">
                <a:solidFill>
                  <a:schemeClr val="tx1"/>
                </a:solidFill>
                <a:latin typeface="Arial" pitchFamily="34" charset="0"/>
                <a:ea typeface="ヒラギノ角ゴ Pro W3" charset="-128"/>
              </a:defRPr>
            </a:lvl3pPr>
            <a:lvl4pPr marL="1600200" indent="-228600" eaLnBrk="0" hangingPunct="0">
              <a:spcBef>
                <a:spcPct val="20000"/>
              </a:spcBef>
              <a:buChar char="–"/>
              <a:defRPr sz="1400">
                <a:solidFill>
                  <a:schemeClr val="tx1"/>
                </a:solidFill>
                <a:latin typeface="Arial" pitchFamily="34" charset="0"/>
                <a:ea typeface="ヒラギノ角ゴ Pro W3" charset="-128"/>
              </a:defRPr>
            </a:lvl4pPr>
            <a:lvl5pPr marL="2057400" indent="-228600" eaLnBrk="0" hangingPunct="0">
              <a:spcBef>
                <a:spcPct val="20000"/>
              </a:spcBef>
              <a:buChar char="»"/>
              <a:defRPr sz="1400">
                <a:solidFill>
                  <a:schemeClr val="tx1"/>
                </a:solidFill>
                <a:latin typeface="Arial" pitchFamily="34" charset="0"/>
                <a:ea typeface="ヒラギノ角ゴ Pro W3"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9pPr>
          </a:lstStyle>
          <a:p>
            <a:pPr>
              <a:spcBef>
                <a:spcPct val="0"/>
              </a:spcBef>
              <a:buFontTx/>
              <a:buNone/>
            </a:pPr>
            <a:fld id="{94CCA977-7DCD-4D74-B84E-1E3A15D19189}" type="slidenum">
              <a:rPr lang="en-US" altLang="en-US" sz="1400" smtClean="0">
                <a:solidFill>
                  <a:schemeClr val="bg1"/>
                </a:solidFill>
              </a:rPr>
              <a:pPr>
                <a:spcBef>
                  <a:spcPct val="0"/>
                </a:spcBef>
                <a:buFontTx/>
                <a:buNone/>
              </a:pPr>
              <a:t>64</a:t>
            </a:fld>
            <a:endParaRPr lang="en-US" altLang="en-US" sz="1400">
              <a:solidFill>
                <a:schemeClr val="bg1"/>
              </a:solidFill>
            </a:endParaRPr>
          </a:p>
        </p:txBody>
      </p:sp>
    </p:spTree>
    <p:extLst>
      <p:ext uri="{BB962C8B-B14F-4D97-AF65-F5344CB8AC3E}">
        <p14:creationId xmlns:p14="http://schemas.microsoft.com/office/powerpoint/2010/main" val="103310325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1912" y="931141"/>
            <a:ext cx="4992068" cy="3929908"/>
          </a:xfrm>
        </p:spPr>
        <p:txBody>
          <a:bodyPr vert="horz" lIns="91440" tIns="45720" rIns="91440" bIns="45720" rtlCol="0" anchor="ctr">
            <a:noAutofit/>
          </a:bodyPr>
          <a:lstStyle/>
          <a:p>
            <a:pPr>
              <a:spcBef>
                <a:spcPts val="0"/>
              </a:spcBef>
              <a:spcAft>
                <a:spcPts val="2000"/>
              </a:spcAft>
            </a:pPr>
            <a:r>
              <a:rPr lang="en-US" sz="3200">
                <a:latin typeface="Arial"/>
                <a:cs typeface="Arial"/>
              </a:rPr>
              <a:t>The “</a:t>
            </a:r>
            <a:r>
              <a:rPr lang="en-US" sz="3200">
                <a:solidFill>
                  <a:srgbClr val="AE285B"/>
                </a:solidFill>
                <a:latin typeface="Arial"/>
                <a:cs typeface="Arial"/>
              </a:rPr>
              <a:t>GRADE</a:t>
            </a:r>
            <a:r>
              <a:rPr lang="en-US" sz="3200">
                <a:latin typeface="Arial"/>
                <a:cs typeface="Arial"/>
              </a:rPr>
              <a:t>” system:</a:t>
            </a:r>
            <a:r>
              <a:rPr lang="en-US" sz="4000">
                <a:latin typeface="Arial"/>
                <a:cs typeface="Arial"/>
              </a:rPr>
              <a:t> </a:t>
            </a:r>
            <a:br>
              <a:rPr lang="en-US" sz="4000">
                <a:solidFill>
                  <a:srgbClr val="000000"/>
                </a:solidFill>
                <a:latin typeface="Arial"/>
                <a:cs typeface="Arial"/>
              </a:rPr>
            </a:br>
            <a:r>
              <a:rPr lang="en-US" sz="3200">
                <a:solidFill>
                  <a:srgbClr val="AE285B"/>
                </a:solidFill>
                <a:latin typeface="Arial"/>
                <a:cs typeface="Arial"/>
              </a:rPr>
              <a:t>G</a:t>
            </a:r>
            <a:r>
              <a:rPr lang="en-US" sz="3200">
                <a:latin typeface="Arial"/>
                <a:cs typeface="Arial"/>
              </a:rPr>
              <a:t>rading</a:t>
            </a:r>
            <a:r>
              <a:rPr lang="en-US" sz="3200">
                <a:solidFill>
                  <a:srgbClr val="AE285B"/>
                </a:solidFill>
                <a:latin typeface="Arial"/>
                <a:cs typeface="Arial"/>
              </a:rPr>
              <a:t> </a:t>
            </a:r>
            <a:r>
              <a:rPr lang="en-US" sz="3200">
                <a:latin typeface="Arial"/>
                <a:cs typeface="Arial"/>
              </a:rPr>
              <a:t>of </a:t>
            </a:r>
            <a:br>
              <a:rPr lang="en-US" sz="3200">
                <a:latin typeface="Arial"/>
                <a:cs typeface="Arial"/>
              </a:rPr>
            </a:br>
            <a:r>
              <a:rPr lang="en-US" sz="3200">
                <a:solidFill>
                  <a:srgbClr val="AE285B"/>
                </a:solidFill>
                <a:latin typeface="Arial"/>
                <a:cs typeface="Arial"/>
              </a:rPr>
              <a:t>R</a:t>
            </a:r>
            <a:r>
              <a:rPr lang="en-US" sz="3200">
                <a:latin typeface="Arial"/>
                <a:cs typeface="Arial"/>
              </a:rPr>
              <a:t>ecommendations </a:t>
            </a:r>
            <a:br>
              <a:rPr lang="en-US" sz="3200">
                <a:latin typeface="Arial"/>
                <a:cs typeface="Arial"/>
              </a:rPr>
            </a:br>
            <a:r>
              <a:rPr lang="en-US" sz="3200">
                <a:solidFill>
                  <a:srgbClr val="AE285B"/>
                </a:solidFill>
                <a:latin typeface="Arial"/>
                <a:cs typeface="Arial"/>
              </a:rPr>
              <a:t>A</a:t>
            </a:r>
            <a:r>
              <a:rPr lang="en-US" sz="3200">
                <a:latin typeface="Arial"/>
                <a:cs typeface="Arial"/>
              </a:rPr>
              <a:t>ssessment </a:t>
            </a:r>
            <a:br>
              <a:rPr lang="en-US" sz="3200">
                <a:latin typeface="Arial"/>
                <a:cs typeface="Arial"/>
              </a:rPr>
            </a:br>
            <a:r>
              <a:rPr lang="en-US" sz="3200">
                <a:solidFill>
                  <a:srgbClr val="AE285B"/>
                </a:solidFill>
                <a:latin typeface="Arial"/>
                <a:cs typeface="Arial"/>
              </a:rPr>
              <a:t>D</a:t>
            </a:r>
            <a:r>
              <a:rPr lang="en-US" sz="3200">
                <a:latin typeface="Arial"/>
                <a:cs typeface="Arial"/>
              </a:rPr>
              <a:t>evelopment &amp; </a:t>
            </a:r>
            <a:br>
              <a:rPr lang="en-US" sz="3200">
                <a:latin typeface="Arial"/>
                <a:cs typeface="Arial"/>
              </a:rPr>
            </a:br>
            <a:r>
              <a:rPr lang="en-US" sz="3200">
                <a:solidFill>
                  <a:srgbClr val="AE285B"/>
                </a:solidFill>
                <a:latin typeface="Arial"/>
                <a:cs typeface="Arial"/>
              </a:rPr>
              <a:t>E</a:t>
            </a:r>
            <a:r>
              <a:rPr lang="en-US" sz="3200">
                <a:latin typeface="Arial"/>
                <a:cs typeface="Arial"/>
              </a:rPr>
              <a:t>valuation</a:t>
            </a:r>
            <a:endParaRPr lang="en-CA" sz="3200">
              <a:latin typeface="Arial"/>
              <a:cs typeface="Arial"/>
            </a:endParaRPr>
          </a:p>
        </p:txBody>
      </p:sp>
      <p:sp>
        <p:nvSpPr>
          <p:cNvPr id="3" name="Slide Number Placeholder 2"/>
          <p:cNvSpPr>
            <a:spLocks noGrp="1"/>
          </p:cNvSpPr>
          <p:nvPr>
            <p:ph type="sldNum" sz="quarter" idx="12"/>
          </p:nvPr>
        </p:nvSpPr>
        <p:spPr/>
        <p:txBody>
          <a:bodyPr/>
          <a:lstStyle/>
          <a:p>
            <a:fld id="{E3D5E142-BA66-4577-AABD-3D3B043058E5}" type="slidenum">
              <a:rPr lang="en-US" smtClean="0"/>
              <a:t>65</a:t>
            </a:fld>
            <a:endParaRPr lang="en-US"/>
          </a:p>
        </p:txBody>
      </p:sp>
      <p:pic>
        <p:nvPicPr>
          <p:cNvPr id="5" name="Picture 5" descr="Icon&#10;&#10;Description automatically generated">
            <a:extLst>
              <a:ext uri="{FF2B5EF4-FFF2-40B4-BE49-F238E27FC236}">
                <a16:creationId xmlns:a16="http://schemas.microsoft.com/office/drawing/2014/main" id="{C48399AB-8024-46B2-8E92-19F517B9832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61166" y="3442234"/>
            <a:ext cx="4613056" cy="3414225"/>
          </a:xfrm>
          <a:prstGeom prst="rect">
            <a:avLst/>
          </a:prstGeom>
        </p:spPr>
      </p:pic>
    </p:spTree>
    <p:extLst>
      <p:ext uri="{BB962C8B-B14F-4D97-AF65-F5344CB8AC3E}">
        <p14:creationId xmlns:p14="http://schemas.microsoft.com/office/powerpoint/2010/main" val="374774928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84447"/>
            <a:ext cx="5177117" cy="3842295"/>
          </a:xfrm>
        </p:spPr>
        <p:txBody>
          <a:bodyPr vert="horz" lIns="91440" tIns="45720" rIns="91440" bIns="45720" rtlCol="0" anchor="t">
            <a:normAutofit fontScale="92500"/>
          </a:bodyPr>
          <a:lstStyle/>
          <a:p>
            <a:pPr>
              <a:lnSpc>
                <a:spcPct val="110000"/>
              </a:lnSpc>
              <a:spcBef>
                <a:spcPts val="0"/>
              </a:spcBef>
              <a:spcAft>
                <a:spcPts val="1400"/>
              </a:spcAft>
            </a:pPr>
            <a:r>
              <a:rPr lang="en-CA" sz="1800" b="1">
                <a:latin typeface="Arial"/>
                <a:cs typeface="Arial"/>
              </a:rPr>
              <a:t>Define</a:t>
            </a:r>
            <a:r>
              <a:rPr lang="en-CA" sz="1800">
                <a:latin typeface="Arial"/>
                <a:cs typeface="Arial"/>
              </a:rPr>
              <a:t> questions re: populations, alternative management strategies and patient-important outcomes</a:t>
            </a:r>
            <a:endParaRPr lang="en-US"/>
          </a:p>
          <a:p>
            <a:pPr>
              <a:lnSpc>
                <a:spcPct val="110000"/>
              </a:lnSpc>
              <a:spcBef>
                <a:spcPts val="0"/>
              </a:spcBef>
              <a:spcAft>
                <a:spcPts val="1400"/>
              </a:spcAft>
            </a:pPr>
            <a:r>
              <a:rPr lang="en-CA" sz="1800" b="1">
                <a:latin typeface="Arial"/>
                <a:cs typeface="Arial"/>
              </a:rPr>
              <a:t>Characterise</a:t>
            </a:r>
            <a:r>
              <a:rPr lang="en-CA" sz="1800">
                <a:latin typeface="Arial"/>
                <a:cs typeface="Arial"/>
              </a:rPr>
              <a:t> outcomes as critical or important to developing recommendations </a:t>
            </a:r>
            <a:endParaRPr lang="en-CA" sz="1800"/>
          </a:p>
          <a:p>
            <a:pPr>
              <a:lnSpc>
                <a:spcPct val="110000"/>
              </a:lnSpc>
              <a:spcBef>
                <a:spcPts val="0"/>
              </a:spcBef>
              <a:spcAft>
                <a:spcPts val="1400"/>
              </a:spcAft>
            </a:pPr>
            <a:r>
              <a:rPr lang="en-CA" sz="1800">
                <a:latin typeface="Arial"/>
                <a:cs typeface="Arial"/>
              </a:rPr>
              <a:t>Systematic </a:t>
            </a:r>
            <a:r>
              <a:rPr lang="en-CA" sz="1800" b="1">
                <a:latin typeface="Arial"/>
                <a:cs typeface="Arial"/>
              </a:rPr>
              <a:t>search</a:t>
            </a:r>
            <a:r>
              <a:rPr lang="en-CA" sz="1800">
                <a:latin typeface="Arial"/>
                <a:cs typeface="Arial"/>
              </a:rPr>
              <a:t> for relevant studies </a:t>
            </a:r>
            <a:endParaRPr lang="en-CA" sz="1800"/>
          </a:p>
          <a:p>
            <a:pPr>
              <a:lnSpc>
                <a:spcPct val="110000"/>
              </a:lnSpc>
              <a:spcBef>
                <a:spcPts val="0"/>
              </a:spcBef>
              <a:spcAft>
                <a:spcPts val="1400"/>
              </a:spcAft>
            </a:pPr>
            <a:r>
              <a:rPr lang="en-CA" sz="1800" b="1">
                <a:latin typeface="Arial"/>
                <a:cs typeface="Arial"/>
              </a:rPr>
              <a:t>Estimate</a:t>
            </a:r>
            <a:r>
              <a:rPr lang="en-CA" sz="1800">
                <a:latin typeface="Arial"/>
                <a:cs typeface="Arial"/>
              </a:rPr>
              <a:t> effect of intervention on each outcome based on pre-defined criteria for eligible studies </a:t>
            </a:r>
            <a:endParaRPr lang="en-CA" sz="1800"/>
          </a:p>
          <a:p>
            <a:pPr>
              <a:lnSpc>
                <a:spcPct val="110000"/>
              </a:lnSpc>
              <a:spcBef>
                <a:spcPts val="0"/>
              </a:spcBef>
              <a:spcAft>
                <a:spcPts val="1400"/>
              </a:spcAft>
            </a:pPr>
            <a:r>
              <a:rPr lang="en-CA" sz="1800" b="1">
                <a:latin typeface="Arial"/>
                <a:cs typeface="Arial"/>
              </a:rPr>
              <a:t>Assess</a:t>
            </a:r>
            <a:r>
              <a:rPr lang="en-CA" sz="1800">
                <a:latin typeface="Arial"/>
                <a:cs typeface="Arial"/>
              </a:rPr>
              <a:t> certainty of evidence associated with effect estimate</a:t>
            </a:r>
          </a:p>
          <a:p>
            <a:pPr>
              <a:lnSpc>
                <a:spcPct val="110000"/>
              </a:lnSpc>
              <a:spcBef>
                <a:spcPts val="0"/>
              </a:spcBef>
              <a:spcAft>
                <a:spcPts val="1400"/>
              </a:spcAft>
            </a:pPr>
            <a:endParaRPr lang="en-CA" sz="1800"/>
          </a:p>
        </p:txBody>
      </p:sp>
      <p:sp>
        <p:nvSpPr>
          <p:cNvPr id="4" name="Slide Number Placeholder 3"/>
          <p:cNvSpPr>
            <a:spLocks noGrp="1"/>
          </p:cNvSpPr>
          <p:nvPr>
            <p:ph type="sldNum" sz="quarter" idx="12"/>
          </p:nvPr>
        </p:nvSpPr>
        <p:spPr/>
        <p:txBody>
          <a:bodyPr/>
          <a:lstStyle/>
          <a:p>
            <a:fld id="{E3D5E142-BA66-4577-AABD-3D3B043058E5}" type="slidenum">
              <a:rPr lang="en-US" smtClean="0"/>
              <a:t>66</a:t>
            </a:fld>
            <a:endParaRPr lang="en-US"/>
          </a:p>
        </p:txBody>
      </p:sp>
      <p:pic>
        <p:nvPicPr>
          <p:cNvPr id="6" name="Picture 6" descr="Icon&#10;&#10;Description automatically generated">
            <a:extLst>
              <a:ext uri="{FF2B5EF4-FFF2-40B4-BE49-F238E27FC236}">
                <a16:creationId xmlns:a16="http://schemas.microsoft.com/office/drawing/2014/main" id="{C02C974E-CDCC-6FF9-010A-E3E50694873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24525" y="2098638"/>
            <a:ext cx="2856309" cy="2886074"/>
          </a:xfrm>
          <a:prstGeom prst="rect">
            <a:avLst/>
          </a:prstGeom>
        </p:spPr>
      </p:pic>
      <p:sp>
        <p:nvSpPr>
          <p:cNvPr id="7" name="Title 1">
            <a:extLst>
              <a:ext uri="{FF2B5EF4-FFF2-40B4-BE49-F238E27FC236}">
                <a16:creationId xmlns:a16="http://schemas.microsoft.com/office/drawing/2014/main" id="{C90CB8E9-4E04-A417-C863-35471D1D860F}"/>
              </a:ext>
            </a:extLst>
          </p:cNvPr>
          <p:cNvSpPr txBox="1">
            <a:spLocks/>
          </p:cNvSpPr>
          <p:nvPr/>
        </p:nvSpPr>
        <p:spPr>
          <a:xfrm>
            <a:off x="457200" y="533400"/>
            <a:ext cx="8229600" cy="762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400" b="1" kern="1200">
                <a:solidFill>
                  <a:schemeClr val="tx1"/>
                </a:solidFill>
                <a:latin typeface="Arial" panose="020B0604020202020204" pitchFamily="34" charset="0"/>
                <a:ea typeface="+mj-ea"/>
                <a:cs typeface="Arial" panose="020B0604020202020204" pitchFamily="34" charset="0"/>
              </a:defRPr>
            </a:lvl1pPr>
          </a:lstStyle>
          <a:p>
            <a:r>
              <a:rPr lang="en-CA" sz="3200">
                <a:latin typeface="Arial"/>
                <a:cs typeface="Arial"/>
              </a:rPr>
              <a:t>GRADE process - define and collect</a:t>
            </a:r>
          </a:p>
        </p:txBody>
      </p:sp>
    </p:spTree>
    <p:extLst>
      <p:ext uri="{BB962C8B-B14F-4D97-AF65-F5344CB8AC3E}">
        <p14:creationId xmlns:p14="http://schemas.microsoft.com/office/powerpoint/2010/main" val="362888931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4677" y="1534303"/>
            <a:ext cx="4457132" cy="4047131"/>
          </a:xfrm>
        </p:spPr>
        <p:txBody>
          <a:bodyPr>
            <a:noAutofit/>
          </a:bodyPr>
          <a:lstStyle/>
          <a:p>
            <a:pPr marL="0" indent="0">
              <a:buNone/>
            </a:pPr>
            <a:r>
              <a:rPr lang="en-CA" sz="2000" b="1"/>
              <a:t>GRADE</a:t>
            </a:r>
            <a:r>
              <a:rPr lang="en-CA" sz="2000"/>
              <a:t> Approach:</a:t>
            </a:r>
          </a:p>
          <a:p>
            <a:r>
              <a:rPr lang="en-CA" sz="2000"/>
              <a:t>Hierarchy of evidence certainty: RCTs &gt; Observational studies</a:t>
            </a:r>
          </a:p>
          <a:p>
            <a:endParaRPr lang="en-CA" sz="2000"/>
          </a:p>
          <a:p>
            <a:r>
              <a:rPr lang="en-CA" sz="2000"/>
              <a:t>Rating of certainty by outcome is reduced based on:</a:t>
            </a:r>
          </a:p>
          <a:p>
            <a:pPr lvl="1"/>
            <a:r>
              <a:rPr lang="en-CA"/>
              <a:t>Study limitations (Risk of Bias)</a:t>
            </a:r>
          </a:p>
          <a:p>
            <a:pPr lvl="1"/>
            <a:r>
              <a:rPr lang="en-CA"/>
              <a:t>Imprecision</a:t>
            </a:r>
          </a:p>
          <a:p>
            <a:pPr lvl="1"/>
            <a:r>
              <a:rPr lang="en-CA"/>
              <a:t>Inconsistency of results</a:t>
            </a:r>
          </a:p>
          <a:p>
            <a:pPr lvl="1"/>
            <a:r>
              <a:rPr lang="en-CA"/>
              <a:t>Indirectness of evidence</a:t>
            </a:r>
          </a:p>
          <a:p>
            <a:pPr lvl="1"/>
            <a:r>
              <a:rPr lang="en-CA"/>
              <a:t>Publication bias likely </a:t>
            </a:r>
          </a:p>
        </p:txBody>
      </p:sp>
      <p:sp>
        <p:nvSpPr>
          <p:cNvPr id="4" name="Slide Number Placeholder 3"/>
          <p:cNvSpPr>
            <a:spLocks noGrp="1"/>
          </p:cNvSpPr>
          <p:nvPr>
            <p:ph type="sldNum" sz="quarter" idx="12"/>
          </p:nvPr>
        </p:nvSpPr>
        <p:spPr>
          <a:xfrm>
            <a:off x="6705600" y="6264275"/>
            <a:ext cx="2133600" cy="365125"/>
          </a:xfrm>
        </p:spPr>
        <p:txBody>
          <a:bodyPr/>
          <a:lstStyle/>
          <a:p>
            <a:fld id="{E3D5E142-BA66-4577-AABD-3D3B043058E5}" type="slidenum">
              <a:rPr lang="en-US" smtClean="0"/>
              <a:pPr/>
              <a:t>67</a:t>
            </a:fld>
            <a:endParaRPr lang="en-US"/>
          </a:p>
        </p:txBody>
      </p:sp>
      <p:pic>
        <p:nvPicPr>
          <p:cNvPr id="5" name="Picture 5" descr="Icon&#10;&#10;Description automatically generated">
            <a:extLst>
              <a:ext uri="{FF2B5EF4-FFF2-40B4-BE49-F238E27FC236}">
                <a16:creationId xmlns:a16="http://schemas.microsoft.com/office/drawing/2014/main" id="{6D6764C4-B76E-FFB7-DC49-E180702BBFB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rot="-660000">
            <a:off x="4959131" y="2191896"/>
            <a:ext cx="3212341" cy="3220870"/>
          </a:xfrm>
          <a:prstGeom prst="rect">
            <a:avLst/>
          </a:prstGeom>
        </p:spPr>
      </p:pic>
      <p:sp>
        <p:nvSpPr>
          <p:cNvPr id="7" name="Title 1">
            <a:extLst>
              <a:ext uri="{FF2B5EF4-FFF2-40B4-BE49-F238E27FC236}">
                <a16:creationId xmlns:a16="http://schemas.microsoft.com/office/drawing/2014/main" id="{41ADB6CB-D54C-6A0F-BFA0-A0F8CFC3DD3C}"/>
              </a:ext>
            </a:extLst>
          </p:cNvPr>
          <p:cNvSpPr txBox="1">
            <a:spLocks/>
          </p:cNvSpPr>
          <p:nvPr/>
        </p:nvSpPr>
        <p:spPr>
          <a:xfrm>
            <a:off x="457200" y="533400"/>
            <a:ext cx="8229600" cy="762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400" b="1" kern="1200">
                <a:solidFill>
                  <a:schemeClr val="tx1"/>
                </a:solidFill>
                <a:latin typeface="Arial" panose="020B0604020202020204" pitchFamily="34" charset="0"/>
                <a:ea typeface="+mj-ea"/>
                <a:cs typeface="Arial" panose="020B0604020202020204" pitchFamily="34" charset="0"/>
              </a:defRPr>
            </a:lvl1pPr>
          </a:lstStyle>
          <a:p>
            <a:r>
              <a:rPr lang="en-CA" sz="3200">
                <a:latin typeface="Arial"/>
                <a:cs typeface="Arial"/>
              </a:rPr>
              <a:t>GRADE – rating certainty of evidence</a:t>
            </a:r>
            <a:endParaRPr lang="en-CA" sz="3200" b="0">
              <a:latin typeface="Arial"/>
              <a:cs typeface="Arial"/>
            </a:endParaRPr>
          </a:p>
        </p:txBody>
      </p:sp>
    </p:spTree>
    <p:extLst>
      <p:ext uri="{BB962C8B-B14F-4D97-AF65-F5344CB8AC3E}">
        <p14:creationId xmlns:p14="http://schemas.microsoft.com/office/powerpoint/2010/main" val="158554657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55236"/>
            <a:ext cx="8229600" cy="4570927"/>
          </a:xfrm>
        </p:spPr>
        <p:txBody>
          <a:bodyPr vert="horz" lIns="91440" tIns="45720" rIns="91440" bIns="45720" rtlCol="0" anchor="t">
            <a:normAutofit/>
          </a:bodyPr>
          <a:lstStyle/>
          <a:p>
            <a:r>
              <a:rPr lang="en-CA" sz="2000" b="1">
                <a:latin typeface="Arial"/>
                <a:cs typeface="Arial"/>
              </a:rPr>
              <a:t>Direct evidence </a:t>
            </a:r>
            <a:r>
              <a:rPr lang="en-CA" sz="2000">
                <a:latin typeface="Arial"/>
                <a:cs typeface="Arial"/>
              </a:rPr>
              <a:t>–studies examining the effects of </a:t>
            </a:r>
            <a:r>
              <a:rPr lang="en-CA" sz="2000" b="1">
                <a:latin typeface="Arial"/>
                <a:cs typeface="Arial"/>
              </a:rPr>
              <a:t>screening vs. no screening</a:t>
            </a:r>
            <a:r>
              <a:rPr lang="en-CA" sz="2000">
                <a:latin typeface="Arial"/>
                <a:cs typeface="Arial"/>
              </a:rPr>
              <a:t> or usual care</a:t>
            </a:r>
            <a:endParaRPr lang="en-CA" sz="2000"/>
          </a:p>
          <a:p>
            <a:endParaRPr lang="en-CA" sz="2000"/>
          </a:p>
          <a:p>
            <a:r>
              <a:rPr lang="en-CA" sz="2000">
                <a:latin typeface="Arial"/>
                <a:cs typeface="Arial"/>
              </a:rPr>
              <a:t>When direct evidence is </a:t>
            </a:r>
            <a:r>
              <a:rPr lang="en-CA" sz="2000" b="1">
                <a:latin typeface="Arial"/>
                <a:cs typeface="Arial"/>
              </a:rPr>
              <a:t>unavailable</a:t>
            </a:r>
            <a:r>
              <a:rPr lang="en-CA" sz="2000">
                <a:latin typeface="Arial"/>
                <a:cs typeface="Arial"/>
              </a:rPr>
              <a:t>, the Task Force may also examine indirect evidence </a:t>
            </a:r>
            <a:endParaRPr lang="en-CA" sz="2000"/>
          </a:p>
          <a:p>
            <a:endParaRPr lang="en-CA" sz="2000" b="1"/>
          </a:p>
          <a:p>
            <a:r>
              <a:rPr lang="en-CA" sz="2000" b="1">
                <a:latin typeface="Arial"/>
                <a:cs typeface="Arial"/>
              </a:rPr>
              <a:t>Indirect evidence </a:t>
            </a:r>
            <a:r>
              <a:rPr lang="en-CA" sz="2000">
                <a:latin typeface="Arial"/>
                <a:cs typeface="Arial"/>
              </a:rPr>
              <a:t>is less certain:</a:t>
            </a:r>
          </a:p>
          <a:p>
            <a:pPr lvl="1">
              <a:buFont typeface="Wingdings" panose="020B0604020202020204" pitchFamily="34" charset="0"/>
              <a:buChar char="ü"/>
            </a:pPr>
            <a:r>
              <a:rPr lang="en-CA" b="1">
                <a:latin typeface="Arial"/>
                <a:cs typeface="Arial"/>
              </a:rPr>
              <a:t>linked</a:t>
            </a:r>
            <a:r>
              <a:rPr lang="en-CA">
                <a:latin typeface="Arial"/>
                <a:cs typeface="Arial"/>
              </a:rPr>
              <a:t> to the outcome of interest (e.g. depression symptoms are dependent on the effectiveness of treatment) </a:t>
            </a:r>
            <a:r>
              <a:rPr lang="en-CA" b="1" i="1">
                <a:latin typeface="Arial"/>
                <a:cs typeface="Arial"/>
              </a:rPr>
              <a:t>or</a:t>
            </a:r>
            <a:r>
              <a:rPr lang="en-CA">
                <a:latin typeface="Arial"/>
                <a:cs typeface="Arial"/>
              </a:rPr>
              <a:t> </a:t>
            </a:r>
            <a:endParaRPr lang="en-CA"/>
          </a:p>
          <a:p>
            <a:pPr lvl="1">
              <a:buFont typeface="Wingdings" panose="020B0604020202020204" pitchFamily="34" charset="0"/>
              <a:buChar char="ü"/>
            </a:pPr>
            <a:r>
              <a:rPr lang="en-CA" b="1">
                <a:latin typeface="Arial"/>
                <a:cs typeface="Arial"/>
              </a:rPr>
              <a:t>related</a:t>
            </a:r>
            <a:r>
              <a:rPr lang="en-CA">
                <a:latin typeface="Arial"/>
                <a:cs typeface="Arial"/>
              </a:rPr>
              <a:t> to the screening intervention of interest </a:t>
            </a:r>
          </a:p>
        </p:txBody>
      </p:sp>
      <p:sp>
        <p:nvSpPr>
          <p:cNvPr id="4" name="Slide Number Placeholder 3"/>
          <p:cNvSpPr>
            <a:spLocks noGrp="1"/>
          </p:cNvSpPr>
          <p:nvPr>
            <p:ph type="sldNum" sz="quarter" idx="12"/>
          </p:nvPr>
        </p:nvSpPr>
        <p:spPr/>
        <p:txBody>
          <a:bodyPr/>
          <a:lstStyle/>
          <a:p>
            <a:fld id="{E3D5E142-BA66-4577-AABD-3D3B043058E5}" type="slidenum">
              <a:rPr lang="en-US" dirty="0" smtClean="0"/>
              <a:pPr/>
              <a:t>68</a:t>
            </a:fld>
            <a:endParaRPr lang="en-US"/>
          </a:p>
        </p:txBody>
      </p:sp>
      <p:sp>
        <p:nvSpPr>
          <p:cNvPr id="6" name="Title 1">
            <a:extLst>
              <a:ext uri="{FF2B5EF4-FFF2-40B4-BE49-F238E27FC236}">
                <a16:creationId xmlns:a16="http://schemas.microsoft.com/office/drawing/2014/main" id="{12513ACB-E361-12D6-003C-31E22580F4C3}"/>
              </a:ext>
            </a:extLst>
          </p:cNvPr>
          <p:cNvSpPr txBox="1">
            <a:spLocks/>
          </p:cNvSpPr>
          <p:nvPr/>
        </p:nvSpPr>
        <p:spPr>
          <a:xfrm>
            <a:off x="457200" y="533400"/>
            <a:ext cx="8229600" cy="762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400" b="1" kern="1200">
                <a:solidFill>
                  <a:schemeClr val="tx1"/>
                </a:solidFill>
                <a:latin typeface="Arial" panose="020B0604020202020204" pitchFamily="34" charset="0"/>
                <a:ea typeface="+mj-ea"/>
                <a:cs typeface="Arial" panose="020B0604020202020204" pitchFamily="34" charset="0"/>
              </a:defRPr>
            </a:lvl1pPr>
          </a:lstStyle>
          <a:p>
            <a:r>
              <a:rPr lang="en-CA" sz="3200">
                <a:latin typeface="Arial"/>
                <a:cs typeface="Arial"/>
              </a:rPr>
              <a:t>Direct vs. indirect evidence</a:t>
            </a:r>
            <a:endParaRPr lang="en-CA" sz="3200" b="0">
              <a:latin typeface="Arial"/>
              <a:cs typeface="Arial"/>
            </a:endParaRPr>
          </a:p>
        </p:txBody>
      </p:sp>
    </p:spTree>
    <p:extLst>
      <p:ext uri="{BB962C8B-B14F-4D97-AF65-F5344CB8AC3E}">
        <p14:creationId xmlns:p14="http://schemas.microsoft.com/office/powerpoint/2010/main" val="337386286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Text Placeholder 5"/>
          <p:cNvSpPr>
            <a:spLocks noGrp="1"/>
          </p:cNvSpPr>
          <p:nvPr>
            <p:ph type="body" idx="1"/>
          </p:nvPr>
        </p:nvSpPr>
        <p:spPr>
          <a:xfrm>
            <a:off x="272902" y="2843558"/>
            <a:ext cx="8765928" cy="1500188"/>
          </a:xfrm>
        </p:spPr>
        <p:txBody>
          <a:bodyPr vert="horz" lIns="91440" tIns="45720" rIns="91440" bIns="45720" rtlCol="0" anchor="ctr">
            <a:noAutofit/>
          </a:bodyPr>
          <a:lstStyle/>
          <a:p>
            <a:r>
              <a:rPr lang="en-US" altLang="en-US" sz="4000">
                <a:latin typeface="Arial"/>
                <a:cs typeface="Arial"/>
              </a:rPr>
              <a:t>Other screening </a:t>
            </a:r>
            <a:br>
              <a:rPr lang="en-US" altLang="en-US" sz="4000">
                <a:latin typeface="Arial"/>
                <a:cs typeface="Arial"/>
              </a:rPr>
            </a:br>
            <a:r>
              <a:rPr lang="en-US" altLang="en-US" sz="4000">
                <a:latin typeface="Arial"/>
                <a:cs typeface="Arial"/>
              </a:rPr>
              <a:t>recommendations</a:t>
            </a:r>
            <a:endParaRPr lang="en-US" sz="4000"/>
          </a:p>
        </p:txBody>
      </p:sp>
      <p:sp>
        <p:nvSpPr>
          <p:cNvPr id="35844" name="Slide Number Placeholder 3"/>
          <p:cNvSpPr>
            <a:spLocks noGrp="1"/>
          </p:cNvSpPr>
          <p:nvPr>
            <p:ph type="sldNum" sz="quarter" idx="4294967295"/>
          </p:nvPr>
        </p:nvSpPr>
        <p:spPr>
          <a:xfrm>
            <a:off x="7010400" y="6477000"/>
            <a:ext cx="1905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000">
                <a:solidFill>
                  <a:schemeClr val="tx1"/>
                </a:solidFill>
                <a:latin typeface="Arial" pitchFamily="34" charset="0"/>
                <a:ea typeface="ヒラギノ角ゴ Pro W3" charset="-128"/>
              </a:defRPr>
            </a:lvl1pPr>
            <a:lvl2pPr marL="742950" indent="-285750" eaLnBrk="0" hangingPunct="0">
              <a:spcBef>
                <a:spcPct val="20000"/>
              </a:spcBef>
              <a:buChar char="–"/>
              <a:defRPr sz="1600">
                <a:solidFill>
                  <a:schemeClr val="tx1"/>
                </a:solidFill>
                <a:latin typeface="Arial" pitchFamily="34" charset="0"/>
                <a:ea typeface="ヒラギノ角ゴ Pro W3" charset="-128"/>
              </a:defRPr>
            </a:lvl2pPr>
            <a:lvl3pPr marL="1143000" indent="-228600" eaLnBrk="0" hangingPunct="0">
              <a:spcBef>
                <a:spcPct val="20000"/>
              </a:spcBef>
              <a:buChar char="•"/>
              <a:defRPr sz="1400">
                <a:solidFill>
                  <a:schemeClr val="tx1"/>
                </a:solidFill>
                <a:latin typeface="Arial" pitchFamily="34" charset="0"/>
                <a:ea typeface="ヒラギノ角ゴ Pro W3" charset="-128"/>
              </a:defRPr>
            </a:lvl3pPr>
            <a:lvl4pPr marL="1600200" indent="-228600" eaLnBrk="0" hangingPunct="0">
              <a:spcBef>
                <a:spcPct val="20000"/>
              </a:spcBef>
              <a:buChar char="–"/>
              <a:defRPr sz="1400">
                <a:solidFill>
                  <a:schemeClr val="tx1"/>
                </a:solidFill>
                <a:latin typeface="Arial" pitchFamily="34" charset="0"/>
                <a:ea typeface="ヒラギノ角ゴ Pro W3" charset="-128"/>
              </a:defRPr>
            </a:lvl4pPr>
            <a:lvl5pPr marL="2057400" indent="-228600" eaLnBrk="0" hangingPunct="0">
              <a:spcBef>
                <a:spcPct val="20000"/>
              </a:spcBef>
              <a:buChar char="»"/>
              <a:defRPr sz="1400">
                <a:solidFill>
                  <a:schemeClr val="tx1"/>
                </a:solidFill>
                <a:latin typeface="Arial" pitchFamily="34" charset="0"/>
                <a:ea typeface="ヒラギノ角ゴ Pro W3"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ヒラギノ角ゴ Pro W3" charset="-128"/>
              </a:defRPr>
            </a:lvl9pPr>
          </a:lstStyle>
          <a:p>
            <a:pPr>
              <a:spcBef>
                <a:spcPct val="0"/>
              </a:spcBef>
              <a:buFontTx/>
              <a:buNone/>
            </a:pPr>
            <a:fld id="{DC68B083-23ED-4940-949B-E70766303454}" type="slidenum">
              <a:rPr lang="en-US" altLang="en-US" sz="1400" smtClean="0">
                <a:solidFill>
                  <a:schemeClr val="bg1"/>
                </a:solidFill>
                <a:cs typeface="Arial" pitchFamily="34" charset="0"/>
              </a:rPr>
              <a:pPr>
                <a:spcBef>
                  <a:spcPct val="0"/>
                </a:spcBef>
                <a:buFontTx/>
                <a:buNone/>
              </a:pPr>
              <a:t>69</a:t>
            </a:fld>
            <a:endParaRPr lang="en-US" altLang="en-US" sz="1400">
              <a:solidFill>
                <a:schemeClr val="bg1"/>
              </a:solidFill>
              <a:cs typeface="Arial" pitchFamily="34" charset="0"/>
            </a:endParaRPr>
          </a:p>
        </p:txBody>
      </p:sp>
    </p:spTree>
    <p:extLst>
      <p:ext uri="{BB962C8B-B14F-4D97-AF65-F5344CB8AC3E}">
        <p14:creationId xmlns:p14="http://schemas.microsoft.com/office/powerpoint/2010/main" val="5735949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7" descr="A picture containing text, vector graphics&#10;&#10;Description automatically generated">
            <a:extLst>
              <a:ext uri="{FF2B5EF4-FFF2-40B4-BE49-F238E27FC236}">
                <a16:creationId xmlns:a16="http://schemas.microsoft.com/office/drawing/2014/main" id="{25AC10C3-F540-3EC0-326E-083C1D8E90D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347496" y="979270"/>
            <a:ext cx="3796314" cy="5876409"/>
          </a:xfrm>
          <a:prstGeom prst="rect">
            <a:avLst/>
          </a:prstGeom>
        </p:spPr>
      </p:pic>
      <p:sp>
        <p:nvSpPr>
          <p:cNvPr id="9219" name="Content Placeholder 2"/>
          <p:cNvSpPr>
            <a:spLocks noGrp="1"/>
          </p:cNvSpPr>
          <p:nvPr>
            <p:ph idx="1"/>
          </p:nvPr>
        </p:nvSpPr>
        <p:spPr>
          <a:xfrm>
            <a:off x="454818" y="2220094"/>
            <a:ext cx="4392986" cy="1955726"/>
          </a:xfrm>
        </p:spPr>
        <p:txBody>
          <a:bodyPr vert="horz" lIns="91440" tIns="45720" rIns="91440" bIns="45720" rtlCol="0" anchor="t">
            <a:noAutofit/>
          </a:bodyPr>
          <a:lstStyle/>
          <a:p>
            <a:pPr>
              <a:spcAft>
                <a:spcPts val="600"/>
              </a:spcAft>
            </a:pPr>
            <a:r>
              <a:rPr lang="en-CA" sz="2000">
                <a:latin typeface="Arial"/>
                <a:cs typeface="Arial"/>
              </a:rPr>
              <a:t>Depressed mood or less interest in activities</a:t>
            </a:r>
            <a:endParaRPr lang="en-CA" altLang="en-US" sz="2000">
              <a:latin typeface="Arial"/>
              <a:cs typeface="Arial"/>
            </a:endParaRPr>
          </a:p>
          <a:p>
            <a:pPr>
              <a:spcAft>
                <a:spcPts val="600"/>
              </a:spcAft>
            </a:pPr>
            <a:r>
              <a:rPr lang="en-CA" altLang="en-US" sz="2000">
                <a:latin typeface="Arial"/>
                <a:cs typeface="Arial"/>
              </a:rPr>
              <a:t>Significant distress or functional impairment almost daily for 2 weeks</a:t>
            </a:r>
          </a:p>
          <a:p>
            <a:pPr lvl="1">
              <a:spcAft>
                <a:spcPts val="600"/>
              </a:spcAft>
            </a:pPr>
            <a:endParaRPr lang="en-CA" altLang="en-US"/>
          </a:p>
          <a:p>
            <a:pPr marL="0" indent="0">
              <a:spcAft>
                <a:spcPts val="600"/>
              </a:spcAft>
              <a:buNone/>
            </a:pPr>
            <a:endParaRPr lang="fr-CA" sz="2000"/>
          </a:p>
        </p:txBody>
      </p:sp>
      <p:sp>
        <p:nvSpPr>
          <p:cNvPr id="9220" name="Slide Number Placeholder 3"/>
          <p:cNvSpPr>
            <a:spLocks noGrp="1"/>
          </p:cNvSpPr>
          <p:nvPr>
            <p:ph type="sldNum" sz="quarter" idx="4294967295"/>
          </p:nvPr>
        </p:nvSpPr>
        <p:spPr>
          <a:xfrm>
            <a:off x="7010400" y="6477000"/>
            <a:ext cx="1905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Arial" pitchFamily="34" charset="0"/>
                <a:ea typeface="ヒラギノ角ゴ Pro W3" pitchFamily="-84" charset="-128"/>
              </a:defRPr>
            </a:lvl1pPr>
            <a:lvl2pPr marL="742950" indent="-285750">
              <a:spcBef>
                <a:spcPct val="20000"/>
              </a:spcBef>
              <a:buChar char="–"/>
              <a:defRPr sz="1600">
                <a:solidFill>
                  <a:schemeClr val="tx1"/>
                </a:solidFill>
                <a:latin typeface="Arial" pitchFamily="34" charset="0"/>
                <a:ea typeface="ヒラギノ角ゴ Pro W3" pitchFamily="-84" charset="-128"/>
              </a:defRPr>
            </a:lvl2pPr>
            <a:lvl3pPr marL="1143000" indent="-228600">
              <a:spcBef>
                <a:spcPct val="20000"/>
              </a:spcBef>
              <a:buChar char="•"/>
              <a:defRPr sz="1400">
                <a:solidFill>
                  <a:schemeClr val="tx1"/>
                </a:solidFill>
                <a:latin typeface="Arial" pitchFamily="34" charset="0"/>
                <a:ea typeface="ヒラギノ角ゴ Pro W3" pitchFamily="-84" charset="-128"/>
              </a:defRPr>
            </a:lvl3pPr>
            <a:lvl4pPr marL="1600200" indent="-228600">
              <a:spcBef>
                <a:spcPct val="20000"/>
              </a:spcBef>
              <a:buChar char="–"/>
              <a:defRPr sz="1400">
                <a:solidFill>
                  <a:schemeClr val="tx1"/>
                </a:solidFill>
                <a:latin typeface="Arial" pitchFamily="34" charset="0"/>
                <a:ea typeface="ヒラギノ角ゴ Pro W3" pitchFamily="-84" charset="-128"/>
              </a:defRPr>
            </a:lvl4pPr>
            <a:lvl5pPr marL="2057400" indent="-228600">
              <a:spcBef>
                <a:spcPct val="20000"/>
              </a:spcBef>
              <a:buChar char="»"/>
              <a:defRPr sz="1400">
                <a:solidFill>
                  <a:schemeClr val="tx1"/>
                </a:solidFill>
                <a:latin typeface="Arial" pitchFamily="34" charset="0"/>
                <a:ea typeface="ヒラギノ角ゴ Pro W3" pitchFamily="-84"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ヒラギノ角ゴ Pro W3" pitchFamily="-84"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ヒラギノ角ゴ Pro W3" pitchFamily="-84"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ヒラギノ角ゴ Pro W3" pitchFamily="-84"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ヒラギノ角ゴ Pro W3" pitchFamily="-84" charset="-128"/>
              </a:defRPr>
            </a:lvl9pPr>
          </a:lstStyle>
          <a:p>
            <a:pPr>
              <a:spcBef>
                <a:spcPct val="0"/>
              </a:spcBef>
              <a:buFontTx/>
              <a:buNone/>
            </a:pPr>
            <a:fld id="{48AB71C0-6267-4790-8DFD-8506937AE7EC}" type="slidenum">
              <a:rPr lang="en-CA" altLang="en-US" sz="1400" smtClean="0"/>
              <a:pPr>
                <a:spcBef>
                  <a:spcPct val="0"/>
                </a:spcBef>
                <a:buFontTx/>
                <a:buNone/>
              </a:pPr>
              <a:t>7</a:t>
            </a:fld>
            <a:endParaRPr lang="en-CA" altLang="en-US" sz="1400"/>
          </a:p>
        </p:txBody>
      </p:sp>
      <p:sp>
        <p:nvSpPr>
          <p:cNvPr id="8" name="Title 1">
            <a:extLst>
              <a:ext uri="{FF2B5EF4-FFF2-40B4-BE49-F238E27FC236}">
                <a16:creationId xmlns:a16="http://schemas.microsoft.com/office/drawing/2014/main" id="{1A8CF064-AED0-DB87-108E-25C7CBEF1FC1}"/>
              </a:ext>
            </a:extLst>
          </p:cNvPr>
          <p:cNvSpPr txBox="1">
            <a:spLocks/>
          </p:cNvSpPr>
          <p:nvPr/>
        </p:nvSpPr>
        <p:spPr>
          <a:xfrm>
            <a:off x="457200" y="550459"/>
            <a:ext cx="5030906" cy="1231142"/>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400" b="1" kern="1200">
                <a:solidFill>
                  <a:schemeClr val="tx1"/>
                </a:solidFill>
                <a:latin typeface="Arial" panose="020B0604020202020204" pitchFamily="34" charset="0"/>
                <a:ea typeface="+mj-ea"/>
                <a:cs typeface="Arial" panose="020B0604020202020204" pitchFamily="34" charset="0"/>
              </a:defRPr>
            </a:lvl1pPr>
          </a:lstStyle>
          <a:p>
            <a:r>
              <a:rPr lang="en-CA" sz="3600">
                <a:latin typeface="Arial"/>
                <a:cs typeface="Arial"/>
              </a:rPr>
              <a:t>Diagnostic criteria </a:t>
            </a:r>
            <a:br>
              <a:rPr lang="en-CA" sz="3600">
                <a:latin typeface="Arial"/>
                <a:cs typeface="Arial"/>
              </a:rPr>
            </a:br>
            <a:r>
              <a:rPr lang="en-CA" sz="3600">
                <a:latin typeface="Arial"/>
                <a:cs typeface="Arial"/>
              </a:rPr>
              <a:t>for depression</a:t>
            </a:r>
            <a:endParaRPr lang="en-CA" sz="3600" b="0">
              <a:latin typeface="Arial"/>
              <a:cs typeface="Arial"/>
            </a:endParaRPr>
          </a:p>
        </p:txBody>
      </p:sp>
    </p:spTree>
    <p:extLst>
      <p:ext uri="{BB962C8B-B14F-4D97-AF65-F5344CB8AC3E}">
        <p14:creationId xmlns:p14="http://schemas.microsoft.com/office/powerpoint/2010/main" val="76077936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6416" y="1293491"/>
            <a:ext cx="5825892" cy="4837805"/>
          </a:xfrm>
          <a:noFill/>
        </p:spPr>
        <p:txBody>
          <a:bodyPr vert="horz" lIns="91440" tIns="45720" rIns="91440" bIns="45720" rtlCol="0" anchor="t">
            <a:noAutofit/>
          </a:bodyPr>
          <a:lstStyle/>
          <a:p>
            <a:pPr marL="0" indent="0">
              <a:buNone/>
            </a:pPr>
            <a:r>
              <a:rPr lang="en-CA" sz="1400" b="1" dirty="0">
                <a:latin typeface="Arial"/>
                <a:cs typeface="Arial"/>
              </a:rPr>
              <a:t>US Preventive Services Task Force</a:t>
            </a:r>
            <a:endParaRPr lang="en-US" sz="1400" dirty="0">
              <a:latin typeface="Arial"/>
              <a:cs typeface="Arial"/>
            </a:endParaRPr>
          </a:p>
          <a:p>
            <a:pPr>
              <a:spcBef>
                <a:spcPts val="0"/>
              </a:spcBef>
              <a:spcAft>
                <a:spcPts val="1400"/>
              </a:spcAft>
              <a:buFont typeface="Arial"/>
              <a:buChar char="•"/>
            </a:pPr>
            <a:r>
              <a:rPr lang="en-CA" sz="1400" dirty="0">
                <a:latin typeface="Arial"/>
                <a:cs typeface="Arial"/>
              </a:rPr>
              <a:t>Recommends screening pregnant and postpartum individuals, assuming adequate systems in place to ensure accurate diagnosis, effective treatment, and appropriate follow-up</a:t>
            </a:r>
          </a:p>
          <a:p>
            <a:pPr marL="0" indent="0">
              <a:buNone/>
            </a:pPr>
            <a:r>
              <a:rPr lang="en-CA" sz="1400" b="1" dirty="0">
                <a:latin typeface="Arial"/>
                <a:cs typeface="Arial"/>
              </a:rPr>
              <a:t>UK National Screening Committee</a:t>
            </a:r>
            <a:endParaRPr lang="en-CA" sz="1400" b="1" dirty="0"/>
          </a:p>
          <a:p>
            <a:pPr marL="285750" indent="-285750">
              <a:spcBef>
                <a:spcPts val="0"/>
              </a:spcBef>
              <a:spcAft>
                <a:spcPts val="1400"/>
              </a:spcAft>
            </a:pPr>
            <a:r>
              <a:rPr lang="en-CA" sz="1400" dirty="0">
                <a:latin typeface="Arial"/>
                <a:cs typeface="Arial"/>
              </a:rPr>
              <a:t>Recommends against systematic antenatal and postnatal population screening program for mental health problems</a:t>
            </a:r>
          </a:p>
          <a:p>
            <a:pPr marL="0" indent="0">
              <a:buNone/>
            </a:pPr>
            <a:r>
              <a:rPr lang="en-CA" sz="1400" b="1" dirty="0">
                <a:latin typeface="Arial"/>
                <a:cs typeface="Arial"/>
              </a:rPr>
              <a:t>National Institute for Health and Care Excellence (England)</a:t>
            </a:r>
          </a:p>
          <a:p>
            <a:pPr>
              <a:spcBef>
                <a:spcPts val="0"/>
              </a:spcBef>
              <a:spcAft>
                <a:spcPts val="1400"/>
              </a:spcAft>
            </a:pPr>
            <a:r>
              <a:rPr lang="en-CA" sz="1400" dirty="0">
                <a:latin typeface="Arial"/>
                <a:cs typeface="Arial"/>
              </a:rPr>
              <a:t>Recommends considering using the EPDS or PHQ-9 as part of a full assessment if the individual answers positively to questions about recent depression symptoms </a:t>
            </a:r>
          </a:p>
          <a:p>
            <a:pPr marL="0" indent="0">
              <a:buNone/>
            </a:pPr>
            <a:r>
              <a:rPr lang="en-CA" sz="1400" b="1" dirty="0">
                <a:latin typeface="Arial"/>
                <a:cs typeface="Arial"/>
              </a:rPr>
              <a:t>Scottish Intercollegiate Guidelines Network </a:t>
            </a:r>
          </a:p>
          <a:p>
            <a:pPr>
              <a:spcBef>
                <a:spcPts val="0"/>
              </a:spcBef>
              <a:spcAft>
                <a:spcPts val="1400"/>
              </a:spcAft>
            </a:pPr>
            <a:r>
              <a:rPr lang="en-CA" sz="1400" dirty="0">
                <a:latin typeface="Arial"/>
                <a:cs typeface="Arial"/>
              </a:rPr>
              <a:t>Enquiry about depressive symptoms should be made, at minimum, on booking in and postnatally at 4 to 6 weeks and 3 to 4 months. The EPDS may be used in the antenatal and postnatal period as an aid to clinical monitoring and to facilitate discussion</a:t>
            </a:r>
          </a:p>
          <a:p>
            <a:pPr marL="0" indent="0">
              <a:buNone/>
            </a:pPr>
            <a:r>
              <a:rPr lang="en-CA" sz="1400" b="1" dirty="0">
                <a:latin typeface="Arial"/>
                <a:cs typeface="Arial"/>
              </a:rPr>
              <a:t>Centre of Perinatal Excellence (Australia)</a:t>
            </a:r>
          </a:p>
          <a:p>
            <a:r>
              <a:rPr lang="en-CA" sz="1400" dirty="0">
                <a:latin typeface="Arial"/>
                <a:cs typeface="Arial"/>
              </a:rPr>
              <a:t>Recommend screening using the EPDS</a:t>
            </a:r>
          </a:p>
        </p:txBody>
      </p:sp>
      <p:sp>
        <p:nvSpPr>
          <p:cNvPr id="4" name="Slide Number Placeholder 3"/>
          <p:cNvSpPr>
            <a:spLocks noGrp="1"/>
          </p:cNvSpPr>
          <p:nvPr>
            <p:ph type="sldNum" sz="quarter" idx="12"/>
          </p:nvPr>
        </p:nvSpPr>
        <p:spPr>
          <a:xfrm>
            <a:off x="7010400" y="6313702"/>
            <a:ext cx="2133600" cy="365125"/>
          </a:xfrm>
        </p:spPr>
        <p:txBody>
          <a:bodyPr/>
          <a:lstStyle/>
          <a:p>
            <a:fld id="{E3D5E142-BA66-4577-AABD-3D3B043058E5}" type="slidenum">
              <a:rPr lang="en-US" dirty="0" smtClean="0"/>
              <a:t>70</a:t>
            </a:fld>
            <a:endParaRPr lang="en-US"/>
          </a:p>
        </p:txBody>
      </p:sp>
      <p:sp>
        <p:nvSpPr>
          <p:cNvPr id="6" name="Title 1">
            <a:extLst>
              <a:ext uri="{FF2B5EF4-FFF2-40B4-BE49-F238E27FC236}">
                <a16:creationId xmlns:a16="http://schemas.microsoft.com/office/drawing/2014/main" id="{5C4D9BF8-60CD-D706-EDC0-E053CC15450A}"/>
              </a:ext>
            </a:extLst>
          </p:cNvPr>
          <p:cNvSpPr txBox="1">
            <a:spLocks/>
          </p:cNvSpPr>
          <p:nvPr/>
        </p:nvSpPr>
        <p:spPr>
          <a:xfrm>
            <a:off x="457200" y="533400"/>
            <a:ext cx="8229600" cy="762000"/>
          </a:xfrm>
          <a:prstGeom prst="rect">
            <a:avLst/>
          </a:prstGeom>
        </p:spPr>
        <p:txBody>
          <a:bodyPr vert="horz" lIns="91440" tIns="45720" rIns="91440" bIns="45720" rtlCol="0" anchor="ctr">
            <a:normAutofit fontScale="92500"/>
          </a:bodyPr>
          <a:lstStyle>
            <a:lvl1pPr algn="l" defTabSz="914400" rtl="0" eaLnBrk="1" latinLnBrk="0" hangingPunct="1">
              <a:spcBef>
                <a:spcPct val="0"/>
              </a:spcBef>
              <a:buNone/>
              <a:defRPr sz="2400" b="1" kern="1200">
                <a:solidFill>
                  <a:schemeClr val="tx1"/>
                </a:solidFill>
                <a:latin typeface="Arial" panose="020B0604020202020204" pitchFamily="34" charset="0"/>
                <a:ea typeface="+mj-ea"/>
                <a:cs typeface="Arial" panose="020B0604020202020204" pitchFamily="34" charset="0"/>
              </a:defRPr>
            </a:lvl1pPr>
          </a:lstStyle>
          <a:p>
            <a:r>
              <a:rPr lang="en-CA" sz="3200">
                <a:latin typeface="Arial"/>
                <a:cs typeface="Arial"/>
              </a:rPr>
              <a:t>Other national screening recommendations</a:t>
            </a:r>
            <a:endParaRPr lang="en-CA" sz="3200" b="0">
              <a:latin typeface="Arial"/>
              <a:cs typeface="Arial"/>
            </a:endParaRPr>
          </a:p>
        </p:txBody>
      </p:sp>
      <p:pic>
        <p:nvPicPr>
          <p:cNvPr id="2" name="Picture 4" descr="Shape, arrow&#10;&#10;Description automatically generated">
            <a:extLst>
              <a:ext uri="{FF2B5EF4-FFF2-40B4-BE49-F238E27FC236}">
                <a16:creationId xmlns:a16="http://schemas.microsoft.com/office/drawing/2014/main" id="{9C7AB3C4-A5EF-54B7-4CD1-37B3EFDB243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69680" y="5532236"/>
            <a:ext cx="625459" cy="777473"/>
          </a:xfrm>
          <a:prstGeom prst="rect">
            <a:avLst/>
          </a:prstGeom>
        </p:spPr>
      </p:pic>
      <p:pic>
        <p:nvPicPr>
          <p:cNvPr id="5" name="Picture 6">
            <a:extLst>
              <a:ext uri="{FF2B5EF4-FFF2-40B4-BE49-F238E27FC236}">
                <a16:creationId xmlns:a16="http://schemas.microsoft.com/office/drawing/2014/main" id="{EF30A157-314E-F60B-1893-460FF418907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478546" y="4678735"/>
            <a:ext cx="1861293" cy="285506"/>
          </a:xfrm>
          <a:prstGeom prst="rect">
            <a:avLst/>
          </a:prstGeom>
        </p:spPr>
      </p:pic>
      <p:pic>
        <p:nvPicPr>
          <p:cNvPr id="7" name="Picture 7" descr="Logo&#10;&#10;Description automatically generated">
            <a:extLst>
              <a:ext uri="{FF2B5EF4-FFF2-40B4-BE49-F238E27FC236}">
                <a16:creationId xmlns:a16="http://schemas.microsoft.com/office/drawing/2014/main" id="{7119D7F1-492F-626D-A625-7033CBB55BB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461141" y="3357868"/>
            <a:ext cx="1315901" cy="635439"/>
          </a:xfrm>
          <a:prstGeom prst="rect">
            <a:avLst/>
          </a:prstGeom>
        </p:spPr>
      </p:pic>
      <p:pic>
        <p:nvPicPr>
          <p:cNvPr id="8" name="Picture 8" descr="Icon&#10;&#10;Description automatically generated">
            <a:extLst>
              <a:ext uri="{FF2B5EF4-FFF2-40B4-BE49-F238E27FC236}">
                <a16:creationId xmlns:a16="http://schemas.microsoft.com/office/drawing/2014/main" id="{6DF3B49D-3C0D-C55D-6FEA-A8AB0F0506F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740287" y="2411178"/>
            <a:ext cx="1220071" cy="637354"/>
          </a:xfrm>
          <a:prstGeom prst="rect">
            <a:avLst/>
          </a:prstGeom>
        </p:spPr>
      </p:pic>
      <p:pic>
        <p:nvPicPr>
          <p:cNvPr id="9" name="Picture 9" descr="Graphical user interface, text&#10;&#10;Description automatically generated">
            <a:extLst>
              <a:ext uri="{FF2B5EF4-FFF2-40B4-BE49-F238E27FC236}">
                <a16:creationId xmlns:a16="http://schemas.microsoft.com/office/drawing/2014/main" id="{0F61B188-5B2D-4694-8D01-538E4F72D4D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461141" y="1451425"/>
            <a:ext cx="1803272" cy="526149"/>
          </a:xfrm>
          <a:prstGeom prst="rect">
            <a:avLst/>
          </a:prstGeom>
        </p:spPr>
      </p:pic>
      <p:cxnSp>
        <p:nvCxnSpPr>
          <p:cNvPr id="10" name="Straight Arrow Connector 9">
            <a:extLst>
              <a:ext uri="{FF2B5EF4-FFF2-40B4-BE49-F238E27FC236}">
                <a16:creationId xmlns:a16="http://schemas.microsoft.com/office/drawing/2014/main" id="{8DB8B741-645F-10C8-E117-65F072B20B26}"/>
              </a:ext>
            </a:extLst>
          </p:cNvPr>
          <p:cNvCxnSpPr/>
          <p:nvPr/>
        </p:nvCxnSpPr>
        <p:spPr>
          <a:xfrm>
            <a:off x="587166" y="2287159"/>
            <a:ext cx="8018404" cy="0"/>
          </a:xfrm>
          <a:prstGeom prst="straightConnector1">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9FB131FE-E6E5-B4AB-FC05-5FAB3D489573}"/>
              </a:ext>
            </a:extLst>
          </p:cNvPr>
          <p:cNvCxnSpPr>
            <a:cxnSpLocks/>
          </p:cNvCxnSpPr>
          <p:nvPr/>
        </p:nvCxnSpPr>
        <p:spPr>
          <a:xfrm>
            <a:off x="587165" y="3174869"/>
            <a:ext cx="8018404" cy="0"/>
          </a:xfrm>
          <a:prstGeom prst="straightConnector1">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A07454AB-A2A2-FE7F-BC41-10C5AFE5CE64}"/>
              </a:ext>
            </a:extLst>
          </p:cNvPr>
          <p:cNvCxnSpPr>
            <a:cxnSpLocks/>
          </p:cNvCxnSpPr>
          <p:nvPr/>
        </p:nvCxnSpPr>
        <p:spPr>
          <a:xfrm>
            <a:off x="587164" y="4201828"/>
            <a:ext cx="8018404" cy="0"/>
          </a:xfrm>
          <a:prstGeom prst="straightConnector1">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D54E2448-DAD2-7EEC-7DF0-956F9E943A56}"/>
              </a:ext>
            </a:extLst>
          </p:cNvPr>
          <p:cNvCxnSpPr>
            <a:cxnSpLocks/>
          </p:cNvCxnSpPr>
          <p:nvPr/>
        </p:nvCxnSpPr>
        <p:spPr>
          <a:xfrm>
            <a:off x="587163" y="5460868"/>
            <a:ext cx="8018404" cy="0"/>
          </a:xfrm>
          <a:prstGeom prst="straightConnector1">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01062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7">
            <a:extLst>
              <a:ext uri="{FF2B5EF4-FFF2-40B4-BE49-F238E27FC236}">
                <a16:creationId xmlns:a16="http://schemas.microsoft.com/office/drawing/2014/main" id="{4EE4C233-1686-7E35-8A98-3E782ECD52F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347496" y="979270"/>
            <a:ext cx="3796314" cy="5876409"/>
          </a:xfrm>
          <a:prstGeom prst="rect">
            <a:avLst/>
          </a:prstGeom>
        </p:spPr>
      </p:pic>
      <p:sp>
        <p:nvSpPr>
          <p:cNvPr id="9219" name="Content Placeholder 2"/>
          <p:cNvSpPr>
            <a:spLocks noGrp="1"/>
          </p:cNvSpPr>
          <p:nvPr>
            <p:ph idx="1"/>
          </p:nvPr>
        </p:nvSpPr>
        <p:spPr>
          <a:xfrm>
            <a:off x="533968" y="2073700"/>
            <a:ext cx="5142745" cy="3908022"/>
          </a:xfrm>
        </p:spPr>
        <p:txBody>
          <a:bodyPr vert="horz" lIns="91440" tIns="45720" rIns="91440" bIns="45720" rtlCol="0" anchor="t">
            <a:noAutofit/>
          </a:bodyPr>
          <a:lstStyle/>
          <a:p>
            <a:pPr>
              <a:spcAft>
                <a:spcPts val="600"/>
              </a:spcAft>
            </a:pPr>
            <a:r>
              <a:rPr lang="en-CA" altLang="en-US" sz="2000">
                <a:latin typeface="Arial"/>
                <a:cs typeface="Arial"/>
              </a:rPr>
              <a:t>At least 5 symptoms:</a:t>
            </a:r>
            <a:endParaRPr lang="en-US" sz="2000"/>
          </a:p>
          <a:p>
            <a:pPr lvl="1">
              <a:spcAft>
                <a:spcPts val="600"/>
              </a:spcAft>
            </a:pPr>
            <a:r>
              <a:rPr lang="en-CA" altLang="en-US">
                <a:latin typeface="Arial"/>
                <a:cs typeface="Arial"/>
              </a:rPr>
              <a:t>Significant weight or appetite change</a:t>
            </a:r>
            <a:endParaRPr lang="en-CA" altLang="en-US"/>
          </a:p>
          <a:p>
            <a:pPr lvl="1">
              <a:spcAft>
                <a:spcPts val="600"/>
              </a:spcAft>
            </a:pPr>
            <a:r>
              <a:rPr lang="en-CA" altLang="en-US">
                <a:latin typeface="Arial"/>
                <a:cs typeface="Arial"/>
              </a:rPr>
              <a:t>Insomnia or </a:t>
            </a:r>
            <a:r>
              <a:rPr lang="en-CA" altLang="en-US" err="1">
                <a:latin typeface="Arial"/>
                <a:cs typeface="Arial"/>
              </a:rPr>
              <a:t>hypersomia</a:t>
            </a:r>
            <a:endParaRPr lang="en-CA" altLang="en-US"/>
          </a:p>
          <a:p>
            <a:pPr lvl="1">
              <a:spcAft>
                <a:spcPts val="600"/>
              </a:spcAft>
            </a:pPr>
            <a:r>
              <a:rPr lang="en-CA" altLang="en-US">
                <a:latin typeface="Arial"/>
                <a:cs typeface="Arial"/>
              </a:rPr>
              <a:t>Fatigue, energy loss</a:t>
            </a:r>
            <a:endParaRPr lang="en-CA" altLang="en-US"/>
          </a:p>
          <a:p>
            <a:pPr lvl="1">
              <a:spcAft>
                <a:spcPts val="600"/>
              </a:spcAft>
            </a:pPr>
            <a:r>
              <a:rPr lang="en-CA">
                <a:latin typeface="Arial"/>
                <a:cs typeface="Arial"/>
              </a:rPr>
              <a:t>Psychomotor agitation or retardation</a:t>
            </a:r>
            <a:endParaRPr lang="en-CA" altLang="en-US">
              <a:latin typeface="Arial"/>
              <a:cs typeface="Arial"/>
            </a:endParaRPr>
          </a:p>
          <a:p>
            <a:pPr lvl="1">
              <a:spcAft>
                <a:spcPts val="600"/>
              </a:spcAft>
            </a:pPr>
            <a:r>
              <a:rPr lang="en-CA" altLang="en-US">
                <a:latin typeface="Arial"/>
                <a:cs typeface="Arial"/>
              </a:rPr>
              <a:t>Feelings of worthlessness</a:t>
            </a:r>
          </a:p>
          <a:p>
            <a:pPr lvl="1">
              <a:spcAft>
                <a:spcPts val="600"/>
              </a:spcAft>
            </a:pPr>
            <a:r>
              <a:rPr lang="en-CA" altLang="en-US">
                <a:latin typeface="Arial"/>
                <a:cs typeface="Arial"/>
              </a:rPr>
              <a:t>Poor concentration </a:t>
            </a:r>
            <a:endParaRPr lang="en-CA" altLang="en-US"/>
          </a:p>
          <a:p>
            <a:pPr lvl="1">
              <a:spcAft>
                <a:spcPts val="600"/>
              </a:spcAft>
            </a:pPr>
            <a:r>
              <a:rPr lang="en-CA" altLang="en-US">
                <a:latin typeface="Arial"/>
                <a:cs typeface="Arial"/>
              </a:rPr>
              <a:t>Suicidal ideation</a:t>
            </a:r>
            <a:endParaRPr lang="en-CA" altLang="en-US"/>
          </a:p>
          <a:p>
            <a:pPr lvl="1">
              <a:spcAft>
                <a:spcPts val="600"/>
              </a:spcAft>
            </a:pPr>
            <a:endParaRPr lang="en-CA" altLang="en-US"/>
          </a:p>
          <a:p>
            <a:pPr lvl="1">
              <a:spcAft>
                <a:spcPts val="600"/>
              </a:spcAft>
            </a:pPr>
            <a:endParaRPr lang="en-CA" altLang="en-US"/>
          </a:p>
          <a:p>
            <a:pPr marL="0" indent="0">
              <a:spcAft>
                <a:spcPts val="600"/>
              </a:spcAft>
              <a:buNone/>
            </a:pPr>
            <a:endParaRPr lang="fr-CA" sz="2000"/>
          </a:p>
        </p:txBody>
      </p:sp>
      <p:sp>
        <p:nvSpPr>
          <p:cNvPr id="9220" name="Slide Number Placeholder 3"/>
          <p:cNvSpPr>
            <a:spLocks noGrp="1"/>
          </p:cNvSpPr>
          <p:nvPr>
            <p:ph type="sldNum" sz="quarter" idx="4294967295"/>
          </p:nvPr>
        </p:nvSpPr>
        <p:spPr>
          <a:xfrm>
            <a:off x="7010400" y="6477000"/>
            <a:ext cx="1905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Arial" pitchFamily="34" charset="0"/>
                <a:ea typeface="ヒラギノ角ゴ Pro W3" pitchFamily="-84" charset="-128"/>
              </a:defRPr>
            </a:lvl1pPr>
            <a:lvl2pPr marL="742950" indent="-285750">
              <a:spcBef>
                <a:spcPct val="20000"/>
              </a:spcBef>
              <a:buChar char="–"/>
              <a:defRPr sz="1600">
                <a:solidFill>
                  <a:schemeClr val="tx1"/>
                </a:solidFill>
                <a:latin typeface="Arial" pitchFamily="34" charset="0"/>
                <a:ea typeface="ヒラギノ角ゴ Pro W3" pitchFamily="-84" charset="-128"/>
              </a:defRPr>
            </a:lvl2pPr>
            <a:lvl3pPr marL="1143000" indent="-228600">
              <a:spcBef>
                <a:spcPct val="20000"/>
              </a:spcBef>
              <a:buChar char="•"/>
              <a:defRPr sz="1400">
                <a:solidFill>
                  <a:schemeClr val="tx1"/>
                </a:solidFill>
                <a:latin typeface="Arial" pitchFamily="34" charset="0"/>
                <a:ea typeface="ヒラギノ角ゴ Pro W3" pitchFamily="-84" charset="-128"/>
              </a:defRPr>
            </a:lvl3pPr>
            <a:lvl4pPr marL="1600200" indent="-228600">
              <a:spcBef>
                <a:spcPct val="20000"/>
              </a:spcBef>
              <a:buChar char="–"/>
              <a:defRPr sz="1400">
                <a:solidFill>
                  <a:schemeClr val="tx1"/>
                </a:solidFill>
                <a:latin typeface="Arial" pitchFamily="34" charset="0"/>
                <a:ea typeface="ヒラギノ角ゴ Pro W3" pitchFamily="-84" charset="-128"/>
              </a:defRPr>
            </a:lvl4pPr>
            <a:lvl5pPr marL="2057400" indent="-228600">
              <a:spcBef>
                <a:spcPct val="20000"/>
              </a:spcBef>
              <a:buChar char="»"/>
              <a:defRPr sz="1400">
                <a:solidFill>
                  <a:schemeClr val="tx1"/>
                </a:solidFill>
                <a:latin typeface="Arial" pitchFamily="34" charset="0"/>
                <a:ea typeface="ヒラギノ角ゴ Pro W3" pitchFamily="-84"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ヒラギノ角ゴ Pro W3" pitchFamily="-84"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ヒラギノ角ゴ Pro W3" pitchFamily="-84"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ヒラギノ角ゴ Pro W3" pitchFamily="-84"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ヒラギノ角ゴ Pro W3" pitchFamily="-84" charset="-128"/>
              </a:defRPr>
            </a:lvl9pPr>
          </a:lstStyle>
          <a:p>
            <a:pPr>
              <a:spcBef>
                <a:spcPct val="0"/>
              </a:spcBef>
              <a:buFontTx/>
              <a:buNone/>
            </a:pPr>
            <a:fld id="{48AB71C0-6267-4790-8DFD-8506937AE7EC}" type="slidenum">
              <a:rPr lang="en-CA" altLang="en-US" sz="1400" smtClean="0"/>
              <a:pPr>
                <a:spcBef>
                  <a:spcPct val="0"/>
                </a:spcBef>
                <a:buFontTx/>
                <a:buNone/>
              </a:pPr>
              <a:t>8</a:t>
            </a:fld>
            <a:endParaRPr lang="en-CA" altLang="en-US" sz="1400"/>
          </a:p>
        </p:txBody>
      </p:sp>
      <p:sp>
        <p:nvSpPr>
          <p:cNvPr id="4" name="Title 1">
            <a:extLst>
              <a:ext uri="{FF2B5EF4-FFF2-40B4-BE49-F238E27FC236}">
                <a16:creationId xmlns:a16="http://schemas.microsoft.com/office/drawing/2014/main" id="{C43E2B46-1549-721B-8314-AB4A3411E286}"/>
              </a:ext>
            </a:extLst>
          </p:cNvPr>
          <p:cNvSpPr txBox="1">
            <a:spLocks/>
          </p:cNvSpPr>
          <p:nvPr/>
        </p:nvSpPr>
        <p:spPr>
          <a:xfrm>
            <a:off x="457200" y="550459"/>
            <a:ext cx="5030906" cy="1231142"/>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400" b="1" kern="1200">
                <a:solidFill>
                  <a:schemeClr val="tx1"/>
                </a:solidFill>
                <a:latin typeface="Arial" panose="020B0604020202020204" pitchFamily="34" charset="0"/>
                <a:ea typeface="+mj-ea"/>
                <a:cs typeface="Arial" panose="020B0604020202020204" pitchFamily="34" charset="0"/>
              </a:defRPr>
            </a:lvl1pPr>
          </a:lstStyle>
          <a:p>
            <a:r>
              <a:rPr lang="en-CA" sz="3600">
                <a:latin typeface="Arial"/>
                <a:cs typeface="Arial"/>
              </a:rPr>
              <a:t>Diagnostic criteria </a:t>
            </a:r>
            <a:br>
              <a:rPr lang="en-CA" sz="3600">
                <a:latin typeface="Arial"/>
                <a:cs typeface="Arial"/>
              </a:rPr>
            </a:br>
            <a:r>
              <a:rPr lang="en-CA" sz="3600">
                <a:latin typeface="Arial"/>
                <a:cs typeface="Arial"/>
              </a:rPr>
              <a:t>for depression</a:t>
            </a:r>
            <a:endParaRPr lang="en-CA" sz="3600" b="0">
              <a:latin typeface="Arial"/>
              <a:cs typeface="Arial"/>
            </a:endParaRPr>
          </a:p>
        </p:txBody>
      </p:sp>
    </p:spTree>
    <p:extLst>
      <p:ext uri="{BB962C8B-B14F-4D97-AF65-F5344CB8AC3E}">
        <p14:creationId xmlns:p14="http://schemas.microsoft.com/office/powerpoint/2010/main" val="26492064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a:extLst>
              <a:ext uri="{FF2B5EF4-FFF2-40B4-BE49-F238E27FC236}">
                <a16:creationId xmlns:a16="http://schemas.microsoft.com/office/drawing/2014/main" id="{D49EB9E5-C94D-D6FB-D827-C9582200981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361892" y="946538"/>
            <a:ext cx="3548750" cy="5915294"/>
          </a:xfrm>
          <a:prstGeom prst="rect">
            <a:avLst/>
          </a:prstGeom>
          <a:ln>
            <a:noFill/>
          </a:ln>
        </p:spPr>
      </p:pic>
      <p:sp>
        <p:nvSpPr>
          <p:cNvPr id="9219" name="Content Placeholder 2"/>
          <p:cNvSpPr>
            <a:spLocks noGrp="1"/>
          </p:cNvSpPr>
          <p:nvPr>
            <p:ph idx="1"/>
          </p:nvPr>
        </p:nvSpPr>
        <p:spPr>
          <a:xfrm>
            <a:off x="468804" y="2157527"/>
            <a:ext cx="4556468" cy="3331226"/>
          </a:xfrm>
        </p:spPr>
        <p:txBody>
          <a:bodyPr vert="horz" lIns="91440" tIns="45720" rIns="91440" bIns="45720" rtlCol="0" anchor="t">
            <a:normAutofit/>
          </a:bodyPr>
          <a:lstStyle/>
          <a:p>
            <a:pPr>
              <a:spcAft>
                <a:spcPts val="600"/>
              </a:spcAft>
            </a:pPr>
            <a:r>
              <a:rPr lang="fr-CA" sz="1800">
                <a:latin typeface="Arial"/>
                <a:cs typeface="Arial"/>
              </a:rPr>
              <a:t>Point </a:t>
            </a:r>
            <a:r>
              <a:rPr lang="fr-CA" sz="1800" err="1">
                <a:latin typeface="Arial"/>
                <a:cs typeface="Arial"/>
              </a:rPr>
              <a:t>prevalence</a:t>
            </a:r>
            <a:r>
              <a:rPr lang="fr-CA" sz="1800">
                <a:latin typeface="Arial"/>
                <a:cs typeface="Arial"/>
              </a:rPr>
              <a:t> ranges </a:t>
            </a:r>
            <a:r>
              <a:rPr lang="fr-CA" sz="1800" err="1">
                <a:latin typeface="Arial"/>
                <a:cs typeface="Arial"/>
              </a:rPr>
              <a:t>from</a:t>
            </a:r>
            <a:r>
              <a:rPr lang="fr-CA" sz="1800">
                <a:latin typeface="Arial"/>
                <a:cs typeface="Arial"/>
              </a:rPr>
              <a:t> 1% to 6% </a:t>
            </a:r>
            <a:r>
              <a:rPr lang="fr-CA" sz="1800" err="1">
                <a:latin typeface="Arial"/>
                <a:cs typeface="Arial"/>
              </a:rPr>
              <a:t>from</a:t>
            </a:r>
            <a:r>
              <a:rPr lang="fr-CA" sz="1800">
                <a:latin typeface="Arial"/>
                <a:cs typeface="Arial"/>
              </a:rPr>
              <a:t> 1st </a:t>
            </a:r>
            <a:r>
              <a:rPr lang="fr-CA" sz="1800" err="1">
                <a:latin typeface="Arial"/>
                <a:cs typeface="Arial"/>
              </a:rPr>
              <a:t>trimester</a:t>
            </a:r>
            <a:r>
              <a:rPr lang="fr-CA" sz="1800">
                <a:latin typeface="Arial"/>
                <a:cs typeface="Arial"/>
              </a:rPr>
              <a:t> to 1 </a:t>
            </a:r>
            <a:r>
              <a:rPr lang="fr-CA" sz="1800" err="1">
                <a:latin typeface="Arial"/>
                <a:cs typeface="Arial"/>
              </a:rPr>
              <a:t>year</a:t>
            </a:r>
            <a:r>
              <a:rPr lang="fr-CA" sz="1800">
                <a:latin typeface="Arial"/>
                <a:cs typeface="Arial"/>
              </a:rPr>
              <a:t> post-partum</a:t>
            </a:r>
          </a:p>
          <a:p>
            <a:pPr>
              <a:spcAft>
                <a:spcPts val="600"/>
              </a:spcAft>
            </a:pPr>
            <a:r>
              <a:rPr lang="fr-CA" sz="1800">
                <a:latin typeface="Arial"/>
                <a:cs typeface="Arial"/>
              </a:rPr>
              <a:t>2008 US national </a:t>
            </a:r>
            <a:r>
              <a:rPr lang="fr-CA" sz="1800" err="1">
                <a:latin typeface="Arial"/>
                <a:cs typeface="Arial"/>
              </a:rPr>
              <a:t>survey</a:t>
            </a:r>
            <a:r>
              <a:rPr lang="fr-CA" sz="1800">
                <a:latin typeface="Arial"/>
                <a:cs typeface="Arial"/>
              </a:rPr>
              <a:t> of 14000+ people 18-50 </a:t>
            </a:r>
            <a:r>
              <a:rPr lang="fr-CA" sz="1800" err="1">
                <a:latin typeface="Arial"/>
                <a:cs typeface="Arial"/>
              </a:rPr>
              <a:t>years</a:t>
            </a:r>
            <a:r>
              <a:rPr lang="fr-CA" sz="1800">
                <a:latin typeface="Arial"/>
                <a:cs typeface="Arial"/>
              </a:rPr>
              <a:t>:</a:t>
            </a:r>
            <a:endParaRPr lang="fr-CA" sz="1800"/>
          </a:p>
          <a:p>
            <a:pPr lvl="1">
              <a:spcAft>
                <a:spcPts val="600"/>
              </a:spcAft>
            </a:pPr>
            <a:r>
              <a:rPr lang="fr-CA" sz="1800">
                <a:latin typeface="Arial"/>
                <a:cs typeface="Arial"/>
              </a:rPr>
              <a:t>12 </a:t>
            </a:r>
            <a:r>
              <a:rPr lang="fr-CA" sz="1800" err="1">
                <a:latin typeface="Arial"/>
                <a:cs typeface="Arial"/>
              </a:rPr>
              <a:t>month</a:t>
            </a:r>
            <a:r>
              <a:rPr lang="fr-CA" sz="1800">
                <a:latin typeface="Arial"/>
                <a:cs typeface="Arial"/>
              </a:rPr>
              <a:t> </a:t>
            </a:r>
            <a:r>
              <a:rPr lang="fr-CA" sz="1800" err="1">
                <a:latin typeface="Arial"/>
                <a:cs typeface="Arial"/>
              </a:rPr>
              <a:t>period</a:t>
            </a:r>
            <a:r>
              <a:rPr lang="fr-CA" sz="1800">
                <a:latin typeface="Arial"/>
                <a:cs typeface="Arial"/>
              </a:rPr>
              <a:t> </a:t>
            </a:r>
            <a:r>
              <a:rPr lang="fr-CA" sz="1800" err="1">
                <a:latin typeface="Arial"/>
                <a:cs typeface="Arial"/>
              </a:rPr>
              <a:t>prevalence</a:t>
            </a:r>
            <a:r>
              <a:rPr lang="fr-CA" sz="1800">
                <a:latin typeface="Arial"/>
                <a:cs typeface="Arial"/>
              </a:rPr>
              <a:t>:</a:t>
            </a:r>
          </a:p>
          <a:p>
            <a:pPr lvl="2">
              <a:spcAft>
                <a:spcPts val="600"/>
              </a:spcAft>
            </a:pPr>
            <a:r>
              <a:rPr lang="fr-CA">
                <a:latin typeface="Arial"/>
                <a:cs typeface="Arial"/>
              </a:rPr>
              <a:t>8% in </a:t>
            </a:r>
            <a:r>
              <a:rPr lang="fr-CA" err="1">
                <a:latin typeface="Arial"/>
                <a:cs typeface="Arial"/>
              </a:rPr>
              <a:t>pregnant</a:t>
            </a:r>
            <a:r>
              <a:rPr lang="fr-CA">
                <a:latin typeface="Arial"/>
                <a:cs typeface="Arial"/>
              </a:rPr>
              <a:t> people, </a:t>
            </a:r>
            <a:br>
              <a:rPr lang="fr-CA">
                <a:latin typeface="Arial"/>
                <a:cs typeface="Arial"/>
              </a:rPr>
            </a:br>
            <a:r>
              <a:rPr lang="fr-CA">
                <a:latin typeface="Arial"/>
                <a:cs typeface="Arial"/>
              </a:rPr>
              <a:t>9% post-partum vs. 8% in </a:t>
            </a:r>
            <a:r>
              <a:rPr lang="fr-CA" err="1">
                <a:latin typeface="Arial"/>
                <a:cs typeface="Arial"/>
              </a:rPr>
              <a:t>nonpregnant</a:t>
            </a:r>
            <a:r>
              <a:rPr lang="fr-CA">
                <a:latin typeface="Arial"/>
                <a:cs typeface="Arial"/>
              </a:rPr>
              <a:t> people</a:t>
            </a:r>
            <a:endParaRPr lang="fr-CA"/>
          </a:p>
          <a:p>
            <a:pPr>
              <a:spcAft>
                <a:spcPts val="600"/>
              </a:spcAft>
            </a:pPr>
            <a:endParaRPr lang="fr-CA" sz="1800"/>
          </a:p>
        </p:txBody>
      </p:sp>
      <p:sp>
        <p:nvSpPr>
          <p:cNvPr id="9220" name="Slide Number Placeholder 3"/>
          <p:cNvSpPr>
            <a:spLocks noGrp="1"/>
          </p:cNvSpPr>
          <p:nvPr>
            <p:ph type="sldNum" sz="quarter" idx="4294967295"/>
          </p:nvPr>
        </p:nvSpPr>
        <p:spPr>
          <a:xfrm>
            <a:off x="7010400" y="6477000"/>
            <a:ext cx="1905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Arial" pitchFamily="34" charset="0"/>
                <a:ea typeface="ヒラギノ角ゴ Pro W3" pitchFamily="-84" charset="-128"/>
              </a:defRPr>
            </a:lvl1pPr>
            <a:lvl2pPr marL="742950" indent="-285750">
              <a:spcBef>
                <a:spcPct val="20000"/>
              </a:spcBef>
              <a:buChar char="–"/>
              <a:defRPr sz="1600">
                <a:solidFill>
                  <a:schemeClr val="tx1"/>
                </a:solidFill>
                <a:latin typeface="Arial" pitchFamily="34" charset="0"/>
                <a:ea typeface="ヒラギノ角ゴ Pro W3" pitchFamily="-84" charset="-128"/>
              </a:defRPr>
            </a:lvl2pPr>
            <a:lvl3pPr marL="1143000" indent="-228600">
              <a:spcBef>
                <a:spcPct val="20000"/>
              </a:spcBef>
              <a:buChar char="•"/>
              <a:defRPr sz="1400">
                <a:solidFill>
                  <a:schemeClr val="tx1"/>
                </a:solidFill>
                <a:latin typeface="Arial" pitchFamily="34" charset="0"/>
                <a:ea typeface="ヒラギノ角ゴ Pro W3" pitchFamily="-84" charset="-128"/>
              </a:defRPr>
            </a:lvl3pPr>
            <a:lvl4pPr marL="1600200" indent="-228600">
              <a:spcBef>
                <a:spcPct val="20000"/>
              </a:spcBef>
              <a:buChar char="–"/>
              <a:defRPr sz="1400">
                <a:solidFill>
                  <a:schemeClr val="tx1"/>
                </a:solidFill>
                <a:latin typeface="Arial" pitchFamily="34" charset="0"/>
                <a:ea typeface="ヒラギノ角ゴ Pro W3" pitchFamily="-84" charset="-128"/>
              </a:defRPr>
            </a:lvl4pPr>
            <a:lvl5pPr marL="2057400" indent="-228600">
              <a:spcBef>
                <a:spcPct val="20000"/>
              </a:spcBef>
              <a:buChar char="»"/>
              <a:defRPr sz="1400">
                <a:solidFill>
                  <a:schemeClr val="tx1"/>
                </a:solidFill>
                <a:latin typeface="Arial" pitchFamily="34" charset="0"/>
                <a:ea typeface="ヒラギノ角ゴ Pro W3" pitchFamily="-84" charset="-128"/>
              </a:defRPr>
            </a:lvl5pPr>
            <a:lvl6pPr marL="2514600" indent="-228600" eaLnBrk="0" fontAlgn="base" hangingPunct="0">
              <a:spcBef>
                <a:spcPct val="20000"/>
              </a:spcBef>
              <a:spcAft>
                <a:spcPct val="0"/>
              </a:spcAft>
              <a:buChar char="»"/>
              <a:defRPr sz="1400">
                <a:solidFill>
                  <a:schemeClr val="tx1"/>
                </a:solidFill>
                <a:latin typeface="Arial" pitchFamily="34" charset="0"/>
                <a:ea typeface="ヒラギノ角ゴ Pro W3" pitchFamily="-84" charset="-128"/>
              </a:defRPr>
            </a:lvl6pPr>
            <a:lvl7pPr marL="2971800" indent="-228600" eaLnBrk="0" fontAlgn="base" hangingPunct="0">
              <a:spcBef>
                <a:spcPct val="20000"/>
              </a:spcBef>
              <a:spcAft>
                <a:spcPct val="0"/>
              </a:spcAft>
              <a:buChar char="»"/>
              <a:defRPr sz="1400">
                <a:solidFill>
                  <a:schemeClr val="tx1"/>
                </a:solidFill>
                <a:latin typeface="Arial" pitchFamily="34" charset="0"/>
                <a:ea typeface="ヒラギノ角ゴ Pro W3" pitchFamily="-84" charset="-128"/>
              </a:defRPr>
            </a:lvl7pPr>
            <a:lvl8pPr marL="3429000" indent="-228600" eaLnBrk="0" fontAlgn="base" hangingPunct="0">
              <a:spcBef>
                <a:spcPct val="20000"/>
              </a:spcBef>
              <a:spcAft>
                <a:spcPct val="0"/>
              </a:spcAft>
              <a:buChar char="»"/>
              <a:defRPr sz="1400">
                <a:solidFill>
                  <a:schemeClr val="tx1"/>
                </a:solidFill>
                <a:latin typeface="Arial" pitchFamily="34" charset="0"/>
                <a:ea typeface="ヒラギノ角ゴ Pro W3" pitchFamily="-84" charset="-128"/>
              </a:defRPr>
            </a:lvl8pPr>
            <a:lvl9pPr marL="3886200" indent="-228600" eaLnBrk="0" fontAlgn="base" hangingPunct="0">
              <a:spcBef>
                <a:spcPct val="20000"/>
              </a:spcBef>
              <a:spcAft>
                <a:spcPct val="0"/>
              </a:spcAft>
              <a:buChar char="»"/>
              <a:defRPr sz="1400">
                <a:solidFill>
                  <a:schemeClr val="tx1"/>
                </a:solidFill>
                <a:latin typeface="Arial" pitchFamily="34" charset="0"/>
                <a:ea typeface="ヒラギノ角ゴ Pro W3" pitchFamily="-84" charset="-128"/>
              </a:defRPr>
            </a:lvl9pPr>
          </a:lstStyle>
          <a:p>
            <a:pPr>
              <a:spcBef>
                <a:spcPct val="0"/>
              </a:spcBef>
              <a:buFontTx/>
              <a:buNone/>
            </a:pPr>
            <a:fld id="{48AB71C0-6267-4790-8DFD-8506937AE7EC}" type="slidenum">
              <a:rPr lang="en-CA" altLang="en-US" sz="1400" smtClean="0"/>
              <a:pPr>
                <a:spcBef>
                  <a:spcPct val="0"/>
                </a:spcBef>
                <a:buFontTx/>
                <a:buNone/>
              </a:pPr>
              <a:t>9</a:t>
            </a:fld>
            <a:endParaRPr lang="en-CA" altLang="en-US" sz="1400"/>
          </a:p>
        </p:txBody>
      </p:sp>
      <p:sp>
        <p:nvSpPr>
          <p:cNvPr id="7" name="Title 1">
            <a:extLst>
              <a:ext uri="{FF2B5EF4-FFF2-40B4-BE49-F238E27FC236}">
                <a16:creationId xmlns:a16="http://schemas.microsoft.com/office/drawing/2014/main" id="{C3E6D15B-ABA2-A3FF-561F-EBF4BE82E39B}"/>
              </a:ext>
            </a:extLst>
          </p:cNvPr>
          <p:cNvSpPr txBox="1">
            <a:spLocks/>
          </p:cNvSpPr>
          <p:nvPr/>
        </p:nvSpPr>
        <p:spPr>
          <a:xfrm>
            <a:off x="465729" y="550459"/>
            <a:ext cx="8221071" cy="1231142"/>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400" b="1" kern="1200">
                <a:solidFill>
                  <a:schemeClr val="tx1"/>
                </a:solidFill>
                <a:latin typeface="Arial" panose="020B0604020202020204" pitchFamily="34" charset="0"/>
                <a:ea typeface="+mj-ea"/>
                <a:cs typeface="Arial" panose="020B0604020202020204" pitchFamily="34" charset="0"/>
              </a:defRPr>
            </a:lvl1pPr>
          </a:lstStyle>
          <a:p>
            <a:r>
              <a:rPr lang="en-CA" sz="3600">
                <a:latin typeface="Arial"/>
                <a:cs typeface="Arial"/>
              </a:rPr>
              <a:t>Prevalence in </a:t>
            </a:r>
            <a:endParaRPr lang="en-US" sz="3600" b="0">
              <a:latin typeface="Arial"/>
              <a:cs typeface="Arial"/>
            </a:endParaRPr>
          </a:p>
          <a:p>
            <a:r>
              <a:rPr lang="en-CA" sz="3600">
                <a:latin typeface="Arial"/>
                <a:cs typeface="Arial"/>
              </a:rPr>
              <a:t>pregnancy/postpartum</a:t>
            </a:r>
            <a:endParaRPr lang="en-US" sz="3600" b="0">
              <a:latin typeface="Arial"/>
              <a:cs typeface="Arial"/>
            </a:endParaRPr>
          </a:p>
        </p:txBody>
      </p:sp>
    </p:spTree>
    <p:extLst>
      <p:ext uri="{BB962C8B-B14F-4D97-AF65-F5344CB8AC3E}">
        <p14:creationId xmlns:p14="http://schemas.microsoft.com/office/powerpoint/2010/main" val="1222460852"/>
      </p:ext>
    </p:extLst>
  </p:cSld>
  <p:clrMapOvr>
    <a:masterClrMapping/>
  </p:clrMapOvr>
</p:sld>
</file>

<file path=ppt/theme/theme1.xml><?xml version="1.0" encoding="utf-8"?>
<a:theme xmlns:a="http://schemas.openxmlformats.org/drawingml/2006/main" name="Office Theme">
  <a:themeElements>
    <a:clrScheme name="CTFPHC">
      <a:dk1>
        <a:srgbClr val="000000"/>
      </a:dk1>
      <a:lt1>
        <a:srgbClr val="FFFFFF"/>
      </a:lt1>
      <a:dk2>
        <a:srgbClr val="000000"/>
      </a:dk2>
      <a:lt2>
        <a:srgbClr val="FFFFFF"/>
      </a:lt2>
      <a:accent1>
        <a:srgbClr val="C60651"/>
      </a:accent1>
      <a:accent2>
        <a:srgbClr val="007BC3"/>
      </a:accent2>
      <a:accent3>
        <a:srgbClr val="14B24B"/>
      </a:accent3>
      <a:accent4>
        <a:srgbClr val="560F27"/>
      </a:accent4>
      <a:accent5>
        <a:srgbClr val="0A5077"/>
      </a:accent5>
      <a:accent6>
        <a:srgbClr val="FDB83E"/>
      </a:accent6>
      <a:hlink>
        <a:srgbClr val="007BC3"/>
      </a:hlink>
      <a:folHlink>
        <a:srgbClr val="7F7F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CF50380F26F9C4AB4316B881F1E0074" ma:contentTypeVersion="13" ma:contentTypeDescription="Create a new document." ma:contentTypeScope="" ma:versionID="a79162e7576609785573123dce64eb78">
  <xsd:schema xmlns:xsd="http://www.w3.org/2001/XMLSchema" xmlns:xs="http://www.w3.org/2001/XMLSchema" xmlns:p="http://schemas.microsoft.com/office/2006/metadata/properties" xmlns:ns3="a1c7653d-d0a9-4a9e-8039-9f6c7086724e" xmlns:ns4="5a23a45f-f767-4528-886f-1c9bae1748ed" targetNamespace="http://schemas.microsoft.com/office/2006/metadata/properties" ma:root="true" ma:fieldsID="ee4b3227c0676956a1eafa5b99989260" ns3:_="" ns4:_="">
    <xsd:import namespace="a1c7653d-d0a9-4a9e-8039-9f6c7086724e"/>
    <xsd:import namespace="5a23a45f-f767-4528-886f-1c9bae1748ed"/>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DateTaken" minOccurs="0"/>
                <xsd:element ref="ns4:MediaServiceAutoTags" minOccurs="0"/>
                <xsd:element ref="ns4:MediaServiceLocation" minOccurs="0"/>
                <xsd:element ref="ns4:MediaServiceGenerationTime" minOccurs="0"/>
                <xsd:element ref="ns4:MediaServiceEventHashCode" minOccurs="0"/>
                <xsd:element ref="ns4: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1c7653d-d0a9-4a9e-8039-9f6c7086724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a23a45f-f767-4528-886f-1c9bae1748ed"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9207C63-A7F4-4A5C-B61D-0A5ED184E97F}">
  <ds:schemaRefs>
    <ds:schemaRef ds:uri="http://schemas.microsoft.com/sharepoint/v3/contenttype/forms"/>
  </ds:schemaRefs>
</ds:datastoreItem>
</file>

<file path=customXml/itemProps2.xml><?xml version="1.0" encoding="utf-8"?>
<ds:datastoreItem xmlns:ds="http://schemas.openxmlformats.org/officeDocument/2006/customXml" ds:itemID="{F654B1EA-C5AB-469F-A16D-BB7E424C4BA1}">
  <ds:schemaRefs>
    <ds:schemaRef ds:uri="5a23a45f-f767-4528-886f-1c9bae1748ed"/>
    <ds:schemaRef ds:uri="http://purl.org/dc/dcmitype/"/>
    <ds:schemaRef ds:uri="http://schemas.microsoft.com/office/infopath/2007/PartnerControls"/>
    <ds:schemaRef ds:uri="http://schemas.microsoft.com/office/2006/documentManagement/types"/>
    <ds:schemaRef ds:uri="a1c7653d-d0a9-4a9e-8039-9f6c7086724e"/>
    <ds:schemaRef ds:uri="http://purl.org/dc/elements/1.1/"/>
    <ds:schemaRef ds:uri="http://schemas.microsoft.com/office/2006/metadata/properties"/>
    <ds:schemaRef ds:uri="http://purl.org/dc/term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FAD23C37-42B1-46CF-9227-469076DB84C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1c7653d-d0a9-4a9e-8039-9f6c7086724e"/>
    <ds:schemaRef ds:uri="5a23a45f-f767-4528-886f-1c9bae1748e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1032</TotalTime>
  <Words>6700</Words>
  <Application>Microsoft Macintosh PowerPoint</Application>
  <PresentationFormat>On-screen Show (4:3)</PresentationFormat>
  <Paragraphs>688</Paragraphs>
  <Slides>70</Slides>
  <Notes>69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70</vt:i4>
      </vt:variant>
    </vt:vector>
  </HeadingPairs>
  <TitlesOfParts>
    <vt:vector size="76" baseType="lpstr">
      <vt:lpstr>Arial</vt:lpstr>
      <vt:lpstr>Arial,Sans-Serif</vt:lpstr>
      <vt:lpstr>Calibri</vt:lpstr>
      <vt:lpstr>Courier New</vt:lpstr>
      <vt:lpstr>Wingdings</vt:lpstr>
      <vt:lpstr>Office Theme</vt:lpstr>
      <vt:lpstr>Guideline on screening for depression during pregnancy and the postpartum period</vt:lpstr>
      <vt:lpstr>Use of slide deck</vt:lpstr>
      <vt:lpstr>Perinatal and postpartum depressionscreening working group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Postpartum depression vs. "baby blues"</vt:lpstr>
      <vt:lpstr>Usual care vs. screening</vt:lpstr>
      <vt:lpstr>What is screening for depression? </vt:lpstr>
      <vt:lpstr>What is screening? </vt:lpstr>
      <vt:lpstr>Goal of screening</vt:lpstr>
      <vt:lpstr>PowerPoint Presentation</vt:lpstr>
      <vt:lpstr>Current Canadian guidance</vt:lpstr>
      <vt:lpstr>Current Canadian guidance</vt:lpstr>
      <vt:lpstr>Guideline rationale: updated guidance </vt:lpstr>
      <vt:lpstr>Guideline scope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Patient engagement</vt:lpstr>
      <vt:lpstr>Patient engagement</vt:lpstr>
      <vt:lpstr>PowerPoint Presentation</vt:lpstr>
      <vt:lpstr>Recommendation</vt:lpstr>
      <vt:lpstr>Implementation </vt:lpstr>
      <vt:lpstr>Implementation </vt:lpstr>
      <vt:lpstr>Implementation </vt:lpstr>
      <vt:lpstr>PowerPoint Presentation</vt:lpstr>
      <vt:lpstr>Available Evidence</vt:lpstr>
      <vt:lpstr>PowerPoint Presentation</vt:lpstr>
      <vt:lpstr>Patient values and preferences </vt:lpstr>
      <vt:lpstr>Patient values and preferences</vt:lpstr>
      <vt:lpstr>Patient values and preferences</vt:lpstr>
      <vt:lpstr>Patient values and preferences</vt:lpstr>
      <vt:lpstr>Feasibility and acceptability</vt:lpstr>
      <vt:lpstr>Equity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Knowledge gaps</vt:lpstr>
      <vt:lpstr>PowerPoint Presentation</vt:lpstr>
      <vt:lpstr>Knowledge translation (KT) tools</vt:lpstr>
      <vt:lpstr>PowerPoint Presentation</vt:lpstr>
      <vt:lpstr>Tools</vt:lpstr>
      <vt:lpstr>Tools</vt:lpstr>
      <vt:lpstr>Tools</vt:lpstr>
      <vt:lpstr>Communications</vt:lpstr>
      <vt:lpstr>PowerPoint Presentation</vt:lpstr>
      <vt:lpstr> Task Force recommends</vt:lpstr>
      <vt:lpstr>  </vt:lpstr>
      <vt:lpstr>More information</vt:lpstr>
      <vt:lpstr>Questions and answers</vt:lpstr>
      <vt:lpstr>PowerPoint Presentation</vt:lpstr>
      <vt:lpstr>The “GRADE” system:  Grading of  Recommendations  Assessment  Development &amp;  Evaluation</vt:lpstr>
      <vt:lpstr>PowerPoint Presentation</vt:lpstr>
      <vt:lpstr>PowerPoint Presentation</vt:lpstr>
      <vt:lpstr>PowerPoint Presentation</vt:lpstr>
      <vt:lpstr>PowerPoint Presentation</vt:lpstr>
      <vt:lpstr>PowerPoint Presentation</vt:lpstr>
    </vt:vector>
  </TitlesOfParts>
  <Company>St. Michael's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Fatiah De Matas</dc:creator>
  <cp:lastModifiedBy>Fatiah De Matas</cp:lastModifiedBy>
  <cp:revision>70</cp:revision>
  <cp:lastPrinted>2018-11-05T19:29:28Z</cp:lastPrinted>
  <dcterms:created xsi:type="dcterms:W3CDTF">2018-02-09T18:15:55Z</dcterms:created>
  <dcterms:modified xsi:type="dcterms:W3CDTF">2022-07-14T17:51:44Z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ID">
    <vt:lpwstr>50e9b10f990747349e80e7801c29c557</vt:lpwstr>
  </property>
  <property fmtid="{D5CDD505-2E9C-101B-9397-08002B2CF9AE}" pid="3" name="SlidesCount">
    <vt:lpwstr>50</vt:lpwstr>
  </property>
  <property fmtid="{D5CDD505-2E9C-101B-9397-08002B2CF9AE}" pid="4" name="ContentTypeId">
    <vt:lpwstr>0x010100BCF50380F26F9C4AB4316B881F1E0074</vt:lpwstr>
  </property>
</Properties>
</file>